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2.xml" ContentType="application/vnd.openxmlformats-officedocument.presentationml.slide+xml"/>
  <Override PartName="/ppt/slides/slide87.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93.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82.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76.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s/slide91.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s/slide94.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docProps/custom.xml" ContentType="application/vnd.openxmlformats-officedocument.custom-properties+xml"/>
  <Override PartName="/ppt/slides/slide78.xml" ContentType="application/vnd.openxmlformats-officedocument.presentationml.slide+xml"/>
  <Override PartName="/ppt/slides/slide73.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customXml/itemProps3.xml" ContentType="application/vnd.openxmlformats-officedocument.customXmlProperties+xml"/>
  <Override PartName="/ppt/slideLayouts/slideLayout4.xml" ContentType="application/vnd.openxmlformats-officedocument.presentationml.slideLayout+xml"/>
  <Override PartName="/ppt/slides/slide53.xml" ContentType="application/vnd.openxmlformats-officedocument.presentationml.slide+xml"/>
  <Override PartName="/customXml/itemProps2.xml" ContentType="application/vnd.openxmlformats-officedocument.customXmlProperti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60.xml" ContentType="application/vnd.openxmlformats-officedocument.presentationml.slide+xml"/>
  <Override PartName="/ppt/slides/slide2.xml" ContentType="application/vnd.openxmlformats-officedocument.presentationml.slide+xml"/>
  <Override PartName="/ppt/slides/slide86.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88.xml" ContentType="application/vnd.openxmlformats-officedocument.presentationml.slide+xml"/>
  <Override PartName="/ppt/slides/slide49.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8.xml" ContentType="application/vnd.openxmlformats-officedocument.presentationml.slide+xml"/>
  <Override PartName="/ppt/slides/slide69.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7.xml" ContentType="application/vnd.openxmlformats-officedocument.presentationml.slide+xml"/>
  <Override PartName="/customXml/itemProps1.xml" ContentType="application/vnd.openxmlformats-officedocument.customXml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9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Lst>
  <p:sldSz cx="12192000" cy="6858000"/>
  <p:notesSz cx="12192000" cy="6858000"/>
  <p:defaultTextStyle>
    <a:defPPr>
      <a:defRPr lang="zh-TW"/>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prstClr val="black"/>
        </a:fontRef>
        <a:schemeClr val="dk1"/>
      </a:tcTxStyle>
      <a:tcStyle>
        <a:tcBdr>
          <a:left>
            <a:ln w="12700">
              <a:solidFill>
                <a:schemeClr val="accent6"/>
              </a:solidFill>
            </a:ln>
          </a:left>
          <a:right>
            <a:ln w="12700">
              <a:solidFill>
                <a:schemeClr val="accent6"/>
              </a:solidFill>
            </a:ln>
          </a:right>
          <a:top>
            <a:ln w="12700">
              <a:solidFill>
                <a:schemeClr val="accent6"/>
              </a:solidFill>
            </a:ln>
          </a:top>
          <a:bottom>
            <a:ln w="12700">
              <a:solidFill>
                <a:schemeClr val="accent6"/>
              </a:solidFill>
            </a:ln>
          </a:bottom>
          <a:insideH>
            <a:ln w="12700">
              <a:solidFill>
                <a:schemeClr val="accent6"/>
              </a:solidFill>
            </a:ln>
          </a:insideH>
          <a:insideV>
            <a:ln w="12700">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op>
            <a:ln w="38100">
              <a:solidFill>
                <a:schemeClr val="accent6"/>
              </a:solidFill>
            </a:ln>
          </a:top>
        </a:tcBdr>
        <a:fill>
          <a:solidFill>
            <a:schemeClr val="accent6">
              <a:tint val="20000"/>
            </a:schemeClr>
          </a:solidFill>
        </a:fill>
      </a:tcStyle>
    </a:lastRow>
    <a:seCell>
      <a:tcStyle>
        <a:tcBdr/>
      </a:tcStyle>
    </a:seCell>
    <a:swCell>
      <a:tcStyle>
        <a:tcBdr/>
      </a:tcStyle>
    </a:swCell>
    <a:firstRow>
      <a:tcTxStyle b="on">
        <a:fontRef idx="minor">
          <a:prstClr val="black"/>
        </a:fontRef>
        <a:schemeClr val="dk1"/>
      </a:tcTxStyle>
      <a:tcStyle>
        <a:tcBdr>
          <a:bottom>
            <a:ln w="12700">
              <a:solidFill>
                <a:schemeClr val="accent6"/>
              </a:solidFill>
            </a:ln>
          </a:bottom>
        </a:tcBdr>
        <a:fill>
          <a:solidFill>
            <a:schemeClr val="accent6">
              <a:tint val="20000"/>
            </a:schemeClr>
          </a:solidFill>
        </a:fill>
      </a:tcStyle>
    </a:firstRow>
    <a:neCell>
      <a:tcStyle>
        <a:tcBdr/>
      </a:tcStyle>
    </a:neCell>
    <a:nwCell>
      <a:tcStyle>
        <a:tcBdr/>
      </a:tcStyle>
    </a:nwCell>
  </a:tblStyle>
  <a:tblStyle styleId="{5C22544A-7EE6-4342-B048-85BDC9FD1C3A}" styleName="中等深淺樣式 2 - 輔色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57" d="100"/>
          <a:sy n="57" d="100"/>
        </p:scale>
        <p:origin x="632" y="3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notesMaster" Target="notesMasters/notesMaster1.xml"/><Relationship Id="rId99" Type="http://schemas.openxmlformats.org/officeDocument/2006/relationships/presProps" Target="presProps.xml" /><Relationship Id="rId100" Type="http://schemas.openxmlformats.org/officeDocument/2006/relationships/tableStyles" Target="tableStyles.xml" /><Relationship Id="rId10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頁首版面配置區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TW"/>
          </a:p>
        </p:txBody>
      </p:sp>
      <p:sp>
        <p:nvSpPr>
          <p:cNvPr id="3" name="日期版面配置區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ABF2F909-89A9-42E0-A924-60C62B3927FB}" type="datetimeFigureOut">
              <a:rPr lang="zh-TW"/>
              <a:t/>
            </a:fld>
            <a:endParaRPr lang="zh-TW"/>
          </a:p>
        </p:txBody>
      </p:sp>
      <p:sp>
        <p:nvSpPr>
          <p:cNvPr id="4" name="投影片影像版面配置區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TW"/>
          </a:p>
        </p:txBody>
      </p:sp>
      <p:sp>
        <p:nvSpPr>
          <p:cNvPr id="5" name="備忘稿版面配置區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TW"/>
              <a:t>按一下以編輯母片文字樣式</a:t>
            </a:r>
            <a:endParaRPr/>
          </a:p>
          <a:p>
            <a:pPr lvl="1">
              <a:defRPr/>
            </a:pPr>
            <a:r>
              <a:rPr lang="zh-TW"/>
              <a:t>第二層</a:t>
            </a:r>
            <a:endParaRPr/>
          </a:p>
          <a:p>
            <a:pPr lvl="2">
              <a:defRPr/>
            </a:pPr>
            <a:r>
              <a:rPr lang="zh-TW"/>
              <a:t>第三層</a:t>
            </a:r>
            <a:endParaRPr/>
          </a:p>
          <a:p>
            <a:pPr lvl="3">
              <a:defRPr/>
            </a:pPr>
            <a:r>
              <a:rPr lang="zh-TW"/>
              <a:t>第四層</a:t>
            </a:r>
            <a:endParaRPr/>
          </a:p>
          <a:p>
            <a:pPr lvl="4">
              <a:defRPr/>
            </a:pPr>
            <a:r>
              <a:rPr lang="zh-TW"/>
              <a:t>第五層</a:t>
            </a:r>
            <a:endParaRPr/>
          </a:p>
        </p:txBody>
      </p:sp>
      <p:sp>
        <p:nvSpPr>
          <p:cNvPr id="6" name="頁尾版面配置區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TW"/>
          </a:p>
        </p:txBody>
      </p:sp>
      <p:sp>
        <p:nvSpPr>
          <p:cNvPr id="7" name="投影片編號版面配置區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42307AFE-6775-4A4C-B844-3675EEE8A271}" type="slidenum">
              <a:rPr lang="zh-TW"/>
              <a:t/>
            </a:fld>
            <a:endParaRPr lang="zh-TW"/>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266" name="投影片圖像版面配置區 1"/>
          <p:cNvSpPr>
            <a:spLocks noChangeArrowheads="1" noChangeAspect="1" noGrp="1" noRot="1" noTextEdit="1"/>
          </p:cNvSpPr>
          <p:nvPr>
            <p:ph type="sldImg"/>
          </p:nvPr>
        </p:nvSpPr>
        <p:spPr bwMode="auto">
          <a:ln/>
        </p:spPr>
      </p:sp>
      <p:sp>
        <p:nvSpPr>
          <p:cNvPr id="11267" name="備忘稿版面配置區 2"/>
          <p:cNvSpPr>
            <a:spLocks noGrp="1"/>
          </p:cNvSpPr>
          <p:nvPr>
            <p:ph type="body" idx="1"/>
          </p:nvPr>
        </p:nvSpPr>
        <p:spPr bwMode="auto">
          <a:prstGeom prst="rect">
            <a:avLst/>
          </a:prstGeom>
          <a:noFill/>
        </p:spPr>
        <p:txBody>
          <a:bodyPr/>
          <a:lstStyle/>
          <a:p>
            <a:pPr>
              <a:defRPr/>
            </a:pPr>
            <a:r>
              <a:rPr lang="zh-TW"/>
              <a:t>合約</a:t>
            </a:r>
            <a:r>
              <a:rPr lang="en-US"/>
              <a:t>Type(</a:t>
            </a:r>
            <a:r>
              <a:rPr lang="zh-TW"/>
              <a:t>海纜名稱、種類</a:t>
            </a:r>
            <a:r>
              <a:rPr lang="en-US"/>
              <a:t>(Construction</a:t>
            </a:r>
            <a:r>
              <a:rPr lang="zh-TW"/>
              <a:t>、</a:t>
            </a:r>
            <a:r>
              <a:rPr lang="en-US"/>
              <a:t>Upgrade</a:t>
            </a:r>
            <a:r>
              <a:rPr lang="zh-TW"/>
              <a:t>、</a:t>
            </a:r>
            <a:r>
              <a:rPr lang="en-US"/>
              <a:t>O&amp;M))</a:t>
            </a:r>
            <a:endParaRPr lang="zh-TW"/>
          </a:p>
        </p:txBody>
      </p:sp>
      <p:sp>
        <p:nvSpPr>
          <p:cNvPr id="11268"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C5723D5D-C5D9-44F0-8D16-BF7586BA9AA0}" type="slidenum">
              <a:rPr lang="en-US"/>
              <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890" name="投影片圖像版面配置區 1"/>
          <p:cNvSpPr>
            <a:spLocks noChangeArrowheads="1" noChangeAspect="1" noGrp="1" noRot="1" noTextEdit="1"/>
          </p:cNvSpPr>
          <p:nvPr>
            <p:ph type="sldImg"/>
          </p:nvPr>
        </p:nvSpPr>
        <p:spPr bwMode="auto">
          <a:ln/>
        </p:spPr>
      </p:sp>
      <p:sp>
        <p:nvSpPr>
          <p:cNvPr id="37891" name="備忘稿版面配置區 2"/>
          <p:cNvSpPr>
            <a:spLocks noGrp="1"/>
          </p:cNvSpPr>
          <p:nvPr>
            <p:ph type="body" idx="1"/>
          </p:nvPr>
        </p:nvSpPr>
        <p:spPr bwMode="auto">
          <a:prstGeom prst="rect">
            <a:avLst/>
          </a:prstGeom>
          <a:noFill/>
        </p:spPr>
        <p:txBody>
          <a:bodyPr/>
          <a:lstStyle/>
          <a:p>
            <a:pPr marL="228600" indent="-228600">
              <a:buFontTx/>
              <a:buAutoNum type="arabicPeriod"/>
              <a:defRPr/>
            </a:pPr>
            <a:r>
              <a:rPr lang="zh-TW"/>
              <a:t>輸入流水編號找出要作廢的發票 </a:t>
            </a:r>
            <a:r>
              <a:rPr lang="en-US"/>
              <a:t>-&gt; </a:t>
            </a:r>
            <a:r>
              <a:rPr lang="zh-TW"/>
              <a:t>查詢</a:t>
            </a:r>
            <a:endParaRPr lang="en-US"/>
          </a:p>
          <a:p>
            <a:pPr marL="228600" indent="-228600">
              <a:buFontTx/>
              <a:buAutoNum type="arabicPeriod"/>
              <a:defRPr/>
            </a:pPr>
            <a:r>
              <a:rPr lang="zh-TW"/>
              <a:t>確認是否為要作廢的發票 </a:t>
            </a:r>
            <a:r>
              <a:rPr lang="en-US"/>
              <a:t>-&gt; </a:t>
            </a:r>
            <a:r>
              <a:rPr lang="zh-TW"/>
              <a:t>下一步</a:t>
            </a:r>
            <a:endParaRPr lang="en-US"/>
          </a:p>
          <a:p>
            <a:pPr marL="228600" indent="-228600">
              <a:buFontTx/>
              <a:buAutoNum type="arabicPeriod"/>
              <a:defRPr/>
            </a:pPr>
            <a:r>
              <a:rPr lang="zh-TW"/>
              <a:t>作廢後</a:t>
            </a:r>
            <a:r>
              <a:rPr lang="en-US"/>
              <a:t>Credit Balance</a:t>
            </a:r>
            <a:r>
              <a:rPr lang="zh-TW"/>
              <a:t>的取消抵扣狀況</a:t>
            </a:r>
            <a:r>
              <a:rPr lang="en-US"/>
              <a:t> -&gt; </a:t>
            </a:r>
            <a:r>
              <a:rPr lang="zh-TW"/>
              <a:t>作廢</a:t>
            </a:r>
            <a:endParaRPr lang="en-US"/>
          </a:p>
          <a:p>
            <a:pPr marL="228600" indent="-228600">
              <a:buFontTx/>
              <a:buAutoNum type="arabicPeriod"/>
              <a:defRPr/>
            </a:pPr>
            <a:r>
              <a:rPr lang="zh-TW"/>
              <a:t>跳出是否確認作廢警訊 </a:t>
            </a:r>
            <a:r>
              <a:rPr lang="en-US"/>
              <a:t>-&gt; </a:t>
            </a:r>
            <a:r>
              <a:rPr lang="zh-TW"/>
              <a:t>取消</a:t>
            </a:r>
            <a:r>
              <a:rPr lang="en-US"/>
              <a:t>/</a:t>
            </a:r>
            <a:r>
              <a:rPr lang="zh-TW"/>
              <a:t>確認</a:t>
            </a:r>
            <a:endParaRPr lang="en-US"/>
          </a:p>
          <a:p>
            <a:pPr marL="228600" indent="-228600">
              <a:buFontTx/>
              <a:buAutoNum type="arabicPeriod"/>
              <a:defRPr/>
            </a:pPr>
            <a:r>
              <a:rPr lang="zh-TW"/>
              <a:t>若為一對多，其中一個</a:t>
            </a:r>
            <a:r>
              <a:rPr lang="en-US"/>
              <a:t>Party</a:t>
            </a:r>
            <a:r>
              <a:rPr lang="zh-TW"/>
              <a:t>的發票作廢，其他</a:t>
            </a:r>
            <a:r>
              <a:rPr lang="en-US"/>
              <a:t>Party</a:t>
            </a:r>
            <a:r>
              <a:rPr lang="zh-TW"/>
              <a:t>的發票不作廢，僅新開需異動</a:t>
            </a:r>
            <a:r>
              <a:rPr lang="en-US"/>
              <a:t>Party</a:t>
            </a:r>
            <a:r>
              <a:rPr lang="zh-TW"/>
              <a:t>的發票</a:t>
            </a:r>
            <a:endParaRPr lang="en-US"/>
          </a:p>
        </p:txBody>
      </p:sp>
      <p:sp>
        <p:nvSpPr>
          <p:cNvPr id="37892"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E9AF5AAB-9D91-43BA-8084-47C3BF7DA6A6}" type="slidenum">
              <a:rPr lang="en-US"/>
              <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962" name="投影片圖像版面配置區 1"/>
          <p:cNvSpPr>
            <a:spLocks noChangeArrowheads="1" noChangeAspect="1" noGrp="1" noRot="1" noTextEdit="1"/>
          </p:cNvSpPr>
          <p:nvPr>
            <p:ph type="sldImg"/>
          </p:nvPr>
        </p:nvSpPr>
        <p:spPr bwMode="auto">
          <a:ln/>
        </p:spPr>
      </p:sp>
      <p:sp>
        <p:nvSpPr>
          <p:cNvPr id="40963" name="備忘稿版面配置區 2"/>
          <p:cNvSpPr>
            <a:spLocks noGrp="1"/>
          </p:cNvSpPr>
          <p:nvPr>
            <p:ph type="body" idx="1"/>
          </p:nvPr>
        </p:nvSpPr>
        <p:spPr bwMode="auto">
          <a:prstGeom prst="rect">
            <a:avLst/>
          </a:prstGeom>
          <a:noFill/>
        </p:spPr>
        <p:txBody>
          <a:bodyPr/>
          <a:lstStyle/>
          <a:p>
            <a:pPr marL="228600" indent="-228600">
              <a:buFontTx/>
              <a:buAutoNum type="arabicPeriod"/>
              <a:defRPr/>
            </a:pPr>
            <a:r>
              <a:rPr lang="zh-TW"/>
              <a:t>輸入流水編號 </a:t>
            </a:r>
            <a:r>
              <a:rPr lang="en-US"/>
              <a:t>-&gt;</a:t>
            </a:r>
            <a:r>
              <a:rPr lang="zh-TW"/>
              <a:t> 查詢</a:t>
            </a:r>
            <a:endParaRPr lang="en-US"/>
          </a:p>
          <a:p>
            <a:pPr marL="228600" indent="-228600">
              <a:buFontTx/>
              <a:buAutoNum type="arabicPeriod"/>
              <a:defRPr/>
            </a:pPr>
            <a:r>
              <a:rPr lang="zh-TW"/>
              <a:t>跳出所有立帳項目及已經付款的項目</a:t>
            </a:r>
            <a:endParaRPr lang="en-US"/>
          </a:p>
        </p:txBody>
      </p:sp>
      <p:sp>
        <p:nvSpPr>
          <p:cNvPr id="40964"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FA04556D-7378-42E2-BBA7-DCF31CEFCE01}" type="slidenum">
              <a:rPr lang="en-US"/>
              <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7106" name="投影片圖像版面配置區 1"/>
          <p:cNvSpPr>
            <a:spLocks noChangeArrowheads="1" noChangeAspect="1" noGrp="1" noRot="1" noTextEdit="1"/>
          </p:cNvSpPr>
          <p:nvPr>
            <p:ph type="sldImg"/>
          </p:nvPr>
        </p:nvSpPr>
        <p:spPr bwMode="auto">
          <a:ln/>
        </p:spPr>
      </p:sp>
      <p:sp>
        <p:nvSpPr>
          <p:cNvPr id="47107" name="備忘稿版面配置區 2"/>
          <p:cNvSpPr>
            <a:spLocks noGrp="1"/>
          </p:cNvSpPr>
          <p:nvPr>
            <p:ph type="body" idx="1"/>
          </p:nvPr>
        </p:nvSpPr>
        <p:spPr bwMode="auto">
          <a:prstGeom prst="rect">
            <a:avLst/>
          </a:prstGeom>
          <a:noFill/>
        </p:spPr>
        <p:txBody>
          <a:bodyPr/>
          <a:lstStyle/>
          <a:p>
            <a:pPr marL="228600" indent="-228600">
              <a:buFontTx/>
              <a:buAutoNum type="arabicPeriod"/>
              <a:defRPr/>
            </a:pPr>
            <a:r>
              <a:rPr lang="zh-TW"/>
              <a:t>輸入流水編號</a:t>
            </a:r>
            <a:r>
              <a:rPr lang="en-US"/>
              <a:t>(</a:t>
            </a:r>
            <a:r>
              <a:rPr lang="zh-TW"/>
              <a:t>畫面呈現應收帳單金額、應付帳單金額</a:t>
            </a:r>
            <a:r>
              <a:rPr lang="en-US"/>
              <a:t>)</a:t>
            </a:r>
            <a:r>
              <a:rPr lang="zh-TW"/>
              <a:t> </a:t>
            </a:r>
            <a:r>
              <a:rPr lang="en-US"/>
              <a:t>-&gt;</a:t>
            </a:r>
            <a:r>
              <a:rPr lang="zh-TW"/>
              <a:t> 查詢</a:t>
            </a:r>
            <a:endParaRPr lang="en-US"/>
          </a:p>
          <a:p>
            <a:pPr marL="228600" indent="-228600">
              <a:buFontTx/>
              <a:buAutoNum type="arabicPeriod"/>
              <a:defRPr/>
            </a:pPr>
            <a:r>
              <a:rPr lang="zh-TW"/>
              <a:t>帶出對應應收帳單繳費狀況</a:t>
            </a:r>
            <a:r>
              <a:rPr lang="en-US"/>
              <a:t>(</a:t>
            </a:r>
            <a:r>
              <a:rPr lang="zh-TW"/>
              <a:t>含各</a:t>
            </a:r>
            <a:r>
              <a:rPr lang="en-US"/>
              <a:t>Party)</a:t>
            </a:r>
            <a:r>
              <a:rPr lang="zh-TW"/>
              <a:t>來確認是否均已繳費</a:t>
            </a:r>
            <a:endParaRPr lang="en-US"/>
          </a:p>
          <a:p>
            <a:pPr marL="228600" indent="-228600">
              <a:buFontTx/>
              <a:buAutoNum type="arabicPeriod"/>
              <a:defRPr/>
            </a:pPr>
            <a:r>
              <a:rPr lang="zh-TW"/>
              <a:t>若收來不及支，則未付款的</a:t>
            </a:r>
            <a:r>
              <a:rPr lang="en-US"/>
              <a:t>Party</a:t>
            </a:r>
            <a:r>
              <a:rPr lang="zh-TW"/>
              <a:t>要另外追蹤。</a:t>
            </a:r>
            <a:endParaRPr lang="en-US"/>
          </a:p>
        </p:txBody>
      </p:sp>
      <p:sp>
        <p:nvSpPr>
          <p:cNvPr id="47108"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4BF86EED-8C22-44A3-BD32-78C5B41A53C7}" type="slidenum">
              <a:rPr lang="en-US"/>
              <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78" name="投影片圖像版面配置區 1"/>
          <p:cNvSpPr>
            <a:spLocks noChangeArrowheads="1" noChangeAspect="1" noGrp="1" noRot="1" noTextEdit="1"/>
          </p:cNvSpPr>
          <p:nvPr>
            <p:ph type="sldImg"/>
          </p:nvPr>
        </p:nvSpPr>
        <p:spPr bwMode="auto">
          <a:ln/>
        </p:spPr>
      </p:sp>
      <p:sp>
        <p:nvSpPr>
          <p:cNvPr id="50179" name="備忘稿版面配置區 2"/>
          <p:cNvSpPr>
            <a:spLocks noGrp="1"/>
          </p:cNvSpPr>
          <p:nvPr>
            <p:ph type="body" idx="1"/>
          </p:nvPr>
        </p:nvSpPr>
        <p:spPr bwMode="auto">
          <a:prstGeom prst="rect">
            <a:avLst/>
          </a:prstGeom>
          <a:noFill/>
        </p:spPr>
        <p:txBody>
          <a:bodyPr/>
          <a:lstStyle/>
          <a:p>
            <a:pPr marL="228600" indent="-228600">
              <a:buFontTx/>
              <a:buAutoNum type="arabicPeriod"/>
              <a:defRPr/>
            </a:pPr>
            <a:r>
              <a:rPr lang="zh-TW"/>
              <a:t>輸入</a:t>
            </a:r>
            <a:r>
              <a:rPr lang="en-US"/>
              <a:t>Party</a:t>
            </a:r>
            <a:r>
              <a:rPr lang="zh-TW"/>
              <a:t>資訊 </a:t>
            </a:r>
            <a:r>
              <a:rPr lang="en-US"/>
              <a:t>-&gt; </a:t>
            </a:r>
            <a:r>
              <a:rPr lang="zh-TW"/>
              <a:t>查詢</a:t>
            </a:r>
            <a:endParaRPr lang="en-US"/>
          </a:p>
          <a:p>
            <a:pPr marL="228600" indent="-228600">
              <a:buFontTx/>
              <a:buAutoNum type="arabicPeriod"/>
              <a:defRPr/>
            </a:pPr>
            <a:r>
              <a:rPr lang="zh-TW"/>
              <a:t>帶出此</a:t>
            </a:r>
            <a:r>
              <a:rPr lang="en-US"/>
              <a:t>Party</a:t>
            </a:r>
            <a:r>
              <a:rPr lang="zh-TW"/>
              <a:t>的</a:t>
            </a:r>
            <a:r>
              <a:rPr lang="en-US"/>
              <a:t>Credit Balance</a:t>
            </a:r>
            <a:endParaRPr/>
          </a:p>
          <a:p>
            <a:pPr marL="228600" indent="-228600">
              <a:buFontTx/>
              <a:buAutoNum type="arabicPeriod"/>
              <a:defRPr/>
            </a:pPr>
            <a:r>
              <a:rPr lang="zh-TW"/>
              <a:t>可產出報表</a:t>
            </a:r>
            <a:endParaRPr/>
          </a:p>
        </p:txBody>
      </p:sp>
      <p:sp>
        <p:nvSpPr>
          <p:cNvPr id="50180"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4A67155C-D4A2-4C45-BA7D-C04AADE41AA3}" type="slidenum">
              <a:rPr lang="en-US"/>
              <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78" name="投影片圖像版面配置區 1"/>
          <p:cNvSpPr>
            <a:spLocks noChangeArrowheads="1" noChangeAspect="1" noGrp="1" noRot="1" noTextEdit="1"/>
          </p:cNvSpPr>
          <p:nvPr>
            <p:ph type="sldImg"/>
          </p:nvPr>
        </p:nvSpPr>
        <p:spPr bwMode="auto">
          <a:ln/>
        </p:spPr>
      </p:sp>
      <p:sp>
        <p:nvSpPr>
          <p:cNvPr id="50179" name="備忘稿版面配置區 2"/>
          <p:cNvSpPr>
            <a:spLocks noGrp="1"/>
          </p:cNvSpPr>
          <p:nvPr>
            <p:ph type="body" idx="1"/>
          </p:nvPr>
        </p:nvSpPr>
        <p:spPr bwMode="auto">
          <a:prstGeom prst="rect">
            <a:avLst/>
          </a:prstGeom>
          <a:noFill/>
        </p:spPr>
        <p:txBody>
          <a:bodyPr/>
          <a:lstStyle/>
          <a:p>
            <a:pPr marL="228600" indent="-228600">
              <a:buFontTx/>
              <a:buAutoNum type="arabicPeriod"/>
              <a:defRPr/>
            </a:pPr>
            <a:r>
              <a:rPr lang="zh-TW"/>
              <a:t>輸入</a:t>
            </a:r>
            <a:r>
              <a:rPr lang="en-US"/>
              <a:t>Party</a:t>
            </a:r>
            <a:r>
              <a:rPr lang="zh-TW"/>
              <a:t>資訊 </a:t>
            </a:r>
            <a:r>
              <a:rPr lang="en-US"/>
              <a:t>-&gt; </a:t>
            </a:r>
            <a:r>
              <a:rPr lang="zh-TW"/>
              <a:t>查詢</a:t>
            </a:r>
            <a:endParaRPr lang="en-US"/>
          </a:p>
          <a:p>
            <a:pPr marL="228600" indent="-228600">
              <a:buFontTx/>
              <a:buAutoNum type="arabicPeriod"/>
              <a:defRPr/>
            </a:pPr>
            <a:r>
              <a:rPr lang="zh-TW"/>
              <a:t>帶出此</a:t>
            </a:r>
            <a:r>
              <a:rPr lang="en-US"/>
              <a:t>Party</a:t>
            </a:r>
            <a:r>
              <a:rPr lang="zh-TW"/>
              <a:t>的</a:t>
            </a:r>
            <a:r>
              <a:rPr lang="en-US"/>
              <a:t>Credit Balance</a:t>
            </a:r>
            <a:endParaRPr/>
          </a:p>
          <a:p>
            <a:pPr marL="228600" indent="-228600">
              <a:buFontTx/>
              <a:buAutoNum type="arabicPeriod"/>
              <a:defRPr/>
            </a:pPr>
            <a:r>
              <a:rPr lang="zh-TW"/>
              <a:t>可產出報表</a:t>
            </a:r>
            <a:endParaRPr/>
          </a:p>
        </p:txBody>
      </p:sp>
      <p:sp>
        <p:nvSpPr>
          <p:cNvPr id="50180" name="投影片編號版面配置區 3"/>
          <p:cNvSpPr>
            <a:spLocks noGrp="1"/>
          </p:cNvSpPr>
          <p:nvPr>
            <p:ph type="sldNum" sz="quarter" idx="5"/>
          </p:nvPr>
        </p:nvSpPr>
        <p:spPr bwMode="auto">
          <a:prstGeom prst="rect">
            <a:avLst/>
          </a:prstGeom>
          <a:noFill/>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fld id="{4A67155C-D4A2-4C45-BA7D-C04AADE41AA3}" type="slidenum">
              <a:rPr lang="en-US"/>
              <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標題及物件">
    <p:spTree>
      <p:nvGrpSpPr>
        <p:cNvPr id="1" name=""/>
        <p:cNvGrpSpPr/>
        <p:nvPr/>
      </p:nvGrpSpPr>
      <p:grpSpPr bwMode="auto">
        <a:xfrm>
          <a:off x="0" y="0"/>
          <a:ext cx="0" cy="0"/>
          <a:chOff x="0" y="0"/>
          <a:chExt cx="0" cy="0"/>
        </a:xfrm>
      </p:grpSpPr>
      <p:sp>
        <p:nvSpPr>
          <p:cNvPr id="11" name="大標題文字"/>
          <p:cNvSpPr txBox="1">
            <a:spLocks noGrp="1"/>
          </p:cNvSpPr>
          <p:nvPr>
            <p:ph type="title"/>
          </p:nvPr>
        </p:nvSpPr>
        <p:spPr bwMode="auto">
          <a:prstGeom prst="rect">
            <a:avLst/>
          </a:prstGeom>
        </p:spPr>
        <p:txBody>
          <a:bodyPr/>
          <a:lstStyle/>
          <a:p>
            <a:pPr>
              <a:defRPr/>
            </a:pPr>
            <a:r>
              <a:rPr/>
              <a:t>大標題文字</a:t>
            </a:r>
            <a:endParaRPr/>
          </a:p>
        </p:txBody>
      </p:sp>
      <p:sp>
        <p:nvSpPr>
          <p:cNvPr id="12" name="內文層級一…"/>
          <p:cNvSpPr txBox="1">
            <a:spLocks noGrp="1"/>
          </p:cNvSpPr>
          <p:nvPr>
            <p:ph type="body" idx="1"/>
          </p:nvPr>
        </p:nvSpPr>
        <p:spPr bwMode="auto">
          <a:prstGeom prst="rect">
            <a:avLst/>
          </a:prstGeom>
        </p:spPr>
        <p:txBody>
          <a:body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13"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標題投影片">
    <p:spTree>
      <p:nvGrpSpPr>
        <p:cNvPr id="1" name=""/>
        <p:cNvGrpSpPr/>
        <p:nvPr/>
      </p:nvGrpSpPr>
      <p:grpSpPr bwMode="auto">
        <a:xfrm>
          <a:off x="0" y="0"/>
          <a:ext cx="0" cy="0"/>
          <a:chOff x="0" y="0"/>
          <a:chExt cx="0" cy="0"/>
        </a:xfrm>
      </p:grpSpPr>
      <p:sp>
        <p:nvSpPr>
          <p:cNvPr id="91" name="大標題文字"/>
          <p:cNvSpPr txBox="1">
            <a:spLocks noGrp="1"/>
          </p:cNvSpPr>
          <p:nvPr>
            <p:ph type="title"/>
          </p:nvPr>
        </p:nvSpPr>
        <p:spPr bwMode="auto">
          <a:xfrm>
            <a:off x="1524000" y="1122362"/>
            <a:ext cx="9144000" cy="2387601"/>
          </a:xfrm>
          <a:prstGeom prst="rect">
            <a:avLst/>
          </a:prstGeom>
        </p:spPr>
        <p:txBody>
          <a:bodyPr anchor="b"/>
          <a:lstStyle>
            <a:lvl1pPr algn="ctr">
              <a:defRPr sz="6000"/>
            </a:lvl1pPr>
          </a:lstStyle>
          <a:p>
            <a:pPr>
              <a:defRPr/>
            </a:pPr>
            <a:r>
              <a:rPr/>
              <a:t>大標題文字</a:t>
            </a:r>
            <a:endParaRPr/>
          </a:p>
        </p:txBody>
      </p:sp>
      <p:sp>
        <p:nvSpPr>
          <p:cNvPr id="92" name="內文層級一…"/>
          <p:cNvSpPr txBox="1">
            <a:spLocks noGrp="1"/>
          </p:cNvSpPr>
          <p:nvPr>
            <p:ph type="body" sz="quarter" idx="1"/>
          </p:nvPr>
        </p:nvSpPr>
        <p:spPr bwMode="auto">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93"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標題及內容">
    <p:spTree>
      <p:nvGrpSpPr>
        <p:cNvPr id="1" name=""/>
        <p:cNvGrpSpPr/>
        <p:nvPr/>
      </p:nvGrpSpPr>
      <p:grpSpPr bwMode="auto">
        <a:xfrm>
          <a:off x="0" y="0"/>
          <a:ext cx="0" cy="0"/>
          <a:chOff x="0" y="0"/>
          <a:chExt cx="0" cy="0"/>
        </a:xfrm>
      </p:grpSpPr>
      <p:sp>
        <p:nvSpPr>
          <p:cNvPr id="2" name="標題 1"/>
          <p:cNvSpPr>
            <a:spLocks noGrp="1"/>
          </p:cNvSpPr>
          <p:nvPr>
            <p:ph type="title"/>
          </p:nvPr>
        </p:nvSpPr>
        <p:spPr bwMode="auto"/>
        <p:txBody>
          <a:bodyPr/>
          <a:lstStyle/>
          <a:p>
            <a:pPr>
              <a:defRPr/>
            </a:pPr>
            <a:r>
              <a:rPr lang="zh-TW"/>
              <a:t>按一下以編輯母片標題樣式</a:t>
            </a:r>
            <a:endParaRPr/>
          </a:p>
        </p:txBody>
      </p:sp>
      <p:sp>
        <p:nvSpPr>
          <p:cNvPr id="3" name="內容版面配置區 2"/>
          <p:cNvSpPr>
            <a:spLocks noGrp="1"/>
          </p:cNvSpPr>
          <p:nvPr>
            <p:ph idx="1"/>
          </p:nvPr>
        </p:nvSpPr>
        <p:spPr bwMode="auto"/>
        <p:txBody>
          <a:bodyPr/>
          <a:lstStyle/>
          <a:p>
            <a:pPr lvl="0">
              <a:defRPr/>
            </a:pPr>
            <a:r>
              <a:rPr lang="zh-TW"/>
              <a:t>按一下以編輯母片文字樣式</a:t>
            </a:r>
            <a:endParaRPr/>
          </a:p>
          <a:p>
            <a:pPr lvl="1">
              <a:defRPr/>
            </a:pPr>
            <a:r>
              <a:rPr lang="zh-TW"/>
              <a:t>第二層</a:t>
            </a:r>
            <a:endParaRPr/>
          </a:p>
          <a:p>
            <a:pPr lvl="2">
              <a:defRPr/>
            </a:pPr>
            <a:r>
              <a:rPr lang="zh-TW"/>
              <a:t>第三層</a:t>
            </a:r>
            <a:endParaRPr/>
          </a:p>
          <a:p>
            <a:pPr lvl="3">
              <a:defRPr/>
            </a:pPr>
            <a:r>
              <a:rPr lang="zh-TW"/>
              <a:t>第四層</a:t>
            </a:r>
            <a:endParaRPr/>
          </a:p>
          <a:p>
            <a:pPr lvl="4">
              <a:defRPr/>
            </a:pPr>
            <a:r>
              <a:rPr lang="zh-TW"/>
              <a:t>第五層</a:t>
            </a:r>
            <a:endParaRPr/>
          </a:p>
        </p:txBody>
      </p:sp>
      <p:sp>
        <p:nvSpPr>
          <p:cNvPr id="4" name="日期版面配置區 3"/>
          <p:cNvSpPr>
            <a:spLocks noGrp="1"/>
          </p:cNvSpPr>
          <p:nvPr>
            <p:ph type="dt" sz="half" idx="10"/>
          </p:nvPr>
        </p:nvSpPr>
        <p:spPr bwMode="auto"/>
        <p:txBody>
          <a:bodyPr/>
          <a:lstStyle>
            <a:lvl1pPr>
              <a:defRPr/>
            </a:lvl1pPr>
          </a:lstStyle>
          <a:p>
            <a:pPr>
              <a:defRPr/>
            </a:pPr>
            <a:endParaRPr lang="en-US"/>
          </a:p>
        </p:txBody>
      </p:sp>
      <p:sp>
        <p:nvSpPr>
          <p:cNvPr id="5" name="頁尾版面配置區 4"/>
          <p:cNvSpPr>
            <a:spLocks noGrp="1"/>
          </p:cNvSpPr>
          <p:nvPr>
            <p:ph type="ftr" sz="quarter" idx="11"/>
          </p:nvPr>
        </p:nvSpPr>
        <p:spPr bwMode="auto"/>
        <p:txBody>
          <a:bodyPr/>
          <a:lstStyle>
            <a:lvl1pPr>
              <a:defRPr/>
            </a:lvl1pPr>
          </a:lstStyle>
          <a:p>
            <a:pPr>
              <a:defRPr/>
            </a:pPr>
            <a:endParaRPr lang="en-US"/>
          </a:p>
        </p:txBody>
      </p:sp>
      <p:sp>
        <p:nvSpPr>
          <p:cNvPr id="6" name="投影片編號版面配置區 5"/>
          <p:cNvSpPr>
            <a:spLocks noGrp="1"/>
          </p:cNvSpPr>
          <p:nvPr>
            <p:ph type="sldNum" sz="quarter" idx="12"/>
          </p:nvPr>
        </p:nvSpPr>
        <p:spPr bwMode="auto">
          <a:xfrm>
            <a:off x="11073920" y="6400415"/>
            <a:ext cx="279881" cy="276995"/>
          </a:xfrm>
        </p:spPr>
        <p:txBody>
          <a:bodyPr/>
          <a:lstStyle>
            <a:lvl1pPr>
              <a:defRPr/>
            </a:lvl1pPr>
          </a:lstStyle>
          <a:p>
            <a:pPr>
              <a:defRPr/>
            </a:pPr>
            <a:fld id="{D0B26C44-86F9-4644-9D0A-0DFC7D7A14E9}"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章節標題">
    <p:spTree>
      <p:nvGrpSpPr>
        <p:cNvPr id="1" name=""/>
        <p:cNvGrpSpPr/>
        <p:nvPr/>
      </p:nvGrpSpPr>
      <p:grpSpPr bwMode="auto">
        <a:xfrm>
          <a:off x="0" y="0"/>
          <a:ext cx="0" cy="0"/>
          <a:chOff x="0" y="0"/>
          <a:chExt cx="0" cy="0"/>
        </a:xfrm>
      </p:grpSpPr>
      <p:sp>
        <p:nvSpPr>
          <p:cNvPr id="20" name="大標題文字"/>
          <p:cNvSpPr txBox="1">
            <a:spLocks noGrp="1"/>
          </p:cNvSpPr>
          <p:nvPr>
            <p:ph type="title"/>
          </p:nvPr>
        </p:nvSpPr>
        <p:spPr bwMode="auto">
          <a:xfrm>
            <a:off x="831850" y="1709738"/>
            <a:ext cx="10515600" cy="2852737"/>
          </a:xfrm>
          <a:prstGeom prst="rect">
            <a:avLst/>
          </a:prstGeom>
        </p:spPr>
        <p:txBody>
          <a:bodyPr anchor="b"/>
          <a:lstStyle>
            <a:lvl1pPr>
              <a:defRPr sz="6000"/>
            </a:lvl1pPr>
          </a:lstStyle>
          <a:p>
            <a:pPr>
              <a:defRPr/>
            </a:pPr>
            <a:r>
              <a:rPr/>
              <a:t>大標題文字</a:t>
            </a:r>
            <a:endParaRPr/>
          </a:p>
        </p:txBody>
      </p:sp>
      <p:sp>
        <p:nvSpPr>
          <p:cNvPr id="21" name="內文層級一…"/>
          <p:cNvSpPr txBox="1">
            <a:spLocks noGrp="1"/>
          </p:cNvSpPr>
          <p:nvPr>
            <p:ph type="body" sz="quarter" idx="1"/>
          </p:nvPr>
        </p:nvSpPr>
        <p:spPr bwMode="auto">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22"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兩項物件">
    <p:spTree>
      <p:nvGrpSpPr>
        <p:cNvPr id="1" name=""/>
        <p:cNvGrpSpPr/>
        <p:nvPr/>
      </p:nvGrpSpPr>
      <p:grpSpPr bwMode="auto">
        <a:xfrm>
          <a:off x="0" y="0"/>
          <a:ext cx="0" cy="0"/>
          <a:chOff x="0" y="0"/>
          <a:chExt cx="0" cy="0"/>
        </a:xfrm>
      </p:grpSpPr>
      <p:sp>
        <p:nvSpPr>
          <p:cNvPr id="29" name="大標題文字"/>
          <p:cNvSpPr txBox="1">
            <a:spLocks noGrp="1"/>
          </p:cNvSpPr>
          <p:nvPr>
            <p:ph type="title"/>
          </p:nvPr>
        </p:nvSpPr>
        <p:spPr bwMode="auto">
          <a:prstGeom prst="rect">
            <a:avLst/>
          </a:prstGeom>
        </p:spPr>
        <p:txBody>
          <a:bodyPr/>
          <a:lstStyle/>
          <a:p>
            <a:pPr>
              <a:defRPr/>
            </a:pPr>
            <a:r>
              <a:rPr/>
              <a:t>大標題文字</a:t>
            </a:r>
            <a:endParaRPr/>
          </a:p>
        </p:txBody>
      </p:sp>
      <p:sp>
        <p:nvSpPr>
          <p:cNvPr id="30" name="內文層級一…"/>
          <p:cNvSpPr txBox="1">
            <a:spLocks noGrp="1"/>
          </p:cNvSpPr>
          <p:nvPr>
            <p:ph type="body" sz="half" idx="1"/>
          </p:nvPr>
        </p:nvSpPr>
        <p:spPr bwMode="auto">
          <a:xfrm>
            <a:off x="838200" y="1825625"/>
            <a:ext cx="5181600" cy="4351338"/>
          </a:xfrm>
          <a:prstGeom prst="rect">
            <a:avLst/>
          </a:prstGeom>
        </p:spPr>
        <p:txBody>
          <a:body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31"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比對">
    <p:spTree>
      <p:nvGrpSpPr>
        <p:cNvPr id="1" name=""/>
        <p:cNvGrpSpPr/>
        <p:nvPr/>
      </p:nvGrpSpPr>
      <p:grpSpPr bwMode="auto">
        <a:xfrm>
          <a:off x="0" y="0"/>
          <a:ext cx="0" cy="0"/>
          <a:chOff x="0" y="0"/>
          <a:chExt cx="0" cy="0"/>
        </a:xfrm>
      </p:grpSpPr>
      <p:sp>
        <p:nvSpPr>
          <p:cNvPr id="38" name="大標題文字"/>
          <p:cNvSpPr txBox="1">
            <a:spLocks noGrp="1"/>
          </p:cNvSpPr>
          <p:nvPr>
            <p:ph type="title"/>
          </p:nvPr>
        </p:nvSpPr>
        <p:spPr bwMode="auto">
          <a:xfrm>
            <a:off x="839787" y="365125"/>
            <a:ext cx="10515601" cy="1325563"/>
          </a:xfrm>
          <a:prstGeom prst="rect">
            <a:avLst/>
          </a:prstGeom>
        </p:spPr>
        <p:txBody>
          <a:bodyPr/>
          <a:lstStyle/>
          <a:p>
            <a:pPr>
              <a:defRPr/>
            </a:pPr>
            <a:r>
              <a:rPr/>
              <a:t>大標題文字</a:t>
            </a:r>
            <a:endParaRPr/>
          </a:p>
        </p:txBody>
      </p:sp>
      <p:sp>
        <p:nvSpPr>
          <p:cNvPr id="39" name="內文層級一…"/>
          <p:cNvSpPr txBox="1">
            <a:spLocks noGrp="1"/>
          </p:cNvSpPr>
          <p:nvPr>
            <p:ph type="body" sz="quarter" idx="1"/>
          </p:nvPr>
        </p:nvSpPr>
        <p:spPr bwMode="auto">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40" name="文字版面配置區 4"/>
          <p:cNvSpPr>
            <a:spLocks noGrp="1"/>
          </p:cNvSpPr>
          <p:nvPr>
            <p:ph type="body" sz="quarter" idx="21"/>
          </p:nvPr>
        </p:nvSpPr>
        <p:spPr bwMode="auto">
          <a:xfrm>
            <a:off x="6172200" y="1681163"/>
            <a:ext cx="5183188" cy="823914"/>
          </a:xfrm>
          <a:prstGeom prst="rect">
            <a:avLst/>
          </a:prstGeom>
        </p:spPr>
        <p:txBody>
          <a:bodyPr anchor="b"/>
          <a:lstStyle/>
          <a:p>
            <a:pPr>
              <a:defRPr/>
            </a:pPr>
            <a:endParaRPr/>
          </a:p>
        </p:txBody>
      </p:sp>
      <p:sp>
        <p:nvSpPr>
          <p:cNvPr id="41"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只有標題">
    <p:spTree>
      <p:nvGrpSpPr>
        <p:cNvPr id="1" name=""/>
        <p:cNvGrpSpPr/>
        <p:nvPr/>
      </p:nvGrpSpPr>
      <p:grpSpPr bwMode="auto">
        <a:xfrm>
          <a:off x="0" y="0"/>
          <a:ext cx="0" cy="0"/>
          <a:chOff x="0" y="0"/>
          <a:chExt cx="0" cy="0"/>
        </a:xfrm>
      </p:grpSpPr>
      <p:sp>
        <p:nvSpPr>
          <p:cNvPr id="48" name="大標題文字"/>
          <p:cNvSpPr txBox="1">
            <a:spLocks noGrp="1"/>
          </p:cNvSpPr>
          <p:nvPr>
            <p:ph type="title"/>
          </p:nvPr>
        </p:nvSpPr>
        <p:spPr bwMode="auto">
          <a:prstGeom prst="rect">
            <a:avLst/>
          </a:prstGeom>
        </p:spPr>
        <p:txBody>
          <a:bodyPr/>
          <a:lstStyle/>
          <a:p>
            <a:pPr>
              <a:defRPr/>
            </a:pPr>
            <a:r>
              <a:rPr/>
              <a:t>大標題文字</a:t>
            </a:r>
            <a:endParaRPr/>
          </a:p>
        </p:txBody>
      </p:sp>
      <p:sp>
        <p:nvSpPr>
          <p:cNvPr id="49"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空白">
    <p:spTree>
      <p:nvGrpSpPr>
        <p:cNvPr id="1" name=""/>
        <p:cNvGrpSpPr/>
        <p:nvPr/>
      </p:nvGrpSpPr>
      <p:grpSpPr bwMode="auto">
        <a:xfrm>
          <a:off x="0" y="0"/>
          <a:ext cx="0" cy="0"/>
          <a:chOff x="0" y="0"/>
          <a:chExt cx="0" cy="0"/>
        </a:xfrm>
      </p:grpSpPr>
      <p:sp>
        <p:nvSpPr>
          <p:cNvPr id="56"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含標題的內容">
    <p:spTree>
      <p:nvGrpSpPr>
        <p:cNvPr id="1" name=""/>
        <p:cNvGrpSpPr/>
        <p:nvPr/>
      </p:nvGrpSpPr>
      <p:grpSpPr bwMode="auto">
        <a:xfrm>
          <a:off x="0" y="0"/>
          <a:ext cx="0" cy="0"/>
          <a:chOff x="0" y="0"/>
          <a:chExt cx="0" cy="0"/>
        </a:xfrm>
      </p:grpSpPr>
      <p:sp>
        <p:nvSpPr>
          <p:cNvPr id="63" name="大標題文字"/>
          <p:cNvSpPr txBox="1">
            <a:spLocks noGrp="1"/>
          </p:cNvSpPr>
          <p:nvPr>
            <p:ph type="title"/>
          </p:nvPr>
        </p:nvSpPr>
        <p:spPr bwMode="auto">
          <a:xfrm>
            <a:off x="839787" y="457200"/>
            <a:ext cx="3932240" cy="1600200"/>
          </a:xfrm>
          <a:prstGeom prst="rect">
            <a:avLst/>
          </a:prstGeom>
        </p:spPr>
        <p:txBody>
          <a:bodyPr anchor="b"/>
          <a:lstStyle>
            <a:lvl1pPr>
              <a:defRPr sz="3200"/>
            </a:lvl1pPr>
          </a:lstStyle>
          <a:p>
            <a:pPr>
              <a:defRPr/>
            </a:pPr>
            <a:r>
              <a:rPr/>
              <a:t>大標題文字</a:t>
            </a:r>
            <a:endParaRPr/>
          </a:p>
        </p:txBody>
      </p:sp>
      <p:sp>
        <p:nvSpPr>
          <p:cNvPr id="64" name="內文層級一…"/>
          <p:cNvSpPr txBox="1">
            <a:spLocks noGrp="1"/>
          </p:cNvSpPr>
          <p:nvPr>
            <p:ph type="body" sz="half" idx="1"/>
          </p:nvPr>
        </p:nvSpPr>
        <p:spPr bwMode="auto">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65" name="文字版面配置區 3"/>
          <p:cNvSpPr>
            <a:spLocks noGrp="1"/>
          </p:cNvSpPr>
          <p:nvPr>
            <p:ph type="body" sz="quarter" idx="21"/>
          </p:nvPr>
        </p:nvSpPr>
        <p:spPr bwMode="auto">
          <a:xfrm>
            <a:off x="839786" y="2057400"/>
            <a:ext cx="3932242" cy="3811588"/>
          </a:xfrm>
          <a:prstGeom prst="rect">
            <a:avLst/>
          </a:prstGeom>
        </p:spPr>
        <p:txBody>
          <a:bodyPr/>
          <a:lstStyle/>
          <a:p>
            <a:pPr>
              <a:defRPr/>
            </a:pPr>
            <a:endParaRPr/>
          </a:p>
        </p:txBody>
      </p:sp>
      <p:sp>
        <p:nvSpPr>
          <p:cNvPr id="66"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含標題的圖片">
    <p:spTree>
      <p:nvGrpSpPr>
        <p:cNvPr id="1" name=""/>
        <p:cNvGrpSpPr/>
        <p:nvPr/>
      </p:nvGrpSpPr>
      <p:grpSpPr bwMode="auto">
        <a:xfrm>
          <a:off x="0" y="0"/>
          <a:ext cx="0" cy="0"/>
          <a:chOff x="0" y="0"/>
          <a:chExt cx="0" cy="0"/>
        </a:xfrm>
      </p:grpSpPr>
      <p:sp>
        <p:nvSpPr>
          <p:cNvPr id="73" name="大標題文字"/>
          <p:cNvSpPr txBox="1">
            <a:spLocks noGrp="1"/>
          </p:cNvSpPr>
          <p:nvPr>
            <p:ph type="title"/>
          </p:nvPr>
        </p:nvSpPr>
        <p:spPr bwMode="auto">
          <a:xfrm>
            <a:off x="839787" y="457200"/>
            <a:ext cx="3932240" cy="1600200"/>
          </a:xfrm>
          <a:prstGeom prst="rect">
            <a:avLst/>
          </a:prstGeom>
        </p:spPr>
        <p:txBody>
          <a:bodyPr anchor="b"/>
          <a:lstStyle>
            <a:lvl1pPr>
              <a:defRPr sz="3200"/>
            </a:lvl1pPr>
          </a:lstStyle>
          <a:p>
            <a:pPr>
              <a:defRPr/>
            </a:pPr>
            <a:r>
              <a:rPr/>
              <a:t>大標題文字</a:t>
            </a:r>
            <a:endParaRPr/>
          </a:p>
        </p:txBody>
      </p:sp>
      <p:sp>
        <p:nvSpPr>
          <p:cNvPr id="74" name="圖片版面配置區 2"/>
          <p:cNvSpPr>
            <a:spLocks noGrp="1"/>
          </p:cNvSpPr>
          <p:nvPr>
            <p:ph type="pic" sz="half" idx="21"/>
          </p:nvPr>
        </p:nvSpPr>
        <p:spPr bwMode="auto">
          <a:xfrm>
            <a:off x="5183187" y="987425"/>
            <a:ext cx="6172203" cy="4873625"/>
          </a:xfrm>
          <a:prstGeom prst="rect">
            <a:avLst/>
          </a:prstGeom>
        </p:spPr>
        <p:txBody>
          <a:bodyPr lIns="91439" tIns="45719" rIns="91439" bIns="45719">
            <a:noAutofit/>
          </a:bodyPr>
          <a:lstStyle/>
          <a:p>
            <a:pPr>
              <a:defRPr/>
            </a:pPr>
            <a:endParaRPr/>
          </a:p>
        </p:txBody>
      </p:sp>
      <p:sp>
        <p:nvSpPr>
          <p:cNvPr id="75" name="內文層級一…"/>
          <p:cNvSpPr txBox="1">
            <a:spLocks noGrp="1"/>
          </p:cNvSpPr>
          <p:nvPr>
            <p:ph type="body" sz="quarter" idx="1"/>
          </p:nvPr>
        </p:nvSpPr>
        <p:spPr bwMode="auto">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76"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空白 拷貝">
    <p:spTree>
      <p:nvGrpSpPr>
        <p:cNvPr id="1" name=""/>
        <p:cNvGrpSpPr/>
        <p:nvPr/>
      </p:nvGrpSpPr>
      <p:grpSpPr bwMode="auto">
        <a:xfrm>
          <a:off x="0" y="0"/>
          <a:ext cx="0" cy="0"/>
          <a:chOff x="0" y="0"/>
          <a:chExt cx="0" cy="0"/>
        </a:xfrm>
      </p:grpSpPr>
      <p:pic>
        <p:nvPicPr>
          <p:cNvPr id="83" name="1.pdf" descr="1.pdf"/>
          <p:cNvPicPr>
            <a:picLocks noChangeAspect="1"/>
          </p:cNvPicPr>
          <p:nvPr/>
        </p:nvPicPr>
        <p:blipFill>
          <a:blip r:embed="rId2"/>
          <a:srcRect l="0" t="3858" r="77412" b="45470"/>
          <a:stretch/>
        </p:blipFill>
        <p:spPr bwMode="auto">
          <a:xfrm>
            <a:off x="6203541" y="-55891"/>
            <a:ext cx="6363345" cy="8152777"/>
          </a:xfrm>
          <a:prstGeom prst="rect">
            <a:avLst/>
          </a:prstGeom>
          <a:ln w="12700">
            <a:miter lim="400000"/>
          </a:ln>
        </p:spPr>
      </p:pic>
      <p:sp>
        <p:nvSpPr>
          <p:cNvPr id="84" name="幻燈片編號"/>
          <p:cNvSpPr txBox="1">
            <a:spLocks noGrp="1"/>
          </p:cNvSpPr>
          <p:nvPr>
            <p:ph type="sldNum" sz="quarter" idx="2"/>
          </p:nvPr>
        </p:nvSpPr>
        <p:spPr bwMode="auto">
          <a:prstGeom prst="rect">
            <a:avLst/>
          </a:prstGeom>
        </p:spPr>
        <p:txBody>
          <a:bodyPr/>
          <a:lstStyle/>
          <a:p>
            <a:pPr>
              <a:defRPr/>
            </a:pPr>
            <a:fld id="{86CB4B4D-7CA3-9044-876B-883B54F8677D}"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p:cNvGrpSpPr/>
        <p:nvPr/>
      </p:nvGrpSpPr>
      <p:grpSpPr bwMode="auto">
        <a:xfrm>
          <a:off x="0" y="0"/>
          <a:ext cx="0" cy="0"/>
          <a:chOff x="0" y="0"/>
          <a:chExt cx="0" cy="0"/>
        </a:xfrm>
      </p:grpSpPr>
      <p:sp>
        <p:nvSpPr>
          <p:cNvPr id="2" name="大標題文字"/>
          <p:cNvSpPr txBox="1">
            <a:spLocks noGrp="1"/>
          </p:cNvSpPr>
          <p:nvPr>
            <p:ph type="title"/>
          </p:nvPr>
        </p:nvSpPr>
        <p:spPr bwMode="auto">
          <a:xfrm>
            <a:off x="838200" y="365125"/>
            <a:ext cx="10515600" cy="1325563"/>
          </a:xfrm>
          <a:prstGeom prst="rect">
            <a:avLst/>
          </a:prstGeom>
          <a:ln w="12700">
            <a:miter lim="400000"/>
          </a:ln>
        </p:spPr>
        <p:txBody>
          <a:bodyPr lIns="45718" tIns="45718" rIns="45718" bIns="45718" anchor="ctr">
            <a:normAutofit/>
          </a:bodyPr>
          <a:lstStyle/>
          <a:p>
            <a:pPr>
              <a:defRPr/>
            </a:pPr>
            <a:r>
              <a:rPr/>
              <a:t>大標題文字</a:t>
            </a:r>
            <a:endParaRPr/>
          </a:p>
        </p:txBody>
      </p:sp>
      <p:sp>
        <p:nvSpPr>
          <p:cNvPr id="3" name="內文層級一…"/>
          <p:cNvSpPr txBox="1">
            <a:spLocks noGrp="1"/>
          </p:cNvSpPr>
          <p:nvPr>
            <p:ph type="body" idx="1"/>
          </p:nvPr>
        </p:nvSpPr>
        <p:spPr bwMode="auto">
          <a:xfrm>
            <a:off x="838200" y="1825625"/>
            <a:ext cx="10515600" cy="4351338"/>
          </a:xfrm>
          <a:prstGeom prst="rect">
            <a:avLst/>
          </a:prstGeom>
          <a:ln w="12700">
            <a:miter lim="400000"/>
          </a:ln>
        </p:spPr>
        <p:txBody>
          <a:bodyPr lIns="45718" tIns="45718" rIns="45718" bIns="45718">
            <a:normAutofit/>
          </a:bodyPr>
          <a:lstStyle/>
          <a:p>
            <a:pPr>
              <a:defRPr/>
            </a:pPr>
            <a:r>
              <a:rPr/>
              <a:t>內文層級一</a:t>
            </a:r>
            <a:endParaRPr/>
          </a:p>
          <a:p>
            <a:pPr lvl="1">
              <a:defRPr/>
            </a:pPr>
            <a:r>
              <a:rPr/>
              <a:t>內文層級二</a:t>
            </a:r>
            <a:endParaRPr/>
          </a:p>
          <a:p>
            <a:pPr lvl="2">
              <a:defRPr/>
            </a:pPr>
            <a:r>
              <a:rPr/>
              <a:t>內文層級三</a:t>
            </a:r>
            <a:endParaRPr/>
          </a:p>
          <a:p>
            <a:pPr lvl="3">
              <a:defRPr/>
            </a:pPr>
            <a:r>
              <a:rPr/>
              <a:t>內文層級四</a:t>
            </a:r>
            <a:endParaRPr/>
          </a:p>
          <a:p>
            <a:pPr lvl="4">
              <a:defRPr/>
            </a:pPr>
            <a:r>
              <a:rPr/>
              <a:t>內文層級五</a:t>
            </a:r>
            <a:endParaRPr/>
          </a:p>
        </p:txBody>
      </p:sp>
      <p:sp>
        <p:nvSpPr>
          <p:cNvPr id="4" name="幻燈片編號"/>
          <p:cNvSpPr txBox="1">
            <a:spLocks noGrp="1"/>
          </p:cNvSpPr>
          <p:nvPr>
            <p:ph type="sldNum" sz="quarter" idx="2"/>
          </p:nvPr>
        </p:nvSpPr>
        <p:spPr bwMode="auto">
          <a:xfrm>
            <a:off x="11095181" y="6414762"/>
            <a:ext cx="258620" cy="248301"/>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defRPr/>
            </a:pPr>
            <a:fld id="{86CB4B4D-7CA3-9044-876B-883B54F8677D}"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1pPr>
      <a:lvl2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2pPr>
      <a:lvl3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3pPr>
      <a:lvl4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4pPr>
      <a:lvl5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5pPr>
      <a:lvl6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6pPr>
      <a:lvl7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7pPr>
      <a:lvl8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8pPr>
      <a:lvl9pPr marL="0" marR="0" indent="0" algn="l" defTabSz="914400">
        <a:lnSpc>
          <a:spcPct val="90000"/>
        </a:lnSpc>
        <a:spcBef>
          <a:spcPts val="0"/>
        </a:spcBef>
        <a:spcAft>
          <a:spcPts val="0"/>
        </a:spcAft>
        <a:buClrTx/>
        <a:buSzTx/>
        <a:buFontTx/>
        <a:buNone/>
        <a:defRPr sz="4400" b="0" i="0" u="none" strike="noStrike" cap="none" spc="0">
          <a:solidFill>
            <a:srgbClr val="000000"/>
          </a:solidFill>
          <a:latin typeface="Calibri Light"/>
          <a:ea typeface="Calibri Light"/>
          <a:cs typeface="Calibri Light"/>
        </a:defRPr>
      </a:lvl9pPr>
    </p:titleStyle>
    <p:bodyStyle>
      <a:lvl1pPr marL="228600" marR="0" indent="-228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1pPr>
      <a:lvl2pPr marL="723900" marR="0" indent="-2667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2pPr>
      <a:lvl3pPr marL="1234438" marR="0" indent="-320038"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3pPr>
      <a:lvl4pPr marL="1727199"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4pPr>
      <a:lvl5pPr marL="21844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5pPr>
      <a:lvl6pPr marL="26416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6pPr>
      <a:lvl7pPr marL="30988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7pPr>
      <a:lvl8pPr marL="35560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8pPr>
      <a:lvl9pPr marL="40132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9pPr>
    </p:bodyStyle>
    <p:otherStyle>
      <a:lvl1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1pPr>
      <a:lvl2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2pPr>
      <a:lvl3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3pPr>
      <a:lvl4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4pPr>
      <a:lvl5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5pPr>
      <a:lvl6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6pPr>
      <a:lvl7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7pPr>
      <a:lvl8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8pPr>
      <a:lvl9pPr marL="0" marR="0" indent="0" algn="r" defTabSz="914400">
        <a:lnSpc>
          <a:spcPct val="100000"/>
        </a:lnSpc>
        <a:spcBef>
          <a:spcPts val="0"/>
        </a:spcBef>
        <a:spcAft>
          <a:spcPts val="0"/>
        </a:spcAft>
        <a:buClrTx/>
        <a:buSzTx/>
        <a:buFontTx/>
        <a:buNone/>
        <a:defRPr sz="1200" b="0" i="0" u="none" strike="noStrike" cap="none" spc="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 Id="rId3" Type="http://schemas.openxmlformats.org/officeDocument/2006/relationships/image" Target="../media/image4.em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25" Type="http://schemas.openxmlformats.org/officeDocument/2006/relationships/image" Target="../media/image28.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3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 Target="slide17.xml"/><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slide" Target="slide20.xml"/><Relationship Id="rId9" Type="http://schemas.openxmlformats.org/officeDocument/2006/relationships/slide" Target="slide24.xml"/><Relationship Id="rId10" Type="http://schemas.openxmlformats.org/officeDocument/2006/relationships/slide" Target="slide25.xml"/><Relationship Id="rId11" Type="http://schemas.openxmlformats.org/officeDocument/2006/relationships/slide" Target="slide28.xml"/><Relationship Id="rId12" Type="http://schemas.openxmlformats.org/officeDocument/2006/relationships/image" Target="../media/image37.png"/><Relationship Id="rId13" Type="http://schemas.openxmlformats.org/officeDocument/2006/relationships/slide" Target="slide26.xml"/><Relationship Id="rId14" Type="http://schemas.openxmlformats.org/officeDocument/2006/relationships/slide" Target="slide30.xml"/><Relationship Id="rId15" Type="http://schemas.openxmlformats.org/officeDocument/2006/relationships/slide" Target="slide18.xml"/><Relationship Id="rId16" Type="http://schemas.openxmlformats.org/officeDocument/2006/relationships/slide" Target="slide14.xml"/><Relationship Id="rId17" Type="http://schemas.openxmlformats.org/officeDocument/2006/relationships/slide" Target="slide15.xml"/><Relationship Id="rId18" Type="http://schemas.openxmlformats.org/officeDocument/2006/relationships/slide" Target="slide34.xml"/><Relationship Id="rId19" Type="http://schemas.openxmlformats.org/officeDocument/2006/relationships/slide" Target="slide3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slide" Target="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3.png"/><Relationship Id="rId4" Type="http://schemas.openxmlformats.org/officeDocument/2006/relationships/slide" Target="slide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3.png"/><Relationship Id="rId4" Type="http://schemas.openxmlformats.org/officeDocument/2006/relationships/slide" Target="slide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 Target="slide13.xml"/><Relationship Id="rId5" Type="http://schemas.openxmlformats.org/officeDocument/2006/relationships/image" Target="../media/image3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 Target="slide13.xml"/><Relationship Id="rId5" Type="http://schemas.openxmlformats.org/officeDocument/2006/relationships/image" Target="../media/image3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 Target="slide36.xml"/><Relationship Id="rId5" Type="http://schemas.openxmlformats.org/officeDocument/2006/relationships/slide" Target="slide13.xml"/><Relationship Id="rId6" Type="http://schemas.openxmlformats.org/officeDocument/2006/relationships/image" Target="../media/image3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 Target="slide13.xml"/><Relationship Id="rId6" Type="http://schemas.openxmlformats.org/officeDocument/2006/relationships/image" Target="../media/image3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 Target="slide13.xml"/><Relationship Id="rId6" Type="http://schemas.openxmlformats.org/officeDocument/2006/relationships/image" Target="../media/image3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7.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 Target="slide13.xml"/><Relationship Id="rId6" Type="http://schemas.openxmlformats.org/officeDocument/2006/relationships/image" Target="../media/image3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4.png"/><Relationship Id="rId3" Type="http://schemas.openxmlformats.org/officeDocument/2006/relationships/image" Target="../media/image33.png"/><Relationship Id="rId4" Type="http://schemas.openxmlformats.org/officeDocument/2006/relationships/slide" Target="slide35.xml"/><Relationship Id="rId5" Type="http://schemas.openxmlformats.org/officeDocument/2006/relationships/image" Target="../media/image35.png"/><Relationship Id="rId6" Type="http://schemas.openxmlformats.org/officeDocument/2006/relationships/slide" Target="slide13.xml"/><Relationship Id="rId7" Type="http://schemas.openxmlformats.org/officeDocument/2006/relationships/image" Target="../media/image3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 Target="slide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png"/><Relationship Id="rId3" Type="http://schemas.openxmlformats.org/officeDocument/2006/relationships/slide" Target="slide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slide" Target="slide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4.png"/><Relationship Id="rId3" Type="http://schemas.openxmlformats.org/officeDocument/2006/relationships/slide" Target="slide13.xml"/><Relationship Id="rId4" Type="http://schemas.openxmlformats.org/officeDocument/2006/relationships/image" Target="../media/image35.png"/><Relationship Id="rId5" Type="http://schemas.openxmlformats.org/officeDocument/2006/relationships/image" Target="../media/image3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33.png"/><Relationship Id="rId6" Type="http://schemas.openxmlformats.org/officeDocument/2006/relationships/slide" Target="slide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slide" Target="slide13.xml"/><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6.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slide" Target="slide28.xml"/><Relationship Id="rId4" Type="http://schemas.openxmlformats.org/officeDocument/2006/relationships/image" Target="../media/image3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5.png"/><Relationship Id="rId3" Type="http://schemas.openxmlformats.org/officeDocument/2006/relationships/slide" Target="slide37.xml"/><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image" Target="../media/image36.png"/><Relationship Id="rId7" Type="http://schemas.openxmlformats.org/officeDocument/2006/relationships/slide" Target="slide20.xml"/><Relationship Id="rId8" Type="http://schemas.openxmlformats.org/officeDocument/2006/relationships/image" Target="../media/image3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7.png"/><Relationship Id="rId3" Type="http://schemas.openxmlformats.org/officeDocument/2006/relationships/image" Target="../media/image35.png"/><Relationship Id="rId4" Type="http://schemas.openxmlformats.org/officeDocument/2006/relationships/slide" Target="slide36.xml"/><Relationship Id="rId5" Type="http://schemas.openxmlformats.org/officeDocument/2006/relationships/image" Target="../media/image3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 Id="rId3" Type="http://schemas.openxmlformats.org/officeDocument/2006/relationships/image" Target="../media/image36.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 Id="rId3" Type="http://schemas.openxmlformats.org/officeDocument/2006/relationships/image" Target="../media/image35.png"/><Relationship Id="rId4" Type="http://schemas.openxmlformats.org/officeDocument/2006/relationships/image" Target="../media/image36.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3.png"/><Relationship Id="rId3" Type="http://schemas.openxmlformats.org/officeDocument/2006/relationships/image" Target="../media/image35.png"/><Relationship Id="rId4" Type="http://schemas.openxmlformats.org/officeDocument/2006/relationships/image" Target="../media/image43.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4.png"/><Relationship Id="rId4" Type="http://schemas.openxmlformats.org/officeDocument/2006/relationships/image" Target="../media/image45.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figma.com/file/EDOsIUbtlXqtJkMoz6eGkF/CBP?node-id=182%3A7393" TargetMode="Externa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12.xml"/><Relationship Id="rId3" Type="http://schemas.openxmlformats.org/officeDocument/2006/relationships/slide" Target="slide41.xml"/><Relationship Id="rId4" Type="http://schemas.openxmlformats.org/officeDocument/2006/relationships/slide" Target="slide75.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9.png"/><Relationship Id="rId3" Type="http://schemas.openxmlformats.org/officeDocument/2006/relationships/image" Target="../media/image60.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1.png"/><Relationship Id="rId3" Type="http://schemas.openxmlformats.org/officeDocument/2006/relationships/image" Target="../media/image62.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lum/>
          </a:blip>
          <a:stretch/>
        </a:blipFill>
      </p:bgPr>
    </p:bg>
    <p:spTree>
      <p:nvGrpSpPr>
        <p:cNvPr id="1" name=""/>
        <p:cNvGrpSpPr/>
        <p:nvPr/>
      </p:nvGrpSpPr>
      <p:grpSpPr bwMode="auto">
        <a:xfrm>
          <a:off x="0" y="0"/>
          <a:ext cx="0" cy="0"/>
          <a:chOff x="0" y="0"/>
          <a:chExt cx="0" cy="0"/>
        </a:xfrm>
      </p:grpSpPr>
      <p:pic>
        <p:nvPicPr>
          <p:cNvPr id="2" name="圖片 1"/>
          <p:cNvPicPr>
            <a:picLocks noChangeAspect="1"/>
          </p:cNvPicPr>
          <p:nvPr/>
        </p:nvPicPr>
        <p:blipFill>
          <a:blip r:embed="rId3"/>
          <a:stretch/>
        </p:blipFill>
        <p:spPr bwMode="auto">
          <a:xfrm>
            <a:off x="1087334" y="2598233"/>
            <a:ext cx="1416023" cy="460455"/>
          </a:xfrm>
          <a:prstGeom prst="rect">
            <a:avLst/>
          </a:prstGeom>
        </p:spPr>
      </p:pic>
      <p:sp>
        <p:nvSpPr>
          <p:cNvPr id="9" name="文字方塊 8"/>
          <p:cNvSpPr txBox="1"/>
          <p:nvPr/>
        </p:nvSpPr>
        <p:spPr bwMode="auto">
          <a:xfrm>
            <a:off x="956345" y="3272811"/>
            <a:ext cx="7342205" cy="76943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lvl="0">
              <a:defRPr/>
            </a:pPr>
            <a:r>
              <a:rPr lang="en-US" sz="4400" b="1">
                <a:solidFill>
                  <a:srgbClr val="215CA0"/>
                </a:solidFill>
                <a:latin typeface="Microsoft JhengHei UI"/>
                <a:ea typeface="Microsoft JhengHei UI"/>
                <a:cs typeface="Calibri"/>
              </a:rPr>
              <a:t>CBP</a:t>
            </a:r>
            <a:r>
              <a:rPr lang="zh-TW" sz="4400" b="1">
                <a:solidFill>
                  <a:srgbClr val="215CA0"/>
                </a:solidFill>
                <a:latin typeface="Microsoft JhengHei UI"/>
                <a:ea typeface="Microsoft JhengHei UI"/>
                <a:cs typeface="Calibri"/>
              </a:rPr>
              <a:t>帳務系統規劃與設計</a:t>
            </a:r>
            <a:endParaRPr lang="zh-TW" sz="2400" b="1">
              <a:solidFill>
                <a:srgbClr val="215CA0"/>
              </a:solidFill>
              <a:latin typeface="Microsoft JhengHei UI"/>
              <a:ea typeface="Microsoft JhengHei UI"/>
              <a:cs typeface="Calibri"/>
            </a:endParaRPr>
          </a:p>
        </p:txBody>
      </p:sp>
      <p:sp>
        <p:nvSpPr>
          <p:cNvPr id="3" name="副標題 2"/>
          <p:cNvSpPr txBox="1"/>
          <p:nvPr/>
        </p:nvSpPr>
        <p:spPr bwMode="auto">
          <a:xfrm>
            <a:off x="1087334" y="4133281"/>
            <a:ext cx="6400800" cy="2108128"/>
          </a:xfrm>
          <a:prstGeom prst="rect">
            <a:avLst/>
          </a:prstGeom>
        </p:spPr>
        <p:txBody>
          <a:bodyPr/>
          <a:lstStyle>
            <a:lvl1pPr marL="228600" marR="0" indent="-228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1pPr>
            <a:lvl2pPr marL="723900" marR="0" indent="-2667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2pPr>
            <a:lvl3pPr marL="1234438" marR="0" indent="-320038"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3pPr>
            <a:lvl4pPr marL="1727199"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4pPr>
            <a:lvl5pPr marL="21844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5pPr>
            <a:lvl6pPr marL="26416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6pPr>
            <a:lvl7pPr marL="30988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7pPr>
            <a:lvl8pPr marL="35560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8pPr>
            <a:lvl9pPr marL="4013200" marR="0" indent="-355600" algn="l" defTabSz="914400">
              <a:lnSpc>
                <a:spcPct val="90000"/>
              </a:lnSpc>
              <a:spcBef>
                <a:spcPts val="1000"/>
              </a:spcBef>
              <a:spcAft>
                <a:spcPts val="0"/>
              </a:spcAft>
              <a:buClrTx/>
              <a:buSzPct val="100000"/>
              <a:buFont typeface="Arial"/>
              <a:buChar char="•"/>
              <a:defRPr sz="2800" b="0" i="0" u="none" strike="noStrike" cap="none" spc="0">
                <a:solidFill>
                  <a:srgbClr val="000000"/>
                </a:solidFill>
                <a:latin typeface="+mj-lt"/>
                <a:ea typeface="+mj-ea"/>
                <a:cs typeface="+mj-cs"/>
              </a:defRPr>
            </a:lvl9pPr>
          </a:lstStyle>
          <a:p>
            <a:pPr marL="0" indent="0">
              <a:buNone/>
              <a:defRPr/>
            </a:pPr>
            <a:r>
              <a:rPr lang="zh-TW" sz="2000" b="1">
                <a:solidFill>
                  <a:srgbClr val="215CA0"/>
                </a:solidFill>
                <a:latin typeface="微軟正黑體"/>
                <a:ea typeface="微軟正黑體"/>
                <a:cs typeface="Calibri"/>
              </a:rPr>
              <a:t>中華電信國際分公司</a:t>
            </a:r>
            <a:endParaRPr lang="en-US" sz="2000" b="1">
              <a:solidFill>
                <a:srgbClr val="215CA0"/>
              </a:solidFill>
              <a:latin typeface="微軟正黑體"/>
              <a:ea typeface="微軟正黑體"/>
              <a:cs typeface="Calibri"/>
            </a:endParaRPr>
          </a:p>
          <a:p>
            <a:pPr marL="0" lvl="0" indent="0">
              <a:buNone/>
              <a:defRPr/>
            </a:pPr>
            <a:r>
              <a:rPr lang="zh-TW" sz="2000" b="1">
                <a:solidFill>
                  <a:srgbClr val="215CA0"/>
                </a:solidFill>
                <a:latin typeface="微軟正黑體"/>
                <a:ea typeface="微軟正黑體"/>
                <a:cs typeface="Calibri"/>
              </a:rPr>
              <a:t>技術整合處</a:t>
            </a:r>
            <a:r>
              <a:rPr lang="en-US" sz="2000" b="1">
                <a:solidFill>
                  <a:srgbClr val="215CA0"/>
                </a:solidFill>
                <a:latin typeface="微軟正黑體"/>
                <a:ea typeface="微軟正黑體"/>
                <a:cs typeface="Calibri"/>
              </a:rPr>
              <a:t>/</a:t>
            </a:r>
            <a:r>
              <a:rPr lang="zh-TW" sz="2000" b="1">
                <a:solidFill>
                  <a:srgbClr val="215CA0"/>
                </a:solidFill>
                <a:latin typeface="微軟正黑體"/>
                <a:ea typeface="微軟正黑體"/>
                <a:cs typeface="Calibri"/>
              </a:rPr>
              <a:t>方案設計科</a:t>
            </a:r>
            <a:endParaRPr lang="en-US" sz="2000" b="1">
              <a:solidFill>
                <a:srgbClr val="215CA0"/>
              </a:solidFill>
              <a:latin typeface="微軟正黑體"/>
              <a:ea typeface="微軟正黑體"/>
              <a:cs typeface="Calibri"/>
            </a:endParaRPr>
          </a:p>
          <a:p>
            <a:pPr marL="0" lvl="0" indent="0">
              <a:buNone/>
              <a:defRPr/>
            </a:pPr>
            <a:r>
              <a:rPr lang="zh-TW" sz="2000" b="1">
                <a:solidFill>
                  <a:srgbClr val="215CA0"/>
                </a:solidFill>
                <a:latin typeface="微軟正黑體"/>
                <a:ea typeface="微軟正黑體"/>
                <a:cs typeface="Calibri"/>
              </a:rPr>
              <a:t>梁仁山</a:t>
            </a:r>
            <a:r>
              <a:rPr lang="en-US" sz="2000" b="1">
                <a:solidFill>
                  <a:srgbClr val="215CA0"/>
                </a:solidFill>
                <a:latin typeface="微軟正黑體"/>
                <a:ea typeface="微軟正黑體"/>
                <a:cs typeface="Calibri"/>
              </a:rPr>
              <a:t>/</a:t>
            </a:r>
            <a:r>
              <a:rPr lang="zh-TW" sz="2000" b="1">
                <a:solidFill>
                  <a:srgbClr val="215CA0"/>
                </a:solidFill>
                <a:latin typeface="微軟正黑體"/>
                <a:ea typeface="微軟正黑體"/>
                <a:cs typeface="Calibri"/>
              </a:rPr>
              <a:t>丁康迪</a:t>
            </a:r>
            <a:r>
              <a:rPr lang="en-US" sz="2000" b="1">
                <a:solidFill>
                  <a:srgbClr val="215CA0"/>
                </a:solidFill>
                <a:latin typeface="微軟正黑體"/>
                <a:ea typeface="微軟正黑體"/>
                <a:cs typeface="Calibri"/>
              </a:rPr>
              <a:t>/</a:t>
            </a:r>
            <a:r>
              <a:rPr lang="zh-TW" sz="2000" b="1">
                <a:solidFill>
                  <a:srgbClr val="215CA0"/>
                </a:solidFill>
                <a:latin typeface="微軟正黑體"/>
                <a:ea typeface="微軟正黑體"/>
                <a:cs typeface="Calibri"/>
              </a:rPr>
              <a:t>廖家汶</a:t>
            </a:r>
            <a:r>
              <a:rPr lang="en-US" sz="2000" b="1">
                <a:solidFill>
                  <a:srgbClr val="215CA0"/>
                </a:solidFill>
                <a:latin typeface="微軟正黑體"/>
                <a:ea typeface="微軟正黑體"/>
                <a:cs typeface="Calibri"/>
              </a:rPr>
              <a:t>/</a:t>
            </a:r>
            <a:r>
              <a:rPr lang="zh-TW" sz="2000" b="1">
                <a:solidFill>
                  <a:srgbClr val="215CA0"/>
                </a:solidFill>
                <a:latin typeface="微軟正黑體"/>
                <a:ea typeface="微軟正黑體"/>
                <a:cs typeface="Calibri"/>
              </a:rPr>
              <a:t>周俞光</a:t>
            </a:r>
            <a:r>
              <a:rPr lang="en-US" sz="2000" b="1">
                <a:solidFill>
                  <a:srgbClr val="215CA0"/>
                </a:solidFill>
                <a:latin typeface="微軟正黑體"/>
                <a:ea typeface="微軟正黑體"/>
                <a:cs typeface="Calibri"/>
              </a:rPr>
              <a:t>/</a:t>
            </a:r>
            <a:r>
              <a:rPr lang="zh-TW" sz="2000" b="1">
                <a:solidFill>
                  <a:srgbClr val="215CA0"/>
                </a:solidFill>
                <a:latin typeface="微軟正黑體"/>
                <a:ea typeface="微軟正黑體"/>
                <a:cs typeface="Calibri"/>
              </a:rPr>
              <a:t>董宇哲</a:t>
            </a:r>
            <a:endParaRPr lang="en-US" sz="2000" b="1">
              <a:solidFill>
                <a:srgbClr val="215CA0"/>
              </a:solidFill>
              <a:latin typeface="微軟正黑體"/>
              <a:ea typeface="微軟正黑體"/>
              <a:cs typeface="Calibri"/>
            </a:endParaRPr>
          </a:p>
          <a:p>
            <a:pPr marL="0" lvl="0" indent="0">
              <a:buNone/>
              <a:defRPr/>
            </a:pPr>
            <a:endParaRPr lang="en-US" sz="2000"/>
          </a:p>
          <a:p>
            <a:pPr marL="0" indent="0">
              <a:buNone/>
              <a:defRPr/>
            </a:pPr>
            <a:fld id="{2CCDC4AA-6504-476A-A46F-58A925ADF5F9}" type="datetime3">
              <a:rPr lang="zh-TW" sz="2400">
                <a:solidFill>
                  <a:schemeClr val="tx1"/>
                </a:solidFill>
              </a:rPr>
              <a:t/>
            </a:fld>
            <a:endParaRPr lang="en-US"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369354" y="-33117"/>
            <a:ext cx="355548" cy="2273244"/>
          </a:xfrm>
          <a:prstGeom prst="flowChartManualInput">
            <a:avLst/>
          </a:prstGeom>
          <a:solidFill>
            <a:srgbClr val="9BBB59">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412807" y="849265"/>
            <a:ext cx="10263226" cy="5427709"/>
          </a:xfrm>
          <a:prstGeom prst="rect">
            <a:avLst/>
          </a:prstGeom>
          <a:noFill/>
          <a:ln w="25400" cap="flat" cmpd="sng" algn="ctr">
            <a:solidFill>
              <a:srgbClr val="9BBB59">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6"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系統架構</a:t>
            </a:r>
            <a:r>
              <a:rPr lang="en-US" sz="3600"/>
              <a:t>/</a:t>
            </a:r>
            <a:r>
              <a:rPr lang="zh-TW" sz="3600"/>
              <a:t>功能</a:t>
            </a:r>
            <a:r>
              <a:rPr lang="en-US" sz="3600"/>
              <a:t>/</a:t>
            </a:r>
            <a:r>
              <a:rPr lang="zh-TW" sz="3600"/>
              <a:t>技術探討</a:t>
            </a:r>
            <a:endParaRPr lang="zh-TW" sz="36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461988" y="893763"/>
            <a:ext cx="1569660" cy="369332"/>
          </a:xfrm>
          <a:prstGeom prst="rect">
            <a:avLst/>
          </a:prstGeom>
        </p:spPr>
        <p:txBody>
          <a:bodyPr wrap="none">
            <a:spAutoFit/>
          </a:bodyPr>
          <a:lstStyle/>
          <a:p>
            <a:pPr>
              <a:defRPr/>
            </a:pPr>
            <a:r>
              <a:rPr lang="zh-TW" b="1">
                <a:solidFill>
                  <a:prstClr val="white"/>
                </a:solidFill>
                <a:latin typeface="微軟正黑體"/>
                <a:ea typeface="微軟正黑體"/>
              </a:rPr>
              <a:t>系統屬性描述</a:t>
            </a:r>
            <a:endParaRPr lang="en-US" b="1">
              <a:solidFill>
                <a:prstClr val="white"/>
              </a:solidFill>
              <a:latin typeface="微軟正黑體"/>
              <a:ea typeface="微軟正黑體"/>
            </a:endParaRPr>
          </a:p>
        </p:txBody>
      </p:sp>
      <p:sp>
        <p:nvSpPr>
          <p:cNvPr id="5" name="矩形 4"/>
          <p:cNvSpPr/>
          <p:nvPr/>
        </p:nvSpPr>
        <p:spPr bwMode="auto">
          <a:xfrm>
            <a:off x="461988" y="1353875"/>
            <a:ext cx="9800830" cy="2062103"/>
          </a:xfrm>
          <a:prstGeom prst="rect">
            <a:avLst/>
          </a:prstGeom>
        </p:spPr>
        <p:txBody>
          <a:bodyPr wrap="square">
            <a:spAutoFit/>
          </a:bodyPr>
          <a:lstStyle/>
          <a:p>
            <a:pPr marL="457200" indent="-457200" algn="just" defTabSz="1219170">
              <a:buFont typeface="Wingdings"/>
              <a:buChar char="p"/>
              <a:defRPr/>
            </a:pPr>
            <a:r>
              <a:rPr lang="zh-TW" sz="3200">
                <a:solidFill>
                  <a:schemeClr val="accent5">
                    <a:lumMod val="75000"/>
                  </a:schemeClr>
                </a:solidFill>
                <a:latin typeface="微軟正黑體"/>
                <a:ea typeface="微軟正黑體"/>
              </a:rPr>
              <a:t>系統規模小</a:t>
            </a:r>
            <a:r>
              <a:rPr lang="en-US" sz="3200">
                <a:solidFill>
                  <a:schemeClr val="accent5">
                    <a:lumMod val="75000"/>
                  </a:schemeClr>
                </a:solidFill>
                <a:latin typeface="微軟正黑體"/>
                <a:ea typeface="微軟正黑體"/>
              </a:rPr>
              <a:t>(</a:t>
            </a:r>
            <a:r>
              <a:rPr lang="zh-TW" sz="3200">
                <a:solidFill>
                  <a:schemeClr val="accent5">
                    <a:lumMod val="75000"/>
                  </a:schemeClr>
                </a:solidFill>
                <a:latin typeface="微軟正黑體"/>
                <a:ea typeface="微軟正黑體"/>
              </a:rPr>
              <a:t>資料量、使用者量</a:t>
            </a:r>
            <a:r>
              <a:rPr lang="en-US" sz="3200">
                <a:solidFill>
                  <a:schemeClr val="accent5">
                    <a:lumMod val="75000"/>
                  </a:schemeClr>
                </a:solidFill>
                <a:latin typeface="微軟正黑體"/>
                <a:ea typeface="微軟正黑體"/>
              </a:rPr>
              <a:t>)</a:t>
            </a:r>
            <a:endParaRPr/>
          </a:p>
          <a:p>
            <a:pPr marL="457200" indent="-457200" algn="just" defTabSz="1219170">
              <a:buFont typeface="Wingdings"/>
              <a:buChar char="p"/>
              <a:defRPr/>
            </a:pPr>
            <a:r>
              <a:rPr lang="zh-TW" sz="3200">
                <a:solidFill>
                  <a:schemeClr val="accent5">
                    <a:lumMod val="75000"/>
                  </a:schemeClr>
                </a:solidFill>
                <a:latin typeface="微軟正黑體"/>
                <a:ea typeface="微軟正黑體"/>
              </a:rPr>
              <a:t>近乎無批次處理需求</a:t>
            </a:r>
            <a:endParaRPr lang="en-US" sz="3200">
              <a:solidFill>
                <a:schemeClr val="accent5">
                  <a:lumMod val="75000"/>
                </a:schemeClr>
              </a:solidFill>
              <a:latin typeface="微軟正黑體"/>
              <a:ea typeface="微軟正黑體"/>
            </a:endParaRPr>
          </a:p>
          <a:p>
            <a:pPr marL="457200" indent="-457200" algn="just" defTabSz="1219170">
              <a:buFont typeface="Wingdings"/>
              <a:buChar char="p"/>
              <a:defRPr/>
            </a:pPr>
            <a:r>
              <a:rPr lang="zh-TW" sz="3200">
                <a:solidFill>
                  <a:schemeClr val="accent5">
                    <a:lumMod val="75000"/>
                  </a:schemeClr>
                </a:solidFill>
                <a:latin typeface="微軟正黑體"/>
                <a:ea typeface="微軟正黑體"/>
              </a:rPr>
              <a:t>資料近乎無落地需求</a:t>
            </a:r>
            <a:r>
              <a:rPr lang="en-US" sz="3200">
                <a:solidFill>
                  <a:schemeClr val="accent5">
                    <a:lumMod val="75000"/>
                  </a:schemeClr>
                </a:solidFill>
                <a:latin typeface="微軟正黑體"/>
                <a:ea typeface="微軟正黑體"/>
              </a:rPr>
              <a:t>(</a:t>
            </a:r>
            <a:r>
              <a:rPr lang="zh-TW" sz="3200">
                <a:solidFill>
                  <a:schemeClr val="accent5">
                    <a:lumMod val="75000"/>
                  </a:schemeClr>
                </a:solidFill>
                <a:latin typeface="微軟正黑體"/>
                <a:ea typeface="微軟正黑體"/>
              </a:rPr>
              <a:t>少數階段會有少量</a:t>
            </a:r>
            <a:r>
              <a:rPr lang="en-US" sz="3200">
                <a:solidFill>
                  <a:schemeClr val="accent5">
                    <a:lumMod val="75000"/>
                  </a:schemeClr>
                </a:solidFill>
                <a:latin typeface="微軟正黑體"/>
                <a:ea typeface="微軟正黑體"/>
              </a:rPr>
              <a:t>)</a:t>
            </a:r>
            <a:endParaRPr/>
          </a:p>
          <a:p>
            <a:pPr marL="457200" indent="-457200" algn="just" defTabSz="1219170">
              <a:buFont typeface="Wingdings"/>
              <a:buChar char="p"/>
              <a:defRPr/>
            </a:pPr>
            <a:r>
              <a:rPr lang="en-US" sz="3200">
                <a:solidFill>
                  <a:schemeClr val="accent5">
                    <a:lumMod val="75000"/>
                  </a:schemeClr>
                </a:solidFill>
                <a:latin typeface="微軟正黑體"/>
                <a:ea typeface="微軟正黑體"/>
              </a:rPr>
              <a:t>Web and DB are required</a:t>
            </a:r>
            <a:endParaRPr/>
          </a:p>
        </p:txBody>
      </p:sp>
      <p:sp>
        <p:nvSpPr>
          <p:cNvPr id="11" name="流程圖: 人工輸入 10"/>
          <p:cNvSpPr/>
          <p:nvPr/>
        </p:nvSpPr>
        <p:spPr bwMode="auto">
          <a:xfrm rot="16199999" flipV="1">
            <a:off x="1395096" y="2510860"/>
            <a:ext cx="355548" cy="2221762"/>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599398" y="3452323"/>
            <a:ext cx="1432250" cy="369332"/>
          </a:xfrm>
          <a:prstGeom prst="rect">
            <a:avLst/>
          </a:prstGeom>
        </p:spPr>
        <p:txBody>
          <a:bodyPr wrap="square">
            <a:spAutoFit/>
          </a:bodyPr>
          <a:lstStyle/>
          <a:p>
            <a:pPr>
              <a:defRPr/>
            </a:pPr>
            <a:r>
              <a:rPr lang="zh-TW" b="1">
                <a:solidFill>
                  <a:prstClr val="white"/>
                </a:solidFill>
                <a:latin typeface="微軟正黑體"/>
                <a:ea typeface="微軟正黑體"/>
              </a:rPr>
              <a:t>建議方案</a:t>
            </a:r>
            <a:endParaRPr lang="en-US" b="1">
              <a:solidFill>
                <a:prstClr val="white"/>
              </a:solidFill>
              <a:latin typeface="微軟正黑體"/>
              <a:ea typeface="微軟正黑體"/>
            </a:endParaRPr>
          </a:p>
        </p:txBody>
      </p:sp>
      <p:sp>
        <p:nvSpPr>
          <p:cNvPr id="13" name="矩形 12"/>
          <p:cNvSpPr/>
          <p:nvPr/>
        </p:nvSpPr>
        <p:spPr bwMode="auto">
          <a:xfrm>
            <a:off x="410506" y="3967667"/>
            <a:ext cx="9800830" cy="2062103"/>
          </a:xfrm>
          <a:prstGeom prst="rect">
            <a:avLst/>
          </a:prstGeom>
        </p:spPr>
        <p:txBody>
          <a:bodyPr wrap="square">
            <a:spAutoFit/>
          </a:bodyPr>
          <a:lstStyle/>
          <a:p>
            <a:pPr marL="457200" indent="-457200" algn="just" defTabSz="1219170">
              <a:buFont typeface="Wingdings"/>
              <a:buChar char="p"/>
              <a:defRPr/>
            </a:pPr>
            <a:r>
              <a:rPr lang="en-US" sz="3200">
                <a:solidFill>
                  <a:schemeClr val="accent5">
                    <a:lumMod val="75000"/>
                  </a:schemeClr>
                </a:solidFill>
                <a:latin typeface="微軟正黑體"/>
                <a:ea typeface="微軟正黑體"/>
              </a:rPr>
              <a:t>Cloud Native</a:t>
            </a:r>
            <a:r>
              <a:rPr lang="zh-TW" sz="3200">
                <a:solidFill>
                  <a:schemeClr val="accent5">
                    <a:lumMod val="75000"/>
                  </a:schemeClr>
                </a:solidFill>
                <a:latin typeface="微軟正黑體"/>
                <a:ea typeface="微軟正黑體"/>
              </a:rPr>
              <a:t>為主的架構</a:t>
            </a:r>
            <a:endParaRPr lang="en-US" sz="3200">
              <a:solidFill>
                <a:schemeClr val="accent5">
                  <a:lumMod val="75000"/>
                </a:schemeClr>
              </a:solidFill>
              <a:latin typeface="微軟正黑體"/>
              <a:ea typeface="微軟正黑體"/>
            </a:endParaRPr>
          </a:p>
          <a:p>
            <a:pPr marL="457200" indent="-457200" algn="just" defTabSz="1219170">
              <a:buFont typeface="Wingdings"/>
              <a:buChar char="p"/>
              <a:defRPr/>
            </a:pPr>
            <a:r>
              <a:rPr lang="en-US" sz="3200">
                <a:solidFill>
                  <a:schemeClr val="accent5">
                    <a:lumMod val="75000"/>
                  </a:schemeClr>
                </a:solidFill>
                <a:latin typeface="微軟正黑體"/>
                <a:ea typeface="微軟正黑體"/>
              </a:rPr>
              <a:t>Serverless</a:t>
            </a:r>
            <a:endParaRPr/>
          </a:p>
          <a:p>
            <a:pPr marL="457200" indent="-457200" algn="just" defTabSz="1219170">
              <a:buFont typeface="Wingdings"/>
              <a:buChar char="p"/>
              <a:defRPr/>
            </a:pPr>
            <a:r>
              <a:rPr lang="en-US" sz="3200">
                <a:solidFill>
                  <a:schemeClr val="accent5">
                    <a:lumMod val="75000"/>
                  </a:schemeClr>
                </a:solidFill>
                <a:latin typeface="微軟正黑體"/>
                <a:ea typeface="微軟正黑體"/>
              </a:rPr>
              <a:t>OSPM</a:t>
            </a:r>
            <a:r>
              <a:rPr lang="zh-TW" sz="3200">
                <a:solidFill>
                  <a:schemeClr val="accent5">
                    <a:lumMod val="75000"/>
                  </a:schemeClr>
                </a:solidFill>
                <a:latin typeface="微軟正黑體"/>
                <a:ea typeface="微軟正黑體"/>
              </a:rPr>
              <a:t>、</a:t>
            </a:r>
            <a:r>
              <a:rPr lang="en-US" sz="3200">
                <a:solidFill>
                  <a:schemeClr val="accent5">
                    <a:lumMod val="75000"/>
                  </a:schemeClr>
                </a:solidFill>
                <a:latin typeface="微軟正黑體"/>
                <a:ea typeface="微軟正黑體"/>
              </a:rPr>
              <a:t>PHOTO</a:t>
            </a:r>
            <a:r>
              <a:rPr lang="zh-TW" sz="3200">
                <a:solidFill>
                  <a:schemeClr val="accent5">
                    <a:lumMod val="75000"/>
                  </a:schemeClr>
                </a:solidFill>
                <a:latin typeface="微軟正黑體"/>
                <a:ea typeface="微軟正黑體"/>
              </a:rPr>
              <a:t>兩系統可當作範本架構</a:t>
            </a:r>
            <a:endParaRPr lang="en-US" sz="3200">
              <a:solidFill>
                <a:schemeClr val="accent5">
                  <a:lumMod val="75000"/>
                </a:schemeClr>
              </a:solidFill>
              <a:latin typeface="微軟正黑體"/>
              <a:ea typeface="微軟正黑體"/>
            </a:endParaRPr>
          </a:p>
          <a:p>
            <a:pPr marL="914400" lvl="1" indent="-457200" algn="just" defTabSz="1219170">
              <a:buFont typeface="Wingdings"/>
              <a:buChar char="u"/>
              <a:defRPr/>
            </a:pPr>
            <a:endParaRPr lang="en-US" sz="3200" b="1">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架構規劃</a:t>
            </a:r>
            <a:endParaRPr lang="zh-TW" sz="3600" b="1" i="0" u="none" strike="noStrike" cap="none" spc="0">
              <a:ln w="3175">
                <a:noFill/>
              </a:ln>
              <a:gradFill>
                <a:gsLst>
                  <a:gs pos="0">
                    <a:srgbClr val="0255D5"/>
                  </a:gs>
                  <a:gs pos="100000">
                    <a:srgbClr val="072C85"/>
                  </a:gs>
                </a:gsLst>
                <a:lin ang="5400000" scaled="1"/>
              </a:gradFill>
            </a:endParaRPr>
          </a:p>
        </p:txBody>
      </p:sp>
      <p:grpSp>
        <p:nvGrpSpPr>
          <p:cNvPr id="117" name="群組 116"/>
          <p:cNvGrpSpPr/>
          <p:nvPr/>
        </p:nvGrpSpPr>
        <p:grpSpPr bwMode="auto">
          <a:xfrm>
            <a:off x="-17288" y="835663"/>
            <a:ext cx="12178744" cy="6022758"/>
            <a:chOff x="36743" y="978102"/>
            <a:chExt cx="13655670" cy="6159039"/>
          </a:xfrm>
        </p:grpSpPr>
        <p:pic>
          <p:nvPicPr>
            <p:cNvPr id="118" name="Graphic 6"/>
            <p:cNvPicPr>
              <a:picLocks noChangeAspect="1" noChangeArrowheads="1"/>
            </p:cNvPicPr>
            <p:nvPr/>
          </p:nvPicPr>
          <p:blipFill>
            <a:blip r:embed="rId2"/>
            <a:stretch/>
          </p:blipFill>
          <p:spPr bwMode="auto">
            <a:xfrm flipH="1">
              <a:off x="12799021" y="2075800"/>
              <a:ext cx="469900" cy="469900"/>
            </a:xfrm>
            <a:prstGeom prst="rect">
              <a:avLst/>
            </a:prstGeom>
            <a:noFill/>
            <a:ln>
              <a:noFill/>
            </a:ln>
          </p:spPr>
        </p:pic>
        <p:pic>
          <p:nvPicPr>
            <p:cNvPr id="119" name="Graphic 12"/>
            <p:cNvPicPr>
              <a:picLocks noChangeAspect="1" noChangeArrowheads="1"/>
            </p:cNvPicPr>
            <p:nvPr/>
          </p:nvPicPr>
          <p:blipFill>
            <a:blip r:embed="rId3"/>
            <a:stretch/>
          </p:blipFill>
          <p:spPr bwMode="auto">
            <a:xfrm>
              <a:off x="12863609" y="3943053"/>
              <a:ext cx="469900" cy="469900"/>
            </a:xfrm>
            <a:prstGeom prst="rect">
              <a:avLst/>
            </a:prstGeom>
            <a:noFill/>
            <a:ln>
              <a:noFill/>
            </a:ln>
          </p:spPr>
        </p:pic>
        <p:sp>
          <p:nvSpPr>
            <p:cNvPr id="120" name="TextBox 29"/>
            <p:cNvSpPr txBox="1">
              <a:spLocks noChangeArrowheads="1"/>
            </p:cNvSpPr>
            <p:nvPr/>
          </p:nvSpPr>
          <p:spPr bwMode="auto">
            <a:xfrm>
              <a:off x="12563566" y="4396780"/>
              <a:ext cx="1073150" cy="267530"/>
            </a:xfrm>
            <a:prstGeom prst="rect">
              <a:avLst/>
            </a:prstGeom>
            <a:noFill/>
            <a:ln>
              <a:noFill/>
            </a:ln>
          </p:spPr>
          <p:txBody>
            <a:bodyPr>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100">
                  <a:solidFill>
                    <a:srgbClr val="000000"/>
                  </a:solidFill>
                  <a:latin typeface="Arial"/>
                  <a:cs typeface="Arial"/>
                </a:rPr>
                <a:t>OA</a:t>
              </a:r>
              <a:r>
                <a:rPr lang="zh-TW" sz="1100">
                  <a:solidFill>
                    <a:srgbClr val="000000"/>
                  </a:solidFill>
                  <a:latin typeface="Arial"/>
                  <a:cs typeface="Arial"/>
                </a:rPr>
                <a:t> </a:t>
              </a:r>
              <a:r>
                <a:rPr lang="en-US" sz="1100">
                  <a:solidFill>
                    <a:srgbClr val="000000"/>
                  </a:solidFill>
                  <a:latin typeface="Arial"/>
                  <a:cs typeface="Arial"/>
                </a:rPr>
                <a:t>net</a:t>
              </a:r>
              <a:endParaRPr/>
            </a:p>
          </p:txBody>
        </p:sp>
        <p:grpSp>
          <p:nvGrpSpPr>
            <p:cNvPr id="121" name="群組 120"/>
            <p:cNvGrpSpPr/>
            <p:nvPr/>
          </p:nvGrpSpPr>
          <p:grpSpPr bwMode="auto">
            <a:xfrm>
              <a:off x="12675280" y="2925521"/>
              <a:ext cx="906083" cy="480503"/>
              <a:chOff x="10990523" y="5474404"/>
              <a:chExt cx="906083" cy="480503"/>
            </a:xfrm>
          </p:grpSpPr>
          <p:pic>
            <p:nvPicPr>
              <p:cNvPr id="227" name="Graphic 15"/>
              <p:cNvPicPr>
                <a:picLocks noChangeAspect="1" noChangeArrowheads="1"/>
              </p:cNvPicPr>
              <p:nvPr/>
            </p:nvPicPr>
            <p:blipFill>
              <a:blip r:embed="rId4"/>
              <a:stretch/>
            </p:blipFill>
            <p:spPr bwMode="auto">
              <a:xfrm>
                <a:off x="11426706" y="5474404"/>
                <a:ext cx="469900" cy="469900"/>
              </a:xfrm>
              <a:prstGeom prst="rect">
                <a:avLst/>
              </a:prstGeom>
              <a:noFill/>
              <a:ln>
                <a:noFill/>
              </a:ln>
            </p:spPr>
          </p:pic>
          <p:pic>
            <p:nvPicPr>
              <p:cNvPr id="228" name="Graphic 24"/>
              <p:cNvPicPr>
                <a:picLocks noChangeAspect="1" noChangeArrowheads="1"/>
              </p:cNvPicPr>
              <p:nvPr/>
            </p:nvPicPr>
            <p:blipFill>
              <a:blip r:embed="rId5"/>
              <a:stretch/>
            </p:blipFill>
            <p:spPr bwMode="auto">
              <a:xfrm>
                <a:off x="10990523" y="5485007"/>
                <a:ext cx="469900" cy="469900"/>
              </a:xfrm>
              <a:prstGeom prst="rect">
                <a:avLst/>
              </a:prstGeom>
              <a:noFill/>
              <a:ln>
                <a:noFill/>
              </a:ln>
            </p:spPr>
          </p:pic>
        </p:grpSp>
        <p:cxnSp>
          <p:nvCxnSpPr>
            <p:cNvPr id="122" name="接點: 肘形 121"/>
            <p:cNvCxnSpPr>
              <a:cxnSpLocks/>
              <a:stCxn id="118" idx="2"/>
              <a:endCxn id="228" idx="0"/>
            </p:cNvCxnSpPr>
            <p:nvPr/>
          </p:nvCxnSpPr>
          <p:spPr bwMode="auto">
            <a:xfrm rot="5400000">
              <a:off x="12776888" y="2679042"/>
              <a:ext cx="390425" cy="123741"/>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3" name="接點: 肘形 122"/>
            <p:cNvCxnSpPr>
              <a:cxnSpLocks/>
              <a:stCxn id="228" idx="2"/>
              <a:endCxn id="119" idx="0"/>
            </p:cNvCxnSpPr>
            <p:nvPr/>
          </p:nvCxnSpPr>
          <p:spPr bwMode="auto">
            <a:xfrm rot="16199999" flipH="1">
              <a:off x="12735878" y="3580373"/>
              <a:ext cx="537029" cy="188330"/>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4" name="接點: 肘形 123"/>
            <p:cNvCxnSpPr>
              <a:cxnSpLocks/>
              <a:stCxn id="119" idx="1"/>
            </p:cNvCxnSpPr>
            <p:nvPr/>
          </p:nvCxnSpPr>
          <p:spPr bwMode="auto">
            <a:xfrm rot="10800000">
              <a:off x="8892860" y="3683461"/>
              <a:ext cx="3970751" cy="494543"/>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125" name="群組 124"/>
            <p:cNvGrpSpPr/>
            <p:nvPr/>
          </p:nvGrpSpPr>
          <p:grpSpPr bwMode="auto">
            <a:xfrm>
              <a:off x="67249" y="2030183"/>
              <a:ext cx="11109413" cy="4894682"/>
              <a:chOff x="-1424114" y="1778005"/>
              <a:chExt cx="12361406" cy="4894682"/>
            </a:xfrm>
          </p:grpSpPr>
          <p:pic>
            <p:nvPicPr>
              <p:cNvPr id="224" name="Graphic 13"/>
              <p:cNvPicPr>
                <a:picLocks noChangeAspect="1" noChangeArrowheads="1"/>
              </p:cNvPicPr>
              <p:nvPr/>
            </p:nvPicPr>
            <p:blipFill>
              <a:blip r:embed="rId6"/>
              <a:stretch/>
            </p:blipFill>
            <p:spPr bwMode="auto">
              <a:xfrm>
                <a:off x="6332710" y="1835098"/>
                <a:ext cx="471399" cy="416460"/>
              </a:xfrm>
              <a:prstGeom prst="rect">
                <a:avLst/>
              </a:prstGeom>
              <a:noFill/>
              <a:ln>
                <a:noFill/>
              </a:ln>
            </p:spPr>
          </p:pic>
          <p:sp>
            <p:nvSpPr>
              <p:cNvPr id="215" name="TextBox 11"/>
              <p:cNvSpPr txBox="1">
                <a:spLocks noChangeArrowheads="1"/>
              </p:cNvSpPr>
              <p:nvPr/>
            </p:nvSpPr>
            <p:spPr bwMode="auto">
              <a:xfrm>
                <a:off x="10294616" y="6384682"/>
                <a:ext cx="642676" cy="28800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S3</a:t>
                </a:r>
                <a:endParaRPr/>
              </a:p>
            </p:txBody>
          </p:sp>
          <p:pic>
            <p:nvPicPr>
              <p:cNvPr id="167" name="Graphic 20"/>
              <p:cNvPicPr>
                <a:picLocks noChangeAspect="1" noChangeArrowheads="1"/>
              </p:cNvPicPr>
              <p:nvPr/>
            </p:nvPicPr>
            <p:blipFill>
              <a:blip r:embed="rId7"/>
              <a:stretch/>
            </p:blipFill>
            <p:spPr bwMode="auto">
              <a:xfrm>
                <a:off x="7556973" y="3256592"/>
                <a:ext cx="437180" cy="437180"/>
              </a:xfrm>
              <a:prstGeom prst="rect">
                <a:avLst/>
              </a:prstGeom>
              <a:noFill/>
              <a:ln>
                <a:noFill/>
              </a:ln>
            </p:spPr>
          </p:pic>
          <p:sp>
            <p:nvSpPr>
              <p:cNvPr id="168" name="TextBox 12"/>
              <p:cNvSpPr txBox="1">
                <a:spLocks noChangeArrowheads="1"/>
              </p:cNvSpPr>
              <p:nvPr/>
            </p:nvSpPr>
            <p:spPr bwMode="auto">
              <a:xfrm>
                <a:off x="7593344" y="3488095"/>
                <a:ext cx="1677280" cy="46166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Certificate</a:t>
                </a:r>
                <a:br>
                  <a:rPr lang="en-US" sz="1200">
                    <a:latin typeface="Arial"/>
                    <a:ea typeface="Amazon Ember"/>
                    <a:cs typeface="Arial"/>
                  </a:rPr>
                </a:br>
                <a:r>
                  <a:rPr lang="en-US" sz="1200">
                    <a:latin typeface="Arial"/>
                    <a:ea typeface="Amazon Ember"/>
                    <a:cs typeface="Arial"/>
                  </a:rPr>
                  <a:t>Manager (ACM)</a:t>
                </a:r>
                <a:endParaRPr/>
              </a:p>
            </p:txBody>
          </p:sp>
          <p:cxnSp>
            <p:nvCxnSpPr>
              <p:cNvPr id="169" name="接點: 肘形 168"/>
              <p:cNvCxnSpPr>
                <a:cxnSpLocks/>
                <a:stCxn id="204" idx="3"/>
                <a:endCxn id="224" idx="1"/>
              </p:cNvCxnSpPr>
              <p:nvPr/>
            </p:nvCxnSpPr>
            <p:spPr bwMode="auto">
              <a:xfrm flipV="1">
                <a:off x="4880178" y="2043329"/>
                <a:ext cx="1452532" cy="21593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171" name="群組 170"/>
              <p:cNvGrpSpPr/>
              <p:nvPr/>
            </p:nvGrpSpPr>
            <p:grpSpPr bwMode="auto">
              <a:xfrm>
                <a:off x="8052497" y="1801395"/>
                <a:ext cx="2013714" cy="896808"/>
                <a:chOff x="8009274" y="1688946"/>
                <a:chExt cx="2013714" cy="896808"/>
              </a:xfrm>
            </p:grpSpPr>
            <p:pic>
              <p:nvPicPr>
                <p:cNvPr id="211" name="Graphic 6"/>
                <p:cNvPicPr>
                  <a:picLocks noChangeAspect="1" noChangeArrowheads="1"/>
                </p:cNvPicPr>
                <p:nvPr/>
              </p:nvPicPr>
              <p:blipFill>
                <a:blip r:embed="rId8"/>
                <a:stretch/>
              </p:blipFill>
              <p:spPr bwMode="auto">
                <a:xfrm>
                  <a:off x="8009275" y="1704269"/>
                  <a:ext cx="342298" cy="360778"/>
                </a:xfrm>
                <a:prstGeom prst="rect">
                  <a:avLst/>
                </a:prstGeom>
                <a:noFill/>
                <a:ln>
                  <a:noFill/>
                </a:ln>
              </p:spPr>
            </p:pic>
            <p:sp>
              <p:nvSpPr>
                <p:cNvPr id="212" name="Rectangle 31"/>
                <p:cNvSpPr/>
                <p:nvPr/>
              </p:nvSpPr>
              <p:spPr bwMode="auto">
                <a:xfrm>
                  <a:off x="8009274" y="1688946"/>
                  <a:ext cx="2013714" cy="890588"/>
                </a:xfrm>
                <a:prstGeom prst="rect">
                  <a:avLst/>
                </a:prstGeom>
                <a:noFill/>
                <a:ln w="127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200" b="1">
                      <a:ln w="0"/>
                      <a:solidFill>
                        <a:srgbClr val="3333FF"/>
                      </a:solidFill>
                      <a:latin typeface="Arial"/>
                      <a:cs typeface="Arial"/>
                    </a:rPr>
                    <a:t>AWS RDS</a:t>
                  </a:r>
                  <a:endParaRPr/>
                </a:p>
              </p:txBody>
            </p:sp>
            <p:pic>
              <p:nvPicPr>
                <p:cNvPr id="213" name="Graphic 53"/>
                <p:cNvPicPr>
                  <a:picLocks noChangeAspect="1" noChangeArrowheads="1"/>
                </p:cNvPicPr>
                <p:nvPr/>
              </p:nvPicPr>
              <p:blipFill>
                <a:blip r:embed="rId9"/>
                <a:stretch/>
              </p:blipFill>
              <p:spPr bwMode="auto">
                <a:xfrm>
                  <a:off x="8362425" y="2128554"/>
                  <a:ext cx="619463" cy="457200"/>
                </a:xfrm>
                <a:prstGeom prst="rect">
                  <a:avLst/>
                </a:prstGeom>
                <a:noFill/>
                <a:ln>
                  <a:noFill/>
                </a:ln>
              </p:spPr>
            </p:pic>
            <p:pic>
              <p:nvPicPr>
                <p:cNvPr id="214" name="Graphic 53"/>
                <p:cNvPicPr>
                  <a:picLocks noChangeAspect="1" noChangeArrowheads="1"/>
                </p:cNvPicPr>
                <p:nvPr/>
              </p:nvPicPr>
              <p:blipFill>
                <a:blip r:embed="rId9"/>
                <a:stretch/>
              </p:blipFill>
              <p:spPr bwMode="auto">
                <a:xfrm>
                  <a:off x="9235998" y="2120901"/>
                  <a:ext cx="619463" cy="457200"/>
                </a:xfrm>
                <a:prstGeom prst="rect">
                  <a:avLst/>
                </a:prstGeom>
                <a:noFill/>
                <a:ln>
                  <a:noFill/>
                </a:ln>
              </p:spPr>
            </p:pic>
          </p:grpSp>
          <p:cxnSp>
            <p:nvCxnSpPr>
              <p:cNvPr id="172" name="接點: 肘形 171"/>
              <p:cNvCxnSpPr>
                <a:cxnSpLocks/>
                <a:stCxn id="224" idx="3"/>
                <a:endCxn id="212" idx="1"/>
              </p:cNvCxnSpPr>
              <p:nvPr/>
            </p:nvCxnSpPr>
            <p:spPr bwMode="auto">
              <a:xfrm>
                <a:off x="6804107" y="2043329"/>
                <a:ext cx="1248389" cy="2033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4" name="接點: 肘形 173"/>
              <p:cNvCxnSpPr>
                <a:cxnSpLocks/>
                <a:endCxn id="214" idx="2"/>
              </p:cNvCxnSpPr>
              <p:nvPr/>
            </p:nvCxnSpPr>
            <p:spPr bwMode="auto">
              <a:xfrm flipV="1">
                <a:off x="7556973" y="2690550"/>
                <a:ext cx="2031979" cy="318636"/>
              </a:xfrm>
              <a:prstGeom prst="bentConnector2">
                <a:avLst/>
              </a:prstGeom>
              <a:ln>
                <a:tailEnd type="none"/>
              </a:ln>
            </p:spPr>
            <p:style>
              <a:lnRef idx="2">
                <a:schemeClr val="accent1"/>
              </a:lnRef>
              <a:fillRef idx="0">
                <a:schemeClr val="accent1"/>
              </a:fillRef>
              <a:effectRef idx="1">
                <a:schemeClr val="accent1"/>
              </a:effectRef>
              <a:fontRef idx="minor">
                <a:schemeClr val="tx1"/>
              </a:fontRef>
            </p:style>
          </p:cxnSp>
          <p:grpSp>
            <p:nvGrpSpPr>
              <p:cNvPr id="177" name="群組 176"/>
              <p:cNvGrpSpPr/>
              <p:nvPr/>
            </p:nvGrpSpPr>
            <p:grpSpPr bwMode="auto">
              <a:xfrm>
                <a:off x="2953675" y="2749810"/>
                <a:ext cx="4624572" cy="2679266"/>
                <a:chOff x="2021133" y="2463031"/>
                <a:chExt cx="4624572" cy="2679266"/>
              </a:xfrm>
            </p:grpSpPr>
            <p:pic>
              <p:nvPicPr>
                <p:cNvPr id="207" name="Graphic 18"/>
                <p:cNvPicPr>
                  <a:picLocks noChangeAspect="1" noChangeArrowheads="1"/>
                </p:cNvPicPr>
                <p:nvPr/>
              </p:nvPicPr>
              <p:blipFill>
                <a:blip r:embed="rId10"/>
                <a:stretch/>
              </p:blipFill>
              <p:spPr bwMode="auto">
                <a:xfrm>
                  <a:off x="2056261" y="2497868"/>
                  <a:ext cx="406616" cy="379707"/>
                </a:xfrm>
                <a:prstGeom prst="rect">
                  <a:avLst/>
                </a:prstGeom>
                <a:noFill/>
                <a:ln>
                  <a:noFill/>
                </a:ln>
              </p:spPr>
            </p:pic>
            <p:sp>
              <p:nvSpPr>
                <p:cNvPr id="208" name="TextBox 26"/>
                <p:cNvSpPr txBox="1">
                  <a:spLocks noChangeArrowheads="1"/>
                </p:cNvSpPr>
                <p:nvPr/>
              </p:nvSpPr>
              <p:spPr bwMode="auto">
                <a:xfrm>
                  <a:off x="4270937" y="2621514"/>
                  <a:ext cx="821130" cy="35200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Fargate</a:t>
                  </a:r>
                  <a:r>
                    <a:rPr lang="en-US" sz="800">
                      <a:latin typeface="Arial"/>
                      <a:ea typeface="Amazon Ember"/>
                      <a:cs typeface="Arial"/>
                    </a:rPr>
                    <a:t> </a:t>
                  </a:r>
                  <a:endParaRPr/>
                </a:p>
                <a:p>
                  <a:pPr algn="ctr">
                    <a:defRPr/>
                  </a:pPr>
                  <a:r>
                    <a:rPr lang="en-US" sz="800">
                      <a:latin typeface="Arial"/>
                      <a:ea typeface="Amazon Ember"/>
                      <a:cs typeface="Arial"/>
                    </a:rPr>
                    <a:t>Container</a:t>
                  </a:r>
                  <a:endParaRPr/>
                </a:p>
              </p:txBody>
            </p:sp>
            <p:sp>
              <p:nvSpPr>
                <p:cNvPr id="209" name="TextBox 26"/>
                <p:cNvSpPr txBox="1">
                  <a:spLocks noChangeArrowheads="1"/>
                </p:cNvSpPr>
                <p:nvPr/>
              </p:nvSpPr>
              <p:spPr bwMode="auto">
                <a:xfrm>
                  <a:off x="4417980" y="4796082"/>
                  <a:ext cx="927299" cy="34621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Fargate</a:t>
                  </a:r>
                  <a:endParaRPr lang="en-US" sz="800">
                    <a:latin typeface="Arial"/>
                    <a:ea typeface="Amazon Ember"/>
                    <a:cs typeface="Arial"/>
                  </a:endParaRPr>
                </a:p>
                <a:p>
                  <a:pPr algn="ctr">
                    <a:defRPr/>
                  </a:pPr>
                  <a:r>
                    <a:rPr lang="en-US" sz="800">
                      <a:latin typeface="Arial"/>
                      <a:ea typeface="Amazon Ember"/>
                      <a:cs typeface="Arial"/>
                    </a:rPr>
                    <a:t>Container</a:t>
                  </a:r>
                  <a:endParaRPr/>
                </a:p>
              </p:txBody>
            </p:sp>
            <p:sp>
              <p:nvSpPr>
                <p:cNvPr id="210" name="Rectangle 31"/>
                <p:cNvSpPr/>
                <p:nvPr/>
              </p:nvSpPr>
              <p:spPr bwMode="auto">
                <a:xfrm>
                  <a:off x="2021133" y="2463031"/>
                  <a:ext cx="4624572" cy="1189543"/>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400" b="1">
                      <a:ln w="0"/>
                      <a:solidFill>
                        <a:srgbClr val="FF9933"/>
                      </a:solidFill>
                      <a:latin typeface="Arial"/>
                      <a:cs typeface="Arial"/>
                    </a:rPr>
                    <a:t>AWS ECS</a:t>
                  </a:r>
                  <a:endParaRPr/>
                </a:p>
              </p:txBody>
            </p:sp>
          </p:grpSp>
          <p:grpSp>
            <p:nvGrpSpPr>
              <p:cNvPr id="181" name="群組 180"/>
              <p:cNvGrpSpPr/>
              <p:nvPr/>
            </p:nvGrpSpPr>
            <p:grpSpPr bwMode="auto">
              <a:xfrm>
                <a:off x="2950228" y="1778005"/>
                <a:ext cx="1929950" cy="950435"/>
                <a:chOff x="2706239" y="3563545"/>
                <a:chExt cx="1929950" cy="950435"/>
              </a:xfrm>
            </p:grpSpPr>
            <p:grpSp>
              <p:nvGrpSpPr>
                <p:cNvPr id="202" name="群組 201"/>
                <p:cNvGrpSpPr/>
                <p:nvPr/>
              </p:nvGrpSpPr>
              <p:grpSpPr bwMode="auto">
                <a:xfrm>
                  <a:off x="2706239" y="4026542"/>
                  <a:ext cx="1779952" cy="487438"/>
                  <a:chOff x="3381680" y="1694403"/>
                  <a:chExt cx="1779952" cy="487438"/>
                </a:xfrm>
              </p:grpSpPr>
              <p:sp>
                <p:nvSpPr>
                  <p:cNvPr id="205" name="TextBox 20"/>
                  <p:cNvSpPr txBox="1">
                    <a:spLocks noChangeArrowheads="1"/>
                  </p:cNvSpPr>
                  <p:nvPr/>
                </p:nvSpPr>
                <p:spPr bwMode="auto">
                  <a:xfrm>
                    <a:off x="3381680" y="1733834"/>
                    <a:ext cx="1307705" cy="448007"/>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100">
                        <a:latin typeface="Arial"/>
                        <a:ea typeface="Amazon Ember"/>
                        <a:cs typeface="Arial"/>
                      </a:rPr>
                      <a:t>Event</a:t>
                    </a:r>
                    <a:br>
                      <a:rPr lang="en-US" sz="1100">
                        <a:latin typeface="Arial"/>
                        <a:ea typeface="Amazon Ember"/>
                        <a:cs typeface="Arial"/>
                      </a:rPr>
                    </a:br>
                    <a:r>
                      <a:rPr lang="en-US" sz="1100">
                        <a:latin typeface="Arial"/>
                        <a:ea typeface="Amazon Ember"/>
                        <a:cs typeface="Arial"/>
                      </a:rPr>
                      <a:t>(time-based)</a:t>
                    </a:r>
                    <a:endParaRPr/>
                  </a:p>
                </p:txBody>
              </p:sp>
              <p:pic>
                <p:nvPicPr>
                  <p:cNvPr id="206" name="Graphic 30"/>
                  <p:cNvPicPr>
                    <a:picLocks noChangeAspect="1" noChangeArrowheads="1"/>
                  </p:cNvPicPr>
                  <p:nvPr/>
                </p:nvPicPr>
                <p:blipFill>
                  <a:blip r:embed="rId11"/>
                  <a:stretch/>
                </p:blipFill>
                <p:spPr bwMode="auto">
                  <a:xfrm>
                    <a:off x="4704433" y="1694403"/>
                    <a:ext cx="457199" cy="457200"/>
                  </a:xfrm>
                  <a:prstGeom prst="rect">
                    <a:avLst/>
                  </a:prstGeom>
                  <a:noFill/>
                  <a:ln>
                    <a:noFill/>
                  </a:ln>
                </p:spPr>
              </p:pic>
            </p:grpSp>
            <p:pic>
              <p:nvPicPr>
                <p:cNvPr id="203" name="Graphic 19"/>
                <p:cNvPicPr>
                  <a:picLocks noChangeAspect="1" noChangeArrowheads="1"/>
                </p:cNvPicPr>
                <p:nvPr/>
              </p:nvPicPr>
              <p:blipFill>
                <a:blip r:embed="rId12"/>
                <a:stretch/>
              </p:blipFill>
              <p:spPr bwMode="auto">
                <a:xfrm>
                  <a:off x="2760883" y="3563545"/>
                  <a:ext cx="449065" cy="449064"/>
                </a:xfrm>
                <a:prstGeom prst="rect">
                  <a:avLst/>
                </a:prstGeom>
                <a:noFill/>
                <a:ln>
                  <a:noFill/>
                </a:ln>
              </p:spPr>
            </p:pic>
            <p:sp>
              <p:nvSpPr>
                <p:cNvPr id="204" name="Rectangle 31"/>
                <p:cNvSpPr/>
                <p:nvPr/>
              </p:nvSpPr>
              <p:spPr bwMode="auto">
                <a:xfrm>
                  <a:off x="2749607" y="3586935"/>
                  <a:ext cx="1886582" cy="915732"/>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a:solidFill>
                        <a:schemeClr val="accent6"/>
                      </a:solidFill>
                      <a:latin typeface="Arial"/>
                      <a:ea typeface="Amazon Ember"/>
                      <a:cs typeface="Arial"/>
                    </a:rPr>
                    <a:t>EventBridge</a:t>
                  </a:r>
                  <a:endParaRPr lang="en-US" sz="1200" b="1">
                    <a:ln w="0"/>
                    <a:solidFill>
                      <a:schemeClr val="accent6"/>
                    </a:solidFill>
                    <a:latin typeface="Arial"/>
                    <a:cs typeface="Arial"/>
                  </a:endParaRPr>
                </a:p>
              </p:txBody>
            </p:sp>
          </p:grpSp>
          <p:sp>
            <p:nvSpPr>
              <p:cNvPr id="187" name="文字方塊 186"/>
              <p:cNvSpPr txBox="1"/>
              <p:nvPr/>
            </p:nvSpPr>
            <p:spPr bwMode="auto">
              <a:xfrm>
                <a:off x="-1424114" y="3130001"/>
                <a:ext cx="1767165" cy="314741"/>
              </a:xfrm>
              <a:prstGeom prst="rect">
                <a:avLst/>
              </a:prstGeom>
              <a:noFill/>
            </p:spPr>
            <p:txBody>
              <a:bodyPr wrap="none" rtlCol="0">
                <a:spAutoFit/>
              </a:bodyPr>
              <a:lstStyle/>
              <a:p>
                <a:pPr>
                  <a:defRPr/>
                </a:pPr>
                <a:r>
                  <a:rPr lang="en-US" sz="1400" b="1">
                    <a:solidFill>
                      <a:srgbClr val="0070C0"/>
                    </a:solidFill>
                    <a:latin typeface="微軟正黑體"/>
                    <a:ea typeface="微軟正黑體"/>
                  </a:rPr>
                  <a:t>Azure DevOps</a:t>
                </a:r>
                <a:endParaRPr lang="zh-TW" sz="1400"/>
              </a:p>
            </p:txBody>
          </p:sp>
          <p:cxnSp>
            <p:nvCxnSpPr>
              <p:cNvPr id="190" name="接點: 肘形 189"/>
              <p:cNvCxnSpPr>
                <a:cxnSpLocks/>
                <a:endCxn id="148" idx="0"/>
              </p:cNvCxnSpPr>
              <p:nvPr/>
            </p:nvCxnSpPr>
            <p:spPr bwMode="auto">
              <a:xfrm>
                <a:off x="7669353" y="5181615"/>
                <a:ext cx="2969570" cy="692775"/>
              </a:xfrm>
              <a:prstGeom prst="bentConnector2">
                <a:avLst/>
              </a:prstGeom>
              <a:ln>
                <a:tailEnd type="none"/>
              </a:ln>
            </p:spPr>
            <p:style>
              <a:lnRef idx="2">
                <a:schemeClr val="accent6"/>
              </a:lnRef>
              <a:fillRef idx="0">
                <a:schemeClr val="accent6"/>
              </a:fillRef>
              <a:effectRef idx="1">
                <a:schemeClr val="accent6"/>
              </a:effectRef>
              <a:fontRef idx="minor">
                <a:schemeClr val="tx1"/>
              </a:fontRef>
            </p:style>
          </p:cxnSp>
        </p:grpSp>
        <p:sp>
          <p:nvSpPr>
            <p:cNvPr id="126" name="矩形 125"/>
            <p:cNvSpPr/>
            <p:nvPr/>
          </p:nvSpPr>
          <p:spPr bwMode="auto">
            <a:xfrm>
              <a:off x="12316373" y="997582"/>
              <a:ext cx="1376040" cy="651397"/>
            </a:xfrm>
            <a:prstGeom prst="rect">
              <a:avLst/>
            </a:prstGeom>
            <a:solidFill>
              <a:schemeClr val="accent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zh-TW"/>
                <a:t>客戶端</a:t>
              </a:r>
              <a:endParaRPr lang="en-US"/>
            </a:p>
          </p:txBody>
        </p:sp>
        <p:sp>
          <p:nvSpPr>
            <p:cNvPr id="127" name="矩形 126"/>
            <p:cNvSpPr/>
            <p:nvPr/>
          </p:nvSpPr>
          <p:spPr bwMode="auto">
            <a:xfrm>
              <a:off x="2839536" y="986474"/>
              <a:ext cx="8383497" cy="651397"/>
            </a:xfrm>
            <a:prstGeom prst="rect">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en-US"/>
                <a:t>AWS</a:t>
              </a:r>
              <a:r>
                <a:rPr lang="zh-TW"/>
                <a:t>公雲</a:t>
              </a:r>
              <a:endParaRPr lang="en-US"/>
            </a:p>
          </p:txBody>
        </p:sp>
        <p:sp>
          <p:nvSpPr>
            <p:cNvPr id="128" name="矩形 127"/>
            <p:cNvSpPr/>
            <p:nvPr/>
          </p:nvSpPr>
          <p:spPr bwMode="auto">
            <a:xfrm>
              <a:off x="44892" y="978102"/>
              <a:ext cx="2791275" cy="651397"/>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zh-TW"/>
                <a:t>內雲</a:t>
              </a:r>
              <a:endParaRPr lang="en-US"/>
            </a:p>
          </p:txBody>
        </p:sp>
        <p:pic>
          <p:nvPicPr>
            <p:cNvPr id="130" name="Graphic 6"/>
            <p:cNvPicPr>
              <a:picLocks noChangeAspect="1" noChangeArrowheads="1"/>
            </p:cNvPicPr>
            <p:nvPr/>
          </p:nvPicPr>
          <p:blipFill>
            <a:blip r:embed="rId2"/>
            <a:stretch/>
          </p:blipFill>
          <p:spPr bwMode="auto">
            <a:xfrm flipH="1">
              <a:off x="51599" y="6425023"/>
              <a:ext cx="469900" cy="469900"/>
            </a:xfrm>
            <a:prstGeom prst="rect">
              <a:avLst/>
            </a:prstGeom>
            <a:noFill/>
            <a:ln>
              <a:noFill/>
            </a:ln>
          </p:spPr>
        </p:pic>
        <p:sp>
          <p:nvSpPr>
            <p:cNvPr id="131" name="Rectangle 32"/>
            <p:cNvSpPr/>
            <p:nvPr/>
          </p:nvSpPr>
          <p:spPr bwMode="auto">
            <a:xfrm>
              <a:off x="2817415" y="1676051"/>
              <a:ext cx="8365000" cy="54332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200">
                  <a:solidFill>
                    <a:sysClr val="windowText" lastClr="000000"/>
                  </a:solidFill>
                  <a:latin typeface="Arial"/>
                  <a:cs typeface="Arial"/>
                </a:rPr>
                <a:t>AWS Cloud</a:t>
              </a:r>
              <a:endParaRPr/>
            </a:p>
          </p:txBody>
        </p:sp>
        <p:pic>
          <p:nvPicPr>
            <p:cNvPr id="132" name="Graphic 33"/>
            <p:cNvPicPr>
              <a:picLocks noChangeAspect="1"/>
            </p:cNvPicPr>
            <p:nvPr/>
          </p:nvPicPr>
          <p:blipFill>
            <a:blip r:embed="rId13"/>
            <a:stretch/>
          </p:blipFill>
          <p:spPr bwMode="auto">
            <a:xfrm>
              <a:off x="2836168" y="1667063"/>
              <a:ext cx="325290" cy="325290"/>
            </a:xfrm>
            <a:prstGeom prst="rect">
              <a:avLst/>
            </a:prstGeom>
          </p:spPr>
        </p:pic>
        <p:pic>
          <p:nvPicPr>
            <p:cNvPr id="133" name="Graphic 24"/>
            <p:cNvPicPr>
              <a:picLocks noChangeAspect="1" noChangeArrowheads="1"/>
            </p:cNvPicPr>
            <p:nvPr/>
          </p:nvPicPr>
          <p:blipFill>
            <a:blip r:embed="rId5"/>
            <a:stretch/>
          </p:blipFill>
          <p:spPr bwMode="auto">
            <a:xfrm>
              <a:off x="2166086" y="6424746"/>
              <a:ext cx="469900" cy="469900"/>
            </a:xfrm>
            <a:prstGeom prst="rect">
              <a:avLst/>
            </a:prstGeom>
            <a:noFill/>
            <a:ln>
              <a:noFill/>
            </a:ln>
          </p:spPr>
        </p:pic>
        <p:sp>
          <p:nvSpPr>
            <p:cNvPr id="134" name="TextBox 25"/>
            <p:cNvSpPr txBox="1">
              <a:spLocks noChangeArrowheads="1"/>
            </p:cNvSpPr>
            <p:nvPr/>
          </p:nvSpPr>
          <p:spPr bwMode="auto">
            <a:xfrm>
              <a:off x="1605476" y="6153129"/>
              <a:ext cx="1073150" cy="261610"/>
            </a:xfrm>
            <a:prstGeom prst="rect">
              <a:avLst/>
            </a:prstGeom>
            <a:noFill/>
            <a:ln>
              <a:noFill/>
            </a:ln>
          </p:spPr>
          <p:txBody>
            <a:bodyPr>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zh-TW" sz="1100">
                  <a:solidFill>
                    <a:srgbClr val="000000"/>
                  </a:solidFill>
                  <a:latin typeface="Arial"/>
                  <a:cs typeface="Arial"/>
                </a:rPr>
                <a:t>跳板機</a:t>
              </a:r>
              <a:endParaRPr lang="en-US" sz="1100">
                <a:solidFill>
                  <a:srgbClr val="000000"/>
                </a:solidFill>
                <a:latin typeface="Arial"/>
                <a:cs typeface="Arial"/>
              </a:endParaRPr>
            </a:p>
          </p:txBody>
        </p:sp>
        <p:cxnSp>
          <p:nvCxnSpPr>
            <p:cNvPr id="135" name="接點: 肘形 134"/>
            <p:cNvCxnSpPr>
              <a:cxnSpLocks/>
              <a:stCxn id="130" idx="1"/>
              <a:endCxn id="133" idx="1"/>
            </p:cNvCxnSpPr>
            <p:nvPr/>
          </p:nvCxnSpPr>
          <p:spPr bwMode="auto">
            <a:xfrm flipV="1">
              <a:off x="521499" y="6659696"/>
              <a:ext cx="1644586" cy="2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字方塊 136"/>
            <p:cNvSpPr txBox="1"/>
            <p:nvPr/>
          </p:nvSpPr>
          <p:spPr bwMode="auto">
            <a:xfrm>
              <a:off x="549480" y="6761107"/>
              <a:ext cx="1481848" cy="283267"/>
            </a:xfrm>
            <a:prstGeom prst="rect">
              <a:avLst/>
            </a:prstGeom>
            <a:noFill/>
          </p:spPr>
          <p:txBody>
            <a:bodyPr wrap="square" rtlCol="0">
              <a:spAutoFit/>
            </a:bodyPr>
            <a:lstStyle/>
            <a:p>
              <a:pPr>
                <a:defRPr/>
              </a:pPr>
              <a:r>
                <a:rPr lang="en-US" sz="1200" b="1"/>
                <a:t>VDI+Higate</a:t>
              </a:r>
              <a:r>
                <a:rPr lang="zh-TW" sz="1200" b="1"/>
                <a:t>認證</a:t>
              </a:r>
              <a:endParaRPr/>
            </a:p>
          </p:txBody>
        </p:sp>
        <p:sp>
          <p:nvSpPr>
            <p:cNvPr id="139" name="文字方塊 138"/>
            <p:cNvSpPr txBox="1"/>
            <p:nvPr/>
          </p:nvSpPr>
          <p:spPr bwMode="auto">
            <a:xfrm>
              <a:off x="36743" y="6146872"/>
              <a:ext cx="782229" cy="251792"/>
            </a:xfrm>
            <a:prstGeom prst="rect">
              <a:avLst/>
            </a:prstGeom>
            <a:noFill/>
          </p:spPr>
          <p:txBody>
            <a:bodyPr wrap="none" rtlCol="0">
              <a:spAutoFit/>
            </a:bodyPr>
            <a:lstStyle/>
            <a:p>
              <a:pPr>
                <a:defRPr/>
              </a:pPr>
              <a:r>
                <a:rPr lang="zh-TW" sz="1000" b="1"/>
                <a:t>維運人員</a:t>
              </a:r>
              <a:endParaRPr/>
            </a:p>
          </p:txBody>
        </p:sp>
        <p:grpSp>
          <p:nvGrpSpPr>
            <p:cNvPr id="140" name="群組 139"/>
            <p:cNvGrpSpPr/>
            <p:nvPr/>
          </p:nvGrpSpPr>
          <p:grpSpPr bwMode="auto">
            <a:xfrm>
              <a:off x="3755848" y="6469839"/>
              <a:ext cx="1308444" cy="638316"/>
              <a:chOff x="4549640" y="7336421"/>
              <a:chExt cx="2243137" cy="1298006"/>
            </a:xfrm>
          </p:grpSpPr>
          <p:pic>
            <p:nvPicPr>
              <p:cNvPr id="159" name="Graphic 6"/>
              <p:cNvPicPr>
                <a:picLocks noChangeAspect="1" noChangeArrowheads="1"/>
              </p:cNvPicPr>
              <p:nvPr/>
            </p:nvPicPr>
            <p:blipFill>
              <a:blip r:embed="rId14"/>
              <a:stretch/>
            </p:blipFill>
            <p:spPr bwMode="auto">
              <a:xfrm>
                <a:off x="5250264" y="7336421"/>
                <a:ext cx="762000" cy="762000"/>
              </a:xfrm>
              <a:prstGeom prst="rect">
                <a:avLst/>
              </a:prstGeom>
              <a:noFill/>
              <a:ln>
                <a:noFill/>
              </a:ln>
            </p:spPr>
          </p:pic>
          <p:sp>
            <p:nvSpPr>
              <p:cNvPr id="160" name="TextBox 9"/>
              <p:cNvSpPr txBox="1">
                <a:spLocks noChangeArrowheads="1"/>
              </p:cNvSpPr>
              <p:nvPr/>
            </p:nvSpPr>
            <p:spPr bwMode="auto">
              <a:xfrm>
                <a:off x="4549640" y="8048776"/>
                <a:ext cx="2243137" cy="585651"/>
              </a:xfrm>
              <a:prstGeom prst="rect">
                <a:avLst/>
              </a:prstGeom>
              <a:noFill/>
              <a:ln>
                <a:noFill/>
              </a:ln>
            </p:spPr>
            <p:txBody>
              <a:bodyPr>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AWS </a:t>
                </a:r>
                <a:r>
                  <a:rPr lang="en-US" sz="1200">
                    <a:latin typeface="Arial"/>
                    <a:ea typeface="Amazon Ember"/>
                    <a:cs typeface="Arial"/>
                  </a:rPr>
                  <a:t>SSO</a:t>
                </a:r>
                <a:endParaRPr lang="en-US" sz="1200">
                  <a:latin typeface="Arial"/>
                  <a:ea typeface="Amazon Ember"/>
                  <a:cs typeface="Arial"/>
                </a:endParaRPr>
              </a:p>
            </p:txBody>
          </p:sp>
        </p:grpSp>
        <p:cxnSp>
          <p:nvCxnSpPr>
            <p:cNvPr id="141" name="接點: 肘形 140"/>
            <p:cNvCxnSpPr>
              <a:cxnSpLocks/>
              <a:stCxn id="133" idx="3"/>
              <a:endCxn id="159" idx="1"/>
            </p:cNvCxnSpPr>
            <p:nvPr/>
          </p:nvCxnSpPr>
          <p:spPr bwMode="auto">
            <a:xfrm flipV="1">
              <a:off x="2635986" y="6657199"/>
              <a:ext cx="1528543" cy="2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2" name="群組 141"/>
            <p:cNvGrpSpPr/>
            <p:nvPr/>
          </p:nvGrpSpPr>
          <p:grpSpPr bwMode="auto">
            <a:xfrm>
              <a:off x="6418025" y="6405172"/>
              <a:ext cx="2082231" cy="731969"/>
              <a:chOff x="10520299" y="6231243"/>
              <a:chExt cx="3434307" cy="1301646"/>
            </a:xfrm>
          </p:grpSpPr>
          <p:pic>
            <p:nvPicPr>
              <p:cNvPr id="157" name="Graphic 17"/>
              <p:cNvPicPr>
                <a:picLocks noChangeAspect="1" noChangeArrowheads="1"/>
              </p:cNvPicPr>
              <p:nvPr/>
            </p:nvPicPr>
            <p:blipFill>
              <a:blip r:embed="rId15"/>
              <a:stretch/>
            </p:blipFill>
            <p:spPr bwMode="auto">
              <a:xfrm>
                <a:off x="10520299" y="6231243"/>
                <a:ext cx="762000" cy="761997"/>
              </a:xfrm>
              <a:prstGeom prst="rect">
                <a:avLst/>
              </a:prstGeom>
              <a:noFill/>
              <a:ln>
                <a:noFill/>
              </a:ln>
            </p:spPr>
          </p:pic>
          <p:sp>
            <p:nvSpPr>
              <p:cNvPr id="158" name="TextBox 9"/>
              <p:cNvSpPr txBox="1">
                <a:spLocks noChangeArrowheads="1"/>
              </p:cNvSpPr>
              <p:nvPr/>
            </p:nvSpPr>
            <p:spPr bwMode="auto">
              <a:xfrm>
                <a:off x="11711468" y="7040309"/>
                <a:ext cx="2243138" cy="492580"/>
              </a:xfrm>
              <a:prstGeom prst="rect">
                <a:avLst/>
              </a:prstGeom>
              <a:noFill/>
              <a:ln>
                <a:noFill/>
              </a:ln>
            </p:spPr>
            <p:txBody>
              <a:bodyPr>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CloudWatch</a:t>
                </a:r>
                <a:endParaRPr/>
              </a:p>
            </p:txBody>
          </p:sp>
        </p:grpSp>
        <p:grpSp>
          <p:nvGrpSpPr>
            <p:cNvPr id="143" name="群組 142"/>
            <p:cNvGrpSpPr/>
            <p:nvPr/>
          </p:nvGrpSpPr>
          <p:grpSpPr bwMode="auto">
            <a:xfrm>
              <a:off x="5938133" y="6424308"/>
              <a:ext cx="1996045" cy="705419"/>
              <a:chOff x="7750679" y="6932085"/>
              <a:chExt cx="3104944" cy="1102605"/>
            </a:xfrm>
          </p:grpSpPr>
          <p:pic>
            <p:nvPicPr>
              <p:cNvPr id="155" name="Graphic 23"/>
              <p:cNvPicPr>
                <a:picLocks noChangeAspect="1" noChangeArrowheads="1"/>
              </p:cNvPicPr>
              <p:nvPr/>
            </p:nvPicPr>
            <p:blipFill>
              <a:blip r:embed="rId16"/>
              <a:stretch/>
            </p:blipFill>
            <p:spPr bwMode="auto">
              <a:xfrm>
                <a:off x="10160837" y="6932085"/>
                <a:ext cx="694786" cy="694788"/>
              </a:xfrm>
              <a:prstGeom prst="rect">
                <a:avLst/>
              </a:prstGeom>
              <a:noFill/>
              <a:ln>
                <a:noFill/>
              </a:ln>
            </p:spPr>
          </p:pic>
          <p:sp>
            <p:nvSpPr>
              <p:cNvPr id="156" name="TextBox 15"/>
              <p:cNvSpPr txBox="1">
                <a:spLocks noChangeArrowheads="1"/>
              </p:cNvSpPr>
              <p:nvPr/>
            </p:nvSpPr>
            <p:spPr bwMode="auto">
              <a:xfrm>
                <a:off x="7750679" y="7601724"/>
                <a:ext cx="2201864" cy="432966"/>
              </a:xfrm>
              <a:prstGeom prst="rect">
                <a:avLst/>
              </a:prstGeom>
              <a:noFill/>
              <a:ln>
                <a:noFill/>
              </a:ln>
            </p:spPr>
            <p:txBody>
              <a:bodyPr>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CloudTrail</a:t>
                </a:r>
                <a:endParaRPr/>
              </a:p>
            </p:txBody>
          </p:sp>
        </p:grpSp>
        <p:sp>
          <p:nvSpPr>
            <p:cNvPr id="144" name="Rectangle 3"/>
            <p:cNvSpPr/>
            <p:nvPr/>
          </p:nvSpPr>
          <p:spPr bwMode="auto">
            <a:xfrm>
              <a:off x="2972993" y="2022799"/>
              <a:ext cx="7584674" cy="213494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200">
                  <a:ln w="0"/>
                  <a:solidFill>
                    <a:srgbClr val="1E8900"/>
                  </a:solidFill>
                  <a:latin typeface="Arial"/>
                  <a:cs typeface="Arial"/>
                </a:rPr>
                <a:t>VPC</a:t>
              </a:r>
              <a:endParaRPr lang="en-US" sz="1200">
                <a:ln w="0"/>
                <a:solidFill>
                  <a:srgbClr val="1E8900"/>
                </a:solidFill>
                <a:latin typeface="Arial"/>
                <a:cs typeface="Arial"/>
              </a:endParaRPr>
            </a:p>
          </p:txBody>
        </p:sp>
        <p:pic>
          <p:nvPicPr>
            <p:cNvPr id="145" name="Graphic 38"/>
            <p:cNvPicPr>
              <a:picLocks noChangeAspect="1"/>
            </p:cNvPicPr>
            <p:nvPr/>
          </p:nvPicPr>
          <p:blipFill>
            <a:blip r:embed="rId17"/>
            <a:stretch/>
          </p:blipFill>
          <p:spPr bwMode="auto">
            <a:xfrm>
              <a:off x="2997829" y="2055010"/>
              <a:ext cx="432449" cy="374663"/>
            </a:xfrm>
            <a:prstGeom prst="rect">
              <a:avLst/>
            </a:prstGeom>
          </p:spPr>
        </p:pic>
        <p:pic>
          <p:nvPicPr>
            <p:cNvPr id="146" name="Graphic 32"/>
            <p:cNvPicPr>
              <a:picLocks noChangeAspect="1" noChangeArrowheads="1"/>
            </p:cNvPicPr>
            <p:nvPr/>
          </p:nvPicPr>
          <p:blipFill>
            <a:blip r:embed="rId18"/>
            <a:stretch/>
          </p:blipFill>
          <p:spPr bwMode="auto">
            <a:xfrm>
              <a:off x="5626016" y="3063582"/>
              <a:ext cx="457200" cy="457200"/>
            </a:xfrm>
            <a:prstGeom prst="rect">
              <a:avLst/>
            </a:prstGeom>
            <a:noFill/>
            <a:ln>
              <a:noFill/>
            </a:ln>
          </p:spPr>
        </p:pic>
        <p:pic>
          <p:nvPicPr>
            <p:cNvPr id="148" name="Graphic 8"/>
            <p:cNvPicPr>
              <a:picLocks noChangeAspect="1" noChangeArrowheads="1"/>
            </p:cNvPicPr>
            <p:nvPr/>
          </p:nvPicPr>
          <p:blipFill>
            <a:blip r:embed="rId19"/>
            <a:stretch/>
          </p:blipFill>
          <p:spPr bwMode="auto">
            <a:xfrm>
              <a:off x="10672457" y="6126568"/>
              <a:ext cx="472111" cy="472111"/>
            </a:xfrm>
            <a:prstGeom prst="rect">
              <a:avLst/>
            </a:prstGeom>
            <a:noFill/>
            <a:ln>
              <a:noFill/>
            </a:ln>
          </p:spPr>
        </p:pic>
        <p:pic>
          <p:nvPicPr>
            <p:cNvPr id="154" name="Graphic 32"/>
            <p:cNvPicPr>
              <a:picLocks noChangeAspect="1" noChangeArrowheads="1"/>
            </p:cNvPicPr>
            <p:nvPr/>
          </p:nvPicPr>
          <p:blipFill>
            <a:blip r:embed="rId18"/>
            <a:stretch/>
          </p:blipFill>
          <p:spPr bwMode="auto">
            <a:xfrm>
              <a:off x="5646581" y="5961049"/>
              <a:ext cx="457200" cy="457200"/>
            </a:xfrm>
            <a:prstGeom prst="rect">
              <a:avLst/>
            </a:prstGeom>
            <a:noFill/>
            <a:ln>
              <a:noFill/>
            </a:ln>
          </p:spPr>
        </p:pic>
      </p:grpSp>
      <p:pic>
        <p:nvPicPr>
          <p:cNvPr id="229" name="圖片 228"/>
          <p:cNvPicPr>
            <a:picLocks noChangeAspect="1"/>
          </p:cNvPicPr>
          <p:nvPr/>
        </p:nvPicPr>
        <p:blipFill>
          <a:blip r:embed="rId20"/>
          <a:stretch/>
        </p:blipFill>
        <p:spPr bwMode="auto">
          <a:xfrm>
            <a:off x="10337560" y="4333954"/>
            <a:ext cx="628525" cy="585745"/>
          </a:xfrm>
          <a:prstGeom prst="rect">
            <a:avLst/>
          </a:prstGeom>
        </p:spPr>
      </p:pic>
      <p:sp>
        <p:nvSpPr>
          <p:cNvPr id="230" name="TextBox 9"/>
          <p:cNvSpPr txBox="1">
            <a:spLocks noChangeArrowheads="1"/>
          </p:cNvSpPr>
          <p:nvPr/>
        </p:nvSpPr>
        <p:spPr bwMode="auto">
          <a:xfrm>
            <a:off x="10197136" y="4084933"/>
            <a:ext cx="826108" cy="261610"/>
          </a:xfrm>
          <a:prstGeom prst="rect">
            <a:avLst/>
          </a:prstGeom>
          <a:noFill/>
          <a:ln>
            <a:noFill/>
          </a:ln>
        </p:spPr>
        <p:txBody>
          <a:bodyPr wrap="square">
            <a:spAutoFit/>
          </a:bodyPr>
          <a:lstStyle>
            <a:defPPr>
              <a:defRPr lang="en-US"/>
            </a:defPPr>
            <a:lvl1pPr algn="l">
              <a:spcBef>
                <a:spcPts val="0"/>
              </a:spcBef>
              <a:spcAft>
                <a:spcPts val="0"/>
              </a:spcAft>
              <a:defRPr>
                <a:solidFill>
                  <a:schemeClr val="tx1"/>
                </a:solidFill>
                <a:latin typeface="Calibri"/>
                <a:ea typeface="+mn-ea"/>
                <a:cs typeface="+mn-cs"/>
              </a:defRPr>
            </a:lvl1pPr>
            <a:lvl2pPr marL="457200" algn="l">
              <a:spcBef>
                <a:spcPts val="0"/>
              </a:spcBef>
              <a:spcAft>
                <a:spcPts val="0"/>
              </a:spcAft>
              <a:defRPr>
                <a:solidFill>
                  <a:schemeClr val="tx1"/>
                </a:solidFill>
                <a:latin typeface="Calibri"/>
                <a:ea typeface="+mn-ea"/>
                <a:cs typeface="+mn-cs"/>
              </a:defRPr>
            </a:lvl2pPr>
            <a:lvl3pPr marL="914400" algn="l">
              <a:spcBef>
                <a:spcPts val="0"/>
              </a:spcBef>
              <a:spcAft>
                <a:spcPts val="0"/>
              </a:spcAft>
              <a:defRPr>
                <a:solidFill>
                  <a:schemeClr val="tx1"/>
                </a:solidFill>
                <a:latin typeface="Calibri"/>
                <a:ea typeface="+mn-ea"/>
                <a:cs typeface="+mn-cs"/>
              </a:defRPr>
            </a:lvl3pPr>
            <a:lvl4pPr marL="1371600" algn="l">
              <a:spcBef>
                <a:spcPts val="0"/>
              </a:spcBef>
              <a:spcAft>
                <a:spcPts val="0"/>
              </a:spcAft>
              <a:defRPr>
                <a:solidFill>
                  <a:schemeClr val="tx1"/>
                </a:solidFill>
                <a:latin typeface="Calibri"/>
                <a:ea typeface="+mn-ea"/>
                <a:cs typeface="+mn-cs"/>
              </a:defRPr>
            </a:lvl4pPr>
            <a:lvl5pPr marL="1828800" algn="l">
              <a:spcBef>
                <a:spcPts val="0"/>
              </a:spcBef>
              <a:spcAft>
                <a:spcPts val="0"/>
              </a:spcAft>
              <a:defRPr>
                <a:solidFill>
                  <a:schemeClr val="tx1"/>
                </a:solidFill>
                <a:latin typeface="Calibri"/>
                <a:ea typeface="+mn-ea"/>
                <a:cs typeface="+mn-cs"/>
              </a:defRPr>
            </a:lvl5pPr>
            <a:lvl6pPr marL="2286000" algn="l" defTabSz="914400">
              <a:defRPr>
                <a:solidFill>
                  <a:schemeClr val="tx1"/>
                </a:solidFill>
                <a:latin typeface="Calibri"/>
                <a:ea typeface="+mn-ea"/>
                <a:cs typeface="+mn-cs"/>
              </a:defRPr>
            </a:lvl6pPr>
            <a:lvl7pPr marL="2743200" algn="l" defTabSz="914400">
              <a:defRPr>
                <a:solidFill>
                  <a:schemeClr val="tx1"/>
                </a:solidFill>
                <a:latin typeface="Calibri"/>
                <a:ea typeface="+mn-ea"/>
                <a:cs typeface="+mn-cs"/>
              </a:defRPr>
            </a:lvl7pPr>
            <a:lvl8pPr marL="3200400" algn="l" defTabSz="914400">
              <a:defRPr>
                <a:solidFill>
                  <a:schemeClr val="tx1"/>
                </a:solidFill>
                <a:latin typeface="Calibri"/>
                <a:ea typeface="+mn-ea"/>
                <a:cs typeface="+mn-cs"/>
              </a:defRPr>
            </a:lvl8pPr>
            <a:lvl9pPr marL="3657600" algn="l" defTabSz="914400">
              <a:defRPr>
                <a:solidFill>
                  <a:schemeClr val="tx1"/>
                </a:solidFill>
                <a:latin typeface="Calibri"/>
                <a:ea typeface="+mn-ea"/>
                <a:cs typeface="+mn-cs"/>
              </a:defRPr>
            </a:lvl9pPr>
          </a:lstStyle>
          <a:p>
            <a:pPr algn="ctr">
              <a:defRPr/>
            </a:pPr>
            <a:r>
              <a:rPr lang="en-US" sz="1100">
                <a:latin typeface="微軟正黑體"/>
                <a:ea typeface="微軟正黑體"/>
              </a:rPr>
              <a:t>CHT SSO</a:t>
            </a:r>
            <a:endParaRPr lang="zh-TW" sz="1100">
              <a:latin typeface="微軟正黑體"/>
              <a:ea typeface="微軟正黑體"/>
            </a:endParaRPr>
          </a:p>
        </p:txBody>
      </p:sp>
      <p:pic>
        <p:nvPicPr>
          <p:cNvPr id="244" name="圖片 243"/>
          <p:cNvPicPr>
            <a:picLocks noChangeAspect="1"/>
          </p:cNvPicPr>
          <p:nvPr/>
        </p:nvPicPr>
        <p:blipFill>
          <a:blip r:embed="rId21"/>
          <a:stretch/>
        </p:blipFill>
        <p:spPr bwMode="auto">
          <a:xfrm>
            <a:off x="5161452" y="3278144"/>
            <a:ext cx="749733" cy="310525"/>
          </a:xfrm>
          <a:prstGeom prst="rect">
            <a:avLst/>
          </a:prstGeom>
        </p:spPr>
      </p:pic>
      <p:sp>
        <p:nvSpPr>
          <p:cNvPr id="270" name="TextBox 11"/>
          <p:cNvSpPr txBox="1">
            <a:spLocks noChangeArrowheads="1"/>
          </p:cNvSpPr>
          <p:nvPr/>
        </p:nvSpPr>
        <p:spPr bwMode="auto">
          <a:xfrm>
            <a:off x="9441051" y="2058246"/>
            <a:ext cx="506976" cy="276999"/>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S3</a:t>
            </a:r>
            <a:endParaRPr/>
          </a:p>
        </p:txBody>
      </p:sp>
      <p:pic>
        <p:nvPicPr>
          <p:cNvPr id="271" name="Graphic 8"/>
          <p:cNvPicPr>
            <a:picLocks noChangeAspect="1" noChangeArrowheads="1"/>
          </p:cNvPicPr>
          <p:nvPr/>
        </p:nvPicPr>
        <p:blipFill>
          <a:blip r:embed="rId19"/>
          <a:stretch/>
        </p:blipFill>
        <p:spPr bwMode="auto">
          <a:xfrm>
            <a:off x="9511885" y="2333277"/>
            <a:ext cx="372583" cy="437558"/>
          </a:xfrm>
          <a:prstGeom prst="rect">
            <a:avLst/>
          </a:prstGeom>
          <a:noFill/>
          <a:ln>
            <a:noFill/>
          </a:ln>
        </p:spPr>
      </p:pic>
      <p:cxnSp>
        <p:nvCxnSpPr>
          <p:cNvPr id="272" name="接點: 肘形 271"/>
          <p:cNvCxnSpPr>
            <a:cxnSpLocks/>
            <a:endCxn id="271" idx="2"/>
          </p:cNvCxnSpPr>
          <p:nvPr/>
        </p:nvCxnSpPr>
        <p:spPr bwMode="auto">
          <a:xfrm flipV="1">
            <a:off x="7398857" y="2770835"/>
            <a:ext cx="2299320" cy="294099"/>
          </a:xfrm>
          <a:prstGeom prst="bentConnector2">
            <a:avLst/>
          </a:prstGeom>
          <a:ln>
            <a:tailEnd type="none"/>
          </a:ln>
        </p:spPr>
        <p:style>
          <a:lnRef idx="2">
            <a:schemeClr val="accent1"/>
          </a:lnRef>
          <a:fillRef idx="0">
            <a:schemeClr val="accent1"/>
          </a:fillRef>
          <a:effectRef idx="1">
            <a:schemeClr val="accent1"/>
          </a:effectRef>
          <a:fontRef idx="minor">
            <a:schemeClr val="tx1"/>
          </a:fontRef>
        </p:style>
      </p:cxnSp>
      <p:sp>
        <p:nvSpPr>
          <p:cNvPr id="12" name="Rectangle 31"/>
          <p:cNvSpPr/>
          <p:nvPr/>
        </p:nvSpPr>
        <p:spPr bwMode="auto">
          <a:xfrm>
            <a:off x="3559824" y="4992270"/>
            <a:ext cx="3714344" cy="1098980"/>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400" b="1">
                <a:ln w="0"/>
                <a:solidFill>
                  <a:srgbClr val="FF9933"/>
                </a:solidFill>
                <a:latin typeface="Arial"/>
                <a:cs typeface="Arial"/>
              </a:rPr>
              <a:t>AWS ECS</a:t>
            </a:r>
            <a:endParaRPr/>
          </a:p>
        </p:txBody>
      </p:sp>
      <p:pic>
        <p:nvPicPr>
          <p:cNvPr id="14" name="Graphic 18"/>
          <p:cNvPicPr>
            <a:picLocks noChangeAspect="1" noChangeArrowheads="1"/>
          </p:cNvPicPr>
          <p:nvPr/>
        </p:nvPicPr>
        <p:blipFill>
          <a:blip r:embed="rId10"/>
          <a:stretch/>
        </p:blipFill>
        <p:spPr bwMode="auto">
          <a:xfrm>
            <a:off x="3590369" y="5011633"/>
            <a:ext cx="325910" cy="365197"/>
          </a:xfrm>
          <a:prstGeom prst="rect">
            <a:avLst/>
          </a:prstGeom>
          <a:noFill/>
          <a:ln>
            <a:noFill/>
          </a:ln>
        </p:spPr>
      </p:pic>
      <p:pic>
        <p:nvPicPr>
          <p:cNvPr id="21" name="圖片 20"/>
          <p:cNvPicPr>
            <a:picLocks noChangeAspect="1"/>
          </p:cNvPicPr>
          <p:nvPr/>
        </p:nvPicPr>
        <p:blipFill>
          <a:blip r:embed="rId21"/>
          <a:stretch/>
        </p:blipFill>
        <p:spPr bwMode="auto">
          <a:xfrm>
            <a:off x="5164870" y="5410529"/>
            <a:ext cx="749733" cy="299173"/>
          </a:xfrm>
          <a:prstGeom prst="rect">
            <a:avLst/>
          </a:prstGeom>
        </p:spPr>
      </p:pic>
      <p:sp>
        <p:nvSpPr>
          <p:cNvPr id="261" name="TextBox 20"/>
          <p:cNvSpPr txBox="1">
            <a:spLocks noChangeArrowheads="1"/>
          </p:cNvSpPr>
          <p:nvPr/>
        </p:nvSpPr>
        <p:spPr bwMode="auto">
          <a:xfrm>
            <a:off x="2620487" y="5020425"/>
            <a:ext cx="1036422" cy="307777"/>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400">
                <a:latin typeface="Arial"/>
                <a:ea typeface="Amazon Ember"/>
                <a:cs typeface="Arial"/>
              </a:rPr>
              <a:t>STG/DEV</a:t>
            </a:r>
            <a:endParaRPr lang="en-US" sz="1400">
              <a:latin typeface="Arial"/>
              <a:ea typeface="Amazon Ember"/>
              <a:cs typeface="Arial"/>
            </a:endParaRPr>
          </a:p>
        </p:txBody>
      </p:sp>
      <p:sp>
        <p:nvSpPr>
          <p:cNvPr id="262" name="TextBox 20"/>
          <p:cNvSpPr txBox="1">
            <a:spLocks noChangeArrowheads="1"/>
          </p:cNvSpPr>
          <p:nvPr/>
        </p:nvSpPr>
        <p:spPr bwMode="auto">
          <a:xfrm>
            <a:off x="2831059" y="2892781"/>
            <a:ext cx="719235" cy="307777"/>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400">
                <a:latin typeface="Arial"/>
                <a:ea typeface="Amazon Ember"/>
                <a:cs typeface="Arial"/>
              </a:rPr>
              <a:t>PRD</a:t>
            </a:r>
            <a:endParaRPr lang="en-US" sz="1400">
              <a:latin typeface="Arial"/>
              <a:ea typeface="Amazon Ember"/>
              <a:cs typeface="Arial"/>
            </a:endParaRPr>
          </a:p>
        </p:txBody>
      </p:sp>
      <p:pic>
        <p:nvPicPr>
          <p:cNvPr id="269" name="Graphic 32"/>
          <p:cNvPicPr>
            <a:picLocks noChangeAspect="1" noChangeArrowheads="1"/>
          </p:cNvPicPr>
          <p:nvPr/>
        </p:nvPicPr>
        <p:blipFill>
          <a:blip r:embed="rId18"/>
          <a:stretch/>
        </p:blipFill>
        <p:spPr bwMode="auto">
          <a:xfrm>
            <a:off x="4937709" y="3567134"/>
            <a:ext cx="407752" cy="439728"/>
          </a:xfrm>
          <a:prstGeom prst="rect">
            <a:avLst/>
          </a:prstGeom>
          <a:noFill/>
          <a:ln>
            <a:noFill/>
          </a:ln>
        </p:spPr>
      </p:pic>
      <p:sp>
        <p:nvSpPr>
          <p:cNvPr id="278" name="TextBox 26"/>
          <p:cNvSpPr txBox="1">
            <a:spLocks noChangeArrowheads="1"/>
          </p:cNvSpPr>
          <p:nvPr/>
        </p:nvSpPr>
        <p:spPr bwMode="auto">
          <a:xfrm>
            <a:off x="5314110" y="3586438"/>
            <a:ext cx="658151" cy="338554"/>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Fargate</a:t>
            </a:r>
            <a:r>
              <a:rPr lang="en-US" sz="800">
                <a:latin typeface="Arial"/>
                <a:ea typeface="Amazon Ember"/>
                <a:cs typeface="Arial"/>
              </a:rPr>
              <a:t> </a:t>
            </a:r>
            <a:endParaRPr/>
          </a:p>
          <a:p>
            <a:pPr algn="ctr">
              <a:defRPr/>
            </a:pPr>
            <a:r>
              <a:rPr lang="en-US" sz="800">
                <a:latin typeface="Arial"/>
                <a:ea typeface="Amazon Ember"/>
                <a:cs typeface="Arial"/>
              </a:rPr>
              <a:t>Container</a:t>
            </a:r>
            <a:endParaRPr/>
          </a:p>
        </p:txBody>
      </p:sp>
      <p:pic>
        <p:nvPicPr>
          <p:cNvPr id="279" name="Graphic 8"/>
          <p:cNvPicPr>
            <a:picLocks noChangeAspect="1" noChangeArrowheads="1"/>
          </p:cNvPicPr>
          <p:nvPr/>
        </p:nvPicPr>
        <p:blipFill>
          <a:blip r:embed="rId22"/>
          <a:stretch/>
        </p:blipFill>
        <p:spPr bwMode="auto">
          <a:xfrm>
            <a:off x="6834364" y="3183718"/>
            <a:ext cx="366453" cy="439728"/>
          </a:xfrm>
          <a:prstGeom prst="rect">
            <a:avLst/>
          </a:prstGeom>
          <a:noFill/>
          <a:ln>
            <a:noFill/>
          </a:ln>
        </p:spPr>
      </p:pic>
      <p:cxnSp>
        <p:nvCxnSpPr>
          <p:cNvPr id="281" name="接點: 肘形 280"/>
          <p:cNvCxnSpPr>
            <a:cxnSpLocks/>
            <a:stCxn id="279" idx="1"/>
            <a:endCxn id="208" idx="3"/>
          </p:cNvCxnSpPr>
          <p:nvPr/>
        </p:nvCxnSpPr>
        <p:spPr bwMode="auto">
          <a:xfrm rot="10800000">
            <a:off x="5980196" y="3141851"/>
            <a:ext cx="854168" cy="2617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接點: 肘形 286"/>
          <p:cNvCxnSpPr>
            <a:cxnSpLocks/>
            <a:stCxn id="279" idx="1"/>
            <a:endCxn id="278" idx="3"/>
          </p:cNvCxnSpPr>
          <p:nvPr/>
        </p:nvCxnSpPr>
        <p:spPr bwMode="auto">
          <a:xfrm rot="10800000" flipV="1">
            <a:off x="5972262" y="3403583"/>
            <a:ext cx="862103" cy="3521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0" name="TextBox 26"/>
          <p:cNvSpPr txBox="1">
            <a:spLocks noChangeArrowheads="1"/>
          </p:cNvSpPr>
          <p:nvPr/>
        </p:nvSpPr>
        <p:spPr bwMode="auto">
          <a:xfrm>
            <a:off x="6357509" y="2841706"/>
            <a:ext cx="809018" cy="46166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Elastic Loading Balancing</a:t>
            </a:r>
            <a:endParaRPr/>
          </a:p>
        </p:txBody>
      </p:sp>
      <p:sp>
        <p:nvSpPr>
          <p:cNvPr id="305" name="TextBox 26"/>
          <p:cNvSpPr txBox="1">
            <a:spLocks noChangeArrowheads="1"/>
          </p:cNvSpPr>
          <p:nvPr/>
        </p:nvSpPr>
        <p:spPr bwMode="auto">
          <a:xfrm>
            <a:off x="5431350" y="5740812"/>
            <a:ext cx="743246" cy="338554"/>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Fargate</a:t>
            </a:r>
            <a:endParaRPr lang="en-US" sz="800">
              <a:latin typeface="Arial"/>
              <a:ea typeface="Amazon Ember"/>
              <a:cs typeface="Arial"/>
            </a:endParaRPr>
          </a:p>
          <a:p>
            <a:pPr algn="ctr">
              <a:defRPr/>
            </a:pPr>
            <a:r>
              <a:rPr lang="en-US" sz="800">
                <a:latin typeface="Arial"/>
                <a:ea typeface="Amazon Ember"/>
                <a:cs typeface="Arial"/>
              </a:rPr>
              <a:t>Container</a:t>
            </a:r>
            <a:endParaRPr/>
          </a:p>
        </p:txBody>
      </p:sp>
      <p:pic>
        <p:nvPicPr>
          <p:cNvPr id="306" name="Graphic 32"/>
          <p:cNvPicPr>
            <a:picLocks noChangeAspect="1" noChangeArrowheads="1"/>
          </p:cNvPicPr>
          <p:nvPr/>
        </p:nvPicPr>
        <p:blipFill>
          <a:blip r:embed="rId18"/>
          <a:stretch/>
        </p:blipFill>
        <p:spPr bwMode="auto">
          <a:xfrm>
            <a:off x="4975639" y="4999811"/>
            <a:ext cx="407752" cy="447084"/>
          </a:xfrm>
          <a:prstGeom prst="rect">
            <a:avLst/>
          </a:prstGeom>
          <a:noFill/>
          <a:ln>
            <a:noFill/>
          </a:ln>
        </p:spPr>
      </p:pic>
      <p:pic>
        <p:nvPicPr>
          <p:cNvPr id="315" name="Graphic 8"/>
          <p:cNvPicPr>
            <a:picLocks noChangeAspect="1" noChangeArrowheads="1"/>
          </p:cNvPicPr>
          <p:nvPr/>
        </p:nvPicPr>
        <p:blipFill>
          <a:blip r:embed="rId22"/>
          <a:stretch/>
        </p:blipFill>
        <p:spPr bwMode="auto">
          <a:xfrm>
            <a:off x="6903493" y="5487582"/>
            <a:ext cx="366453" cy="439728"/>
          </a:xfrm>
          <a:prstGeom prst="rect">
            <a:avLst/>
          </a:prstGeom>
          <a:noFill/>
          <a:ln>
            <a:noFill/>
          </a:ln>
        </p:spPr>
      </p:pic>
      <p:sp>
        <p:nvSpPr>
          <p:cNvPr id="316" name="TextBox 26"/>
          <p:cNvSpPr txBox="1">
            <a:spLocks noChangeArrowheads="1"/>
          </p:cNvSpPr>
          <p:nvPr/>
        </p:nvSpPr>
        <p:spPr bwMode="auto">
          <a:xfrm>
            <a:off x="6378780" y="5108725"/>
            <a:ext cx="809018" cy="461665"/>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800">
                <a:latin typeface="Arial"/>
                <a:ea typeface="Amazon Ember"/>
                <a:cs typeface="Arial"/>
              </a:rPr>
              <a:t>Elastic Loading Balancing</a:t>
            </a:r>
            <a:endParaRPr/>
          </a:p>
        </p:txBody>
      </p:sp>
      <p:cxnSp>
        <p:nvCxnSpPr>
          <p:cNvPr id="317" name="接點: 肘形 316"/>
          <p:cNvCxnSpPr>
            <a:cxnSpLocks/>
            <a:stCxn id="315" idx="1"/>
            <a:endCxn id="209" idx="3"/>
          </p:cNvCxnSpPr>
          <p:nvPr/>
        </p:nvCxnSpPr>
        <p:spPr bwMode="auto">
          <a:xfrm rot="10800000">
            <a:off x="6183151" y="5265471"/>
            <a:ext cx="720343" cy="441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8" name="接點: 肘形 317"/>
          <p:cNvCxnSpPr>
            <a:cxnSpLocks/>
            <a:stCxn id="315" idx="1"/>
            <a:endCxn id="305" idx="3"/>
          </p:cNvCxnSpPr>
          <p:nvPr/>
        </p:nvCxnSpPr>
        <p:spPr bwMode="auto">
          <a:xfrm rot="10800000" flipV="1">
            <a:off x="6174597" y="5707447"/>
            <a:ext cx="728897" cy="2026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 name="Graphic 20"/>
          <p:cNvPicPr>
            <a:picLocks noChangeAspect="1" noChangeArrowheads="1"/>
          </p:cNvPicPr>
          <p:nvPr/>
        </p:nvPicPr>
        <p:blipFill>
          <a:blip r:embed="rId7"/>
          <a:stretch/>
        </p:blipFill>
        <p:spPr bwMode="auto">
          <a:xfrm>
            <a:off x="7276428" y="5477392"/>
            <a:ext cx="350406" cy="427506"/>
          </a:xfrm>
          <a:prstGeom prst="rect">
            <a:avLst/>
          </a:prstGeom>
          <a:noFill/>
          <a:ln>
            <a:noFill/>
          </a:ln>
        </p:spPr>
      </p:pic>
      <p:sp>
        <p:nvSpPr>
          <p:cNvPr id="129" name="Rectangle 3"/>
          <p:cNvSpPr/>
          <p:nvPr/>
        </p:nvSpPr>
        <p:spPr bwMode="auto">
          <a:xfrm>
            <a:off x="2588265" y="3990603"/>
            <a:ext cx="6660368" cy="213342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200">
                <a:ln w="0"/>
                <a:solidFill>
                  <a:srgbClr val="1E8900"/>
                </a:solidFill>
                <a:latin typeface="Arial"/>
                <a:cs typeface="Arial"/>
              </a:rPr>
              <a:t>VPC</a:t>
            </a:r>
            <a:endParaRPr lang="en-US" sz="1200">
              <a:ln w="0"/>
              <a:solidFill>
                <a:srgbClr val="1E8900"/>
              </a:solidFill>
              <a:latin typeface="Arial"/>
              <a:cs typeface="Arial"/>
            </a:endParaRPr>
          </a:p>
        </p:txBody>
      </p:sp>
      <p:sp>
        <p:nvSpPr>
          <p:cNvPr id="150" name="TextBox 12"/>
          <p:cNvSpPr txBox="1">
            <a:spLocks noChangeArrowheads="1"/>
          </p:cNvSpPr>
          <p:nvPr/>
        </p:nvSpPr>
        <p:spPr bwMode="auto">
          <a:xfrm>
            <a:off x="7300746" y="5677870"/>
            <a:ext cx="1344369" cy="451450"/>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200">
                <a:latin typeface="Arial"/>
                <a:ea typeface="Amazon Ember"/>
                <a:cs typeface="Arial"/>
              </a:rPr>
              <a:t>Certificate</a:t>
            </a:r>
            <a:br>
              <a:rPr lang="en-US" sz="1200">
                <a:latin typeface="Arial"/>
                <a:ea typeface="Amazon Ember"/>
                <a:cs typeface="Arial"/>
              </a:rPr>
            </a:br>
            <a:r>
              <a:rPr lang="en-US" sz="1200">
                <a:latin typeface="Arial"/>
                <a:ea typeface="Amazon Ember"/>
                <a:cs typeface="Arial"/>
              </a:rPr>
              <a:t>Manager (ACM)</a:t>
            </a:r>
            <a:endParaRPr/>
          </a:p>
        </p:txBody>
      </p:sp>
      <p:sp>
        <p:nvSpPr>
          <p:cNvPr id="176" name="Rectangle 31"/>
          <p:cNvSpPr/>
          <p:nvPr/>
        </p:nvSpPr>
        <p:spPr bwMode="auto">
          <a:xfrm>
            <a:off x="7634608" y="3994977"/>
            <a:ext cx="1614026" cy="870882"/>
          </a:xfrm>
          <a:prstGeom prst="rect">
            <a:avLst/>
          </a:prstGeom>
          <a:noFill/>
          <a:ln w="127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spcBef>
                <a:spcPts val="0"/>
              </a:spcBef>
              <a:spcAft>
                <a:spcPts val="0"/>
              </a:spcAft>
              <a:defRPr/>
            </a:pPr>
            <a:r>
              <a:rPr lang="en-US" sz="1200" b="1">
                <a:ln w="0"/>
                <a:solidFill>
                  <a:srgbClr val="3333FF"/>
                </a:solidFill>
                <a:latin typeface="Arial"/>
                <a:cs typeface="Arial"/>
              </a:rPr>
              <a:t>AWS RDS</a:t>
            </a:r>
            <a:endParaRPr/>
          </a:p>
        </p:txBody>
      </p:sp>
      <p:pic>
        <p:nvPicPr>
          <p:cNvPr id="182" name="Graphic 6"/>
          <p:cNvPicPr>
            <a:picLocks noChangeAspect="1" noChangeArrowheads="1"/>
          </p:cNvPicPr>
          <p:nvPr/>
        </p:nvPicPr>
        <p:blipFill>
          <a:blip r:embed="rId8"/>
          <a:stretch/>
        </p:blipFill>
        <p:spPr bwMode="auto">
          <a:xfrm>
            <a:off x="7653007" y="4003823"/>
            <a:ext cx="274358" cy="352795"/>
          </a:xfrm>
          <a:prstGeom prst="rect">
            <a:avLst/>
          </a:prstGeom>
          <a:noFill/>
          <a:ln>
            <a:noFill/>
          </a:ln>
        </p:spPr>
      </p:pic>
      <p:pic>
        <p:nvPicPr>
          <p:cNvPr id="183" name="Graphic 53"/>
          <p:cNvPicPr>
            <a:picLocks noChangeAspect="1" noChangeArrowheads="1"/>
          </p:cNvPicPr>
          <p:nvPr/>
        </p:nvPicPr>
        <p:blipFill>
          <a:blip r:embed="rId9"/>
          <a:stretch/>
        </p:blipFill>
        <p:spPr bwMode="auto">
          <a:xfrm>
            <a:off x="7999011" y="4427837"/>
            <a:ext cx="496510" cy="447083"/>
          </a:xfrm>
          <a:prstGeom prst="rect">
            <a:avLst/>
          </a:prstGeom>
          <a:noFill/>
          <a:ln>
            <a:noFill/>
          </a:ln>
        </p:spPr>
      </p:pic>
      <p:pic>
        <p:nvPicPr>
          <p:cNvPr id="188" name="Graphic 53"/>
          <p:cNvPicPr>
            <a:picLocks noChangeAspect="1" noChangeArrowheads="1"/>
          </p:cNvPicPr>
          <p:nvPr/>
        </p:nvPicPr>
        <p:blipFill>
          <a:blip r:embed="rId9"/>
          <a:stretch/>
        </p:blipFill>
        <p:spPr bwMode="auto">
          <a:xfrm>
            <a:off x="8699194" y="4420353"/>
            <a:ext cx="496510" cy="447083"/>
          </a:xfrm>
          <a:prstGeom prst="rect">
            <a:avLst/>
          </a:prstGeom>
          <a:noFill/>
          <a:ln>
            <a:noFill/>
          </a:ln>
        </p:spPr>
      </p:pic>
      <p:cxnSp>
        <p:nvCxnSpPr>
          <p:cNvPr id="322" name="接點: 肘形 321"/>
          <p:cNvCxnSpPr>
            <a:cxnSpLocks/>
            <a:endCxn id="188" idx="2"/>
          </p:cNvCxnSpPr>
          <p:nvPr/>
        </p:nvCxnSpPr>
        <p:spPr bwMode="auto">
          <a:xfrm flipV="1">
            <a:off x="7269946" y="4867436"/>
            <a:ext cx="1677503" cy="315123"/>
          </a:xfrm>
          <a:prstGeom prst="bentConnector2">
            <a:avLst/>
          </a:prstGeom>
          <a:ln>
            <a:tailEnd type="none"/>
          </a:ln>
        </p:spPr>
        <p:style>
          <a:lnRef idx="2">
            <a:schemeClr val="accent6"/>
          </a:lnRef>
          <a:fillRef idx="0">
            <a:schemeClr val="accent6"/>
          </a:fillRef>
          <a:effectRef idx="1">
            <a:schemeClr val="accent6"/>
          </a:effectRef>
          <a:fontRef idx="minor">
            <a:schemeClr val="tx1"/>
          </a:fontRef>
        </p:style>
      </p:cxnSp>
      <p:pic>
        <p:nvPicPr>
          <p:cNvPr id="327" name="Graphic 13"/>
          <p:cNvPicPr>
            <a:picLocks noChangeAspect="1" noChangeArrowheads="1"/>
          </p:cNvPicPr>
          <p:nvPr/>
        </p:nvPicPr>
        <p:blipFill>
          <a:blip r:embed="rId6"/>
          <a:stretch/>
        </p:blipFill>
        <p:spPr bwMode="auto">
          <a:xfrm>
            <a:off x="6186367" y="4039571"/>
            <a:ext cx="377834" cy="407245"/>
          </a:xfrm>
          <a:prstGeom prst="rect">
            <a:avLst/>
          </a:prstGeom>
          <a:noFill/>
          <a:ln>
            <a:noFill/>
          </a:ln>
        </p:spPr>
      </p:pic>
      <p:cxnSp>
        <p:nvCxnSpPr>
          <p:cNvPr id="328" name="接點: 肘形 327"/>
          <p:cNvCxnSpPr>
            <a:cxnSpLocks/>
            <a:stCxn id="332" idx="3"/>
            <a:endCxn id="327" idx="1"/>
          </p:cNvCxnSpPr>
          <p:nvPr/>
        </p:nvCxnSpPr>
        <p:spPr bwMode="auto">
          <a:xfrm flipV="1">
            <a:off x="5061452" y="4243194"/>
            <a:ext cx="1124914" cy="22895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9" name="接點: 肘形 328"/>
          <p:cNvCxnSpPr>
            <a:cxnSpLocks/>
            <a:stCxn id="327" idx="3"/>
            <a:endCxn id="176" idx="1"/>
          </p:cNvCxnSpPr>
          <p:nvPr/>
        </p:nvCxnSpPr>
        <p:spPr bwMode="auto">
          <a:xfrm>
            <a:off x="6564201" y="4243194"/>
            <a:ext cx="1070407" cy="1872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30" name="TextBox 20"/>
          <p:cNvSpPr txBox="1">
            <a:spLocks noChangeArrowheads="1"/>
          </p:cNvSpPr>
          <p:nvPr/>
        </p:nvSpPr>
        <p:spPr bwMode="auto">
          <a:xfrm>
            <a:off x="3549300" y="4493045"/>
            <a:ext cx="1048148" cy="438094"/>
          </a:xfrm>
          <a:prstGeom prst="rect">
            <a:avLst/>
          </a:prstGeom>
          <a:no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100">
                <a:latin typeface="Arial"/>
                <a:ea typeface="Amazon Ember"/>
                <a:cs typeface="Arial"/>
              </a:rPr>
              <a:t>Event</a:t>
            </a:r>
            <a:br>
              <a:rPr lang="en-US" sz="1100">
                <a:latin typeface="Arial"/>
                <a:ea typeface="Amazon Ember"/>
                <a:cs typeface="Arial"/>
              </a:rPr>
            </a:br>
            <a:r>
              <a:rPr lang="en-US" sz="1100">
                <a:latin typeface="Arial"/>
                <a:ea typeface="Amazon Ember"/>
                <a:cs typeface="Arial"/>
              </a:rPr>
              <a:t>(time-based)</a:t>
            </a:r>
            <a:endParaRPr/>
          </a:p>
        </p:txBody>
      </p:sp>
      <p:pic>
        <p:nvPicPr>
          <p:cNvPr id="331" name="Graphic 30"/>
          <p:cNvPicPr>
            <a:picLocks noChangeAspect="1" noChangeArrowheads="1"/>
          </p:cNvPicPr>
          <p:nvPr/>
        </p:nvPicPr>
        <p:blipFill>
          <a:blip r:embed="rId11"/>
          <a:stretch/>
        </p:blipFill>
        <p:spPr bwMode="auto">
          <a:xfrm>
            <a:off x="4630941" y="4440306"/>
            <a:ext cx="366453" cy="447083"/>
          </a:xfrm>
          <a:prstGeom prst="rect">
            <a:avLst/>
          </a:prstGeom>
          <a:noFill/>
          <a:ln>
            <a:noFill/>
          </a:ln>
        </p:spPr>
      </p:pic>
      <p:sp>
        <p:nvSpPr>
          <p:cNvPr id="332" name="Rectangle 31"/>
          <p:cNvSpPr/>
          <p:nvPr/>
        </p:nvSpPr>
        <p:spPr bwMode="auto">
          <a:xfrm>
            <a:off x="3559824" y="4024418"/>
            <a:ext cx="1501629" cy="895469"/>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a:solidFill>
                  <a:schemeClr val="accent6"/>
                </a:solidFill>
                <a:latin typeface="Arial"/>
                <a:ea typeface="Amazon Ember"/>
                <a:cs typeface="Arial"/>
              </a:rPr>
              <a:t>EventBridge</a:t>
            </a:r>
            <a:endParaRPr lang="en-US" sz="1200" b="1">
              <a:ln w="0"/>
              <a:solidFill>
                <a:schemeClr val="accent6"/>
              </a:solidFill>
              <a:latin typeface="Arial"/>
              <a:cs typeface="Arial"/>
            </a:endParaRPr>
          </a:p>
        </p:txBody>
      </p:sp>
      <p:pic>
        <p:nvPicPr>
          <p:cNvPr id="333" name="Graphic 19"/>
          <p:cNvPicPr>
            <a:picLocks noChangeAspect="1" noChangeArrowheads="1"/>
          </p:cNvPicPr>
          <p:nvPr/>
        </p:nvPicPr>
        <p:blipFill>
          <a:blip r:embed="rId12"/>
          <a:stretch/>
        </p:blipFill>
        <p:spPr bwMode="auto">
          <a:xfrm>
            <a:off x="3589647" y="4028111"/>
            <a:ext cx="359933" cy="439127"/>
          </a:xfrm>
          <a:prstGeom prst="rect">
            <a:avLst/>
          </a:prstGeom>
          <a:noFill/>
          <a:ln>
            <a:noFill/>
          </a:ln>
        </p:spPr>
      </p:pic>
      <p:pic>
        <p:nvPicPr>
          <p:cNvPr id="334" name="Graphic 38"/>
          <p:cNvPicPr>
            <a:picLocks noChangeAspect="1"/>
          </p:cNvPicPr>
          <p:nvPr/>
        </p:nvPicPr>
        <p:blipFill>
          <a:blip r:embed="rId17"/>
          <a:stretch/>
        </p:blipFill>
        <p:spPr bwMode="auto">
          <a:xfrm>
            <a:off x="2596463" y="4028318"/>
            <a:ext cx="385678" cy="366373"/>
          </a:xfrm>
          <a:prstGeom prst="rect">
            <a:avLst/>
          </a:prstGeom>
        </p:spPr>
      </p:pic>
      <p:sp>
        <p:nvSpPr>
          <p:cNvPr id="340" name="矩形 339"/>
          <p:cNvSpPr/>
          <p:nvPr/>
        </p:nvSpPr>
        <p:spPr bwMode="auto">
          <a:xfrm>
            <a:off x="9948028" y="850294"/>
            <a:ext cx="1018058" cy="63698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zh-TW"/>
              <a:t>內雲</a:t>
            </a:r>
            <a:endParaRPr lang="en-US"/>
          </a:p>
        </p:txBody>
      </p:sp>
      <p:cxnSp>
        <p:nvCxnSpPr>
          <p:cNvPr id="348" name="接點: 肘形 347"/>
          <p:cNvCxnSpPr>
            <a:cxnSpLocks/>
            <a:stCxn id="229" idx="2"/>
          </p:cNvCxnSpPr>
          <p:nvPr/>
        </p:nvCxnSpPr>
        <p:spPr bwMode="auto">
          <a:xfrm rot="5400000">
            <a:off x="8730642" y="3602925"/>
            <a:ext cx="604409" cy="3237955"/>
          </a:xfrm>
          <a:prstGeom prst="bentConnector2">
            <a:avLst/>
          </a:prstGeom>
          <a:ln>
            <a:solidFill>
              <a:srgbClr val="7030A0"/>
            </a:solidFill>
            <a:tailEnd type="triangle"/>
          </a:ln>
        </p:spPr>
        <p:style>
          <a:lnRef idx="2">
            <a:schemeClr val="accent2"/>
          </a:lnRef>
          <a:fillRef idx="0">
            <a:schemeClr val="accent2"/>
          </a:fillRef>
          <a:effectRef idx="1">
            <a:schemeClr val="accent2"/>
          </a:effectRef>
          <a:fontRef idx="minor">
            <a:schemeClr val="tx1"/>
          </a:fontRef>
        </p:style>
      </p:cxnSp>
      <p:cxnSp>
        <p:nvCxnSpPr>
          <p:cNvPr id="351" name="接點: 肘形 350"/>
          <p:cNvCxnSpPr>
            <a:cxnSpLocks/>
            <a:stCxn id="230" idx="0"/>
          </p:cNvCxnSpPr>
          <p:nvPr/>
        </p:nvCxnSpPr>
        <p:spPr bwMode="auto">
          <a:xfrm rot="16199999" flipV="1">
            <a:off x="8589900" y="2064641"/>
            <a:ext cx="831040" cy="3209543"/>
          </a:xfrm>
          <a:prstGeom prst="bentConnector2">
            <a:avLst/>
          </a:prstGeom>
          <a:ln>
            <a:solidFill>
              <a:srgbClr val="7030A0"/>
            </a:solidFill>
            <a:tailEnd type="triangle"/>
          </a:ln>
        </p:spPr>
        <p:style>
          <a:lnRef idx="2">
            <a:schemeClr val="accent2"/>
          </a:lnRef>
          <a:fillRef idx="0">
            <a:schemeClr val="accent2"/>
          </a:fillRef>
          <a:effectRef idx="1">
            <a:schemeClr val="accent2"/>
          </a:effectRef>
          <a:fontRef idx="minor">
            <a:schemeClr val="tx1"/>
          </a:fontRef>
        </p:style>
      </p:cxnSp>
      <p:sp>
        <p:nvSpPr>
          <p:cNvPr id="357" name="Freeform 115"/>
          <p:cNvSpPr>
            <a:spLocks noEditPoints="1"/>
          </p:cNvSpPr>
          <p:nvPr/>
        </p:nvSpPr>
        <p:spPr bwMode="auto">
          <a:xfrm>
            <a:off x="54628" y="3471119"/>
            <a:ext cx="2134592" cy="2174989"/>
          </a:xfrm>
          <a:custGeom>
            <a:avLst/>
            <a:gdLst>
              <a:gd name="T0" fmla="*/ 0 w 1206"/>
              <a:gd name="T1" fmla="*/ 67 h 1342"/>
              <a:gd name="T2" fmla="*/ 0 w 1206"/>
              <a:gd name="T3" fmla="*/ 158 h 1342"/>
              <a:gd name="T4" fmla="*/ 7 w 1206"/>
              <a:gd name="T5" fmla="*/ 243 h 1342"/>
              <a:gd name="T6" fmla="*/ 7 w 1206"/>
              <a:gd name="T7" fmla="*/ 320 h 1342"/>
              <a:gd name="T8" fmla="*/ 7 w 1206"/>
              <a:gd name="T9" fmla="*/ 383 h 1342"/>
              <a:gd name="T10" fmla="*/ 0 w 1206"/>
              <a:gd name="T11" fmla="*/ 468 h 1342"/>
              <a:gd name="T12" fmla="*/ 0 w 1206"/>
              <a:gd name="T13" fmla="*/ 559 h 1342"/>
              <a:gd name="T14" fmla="*/ 7 w 1206"/>
              <a:gd name="T15" fmla="*/ 644 h 1342"/>
              <a:gd name="T16" fmla="*/ 7 w 1206"/>
              <a:gd name="T17" fmla="*/ 721 h 1342"/>
              <a:gd name="T18" fmla="*/ 7 w 1206"/>
              <a:gd name="T19" fmla="*/ 784 h 1342"/>
              <a:gd name="T20" fmla="*/ 0 w 1206"/>
              <a:gd name="T21" fmla="*/ 869 h 1342"/>
              <a:gd name="T22" fmla="*/ 0 w 1206"/>
              <a:gd name="T23" fmla="*/ 960 h 1342"/>
              <a:gd name="T24" fmla="*/ 7 w 1206"/>
              <a:gd name="T25" fmla="*/ 1045 h 1342"/>
              <a:gd name="T26" fmla="*/ 7 w 1206"/>
              <a:gd name="T27" fmla="*/ 1122 h 1342"/>
              <a:gd name="T28" fmla="*/ 7 w 1206"/>
              <a:gd name="T29" fmla="*/ 1185 h 1342"/>
              <a:gd name="T30" fmla="*/ 0 w 1206"/>
              <a:gd name="T31" fmla="*/ 1270 h 1342"/>
              <a:gd name="T32" fmla="*/ 7 w 1206"/>
              <a:gd name="T33" fmla="*/ 1333 h 1342"/>
              <a:gd name="T34" fmla="*/ 83 w 1206"/>
              <a:gd name="T35" fmla="*/ 1342 h 1342"/>
              <a:gd name="T36" fmla="*/ 174 w 1206"/>
              <a:gd name="T37" fmla="*/ 1342 h 1342"/>
              <a:gd name="T38" fmla="*/ 258 w 1206"/>
              <a:gd name="T39" fmla="*/ 1335 h 1342"/>
              <a:gd name="T40" fmla="*/ 336 w 1206"/>
              <a:gd name="T41" fmla="*/ 1335 h 1342"/>
              <a:gd name="T42" fmla="*/ 399 w 1206"/>
              <a:gd name="T43" fmla="*/ 1335 h 1342"/>
              <a:gd name="T44" fmla="*/ 484 w 1206"/>
              <a:gd name="T45" fmla="*/ 1342 h 1342"/>
              <a:gd name="T46" fmla="*/ 575 w 1206"/>
              <a:gd name="T47" fmla="*/ 1342 h 1342"/>
              <a:gd name="T48" fmla="*/ 659 w 1206"/>
              <a:gd name="T49" fmla="*/ 1335 h 1342"/>
              <a:gd name="T50" fmla="*/ 737 w 1206"/>
              <a:gd name="T51" fmla="*/ 1335 h 1342"/>
              <a:gd name="T52" fmla="*/ 800 w 1206"/>
              <a:gd name="T53" fmla="*/ 1335 h 1342"/>
              <a:gd name="T54" fmla="*/ 885 w 1206"/>
              <a:gd name="T55" fmla="*/ 1342 h 1342"/>
              <a:gd name="T56" fmla="*/ 976 w 1206"/>
              <a:gd name="T57" fmla="*/ 1342 h 1342"/>
              <a:gd name="T58" fmla="*/ 1060 w 1206"/>
              <a:gd name="T59" fmla="*/ 1335 h 1342"/>
              <a:gd name="T60" fmla="*/ 1138 w 1206"/>
              <a:gd name="T61" fmla="*/ 1335 h 1342"/>
              <a:gd name="T62" fmla="*/ 1206 w 1206"/>
              <a:gd name="T63" fmla="*/ 1333 h 1342"/>
              <a:gd name="T64" fmla="*/ 1199 w 1206"/>
              <a:gd name="T65" fmla="*/ 1256 h 1342"/>
              <a:gd name="T66" fmla="*/ 1199 w 1206"/>
              <a:gd name="T67" fmla="*/ 1193 h 1342"/>
              <a:gd name="T68" fmla="*/ 1206 w 1206"/>
              <a:gd name="T69" fmla="*/ 1108 h 1342"/>
              <a:gd name="T70" fmla="*/ 1206 w 1206"/>
              <a:gd name="T71" fmla="*/ 1017 h 1342"/>
              <a:gd name="T72" fmla="*/ 1199 w 1206"/>
              <a:gd name="T73" fmla="*/ 932 h 1342"/>
              <a:gd name="T74" fmla="*/ 1199 w 1206"/>
              <a:gd name="T75" fmla="*/ 855 h 1342"/>
              <a:gd name="T76" fmla="*/ 1199 w 1206"/>
              <a:gd name="T77" fmla="*/ 792 h 1342"/>
              <a:gd name="T78" fmla="*/ 1206 w 1206"/>
              <a:gd name="T79" fmla="*/ 707 h 1342"/>
              <a:gd name="T80" fmla="*/ 1206 w 1206"/>
              <a:gd name="T81" fmla="*/ 616 h 1342"/>
              <a:gd name="T82" fmla="*/ 1199 w 1206"/>
              <a:gd name="T83" fmla="*/ 531 h 1342"/>
              <a:gd name="T84" fmla="*/ 1199 w 1206"/>
              <a:gd name="T85" fmla="*/ 454 h 1342"/>
              <a:gd name="T86" fmla="*/ 1199 w 1206"/>
              <a:gd name="T87" fmla="*/ 391 h 1342"/>
              <a:gd name="T88" fmla="*/ 1206 w 1206"/>
              <a:gd name="T89" fmla="*/ 306 h 1342"/>
              <a:gd name="T90" fmla="*/ 1206 w 1206"/>
              <a:gd name="T91" fmla="*/ 214 h 1342"/>
              <a:gd name="T92" fmla="*/ 1199 w 1206"/>
              <a:gd name="T93" fmla="*/ 130 h 1342"/>
              <a:gd name="T94" fmla="*/ 1199 w 1206"/>
              <a:gd name="T95" fmla="*/ 53 h 1342"/>
              <a:gd name="T96" fmla="*/ 1189 w 1206"/>
              <a:gd name="T97" fmla="*/ 7 h 1342"/>
              <a:gd name="T98" fmla="*/ 1104 w 1206"/>
              <a:gd name="T99" fmla="*/ 0 h 1342"/>
              <a:gd name="T100" fmla="*/ 1013 w 1206"/>
              <a:gd name="T101" fmla="*/ 0 h 1342"/>
              <a:gd name="T102" fmla="*/ 929 w 1206"/>
              <a:gd name="T103" fmla="*/ 7 h 1342"/>
              <a:gd name="T104" fmla="*/ 851 w 1206"/>
              <a:gd name="T105" fmla="*/ 7 h 1342"/>
              <a:gd name="T106" fmla="*/ 788 w 1206"/>
              <a:gd name="T107" fmla="*/ 7 h 1342"/>
              <a:gd name="T108" fmla="*/ 703 w 1206"/>
              <a:gd name="T109" fmla="*/ 0 h 1342"/>
              <a:gd name="T110" fmla="*/ 612 w 1206"/>
              <a:gd name="T111" fmla="*/ 0 h 1342"/>
              <a:gd name="T112" fmla="*/ 528 w 1206"/>
              <a:gd name="T113" fmla="*/ 7 h 1342"/>
              <a:gd name="T114" fmla="*/ 450 w 1206"/>
              <a:gd name="T115" fmla="*/ 7 h 1342"/>
              <a:gd name="T116" fmla="*/ 387 w 1206"/>
              <a:gd name="T117" fmla="*/ 7 h 1342"/>
              <a:gd name="T118" fmla="*/ 302 w 1206"/>
              <a:gd name="T119" fmla="*/ 0 h 1342"/>
              <a:gd name="T120" fmla="*/ 211 w 1206"/>
              <a:gd name="T121" fmla="*/ 0 h 1342"/>
              <a:gd name="T122" fmla="*/ 127 w 1206"/>
              <a:gd name="T123" fmla="*/ 7 h 1342"/>
              <a:gd name="T124" fmla="*/ 49 w 1206"/>
              <a:gd name="T125" fmla="*/ 7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06" h="1342" fill="norm" stroke="1" extrusionOk="0">
                <a:moveTo>
                  <a:pt x="7" y="3"/>
                </a:moveTo>
                <a:lnTo>
                  <a:pt x="7" y="10"/>
                </a:lnTo>
                <a:lnTo>
                  <a:pt x="0" y="10"/>
                </a:lnTo>
                <a:lnTo>
                  <a:pt x="0" y="3"/>
                </a:lnTo>
                <a:lnTo>
                  <a:pt x="7" y="3"/>
                </a:lnTo>
                <a:close/>
                <a:moveTo>
                  <a:pt x="7" y="25"/>
                </a:moveTo>
                <a:lnTo>
                  <a:pt x="7" y="31"/>
                </a:lnTo>
                <a:lnTo>
                  <a:pt x="0" y="31"/>
                </a:lnTo>
                <a:lnTo>
                  <a:pt x="0" y="25"/>
                </a:lnTo>
                <a:lnTo>
                  <a:pt x="7" y="25"/>
                </a:lnTo>
                <a:close/>
                <a:moveTo>
                  <a:pt x="7" y="46"/>
                </a:moveTo>
                <a:lnTo>
                  <a:pt x="7" y="53"/>
                </a:lnTo>
                <a:lnTo>
                  <a:pt x="0" y="53"/>
                </a:lnTo>
                <a:lnTo>
                  <a:pt x="0" y="46"/>
                </a:lnTo>
                <a:lnTo>
                  <a:pt x="7" y="46"/>
                </a:lnTo>
                <a:close/>
                <a:moveTo>
                  <a:pt x="7" y="67"/>
                </a:moveTo>
                <a:lnTo>
                  <a:pt x="7" y="74"/>
                </a:lnTo>
                <a:lnTo>
                  <a:pt x="0" y="74"/>
                </a:lnTo>
                <a:lnTo>
                  <a:pt x="0" y="67"/>
                </a:lnTo>
                <a:lnTo>
                  <a:pt x="7" y="67"/>
                </a:lnTo>
                <a:close/>
                <a:moveTo>
                  <a:pt x="7" y="88"/>
                </a:moveTo>
                <a:lnTo>
                  <a:pt x="7" y="95"/>
                </a:lnTo>
                <a:lnTo>
                  <a:pt x="0" y="95"/>
                </a:lnTo>
                <a:lnTo>
                  <a:pt x="0" y="88"/>
                </a:lnTo>
                <a:lnTo>
                  <a:pt x="7" y="88"/>
                </a:lnTo>
                <a:close/>
                <a:moveTo>
                  <a:pt x="7" y="109"/>
                </a:moveTo>
                <a:lnTo>
                  <a:pt x="7" y="116"/>
                </a:lnTo>
                <a:lnTo>
                  <a:pt x="0" y="116"/>
                </a:lnTo>
                <a:lnTo>
                  <a:pt x="0" y="109"/>
                </a:lnTo>
                <a:lnTo>
                  <a:pt x="7" y="109"/>
                </a:lnTo>
                <a:close/>
                <a:moveTo>
                  <a:pt x="7" y="130"/>
                </a:moveTo>
                <a:lnTo>
                  <a:pt x="7" y="137"/>
                </a:lnTo>
                <a:lnTo>
                  <a:pt x="0" y="137"/>
                </a:lnTo>
                <a:lnTo>
                  <a:pt x="0" y="130"/>
                </a:lnTo>
                <a:lnTo>
                  <a:pt x="7" y="130"/>
                </a:lnTo>
                <a:close/>
                <a:moveTo>
                  <a:pt x="7" y="151"/>
                </a:moveTo>
                <a:lnTo>
                  <a:pt x="7" y="158"/>
                </a:lnTo>
                <a:lnTo>
                  <a:pt x="0" y="158"/>
                </a:lnTo>
                <a:lnTo>
                  <a:pt x="0" y="151"/>
                </a:lnTo>
                <a:lnTo>
                  <a:pt x="7" y="151"/>
                </a:lnTo>
                <a:close/>
                <a:moveTo>
                  <a:pt x="7" y="172"/>
                </a:moveTo>
                <a:lnTo>
                  <a:pt x="7" y="179"/>
                </a:lnTo>
                <a:lnTo>
                  <a:pt x="0" y="179"/>
                </a:lnTo>
                <a:lnTo>
                  <a:pt x="0" y="172"/>
                </a:lnTo>
                <a:lnTo>
                  <a:pt x="7" y="172"/>
                </a:lnTo>
                <a:close/>
                <a:moveTo>
                  <a:pt x="7" y="193"/>
                </a:moveTo>
                <a:lnTo>
                  <a:pt x="7" y="200"/>
                </a:lnTo>
                <a:lnTo>
                  <a:pt x="0" y="200"/>
                </a:lnTo>
                <a:lnTo>
                  <a:pt x="0" y="193"/>
                </a:lnTo>
                <a:lnTo>
                  <a:pt x="7" y="193"/>
                </a:lnTo>
                <a:close/>
                <a:moveTo>
                  <a:pt x="7" y="214"/>
                </a:moveTo>
                <a:lnTo>
                  <a:pt x="7" y="221"/>
                </a:lnTo>
                <a:lnTo>
                  <a:pt x="0" y="221"/>
                </a:lnTo>
                <a:lnTo>
                  <a:pt x="0" y="214"/>
                </a:lnTo>
                <a:lnTo>
                  <a:pt x="7" y="214"/>
                </a:lnTo>
                <a:close/>
                <a:moveTo>
                  <a:pt x="7" y="236"/>
                </a:moveTo>
                <a:lnTo>
                  <a:pt x="7" y="243"/>
                </a:lnTo>
                <a:lnTo>
                  <a:pt x="0" y="243"/>
                </a:lnTo>
                <a:lnTo>
                  <a:pt x="0" y="236"/>
                </a:lnTo>
                <a:lnTo>
                  <a:pt x="7" y="236"/>
                </a:lnTo>
                <a:close/>
                <a:moveTo>
                  <a:pt x="7" y="257"/>
                </a:moveTo>
                <a:lnTo>
                  <a:pt x="7" y="264"/>
                </a:lnTo>
                <a:lnTo>
                  <a:pt x="0" y="264"/>
                </a:lnTo>
                <a:lnTo>
                  <a:pt x="0" y="257"/>
                </a:lnTo>
                <a:lnTo>
                  <a:pt x="7" y="257"/>
                </a:lnTo>
                <a:close/>
                <a:moveTo>
                  <a:pt x="7" y="278"/>
                </a:moveTo>
                <a:lnTo>
                  <a:pt x="7" y="285"/>
                </a:lnTo>
                <a:lnTo>
                  <a:pt x="0" y="285"/>
                </a:lnTo>
                <a:lnTo>
                  <a:pt x="0" y="278"/>
                </a:lnTo>
                <a:lnTo>
                  <a:pt x="7" y="278"/>
                </a:lnTo>
                <a:close/>
                <a:moveTo>
                  <a:pt x="7" y="299"/>
                </a:moveTo>
                <a:lnTo>
                  <a:pt x="7" y="306"/>
                </a:lnTo>
                <a:lnTo>
                  <a:pt x="0" y="306"/>
                </a:lnTo>
                <a:lnTo>
                  <a:pt x="0" y="299"/>
                </a:lnTo>
                <a:lnTo>
                  <a:pt x="7" y="299"/>
                </a:lnTo>
                <a:close/>
                <a:moveTo>
                  <a:pt x="7" y="320"/>
                </a:moveTo>
                <a:lnTo>
                  <a:pt x="7" y="327"/>
                </a:lnTo>
                <a:lnTo>
                  <a:pt x="0" y="327"/>
                </a:lnTo>
                <a:lnTo>
                  <a:pt x="0" y="320"/>
                </a:lnTo>
                <a:lnTo>
                  <a:pt x="7" y="320"/>
                </a:lnTo>
                <a:close/>
                <a:moveTo>
                  <a:pt x="7" y="341"/>
                </a:moveTo>
                <a:lnTo>
                  <a:pt x="7" y="348"/>
                </a:lnTo>
                <a:lnTo>
                  <a:pt x="0" y="348"/>
                </a:lnTo>
                <a:lnTo>
                  <a:pt x="0" y="341"/>
                </a:lnTo>
                <a:lnTo>
                  <a:pt x="7" y="341"/>
                </a:lnTo>
                <a:close/>
                <a:moveTo>
                  <a:pt x="7" y="362"/>
                </a:moveTo>
                <a:lnTo>
                  <a:pt x="7" y="369"/>
                </a:lnTo>
                <a:lnTo>
                  <a:pt x="0" y="369"/>
                </a:lnTo>
                <a:lnTo>
                  <a:pt x="0" y="362"/>
                </a:lnTo>
                <a:lnTo>
                  <a:pt x="7" y="362"/>
                </a:lnTo>
                <a:close/>
                <a:moveTo>
                  <a:pt x="7" y="383"/>
                </a:moveTo>
                <a:lnTo>
                  <a:pt x="7" y="390"/>
                </a:lnTo>
                <a:lnTo>
                  <a:pt x="0" y="390"/>
                </a:lnTo>
                <a:lnTo>
                  <a:pt x="0" y="383"/>
                </a:lnTo>
                <a:lnTo>
                  <a:pt x="7" y="383"/>
                </a:lnTo>
                <a:close/>
                <a:moveTo>
                  <a:pt x="7" y="404"/>
                </a:moveTo>
                <a:lnTo>
                  <a:pt x="7" y="411"/>
                </a:lnTo>
                <a:lnTo>
                  <a:pt x="0" y="411"/>
                </a:lnTo>
                <a:lnTo>
                  <a:pt x="0" y="404"/>
                </a:lnTo>
                <a:lnTo>
                  <a:pt x="7" y="404"/>
                </a:lnTo>
                <a:close/>
                <a:moveTo>
                  <a:pt x="7" y="426"/>
                </a:moveTo>
                <a:lnTo>
                  <a:pt x="7" y="432"/>
                </a:lnTo>
                <a:lnTo>
                  <a:pt x="0" y="432"/>
                </a:lnTo>
                <a:lnTo>
                  <a:pt x="0" y="426"/>
                </a:lnTo>
                <a:lnTo>
                  <a:pt x="7" y="426"/>
                </a:lnTo>
                <a:close/>
                <a:moveTo>
                  <a:pt x="7" y="447"/>
                </a:moveTo>
                <a:lnTo>
                  <a:pt x="7" y="454"/>
                </a:lnTo>
                <a:lnTo>
                  <a:pt x="0" y="454"/>
                </a:lnTo>
                <a:lnTo>
                  <a:pt x="0" y="447"/>
                </a:lnTo>
                <a:lnTo>
                  <a:pt x="7" y="447"/>
                </a:lnTo>
                <a:close/>
                <a:moveTo>
                  <a:pt x="7" y="468"/>
                </a:moveTo>
                <a:lnTo>
                  <a:pt x="7" y="475"/>
                </a:lnTo>
                <a:lnTo>
                  <a:pt x="0" y="475"/>
                </a:lnTo>
                <a:lnTo>
                  <a:pt x="0" y="468"/>
                </a:lnTo>
                <a:lnTo>
                  <a:pt x="7" y="468"/>
                </a:lnTo>
                <a:close/>
                <a:moveTo>
                  <a:pt x="7" y="489"/>
                </a:moveTo>
                <a:lnTo>
                  <a:pt x="7" y="496"/>
                </a:lnTo>
                <a:lnTo>
                  <a:pt x="0" y="496"/>
                </a:lnTo>
                <a:lnTo>
                  <a:pt x="0" y="489"/>
                </a:lnTo>
                <a:lnTo>
                  <a:pt x="7" y="489"/>
                </a:lnTo>
                <a:close/>
                <a:moveTo>
                  <a:pt x="7" y="510"/>
                </a:moveTo>
                <a:lnTo>
                  <a:pt x="7" y="517"/>
                </a:lnTo>
                <a:lnTo>
                  <a:pt x="0" y="517"/>
                </a:lnTo>
                <a:lnTo>
                  <a:pt x="0" y="510"/>
                </a:lnTo>
                <a:lnTo>
                  <a:pt x="7" y="510"/>
                </a:lnTo>
                <a:close/>
                <a:moveTo>
                  <a:pt x="7" y="531"/>
                </a:moveTo>
                <a:lnTo>
                  <a:pt x="7" y="538"/>
                </a:lnTo>
                <a:lnTo>
                  <a:pt x="0" y="538"/>
                </a:lnTo>
                <a:lnTo>
                  <a:pt x="0" y="531"/>
                </a:lnTo>
                <a:lnTo>
                  <a:pt x="7" y="531"/>
                </a:lnTo>
                <a:close/>
                <a:moveTo>
                  <a:pt x="7" y="552"/>
                </a:moveTo>
                <a:lnTo>
                  <a:pt x="7" y="559"/>
                </a:lnTo>
                <a:lnTo>
                  <a:pt x="0" y="559"/>
                </a:lnTo>
                <a:lnTo>
                  <a:pt x="0" y="552"/>
                </a:lnTo>
                <a:lnTo>
                  <a:pt x="7" y="552"/>
                </a:lnTo>
                <a:close/>
                <a:moveTo>
                  <a:pt x="7" y="573"/>
                </a:moveTo>
                <a:lnTo>
                  <a:pt x="7" y="580"/>
                </a:lnTo>
                <a:lnTo>
                  <a:pt x="0" y="580"/>
                </a:lnTo>
                <a:lnTo>
                  <a:pt x="0" y="573"/>
                </a:lnTo>
                <a:lnTo>
                  <a:pt x="7" y="573"/>
                </a:lnTo>
                <a:close/>
                <a:moveTo>
                  <a:pt x="7" y="594"/>
                </a:moveTo>
                <a:lnTo>
                  <a:pt x="7" y="601"/>
                </a:lnTo>
                <a:lnTo>
                  <a:pt x="0" y="601"/>
                </a:lnTo>
                <a:lnTo>
                  <a:pt x="0" y="594"/>
                </a:lnTo>
                <a:lnTo>
                  <a:pt x="7" y="594"/>
                </a:lnTo>
                <a:close/>
                <a:moveTo>
                  <a:pt x="7" y="616"/>
                </a:moveTo>
                <a:lnTo>
                  <a:pt x="7" y="622"/>
                </a:lnTo>
                <a:lnTo>
                  <a:pt x="0" y="622"/>
                </a:lnTo>
                <a:lnTo>
                  <a:pt x="0" y="616"/>
                </a:lnTo>
                <a:lnTo>
                  <a:pt x="7" y="616"/>
                </a:lnTo>
                <a:close/>
                <a:moveTo>
                  <a:pt x="7" y="637"/>
                </a:moveTo>
                <a:lnTo>
                  <a:pt x="7" y="644"/>
                </a:lnTo>
                <a:lnTo>
                  <a:pt x="0" y="644"/>
                </a:lnTo>
                <a:lnTo>
                  <a:pt x="0" y="637"/>
                </a:lnTo>
                <a:lnTo>
                  <a:pt x="7" y="637"/>
                </a:lnTo>
                <a:close/>
                <a:moveTo>
                  <a:pt x="7" y="658"/>
                </a:moveTo>
                <a:lnTo>
                  <a:pt x="7" y="665"/>
                </a:lnTo>
                <a:lnTo>
                  <a:pt x="0" y="665"/>
                </a:lnTo>
                <a:lnTo>
                  <a:pt x="0" y="658"/>
                </a:lnTo>
                <a:lnTo>
                  <a:pt x="7" y="658"/>
                </a:lnTo>
                <a:close/>
                <a:moveTo>
                  <a:pt x="7" y="679"/>
                </a:moveTo>
                <a:lnTo>
                  <a:pt x="7" y="686"/>
                </a:lnTo>
                <a:lnTo>
                  <a:pt x="0" y="686"/>
                </a:lnTo>
                <a:lnTo>
                  <a:pt x="0" y="679"/>
                </a:lnTo>
                <a:lnTo>
                  <a:pt x="7" y="679"/>
                </a:lnTo>
                <a:close/>
                <a:moveTo>
                  <a:pt x="7" y="700"/>
                </a:moveTo>
                <a:lnTo>
                  <a:pt x="7" y="707"/>
                </a:lnTo>
                <a:lnTo>
                  <a:pt x="0" y="707"/>
                </a:lnTo>
                <a:lnTo>
                  <a:pt x="0" y="700"/>
                </a:lnTo>
                <a:lnTo>
                  <a:pt x="7" y="700"/>
                </a:lnTo>
                <a:close/>
                <a:moveTo>
                  <a:pt x="7" y="721"/>
                </a:moveTo>
                <a:lnTo>
                  <a:pt x="7" y="728"/>
                </a:lnTo>
                <a:lnTo>
                  <a:pt x="0" y="728"/>
                </a:lnTo>
                <a:lnTo>
                  <a:pt x="0" y="721"/>
                </a:lnTo>
                <a:lnTo>
                  <a:pt x="7" y="721"/>
                </a:lnTo>
                <a:close/>
                <a:moveTo>
                  <a:pt x="7" y="742"/>
                </a:moveTo>
                <a:lnTo>
                  <a:pt x="7" y="749"/>
                </a:lnTo>
                <a:lnTo>
                  <a:pt x="0" y="749"/>
                </a:lnTo>
                <a:lnTo>
                  <a:pt x="0" y="742"/>
                </a:lnTo>
                <a:lnTo>
                  <a:pt x="7" y="742"/>
                </a:lnTo>
                <a:close/>
                <a:moveTo>
                  <a:pt x="7" y="763"/>
                </a:moveTo>
                <a:lnTo>
                  <a:pt x="7" y="770"/>
                </a:lnTo>
                <a:lnTo>
                  <a:pt x="0" y="770"/>
                </a:lnTo>
                <a:lnTo>
                  <a:pt x="0" y="763"/>
                </a:lnTo>
                <a:lnTo>
                  <a:pt x="7" y="763"/>
                </a:lnTo>
                <a:close/>
                <a:moveTo>
                  <a:pt x="7" y="784"/>
                </a:moveTo>
                <a:lnTo>
                  <a:pt x="7" y="791"/>
                </a:lnTo>
                <a:lnTo>
                  <a:pt x="0" y="791"/>
                </a:lnTo>
                <a:lnTo>
                  <a:pt x="0" y="784"/>
                </a:lnTo>
                <a:lnTo>
                  <a:pt x="7" y="784"/>
                </a:lnTo>
                <a:close/>
                <a:moveTo>
                  <a:pt x="7" y="806"/>
                </a:moveTo>
                <a:lnTo>
                  <a:pt x="7" y="812"/>
                </a:lnTo>
                <a:lnTo>
                  <a:pt x="0" y="812"/>
                </a:lnTo>
                <a:lnTo>
                  <a:pt x="0" y="806"/>
                </a:lnTo>
                <a:lnTo>
                  <a:pt x="7" y="806"/>
                </a:lnTo>
                <a:close/>
                <a:moveTo>
                  <a:pt x="7" y="827"/>
                </a:moveTo>
                <a:lnTo>
                  <a:pt x="7" y="834"/>
                </a:lnTo>
                <a:lnTo>
                  <a:pt x="0" y="834"/>
                </a:lnTo>
                <a:lnTo>
                  <a:pt x="0" y="827"/>
                </a:lnTo>
                <a:lnTo>
                  <a:pt x="7" y="827"/>
                </a:lnTo>
                <a:close/>
                <a:moveTo>
                  <a:pt x="7" y="848"/>
                </a:moveTo>
                <a:lnTo>
                  <a:pt x="7" y="855"/>
                </a:lnTo>
                <a:lnTo>
                  <a:pt x="0" y="855"/>
                </a:lnTo>
                <a:lnTo>
                  <a:pt x="0" y="848"/>
                </a:lnTo>
                <a:lnTo>
                  <a:pt x="7" y="848"/>
                </a:lnTo>
                <a:close/>
                <a:moveTo>
                  <a:pt x="7" y="869"/>
                </a:moveTo>
                <a:lnTo>
                  <a:pt x="7" y="876"/>
                </a:lnTo>
                <a:lnTo>
                  <a:pt x="0" y="876"/>
                </a:lnTo>
                <a:lnTo>
                  <a:pt x="0" y="869"/>
                </a:lnTo>
                <a:lnTo>
                  <a:pt x="7" y="869"/>
                </a:lnTo>
                <a:close/>
                <a:moveTo>
                  <a:pt x="7" y="890"/>
                </a:moveTo>
                <a:lnTo>
                  <a:pt x="7" y="897"/>
                </a:lnTo>
                <a:lnTo>
                  <a:pt x="0" y="897"/>
                </a:lnTo>
                <a:lnTo>
                  <a:pt x="0" y="890"/>
                </a:lnTo>
                <a:lnTo>
                  <a:pt x="7" y="890"/>
                </a:lnTo>
                <a:close/>
                <a:moveTo>
                  <a:pt x="7" y="911"/>
                </a:moveTo>
                <a:lnTo>
                  <a:pt x="7" y="918"/>
                </a:lnTo>
                <a:lnTo>
                  <a:pt x="0" y="918"/>
                </a:lnTo>
                <a:lnTo>
                  <a:pt x="0" y="911"/>
                </a:lnTo>
                <a:lnTo>
                  <a:pt x="7" y="911"/>
                </a:lnTo>
                <a:close/>
                <a:moveTo>
                  <a:pt x="7" y="932"/>
                </a:moveTo>
                <a:lnTo>
                  <a:pt x="7" y="939"/>
                </a:lnTo>
                <a:lnTo>
                  <a:pt x="0" y="939"/>
                </a:lnTo>
                <a:lnTo>
                  <a:pt x="0" y="932"/>
                </a:lnTo>
                <a:lnTo>
                  <a:pt x="7" y="932"/>
                </a:lnTo>
                <a:close/>
                <a:moveTo>
                  <a:pt x="7" y="953"/>
                </a:moveTo>
                <a:lnTo>
                  <a:pt x="7" y="960"/>
                </a:lnTo>
                <a:lnTo>
                  <a:pt x="0" y="960"/>
                </a:lnTo>
                <a:lnTo>
                  <a:pt x="0" y="953"/>
                </a:lnTo>
                <a:lnTo>
                  <a:pt x="7" y="953"/>
                </a:lnTo>
                <a:close/>
                <a:moveTo>
                  <a:pt x="7" y="974"/>
                </a:moveTo>
                <a:lnTo>
                  <a:pt x="7" y="981"/>
                </a:lnTo>
                <a:lnTo>
                  <a:pt x="0" y="981"/>
                </a:lnTo>
                <a:lnTo>
                  <a:pt x="0" y="974"/>
                </a:lnTo>
                <a:lnTo>
                  <a:pt x="7" y="974"/>
                </a:lnTo>
                <a:close/>
                <a:moveTo>
                  <a:pt x="7" y="995"/>
                </a:moveTo>
                <a:lnTo>
                  <a:pt x="7" y="1002"/>
                </a:lnTo>
                <a:lnTo>
                  <a:pt x="0" y="1002"/>
                </a:lnTo>
                <a:lnTo>
                  <a:pt x="0" y="995"/>
                </a:lnTo>
                <a:lnTo>
                  <a:pt x="7" y="995"/>
                </a:lnTo>
                <a:close/>
                <a:moveTo>
                  <a:pt x="7" y="1017"/>
                </a:moveTo>
                <a:lnTo>
                  <a:pt x="7" y="1024"/>
                </a:lnTo>
                <a:lnTo>
                  <a:pt x="0" y="1024"/>
                </a:lnTo>
                <a:lnTo>
                  <a:pt x="0" y="1017"/>
                </a:lnTo>
                <a:lnTo>
                  <a:pt x="7" y="1017"/>
                </a:lnTo>
                <a:close/>
                <a:moveTo>
                  <a:pt x="7" y="1038"/>
                </a:moveTo>
                <a:lnTo>
                  <a:pt x="7" y="1045"/>
                </a:lnTo>
                <a:lnTo>
                  <a:pt x="0" y="1045"/>
                </a:lnTo>
                <a:lnTo>
                  <a:pt x="0" y="1038"/>
                </a:lnTo>
                <a:lnTo>
                  <a:pt x="7" y="1038"/>
                </a:lnTo>
                <a:close/>
                <a:moveTo>
                  <a:pt x="7" y="1059"/>
                </a:moveTo>
                <a:lnTo>
                  <a:pt x="7" y="1066"/>
                </a:lnTo>
                <a:lnTo>
                  <a:pt x="0" y="1066"/>
                </a:lnTo>
                <a:lnTo>
                  <a:pt x="0" y="1059"/>
                </a:lnTo>
                <a:lnTo>
                  <a:pt x="7" y="1059"/>
                </a:lnTo>
                <a:close/>
                <a:moveTo>
                  <a:pt x="7" y="1080"/>
                </a:moveTo>
                <a:lnTo>
                  <a:pt x="7" y="1087"/>
                </a:lnTo>
                <a:lnTo>
                  <a:pt x="0" y="1087"/>
                </a:lnTo>
                <a:lnTo>
                  <a:pt x="0" y="1080"/>
                </a:lnTo>
                <a:lnTo>
                  <a:pt x="7" y="1080"/>
                </a:lnTo>
                <a:close/>
                <a:moveTo>
                  <a:pt x="7" y="1101"/>
                </a:moveTo>
                <a:lnTo>
                  <a:pt x="7" y="1108"/>
                </a:lnTo>
                <a:lnTo>
                  <a:pt x="0" y="1108"/>
                </a:lnTo>
                <a:lnTo>
                  <a:pt x="0" y="1101"/>
                </a:lnTo>
                <a:lnTo>
                  <a:pt x="7" y="1101"/>
                </a:lnTo>
                <a:close/>
                <a:moveTo>
                  <a:pt x="7" y="1122"/>
                </a:moveTo>
                <a:lnTo>
                  <a:pt x="7" y="1129"/>
                </a:lnTo>
                <a:lnTo>
                  <a:pt x="0" y="1129"/>
                </a:lnTo>
                <a:lnTo>
                  <a:pt x="0" y="1122"/>
                </a:lnTo>
                <a:lnTo>
                  <a:pt x="7" y="1122"/>
                </a:lnTo>
                <a:close/>
                <a:moveTo>
                  <a:pt x="7" y="1143"/>
                </a:moveTo>
                <a:lnTo>
                  <a:pt x="7" y="1150"/>
                </a:lnTo>
                <a:lnTo>
                  <a:pt x="0" y="1150"/>
                </a:lnTo>
                <a:lnTo>
                  <a:pt x="0" y="1143"/>
                </a:lnTo>
                <a:lnTo>
                  <a:pt x="7" y="1143"/>
                </a:lnTo>
                <a:close/>
                <a:moveTo>
                  <a:pt x="7" y="1164"/>
                </a:moveTo>
                <a:lnTo>
                  <a:pt x="7" y="1171"/>
                </a:lnTo>
                <a:lnTo>
                  <a:pt x="0" y="1171"/>
                </a:lnTo>
                <a:lnTo>
                  <a:pt x="0" y="1164"/>
                </a:lnTo>
                <a:lnTo>
                  <a:pt x="7" y="1164"/>
                </a:lnTo>
                <a:close/>
                <a:moveTo>
                  <a:pt x="7" y="1185"/>
                </a:moveTo>
                <a:lnTo>
                  <a:pt x="7" y="1192"/>
                </a:lnTo>
                <a:lnTo>
                  <a:pt x="0" y="1192"/>
                </a:lnTo>
                <a:lnTo>
                  <a:pt x="0" y="1185"/>
                </a:lnTo>
                <a:lnTo>
                  <a:pt x="7" y="1185"/>
                </a:lnTo>
                <a:close/>
                <a:moveTo>
                  <a:pt x="7" y="1207"/>
                </a:moveTo>
                <a:lnTo>
                  <a:pt x="7" y="1213"/>
                </a:lnTo>
                <a:lnTo>
                  <a:pt x="0" y="1213"/>
                </a:lnTo>
                <a:lnTo>
                  <a:pt x="0" y="1207"/>
                </a:lnTo>
                <a:lnTo>
                  <a:pt x="7" y="1207"/>
                </a:lnTo>
                <a:close/>
                <a:moveTo>
                  <a:pt x="7" y="1228"/>
                </a:moveTo>
                <a:lnTo>
                  <a:pt x="7" y="1235"/>
                </a:lnTo>
                <a:lnTo>
                  <a:pt x="0" y="1235"/>
                </a:lnTo>
                <a:lnTo>
                  <a:pt x="0" y="1228"/>
                </a:lnTo>
                <a:lnTo>
                  <a:pt x="7" y="1228"/>
                </a:lnTo>
                <a:close/>
                <a:moveTo>
                  <a:pt x="7" y="1249"/>
                </a:moveTo>
                <a:lnTo>
                  <a:pt x="7" y="1256"/>
                </a:lnTo>
                <a:lnTo>
                  <a:pt x="0" y="1256"/>
                </a:lnTo>
                <a:lnTo>
                  <a:pt x="0" y="1249"/>
                </a:lnTo>
                <a:lnTo>
                  <a:pt x="7" y="1249"/>
                </a:lnTo>
                <a:close/>
                <a:moveTo>
                  <a:pt x="7" y="1270"/>
                </a:moveTo>
                <a:lnTo>
                  <a:pt x="7" y="1277"/>
                </a:lnTo>
                <a:lnTo>
                  <a:pt x="0" y="1277"/>
                </a:lnTo>
                <a:lnTo>
                  <a:pt x="0" y="1270"/>
                </a:lnTo>
                <a:lnTo>
                  <a:pt x="7" y="1270"/>
                </a:lnTo>
                <a:close/>
                <a:moveTo>
                  <a:pt x="7" y="1291"/>
                </a:moveTo>
                <a:lnTo>
                  <a:pt x="7" y="1298"/>
                </a:lnTo>
                <a:lnTo>
                  <a:pt x="0" y="1298"/>
                </a:lnTo>
                <a:lnTo>
                  <a:pt x="0" y="1291"/>
                </a:lnTo>
                <a:lnTo>
                  <a:pt x="7" y="1291"/>
                </a:lnTo>
                <a:close/>
                <a:moveTo>
                  <a:pt x="7" y="1312"/>
                </a:moveTo>
                <a:lnTo>
                  <a:pt x="7" y="1319"/>
                </a:lnTo>
                <a:lnTo>
                  <a:pt x="0" y="1319"/>
                </a:lnTo>
                <a:lnTo>
                  <a:pt x="0" y="1312"/>
                </a:lnTo>
                <a:lnTo>
                  <a:pt x="7" y="1312"/>
                </a:lnTo>
                <a:close/>
                <a:moveTo>
                  <a:pt x="7" y="1333"/>
                </a:moveTo>
                <a:lnTo>
                  <a:pt x="7" y="1339"/>
                </a:lnTo>
                <a:lnTo>
                  <a:pt x="4" y="1335"/>
                </a:lnTo>
                <a:lnTo>
                  <a:pt x="5" y="1335"/>
                </a:lnTo>
                <a:lnTo>
                  <a:pt x="5" y="1342"/>
                </a:lnTo>
                <a:lnTo>
                  <a:pt x="0" y="1342"/>
                </a:lnTo>
                <a:lnTo>
                  <a:pt x="0" y="1333"/>
                </a:lnTo>
                <a:lnTo>
                  <a:pt x="7" y="1333"/>
                </a:lnTo>
                <a:close/>
                <a:moveTo>
                  <a:pt x="19" y="1335"/>
                </a:moveTo>
                <a:lnTo>
                  <a:pt x="26" y="1335"/>
                </a:lnTo>
                <a:lnTo>
                  <a:pt x="26" y="1342"/>
                </a:lnTo>
                <a:lnTo>
                  <a:pt x="19" y="1342"/>
                </a:lnTo>
                <a:lnTo>
                  <a:pt x="19" y="1335"/>
                </a:lnTo>
                <a:close/>
                <a:moveTo>
                  <a:pt x="40" y="1335"/>
                </a:moveTo>
                <a:lnTo>
                  <a:pt x="47" y="1335"/>
                </a:lnTo>
                <a:lnTo>
                  <a:pt x="47" y="1342"/>
                </a:lnTo>
                <a:lnTo>
                  <a:pt x="40" y="1342"/>
                </a:lnTo>
                <a:lnTo>
                  <a:pt x="40" y="1335"/>
                </a:lnTo>
                <a:close/>
                <a:moveTo>
                  <a:pt x="62" y="1335"/>
                </a:moveTo>
                <a:lnTo>
                  <a:pt x="69" y="1335"/>
                </a:lnTo>
                <a:lnTo>
                  <a:pt x="69" y="1342"/>
                </a:lnTo>
                <a:lnTo>
                  <a:pt x="62" y="1342"/>
                </a:lnTo>
                <a:lnTo>
                  <a:pt x="62" y="1335"/>
                </a:lnTo>
                <a:close/>
                <a:moveTo>
                  <a:pt x="83" y="1335"/>
                </a:moveTo>
                <a:lnTo>
                  <a:pt x="90" y="1335"/>
                </a:lnTo>
                <a:lnTo>
                  <a:pt x="90" y="1342"/>
                </a:lnTo>
                <a:lnTo>
                  <a:pt x="83" y="1342"/>
                </a:lnTo>
                <a:lnTo>
                  <a:pt x="83" y="1335"/>
                </a:lnTo>
                <a:close/>
                <a:moveTo>
                  <a:pt x="104" y="1335"/>
                </a:moveTo>
                <a:lnTo>
                  <a:pt x="111" y="1335"/>
                </a:lnTo>
                <a:lnTo>
                  <a:pt x="111" y="1342"/>
                </a:lnTo>
                <a:lnTo>
                  <a:pt x="104" y="1342"/>
                </a:lnTo>
                <a:lnTo>
                  <a:pt x="104" y="1335"/>
                </a:lnTo>
                <a:close/>
                <a:moveTo>
                  <a:pt x="125" y="1335"/>
                </a:moveTo>
                <a:lnTo>
                  <a:pt x="132" y="1335"/>
                </a:lnTo>
                <a:lnTo>
                  <a:pt x="132" y="1342"/>
                </a:lnTo>
                <a:lnTo>
                  <a:pt x="125" y="1342"/>
                </a:lnTo>
                <a:lnTo>
                  <a:pt x="125" y="1335"/>
                </a:lnTo>
                <a:close/>
                <a:moveTo>
                  <a:pt x="146" y="1335"/>
                </a:moveTo>
                <a:lnTo>
                  <a:pt x="153" y="1335"/>
                </a:lnTo>
                <a:lnTo>
                  <a:pt x="153" y="1342"/>
                </a:lnTo>
                <a:lnTo>
                  <a:pt x="146" y="1342"/>
                </a:lnTo>
                <a:lnTo>
                  <a:pt x="146" y="1335"/>
                </a:lnTo>
                <a:close/>
                <a:moveTo>
                  <a:pt x="167" y="1335"/>
                </a:moveTo>
                <a:lnTo>
                  <a:pt x="174" y="1335"/>
                </a:lnTo>
                <a:lnTo>
                  <a:pt x="174" y="1342"/>
                </a:lnTo>
                <a:lnTo>
                  <a:pt x="167" y="1342"/>
                </a:lnTo>
                <a:lnTo>
                  <a:pt x="167" y="1335"/>
                </a:lnTo>
                <a:close/>
                <a:moveTo>
                  <a:pt x="188" y="1335"/>
                </a:moveTo>
                <a:lnTo>
                  <a:pt x="195" y="1335"/>
                </a:lnTo>
                <a:lnTo>
                  <a:pt x="195" y="1342"/>
                </a:lnTo>
                <a:lnTo>
                  <a:pt x="188" y="1342"/>
                </a:lnTo>
                <a:lnTo>
                  <a:pt x="188" y="1335"/>
                </a:lnTo>
                <a:close/>
                <a:moveTo>
                  <a:pt x="209" y="1335"/>
                </a:moveTo>
                <a:lnTo>
                  <a:pt x="216" y="1335"/>
                </a:lnTo>
                <a:lnTo>
                  <a:pt x="216" y="1342"/>
                </a:lnTo>
                <a:lnTo>
                  <a:pt x="209" y="1342"/>
                </a:lnTo>
                <a:lnTo>
                  <a:pt x="209" y="1335"/>
                </a:lnTo>
                <a:close/>
                <a:moveTo>
                  <a:pt x="230" y="1335"/>
                </a:moveTo>
                <a:lnTo>
                  <a:pt x="237" y="1335"/>
                </a:lnTo>
                <a:lnTo>
                  <a:pt x="237" y="1342"/>
                </a:lnTo>
                <a:lnTo>
                  <a:pt x="230" y="1342"/>
                </a:lnTo>
                <a:lnTo>
                  <a:pt x="230" y="1335"/>
                </a:lnTo>
                <a:close/>
                <a:moveTo>
                  <a:pt x="252" y="1335"/>
                </a:moveTo>
                <a:lnTo>
                  <a:pt x="258" y="1335"/>
                </a:lnTo>
                <a:lnTo>
                  <a:pt x="258" y="1342"/>
                </a:lnTo>
                <a:lnTo>
                  <a:pt x="252" y="1342"/>
                </a:lnTo>
                <a:lnTo>
                  <a:pt x="252" y="1335"/>
                </a:lnTo>
                <a:close/>
                <a:moveTo>
                  <a:pt x="273" y="1335"/>
                </a:moveTo>
                <a:lnTo>
                  <a:pt x="280" y="1335"/>
                </a:lnTo>
                <a:lnTo>
                  <a:pt x="280" y="1342"/>
                </a:lnTo>
                <a:lnTo>
                  <a:pt x="273" y="1342"/>
                </a:lnTo>
                <a:lnTo>
                  <a:pt x="273" y="1335"/>
                </a:lnTo>
                <a:close/>
                <a:moveTo>
                  <a:pt x="294" y="1335"/>
                </a:moveTo>
                <a:lnTo>
                  <a:pt x="301" y="1335"/>
                </a:lnTo>
                <a:lnTo>
                  <a:pt x="301" y="1342"/>
                </a:lnTo>
                <a:lnTo>
                  <a:pt x="294" y="1342"/>
                </a:lnTo>
                <a:lnTo>
                  <a:pt x="294" y="1335"/>
                </a:lnTo>
                <a:close/>
                <a:moveTo>
                  <a:pt x="315" y="1335"/>
                </a:moveTo>
                <a:lnTo>
                  <a:pt x="322" y="1335"/>
                </a:lnTo>
                <a:lnTo>
                  <a:pt x="322" y="1342"/>
                </a:lnTo>
                <a:lnTo>
                  <a:pt x="315" y="1342"/>
                </a:lnTo>
                <a:lnTo>
                  <a:pt x="315" y="1335"/>
                </a:lnTo>
                <a:close/>
                <a:moveTo>
                  <a:pt x="336" y="1335"/>
                </a:moveTo>
                <a:lnTo>
                  <a:pt x="343" y="1335"/>
                </a:lnTo>
                <a:lnTo>
                  <a:pt x="343" y="1342"/>
                </a:lnTo>
                <a:lnTo>
                  <a:pt x="336" y="1342"/>
                </a:lnTo>
                <a:lnTo>
                  <a:pt x="336" y="1335"/>
                </a:lnTo>
                <a:close/>
                <a:moveTo>
                  <a:pt x="357" y="1335"/>
                </a:moveTo>
                <a:lnTo>
                  <a:pt x="364" y="1335"/>
                </a:lnTo>
                <a:lnTo>
                  <a:pt x="364" y="1342"/>
                </a:lnTo>
                <a:lnTo>
                  <a:pt x="357" y="1342"/>
                </a:lnTo>
                <a:lnTo>
                  <a:pt x="357" y="1335"/>
                </a:lnTo>
                <a:close/>
                <a:moveTo>
                  <a:pt x="378" y="1335"/>
                </a:moveTo>
                <a:lnTo>
                  <a:pt x="385" y="1335"/>
                </a:lnTo>
                <a:lnTo>
                  <a:pt x="385" y="1342"/>
                </a:lnTo>
                <a:lnTo>
                  <a:pt x="378" y="1342"/>
                </a:lnTo>
                <a:lnTo>
                  <a:pt x="378" y="1335"/>
                </a:lnTo>
                <a:close/>
                <a:moveTo>
                  <a:pt x="399" y="1335"/>
                </a:moveTo>
                <a:lnTo>
                  <a:pt x="406" y="1335"/>
                </a:lnTo>
                <a:lnTo>
                  <a:pt x="406" y="1342"/>
                </a:lnTo>
                <a:lnTo>
                  <a:pt x="399" y="1342"/>
                </a:lnTo>
                <a:lnTo>
                  <a:pt x="399" y="1335"/>
                </a:lnTo>
                <a:close/>
                <a:moveTo>
                  <a:pt x="420" y="1335"/>
                </a:moveTo>
                <a:lnTo>
                  <a:pt x="427" y="1335"/>
                </a:lnTo>
                <a:lnTo>
                  <a:pt x="427" y="1342"/>
                </a:lnTo>
                <a:lnTo>
                  <a:pt x="420" y="1342"/>
                </a:lnTo>
                <a:lnTo>
                  <a:pt x="420" y="1335"/>
                </a:lnTo>
                <a:close/>
                <a:moveTo>
                  <a:pt x="441" y="1335"/>
                </a:moveTo>
                <a:lnTo>
                  <a:pt x="448" y="1335"/>
                </a:lnTo>
                <a:lnTo>
                  <a:pt x="448" y="1342"/>
                </a:lnTo>
                <a:lnTo>
                  <a:pt x="441" y="1342"/>
                </a:lnTo>
                <a:lnTo>
                  <a:pt x="441" y="1335"/>
                </a:lnTo>
                <a:close/>
                <a:moveTo>
                  <a:pt x="463" y="1335"/>
                </a:moveTo>
                <a:lnTo>
                  <a:pt x="470" y="1335"/>
                </a:lnTo>
                <a:lnTo>
                  <a:pt x="470" y="1342"/>
                </a:lnTo>
                <a:lnTo>
                  <a:pt x="463" y="1342"/>
                </a:lnTo>
                <a:lnTo>
                  <a:pt x="463" y="1335"/>
                </a:lnTo>
                <a:close/>
                <a:moveTo>
                  <a:pt x="484" y="1335"/>
                </a:moveTo>
                <a:lnTo>
                  <a:pt x="491" y="1335"/>
                </a:lnTo>
                <a:lnTo>
                  <a:pt x="491" y="1342"/>
                </a:lnTo>
                <a:lnTo>
                  <a:pt x="484" y="1342"/>
                </a:lnTo>
                <a:lnTo>
                  <a:pt x="484" y="1335"/>
                </a:lnTo>
                <a:close/>
                <a:moveTo>
                  <a:pt x="505" y="1335"/>
                </a:moveTo>
                <a:lnTo>
                  <a:pt x="512" y="1335"/>
                </a:lnTo>
                <a:lnTo>
                  <a:pt x="512" y="1342"/>
                </a:lnTo>
                <a:lnTo>
                  <a:pt x="505" y="1342"/>
                </a:lnTo>
                <a:lnTo>
                  <a:pt x="505" y="1335"/>
                </a:lnTo>
                <a:close/>
                <a:moveTo>
                  <a:pt x="526" y="1335"/>
                </a:moveTo>
                <a:lnTo>
                  <a:pt x="533" y="1335"/>
                </a:lnTo>
                <a:lnTo>
                  <a:pt x="533" y="1342"/>
                </a:lnTo>
                <a:lnTo>
                  <a:pt x="526" y="1342"/>
                </a:lnTo>
                <a:lnTo>
                  <a:pt x="526" y="1335"/>
                </a:lnTo>
                <a:close/>
                <a:moveTo>
                  <a:pt x="547" y="1335"/>
                </a:moveTo>
                <a:lnTo>
                  <a:pt x="554" y="1335"/>
                </a:lnTo>
                <a:lnTo>
                  <a:pt x="554" y="1342"/>
                </a:lnTo>
                <a:lnTo>
                  <a:pt x="547" y="1342"/>
                </a:lnTo>
                <a:lnTo>
                  <a:pt x="547" y="1335"/>
                </a:lnTo>
                <a:close/>
                <a:moveTo>
                  <a:pt x="568" y="1335"/>
                </a:moveTo>
                <a:lnTo>
                  <a:pt x="575" y="1335"/>
                </a:lnTo>
                <a:lnTo>
                  <a:pt x="575" y="1342"/>
                </a:lnTo>
                <a:lnTo>
                  <a:pt x="568" y="1342"/>
                </a:lnTo>
                <a:lnTo>
                  <a:pt x="568" y="1335"/>
                </a:lnTo>
                <a:close/>
                <a:moveTo>
                  <a:pt x="589" y="1335"/>
                </a:moveTo>
                <a:lnTo>
                  <a:pt x="596" y="1335"/>
                </a:lnTo>
                <a:lnTo>
                  <a:pt x="596" y="1342"/>
                </a:lnTo>
                <a:lnTo>
                  <a:pt x="589" y="1342"/>
                </a:lnTo>
                <a:lnTo>
                  <a:pt x="589" y="1335"/>
                </a:lnTo>
                <a:close/>
                <a:moveTo>
                  <a:pt x="610" y="1335"/>
                </a:moveTo>
                <a:lnTo>
                  <a:pt x="617" y="1335"/>
                </a:lnTo>
                <a:lnTo>
                  <a:pt x="617" y="1342"/>
                </a:lnTo>
                <a:lnTo>
                  <a:pt x="610" y="1342"/>
                </a:lnTo>
                <a:lnTo>
                  <a:pt x="610" y="1335"/>
                </a:lnTo>
                <a:close/>
                <a:moveTo>
                  <a:pt x="631" y="1335"/>
                </a:moveTo>
                <a:lnTo>
                  <a:pt x="638" y="1335"/>
                </a:lnTo>
                <a:lnTo>
                  <a:pt x="638" y="1342"/>
                </a:lnTo>
                <a:lnTo>
                  <a:pt x="631" y="1342"/>
                </a:lnTo>
                <a:lnTo>
                  <a:pt x="631" y="1335"/>
                </a:lnTo>
                <a:close/>
                <a:moveTo>
                  <a:pt x="653" y="1335"/>
                </a:moveTo>
                <a:lnTo>
                  <a:pt x="659" y="1335"/>
                </a:lnTo>
                <a:lnTo>
                  <a:pt x="659" y="1342"/>
                </a:lnTo>
                <a:lnTo>
                  <a:pt x="653" y="1342"/>
                </a:lnTo>
                <a:lnTo>
                  <a:pt x="653" y="1335"/>
                </a:lnTo>
                <a:close/>
                <a:moveTo>
                  <a:pt x="674" y="1335"/>
                </a:moveTo>
                <a:lnTo>
                  <a:pt x="681" y="1335"/>
                </a:lnTo>
                <a:lnTo>
                  <a:pt x="681" y="1342"/>
                </a:lnTo>
                <a:lnTo>
                  <a:pt x="674" y="1342"/>
                </a:lnTo>
                <a:lnTo>
                  <a:pt x="674" y="1335"/>
                </a:lnTo>
                <a:close/>
                <a:moveTo>
                  <a:pt x="695" y="1335"/>
                </a:moveTo>
                <a:lnTo>
                  <a:pt x="702" y="1335"/>
                </a:lnTo>
                <a:lnTo>
                  <a:pt x="702" y="1342"/>
                </a:lnTo>
                <a:lnTo>
                  <a:pt x="695" y="1342"/>
                </a:lnTo>
                <a:lnTo>
                  <a:pt x="695" y="1335"/>
                </a:lnTo>
                <a:close/>
                <a:moveTo>
                  <a:pt x="716" y="1335"/>
                </a:moveTo>
                <a:lnTo>
                  <a:pt x="723" y="1335"/>
                </a:lnTo>
                <a:lnTo>
                  <a:pt x="723" y="1342"/>
                </a:lnTo>
                <a:lnTo>
                  <a:pt x="716" y="1342"/>
                </a:lnTo>
                <a:lnTo>
                  <a:pt x="716" y="1335"/>
                </a:lnTo>
                <a:close/>
                <a:moveTo>
                  <a:pt x="737" y="1335"/>
                </a:moveTo>
                <a:lnTo>
                  <a:pt x="744" y="1335"/>
                </a:lnTo>
                <a:lnTo>
                  <a:pt x="744" y="1342"/>
                </a:lnTo>
                <a:lnTo>
                  <a:pt x="737" y="1342"/>
                </a:lnTo>
                <a:lnTo>
                  <a:pt x="737" y="1335"/>
                </a:lnTo>
                <a:close/>
                <a:moveTo>
                  <a:pt x="758" y="1335"/>
                </a:moveTo>
                <a:lnTo>
                  <a:pt x="765" y="1335"/>
                </a:lnTo>
                <a:lnTo>
                  <a:pt x="765" y="1342"/>
                </a:lnTo>
                <a:lnTo>
                  <a:pt x="758" y="1342"/>
                </a:lnTo>
                <a:lnTo>
                  <a:pt x="758" y="1335"/>
                </a:lnTo>
                <a:close/>
                <a:moveTo>
                  <a:pt x="779" y="1335"/>
                </a:moveTo>
                <a:lnTo>
                  <a:pt x="786" y="1335"/>
                </a:lnTo>
                <a:lnTo>
                  <a:pt x="786" y="1342"/>
                </a:lnTo>
                <a:lnTo>
                  <a:pt x="779" y="1342"/>
                </a:lnTo>
                <a:lnTo>
                  <a:pt x="779" y="1335"/>
                </a:lnTo>
                <a:close/>
                <a:moveTo>
                  <a:pt x="800" y="1335"/>
                </a:moveTo>
                <a:lnTo>
                  <a:pt x="807" y="1335"/>
                </a:lnTo>
                <a:lnTo>
                  <a:pt x="807" y="1342"/>
                </a:lnTo>
                <a:lnTo>
                  <a:pt x="800" y="1342"/>
                </a:lnTo>
                <a:lnTo>
                  <a:pt x="800" y="1335"/>
                </a:lnTo>
                <a:close/>
                <a:moveTo>
                  <a:pt x="821" y="1335"/>
                </a:moveTo>
                <a:lnTo>
                  <a:pt x="828" y="1335"/>
                </a:lnTo>
                <a:lnTo>
                  <a:pt x="828" y="1342"/>
                </a:lnTo>
                <a:lnTo>
                  <a:pt x="821" y="1342"/>
                </a:lnTo>
                <a:lnTo>
                  <a:pt x="821" y="1335"/>
                </a:lnTo>
                <a:close/>
                <a:moveTo>
                  <a:pt x="842" y="1335"/>
                </a:moveTo>
                <a:lnTo>
                  <a:pt x="849" y="1335"/>
                </a:lnTo>
                <a:lnTo>
                  <a:pt x="849" y="1342"/>
                </a:lnTo>
                <a:lnTo>
                  <a:pt x="842" y="1342"/>
                </a:lnTo>
                <a:lnTo>
                  <a:pt x="842" y="1335"/>
                </a:lnTo>
                <a:close/>
                <a:moveTo>
                  <a:pt x="864" y="1335"/>
                </a:moveTo>
                <a:lnTo>
                  <a:pt x="871" y="1335"/>
                </a:lnTo>
                <a:lnTo>
                  <a:pt x="871" y="1342"/>
                </a:lnTo>
                <a:lnTo>
                  <a:pt x="864" y="1342"/>
                </a:lnTo>
                <a:lnTo>
                  <a:pt x="864" y="1335"/>
                </a:lnTo>
                <a:close/>
                <a:moveTo>
                  <a:pt x="885" y="1335"/>
                </a:moveTo>
                <a:lnTo>
                  <a:pt x="892" y="1335"/>
                </a:lnTo>
                <a:lnTo>
                  <a:pt x="892" y="1342"/>
                </a:lnTo>
                <a:lnTo>
                  <a:pt x="885" y="1342"/>
                </a:lnTo>
                <a:lnTo>
                  <a:pt x="885" y="1335"/>
                </a:lnTo>
                <a:close/>
                <a:moveTo>
                  <a:pt x="906" y="1335"/>
                </a:moveTo>
                <a:lnTo>
                  <a:pt x="913" y="1335"/>
                </a:lnTo>
                <a:lnTo>
                  <a:pt x="913" y="1342"/>
                </a:lnTo>
                <a:lnTo>
                  <a:pt x="906" y="1342"/>
                </a:lnTo>
                <a:lnTo>
                  <a:pt x="906" y="1335"/>
                </a:lnTo>
                <a:close/>
                <a:moveTo>
                  <a:pt x="927" y="1335"/>
                </a:moveTo>
                <a:lnTo>
                  <a:pt x="934" y="1335"/>
                </a:lnTo>
                <a:lnTo>
                  <a:pt x="934" y="1342"/>
                </a:lnTo>
                <a:lnTo>
                  <a:pt x="927" y="1342"/>
                </a:lnTo>
                <a:lnTo>
                  <a:pt x="927" y="1335"/>
                </a:lnTo>
                <a:close/>
                <a:moveTo>
                  <a:pt x="948" y="1335"/>
                </a:moveTo>
                <a:lnTo>
                  <a:pt x="955" y="1335"/>
                </a:lnTo>
                <a:lnTo>
                  <a:pt x="955" y="1342"/>
                </a:lnTo>
                <a:lnTo>
                  <a:pt x="948" y="1342"/>
                </a:lnTo>
                <a:lnTo>
                  <a:pt x="948" y="1335"/>
                </a:lnTo>
                <a:close/>
                <a:moveTo>
                  <a:pt x="969" y="1335"/>
                </a:moveTo>
                <a:lnTo>
                  <a:pt x="976" y="1335"/>
                </a:lnTo>
                <a:lnTo>
                  <a:pt x="976" y="1342"/>
                </a:lnTo>
                <a:lnTo>
                  <a:pt x="969" y="1342"/>
                </a:lnTo>
                <a:lnTo>
                  <a:pt x="969" y="1335"/>
                </a:lnTo>
                <a:close/>
                <a:moveTo>
                  <a:pt x="990" y="1335"/>
                </a:moveTo>
                <a:lnTo>
                  <a:pt x="997" y="1335"/>
                </a:lnTo>
                <a:lnTo>
                  <a:pt x="997" y="1342"/>
                </a:lnTo>
                <a:lnTo>
                  <a:pt x="990" y="1342"/>
                </a:lnTo>
                <a:lnTo>
                  <a:pt x="990" y="1335"/>
                </a:lnTo>
                <a:close/>
                <a:moveTo>
                  <a:pt x="1011" y="1335"/>
                </a:moveTo>
                <a:lnTo>
                  <a:pt x="1018" y="1335"/>
                </a:lnTo>
                <a:lnTo>
                  <a:pt x="1018" y="1342"/>
                </a:lnTo>
                <a:lnTo>
                  <a:pt x="1011" y="1342"/>
                </a:lnTo>
                <a:lnTo>
                  <a:pt x="1011" y="1335"/>
                </a:lnTo>
                <a:close/>
                <a:moveTo>
                  <a:pt x="1032" y="1335"/>
                </a:moveTo>
                <a:lnTo>
                  <a:pt x="1039" y="1335"/>
                </a:lnTo>
                <a:lnTo>
                  <a:pt x="1039" y="1342"/>
                </a:lnTo>
                <a:lnTo>
                  <a:pt x="1032" y="1342"/>
                </a:lnTo>
                <a:lnTo>
                  <a:pt x="1032" y="1335"/>
                </a:lnTo>
                <a:close/>
                <a:moveTo>
                  <a:pt x="1054" y="1335"/>
                </a:moveTo>
                <a:lnTo>
                  <a:pt x="1060" y="1335"/>
                </a:lnTo>
                <a:lnTo>
                  <a:pt x="1060" y="1342"/>
                </a:lnTo>
                <a:lnTo>
                  <a:pt x="1054" y="1342"/>
                </a:lnTo>
                <a:lnTo>
                  <a:pt x="1054" y="1335"/>
                </a:lnTo>
                <a:close/>
                <a:moveTo>
                  <a:pt x="1075" y="1335"/>
                </a:moveTo>
                <a:lnTo>
                  <a:pt x="1082" y="1335"/>
                </a:lnTo>
                <a:lnTo>
                  <a:pt x="1082" y="1342"/>
                </a:lnTo>
                <a:lnTo>
                  <a:pt x="1075" y="1342"/>
                </a:lnTo>
                <a:lnTo>
                  <a:pt x="1075" y="1335"/>
                </a:lnTo>
                <a:close/>
                <a:moveTo>
                  <a:pt x="1096" y="1335"/>
                </a:moveTo>
                <a:lnTo>
                  <a:pt x="1103" y="1335"/>
                </a:lnTo>
                <a:lnTo>
                  <a:pt x="1103" y="1342"/>
                </a:lnTo>
                <a:lnTo>
                  <a:pt x="1096" y="1342"/>
                </a:lnTo>
                <a:lnTo>
                  <a:pt x="1096" y="1335"/>
                </a:lnTo>
                <a:close/>
                <a:moveTo>
                  <a:pt x="1117" y="1335"/>
                </a:moveTo>
                <a:lnTo>
                  <a:pt x="1124" y="1335"/>
                </a:lnTo>
                <a:lnTo>
                  <a:pt x="1124" y="1342"/>
                </a:lnTo>
                <a:lnTo>
                  <a:pt x="1117" y="1342"/>
                </a:lnTo>
                <a:lnTo>
                  <a:pt x="1117" y="1335"/>
                </a:lnTo>
                <a:close/>
                <a:moveTo>
                  <a:pt x="1138" y="1335"/>
                </a:moveTo>
                <a:lnTo>
                  <a:pt x="1145" y="1335"/>
                </a:lnTo>
                <a:lnTo>
                  <a:pt x="1145" y="1342"/>
                </a:lnTo>
                <a:lnTo>
                  <a:pt x="1138" y="1342"/>
                </a:lnTo>
                <a:lnTo>
                  <a:pt x="1138" y="1335"/>
                </a:lnTo>
                <a:close/>
                <a:moveTo>
                  <a:pt x="1159" y="1335"/>
                </a:moveTo>
                <a:lnTo>
                  <a:pt x="1166" y="1335"/>
                </a:lnTo>
                <a:lnTo>
                  <a:pt x="1166" y="1342"/>
                </a:lnTo>
                <a:lnTo>
                  <a:pt x="1159" y="1342"/>
                </a:lnTo>
                <a:lnTo>
                  <a:pt x="1159" y="1335"/>
                </a:lnTo>
                <a:close/>
                <a:moveTo>
                  <a:pt x="1180" y="1335"/>
                </a:moveTo>
                <a:lnTo>
                  <a:pt x="1187" y="1335"/>
                </a:lnTo>
                <a:lnTo>
                  <a:pt x="1187" y="1342"/>
                </a:lnTo>
                <a:lnTo>
                  <a:pt x="1180" y="1342"/>
                </a:lnTo>
                <a:lnTo>
                  <a:pt x="1180" y="1335"/>
                </a:lnTo>
                <a:close/>
                <a:moveTo>
                  <a:pt x="1201" y="1335"/>
                </a:moveTo>
                <a:lnTo>
                  <a:pt x="1203" y="1335"/>
                </a:lnTo>
                <a:lnTo>
                  <a:pt x="1199" y="1339"/>
                </a:lnTo>
                <a:lnTo>
                  <a:pt x="1199" y="1333"/>
                </a:lnTo>
                <a:lnTo>
                  <a:pt x="1206" y="1333"/>
                </a:lnTo>
                <a:lnTo>
                  <a:pt x="1206" y="1342"/>
                </a:lnTo>
                <a:lnTo>
                  <a:pt x="1201" y="1342"/>
                </a:lnTo>
                <a:lnTo>
                  <a:pt x="1201" y="1335"/>
                </a:lnTo>
                <a:close/>
                <a:moveTo>
                  <a:pt x="1199" y="1319"/>
                </a:moveTo>
                <a:lnTo>
                  <a:pt x="1199" y="1312"/>
                </a:lnTo>
                <a:lnTo>
                  <a:pt x="1206" y="1312"/>
                </a:lnTo>
                <a:lnTo>
                  <a:pt x="1206" y="1319"/>
                </a:lnTo>
                <a:lnTo>
                  <a:pt x="1199" y="1319"/>
                </a:lnTo>
                <a:close/>
                <a:moveTo>
                  <a:pt x="1199" y="1298"/>
                </a:moveTo>
                <a:lnTo>
                  <a:pt x="1199" y="1291"/>
                </a:lnTo>
                <a:lnTo>
                  <a:pt x="1206" y="1291"/>
                </a:lnTo>
                <a:lnTo>
                  <a:pt x="1206" y="1298"/>
                </a:lnTo>
                <a:lnTo>
                  <a:pt x="1199" y="1298"/>
                </a:lnTo>
                <a:close/>
                <a:moveTo>
                  <a:pt x="1199" y="1277"/>
                </a:moveTo>
                <a:lnTo>
                  <a:pt x="1199" y="1270"/>
                </a:lnTo>
                <a:lnTo>
                  <a:pt x="1206" y="1270"/>
                </a:lnTo>
                <a:lnTo>
                  <a:pt x="1206" y="1277"/>
                </a:lnTo>
                <a:lnTo>
                  <a:pt x="1199" y="1277"/>
                </a:lnTo>
                <a:close/>
                <a:moveTo>
                  <a:pt x="1199" y="1256"/>
                </a:moveTo>
                <a:lnTo>
                  <a:pt x="1199" y="1249"/>
                </a:lnTo>
                <a:lnTo>
                  <a:pt x="1206" y="1249"/>
                </a:lnTo>
                <a:lnTo>
                  <a:pt x="1206" y="1256"/>
                </a:lnTo>
                <a:lnTo>
                  <a:pt x="1199" y="1256"/>
                </a:lnTo>
                <a:close/>
                <a:moveTo>
                  <a:pt x="1199" y="1235"/>
                </a:moveTo>
                <a:lnTo>
                  <a:pt x="1199" y="1228"/>
                </a:lnTo>
                <a:lnTo>
                  <a:pt x="1206" y="1228"/>
                </a:lnTo>
                <a:lnTo>
                  <a:pt x="1206" y="1235"/>
                </a:lnTo>
                <a:lnTo>
                  <a:pt x="1199" y="1235"/>
                </a:lnTo>
                <a:close/>
                <a:moveTo>
                  <a:pt x="1199" y="1214"/>
                </a:moveTo>
                <a:lnTo>
                  <a:pt x="1199" y="1207"/>
                </a:lnTo>
                <a:lnTo>
                  <a:pt x="1206" y="1207"/>
                </a:lnTo>
                <a:lnTo>
                  <a:pt x="1206" y="1214"/>
                </a:lnTo>
                <a:lnTo>
                  <a:pt x="1199" y="1214"/>
                </a:lnTo>
                <a:close/>
                <a:moveTo>
                  <a:pt x="1199" y="1193"/>
                </a:moveTo>
                <a:lnTo>
                  <a:pt x="1199" y="1185"/>
                </a:lnTo>
                <a:lnTo>
                  <a:pt x="1206" y="1185"/>
                </a:lnTo>
                <a:lnTo>
                  <a:pt x="1206" y="1193"/>
                </a:lnTo>
                <a:lnTo>
                  <a:pt x="1199" y="1193"/>
                </a:lnTo>
                <a:close/>
                <a:moveTo>
                  <a:pt x="1199" y="1172"/>
                </a:moveTo>
                <a:lnTo>
                  <a:pt x="1199" y="1164"/>
                </a:lnTo>
                <a:lnTo>
                  <a:pt x="1206" y="1164"/>
                </a:lnTo>
                <a:lnTo>
                  <a:pt x="1206" y="1172"/>
                </a:lnTo>
                <a:lnTo>
                  <a:pt x="1199" y="1172"/>
                </a:lnTo>
                <a:close/>
                <a:moveTo>
                  <a:pt x="1199" y="1150"/>
                </a:moveTo>
                <a:lnTo>
                  <a:pt x="1199" y="1143"/>
                </a:lnTo>
                <a:lnTo>
                  <a:pt x="1206" y="1143"/>
                </a:lnTo>
                <a:lnTo>
                  <a:pt x="1206" y="1150"/>
                </a:lnTo>
                <a:lnTo>
                  <a:pt x="1199" y="1150"/>
                </a:lnTo>
                <a:close/>
                <a:moveTo>
                  <a:pt x="1199" y="1129"/>
                </a:moveTo>
                <a:lnTo>
                  <a:pt x="1199" y="1122"/>
                </a:lnTo>
                <a:lnTo>
                  <a:pt x="1206" y="1122"/>
                </a:lnTo>
                <a:lnTo>
                  <a:pt x="1206" y="1129"/>
                </a:lnTo>
                <a:lnTo>
                  <a:pt x="1199" y="1129"/>
                </a:lnTo>
                <a:close/>
                <a:moveTo>
                  <a:pt x="1199" y="1108"/>
                </a:moveTo>
                <a:lnTo>
                  <a:pt x="1199" y="1101"/>
                </a:lnTo>
                <a:lnTo>
                  <a:pt x="1206" y="1101"/>
                </a:lnTo>
                <a:lnTo>
                  <a:pt x="1206" y="1108"/>
                </a:lnTo>
                <a:lnTo>
                  <a:pt x="1199" y="1108"/>
                </a:lnTo>
                <a:close/>
                <a:moveTo>
                  <a:pt x="1199" y="1087"/>
                </a:moveTo>
                <a:lnTo>
                  <a:pt x="1199" y="1080"/>
                </a:lnTo>
                <a:lnTo>
                  <a:pt x="1206" y="1080"/>
                </a:lnTo>
                <a:lnTo>
                  <a:pt x="1206" y="1087"/>
                </a:lnTo>
                <a:lnTo>
                  <a:pt x="1199" y="1087"/>
                </a:lnTo>
                <a:close/>
                <a:moveTo>
                  <a:pt x="1199" y="1066"/>
                </a:moveTo>
                <a:lnTo>
                  <a:pt x="1199" y="1059"/>
                </a:lnTo>
                <a:lnTo>
                  <a:pt x="1206" y="1059"/>
                </a:lnTo>
                <a:lnTo>
                  <a:pt x="1206" y="1066"/>
                </a:lnTo>
                <a:lnTo>
                  <a:pt x="1199" y="1066"/>
                </a:lnTo>
                <a:close/>
                <a:moveTo>
                  <a:pt x="1199" y="1045"/>
                </a:moveTo>
                <a:lnTo>
                  <a:pt x="1199" y="1038"/>
                </a:lnTo>
                <a:lnTo>
                  <a:pt x="1206" y="1038"/>
                </a:lnTo>
                <a:lnTo>
                  <a:pt x="1206" y="1045"/>
                </a:lnTo>
                <a:lnTo>
                  <a:pt x="1199" y="1045"/>
                </a:lnTo>
                <a:close/>
                <a:moveTo>
                  <a:pt x="1199" y="1024"/>
                </a:moveTo>
                <a:lnTo>
                  <a:pt x="1199" y="1017"/>
                </a:lnTo>
                <a:lnTo>
                  <a:pt x="1206" y="1017"/>
                </a:lnTo>
                <a:lnTo>
                  <a:pt x="1206" y="1024"/>
                </a:lnTo>
                <a:lnTo>
                  <a:pt x="1199" y="1024"/>
                </a:lnTo>
                <a:close/>
                <a:moveTo>
                  <a:pt x="1199" y="1003"/>
                </a:moveTo>
                <a:lnTo>
                  <a:pt x="1199" y="995"/>
                </a:lnTo>
                <a:lnTo>
                  <a:pt x="1206" y="995"/>
                </a:lnTo>
                <a:lnTo>
                  <a:pt x="1206" y="1003"/>
                </a:lnTo>
                <a:lnTo>
                  <a:pt x="1199" y="1003"/>
                </a:lnTo>
                <a:close/>
                <a:moveTo>
                  <a:pt x="1199" y="982"/>
                </a:moveTo>
                <a:lnTo>
                  <a:pt x="1199" y="974"/>
                </a:lnTo>
                <a:lnTo>
                  <a:pt x="1206" y="974"/>
                </a:lnTo>
                <a:lnTo>
                  <a:pt x="1206" y="982"/>
                </a:lnTo>
                <a:lnTo>
                  <a:pt x="1199" y="982"/>
                </a:lnTo>
                <a:close/>
                <a:moveTo>
                  <a:pt x="1199" y="961"/>
                </a:moveTo>
                <a:lnTo>
                  <a:pt x="1199" y="953"/>
                </a:lnTo>
                <a:lnTo>
                  <a:pt x="1206" y="953"/>
                </a:lnTo>
                <a:lnTo>
                  <a:pt x="1206" y="961"/>
                </a:lnTo>
                <a:lnTo>
                  <a:pt x="1199" y="961"/>
                </a:lnTo>
                <a:close/>
                <a:moveTo>
                  <a:pt x="1199" y="939"/>
                </a:moveTo>
                <a:lnTo>
                  <a:pt x="1199" y="932"/>
                </a:lnTo>
                <a:lnTo>
                  <a:pt x="1206" y="932"/>
                </a:lnTo>
                <a:lnTo>
                  <a:pt x="1206" y="939"/>
                </a:lnTo>
                <a:lnTo>
                  <a:pt x="1199" y="939"/>
                </a:lnTo>
                <a:close/>
                <a:moveTo>
                  <a:pt x="1199" y="918"/>
                </a:moveTo>
                <a:lnTo>
                  <a:pt x="1199" y="911"/>
                </a:lnTo>
                <a:lnTo>
                  <a:pt x="1206" y="911"/>
                </a:lnTo>
                <a:lnTo>
                  <a:pt x="1206" y="918"/>
                </a:lnTo>
                <a:lnTo>
                  <a:pt x="1199" y="918"/>
                </a:lnTo>
                <a:close/>
                <a:moveTo>
                  <a:pt x="1199" y="897"/>
                </a:moveTo>
                <a:lnTo>
                  <a:pt x="1199" y="890"/>
                </a:lnTo>
                <a:lnTo>
                  <a:pt x="1206" y="890"/>
                </a:lnTo>
                <a:lnTo>
                  <a:pt x="1206" y="897"/>
                </a:lnTo>
                <a:lnTo>
                  <a:pt x="1199" y="897"/>
                </a:lnTo>
                <a:close/>
                <a:moveTo>
                  <a:pt x="1199" y="876"/>
                </a:moveTo>
                <a:lnTo>
                  <a:pt x="1199" y="869"/>
                </a:lnTo>
                <a:lnTo>
                  <a:pt x="1206" y="869"/>
                </a:lnTo>
                <a:lnTo>
                  <a:pt x="1206" y="876"/>
                </a:lnTo>
                <a:lnTo>
                  <a:pt x="1199" y="876"/>
                </a:lnTo>
                <a:close/>
                <a:moveTo>
                  <a:pt x="1199" y="855"/>
                </a:moveTo>
                <a:lnTo>
                  <a:pt x="1199" y="848"/>
                </a:lnTo>
                <a:lnTo>
                  <a:pt x="1206" y="848"/>
                </a:lnTo>
                <a:lnTo>
                  <a:pt x="1206" y="855"/>
                </a:lnTo>
                <a:lnTo>
                  <a:pt x="1199" y="855"/>
                </a:lnTo>
                <a:close/>
                <a:moveTo>
                  <a:pt x="1199" y="834"/>
                </a:moveTo>
                <a:lnTo>
                  <a:pt x="1199" y="827"/>
                </a:lnTo>
                <a:lnTo>
                  <a:pt x="1206" y="827"/>
                </a:lnTo>
                <a:lnTo>
                  <a:pt x="1206" y="834"/>
                </a:lnTo>
                <a:lnTo>
                  <a:pt x="1199" y="834"/>
                </a:lnTo>
                <a:close/>
                <a:moveTo>
                  <a:pt x="1199" y="813"/>
                </a:moveTo>
                <a:lnTo>
                  <a:pt x="1199" y="806"/>
                </a:lnTo>
                <a:lnTo>
                  <a:pt x="1206" y="806"/>
                </a:lnTo>
                <a:lnTo>
                  <a:pt x="1206" y="813"/>
                </a:lnTo>
                <a:lnTo>
                  <a:pt x="1199" y="813"/>
                </a:lnTo>
                <a:close/>
                <a:moveTo>
                  <a:pt x="1199" y="792"/>
                </a:moveTo>
                <a:lnTo>
                  <a:pt x="1199" y="784"/>
                </a:lnTo>
                <a:lnTo>
                  <a:pt x="1206" y="784"/>
                </a:lnTo>
                <a:lnTo>
                  <a:pt x="1206" y="792"/>
                </a:lnTo>
                <a:lnTo>
                  <a:pt x="1199" y="792"/>
                </a:lnTo>
                <a:close/>
                <a:moveTo>
                  <a:pt x="1199" y="771"/>
                </a:moveTo>
                <a:lnTo>
                  <a:pt x="1199" y="763"/>
                </a:lnTo>
                <a:lnTo>
                  <a:pt x="1206" y="763"/>
                </a:lnTo>
                <a:lnTo>
                  <a:pt x="1206" y="771"/>
                </a:lnTo>
                <a:lnTo>
                  <a:pt x="1199" y="771"/>
                </a:lnTo>
                <a:close/>
                <a:moveTo>
                  <a:pt x="1199" y="749"/>
                </a:moveTo>
                <a:lnTo>
                  <a:pt x="1199" y="742"/>
                </a:lnTo>
                <a:lnTo>
                  <a:pt x="1206" y="742"/>
                </a:lnTo>
                <a:lnTo>
                  <a:pt x="1206" y="749"/>
                </a:lnTo>
                <a:lnTo>
                  <a:pt x="1199" y="749"/>
                </a:lnTo>
                <a:close/>
                <a:moveTo>
                  <a:pt x="1199" y="728"/>
                </a:moveTo>
                <a:lnTo>
                  <a:pt x="1199" y="721"/>
                </a:lnTo>
                <a:lnTo>
                  <a:pt x="1206" y="721"/>
                </a:lnTo>
                <a:lnTo>
                  <a:pt x="1206" y="728"/>
                </a:lnTo>
                <a:lnTo>
                  <a:pt x="1199" y="728"/>
                </a:lnTo>
                <a:close/>
                <a:moveTo>
                  <a:pt x="1199" y="707"/>
                </a:moveTo>
                <a:lnTo>
                  <a:pt x="1199" y="700"/>
                </a:lnTo>
                <a:lnTo>
                  <a:pt x="1206" y="700"/>
                </a:lnTo>
                <a:lnTo>
                  <a:pt x="1206" y="707"/>
                </a:lnTo>
                <a:lnTo>
                  <a:pt x="1199" y="707"/>
                </a:lnTo>
                <a:close/>
                <a:moveTo>
                  <a:pt x="1199" y="686"/>
                </a:moveTo>
                <a:lnTo>
                  <a:pt x="1199" y="679"/>
                </a:lnTo>
                <a:lnTo>
                  <a:pt x="1206" y="679"/>
                </a:lnTo>
                <a:lnTo>
                  <a:pt x="1206" y="686"/>
                </a:lnTo>
                <a:lnTo>
                  <a:pt x="1199" y="686"/>
                </a:lnTo>
                <a:close/>
                <a:moveTo>
                  <a:pt x="1199" y="665"/>
                </a:moveTo>
                <a:lnTo>
                  <a:pt x="1199" y="658"/>
                </a:lnTo>
                <a:lnTo>
                  <a:pt x="1206" y="658"/>
                </a:lnTo>
                <a:lnTo>
                  <a:pt x="1206" y="665"/>
                </a:lnTo>
                <a:lnTo>
                  <a:pt x="1199" y="665"/>
                </a:lnTo>
                <a:close/>
                <a:moveTo>
                  <a:pt x="1199" y="644"/>
                </a:moveTo>
                <a:lnTo>
                  <a:pt x="1199" y="637"/>
                </a:lnTo>
                <a:lnTo>
                  <a:pt x="1206" y="637"/>
                </a:lnTo>
                <a:lnTo>
                  <a:pt x="1206" y="644"/>
                </a:lnTo>
                <a:lnTo>
                  <a:pt x="1199" y="644"/>
                </a:lnTo>
                <a:close/>
                <a:moveTo>
                  <a:pt x="1199" y="623"/>
                </a:moveTo>
                <a:lnTo>
                  <a:pt x="1199" y="616"/>
                </a:lnTo>
                <a:lnTo>
                  <a:pt x="1206" y="616"/>
                </a:lnTo>
                <a:lnTo>
                  <a:pt x="1206" y="623"/>
                </a:lnTo>
                <a:lnTo>
                  <a:pt x="1199" y="623"/>
                </a:lnTo>
                <a:close/>
                <a:moveTo>
                  <a:pt x="1199" y="602"/>
                </a:moveTo>
                <a:lnTo>
                  <a:pt x="1199" y="594"/>
                </a:lnTo>
                <a:lnTo>
                  <a:pt x="1206" y="594"/>
                </a:lnTo>
                <a:lnTo>
                  <a:pt x="1206" y="602"/>
                </a:lnTo>
                <a:lnTo>
                  <a:pt x="1199" y="602"/>
                </a:lnTo>
                <a:close/>
                <a:moveTo>
                  <a:pt x="1199" y="581"/>
                </a:moveTo>
                <a:lnTo>
                  <a:pt x="1199" y="573"/>
                </a:lnTo>
                <a:lnTo>
                  <a:pt x="1206" y="573"/>
                </a:lnTo>
                <a:lnTo>
                  <a:pt x="1206" y="581"/>
                </a:lnTo>
                <a:lnTo>
                  <a:pt x="1199" y="581"/>
                </a:lnTo>
                <a:close/>
                <a:moveTo>
                  <a:pt x="1199" y="559"/>
                </a:moveTo>
                <a:lnTo>
                  <a:pt x="1199" y="552"/>
                </a:lnTo>
                <a:lnTo>
                  <a:pt x="1206" y="552"/>
                </a:lnTo>
                <a:lnTo>
                  <a:pt x="1206" y="559"/>
                </a:lnTo>
                <a:lnTo>
                  <a:pt x="1199" y="559"/>
                </a:lnTo>
                <a:close/>
                <a:moveTo>
                  <a:pt x="1199" y="538"/>
                </a:moveTo>
                <a:lnTo>
                  <a:pt x="1199" y="531"/>
                </a:lnTo>
                <a:lnTo>
                  <a:pt x="1206" y="531"/>
                </a:lnTo>
                <a:lnTo>
                  <a:pt x="1206" y="538"/>
                </a:lnTo>
                <a:lnTo>
                  <a:pt x="1199" y="538"/>
                </a:lnTo>
                <a:close/>
                <a:moveTo>
                  <a:pt x="1199" y="517"/>
                </a:moveTo>
                <a:lnTo>
                  <a:pt x="1199" y="510"/>
                </a:lnTo>
                <a:lnTo>
                  <a:pt x="1206" y="510"/>
                </a:lnTo>
                <a:lnTo>
                  <a:pt x="1206" y="517"/>
                </a:lnTo>
                <a:lnTo>
                  <a:pt x="1199" y="517"/>
                </a:lnTo>
                <a:close/>
                <a:moveTo>
                  <a:pt x="1199" y="496"/>
                </a:moveTo>
                <a:lnTo>
                  <a:pt x="1199" y="489"/>
                </a:lnTo>
                <a:lnTo>
                  <a:pt x="1206" y="489"/>
                </a:lnTo>
                <a:lnTo>
                  <a:pt x="1206" y="496"/>
                </a:lnTo>
                <a:lnTo>
                  <a:pt x="1199" y="496"/>
                </a:lnTo>
                <a:close/>
                <a:moveTo>
                  <a:pt x="1199" y="475"/>
                </a:moveTo>
                <a:lnTo>
                  <a:pt x="1199" y="468"/>
                </a:lnTo>
                <a:lnTo>
                  <a:pt x="1206" y="468"/>
                </a:lnTo>
                <a:lnTo>
                  <a:pt x="1206" y="475"/>
                </a:lnTo>
                <a:lnTo>
                  <a:pt x="1199" y="475"/>
                </a:lnTo>
                <a:close/>
                <a:moveTo>
                  <a:pt x="1199" y="454"/>
                </a:moveTo>
                <a:lnTo>
                  <a:pt x="1199" y="447"/>
                </a:lnTo>
                <a:lnTo>
                  <a:pt x="1206" y="447"/>
                </a:lnTo>
                <a:lnTo>
                  <a:pt x="1206" y="454"/>
                </a:lnTo>
                <a:lnTo>
                  <a:pt x="1199" y="454"/>
                </a:lnTo>
                <a:close/>
                <a:moveTo>
                  <a:pt x="1199" y="433"/>
                </a:moveTo>
                <a:lnTo>
                  <a:pt x="1199" y="426"/>
                </a:lnTo>
                <a:lnTo>
                  <a:pt x="1206" y="426"/>
                </a:lnTo>
                <a:lnTo>
                  <a:pt x="1206" y="433"/>
                </a:lnTo>
                <a:lnTo>
                  <a:pt x="1199" y="433"/>
                </a:lnTo>
                <a:close/>
                <a:moveTo>
                  <a:pt x="1199" y="412"/>
                </a:moveTo>
                <a:lnTo>
                  <a:pt x="1199" y="404"/>
                </a:lnTo>
                <a:lnTo>
                  <a:pt x="1206" y="404"/>
                </a:lnTo>
                <a:lnTo>
                  <a:pt x="1206" y="412"/>
                </a:lnTo>
                <a:lnTo>
                  <a:pt x="1199" y="412"/>
                </a:lnTo>
                <a:close/>
                <a:moveTo>
                  <a:pt x="1199" y="391"/>
                </a:moveTo>
                <a:lnTo>
                  <a:pt x="1199" y="383"/>
                </a:lnTo>
                <a:lnTo>
                  <a:pt x="1206" y="383"/>
                </a:lnTo>
                <a:lnTo>
                  <a:pt x="1206" y="391"/>
                </a:lnTo>
                <a:lnTo>
                  <a:pt x="1199" y="391"/>
                </a:lnTo>
                <a:close/>
                <a:moveTo>
                  <a:pt x="1199" y="369"/>
                </a:moveTo>
                <a:lnTo>
                  <a:pt x="1199" y="362"/>
                </a:lnTo>
                <a:lnTo>
                  <a:pt x="1206" y="362"/>
                </a:lnTo>
                <a:lnTo>
                  <a:pt x="1206" y="369"/>
                </a:lnTo>
                <a:lnTo>
                  <a:pt x="1199" y="369"/>
                </a:lnTo>
                <a:close/>
                <a:moveTo>
                  <a:pt x="1199" y="348"/>
                </a:moveTo>
                <a:lnTo>
                  <a:pt x="1199" y="341"/>
                </a:lnTo>
                <a:lnTo>
                  <a:pt x="1206" y="341"/>
                </a:lnTo>
                <a:lnTo>
                  <a:pt x="1206" y="348"/>
                </a:lnTo>
                <a:lnTo>
                  <a:pt x="1199" y="348"/>
                </a:lnTo>
                <a:close/>
                <a:moveTo>
                  <a:pt x="1199" y="327"/>
                </a:moveTo>
                <a:lnTo>
                  <a:pt x="1199" y="320"/>
                </a:lnTo>
                <a:lnTo>
                  <a:pt x="1206" y="320"/>
                </a:lnTo>
                <a:lnTo>
                  <a:pt x="1206" y="327"/>
                </a:lnTo>
                <a:lnTo>
                  <a:pt x="1199" y="327"/>
                </a:lnTo>
                <a:close/>
                <a:moveTo>
                  <a:pt x="1199" y="306"/>
                </a:moveTo>
                <a:lnTo>
                  <a:pt x="1199" y="299"/>
                </a:lnTo>
                <a:lnTo>
                  <a:pt x="1206" y="299"/>
                </a:lnTo>
                <a:lnTo>
                  <a:pt x="1206" y="306"/>
                </a:lnTo>
                <a:lnTo>
                  <a:pt x="1199" y="306"/>
                </a:lnTo>
                <a:close/>
                <a:moveTo>
                  <a:pt x="1199" y="285"/>
                </a:moveTo>
                <a:lnTo>
                  <a:pt x="1199" y="278"/>
                </a:lnTo>
                <a:lnTo>
                  <a:pt x="1206" y="278"/>
                </a:lnTo>
                <a:lnTo>
                  <a:pt x="1206" y="285"/>
                </a:lnTo>
                <a:lnTo>
                  <a:pt x="1199" y="285"/>
                </a:lnTo>
                <a:close/>
                <a:moveTo>
                  <a:pt x="1199" y="264"/>
                </a:moveTo>
                <a:lnTo>
                  <a:pt x="1199" y="257"/>
                </a:lnTo>
                <a:lnTo>
                  <a:pt x="1206" y="257"/>
                </a:lnTo>
                <a:lnTo>
                  <a:pt x="1206" y="264"/>
                </a:lnTo>
                <a:lnTo>
                  <a:pt x="1199" y="264"/>
                </a:lnTo>
                <a:close/>
                <a:moveTo>
                  <a:pt x="1199" y="243"/>
                </a:moveTo>
                <a:lnTo>
                  <a:pt x="1199" y="236"/>
                </a:lnTo>
                <a:lnTo>
                  <a:pt x="1206" y="236"/>
                </a:lnTo>
                <a:lnTo>
                  <a:pt x="1206" y="243"/>
                </a:lnTo>
                <a:lnTo>
                  <a:pt x="1199" y="243"/>
                </a:lnTo>
                <a:close/>
                <a:moveTo>
                  <a:pt x="1199" y="222"/>
                </a:moveTo>
                <a:lnTo>
                  <a:pt x="1199" y="214"/>
                </a:lnTo>
                <a:lnTo>
                  <a:pt x="1206" y="214"/>
                </a:lnTo>
                <a:lnTo>
                  <a:pt x="1206" y="222"/>
                </a:lnTo>
                <a:lnTo>
                  <a:pt x="1199" y="222"/>
                </a:lnTo>
                <a:close/>
                <a:moveTo>
                  <a:pt x="1199" y="201"/>
                </a:moveTo>
                <a:lnTo>
                  <a:pt x="1199" y="193"/>
                </a:lnTo>
                <a:lnTo>
                  <a:pt x="1206" y="193"/>
                </a:lnTo>
                <a:lnTo>
                  <a:pt x="1206" y="201"/>
                </a:lnTo>
                <a:lnTo>
                  <a:pt x="1199" y="201"/>
                </a:lnTo>
                <a:close/>
                <a:moveTo>
                  <a:pt x="1199" y="180"/>
                </a:moveTo>
                <a:lnTo>
                  <a:pt x="1199" y="172"/>
                </a:lnTo>
                <a:lnTo>
                  <a:pt x="1206" y="172"/>
                </a:lnTo>
                <a:lnTo>
                  <a:pt x="1206" y="180"/>
                </a:lnTo>
                <a:lnTo>
                  <a:pt x="1199" y="180"/>
                </a:lnTo>
                <a:close/>
                <a:moveTo>
                  <a:pt x="1199" y="158"/>
                </a:moveTo>
                <a:lnTo>
                  <a:pt x="1199" y="151"/>
                </a:lnTo>
                <a:lnTo>
                  <a:pt x="1206" y="151"/>
                </a:lnTo>
                <a:lnTo>
                  <a:pt x="1206" y="158"/>
                </a:lnTo>
                <a:lnTo>
                  <a:pt x="1199" y="158"/>
                </a:lnTo>
                <a:close/>
                <a:moveTo>
                  <a:pt x="1199" y="137"/>
                </a:moveTo>
                <a:lnTo>
                  <a:pt x="1199" y="130"/>
                </a:lnTo>
                <a:lnTo>
                  <a:pt x="1206" y="130"/>
                </a:lnTo>
                <a:lnTo>
                  <a:pt x="1206" y="137"/>
                </a:lnTo>
                <a:lnTo>
                  <a:pt x="1199" y="137"/>
                </a:lnTo>
                <a:close/>
                <a:moveTo>
                  <a:pt x="1199" y="116"/>
                </a:moveTo>
                <a:lnTo>
                  <a:pt x="1199" y="109"/>
                </a:lnTo>
                <a:lnTo>
                  <a:pt x="1206" y="109"/>
                </a:lnTo>
                <a:lnTo>
                  <a:pt x="1206" y="116"/>
                </a:lnTo>
                <a:lnTo>
                  <a:pt x="1199" y="116"/>
                </a:lnTo>
                <a:close/>
                <a:moveTo>
                  <a:pt x="1199" y="95"/>
                </a:moveTo>
                <a:lnTo>
                  <a:pt x="1199" y="88"/>
                </a:lnTo>
                <a:lnTo>
                  <a:pt x="1206" y="88"/>
                </a:lnTo>
                <a:lnTo>
                  <a:pt x="1206" y="95"/>
                </a:lnTo>
                <a:lnTo>
                  <a:pt x="1199" y="95"/>
                </a:lnTo>
                <a:close/>
                <a:moveTo>
                  <a:pt x="1199" y="74"/>
                </a:moveTo>
                <a:lnTo>
                  <a:pt x="1199" y="67"/>
                </a:lnTo>
                <a:lnTo>
                  <a:pt x="1206" y="67"/>
                </a:lnTo>
                <a:lnTo>
                  <a:pt x="1206" y="74"/>
                </a:lnTo>
                <a:lnTo>
                  <a:pt x="1199" y="74"/>
                </a:lnTo>
                <a:close/>
                <a:moveTo>
                  <a:pt x="1199" y="53"/>
                </a:moveTo>
                <a:lnTo>
                  <a:pt x="1199" y="46"/>
                </a:lnTo>
                <a:lnTo>
                  <a:pt x="1206" y="46"/>
                </a:lnTo>
                <a:lnTo>
                  <a:pt x="1206" y="53"/>
                </a:lnTo>
                <a:lnTo>
                  <a:pt x="1199" y="53"/>
                </a:lnTo>
                <a:close/>
                <a:moveTo>
                  <a:pt x="1199" y="32"/>
                </a:moveTo>
                <a:lnTo>
                  <a:pt x="1199" y="25"/>
                </a:lnTo>
                <a:lnTo>
                  <a:pt x="1206" y="25"/>
                </a:lnTo>
                <a:lnTo>
                  <a:pt x="1206" y="32"/>
                </a:lnTo>
                <a:lnTo>
                  <a:pt x="1199" y="32"/>
                </a:lnTo>
                <a:close/>
                <a:moveTo>
                  <a:pt x="1199" y="11"/>
                </a:moveTo>
                <a:lnTo>
                  <a:pt x="1199" y="3"/>
                </a:lnTo>
                <a:lnTo>
                  <a:pt x="1206" y="3"/>
                </a:lnTo>
                <a:lnTo>
                  <a:pt x="1206" y="11"/>
                </a:lnTo>
                <a:lnTo>
                  <a:pt x="1199" y="11"/>
                </a:lnTo>
                <a:close/>
                <a:moveTo>
                  <a:pt x="1189" y="7"/>
                </a:moveTo>
                <a:lnTo>
                  <a:pt x="1182" y="7"/>
                </a:lnTo>
                <a:lnTo>
                  <a:pt x="1182" y="0"/>
                </a:lnTo>
                <a:lnTo>
                  <a:pt x="1189" y="0"/>
                </a:lnTo>
                <a:lnTo>
                  <a:pt x="1189" y="7"/>
                </a:lnTo>
                <a:close/>
                <a:moveTo>
                  <a:pt x="1168" y="7"/>
                </a:moveTo>
                <a:lnTo>
                  <a:pt x="1161" y="7"/>
                </a:lnTo>
                <a:lnTo>
                  <a:pt x="1161" y="0"/>
                </a:lnTo>
                <a:lnTo>
                  <a:pt x="1168" y="0"/>
                </a:lnTo>
                <a:lnTo>
                  <a:pt x="1168" y="7"/>
                </a:lnTo>
                <a:close/>
                <a:moveTo>
                  <a:pt x="1147" y="7"/>
                </a:moveTo>
                <a:lnTo>
                  <a:pt x="1140" y="7"/>
                </a:lnTo>
                <a:lnTo>
                  <a:pt x="1140" y="0"/>
                </a:lnTo>
                <a:lnTo>
                  <a:pt x="1147" y="0"/>
                </a:lnTo>
                <a:lnTo>
                  <a:pt x="1147" y="7"/>
                </a:lnTo>
                <a:close/>
                <a:moveTo>
                  <a:pt x="1125" y="7"/>
                </a:moveTo>
                <a:lnTo>
                  <a:pt x="1118" y="7"/>
                </a:lnTo>
                <a:lnTo>
                  <a:pt x="1118" y="0"/>
                </a:lnTo>
                <a:lnTo>
                  <a:pt x="1125" y="0"/>
                </a:lnTo>
                <a:lnTo>
                  <a:pt x="1125" y="7"/>
                </a:lnTo>
                <a:close/>
                <a:moveTo>
                  <a:pt x="1104" y="7"/>
                </a:moveTo>
                <a:lnTo>
                  <a:pt x="1097" y="7"/>
                </a:lnTo>
                <a:lnTo>
                  <a:pt x="1097" y="0"/>
                </a:lnTo>
                <a:lnTo>
                  <a:pt x="1104" y="0"/>
                </a:lnTo>
                <a:lnTo>
                  <a:pt x="1104" y="7"/>
                </a:lnTo>
                <a:close/>
                <a:moveTo>
                  <a:pt x="1083" y="7"/>
                </a:moveTo>
                <a:lnTo>
                  <a:pt x="1076" y="7"/>
                </a:lnTo>
                <a:lnTo>
                  <a:pt x="1076" y="0"/>
                </a:lnTo>
                <a:lnTo>
                  <a:pt x="1083" y="0"/>
                </a:lnTo>
                <a:lnTo>
                  <a:pt x="1083" y="7"/>
                </a:lnTo>
                <a:close/>
                <a:moveTo>
                  <a:pt x="1062" y="7"/>
                </a:moveTo>
                <a:lnTo>
                  <a:pt x="1055" y="7"/>
                </a:lnTo>
                <a:lnTo>
                  <a:pt x="1055" y="0"/>
                </a:lnTo>
                <a:lnTo>
                  <a:pt x="1062" y="0"/>
                </a:lnTo>
                <a:lnTo>
                  <a:pt x="1062" y="7"/>
                </a:lnTo>
                <a:close/>
                <a:moveTo>
                  <a:pt x="1041" y="7"/>
                </a:moveTo>
                <a:lnTo>
                  <a:pt x="1034" y="7"/>
                </a:lnTo>
                <a:lnTo>
                  <a:pt x="1034" y="0"/>
                </a:lnTo>
                <a:lnTo>
                  <a:pt x="1041" y="0"/>
                </a:lnTo>
                <a:lnTo>
                  <a:pt x="1041" y="7"/>
                </a:lnTo>
                <a:close/>
                <a:moveTo>
                  <a:pt x="1020" y="7"/>
                </a:moveTo>
                <a:lnTo>
                  <a:pt x="1013" y="7"/>
                </a:lnTo>
                <a:lnTo>
                  <a:pt x="1013" y="0"/>
                </a:lnTo>
                <a:lnTo>
                  <a:pt x="1020" y="0"/>
                </a:lnTo>
                <a:lnTo>
                  <a:pt x="1020" y="7"/>
                </a:lnTo>
                <a:close/>
                <a:moveTo>
                  <a:pt x="999" y="7"/>
                </a:moveTo>
                <a:lnTo>
                  <a:pt x="992" y="7"/>
                </a:lnTo>
                <a:lnTo>
                  <a:pt x="992" y="0"/>
                </a:lnTo>
                <a:lnTo>
                  <a:pt x="999" y="0"/>
                </a:lnTo>
                <a:lnTo>
                  <a:pt x="999" y="7"/>
                </a:lnTo>
                <a:close/>
                <a:moveTo>
                  <a:pt x="978" y="7"/>
                </a:moveTo>
                <a:lnTo>
                  <a:pt x="971" y="7"/>
                </a:lnTo>
                <a:lnTo>
                  <a:pt x="971" y="0"/>
                </a:lnTo>
                <a:lnTo>
                  <a:pt x="978" y="0"/>
                </a:lnTo>
                <a:lnTo>
                  <a:pt x="978" y="7"/>
                </a:lnTo>
                <a:close/>
                <a:moveTo>
                  <a:pt x="957" y="7"/>
                </a:moveTo>
                <a:lnTo>
                  <a:pt x="950" y="7"/>
                </a:lnTo>
                <a:lnTo>
                  <a:pt x="950" y="0"/>
                </a:lnTo>
                <a:lnTo>
                  <a:pt x="957" y="0"/>
                </a:lnTo>
                <a:lnTo>
                  <a:pt x="957" y="7"/>
                </a:lnTo>
                <a:close/>
                <a:moveTo>
                  <a:pt x="935" y="7"/>
                </a:moveTo>
                <a:lnTo>
                  <a:pt x="929" y="7"/>
                </a:lnTo>
                <a:lnTo>
                  <a:pt x="929" y="0"/>
                </a:lnTo>
                <a:lnTo>
                  <a:pt x="935" y="0"/>
                </a:lnTo>
                <a:lnTo>
                  <a:pt x="935" y="7"/>
                </a:lnTo>
                <a:close/>
                <a:moveTo>
                  <a:pt x="914" y="7"/>
                </a:moveTo>
                <a:lnTo>
                  <a:pt x="907" y="7"/>
                </a:lnTo>
                <a:lnTo>
                  <a:pt x="907" y="0"/>
                </a:lnTo>
                <a:lnTo>
                  <a:pt x="914" y="0"/>
                </a:lnTo>
                <a:lnTo>
                  <a:pt x="914" y="7"/>
                </a:lnTo>
                <a:close/>
                <a:moveTo>
                  <a:pt x="893" y="7"/>
                </a:moveTo>
                <a:lnTo>
                  <a:pt x="886" y="7"/>
                </a:lnTo>
                <a:lnTo>
                  <a:pt x="886" y="0"/>
                </a:lnTo>
                <a:lnTo>
                  <a:pt x="893" y="0"/>
                </a:lnTo>
                <a:lnTo>
                  <a:pt x="893" y="7"/>
                </a:lnTo>
                <a:close/>
                <a:moveTo>
                  <a:pt x="872" y="7"/>
                </a:moveTo>
                <a:lnTo>
                  <a:pt x="865" y="7"/>
                </a:lnTo>
                <a:lnTo>
                  <a:pt x="865" y="0"/>
                </a:lnTo>
                <a:lnTo>
                  <a:pt x="872" y="0"/>
                </a:lnTo>
                <a:lnTo>
                  <a:pt x="872" y="7"/>
                </a:lnTo>
                <a:close/>
                <a:moveTo>
                  <a:pt x="851" y="7"/>
                </a:moveTo>
                <a:lnTo>
                  <a:pt x="844" y="7"/>
                </a:lnTo>
                <a:lnTo>
                  <a:pt x="844" y="0"/>
                </a:lnTo>
                <a:lnTo>
                  <a:pt x="851" y="0"/>
                </a:lnTo>
                <a:lnTo>
                  <a:pt x="851" y="7"/>
                </a:lnTo>
                <a:close/>
                <a:moveTo>
                  <a:pt x="830" y="7"/>
                </a:moveTo>
                <a:lnTo>
                  <a:pt x="823" y="7"/>
                </a:lnTo>
                <a:lnTo>
                  <a:pt x="823" y="0"/>
                </a:lnTo>
                <a:lnTo>
                  <a:pt x="830" y="0"/>
                </a:lnTo>
                <a:lnTo>
                  <a:pt x="830" y="7"/>
                </a:lnTo>
                <a:close/>
                <a:moveTo>
                  <a:pt x="809" y="7"/>
                </a:moveTo>
                <a:lnTo>
                  <a:pt x="802" y="7"/>
                </a:lnTo>
                <a:lnTo>
                  <a:pt x="802" y="0"/>
                </a:lnTo>
                <a:lnTo>
                  <a:pt x="809" y="0"/>
                </a:lnTo>
                <a:lnTo>
                  <a:pt x="809" y="7"/>
                </a:lnTo>
                <a:close/>
                <a:moveTo>
                  <a:pt x="788" y="7"/>
                </a:moveTo>
                <a:lnTo>
                  <a:pt x="781" y="7"/>
                </a:lnTo>
                <a:lnTo>
                  <a:pt x="781" y="0"/>
                </a:lnTo>
                <a:lnTo>
                  <a:pt x="788" y="0"/>
                </a:lnTo>
                <a:lnTo>
                  <a:pt x="788" y="7"/>
                </a:lnTo>
                <a:close/>
                <a:moveTo>
                  <a:pt x="767" y="7"/>
                </a:moveTo>
                <a:lnTo>
                  <a:pt x="760" y="7"/>
                </a:lnTo>
                <a:lnTo>
                  <a:pt x="760" y="0"/>
                </a:lnTo>
                <a:lnTo>
                  <a:pt x="767" y="0"/>
                </a:lnTo>
                <a:lnTo>
                  <a:pt x="767" y="7"/>
                </a:lnTo>
                <a:close/>
                <a:moveTo>
                  <a:pt x="746" y="7"/>
                </a:moveTo>
                <a:lnTo>
                  <a:pt x="739" y="7"/>
                </a:lnTo>
                <a:lnTo>
                  <a:pt x="739" y="0"/>
                </a:lnTo>
                <a:lnTo>
                  <a:pt x="746" y="0"/>
                </a:lnTo>
                <a:lnTo>
                  <a:pt x="746" y="7"/>
                </a:lnTo>
                <a:close/>
                <a:moveTo>
                  <a:pt x="724" y="7"/>
                </a:moveTo>
                <a:lnTo>
                  <a:pt x="717" y="7"/>
                </a:lnTo>
                <a:lnTo>
                  <a:pt x="717" y="0"/>
                </a:lnTo>
                <a:lnTo>
                  <a:pt x="724" y="0"/>
                </a:lnTo>
                <a:lnTo>
                  <a:pt x="724" y="7"/>
                </a:lnTo>
                <a:close/>
                <a:moveTo>
                  <a:pt x="703" y="7"/>
                </a:moveTo>
                <a:lnTo>
                  <a:pt x="696" y="7"/>
                </a:lnTo>
                <a:lnTo>
                  <a:pt x="696" y="0"/>
                </a:lnTo>
                <a:lnTo>
                  <a:pt x="703" y="0"/>
                </a:lnTo>
                <a:lnTo>
                  <a:pt x="703" y="7"/>
                </a:lnTo>
                <a:close/>
                <a:moveTo>
                  <a:pt x="682" y="7"/>
                </a:moveTo>
                <a:lnTo>
                  <a:pt x="675" y="7"/>
                </a:lnTo>
                <a:lnTo>
                  <a:pt x="675" y="0"/>
                </a:lnTo>
                <a:lnTo>
                  <a:pt x="682" y="0"/>
                </a:lnTo>
                <a:lnTo>
                  <a:pt x="682" y="7"/>
                </a:lnTo>
                <a:close/>
                <a:moveTo>
                  <a:pt x="661" y="7"/>
                </a:moveTo>
                <a:lnTo>
                  <a:pt x="654" y="7"/>
                </a:lnTo>
                <a:lnTo>
                  <a:pt x="654" y="0"/>
                </a:lnTo>
                <a:lnTo>
                  <a:pt x="661" y="0"/>
                </a:lnTo>
                <a:lnTo>
                  <a:pt x="661" y="7"/>
                </a:lnTo>
                <a:close/>
                <a:moveTo>
                  <a:pt x="640" y="7"/>
                </a:moveTo>
                <a:lnTo>
                  <a:pt x="633" y="7"/>
                </a:lnTo>
                <a:lnTo>
                  <a:pt x="633" y="0"/>
                </a:lnTo>
                <a:lnTo>
                  <a:pt x="640" y="0"/>
                </a:lnTo>
                <a:lnTo>
                  <a:pt x="640" y="7"/>
                </a:lnTo>
                <a:close/>
                <a:moveTo>
                  <a:pt x="619" y="7"/>
                </a:moveTo>
                <a:lnTo>
                  <a:pt x="612" y="7"/>
                </a:lnTo>
                <a:lnTo>
                  <a:pt x="612" y="0"/>
                </a:lnTo>
                <a:lnTo>
                  <a:pt x="619" y="0"/>
                </a:lnTo>
                <a:lnTo>
                  <a:pt x="619" y="7"/>
                </a:lnTo>
                <a:close/>
                <a:moveTo>
                  <a:pt x="598" y="7"/>
                </a:moveTo>
                <a:lnTo>
                  <a:pt x="591" y="7"/>
                </a:lnTo>
                <a:lnTo>
                  <a:pt x="591" y="0"/>
                </a:lnTo>
                <a:lnTo>
                  <a:pt x="598" y="0"/>
                </a:lnTo>
                <a:lnTo>
                  <a:pt x="598" y="7"/>
                </a:lnTo>
                <a:close/>
                <a:moveTo>
                  <a:pt x="577" y="7"/>
                </a:moveTo>
                <a:lnTo>
                  <a:pt x="570" y="7"/>
                </a:lnTo>
                <a:lnTo>
                  <a:pt x="570" y="0"/>
                </a:lnTo>
                <a:lnTo>
                  <a:pt x="577" y="0"/>
                </a:lnTo>
                <a:lnTo>
                  <a:pt x="577" y="7"/>
                </a:lnTo>
                <a:close/>
                <a:moveTo>
                  <a:pt x="556" y="7"/>
                </a:moveTo>
                <a:lnTo>
                  <a:pt x="549" y="7"/>
                </a:lnTo>
                <a:lnTo>
                  <a:pt x="549" y="0"/>
                </a:lnTo>
                <a:lnTo>
                  <a:pt x="556" y="0"/>
                </a:lnTo>
                <a:lnTo>
                  <a:pt x="556" y="7"/>
                </a:lnTo>
                <a:close/>
                <a:moveTo>
                  <a:pt x="534" y="7"/>
                </a:moveTo>
                <a:lnTo>
                  <a:pt x="528" y="7"/>
                </a:lnTo>
                <a:lnTo>
                  <a:pt x="528" y="0"/>
                </a:lnTo>
                <a:lnTo>
                  <a:pt x="534" y="0"/>
                </a:lnTo>
                <a:lnTo>
                  <a:pt x="534" y="7"/>
                </a:lnTo>
                <a:close/>
                <a:moveTo>
                  <a:pt x="513" y="7"/>
                </a:moveTo>
                <a:lnTo>
                  <a:pt x="506" y="7"/>
                </a:lnTo>
                <a:lnTo>
                  <a:pt x="506" y="0"/>
                </a:lnTo>
                <a:lnTo>
                  <a:pt x="513" y="0"/>
                </a:lnTo>
                <a:lnTo>
                  <a:pt x="513" y="7"/>
                </a:lnTo>
                <a:close/>
                <a:moveTo>
                  <a:pt x="492" y="7"/>
                </a:moveTo>
                <a:lnTo>
                  <a:pt x="485" y="7"/>
                </a:lnTo>
                <a:lnTo>
                  <a:pt x="485" y="0"/>
                </a:lnTo>
                <a:lnTo>
                  <a:pt x="492" y="0"/>
                </a:lnTo>
                <a:lnTo>
                  <a:pt x="492" y="7"/>
                </a:lnTo>
                <a:close/>
                <a:moveTo>
                  <a:pt x="471" y="7"/>
                </a:moveTo>
                <a:lnTo>
                  <a:pt x="464" y="7"/>
                </a:lnTo>
                <a:lnTo>
                  <a:pt x="464" y="0"/>
                </a:lnTo>
                <a:lnTo>
                  <a:pt x="471" y="0"/>
                </a:lnTo>
                <a:lnTo>
                  <a:pt x="471" y="7"/>
                </a:lnTo>
                <a:close/>
                <a:moveTo>
                  <a:pt x="450" y="7"/>
                </a:moveTo>
                <a:lnTo>
                  <a:pt x="443" y="7"/>
                </a:lnTo>
                <a:lnTo>
                  <a:pt x="443" y="0"/>
                </a:lnTo>
                <a:lnTo>
                  <a:pt x="450" y="0"/>
                </a:lnTo>
                <a:lnTo>
                  <a:pt x="450" y="7"/>
                </a:lnTo>
                <a:close/>
                <a:moveTo>
                  <a:pt x="429" y="7"/>
                </a:moveTo>
                <a:lnTo>
                  <a:pt x="422" y="7"/>
                </a:lnTo>
                <a:lnTo>
                  <a:pt x="422" y="0"/>
                </a:lnTo>
                <a:lnTo>
                  <a:pt x="429" y="0"/>
                </a:lnTo>
                <a:lnTo>
                  <a:pt x="429" y="7"/>
                </a:lnTo>
                <a:close/>
                <a:moveTo>
                  <a:pt x="408" y="7"/>
                </a:moveTo>
                <a:lnTo>
                  <a:pt x="401" y="7"/>
                </a:lnTo>
                <a:lnTo>
                  <a:pt x="401" y="0"/>
                </a:lnTo>
                <a:lnTo>
                  <a:pt x="408" y="0"/>
                </a:lnTo>
                <a:lnTo>
                  <a:pt x="408" y="7"/>
                </a:lnTo>
                <a:close/>
                <a:moveTo>
                  <a:pt x="387" y="7"/>
                </a:moveTo>
                <a:lnTo>
                  <a:pt x="380" y="7"/>
                </a:lnTo>
                <a:lnTo>
                  <a:pt x="380" y="0"/>
                </a:lnTo>
                <a:lnTo>
                  <a:pt x="387" y="0"/>
                </a:lnTo>
                <a:lnTo>
                  <a:pt x="387" y="7"/>
                </a:lnTo>
                <a:close/>
                <a:moveTo>
                  <a:pt x="366" y="7"/>
                </a:moveTo>
                <a:lnTo>
                  <a:pt x="359" y="7"/>
                </a:lnTo>
                <a:lnTo>
                  <a:pt x="359" y="0"/>
                </a:lnTo>
                <a:lnTo>
                  <a:pt x="366" y="0"/>
                </a:lnTo>
                <a:lnTo>
                  <a:pt x="366" y="7"/>
                </a:lnTo>
                <a:close/>
                <a:moveTo>
                  <a:pt x="345" y="7"/>
                </a:moveTo>
                <a:lnTo>
                  <a:pt x="338" y="7"/>
                </a:lnTo>
                <a:lnTo>
                  <a:pt x="338" y="0"/>
                </a:lnTo>
                <a:lnTo>
                  <a:pt x="345" y="0"/>
                </a:lnTo>
                <a:lnTo>
                  <a:pt x="345" y="7"/>
                </a:lnTo>
                <a:close/>
                <a:moveTo>
                  <a:pt x="323" y="7"/>
                </a:moveTo>
                <a:lnTo>
                  <a:pt x="316" y="7"/>
                </a:lnTo>
                <a:lnTo>
                  <a:pt x="316" y="0"/>
                </a:lnTo>
                <a:lnTo>
                  <a:pt x="323" y="0"/>
                </a:lnTo>
                <a:lnTo>
                  <a:pt x="323" y="7"/>
                </a:lnTo>
                <a:close/>
                <a:moveTo>
                  <a:pt x="302" y="7"/>
                </a:moveTo>
                <a:lnTo>
                  <a:pt x="295" y="7"/>
                </a:lnTo>
                <a:lnTo>
                  <a:pt x="295" y="0"/>
                </a:lnTo>
                <a:lnTo>
                  <a:pt x="302" y="0"/>
                </a:lnTo>
                <a:lnTo>
                  <a:pt x="302" y="7"/>
                </a:lnTo>
                <a:close/>
                <a:moveTo>
                  <a:pt x="281" y="7"/>
                </a:moveTo>
                <a:lnTo>
                  <a:pt x="274" y="7"/>
                </a:lnTo>
                <a:lnTo>
                  <a:pt x="274" y="0"/>
                </a:lnTo>
                <a:lnTo>
                  <a:pt x="281" y="0"/>
                </a:lnTo>
                <a:lnTo>
                  <a:pt x="281" y="7"/>
                </a:lnTo>
                <a:close/>
                <a:moveTo>
                  <a:pt x="260" y="7"/>
                </a:moveTo>
                <a:lnTo>
                  <a:pt x="253" y="7"/>
                </a:lnTo>
                <a:lnTo>
                  <a:pt x="253" y="0"/>
                </a:lnTo>
                <a:lnTo>
                  <a:pt x="260" y="0"/>
                </a:lnTo>
                <a:lnTo>
                  <a:pt x="260" y="7"/>
                </a:lnTo>
                <a:close/>
                <a:moveTo>
                  <a:pt x="239" y="7"/>
                </a:moveTo>
                <a:lnTo>
                  <a:pt x="232" y="7"/>
                </a:lnTo>
                <a:lnTo>
                  <a:pt x="232" y="0"/>
                </a:lnTo>
                <a:lnTo>
                  <a:pt x="239" y="0"/>
                </a:lnTo>
                <a:lnTo>
                  <a:pt x="239" y="7"/>
                </a:lnTo>
                <a:close/>
                <a:moveTo>
                  <a:pt x="218" y="7"/>
                </a:moveTo>
                <a:lnTo>
                  <a:pt x="211" y="7"/>
                </a:lnTo>
                <a:lnTo>
                  <a:pt x="211" y="0"/>
                </a:lnTo>
                <a:lnTo>
                  <a:pt x="218" y="0"/>
                </a:lnTo>
                <a:lnTo>
                  <a:pt x="218" y="7"/>
                </a:lnTo>
                <a:close/>
                <a:moveTo>
                  <a:pt x="197" y="7"/>
                </a:moveTo>
                <a:lnTo>
                  <a:pt x="190" y="7"/>
                </a:lnTo>
                <a:lnTo>
                  <a:pt x="190" y="0"/>
                </a:lnTo>
                <a:lnTo>
                  <a:pt x="197" y="0"/>
                </a:lnTo>
                <a:lnTo>
                  <a:pt x="197" y="7"/>
                </a:lnTo>
                <a:close/>
                <a:moveTo>
                  <a:pt x="176" y="7"/>
                </a:moveTo>
                <a:lnTo>
                  <a:pt x="169" y="7"/>
                </a:lnTo>
                <a:lnTo>
                  <a:pt x="169" y="0"/>
                </a:lnTo>
                <a:lnTo>
                  <a:pt x="176" y="0"/>
                </a:lnTo>
                <a:lnTo>
                  <a:pt x="176" y="7"/>
                </a:lnTo>
                <a:close/>
                <a:moveTo>
                  <a:pt x="155" y="7"/>
                </a:moveTo>
                <a:lnTo>
                  <a:pt x="148" y="7"/>
                </a:lnTo>
                <a:lnTo>
                  <a:pt x="148" y="0"/>
                </a:lnTo>
                <a:lnTo>
                  <a:pt x="155" y="0"/>
                </a:lnTo>
                <a:lnTo>
                  <a:pt x="155" y="7"/>
                </a:lnTo>
                <a:close/>
                <a:moveTo>
                  <a:pt x="133" y="7"/>
                </a:moveTo>
                <a:lnTo>
                  <a:pt x="127" y="7"/>
                </a:lnTo>
                <a:lnTo>
                  <a:pt x="127" y="0"/>
                </a:lnTo>
                <a:lnTo>
                  <a:pt x="133" y="0"/>
                </a:lnTo>
                <a:lnTo>
                  <a:pt x="133" y="7"/>
                </a:lnTo>
                <a:close/>
                <a:moveTo>
                  <a:pt x="112" y="7"/>
                </a:moveTo>
                <a:lnTo>
                  <a:pt x="105" y="7"/>
                </a:lnTo>
                <a:lnTo>
                  <a:pt x="105" y="0"/>
                </a:lnTo>
                <a:lnTo>
                  <a:pt x="112" y="0"/>
                </a:lnTo>
                <a:lnTo>
                  <a:pt x="112" y="7"/>
                </a:lnTo>
                <a:close/>
                <a:moveTo>
                  <a:pt x="91" y="7"/>
                </a:moveTo>
                <a:lnTo>
                  <a:pt x="84" y="7"/>
                </a:lnTo>
                <a:lnTo>
                  <a:pt x="84" y="0"/>
                </a:lnTo>
                <a:lnTo>
                  <a:pt x="91" y="0"/>
                </a:lnTo>
                <a:lnTo>
                  <a:pt x="91" y="7"/>
                </a:lnTo>
                <a:close/>
                <a:moveTo>
                  <a:pt x="70" y="7"/>
                </a:moveTo>
                <a:lnTo>
                  <a:pt x="63" y="7"/>
                </a:lnTo>
                <a:lnTo>
                  <a:pt x="63" y="0"/>
                </a:lnTo>
                <a:lnTo>
                  <a:pt x="70" y="0"/>
                </a:lnTo>
                <a:lnTo>
                  <a:pt x="70" y="7"/>
                </a:lnTo>
                <a:close/>
                <a:moveTo>
                  <a:pt x="49" y="7"/>
                </a:moveTo>
                <a:lnTo>
                  <a:pt x="42" y="7"/>
                </a:lnTo>
                <a:lnTo>
                  <a:pt x="42" y="0"/>
                </a:lnTo>
                <a:lnTo>
                  <a:pt x="49" y="0"/>
                </a:lnTo>
                <a:lnTo>
                  <a:pt x="49" y="7"/>
                </a:lnTo>
                <a:close/>
                <a:moveTo>
                  <a:pt x="28" y="7"/>
                </a:moveTo>
                <a:lnTo>
                  <a:pt x="21" y="7"/>
                </a:lnTo>
                <a:lnTo>
                  <a:pt x="21" y="0"/>
                </a:lnTo>
                <a:lnTo>
                  <a:pt x="28" y="0"/>
                </a:lnTo>
                <a:lnTo>
                  <a:pt x="28" y="7"/>
                </a:lnTo>
                <a:close/>
                <a:moveTo>
                  <a:pt x="7" y="7"/>
                </a:moveTo>
                <a:lnTo>
                  <a:pt x="4" y="7"/>
                </a:lnTo>
                <a:lnTo>
                  <a:pt x="4" y="0"/>
                </a:lnTo>
                <a:lnTo>
                  <a:pt x="7" y="0"/>
                </a:lnTo>
                <a:lnTo>
                  <a:pt x="7" y="7"/>
                </a:lnTo>
                <a:close/>
              </a:path>
            </a:pathLst>
          </a:custGeom>
          <a:solidFill>
            <a:srgbClr val="0078D7"/>
          </a:solidFill>
          <a:ln w="0" cap="flat">
            <a:solidFill>
              <a:srgbClr val="FF0000"/>
            </a:solidFill>
            <a:prstDash val="solid"/>
            <a:round/>
            <a:headEnd/>
            <a:tailEnd/>
          </a:ln>
        </p:spPr>
        <p:txBody>
          <a:bodyPr vert="horz" wrap="square" lIns="91440" tIns="45720" rIns="91440" bIns="45720" numCol="1" anchor="t" anchorCtr="0" compatLnSpc="1">
            <a:prstTxWarp prst="textNoShape"/>
          </a:bodyPr>
          <a:lstStyle/>
          <a:p>
            <a:pPr>
              <a:defRPr/>
            </a:pPr>
            <a:endParaRPr lang="zh-TW">
              <a:latin typeface="Arial"/>
              <a:ea typeface="微軟正黑體"/>
              <a:cs typeface="Arial"/>
            </a:endParaRPr>
          </a:p>
        </p:txBody>
      </p:sp>
      <p:pic>
        <p:nvPicPr>
          <p:cNvPr id="358" name="Graphic 6"/>
          <p:cNvPicPr>
            <a:picLocks noChangeAspect="1" noChangeArrowheads="1"/>
          </p:cNvPicPr>
          <p:nvPr/>
        </p:nvPicPr>
        <p:blipFill>
          <a:blip r:embed="rId2"/>
          <a:stretch/>
        </p:blipFill>
        <p:spPr bwMode="auto">
          <a:xfrm flipH="1">
            <a:off x="270944" y="1817922"/>
            <a:ext cx="419078" cy="459502"/>
          </a:xfrm>
          <a:prstGeom prst="rect">
            <a:avLst/>
          </a:prstGeom>
          <a:noFill/>
          <a:ln>
            <a:noFill/>
          </a:ln>
        </p:spPr>
      </p:pic>
      <p:sp>
        <p:nvSpPr>
          <p:cNvPr id="359" name="文字方塊 358"/>
          <p:cNvSpPr txBox="1"/>
          <p:nvPr/>
        </p:nvSpPr>
        <p:spPr bwMode="auto">
          <a:xfrm>
            <a:off x="85566" y="2285911"/>
            <a:ext cx="697627" cy="246221"/>
          </a:xfrm>
          <a:prstGeom prst="rect">
            <a:avLst/>
          </a:prstGeom>
          <a:noFill/>
        </p:spPr>
        <p:txBody>
          <a:bodyPr wrap="none" rtlCol="0">
            <a:spAutoFit/>
          </a:bodyPr>
          <a:lstStyle/>
          <a:p>
            <a:pPr>
              <a:defRPr/>
            </a:pPr>
            <a:r>
              <a:rPr lang="zh-TW" sz="1000" b="1"/>
              <a:t>開發人員</a:t>
            </a:r>
            <a:endParaRPr/>
          </a:p>
        </p:txBody>
      </p:sp>
      <p:pic>
        <p:nvPicPr>
          <p:cNvPr id="361" name="圖片 360"/>
          <p:cNvPicPr>
            <a:picLocks noChangeAspect="1"/>
          </p:cNvPicPr>
          <p:nvPr/>
        </p:nvPicPr>
        <p:blipFill>
          <a:blip r:embed="rId23"/>
          <a:stretch/>
        </p:blipFill>
        <p:spPr bwMode="auto">
          <a:xfrm>
            <a:off x="1340001" y="1670987"/>
            <a:ext cx="553474" cy="559693"/>
          </a:xfrm>
          <a:prstGeom prst="rect">
            <a:avLst/>
          </a:prstGeom>
        </p:spPr>
      </p:pic>
      <p:sp>
        <p:nvSpPr>
          <p:cNvPr id="362" name="TextBox 9"/>
          <p:cNvSpPr txBox="1">
            <a:spLocks noChangeArrowheads="1"/>
          </p:cNvSpPr>
          <p:nvPr/>
        </p:nvSpPr>
        <p:spPr bwMode="auto">
          <a:xfrm>
            <a:off x="1124292" y="2236993"/>
            <a:ext cx="984733" cy="261610"/>
          </a:xfrm>
          <a:prstGeom prst="rect">
            <a:avLst/>
          </a:prstGeom>
          <a:noFill/>
          <a:ln>
            <a:noFill/>
          </a:ln>
        </p:spPr>
        <p:txBody>
          <a:bodyPr wrap="square">
            <a:spAutoFit/>
          </a:bodyPr>
          <a:lstStyle>
            <a:defPPr>
              <a:defRPr lang="en-US"/>
            </a:defPPr>
            <a:lvl1pPr algn="l">
              <a:spcBef>
                <a:spcPts val="0"/>
              </a:spcBef>
              <a:spcAft>
                <a:spcPts val="0"/>
              </a:spcAft>
              <a:defRPr>
                <a:solidFill>
                  <a:schemeClr val="tx1"/>
                </a:solidFill>
                <a:latin typeface="Calibri"/>
                <a:ea typeface="+mn-ea"/>
                <a:cs typeface="+mn-cs"/>
              </a:defRPr>
            </a:lvl1pPr>
            <a:lvl2pPr marL="457200" algn="l">
              <a:spcBef>
                <a:spcPts val="0"/>
              </a:spcBef>
              <a:spcAft>
                <a:spcPts val="0"/>
              </a:spcAft>
              <a:defRPr>
                <a:solidFill>
                  <a:schemeClr val="tx1"/>
                </a:solidFill>
                <a:latin typeface="Calibri"/>
                <a:ea typeface="+mn-ea"/>
                <a:cs typeface="+mn-cs"/>
              </a:defRPr>
            </a:lvl2pPr>
            <a:lvl3pPr marL="914400" algn="l">
              <a:spcBef>
                <a:spcPts val="0"/>
              </a:spcBef>
              <a:spcAft>
                <a:spcPts val="0"/>
              </a:spcAft>
              <a:defRPr>
                <a:solidFill>
                  <a:schemeClr val="tx1"/>
                </a:solidFill>
                <a:latin typeface="Calibri"/>
                <a:ea typeface="+mn-ea"/>
                <a:cs typeface="+mn-cs"/>
              </a:defRPr>
            </a:lvl3pPr>
            <a:lvl4pPr marL="1371600" algn="l">
              <a:spcBef>
                <a:spcPts val="0"/>
              </a:spcBef>
              <a:spcAft>
                <a:spcPts val="0"/>
              </a:spcAft>
              <a:defRPr>
                <a:solidFill>
                  <a:schemeClr val="tx1"/>
                </a:solidFill>
                <a:latin typeface="Calibri"/>
                <a:ea typeface="+mn-ea"/>
                <a:cs typeface="+mn-cs"/>
              </a:defRPr>
            </a:lvl4pPr>
            <a:lvl5pPr marL="1828800" algn="l">
              <a:spcBef>
                <a:spcPts val="0"/>
              </a:spcBef>
              <a:spcAft>
                <a:spcPts val="0"/>
              </a:spcAft>
              <a:defRPr>
                <a:solidFill>
                  <a:schemeClr val="tx1"/>
                </a:solidFill>
                <a:latin typeface="Calibri"/>
                <a:ea typeface="+mn-ea"/>
                <a:cs typeface="+mn-cs"/>
              </a:defRPr>
            </a:lvl5pPr>
            <a:lvl6pPr marL="2286000" algn="l" defTabSz="914400">
              <a:defRPr>
                <a:solidFill>
                  <a:schemeClr val="tx1"/>
                </a:solidFill>
                <a:latin typeface="Calibri"/>
                <a:ea typeface="+mn-ea"/>
                <a:cs typeface="+mn-cs"/>
              </a:defRPr>
            </a:lvl6pPr>
            <a:lvl7pPr marL="2743200" algn="l" defTabSz="914400">
              <a:defRPr>
                <a:solidFill>
                  <a:schemeClr val="tx1"/>
                </a:solidFill>
                <a:latin typeface="Calibri"/>
                <a:ea typeface="+mn-ea"/>
                <a:cs typeface="+mn-cs"/>
              </a:defRPr>
            </a:lvl7pPr>
            <a:lvl8pPr marL="3200400" algn="l" defTabSz="914400">
              <a:defRPr>
                <a:solidFill>
                  <a:schemeClr val="tx1"/>
                </a:solidFill>
                <a:latin typeface="Calibri"/>
                <a:ea typeface="+mn-ea"/>
                <a:cs typeface="+mn-cs"/>
              </a:defRPr>
            </a:lvl8pPr>
            <a:lvl9pPr marL="3657600" algn="l" defTabSz="914400">
              <a:defRPr>
                <a:solidFill>
                  <a:schemeClr val="tx1"/>
                </a:solidFill>
                <a:latin typeface="Calibri"/>
                <a:ea typeface="+mn-ea"/>
                <a:cs typeface="+mn-cs"/>
              </a:defRPr>
            </a:lvl9pPr>
          </a:lstStyle>
          <a:p>
            <a:pPr algn="ctr">
              <a:defRPr/>
            </a:pPr>
            <a:r>
              <a:rPr lang="en-US" sz="1100">
                <a:solidFill>
                  <a:srgbClr val="000000"/>
                </a:solidFill>
                <a:latin typeface="微軟正黑體"/>
                <a:ea typeface="微軟正黑體"/>
              </a:rPr>
              <a:t>CHT Harbor</a:t>
            </a:r>
            <a:endParaRPr lang="zh-TW" sz="1100">
              <a:latin typeface="微軟正黑體"/>
              <a:ea typeface="微軟正黑體"/>
            </a:endParaRPr>
          </a:p>
        </p:txBody>
      </p:sp>
      <p:pic>
        <p:nvPicPr>
          <p:cNvPr id="363" name="圖片 362"/>
          <p:cNvPicPr>
            <a:picLocks noChangeAspect="1"/>
          </p:cNvPicPr>
          <p:nvPr/>
        </p:nvPicPr>
        <p:blipFill>
          <a:blip r:embed="rId24"/>
          <a:stretch/>
        </p:blipFill>
        <p:spPr bwMode="auto">
          <a:xfrm>
            <a:off x="742389" y="3580798"/>
            <a:ext cx="503849" cy="866167"/>
          </a:xfrm>
          <a:prstGeom prst="rect">
            <a:avLst/>
          </a:prstGeom>
        </p:spPr>
      </p:pic>
      <p:pic>
        <p:nvPicPr>
          <p:cNvPr id="364" name="圖片 363"/>
          <p:cNvPicPr>
            <a:picLocks noChangeAspect="1"/>
          </p:cNvPicPr>
          <p:nvPr/>
        </p:nvPicPr>
        <p:blipFill>
          <a:blip r:embed="rId25"/>
          <a:stretch/>
        </p:blipFill>
        <p:spPr bwMode="auto">
          <a:xfrm>
            <a:off x="274568" y="4650475"/>
            <a:ext cx="707083" cy="874742"/>
          </a:xfrm>
          <a:prstGeom prst="rect">
            <a:avLst/>
          </a:prstGeom>
        </p:spPr>
      </p:pic>
      <p:pic>
        <p:nvPicPr>
          <p:cNvPr id="366" name="圖片 365"/>
          <p:cNvPicPr>
            <a:picLocks noChangeAspect="1"/>
          </p:cNvPicPr>
          <p:nvPr/>
        </p:nvPicPr>
        <p:blipFill>
          <a:blip r:embed="rId26"/>
          <a:stretch/>
        </p:blipFill>
        <p:spPr bwMode="auto">
          <a:xfrm>
            <a:off x="116924" y="3636571"/>
            <a:ext cx="628650" cy="838200"/>
          </a:xfrm>
          <a:prstGeom prst="rect">
            <a:avLst/>
          </a:prstGeom>
        </p:spPr>
      </p:pic>
      <p:cxnSp>
        <p:nvCxnSpPr>
          <p:cNvPr id="367" name="接點: 肘形 366"/>
          <p:cNvCxnSpPr>
            <a:cxnSpLocks/>
            <a:stCxn id="359" idx="2"/>
            <a:endCxn id="187" idx="0"/>
          </p:cNvCxnSpPr>
          <p:nvPr/>
        </p:nvCxnSpPr>
        <p:spPr bwMode="auto">
          <a:xfrm rot="16199999" flipH="1">
            <a:off x="249046" y="2717465"/>
            <a:ext cx="654413" cy="2837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2" name="Picture 2" descr="Azure Virtual Machine Scale Sets « Developer's Closet"/>
          <p:cNvPicPr>
            <a:picLocks noChangeAspect="1" noChangeArrowheads="1"/>
          </p:cNvPicPr>
          <p:nvPr/>
        </p:nvPicPr>
        <p:blipFill>
          <a:blip r:embed="rId27"/>
          <a:stretch/>
        </p:blipFill>
        <p:spPr bwMode="auto">
          <a:xfrm>
            <a:off x="1484720" y="3633816"/>
            <a:ext cx="578875" cy="559007"/>
          </a:xfrm>
          <a:prstGeom prst="rect">
            <a:avLst/>
          </a:prstGeom>
          <a:noFill/>
        </p:spPr>
      </p:pic>
      <p:sp>
        <p:nvSpPr>
          <p:cNvPr id="373" name="文字方塊 372"/>
          <p:cNvSpPr txBox="1"/>
          <p:nvPr/>
        </p:nvSpPr>
        <p:spPr bwMode="auto">
          <a:xfrm>
            <a:off x="1444309" y="4174132"/>
            <a:ext cx="744114" cy="246221"/>
          </a:xfrm>
          <a:prstGeom prst="rect">
            <a:avLst/>
          </a:prstGeom>
          <a:noFill/>
        </p:spPr>
        <p:txBody>
          <a:bodyPr wrap="none" rtlCol="0">
            <a:spAutoFit/>
          </a:bodyPr>
          <a:lstStyle/>
          <a:p>
            <a:pPr>
              <a:defRPr/>
            </a:pPr>
            <a:r>
              <a:rPr lang="en-US" sz="1000">
                <a:latin typeface="Arial"/>
                <a:ea typeface="微軟正黑體"/>
                <a:cs typeface="Arial"/>
              </a:rPr>
              <a:t>CI Agents</a:t>
            </a:r>
            <a:endParaRPr lang="zh-TW" sz="1000">
              <a:latin typeface="Arial"/>
              <a:ea typeface="微軟正黑體"/>
              <a:cs typeface="Arial"/>
            </a:endParaRPr>
          </a:p>
        </p:txBody>
      </p:sp>
      <p:pic>
        <p:nvPicPr>
          <p:cNvPr id="374" name="Picture 2" descr="Azure Virtual Machine Scale Sets « Developer's Closet"/>
          <p:cNvPicPr>
            <a:picLocks noChangeAspect="1" noChangeArrowheads="1"/>
          </p:cNvPicPr>
          <p:nvPr/>
        </p:nvPicPr>
        <p:blipFill>
          <a:blip r:embed="rId27"/>
          <a:stretch/>
        </p:blipFill>
        <p:spPr bwMode="auto">
          <a:xfrm>
            <a:off x="1083870" y="4720307"/>
            <a:ext cx="578875" cy="559007"/>
          </a:xfrm>
          <a:prstGeom prst="rect">
            <a:avLst/>
          </a:prstGeom>
          <a:noFill/>
        </p:spPr>
      </p:pic>
      <p:sp>
        <p:nvSpPr>
          <p:cNvPr id="375" name="文字方塊 374"/>
          <p:cNvSpPr txBox="1"/>
          <p:nvPr/>
        </p:nvSpPr>
        <p:spPr bwMode="auto">
          <a:xfrm>
            <a:off x="1168451" y="5364471"/>
            <a:ext cx="801823" cy="246221"/>
          </a:xfrm>
          <a:prstGeom prst="rect">
            <a:avLst/>
          </a:prstGeom>
          <a:noFill/>
        </p:spPr>
        <p:txBody>
          <a:bodyPr wrap="none" rtlCol="0">
            <a:spAutoFit/>
          </a:bodyPr>
          <a:lstStyle/>
          <a:p>
            <a:pPr>
              <a:defRPr/>
            </a:pPr>
            <a:r>
              <a:rPr lang="en-US" sz="1000">
                <a:latin typeface="Arial"/>
                <a:ea typeface="微軟正黑體"/>
                <a:cs typeface="Arial"/>
              </a:rPr>
              <a:t>CD Agents</a:t>
            </a:r>
            <a:endParaRPr lang="zh-TW" sz="1000">
              <a:latin typeface="Arial"/>
              <a:ea typeface="微軟正黑體"/>
              <a:cs typeface="Arial"/>
            </a:endParaRPr>
          </a:p>
        </p:txBody>
      </p:sp>
      <p:cxnSp>
        <p:nvCxnSpPr>
          <p:cNvPr id="377" name="接點: 肘形 376"/>
          <p:cNvCxnSpPr>
            <a:cxnSpLocks/>
            <a:stCxn id="372" idx="0"/>
            <a:endCxn id="362" idx="2"/>
          </p:cNvCxnSpPr>
          <p:nvPr/>
        </p:nvCxnSpPr>
        <p:spPr bwMode="auto">
          <a:xfrm rot="16199999" flipV="1">
            <a:off x="1127803" y="2987460"/>
            <a:ext cx="1135213" cy="1574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1" name="接點: 肘形 380"/>
          <p:cNvCxnSpPr>
            <a:cxnSpLocks/>
            <a:stCxn id="374" idx="3"/>
            <a:endCxn id="210" idx="1"/>
          </p:cNvCxnSpPr>
          <p:nvPr/>
        </p:nvCxnSpPr>
        <p:spPr bwMode="auto">
          <a:xfrm flipV="1">
            <a:off x="1662745" y="3396378"/>
            <a:ext cx="1856045" cy="1603433"/>
          </a:xfrm>
          <a:prstGeom prst="bentConnector3">
            <a:avLst>
              <a:gd name="adj1" fmla="val 3884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7" name="接點: 肘形 386"/>
          <p:cNvCxnSpPr>
            <a:cxnSpLocks/>
            <a:stCxn id="374" idx="3"/>
            <a:endCxn id="12" idx="1"/>
          </p:cNvCxnSpPr>
          <p:nvPr/>
        </p:nvCxnSpPr>
        <p:spPr bwMode="auto">
          <a:xfrm>
            <a:off x="1662745" y="4999811"/>
            <a:ext cx="1897079" cy="541949"/>
          </a:xfrm>
          <a:prstGeom prst="bentConnector3">
            <a:avLst>
              <a:gd name="adj1" fmla="val 3772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29" name="圖片 428"/>
          <p:cNvPicPr>
            <a:picLocks noChangeAspect="1"/>
          </p:cNvPicPr>
          <p:nvPr/>
        </p:nvPicPr>
        <p:blipFill>
          <a:blip r:embed="rId28"/>
          <a:stretch/>
        </p:blipFill>
        <p:spPr bwMode="auto">
          <a:xfrm>
            <a:off x="836089" y="5925321"/>
            <a:ext cx="479520" cy="453364"/>
          </a:xfrm>
          <a:prstGeom prst="rect">
            <a:avLst/>
          </a:prstGeom>
        </p:spPr>
      </p:pic>
      <p:sp>
        <p:nvSpPr>
          <p:cNvPr id="441" name="TextBox 20"/>
          <p:cNvSpPr txBox="1">
            <a:spLocks noChangeArrowheads="1"/>
          </p:cNvSpPr>
          <p:nvPr/>
        </p:nvSpPr>
        <p:spPr bwMode="auto">
          <a:xfrm>
            <a:off x="3546779" y="3279146"/>
            <a:ext cx="1629780" cy="307777"/>
          </a:xfrm>
          <a:prstGeom prst="rect">
            <a:avLst/>
          </a:prstGeom>
          <a:solidFill>
            <a:srgbClr val="00B0F0"/>
          </a:solid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400">
                <a:latin typeface="Arial"/>
                <a:ea typeface="Amazon Ember"/>
                <a:cs typeface="Arial"/>
              </a:rPr>
              <a:t>react+Python</a:t>
            </a:r>
            <a:endParaRPr lang="en-US" sz="1400">
              <a:latin typeface="Arial"/>
              <a:ea typeface="Amazon Ember"/>
              <a:cs typeface="Arial"/>
            </a:endParaRPr>
          </a:p>
        </p:txBody>
      </p:sp>
      <p:sp>
        <p:nvSpPr>
          <p:cNvPr id="442" name="TextBox 20"/>
          <p:cNvSpPr txBox="1">
            <a:spLocks noChangeArrowheads="1"/>
          </p:cNvSpPr>
          <p:nvPr/>
        </p:nvSpPr>
        <p:spPr bwMode="auto">
          <a:xfrm>
            <a:off x="3575320" y="5415827"/>
            <a:ext cx="1601240" cy="307777"/>
          </a:xfrm>
          <a:prstGeom prst="rect">
            <a:avLst/>
          </a:prstGeom>
          <a:solidFill>
            <a:srgbClr val="00B0F0"/>
          </a:solidFill>
          <a:ln>
            <a:noFill/>
          </a:ln>
        </p:spPr>
        <p:txBody>
          <a:bodyPr wrap="square">
            <a:spAutoFit/>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400">
                <a:latin typeface="Arial"/>
                <a:ea typeface="Amazon Ember"/>
                <a:cs typeface="Arial"/>
              </a:rPr>
              <a:t>react+Python</a:t>
            </a:r>
            <a:endParaRPr lang="en-US" sz="1400">
              <a:latin typeface="Arial"/>
              <a:ea typeface="Amazon Ember"/>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 name="流程圖: 多重文件 44"/>
          <p:cNvSpPr/>
          <p:nvPr/>
        </p:nvSpPr>
        <p:spPr bwMode="auto">
          <a:xfrm>
            <a:off x="3842140" y="3954233"/>
            <a:ext cx="1371600" cy="808846"/>
          </a:xfrm>
          <a:prstGeom prst="flowChartMultidocument">
            <a:avLst/>
          </a:prstGeom>
          <a:solidFill>
            <a:schemeClr val="accent6">
              <a:lumMod val="20000"/>
              <a:lumOff val="80000"/>
            </a:schemeClr>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zh-TW">
                <a:latin typeface="微軟正黑體"/>
                <a:ea typeface="微軟正黑體"/>
              </a:rPr>
              <a:t>發票</a:t>
            </a:r>
            <a:r>
              <a:rPr lang="en-US">
                <a:latin typeface="微軟正黑體"/>
                <a:ea typeface="微軟正黑體"/>
              </a:rPr>
              <a:t>&amp;</a:t>
            </a:r>
            <a:endParaRPr/>
          </a:p>
          <a:p>
            <a:pPr algn="ctr">
              <a:defRPr/>
            </a:pPr>
            <a:r>
              <a:rPr lang="zh-TW">
                <a:latin typeface="微軟正黑體"/>
                <a:ea typeface="微軟正黑體"/>
              </a:rPr>
              <a:t>明細</a:t>
            </a:r>
            <a:endParaRPr/>
          </a:p>
        </p:txBody>
      </p:sp>
      <p:sp>
        <p:nvSpPr>
          <p:cNvPr id="3"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endParaRPr lang="zh-TW" sz="3600" b="1" i="0" u="none" strike="noStrike" cap="none" spc="0">
              <a:ln w="3175">
                <a:noFill/>
              </a:ln>
              <a:gradFill>
                <a:gsLst>
                  <a:gs pos="0">
                    <a:srgbClr val="0255D5"/>
                  </a:gs>
                  <a:gs pos="100000">
                    <a:srgbClr val="072C85"/>
                  </a:gs>
                </a:gsLst>
                <a:lin ang="5400000" scaled="1"/>
              </a:gradFill>
            </a:endParaRPr>
          </a:p>
        </p:txBody>
      </p:sp>
      <p:sp>
        <p:nvSpPr>
          <p:cNvPr id="4" name="矩形 3"/>
          <p:cNvSpPr/>
          <p:nvPr/>
        </p:nvSpPr>
        <p:spPr bwMode="auto">
          <a:xfrm>
            <a:off x="217876" y="853134"/>
            <a:ext cx="10853536" cy="2006123"/>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444381" y="-125878"/>
            <a:ext cx="355548" cy="2516349"/>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501390" y="962879"/>
            <a:ext cx="1800493" cy="369332"/>
          </a:xfrm>
          <a:prstGeom prst="rect">
            <a:avLst/>
          </a:prstGeom>
        </p:spPr>
        <p:txBody>
          <a:bodyPr wrap="none">
            <a:spAutoFit/>
          </a:bodyPr>
          <a:lstStyle/>
          <a:p>
            <a:pPr>
              <a:defRPr/>
            </a:pPr>
            <a:r>
              <a:rPr lang="zh-TW" b="1">
                <a:solidFill>
                  <a:prstClr val="white"/>
                </a:solidFill>
                <a:latin typeface="微軟正黑體"/>
                <a:ea typeface="微軟正黑體"/>
              </a:rPr>
              <a:t>主流程概念說明</a:t>
            </a:r>
            <a:endParaRPr lang="en-US" b="1">
              <a:solidFill>
                <a:prstClr val="white"/>
              </a:solidFill>
              <a:latin typeface="微軟正黑體"/>
              <a:ea typeface="微軟正黑體"/>
            </a:endParaRPr>
          </a:p>
        </p:txBody>
      </p:sp>
      <p:cxnSp>
        <p:nvCxnSpPr>
          <p:cNvPr id="9" name="直線單箭頭接點 6"/>
          <p:cNvCxnSpPr>
            <a:cxnSpLocks noChangeShapeType="1"/>
            <a:stCxn id="50" idx="3"/>
            <a:endCxn id="60" idx="1"/>
          </p:cNvCxnSpPr>
          <p:nvPr/>
        </p:nvCxnSpPr>
        <p:spPr bwMode="auto">
          <a:xfrm>
            <a:off x="7055955" y="4361968"/>
            <a:ext cx="368169" cy="0"/>
          </a:xfrm>
          <a:prstGeom prst="straightConnector1">
            <a:avLst/>
          </a:prstGeom>
          <a:noFill/>
          <a:ln w="9525" algn="ctr">
            <a:solidFill>
              <a:schemeClr val="tx1"/>
            </a:solidFill>
            <a:round/>
            <a:headEnd/>
            <a:tailEnd type="triangle" w="med" len="med"/>
          </a:ln>
          <a:effectLst/>
        </p:spPr>
      </p:cxnSp>
      <p:sp>
        <p:nvSpPr>
          <p:cNvPr id="10" name="文字方塊 7"/>
          <p:cNvSpPr txBox="1">
            <a:spLocks noChangeArrowheads="1"/>
          </p:cNvSpPr>
          <p:nvPr/>
        </p:nvSpPr>
        <p:spPr bwMode="auto">
          <a:xfrm>
            <a:off x="4809047" y="3059113"/>
            <a:ext cx="1519236" cy="369887"/>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a:latin typeface="Arial"/>
              </a:rPr>
              <a:t>By Party</a:t>
            </a:r>
            <a:r>
              <a:rPr lang="zh-TW">
                <a:latin typeface="Arial"/>
              </a:rPr>
              <a:t>切分</a:t>
            </a:r>
            <a:endParaRPr/>
          </a:p>
        </p:txBody>
      </p:sp>
      <p:sp>
        <p:nvSpPr>
          <p:cNvPr id="11" name="矩形 9"/>
          <p:cNvSpPr>
            <a:spLocks noChangeArrowheads="1"/>
          </p:cNvSpPr>
          <p:nvPr/>
        </p:nvSpPr>
        <p:spPr bwMode="auto">
          <a:xfrm>
            <a:off x="5050094" y="3373388"/>
            <a:ext cx="971549" cy="283368"/>
          </a:xfrm>
          <a:prstGeom prst="rect">
            <a:avLst/>
          </a:prstGeom>
          <a:solidFill>
            <a:srgbClr val="FFFF00"/>
          </a:solidFill>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TW" sz="1400">
                <a:solidFill>
                  <a:schemeClr val="tx1"/>
                </a:solidFill>
                <a:latin typeface="微軟正黑體"/>
                <a:ea typeface="微軟正黑體"/>
              </a:rPr>
              <a:t>抵扣</a:t>
            </a:r>
            <a:endParaRPr/>
          </a:p>
        </p:txBody>
      </p:sp>
      <p:cxnSp>
        <p:nvCxnSpPr>
          <p:cNvPr id="12" name="直線單箭頭接點 11"/>
          <p:cNvCxnSpPr>
            <a:cxnSpLocks noChangeShapeType="1"/>
            <a:stCxn id="11" idx="2"/>
          </p:cNvCxnSpPr>
          <p:nvPr/>
        </p:nvCxnSpPr>
        <p:spPr bwMode="auto">
          <a:xfrm>
            <a:off x="5535869" y="3656756"/>
            <a:ext cx="0" cy="689997"/>
          </a:xfrm>
          <a:prstGeom prst="straightConnector1">
            <a:avLst/>
          </a:prstGeom>
          <a:noFill/>
          <a:ln w="9525" algn="ctr">
            <a:solidFill>
              <a:schemeClr val="tx1"/>
            </a:solidFill>
            <a:round/>
            <a:headEnd/>
            <a:tailEnd type="triangle" w="med" len="med"/>
          </a:ln>
          <a:effectLst/>
        </p:spPr>
      </p:cxnSp>
      <p:sp>
        <p:nvSpPr>
          <p:cNvPr id="13" name="矩形 13"/>
          <p:cNvSpPr>
            <a:spLocks noChangeArrowheads="1"/>
          </p:cNvSpPr>
          <p:nvPr/>
        </p:nvSpPr>
        <p:spPr bwMode="auto">
          <a:xfrm>
            <a:off x="9475026" y="5949254"/>
            <a:ext cx="1016000" cy="296333"/>
          </a:xfrm>
          <a:prstGeom prst="rect">
            <a:avLst/>
          </a:prstGeom>
          <a:solidFill>
            <a:srgbClr val="FFFF00"/>
          </a:solidFill>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zh-TW" sz="1400">
                <a:solidFill>
                  <a:schemeClr val="tx1"/>
                </a:solidFill>
                <a:latin typeface="微軟正黑體"/>
                <a:ea typeface="微軟正黑體"/>
              </a:rPr>
              <a:t>存入</a:t>
            </a:r>
            <a:r>
              <a:rPr lang="en-US" sz="1400">
                <a:solidFill>
                  <a:schemeClr val="tx1"/>
                </a:solidFill>
                <a:latin typeface="微軟正黑體"/>
                <a:ea typeface="微軟正黑體"/>
              </a:rPr>
              <a:t>CB</a:t>
            </a:r>
            <a:endParaRPr lang="zh-TW" sz="1400">
              <a:solidFill>
                <a:schemeClr val="tx1"/>
              </a:solidFill>
              <a:latin typeface="微軟正黑體"/>
              <a:ea typeface="微軟正黑體"/>
            </a:endParaRPr>
          </a:p>
        </p:txBody>
      </p:sp>
      <p:cxnSp>
        <p:nvCxnSpPr>
          <p:cNvPr id="15" name="直線單箭頭接點 16"/>
          <p:cNvCxnSpPr>
            <a:cxnSpLocks noChangeShapeType="1"/>
            <a:stCxn id="60" idx="3"/>
          </p:cNvCxnSpPr>
          <p:nvPr/>
        </p:nvCxnSpPr>
        <p:spPr bwMode="auto">
          <a:xfrm>
            <a:off x="8795724" y="4361968"/>
            <a:ext cx="591449" cy="0"/>
          </a:xfrm>
          <a:prstGeom prst="straightConnector1">
            <a:avLst/>
          </a:prstGeom>
          <a:noFill/>
          <a:ln w="9525" algn="ctr">
            <a:solidFill>
              <a:schemeClr val="tx1"/>
            </a:solidFill>
            <a:round/>
            <a:headEnd/>
            <a:tailEnd type="triangle" w="med" len="med"/>
          </a:ln>
          <a:effectLst/>
        </p:spPr>
      </p:cxnSp>
      <p:cxnSp>
        <p:nvCxnSpPr>
          <p:cNvPr id="16" name="直線單箭頭接點 19"/>
          <p:cNvCxnSpPr>
            <a:cxnSpLocks noChangeShapeType="1"/>
            <a:stCxn id="72" idx="2"/>
            <a:endCxn id="13" idx="0"/>
          </p:cNvCxnSpPr>
          <p:nvPr/>
        </p:nvCxnSpPr>
        <p:spPr bwMode="auto">
          <a:xfrm>
            <a:off x="9983026" y="5702018"/>
            <a:ext cx="0" cy="247236"/>
          </a:xfrm>
          <a:prstGeom prst="straightConnector1">
            <a:avLst/>
          </a:prstGeom>
          <a:noFill/>
          <a:ln w="9525" algn="ctr">
            <a:solidFill>
              <a:schemeClr val="tx1"/>
            </a:solidFill>
            <a:round/>
            <a:headEnd/>
            <a:tailEnd type="triangle" w="med" len="med"/>
          </a:ln>
          <a:effectLst/>
        </p:spPr>
      </p:cxnSp>
      <p:cxnSp>
        <p:nvCxnSpPr>
          <p:cNvPr id="17" name="直線單箭頭接點 22"/>
          <p:cNvCxnSpPr>
            <a:cxnSpLocks noChangeShapeType="1"/>
            <a:stCxn id="21" idx="2"/>
          </p:cNvCxnSpPr>
          <p:nvPr/>
        </p:nvCxnSpPr>
        <p:spPr bwMode="auto">
          <a:xfrm>
            <a:off x="1987971" y="3634711"/>
            <a:ext cx="1676" cy="674687"/>
          </a:xfrm>
          <a:prstGeom prst="straightConnector1">
            <a:avLst/>
          </a:prstGeom>
          <a:noFill/>
          <a:ln w="9525" algn="ctr">
            <a:solidFill>
              <a:schemeClr val="tx1"/>
            </a:solidFill>
            <a:round/>
            <a:headEnd/>
            <a:tailEnd type="triangle" w="med" len="med"/>
          </a:ln>
          <a:effectLst/>
        </p:spPr>
      </p:cxnSp>
      <p:sp>
        <p:nvSpPr>
          <p:cNvPr id="18" name="矩形 25"/>
          <p:cNvSpPr>
            <a:spLocks noChangeArrowheads="1"/>
          </p:cNvSpPr>
          <p:nvPr/>
        </p:nvSpPr>
        <p:spPr bwMode="auto">
          <a:xfrm>
            <a:off x="10978686" y="5092418"/>
            <a:ext cx="727870" cy="6096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chemeClr val="bg1"/>
                </a:solidFill>
                <a:latin typeface="微軟正黑體"/>
                <a:ea typeface="微軟正黑體"/>
              </a:rPr>
              <a:t>付款</a:t>
            </a:r>
            <a:endParaRPr/>
          </a:p>
        </p:txBody>
      </p:sp>
      <p:cxnSp>
        <p:nvCxnSpPr>
          <p:cNvPr id="19" name="直線單箭頭接點 27"/>
          <p:cNvCxnSpPr>
            <a:cxnSpLocks noChangeShapeType="1"/>
            <a:stCxn id="72" idx="3"/>
            <a:endCxn id="18" idx="1"/>
          </p:cNvCxnSpPr>
          <p:nvPr/>
        </p:nvCxnSpPr>
        <p:spPr bwMode="auto">
          <a:xfrm>
            <a:off x="10582005" y="5397218"/>
            <a:ext cx="396680" cy="0"/>
          </a:xfrm>
          <a:prstGeom prst="straightConnector1">
            <a:avLst/>
          </a:prstGeom>
          <a:noFill/>
          <a:ln w="9525" algn="ctr">
            <a:solidFill>
              <a:schemeClr val="tx1"/>
            </a:solidFill>
            <a:round/>
            <a:headEnd/>
            <a:tailEnd type="triangle" w="med" len="med"/>
          </a:ln>
          <a:effectLst/>
        </p:spPr>
      </p:cxnSp>
      <p:grpSp>
        <p:nvGrpSpPr>
          <p:cNvPr id="20" name="群組 19"/>
          <p:cNvGrpSpPr/>
          <p:nvPr/>
        </p:nvGrpSpPr>
        <p:grpSpPr bwMode="auto">
          <a:xfrm>
            <a:off x="1321221" y="3008875"/>
            <a:ext cx="1333500" cy="625836"/>
            <a:chOff x="4201289" y="570292"/>
            <a:chExt cx="1333500" cy="625836"/>
          </a:xfrm>
        </p:grpSpPr>
        <p:sp>
          <p:nvSpPr>
            <p:cNvPr id="21" name="矩形 20"/>
            <p:cNvSpPr>
              <a:spLocks noChangeArrowheads="1"/>
            </p:cNvSpPr>
            <p:nvPr/>
          </p:nvSpPr>
          <p:spPr bwMode="auto">
            <a:xfrm>
              <a:off x="4201289" y="900852"/>
              <a:ext cx="1333500" cy="295276"/>
            </a:xfrm>
            <a:prstGeom prst="rect">
              <a:avLst/>
            </a:prstGeom>
            <a:solidFill>
              <a:srgbClr val="FFFF00"/>
            </a:solidFill>
            <a:ln>
              <a:headEnd/>
              <a:tailEnd/>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r>
                <a:rPr lang="zh-TW" sz="1400">
                  <a:latin typeface="微軟正黑體"/>
                  <a:ea typeface="微軟正黑體"/>
                </a:rPr>
                <a:t>處理</a:t>
              </a:r>
              <a:endParaRPr/>
            </a:p>
          </p:txBody>
        </p:sp>
        <p:sp>
          <p:nvSpPr>
            <p:cNvPr id="22" name="文字方塊 29"/>
            <p:cNvSpPr txBox="1">
              <a:spLocks noChangeArrowheads="1"/>
            </p:cNvSpPr>
            <p:nvPr/>
          </p:nvSpPr>
          <p:spPr bwMode="auto">
            <a:xfrm>
              <a:off x="4304746" y="570292"/>
              <a:ext cx="1059136" cy="369332"/>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a:latin typeface="微軟正黑體"/>
                  <a:ea typeface="微軟正黑體"/>
                </a:rPr>
                <a:t>By Party</a:t>
              </a:r>
              <a:endParaRPr lang="zh-TW">
                <a:latin typeface="微軟正黑體"/>
                <a:ea typeface="微軟正黑體"/>
              </a:endParaRPr>
            </a:p>
          </p:txBody>
        </p:sp>
      </p:grpSp>
      <p:sp>
        <p:nvSpPr>
          <p:cNvPr id="23" name="文字方塊 30"/>
          <p:cNvSpPr txBox="1">
            <a:spLocks noChangeArrowheads="1"/>
          </p:cNvSpPr>
          <p:nvPr/>
        </p:nvSpPr>
        <p:spPr bwMode="auto">
          <a:xfrm>
            <a:off x="9367152" y="6338934"/>
            <a:ext cx="1231747" cy="307777"/>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400">
                <a:latin typeface="微軟正黑體"/>
                <a:ea typeface="微軟正黑體"/>
              </a:rPr>
              <a:t>Pro-forma</a:t>
            </a:r>
            <a:r>
              <a:rPr lang="zh-TW" sz="1400">
                <a:latin typeface="微軟正黑體"/>
                <a:ea typeface="微軟正黑體"/>
              </a:rPr>
              <a:t>類</a:t>
            </a:r>
            <a:endParaRPr/>
          </a:p>
        </p:txBody>
      </p:sp>
      <p:sp>
        <p:nvSpPr>
          <p:cNvPr id="24" name="矩形 35"/>
          <p:cNvSpPr>
            <a:spLocks noChangeArrowheads="1"/>
          </p:cNvSpPr>
          <p:nvPr/>
        </p:nvSpPr>
        <p:spPr bwMode="auto">
          <a:xfrm>
            <a:off x="8320913" y="5940787"/>
            <a:ext cx="1016000" cy="609600"/>
          </a:xfrm>
          <a:prstGeom prst="rect">
            <a:avLst/>
          </a:prstGeom>
          <a:solidFill>
            <a:srgbClr val="FFFF00"/>
          </a:solidFill>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a:solidFill>
                  <a:schemeClr val="tx1"/>
                </a:solidFill>
                <a:latin typeface="微軟正黑體"/>
                <a:ea typeface="微軟正黑體"/>
              </a:rPr>
              <a:t>Credit </a:t>
            </a:r>
            <a:endParaRPr/>
          </a:p>
          <a:p>
            <a:pPr algn="ctr">
              <a:defRPr/>
            </a:pPr>
            <a:r>
              <a:rPr lang="en-US" sz="1400">
                <a:solidFill>
                  <a:schemeClr val="tx1"/>
                </a:solidFill>
                <a:latin typeface="微軟正黑體"/>
                <a:ea typeface="微軟正黑體"/>
              </a:rPr>
              <a:t>Note</a:t>
            </a:r>
            <a:endParaRPr lang="zh-TW" sz="1400">
              <a:solidFill>
                <a:schemeClr val="tx1"/>
              </a:solidFill>
              <a:latin typeface="微軟正黑體"/>
              <a:ea typeface="微軟正黑體"/>
            </a:endParaRPr>
          </a:p>
        </p:txBody>
      </p:sp>
      <p:sp>
        <p:nvSpPr>
          <p:cNvPr id="25" name="矩形 37"/>
          <p:cNvSpPr>
            <a:spLocks noChangeArrowheads="1"/>
          </p:cNvSpPr>
          <p:nvPr/>
        </p:nvSpPr>
        <p:spPr bwMode="auto">
          <a:xfrm>
            <a:off x="6520688" y="5940787"/>
            <a:ext cx="1371600" cy="6096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solidFill>
                  <a:schemeClr val="bg1"/>
                </a:solidFill>
                <a:latin typeface="Arial"/>
              </a:rPr>
              <a:t>Credit Balance</a:t>
            </a:r>
            <a:endParaRPr lang="zh-TW">
              <a:solidFill>
                <a:schemeClr val="bg1"/>
              </a:solidFill>
              <a:latin typeface="Arial"/>
            </a:endParaRPr>
          </a:p>
        </p:txBody>
      </p:sp>
      <p:cxnSp>
        <p:nvCxnSpPr>
          <p:cNvPr id="26" name="直線單箭頭接點 39"/>
          <p:cNvCxnSpPr>
            <a:cxnSpLocks noChangeShapeType="1"/>
            <a:stCxn id="25" idx="3"/>
            <a:endCxn id="24" idx="1"/>
          </p:cNvCxnSpPr>
          <p:nvPr/>
        </p:nvCxnSpPr>
        <p:spPr bwMode="auto">
          <a:xfrm>
            <a:off x="7892288" y="6245587"/>
            <a:ext cx="428625" cy="0"/>
          </a:xfrm>
          <a:prstGeom prst="straightConnector1">
            <a:avLst/>
          </a:prstGeom>
          <a:noFill/>
          <a:ln w="9525" algn="ctr">
            <a:solidFill>
              <a:schemeClr val="tx1"/>
            </a:solidFill>
            <a:round/>
            <a:headEnd/>
            <a:tailEnd type="triangle" w="med" len="med"/>
          </a:ln>
          <a:effectLst/>
        </p:spPr>
      </p:cxnSp>
      <p:cxnSp>
        <p:nvCxnSpPr>
          <p:cNvPr id="28" name="直線單箭頭接點 6"/>
          <p:cNvCxnSpPr>
            <a:cxnSpLocks noChangeShapeType="1"/>
            <a:stCxn id="38" idx="3"/>
            <a:endCxn id="29" idx="1"/>
          </p:cNvCxnSpPr>
          <p:nvPr/>
        </p:nvCxnSpPr>
        <p:spPr bwMode="auto">
          <a:xfrm>
            <a:off x="1589476" y="4346753"/>
            <a:ext cx="590327" cy="5222"/>
          </a:xfrm>
          <a:prstGeom prst="straightConnector1">
            <a:avLst/>
          </a:prstGeom>
          <a:noFill/>
          <a:ln w="9525" algn="ctr">
            <a:solidFill>
              <a:schemeClr val="tx1"/>
            </a:solidFill>
            <a:round/>
            <a:headEnd/>
            <a:tailEnd type="triangle" w="med" len="med"/>
          </a:ln>
          <a:effectLst/>
        </p:spPr>
      </p:cxnSp>
      <p:sp>
        <p:nvSpPr>
          <p:cNvPr id="29" name="矩形 2"/>
          <p:cNvSpPr>
            <a:spLocks noChangeArrowheads="1"/>
          </p:cNvSpPr>
          <p:nvPr/>
        </p:nvSpPr>
        <p:spPr bwMode="auto">
          <a:xfrm>
            <a:off x="2179803" y="4047175"/>
            <a:ext cx="1197958" cy="609600"/>
          </a:xfrm>
          <a:prstGeom prst="rect">
            <a:avLst/>
          </a:prstGeom>
          <a:solidFill>
            <a:srgbClr val="00B0F0"/>
          </a:solidFill>
          <a:ln>
            <a:headEnd/>
            <a:tailEnd/>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chemeClr val="bg1"/>
                </a:solidFill>
                <a:latin typeface="微軟正黑體"/>
                <a:ea typeface="微軟正黑體"/>
              </a:rPr>
              <a:t>立帳</a:t>
            </a:r>
            <a:endParaRPr/>
          </a:p>
        </p:txBody>
      </p:sp>
      <p:cxnSp>
        <p:nvCxnSpPr>
          <p:cNvPr id="30" name="直線單箭頭接點 6"/>
          <p:cNvCxnSpPr>
            <a:cxnSpLocks noChangeShapeType="1"/>
            <a:stCxn id="29" idx="3"/>
            <a:endCxn id="45" idx="1"/>
          </p:cNvCxnSpPr>
          <p:nvPr/>
        </p:nvCxnSpPr>
        <p:spPr bwMode="auto">
          <a:xfrm>
            <a:off x="3377761" y="4351975"/>
            <a:ext cx="464379" cy="6681"/>
          </a:xfrm>
          <a:prstGeom prst="straightConnector1">
            <a:avLst/>
          </a:prstGeom>
          <a:noFill/>
          <a:ln w="9525" algn="ctr">
            <a:solidFill>
              <a:schemeClr val="tx1"/>
            </a:solidFill>
            <a:round/>
            <a:headEnd/>
            <a:tailEnd type="triangle" w="med" len="med"/>
          </a:ln>
          <a:effectLst/>
        </p:spPr>
      </p:cxnSp>
      <p:sp>
        <p:nvSpPr>
          <p:cNvPr id="31" name="文字方塊 29"/>
          <p:cNvSpPr txBox="1">
            <a:spLocks noChangeArrowheads="1"/>
          </p:cNvSpPr>
          <p:nvPr/>
        </p:nvSpPr>
        <p:spPr bwMode="auto">
          <a:xfrm>
            <a:off x="3685921" y="3757664"/>
            <a:ext cx="1464632" cy="369332"/>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b="1">
                <a:solidFill>
                  <a:srgbClr val="FF0000"/>
                </a:solidFill>
                <a:latin typeface="微軟正黑體"/>
                <a:ea typeface="微軟正黑體"/>
              </a:rPr>
              <a:t>含</a:t>
            </a:r>
            <a:r>
              <a:rPr lang="en-US" b="1">
                <a:solidFill>
                  <a:srgbClr val="FF0000"/>
                </a:solidFill>
                <a:latin typeface="微軟正黑體"/>
                <a:ea typeface="微軟正黑體"/>
              </a:rPr>
              <a:t>party</a:t>
            </a:r>
            <a:r>
              <a:rPr lang="zh-TW" b="1">
                <a:solidFill>
                  <a:srgbClr val="FF0000"/>
                </a:solidFill>
                <a:latin typeface="微軟正黑體"/>
                <a:ea typeface="微軟正黑體"/>
              </a:rPr>
              <a:t>資訊</a:t>
            </a:r>
            <a:endParaRPr/>
          </a:p>
        </p:txBody>
      </p:sp>
      <p:sp>
        <p:nvSpPr>
          <p:cNvPr id="34" name="文字方塊 33"/>
          <p:cNvSpPr txBox="1"/>
          <p:nvPr/>
        </p:nvSpPr>
        <p:spPr bwMode="auto">
          <a:xfrm>
            <a:off x="412807" y="1295236"/>
            <a:ext cx="10380699"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sz="1600" b="1" i="0" u="none" strike="noStrike" cap="none">
                <a:ln>
                  <a:noFill/>
                </a:ln>
                <a:solidFill>
                  <a:srgbClr val="000000"/>
                </a:solidFill>
                <a:latin typeface="微軟正黑體"/>
                <a:ea typeface="微軟正黑體"/>
              </a:rPr>
              <a:t>發票工作檔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可能是單一</a:t>
            </a:r>
            <a:r>
              <a:rPr lang="en-US" sz="1600" b="0" i="0" u="none" strike="noStrike" cap="none">
                <a:ln>
                  <a:noFill/>
                </a:ln>
                <a:solidFill>
                  <a:srgbClr val="000000"/>
                </a:solidFill>
                <a:latin typeface="微軟正黑體"/>
                <a:ea typeface="微軟正黑體"/>
              </a:rPr>
              <a:t>party</a:t>
            </a:r>
            <a:r>
              <a:rPr lang="zh-TW" sz="1600" b="0" i="0" u="none" strike="noStrike" cap="none">
                <a:ln>
                  <a:noFill/>
                </a:ln>
                <a:solidFill>
                  <a:srgbClr val="000000"/>
                </a:solidFill>
                <a:latin typeface="微軟正黑體"/>
                <a:ea typeface="微軟正黑體"/>
              </a:rPr>
              <a:t>或是隱含多個</a:t>
            </a:r>
            <a:r>
              <a:rPr lang="en-US" sz="1600" b="0" i="0" u="none" strike="noStrike" cap="none">
                <a:ln>
                  <a:noFill/>
                </a:ln>
                <a:solidFill>
                  <a:srgbClr val="000000"/>
                </a:solidFill>
                <a:latin typeface="微軟正黑體"/>
                <a:ea typeface="微軟正黑體"/>
              </a:rPr>
              <a:t>party</a:t>
            </a:r>
            <a:r>
              <a:rPr lang="zh-TW" sz="1600" b="0" i="0" u="none" strike="noStrike" cap="none">
                <a:ln>
                  <a:noFill/>
                </a:ln>
                <a:solidFill>
                  <a:srgbClr val="000000"/>
                </a:solidFill>
                <a:latin typeface="微軟正黑體"/>
                <a:ea typeface="微軟正黑體"/>
              </a:rPr>
              <a:t>尚未拆分</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r>
              <a:rPr lang="zh-TW" sz="1600" b="1" i="0" u="none" strike="noStrike" cap="none">
                <a:ln>
                  <a:noFill/>
                </a:ln>
                <a:solidFill>
                  <a:srgbClr val="000000"/>
                </a:solidFill>
                <a:latin typeface="微軟正黑體"/>
                <a:ea typeface="微軟正黑體"/>
              </a:rPr>
              <a:t>帳單</a:t>
            </a:r>
            <a:r>
              <a:rPr lang="en-US" sz="1600" b="1" i="0" u="none" strike="noStrike" cap="none">
                <a:ln>
                  <a:noFill/>
                </a:ln>
                <a:solidFill>
                  <a:srgbClr val="000000"/>
                </a:solidFill>
                <a:latin typeface="微軟正黑體"/>
                <a:ea typeface="微軟正黑體"/>
              </a:rPr>
              <a:t>&amp;</a:t>
            </a:r>
            <a:r>
              <a:rPr lang="zh-TW" sz="1600" b="1" i="0" u="none" strike="noStrike" cap="none">
                <a:ln>
                  <a:noFill/>
                </a:ln>
                <a:solidFill>
                  <a:srgbClr val="000000"/>
                </a:solidFill>
                <a:latin typeface="微軟正黑體"/>
                <a:ea typeface="微軟正黑體"/>
              </a:rPr>
              <a:t>明細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此部分包含</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endParaRPr lang="en-US" sz="1600">
              <a:solidFill>
                <a:schemeClr val="accent5">
                  <a:lumMod val="75000"/>
                </a:schemeClr>
              </a:solidFill>
              <a:latin typeface="微軟正黑體"/>
              <a:ea typeface="微軟正黑體"/>
            </a:endParaRPr>
          </a:p>
        </p:txBody>
      </p:sp>
      <p:sp>
        <p:nvSpPr>
          <p:cNvPr id="38" name="流程圖: 多重文件 37"/>
          <p:cNvSpPr/>
          <p:nvPr/>
        </p:nvSpPr>
        <p:spPr bwMode="auto">
          <a:xfrm>
            <a:off x="217876" y="3942330"/>
            <a:ext cx="1371600" cy="808846"/>
          </a:xfrm>
          <a:prstGeom prst="flowChartMultidocument">
            <a:avLst/>
          </a:prstGeom>
          <a:solidFill>
            <a:schemeClr val="accent6">
              <a:lumMod val="20000"/>
              <a:lumOff val="80000"/>
            </a:schemeClr>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zh-TW">
                <a:latin typeface="微軟正黑體"/>
                <a:ea typeface="微軟正黑體"/>
              </a:rPr>
              <a:t>發票</a:t>
            </a:r>
            <a:endParaRPr lang="en-US">
              <a:latin typeface="微軟正黑體"/>
              <a:ea typeface="微軟正黑體"/>
            </a:endParaRPr>
          </a:p>
          <a:p>
            <a:pPr algn="ctr">
              <a:defRPr/>
            </a:pPr>
            <a:r>
              <a:rPr lang="zh-TW">
                <a:latin typeface="微軟正黑體"/>
                <a:ea typeface="微軟正黑體"/>
              </a:rPr>
              <a:t>工作檔</a:t>
            </a:r>
            <a:endParaRPr/>
          </a:p>
        </p:txBody>
      </p:sp>
      <p:sp>
        <p:nvSpPr>
          <p:cNvPr id="50" name="矩形 2"/>
          <p:cNvSpPr>
            <a:spLocks noChangeArrowheads="1"/>
          </p:cNvSpPr>
          <p:nvPr/>
        </p:nvSpPr>
        <p:spPr bwMode="auto">
          <a:xfrm>
            <a:off x="5857997" y="4057168"/>
            <a:ext cx="1197958" cy="609600"/>
          </a:xfrm>
          <a:prstGeom prst="rect">
            <a:avLst/>
          </a:prstGeom>
          <a:solidFill>
            <a:srgbClr val="00B0F0"/>
          </a:solidFill>
          <a:ln>
            <a:headEnd/>
            <a:tailEnd/>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chemeClr val="bg1"/>
                </a:solidFill>
                <a:latin typeface="微軟正黑體"/>
                <a:ea typeface="微軟正黑體"/>
              </a:rPr>
              <a:t>應收帳款</a:t>
            </a:r>
            <a:endParaRPr/>
          </a:p>
        </p:txBody>
      </p:sp>
      <p:cxnSp>
        <p:nvCxnSpPr>
          <p:cNvPr id="51" name="直線單箭頭接點 6"/>
          <p:cNvCxnSpPr>
            <a:cxnSpLocks noChangeShapeType="1"/>
            <a:stCxn id="45" idx="3"/>
            <a:endCxn id="50" idx="1"/>
          </p:cNvCxnSpPr>
          <p:nvPr/>
        </p:nvCxnSpPr>
        <p:spPr bwMode="auto">
          <a:xfrm>
            <a:off x="5213740" y="4358656"/>
            <a:ext cx="644257" cy="3312"/>
          </a:xfrm>
          <a:prstGeom prst="straightConnector1">
            <a:avLst/>
          </a:prstGeom>
          <a:noFill/>
          <a:ln w="9525" algn="ctr">
            <a:solidFill>
              <a:schemeClr val="tx1"/>
            </a:solidFill>
            <a:round/>
            <a:headEnd/>
            <a:tailEnd type="triangle" w="med" len="med"/>
          </a:ln>
          <a:effectLst/>
        </p:spPr>
      </p:cxnSp>
      <p:sp>
        <p:nvSpPr>
          <p:cNvPr id="60" name="流程圖: 多重文件 59"/>
          <p:cNvSpPr/>
          <p:nvPr/>
        </p:nvSpPr>
        <p:spPr bwMode="auto">
          <a:xfrm>
            <a:off x="7424124" y="3957545"/>
            <a:ext cx="1371600" cy="808846"/>
          </a:xfrm>
          <a:prstGeom prst="flowChartMultidocument">
            <a:avLst/>
          </a:prstGeom>
          <a:solidFill>
            <a:schemeClr val="accent6">
              <a:lumMod val="20000"/>
              <a:lumOff val="80000"/>
            </a:schemeClr>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zh-TW">
                <a:latin typeface="微軟正黑體"/>
                <a:ea typeface="微軟正黑體"/>
              </a:rPr>
              <a:t>帳單</a:t>
            </a:r>
            <a:r>
              <a:rPr lang="en-US">
                <a:latin typeface="微軟正黑體"/>
                <a:ea typeface="微軟正黑體"/>
              </a:rPr>
              <a:t>&amp;</a:t>
            </a:r>
            <a:r>
              <a:rPr lang="zh-TW">
                <a:latin typeface="微軟正黑體"/>
                <a:ea typeface="微軟正黑體"/>
              </a:rPr>
              <a:t>明細</a:t>
            </a:r>
            <a:endParaRPr/>
          </a:p>
        </p:txBody>
      </p:sp>
      <p:sp>
        <p:nvSpPr>
          <p:cNvPr id="72" name="矩形 2"/>
          <p:cNvSpPr>
            <a:spLocks noChangeArrowheads="1"/>
          </p:cNvSpPr>
          <p:nvPr/>
        </p:nvSpPr>
        <p:spPr bwMode="auto">
          <a:xfrm>
            <a:off x="9384047" y="5092418"/>
            <a:ext cx="1197958" cy="609600"/>
          </a:xfrm>
          <a:prstGeom prst="rect">
            <a:avLst/>
          </a:prstGeom>
          <a:solidFill>
            <a:srgbClr val="00B0F0"/>
          </a:solidFill>
          <a:ln>
            <a:headEnd/>
            <a:tailEnd/>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chemeClr val="bg1"/>
                </a:solidFill>
                <a:latin typeface="微軟正黑體"/>
                <a:ea typeface="微軟正黑體"/>
              </a:rPr>
              <a:t>繳費銷帳</a:t>
            </a:r>
            <a:endParaRPr/>
          </a:p>
        </p:txBody>
      </p:sp>
      <p:sp>
        <p:nvSpPr>
          <p:cNvPr id="86" name="矩形 2"/>
          <p:cNvSpPr>
            <a:spLocks noChangeArrowheads="1"/>
          </p:cNvSpPr>
          <p:nvPr/>
        </p:nvSpPr>
        <p:spPr bwMode="auto">
          <a:xfrm>
            <a:off x="9384047" y="4078394"/>
            <a:ext cx="1197958" cy="609600"/>
          </a:xfrm>
          <a:prstGeom prst="rect">
            <a:avLst/>
          </a:prstGeom>
          <a:solidFill>
            <a:srgbClr val="00B0F0"/>
          </a:solidFill>
          <a:ln>
            <a:headEnd/>
            <a:tailEnd/>
          </a:ln>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chemeClr val="bg1"/>
                </a:solidFill>
                <a:latin typeface="微軟正黑體"/>
                <a:ea typeface="微軟正黑體"/>
              </a:rPr>
              <a:t>套表列印</a:t>
            </a:r>
            <a:endParaRPr/>
          </a:p>
        </p:txBody>
      </p:sp>
      <p:cxnSp>
        <p:nvCxnSpPr>
          <p:cNvPr id="87" name="直線單箭頭接點 16"/>
          <p:cNvCxnSpPr>
            <a:cxnSpLocks noChangeShapeType="1"/>
            <a:stCxn id="86" idx="2"/>
            <a:endCxn id="72" idx="0"/>
          </p:cNvCxnSpPr>
          <p:nvPr/>
        </p:nvCxnSpPr>
        <p:spPr bwMode="auto">
          <a:xfrm>
            <a:off x="9983026" y="4687995"/>
            <a:ext cx="0" cy="404423"/>
          </a:xfrm>
          <a:prstGeom prst="straightConnector1">
            <a:avLst/>
          </a:prstGeom>
          <a:noFill/>
          <a:ln w="9525" algn="ctr">
            <a:solidFill>
              <a:schemeClr val="tx1"/>
            </a:solidFill>
            <a:round/>
            <a:headEnd/>
            <a:tailEnd type="triangl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3315" name="群組 3"/>
          <p:cNvGrpSpPr/>
          <p:nvPr/>
        </p:nvGrpSpPr>
        <p:grpSpPr bwMode="auto">
          <a:xfrm>
            <a:off x="28259" y="1332977"/>
            <a:ext cx="911353" cy="1077268"/>
            <a:chOff x="1461845" y="2214036"/>
            <a:chExt cx="877163" cy="1011516"/>
          </a:xfrm>
        </p:grpSpPr>
        <p:pic>
          <p:nvPicPr>
            <p:cNvPr id="13362" name="圖片 4"/>
            <p:cNvPicPr>
              <a:picLocks noChangeAspect="1" noChangeArrowheads="1"/>
            </p:cNvPicPr>
            <p:nvPr/>
          </p:nvPicPr>
          <p:blipFill>
            <a:blip r:embed="rId2"/>
            <a:stretch/>
          </p:blipFill>
          <p:spPr bwMode="auto">
            <a:xfrm>
              <a:off x="1595627" y="2214036"/>
              <a:ext cx="609600" cy="609600"/>
            </a:xfrm>
            <a:prstGeom prst="rect">
              <a:avLst/>
            </a:prstGeom>
            <a:noFill/>
            <a:ln>
              <a:noFill/>
            </a:ln>
          </p:spPr>
        </p:pic>
        <p:sp>
          <p:nvSpPr>
            <p:cNvPr id="13363" name="文字方塊 5"/>
            <p:cNvSpPr txBox="1">
              <a:spLocks noChangeArrowheads="1"/>
            </p:cNvSpPr>
            <p:nvPr/>
          </p:nvSpPr>
          <p:spPr bwMode="auto">
            <a:xfrm>
              <a:off x="1461845" y="2856220"/>
              <a:ext cx="877163" cy="369332"/>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供應商</a:t>
              </a:r>
              <a:endParaRPr/>
            </a:p>
          </p:txBody>
        </p:sp>
      </p:grpSp>
      <p:grpSp>
        <p:nvGrpSpPr>
          <p:cNvPr id="13316" name="群組 12"/>
          <p:cNvGrpSpPr/>
          <p:nvPr/>
        </p:nvGrpSpPr>
        <p:grpSpPr bwMode="auto">
          <a:xfrm>
            <a:off x="1356238" y="1587725"/>
            <a:ext cx="1150314" cy="1107661"/>
            <a:chOff x="4504756" y="3173246"/>
            <a:chExt cx="1108464" cy="1041311"/>
          </a:xfrm>
        </p:grpSpPr>
        <p:pic>
          <p:nvPicPr>
            <p:cNvPr id="13360" name="圖片 13"/>
            <p:cNvPicPr>
              <a:picLocks noChangeAspect="1" noChangeArrowheads="1"/>
            </p:cNvPicPr>
            <p:nvPr/>
          </p:nvPicPr>
          <p:blipFill>
            <a:blip r:embed="rId3"/>
            <a:stretch/>
          </p:blipFill>
          <p:spPr bwMode="auto">
            <a:xfrm>
              <a:off x="4709781" y="3173246"/>
              <a:ext cx="609600" cy="609600"/>
            </a:xfrm>
            <a:prstGeom prst="rect">
              <a:avLst/>
            </a:prstGeom>
            <a:noFill/>
            <a:ln>
              <a:noFill/>
            </a:ln>
          </p:spPr>
        </p:pic>
        <p:sp>
          <p:nvSpPr>
            <p:cNvPr id="13361"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grpSp>
        <p:nvGrpSpPr>
          <p:cNvPr id="13318" name="群組 20"/>
          <p:cNvGrpSpPr/>
          <p:nvPr/>
        </p:nvGrpSpPr>
        <p:grpSpPr bwMode="auto">
          <a:xfrm>
            <a:off x="44603" y="2488810"/>
            <a:ext cx="1150314" cy="1078957"/>
            <a:chOff x="4057209" y="2214036"/>
            <a:chExt cx="1107996" cy="1013569"/>
          </a:xfrm>
        </p:grpSpPr>
        <p:pic>
          <p:nvPicPr>
            <p:cNvPr id="13358" name="圖片 21"/>
            <p:cNvPicPr>
              <a:picLocks noChangeAspect="1" noChangeArrowheads="1"/>
            </p:cNvPicPr>
            <p:nvPr/>
          </p:nvPicPr>
          <p:blipFill>
            <a:blip r:embed="rId4"/>
            <a:stretch/>
          </p:blipFill>
          <p:spPr bwMode="auto">
            <a:xfrm>
              <a:off x="4306408" y="2214036"/>
              <a:ext cx="609600" cy="609600"/>
            </a:xfrm>
            <a:prstGeom prst="rect">
              <a:avLst/>
            </a:prstGeom>
            <a:noFill/>
            <a:ln>
              <a:noFill/>
            </a:ln>
          </p:spPr>
        </p:pic>
        <p:sp>
          <p:nvSpPr>
            <p:cNvPr id="13359" name="文字方塊 22"/>
            <p:cNvSpPr txBox="1">
              <a:spLocks noChangeArrowheads="1"/>
            </p:cNvSpPr>
            <p:nvPr/>
          </p:nvSpPr>
          <p:spPr bwMode="auto">
            <a:xfrm>
              <a:off x="4057209" y="2858273"/>
              <a:ext cx="1107996" cy="369332"/>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聯盟主席</a:t>
              </a:r>
              <a:endParaRPr/>
            </a:p>
          </p:txBody>
        </p:sp>
      </p:grpSp>
      <p:cxnSp>
        <p:nvCxnSpPr>
          <p:cNvPr id="13319" name="接點: 肘形 24"/>
          <p:cNvCxnSpPr>
            <a:cxnSpLocks noChangeShapeType="1"/>
            <a:stCxn id="13358" idx="3"/>
            <a:endCxn id="13360" idx="1"/>
          </p:cNvCxnSpPr>
          <p:nvPr/>
        </p:nvCxnSpPr>
        <p:spPr bwMode="auto">
          <a:xfrm flipV="1">
            <a:off x="936202" y="1911946"/>
            <a:ext cx="632802" cy="901328"/>
          </a:xfrm>
          <a:prstGeom prst="bentConnector3">
            <a:avLst>
              <a:gd name="adj1" fmla="val 50000"/>
            </a:avLst>
          </a:prstGeom>
          <a:noFill/>
          <a:ln w="9525" algn="ctr">
            <a:solidFill>
              <a:schemeClr val="tx1"/>
            </a:solidFill>
            <a:round/>
            <a:headEnd/>
            <a:tailEnd type="triangle" w="med" len="med"/>
          </a:ln>
          <a:effectLst/>
        </p:spPr>
      </p:cxnSp>
      <p:sp>
        <p:nvSpPr>
          <p:cNvPr id="13322" name="矩形 31">
            <a:hlinkClick r:id="rId5" action="ppaction://hlinksldjump"/>
          </p:cNvPr>
          <p:cNvSpPr>
            <a:spLocks noChangeArrowheads="1"/>
          </p:cNvSpPr>
          <p:nvPr/>
        </p:nvSpPr>
        <p:spPr bwMode="auto">
          <a:xfrm>
            <a:off x="6598561" y="2128999"/>
            <a:ext cx="1552292"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立帳流程</a:t>
            </a:r>
            <a:endParaRPr/>
          </a:p>
        </p:txBody>
      </p:sp>
      <p:cxnSp>
        <p:nvCxnSpPr>
          <p:cNvPr id="13323" name="接點: 肘形 36"/>
          <p:cNvCxnSpPr>
            <a:cxnSpLocks noChangeShapeType="1"/>
            <a:endCxn id="25" idx="1"/>
          </p:cNvCxnSpPr>
          <p:nvPr/>
        </p:nvCxnSpPr>
        <p:spPr bwMode="auto">
          <a:xfrm>
            <a:off x="2221816" y="1952664"/>
            <a:ext cx="551691" cy="375881"/>
          </a:xfrm>
          <a:prstGeom prst="bentConnector3">
            <a:avLst>
              <a:gd name="adj1" fmla="val 50000"/>
            </a:avLst>
          </a:prstGeom>
          <a:noFill/>
          <a:ln w="9525" algn="ctr">
            <a:solidFill>
              <a:schemeClr val="tx1"/>
            </a:solidFill>
            <a:round/>
            <a:headEnd/>
            <a:tailEnd type="triangle" w="med" len="med"/>
          </a:ln>
          <a:effectLst/>
        </p:spPr>
      </p:cxnSp>
      <p:grpSp>
        <p:nvGrpSpPr>
          <p:cNvPr id="13329" name="群組 65"/>
          <p:cNvGrpSpPr/>
          <p:nvPr/>
        </p:nvGrpSpPr>
        <p:grpSpPr bwMode="auto">
          <a:xfrm>
            <a:off x="8547334" y="1612043"/>
            <a:ext cx="2287444" cy="693659"/>
            <a:chOff x="5791200" y="1396335"/>
            <a:chExt cx="2202865" cy="927765"/>
          </a:xfrm>
        </p:grpSpPr>
        <p:grpSp>
          <p:nvGrpSpPr>
            <p:cNvPr id="13343" name="群組 7"/>
            <p:cNvGrpSpPr/>
            <p:nvPr/>
          </p:nvGrpSpPr>
          <p:grpSpPr bwMode="auto">
            <a:xfrm>
              <a:off x="5907206" y="1396335"/>
              <a:ext cx="902811" cy="863324"/>
              <a:chOff x="1898713" y="1806922"/>
              <a:chExt cx="902848" cy="861185"/>
            </a:xfrm>
          </p:grpSpPr>
          <p:pic>
            <p:nvPicPr>
              <p:cNvPr id="13348" name="圖形 8" descr="桌子"/>
              <p:cNvPicPr>
                <a:picLocks noChangeAspect="1" noChangeArrowheads="1"/>
              </p:cNvPicPr>
              <p:nvPr/>
            </p:nvPicPr>
            <p:blipFill>
              <a:blip r:embed="rId6"/>
              <a:stretch/>
            </p:blipFill>
            <p:spPr bwMode="auto">
              <a:xfrm>
                <a:off x="1981987" y="1806922"/>
                <a:ext cx="704874" cy="708343"/>
              </a:xfrm>
              <a:prstGeom prst="rect">
                <a:avLst/>
              </a:prstGeom>
              <a:noFill/>
              <a:ln>
                <a:noFill/>
              </a:ln>
            </p:spPr>
          </p:pic>
          <p:sp>
            <p:nvSpPr>
              <p:cNvPr id="13349" name="文字方塊 9"/>
              <p:cNvSpPr txBox="1">
                <a:spLocks noChangeArrowheads="1"/>
              </p:cNvSpPr>
              <p:nvPr/>
            </p:nvSpPr>
            <p:spPr bwMode="auto">
              <a:xfrm>
                <a:off x="1898713" y="2361093"/>
                <a:ext cx="902848" cy="30701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發票主檔</a:t>
                </a:r>
                <a:endParaRPr/>
              </a:p>
            </p:txBody>
          </p:sp>
        </p:grpSp>
        <p:grpSp>
          <p:nvGrpSpPr>
            <p:cNvPr id="13344" name="群組 7"/>
            <p:cNvGrpSpPr/>
            <p:nvPr/>
          </p:nvGrpSpPr>
          <p:grpSpPr bwMode="auto">
            <a:xfrm>
              <a:off x="6803521" y="1396335"/>
              <a:ext cx="1082348" cy="875170"/>
              <a:chOff x="1808940" y="1795105"/>
              <a:chExt cx="1082391" cy="873002"/>
            </a:xfrm>
          </p:grpSpPr>
          <p:pic>
            <p:nvPicPr>
              <p:cNvPr id="13346" name="圖形 8" descr="桌子"/>
              <p:cNvPicPr>
                <a:picLocks noChangeAspect="1" noChangeArrowheads="1"/>
              </p:cNvPicPr>
              <p:nvPr/>
            </p:nvPicPr>
            <p:blipFill>
              <a:blip r:embed="rId7"/>
              <a:stretch/>
            </p:blipFill>
            <p:spPr bwMode="auto">
              <a:xfrm>
                <a:off x="1995782" y="1795105"/>
                <a:ext cx="704874" cy="703744"/>
              </a:xfrm>
              <a:prstGeom prst="rect">
                <a:avLst/>
              </a:prstGeom>
              <a:noFill/>
              <a:ln>
                <a:noFill/>
              </a:ln>
            </p:spPr>
          </p:pic>
          <p:sp>
            <p:nvSpPr>
              <p:cNvPr id="13347" name="文字方塊 9"/>
              <p:cNvSpPr txBox="1">
                <a:spLocks noChangeArrowheads="1"/>
              </p:cNvSpPr>
              <p:nvPr/>
            </p:nvSpPr>
            <p:spPr bwMode="auto">
              <a:xfrm>
                <a:off x="1808940" y="2361093"/>
                <a:ext cx="1082391" cy="30701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發票明細檔</a:t>
                </a:r>
                <a:endParaRPr/>
              </a:p>
            </p:txBody>
          </p:sp>
        </p:grpSp>
        <p:sp>
          <p:nvSpPr>
            <p:cNvPr id="13345"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85" name="直線接點 84"/>
          <p:cNvCxnSpPr>
            <a:cxnSpLocks/>
            <a:stCxn id="13348" idx="3"/>
            <a:endCxn id="13346" idx="1"/>
          </p:cNvCxnSpPr>
          <p:nvPr/>
        </p:nvCxnSpPr>
        <p:spPr bwMode="auto">
          <a:xfrm flipV="1">
            <a:off x="9486169" y="1875779"/>
            <a:ext cx="306362" cy="172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3" name="接點: 肘形 24"/>
          <p:cNvCxnSpPr>
            <a:cxnSpLocks noChangeShapeType="1"/>
            <a:stCxn id="13362" idx="3"/>
            <a:endCxn id="13360" idx="0"/>
          </p:cNvCxnSpPr>
          <p:nvPr/>
        </p:nvCxnSpPr>
        <p:spPr bwMode="auto">
          <a:xfrm flipV="1">
            <a:off x="800617" y="1587725"/>
            <a:ext cx="1084695" cy="69865"/>
          </a:xfrm>
          <a:prstGeom prst="bentConnector4">
            <a:avLst>
              <a:gd name="adj1" fmla="val -285"/>
              <a:gd name="adj2" fmla="val 329898"/>
            </a:avLst>
          </a:prstGeom>
          <a:noFill/>
          <a:ln w="9525" algn="ctr">
            <a:solidFill>
              <a:schemeClr val="tx1"/>
            </a:solidFill>
            <a:round/>
            <a:headEnd/>
            <a:tailEnd type="triangle" w="med" len="med"/>
          </a:ln>
          <a:effectLst/>
        </p:spPr>
      </p:cxnSp>
      <p:sp>
        <p:nvSpPr>
          <p:cNvPr id="4" name="矩形 31">
            <a:hlinkClick r:id="rId8" action="ppaction://hlinksldjump"/>
          </p:cNvPr>
          <p:cNvSpPr>
            <a:spLocks noChangeArrowheads="1"/>
          </p:cNvSpPr>
          <p:nvPr/>
        </p:nvSpPr>
        <p:spPr bwMode="auto">
          <a:xfrm>
            <a:off x="7476764" y="3917284"/>
            <a:ext cx="2223912" cy="413320"/>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產製帳單流程</a:t>
            </a:r>
            <a:endParaRPr lang="en-US" sz="2400">
              <a:latin typeface="微軟正黑體"/>
              <a:ea typeface="微軟正黑體"/>
            </a:endParaRPr>
          </a:p>
        </p:txBody>
      </p:sp>
      <p:grpSp>
        <p:nvGrpSpPr>
          <p:cNvPr id="9" name="群組 65"/>
          <p:cNvGrpSpPr/>
          <p:nvPr/>
        </p:nvGrpSpPr>
        <p:grpSpPr bwMode="auto">
          <a:xfrm>
            <a:off x="4014418" y="3237967"/>
            <a:ext cx="2287444" cy="693659"/>
            <a:chOff x="5791200" y="1396334"/>
            <a:chExt cx="2202865" cy="927766"/>
          </a:xfrm>
        </p:grpSpPr>
        <p:grpSp>
          <p:nvGrpSpPr>
            <p:cNvPr id="10" name="群組 7"/>
            <p:cNvGrpSpPr/>
            <p:nvPr/>
          </p:nvGrpSpPr>
          <p:grpSpPr bwMode="auto">
            <a:xfrm>
              <a:off x="5907328" y="1396334"/>
              <a:ext cx="902571" cy="863436"/>
              <a:chOff x="1898835" y="1806922"/>
              <a:chExt cx="902608" cy="861297"/>
            </a:xfrm>
          </p:grpSpPr>
          <p:pic>
            <p:nvPicPr>
              <p:cNvPr id="15" name="圖形 8" descr="桌子"/>
              <p:cNvPicPr>
                <a:picLocks noChangeAspect="1" noChangeArrowheads="1"/>
              </p:cNvPicPr>
              <p:nvPr/>
            </p:nvPicPr>
            <p:blipFill>
              <a:blip r:embed="rId6"/>
              <a:stretch/>
            </p:blipFill>
            <p:spPr bwMode="auto">
              <a:xfrm>
                <a:off x="1981987" y="1806922"/>
                <a:ext cx="704874" cy="708343"/>
              </a:xfrm>
              <a:prstGeom prst="rect">
                <a:avLst/>
              </a:prstGeom>
              <a:noFill/>
              <a:ln>
                <a:noFill/>
              </a:ln>
            </p:spPr>
          </p:pic>
          <p:sp>
            <p:nvSpPr>
              <p:cNvPr id="16" name="文字方塊 9"/>
              <p:cNvSpPr txBox="1">
                <a:spLocks noChangeArrowheads="1"/>
              </p:cNvSpPr>
              <p:nvPr/>
            </p:nvSpPr>
            <p:spPr bwMode="auto">
              <a:xfrm>
                <a:off x="1898835" y="2360983"/>
                <a:ext cx="902608" cy="30723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11" name="群組 7"/>
            <p:cNvGrpSpPr/>
            <p:nvPr/>
          </p:nvGrpSpPr>
          <p:grpSpPr bwMode="auto">
            <a:xfrm>
              <a:off x="6803665" y="1396334"/>
              <a:ext cx="1082061" cy="875283"/>
              <a:chOff x="1809084" y="1795105"/>
              <a:chExt cx="1082104" cy="873114"/>
            </a:xfrm>
          </p:grpSpPr>
          <p:pic>
            <p:nvPicPr>
              <p:cNvPr id="13" name="圖形 8" descr="桌子"/>
              <p:cNvPicPr>
                <a:picLocks noChangeAspect="1" noChangeArrowheads="1"/>
              </p:cNvPicPr>
              <p:nvPr/>
            </p:nvPicPr>
            <p:blipFill>
              <a:blip r:embed="rId7"/>
              <a:stretch/>
            </p:blipFill>
            <p:spPr bwMode="auto">
              <a:xfrm>
                <a:off x="1995782" y="1795105"/>
                <a:ext cx="704874" cy="703744"/>
              </a:xfrm>
              <a:prstGeom prst="rect">
                <a:avLst/>
              </a:prstGeom>
              <a:noFill/>
              <a:ln>
                <a:noFill/>
              </a:ln>
            </p:spPr>
          </p:pic>
          <p:sp>
            <p:nvSpPr>
              <p:cNvPr id="14" name="文字方塊 9"/>
              <p:cNvSpPr txBox="1">
                <a:spLocks noChangeArrowheads="1"/>
              </p:cNvSpPr>
              <p:nvPr/>
            </p:nvSpPr>
            <p:spPr bwMode="auto">
              <a:xfrm>
                <a:off x="1809084" y="2360984"/>
                <a:ext cx="1082104" cy="30723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12"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sp>
        <p:nvSpPr>
          <p:cNvPr id="35" name="矩形 54">
            <a:hlinkClick r:id="rId9" action="ppaction://hlinksldjump"/>
          </p:cNvPr>
          <p:cNvSpPr>
            <a:spLocks noChangeArrowheads="1"/>
          </p:cNvSpPr>
          <p:nvPr/>
        </p:nvSpPr>
        <p:spPr bwMode="auto">
          <a:xfrm>
            <a:off x="1047934" y="3918434"/>
            <a:ext cx="216679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Draft</a:t>
            </a:r>
            <a:r>
              <a:rPr lang="zh-TW" sz="2400">
                <a:latin typeface="微軟正黑體"/>
                <a:ea typeface="微軟正黑體"/>
              </a:rPr>
              <a:t>產出流程</a:t>
            </a:r>
            <a:endParaRPr lang="en-US" sz="2400">
              <a:latin typeface="微軟正黑體"/>
              <a:ea typeface="微軟正黑體"/>
            </a:endParaRPr>
          </a:p>
        </p:txBody>
      </p:sp>
      <p:sp>
        <p:nvSpPr>
          <p:cNvPr id="13335" name="矩形 70">
            <a:hlinkClick r:id="rId10" action="ppaction://hlinksldjump"/>
          </p:cNvPr>
          <p:cNvSpPr>
            <a:spLocks noChangeArrowheads="1"/>
          </p:cNvSpPr>
          <p:nvPr/>
        </p:nvSpPr>
        <p:spPr bwMode="auto">
          <a:xfrm>
            <a:off x="2507190" y="4729762"/>
            <a:ext cx="2084441"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帳單簽核流程</a:t>
            </a:r>
            <a:endParaRPr lang="en-US" sz="2400">
              <a:latin typeface="微軟正黑體"/>
              <a:ea typeface="微軟正黑體"/>
            </a:endParaRPr>
          </a:p>
        </p:txBody>
      </p:sp>
      <p:sp>
        <p:nvSpPr>
          <p:cNvPr id="13354" name="矩形 86"/>
          <p:cNvSpPr>
            <a:spLocks noChangeArrowheads="1"/>
          </p:cNvSpPr>
          <p:nvPr/>
        </p:nvSpPr>
        <p:spPr bwMode="auto">
          <a:xfrm>
            <a:off x="2705628" y="5760644"/>
            <a:ext cx="1687567" cy="39909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solidFill>
                  <a:schemeClr val="dk1"/>
                </a:solidFill>
                <a:latin typeface="微軟正黑體"/>
                <a:ea typeface="微軟正黑體"/>
              </a:rPr>
              <a:t>人工簽核</a:t>
            </a:r>
            <a:endParaRPr lang="en-US" sz="2400">
              <a:solidFill>
                <a:schemeClr val="dk1"/>
              </a:solidFill>
              <a:latin typeface="微軟正黑體"/>
              <a:ea typeface="微軟正黑體"/>
            </a:endParaRPr>
          </a:p>
        </p:txBody>
      </p:sp>
      <p:cxnSp>
        <p:nvCxnSpPr>
          <p:cNvPr id="13406" name="接點: 肘形 13405"/>
          <p:cNvCxnSpPr>
            <a:cxnSpLocks/>
            <a:stCxn id="12" idx="1"/>
            <a:endCxn id="35" idx="0"/>
          </p:cNvCxnSpPr>
          <p:nvPr/>
        </p:nvCxnSpPr>
        <p:spPr bwMode="auto">
          <a:xfrm rot="10800000" flipV="1">
            <a:off x="2131333" y="3584796"/>
            <a:ext cx="1883086" cy="333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標題 1"/>
          <p:cNvSpPr txBox="1"/>
          <p:nvPr/>
        </p:nvSpPr>
        <p:spPr bwMode="auto">
          <a:xfrm>
            <a:off x="1708161" y="8147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8" name="矩形 7"/>
          <p:cNvSpPr/>
          <p:nvPr/>
        </p:nvSpPr>
        <p:spPr bwMode="auto">
          <a:xfrm>
            <a:off x="189233" y="673468"/>
            <a:ext cx="10351968" cy="448565"/>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7" name="流程圖: 人工輸入 16"/>
          <p:cNvSpPr/>
          <p:nvPr/>
        </p:nvSpPr>
        <p:spPr bwMode="auto">
          <a:xfrm rot="16199999" flipV="1">
            <a:off x="1864025" y="-1006507"/>
            <a:ext cx="355548" cy="3749087"/>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8" name="矩形 17"/>
          <p:cNvSpPr/>
          <p:nvPr/>
        </p:nvSpPr>
        <p:spPr bwMode="auto">
          <a:xfrm>
            <a:off x="337582" y="666229"/>
            <a:ext cx="3185487" cy="369332"/>
          </a:xfrm>
          <a:prstGeom prst="rect">
            <a:avLst/>
          </a:prstGeom>
        </p:spPr>
        <p:txBody>
          <a:bodyPr wrap="none">
            <a:spAutoFit/>
          </a:bodyPr>
          <a:lstStyle/>
          <a:p>
            <a:pPr>
              <a:defRPr/>
            </a:pPr>
            <a:r>
              <a:rPr lang="zh-TW" b="1">
                <a:solidFill>
                  <a:prstClr val="white"/>
                </a:solidFill>
                <a:latin typeface="微軟正黑體"/>
                <a:ea typeface="微軟正黑體"/>
              </a:rPr>
              <a:t>流程進行與資料表之間的關係</a:t>
            </a:r>
            <a:endParaRPr lang="en-US" b="1">
              <a:solidFill>
                <a:prstClr val="white"/>
              </a:solidFill>
              <a:latin typeface="微軟正黑體"/>
              <a:ea typeface="微軟正黑體"/>
            </a:endParaRPr>
          </a:p>
        </p:txBody>
      </p:sp>
      <p:sp>
        <p:nvSpPr>
          <p:cNvPr id="38" name="矩形 86">
            <a:hlinkClick r:id="rId11" action="ppaction://hlinksldjump"/>
          </p:cNvPr>
          <p:cNvSpPr>
            <a:spLocks noChangeArrowheads="1"/>
          </p:cNvSpPr>
          <p:nvPr/>
        </p:nvSpPr>
        <p:spPr bwMode="auto">
          <a:xfrm>
            <a:off x="7852107" y="5160890"/>
            <a:ext cx="1842218"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銷帳流程</a:t>
            </a:r>
            <a:endParaRPr lang="en-US" sz="2400">
              <a:latin typeface="微軟正黑體"/>
              <a:ea typeface="微軟正黑體"/>
            </a:endParaRPr>
          </a:p>
        </p:txBody>
      </p:sp>
      <p:cxnSp>
        <p:nvCxnSpPr>
          <p:cNvPr id="43" name="接點: 肘形 36"/>
          <p:cNvCxnSpPr>
            <a:cxnSpLocks noChangeShapeType="1"/>
            <a:stCxn id="13322" idx="3"/>
            <a:endCxn id="13441" idx="0"/>
          </p:cNvCxnSpPr>
          <p:nvPr/>
        </p:nvCxnSpPr>
        <p:spPr bwMode="auto">
          <a:xfrm>
            <a:off x="8150853" y="2328545"/>
            <a:ext cx="437868" cy="679296"/>
          </a:xfrm>
          <a:prstGeom prst="bentConnector2">
            <a:avLst/>
          </a:prstGeom>
          <a:noFill/>
          <a:ln w="9525" algn="ctr">
            <a:solidFill>
              <a:schemeClr val="tx1"/>
            </a:solidFill>
            <a:round/>
            <a:headEnd/>
            <a:tailEnd type="triangle" w="med" len="med"/>
          </a:ln>
          <a:effectLst/>
        </p:spPr>
      </p:cxnSp>
      <p:cxnSp>
        <p:nvCxnSpPr>
          <p:cNvPr id="46" name="直線單箭頭接點 67"/>
          <p:cNvCxnSpPr>
            <a:cxnSpLocks noChangeShapeType="1"/>
            <a:stCxn id="4" idx="1"/>
            <a:endCxn id="35" idx="3"/>
          </p:cNvCxnSpPr>
          <p:nvPr/>
        </p:nvCxnSpPr>
        <p:spPr bwMode="auto">
          <a:xfrm flipH="1" flipV="1">
            <a:off x="3214731" y="4117980"/>
            <a:ext cx="4262033" cy="5964"/>
          </a:xfrm>
          <a:prstGeom prst="straightConnector1">
            <a:avLst/>
          </a:prstGeom>
          <a:noFill/>
          <a:ln w="9525" algn="ctr">
            <a:solidFill>
              <a:schemeClr val="tx1"/>
            </a:solidFill>
            <a:round/>
            <a:headEnd/>
            <a:tailEnd type="triangle" w="med" len="med"/>
          </a:ln>
          <a:effectLst/>
        </p:spPr>
      </p:cxnSp>
      <p:cxnSp>
        <p:nvCxnSpPr>
          <p:cNvPr id="69" name="接點: 肘形 68"/>
          <p:cNvCxnSpPr>
            <a:cxnSpLocks/>
            <a:stCxn id="13322" idx="3"/>
            <a:endCxn id="13345" idx="1"/>
          </p:cNvCxnSpPr>
          <p:nvPr/>
        </p:nvCxnSpPr>
        <p:spPr bwMode="auto">
          <a:xfrm flipV="1">
            <a:off x="8150853" y="1958873"/>
            <a:ext cx="396481" cy="369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接點: 肘形 75"/>
          <p:cNvCxnSpPr>
            <a:cxnSpLocks/>
            <a:stCxn id="13345" idx="2"/>
          </p:cNvCxnSpPr>
          <p:nvPr/>
        </p:nvCxnSpPr>
        <p:spPr bwMode="auto">
          <a:xfrm rot="5400000">
            <a:off x="9057421" y="2336683"/>
            <a:ext cx="664617" cy="6026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p:cNvCxnSpPr>
            <a:cxnSpLocks/>
            <a:stCxn id="4" idx="1"/>
            <a:endCxn id="12" idx="3"/>
          </p:cNvCxnSpPr>
          <p:nvPr/>
        </p:nvCxnSpPr>
        <p:spPr bwMode="auto">
          <a:xfrm rot="10800000">
            <a:off x="6301864" y="3584798"/>
            <a:ext cx="1174901" cy="53914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26" name="直線單箭頭接點 67"/>
          <p:cNvCxnSpPr>
            <a:cxnSpLocks noChangeShapeType="1"/>
            <a:stCxn id="13434" idx="2"/>
            <a:endCxn id="13455" idx="0"/>
          </p:cNvCxnSpPr>
          <p:nvPr/>
        </p:nvCxnSpPr>
        <p:spPr bwMode="auto">
          <a:xfrm>
            <a:off x="6606625" y="5139740"/>
            <a:ext cx="0" cy="605769"/>
          </a:xfrm>
          <a:prstGeom prst="straightConnector1">
            <a:avLst/>
          </a:prstGeom>
          <a:noFill/>
          <a:ln w="9525" algn="ctr">
            <a:solidFill>
              <a:schemeClr val="tx1"/>
            </a:solidFill>
            <a:round/>
            <a:headEnd/>
            <a:tailEnd type="triangle" w="med" len="med"/>
          </a:ln>
          <a:effectLst/>
        </p:spPr>
      </p:cxnSp>
      <p:cxnSp>
        <p:nvCxnSpPr>
          <p:cNvPr id="13379" name="接點: 肘形 36"/>
          <p:cNvCxnSpPr>
            <a:cxnSpLocks noChangeShapeType="1"/>
            <a:stCxn id="35" idx="2"/>
            <a:endCxn id="13335" idx="1"/>
          </p:cNvCxnSpPr>
          <p:nvPr/>
        </p:nvCxnSpPr>
        <p:spPr bwMode="auto">
          <a:xfrm rot="16199999" flipH="1">
            <a:off x="2013371" y="4435488"/>
            <a:ext cx="611782" cy="375858"/>
          </a:xfrm>
          <a:prstGeom prst="bentConnector2">
            <a:avLst/>
          </a:prstGeom>
          <a:noFill/>
          <a:ln w="9525" algn="ctr">
            <a:solidFill>
              <a:schemeClr val="tx1"/>
            </a:solidFill>
            <a:round/>
            <a:headEnd/>
            <a:tailEnd type="triangle" w="med" len="med"/>
          </a:ln>
          <a:effectLst/>
        </p:spPr>
      </p:cxnSp>
      <p:cxnSp>
        <p:nvCxnSpPr>
          <p:cNvPr id="13382" name="接點: 肘形 36"/>
          <p:cNvCxnSpPr>
            <a:cxnSpLocks noChangeShapeType="1"/>
            <a:stCxn id="35" idx="2"/>
            <a:endCxn id="13354" idx="1"/>
          </p:cNvCxnSpPr>
          <p:nvPr/>
        </p:nvCxnSpPr>
        <p:spPr bwMode="auto">
          <a:xfrm rot="16199999" flipH="1">
            <a:off x="1597148" y="4851710"/>
            <a:ext cx="1642664" cy="574295"/>
          </a:xfrm>
          <a:prstGeom prst="bentConnector2">
            <a:avLst/>
          </a:prstGeom>
          <a:noFill/>
          <a:ln w="9525" algn="ctr">
            <a:solidFill>
              <a:schemeClr val="tx1"/>
            </a:solidFill>
            <a:round/>
            <a:headEnd/>
            <a:tailEnd type="triangle" w="med" len="med"/>
          </a:ln>
          <a:effectLst/>
        </p:spPr>
      </p:cxnSp>
      <p:cxnSp>
        <p:nvCxnSpPr>
          <p:cNvPr id="13413" name="接點: 肘形 13412"/>
          <p:cNvCxnSpPr>
            <a:cxnSpLocks/>
            <a:stCxn id="13354" idx="2"/>
          </p:cNvCxnSpPr>
          <p:nvPr/>
        </p:nvCxnSpPr>
        <p:spPr bwMode="auto">
          <a:xfrm rot="16199999" flipH="1">
            <a:off x="3968740" y="5740406"/>
            <a:ext cx="301893" cy="11405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419" name="群組 13418"/>
          <p:cNvGrpSpPr/>
          <p:nvPr/>
        </p:nvGrpSpPr>
        <p:grpSpPr bwMode="auto">
          <a:xfrm>
            <a:off x="4424180" y="6040246"/>
            <a:ext cx="1130439" cy="798453"/>
            <a:chOff x="6209445" y="4937332"/>
            <a:chExt cx="1130439" cy="798453"/>
          </a:xfrm>
        </p:grpSpPr>
        <p:sp>
          <p:nvSpPr>
            <p:cNvPr id="13420" name="文字方塊 9"/>
            <p:cNvSpPr txBox="1">
              <a:spLocks noChangeArrowheads="1"/>
            </p:cNvSpPr>
            <p:nvPr/>
          </p:nvSpPr>
          <p:spPr bwMode="auto">
            <a:xfrm>
              <a:off x="6209445" y="5428008"/>
              <a:ext cx="1130439"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Signed</a:t>
              </a:r>
              <a:r>
                <a:rPr lang="zh-TW" sz="1400">
                  <a:latin typeface="微軟正黑體"/>
                  <a:ea typeface="微軟正黑體"/>
                </a:rPr>
                <a:t>紙本</a:t>
              </a:r>
              <a:endParaRPr lang="en-US" sz="1400">
                <a:latin typeface="微軟正黑體"/>
                <a:ea typeface="微軟正黑體"/>
              </a:endParaRPr>
            </a:p>
          </p:txBody>
        </p:sp>
        <p:pic>
          <p:nvPicPr>
            <p:cNvPr id="13421" name="圖形 13420" descr="文件"/>
            <p:cNvPicPr>
              <a:picLocks noChangeAspect="1"/>
            </p:cNvPicPr>
            <p:nvPr/>
          </p:nvPicPr>
          <p:blipFill>
            <a:blip r:embed="rId12"/>
            <a:stretch/>
          </p:blipFill>
          <p:spPr bwMode="auto">
            <a:xfrm>
              <a:off x="6484680" y="4937332"/>
              <a:ext cx="561854" cy="561854"/>
            </a:xfrm>
            <a:prstGeom prst="rect">
              <a:avLst/>
            </a:prstGeom>
          </p:spPr>
        </p:pic>
      </p:grpSp>
      <p:cxnSp>
        <p:nvCxnSpPr>
          <p:cNvPr id="13426" name="直線單箭頭接點 67"/>
          <p:cNvCxnSpPr>
            <a:cxnSpLocks noChangeShapeType="1"/>
            <a:stCxn id="13354" idx="0"/>
            <a:endCxn id="13335" idx="2"/>
          </p:cNvCxnSpPr>
          <p:nvPr/>
        </p:nvCxnSpPr>
        <p:spPr bwMode="auto">
          <a:xfrm flipV="1">
            <a:off x="3549412" y="5128854"/>
            <a:ext cx="0" cy="631790"/>
          </a:xfrm>
          <a:prstGeom prst="straightConnector1">
            <a:avLst/>
          </a:prstGeom>
          <a:noFill/>
          <a:ln w="9525" algn="ctr">
            <a:solidFill>
              <a:schemeClr val="tx1"/>
            </a:solidFill>
            <a:round/>
            <a:headEnd/>
            <a:tailEnd type="triangle" w="med" len="med"/>
          </a:ln>
          <a:effectLst/>
        </p:spPr>
      </p:cxnSp>
      <p:sp>
        <p:nvSpPr>
          <p:cNvPr id="13434" name="矩形 54">
            <a:hlinkClick r:id="rId13" action="ppaction://hlinksldjump"/>
          </p:cNvPr>
          <p:cNvSpPr>
            <a:spLocks noChangeArrowheads="1"/>
          </p:cNvSpPr>
          <p:nvPr/>
        </p:nvSpPr>
        <p:spPr bwMode="auto">
          <a:xfrm>
            <a:off x="5523226" y="4740649"/>
            <a:ext cx="216679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簽名圖樣套印</a:t>
            </a:r>
            <a:endParaRPr lang="en-US" sz="2400">
              <a:latin typeface="微軟正黑體"/>
              <a:ea typeface="微軟正黑體"/>
            </a:endParaRPr>
          </a:p>
        </p:txBody>
      </p:sp>
      <p:cxnSp>
        <p:nvCxnSpPr>
          <p:cNvPr id="13435" name="直線單箭頭接點 67"/>
          <p:cNvCxnSpPr>
            <a:cxnSpLocks noChangeShapeType="1"/>
            <a:stCxn id="13335" idx="3"/>
            <a:endCxn id="13434" idx="1"/>
          </p:cNvCxnSpPr>
          <p:nvPr/>
        </p:nvCxnSpPr>
        <p:spPr bwMode="auto">
          <a:xfrm>
            <a:off x="4591632" y="4929308"/>
            <a:ext cx="931594" cy="10887"/>
          </a:xfrm>
          <a:prstGeom prst="straightConnector1">
            <a:avLst/>
          </a:prstGeom>
          <a:noFill/>
          <a:ln w="9525" algn="ctr">
            <a:solidFill>
              <a:schemeClr val="tx1"/>
            </a:solidFill>
            <a:round/>
            <a:headEnd/>
            <a:tailEnd type="triangle" w="med" len="med"/>
          </a:ln>
          <a:effectLst/>
        </p:spPr>
      </p:cxnSp>
      <p:sp>
        <p:nvSpPr>
          <p:cNvPr id="13455" name="矩形 70"/>
          <p:cNvSpPr>
            <a:spLocks noChangeArrowheads="1"/>
          </p:cNvSpPr>
          <p:nvPr/>
        </p:nvSpPr>
        <p:spPr bwMode="auto">
          <a:xfrm>
            <a:off x="5394577" y="5745510"/>
            <a:ext cx="2424095" cy="7507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sz="2400">
                <a:latin typeface="微軟正黑體"/>
                <a:ea typeface="微軟正黑體"/>
              </a:rPr>
              <a:t>寄送會員及收到其款項後</a:t>
            </a:r>
            <a:endParaRPr lang="en-US" sz="2400">
              <a:latin typeface="微軟正黑體"/>
              <a:ea typeface="微軟正黑體"/>
            </a:endParaRPr>
          </a:p>
        </p:txBody>
      </p:sp>
      <p:cxnSp>
        <p:nvCxnSpPr>
          <p:cNvPr id="13463" name="接點: 肘形 36"/>
          <p:cNvCxnSpPr>
            <a:cxnSpLocks noChangeShapeType="1"/>
            <a:stCxn id="13455" idx="3"/>
            <a:endCxn id="38" idx="2"/>
          </p:cNvCxnSpPr>
          <p:nvPr/>
        </p:nvCxnSpPr>
        <p:spPr bwMode="auto">
          <a:xfrm flipV="1">
            <a:off x="7818672" y="5559982"/>
            <a:ext cx="954544" cy="560911"/>
          </a:xfrm>
          <a:prstGeom prst="bentConnector2">
            <a:avLst/>
          </a:prstGeom>
          <a:noFill/>
          <a:ln w="9525" algn="ctr">
            <a:solidFill>
              <a:schemeClr val="tx1"/>
            </a:solidFill>
            <a:round/>
            <a:headEnd/>
            <a:tailEnd type="triangle" w="med" len="med"/>
          </a:ln>
          <a:effectLst/>
        </p:spPr>
      </p:cxnSp>
      <p:cxnSp>
        <p:nvCxnSpPr>
          <p:cNvPr id="13467" name="直線單箭頭接點 13466"/>
          <p:cNvCxnSpPr>
            <a:cxnSpLocks/>
            <a:stCxn id="13421" idx="0"/>
            <a:endCxn id="13335" idx="2"/>
          </p:cNvCxnSpPr>
          <p:nvPr/>
        </p:nvCxnSpPr>
        <p:spPr bwMode="auto">
          <a:xfrm flipH="1" flipV="1">
            <a:off x="3549412" y="5128854"/>
            <a:ext cx="1430930" cy="91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70" name="文字方塊 87"/>
          <p:cNvSpPr txBox="1">
            <a:spLocks noChangeArrowheads="1"/>
          </p:cNvSpPr>
          <p:nvPr/>
        </p:nvSpPr>
        <p:spPr bwMode="auto">
          <a:xfrm>
            <a:off x="4454010" y="5497768"/>
            <a:ext cx="642908" cy="338554"/>
          </a:xfrm>
          <a:prstGeom prst="rect">
            <a:avLst/>
          </a:prstGeom>
          <a:noFill/>
          <a:ln>
            <a:noFill/>
          </a:ln>
        </p:spPr>
        <p:txBody>
          <a:bodyPr wrap="squar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600">
                <a:latin typeface="微軟正黑體"/>
                <a:ea typeface="微軟正黑體"/>
              </a:rPr>
              <a:t>上傳 </a:t>
            </a:r>
            <a:endParaRPr/>
          </a:p>
        </p:txBody>
      </p:sp>
      <p:sp>
        <p:nvSpPr>
          <p:cNvPr id="2" name="矩形 70">
            <a:hlinkClick r:id="rId14" action="ppaction://hlinksldjump"/>
          </p:cNvPr>
          <p:cNvSpPr>
            <a:spLocks noChangeArrowheads="1"/>
          </p:cNvSpPr>
          <p:nvPr/>
        </p:nvSpPr>
        <p:spPr bwMode="auto">
          <a:xfrm>
            <a:off x="10265542" y="5699004"/>
            <a:ext cx="1529241"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付款流程</a:t>
            </a:r>
            <a:endParaRPr lang="zh-TW" sz="2400">
              <a:solidFill>
                <a:schemeClr val="tx1"/>
              </a:solidFill>
              <a:latin typeface="微軟正黑體"/>
              <a:ea typeface="微軟正黑體"/>
            </a:endParaRPr>
          </a:p>
        </p:txBody>
      </p:sp>
      <p:cxnSp>
        <p:nvCxnSpPr>
          <p:cNvPr id="31" name="接點: 肘形 36"/>
          <p:cNvCxnSpPr>
            <a:cxnSpLocks noChangeShapeType="1"/>
            <a:stCxn id="38" idx="3"/>
            <a:endCxn id="2" idx="1"/>
          </p:cNvCxnSpPr>
          <p:nvPr/>
        </p:nvCxnSpPr>
        <p:spPr bwMode="auto">
          <a:xfrm>
            <a:off x="9694325" y="5360436"/>
            <a:ext cx="571217" cy="549512"/>
          </a:xfrm>
          <a:prstGeom prst="bentConnector3">
            <a:avLst>
              <a:gd name="adj1" fmla="val 50000"/>
            </a:avLst>
          </a:prstGeom>
          <a:noFill/>
          <a:ln w="9525" algn="ctr">
            <a:solidFill>
              <a:schemeClr val="tx1"/>
            </a:solidFill>
            <a:round/>
            <a:headEnd/>
            <a:tailEnd type="triangle" w="med" len="med"/>
          </a:ln>
          <a:effectLst/>
        </p:spPr>
      </p:cxnSp>
      <p:grpSp>
        <p:nvGrpSpPr>
          <p:cNvPr id="13458" name="群組 65"/>
          <p:cNvGrpSpPr/>
          <p:nvPr/>
        </p:nvGrpSpPr>
        <p:grpSpPr bwMode="auto">
          <a:xfrm>
            <a:off x="4034616" y="1198700"/>
            <a:ext cx="2287444" cy="686601"/>
            <a:chOff x="5791200" y="1396335"/>
            <a:chExt cx="2202865" cy="927765"/>
          </a:xfrm>
        </p:grpSpPr>
        <p:grpSp>
          <p:nvGrpSpPr>
            <p:cNvPr id="13459" name="群組 7"/>
            <p:cNvGrpSpPr/>
            <p:nvPr/>
          </p:nvGrpSpPr>
          <p:grpSpPr bwMode="auto">
            <a:xfrm>
              <a:off x="5834568" y="1396335"/>
              <a:ext cx="1048098" cy="867018"/>
              <a:chOff x="1826070" y="1806922"/>
              <a:chExt cx="1048141" cy="864870"/>
            </a:xfrm>
          </p:grpSpPr>
          <p:pic>
            <p:nvPicPr>
              <p:cNvPr id="13465" name="圖形 8" descr="桌子"/>
              <p:cNvPicPr>
                <a:picLocks noChangeAspect="1" noChangeArrowheads="1"/>
              </p:cNvPicPr>
              <p:nvPr/>
            </p:nvPicPr>
            <p:blipFill>
              <a:blip r:embed="rId6"/>
              <a:stretch/>
            </p:blipFill>
            <p:spPr bwMode="auto">
              <a:xfrm>
                <a:off x="1981987" y="1806922"/>
                <a:ext cx="704874" cy="708343"/>
              </a:xfrm>
              <a:prstGeom prst="rect">
                <a:avLst/>
              </a:prstGeom>
              <a:noFill/>
              <a:ln>
                <a:noFill/>
              </a:ln>
            </p:spPr>
          </p:pic>
          <p:sp>
            <p:nvSpPr>
              <p:cNvPr id="13466" name="文字方塊 9"/>
              <p:cNvSpPr txBox="1">
                <a:spLocks noChangeArrowheads="1"/>
              </p:cNvSpPr>
              <p:nvPr/>
            </p:nvSpPr>
            <p:spPr bwMode="auto">
              <a:xfrm>
                <a:off x="1826070" y="2357411"/>
                <a:ext cx="1048141" cy="314381"/>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發票工作主檔</a:t>
                </a:r>
                <a:endParaRPr/>
              </a:p>
            </p:txBody>
          </p:sp>
        </p:grpSp>
        <p:grpSp>
          <p:nvGrpSpPr>
            <p:cNvPr id="13460" name="群組 7"/>
            <p:cNvGrpSpPr/>
            <p:nvPr/>
          </p:nvGrpSpPr>
          <p:grpSpPr bwMode="auto">
            <a:xfrm>
              <a:off x="6747863" y="1396335"/>
              <a:ext cx="1193667" cy="878863"/>
              <a:chOff x="1753280" y="1795105"/>
              <a:chExt cx="1193714" cy="876686"/>
            </a:xfrm>
          </p:grpSpPr>
          <p:pic>
            <p:nvPicPr>
              <p:cNvPr id="13462" name="圖形 8" descr="桌子"/>
              <p:cNvPicPr>
                <a:picLocks noChangeAspect="1" noChangeArrowheads="1"/>
              </p:cNvPicPr>
              <p:nvPr/>
            </p:nvPicPr>
            <p:blipFill>
              <a:blip r:embed="rId7"/>
              <a:stretch/>
            </p:blipFill>
            <p:spPr bwMode="auto">
              <a:xfrm>
                <a:off x="1995782" y="1795105"/>
                <a:ext cx="704874" cy="703744"/>
              </a:xfrm>
              <a:prstGeom prst="rect">
                <a:avLst/>
              </a:prstGeom>
              <a:noFill/>
              <a:ln>
                <a:noFill/>
              </a:ln>
            </p:spPr>
          </p:pic>
          <p:sp>
            <p:nvSpPr>
              <p:cNvPr id="13464" name="文字方塊 9"/>
              <p:cNvSpPr txBox="1">
                <a:spLocks noChangeArrowheads="1"/>
              </p:cNvSpPr>
              <p:nvPr/>
            </p:nvSpPr>
            <p:spPr bwMode="auto">
              <a:xfrm>
                <a:off x="1753280" y="2357410"/>
                <a:ext cx="1193714" cy="314381"/>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發票工作明細檔</a:t>
                </a:r>
                <a:endParaRPr/>
              </a:p>
            </p:txBody>
          </p:sp>
        </p:grpSp>
        <p:sp>
          <p:nvSpPr>
            <p:cNvPr id="13461"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13468" name="直線接點 13467"/>
          <p:cNvCxnSpPr>
            <a:cxnSpLocks/>
          </p:cNvCxnSpPr>
          <p:nvPr/>
        </p:nvCxnSpPr>
        <p:spPr bwMode="auto">
          <a:xfrm>
            <a:off x="4932339" y="1462634"/>
            <a:ext cx="406024" cy="185"/>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469" name="直線接點 13468"/>
          <p:cNvCxnSpPr>
            <a:cxnSpLocks/>
          </p:cNvCxnSpPr>
          <p:nvPr/>
        </p:nvCxnSpPr>
        <p:spPr bwMode="auto">
          <a:xfrm flipV="1">
            <a:off x="4973780" y="3499551"/>
            <a:ext cx="306362" cy="172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3441" name="矩形 31">
            <a:hlinkClick r:id="rId15" action="ppaction://hlinksldjump"/>
          </p:cNvPr>
          <p:cNvSpPr>
            <a:spLocks noChangeArrowheads="1"/>
          </p:cNvSpPr>
          <p:nvPr/>
        </p:nvSpPr>
        <p:spPr bwMode="auto">
          <a:xfrm>
            <a:off x="7476765" y="3007841"/>
            <a:ext cx="2223912" cy="413320"/>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合併帳單流程</a:t>
            </a:r>
            <a:endParaRPr lang="en-US" sz="2400">
              <a:latin typeface="微軟正黑體"/>
              <a:ea typeface="微軟正黑體"/>
            </a:endParaRPr>
          </a:p>
        </p:txBody>
      </p:sp>
      <p:cxnSp>
        <p:nvCxnSpPr>
          <p:cNvPr id="13447" name="接點: 肘形 36"/>
          <p:cNvCxnSpPr>
            <a:cxnSpLocks noChangeShapeType="1"/>
            <a:stCxn id="13441" idx="2"/>
            <a:endCxn id="4" idx="0"/>
          </p:cNvCxnSpPr>
          <p:nvPr/>
        </p:nvCxnSpPr>
        <p:spPr bwMode="auto">
          <a:xfrm rot="5400000">
            <a:off x="8340660" y="3669222"/>
            <a:ext cx="496123" cy="1"/>
          </a:xfrm>
          <a:prstGeom prst="bentConnector3">
            <a:avLst>
              <a:gd name="adj1" fmla="val 50000"/>
            </a:avLst>
          </a:prstGeom>
          <a:noFill/>
          <a:ln w="9525" algn="ctr">
            <a:solidFill>
              <a:schemeClr val="tx1"/>
            </a:solidFill>
            <a:round/>
            <a:headEnd/>
            <a:tailEnd type="triangle" w="med" len="med"/>
          </a:ln>
          <a:effectLst/>
        </p:spPr>
      </p:cxnSp>
      <p:cxnSp>
        <p:nvCxnSpPr>
          <p:cNvPr id="13457" name="接點: 肘形 13456"/>
          <p:cNvCxnSpPr>
            <a:cxnSpLocks/>
            <a:stCxn id="13441" idx="1"/>
            <a:endCxn id="12" idx="3"/>
          </p:cNvCxnSpPr>
          <p:nvPr/>
        </p:nvCxnSpPr>
        <p:spPr bwMode="auto">
          <a:xfrm rot="10800000" flipV="1">
            <a:off x="6301863" y="3214501"/>
            <a:ext cx="1174902" cy="3702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接點: 肘形 21"/>
          <p:cNvCxnSpPr>
            <a:cxnSpLocks/>
            <a:stCxn id="25" idx="0"/>
            <a:endCxn id="13461" idx="1"/>
          </p:cNvCxnSpPr>
          <p:nvPr/>
        </p:nvCxnSpPr>
        <p:spPr bwMode="auto">
          <a:xfrm rot="5400000" flipH="1" flipV="1">
            <a:off x="3633088" y="1551336"/>
            <a:ext cx="410862" cy="3921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31">
            <a:hlinkClick r:id="rId16" action="ppaction://hlinksldjump"/>
          </p:cNvPr>
          <p:cNvSpPr>
            <a:spLocks noChangeArrowheads="1"/>
          </p:cNvSpPr>
          <p:nvPr/>
        </p:nvSpPr>
        <p:spPr bwMode="auto">
          <a:xfrm>
            <a:off x="2773507" y="1952863"/>
            <a:ext cx="1737832" cy="751364"/>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建立發票工作檔流程</a:t>
            </a:r>
            <a:endParaRPr/>
          </a:p>
        </p:txBody>
      </p:sp>
      <p:cxnSp>
        <p:nvCxnSpPr>
          <p:cNvPr id="23" name="接點: 肘形 22"/>
          <p:cNvCxnSpPr>
            <a:cxnSpLocks/>
            <a:stCxn id="13322" idx="0"/>
            <a:endCxn id="13461" idx="3"/>
          </p:cNvCxnSpPr>
          <p:nvPr/>
        </p:nvCxnSpPr>
        <p:spPr bwMode="auto">
          <a:xfrm rot="16199999" flipV="1">
            <a:off x="6554885" y="1309176"/>
            <a:ext cx="586998" cy="105264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42" name="直線單箭頭接點 67"/>
          <p:cNvCxnSpPr>
            <a:cxnSpLocks noChangeShapeType="1"/>
            <a:stCxn id="25" idx="3"/>
            <a:endCxn id="13446" idx="1"/>
          </p:cNvCxnSpPr>
          <p:nvPr/>
        </p:nvCxnSpPr>
        <p:spPr bwMode="auto">
          <a:xfrm>
            <a:off x="4511339" y="2328545"/>
            <a:ext cx="291614" cy="616"/>
          </a:xfrm>
          <a:prstGeom prst="straightConnector1">
            <a:avLst/>
          </a:prstGeom>
          <a:noFill/>
          <a:ln w="9525" algn="ctr">
            <a:solidFill>
              <a:schemeClr val="tx1"/>
            </a:solidFill>
            <a:round/>
            <a:headEnd/>
            <a:tailEnd type="triangle" w="med" len="med"/>
          </a:ln>
          <a:effectLst/>
        </p:spPr>
      </p:cxnSp>
      <p:sp>
        <p:nvSpPr>
          <p:cNvPr id="13446" name="矩形 31">
            <a:hlinkClick r:id="rId17" action="ppaction://hlinksldjump"/>
          </p:cNvPr>
          <p:cNvSpPr>
            <a:spLocks noChangeArrowheads="1"/>
          </p:cNvSpPr>
          <p:nvPr/>
        </p:nvSpPr>
        <p:spPr bwMode="auto">
          <a:xfrm>
            <a:off x="4802953" y="2062132"/>
            <a:ext cx="1223642" cy="53405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微軟正黑體"/>
                <a:ea typeface="微軟正黑體"/>
              </a:rPr>
              <a:t>Liability</a:t>
            </a:r>
            <a:r>
              <a:rPr lang="zh-TW">
                <a:latin typeface="微軟正黑體"/>
                <a:ea typeface="微軟正黑體"/>
              </a:rPr>
              <a:t>管理</a:t>
            </a:r>
            <a:endParaRPr/>
          </a:p>
        </p:txBody>
      </p:sp>
      <p:cxnSp>
        <p:nvCxnSpPr>
          <p:cNvPr id="33" name="直線單箭頭接點 67"/>
          <p:cNvCxnSpPr>
            <a:cxnSpLocks noChangeShapeType="1"/>
            <a:stCxn id="13446" idx="3"/>
            <a:endCxn id="13322" idx="1"/>
          </p:cNvCxnSpPr>
          <p:nvPr/>
        </p:nvCxnSpPr>
        <p:spPr bwMode="auto">
          <a:xfrm flipV="1">
            <a:off x="6026595" y="2328545"/>
            <a:ext cx="571966" cy="616"/>
          </a:xfrm>
          <a:prstGeom prst="straightConnector1">
            <a:avLst/>
          </a:prstGeom>
          <a:noFill/>
          <a:ln w="9525" algn="ctr">
            <a:solidFill>
              <a:schemeClr val="tx1"/>
            </a:solidFill>
            <a:round/>
            <a:headEnd/>
            <a:tailEnd type="triangle" w="med" len="med"/>
          </a:ln>
          <a:effectLst/>
        </p:spPr>
      </p:cxnSp>
      <p:sp>
        <p:nvSpPr>
          <p:cNvPr id="19" name="矩形 70">
            <a:hlinkClick r:id="rId18" action="ppaction://hlinksldjump"/>
          </p:cNvPr>
          <p:cNvSpPr>
            <a:spLocks noChangeArrowheads="1"/>
          </p:cNvSpPr>
          <p:nvPr/>
        </p:nvSpPr>
        <p:spPr bwMode="auto">
          <a:xfrm>
            <a:off x="10265541" y="3440241"/>
            <a:ext cx="1529241"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回報系統</a:t>
            </a:r>
            <a:endParaRPr lang="zh-TW" sz="2400">
              <a:solidFill>
                <a:schemeClr val="tx1"/>
              </a:solidFill>
              <a:latin typeface="微軟正黑體"/>
              <a:ea typeface="微軟正黑體"/>
            </a:endParaRPr>
          </a:p>
        </p:txBody>
      </p:sp>
      <p:cxnSp>
        <p:nvCxnSpPr>
          <p:cNvPr id="20" name="接點: 肘形 36"/>
          <p:cNvCxnSpPr>
            <a:cxnSpLocks noChangeShapeType="1"/>
            <a:stCxn id="5" idx="0"/>
            <a:endCxn id="19" idx="2"/>
          </p:cNvCxnSpPr>
          <p:nvPr/>
        </p:nvCxnSpPr>
        <p:spPr bwMode="auto">
          <a:xfrm rot="5400000" flipH="1" flipV="1">
            <a:off x="10686345" y="4204471"/>
            <a:ext cx="686159" cy="1476"/>
          </a:xfrm>
          <a:prstGeom prst="bentConnector3">
            <a:avLst>
              <a:gd name="adj1" fmla="val 50000"/>
            </a:avLst>
          </a:prstGeom>
          <a:noFill/>
          <a:ln w="9525" algn="ctr">
            <a:solidFill>
              <a:schemeClr val="tx1"/>
            </a:solidFill>
            <a:round/>
            <a:headEnd/>
            <a:tailEnd type="triangle" w="med" len="med"/>
          </a:ln>
          <a:effectLst/>
        </p:spPr>
      </p:cxnSp>
      <p:sp>
        <p:nvSpPr>
          <p:cNvPr id="5" name="矩形 70">
            <a:hlinkClick r:id="rId19" action="ppaction://hlinksldjump"/>
          </p:cNvPr>
          <p:cNvSpPr>
            <a:spLocks noChangeArrowheads="1"/>
          </p:cNvSpPr>
          <p:nvPr/>
        </p:nvSpPr>
        <p:spPr bwMode="auto">
          <a:xfrm>
            <a:off x="9979180" y="4548288"/>
            <a:ext cx="2099011"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產生付款函稿</a:t>
            </a:r>
            <a:endParaRPr lang="zh-TW" sz="2400">
              <a:solidFill>
                <a:schemeClr val="tx1"/>
              </a:solidFill>
              <a:latin typeface="微軟正黑體"/>
              <a:ea typeface="微軟正黑體"/>
            </a:endParaRPr>
          </a:p>
        </p:txBody>
      </p:sp>
      <p:cxnSp>
        <p:nvCxnSpPr>
          <p:cNvPr id="21" name="接點: 肘形 36"/>
          <p:cNvCxnSpPr>
            <a:cxnSpLocks noChangeShapeType="1"/>
            <a:endCxn id="5" idx="2"/>
          </p:cNvCxnSpPr>
          <p:nvPr/>
        </p:nvCxnSpPr>
        <p:spPr bwMode="auto">
          <a:xfrm rot="16199999" flipV="1">
            <a:off x="10665012" y="5333850"/>
            <a:ext cx="728828" cy="1479"/>
          </a:xfrm>
          <a:prstGeom prst="bentConnector3">
            <a:avLst>
              <a:gd name="adj1" fmla="val 50000"/>
            </a:avLst>
          </a:prstGeom>
          <a:noFill/>
          <a:ln w="9525" algn="ctr">
            <a:solidFill>
              <a:schemeClr val="tx1"/>
            </a:solidFill>
            <a:round/>
            <a:headEnd/>
            <a:tailEnd type="triangl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4" name="矩形 3"/>
          <p:cNvSpPr/>
          <p:nvPr/>
        </p:nvSpPr>
        <p:spPr bwMode="auto">
          <a:xfrm>
            <a:off x="217876" y="853134"/>
            <a:ext cx="10351968" cy="1294803"/>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444381" y="-125878"/>
            <a:ext cx="355548" cy="2516349"/>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449689" y="945002"/>
            <a:ext cx="1569660" cy="369332"/>
          </a:xfrm>
          <a:prstGeom prst="rect">
            <a:avLst/>
          </a:prstGeom>
        </p:spPr>
        <p:txBody>
          <a:bodyPr wrap="none">
            <a:spAutoFit/>
          </a:bodyPr>
          <a:lstStyle/>
          <a:p>
            <a:pPr>
              <a:defRPr/>
            </a:pPr>
            <a:r>
              <a:rPr lang="zh-TW" b="1">
                <a:solidFill>
                  <a:prstClr val="white"/>
                </a:solidFill>
                <a:latin typeface="微軟正黑體"/>
                <a:ea typeface="微軟正黑體"/>
              </a:rPr>
              <a:t>立帳流程說明</a:t>
            </a:r>
            <a:endParaRPr lang="en-US" b="1">
              <a:solidFill>
                <a:prstClr val="white"/>
              </a:solidFill>
              <a:latin typeface="微軟正黑體"/>
              <a:ea typeface="微軟正黑體"/>
            </a:endParaRPr>
          </a:p>
        </p:txBody>
      </p:sp>
      <p:sp>
        <p:nvSpPr>
          <p:cNvPr id="2" name="文字方塊 1"/>
          <p:cNvSpPr txBox="1"/>
          <p:nvPr/>
        </p:nvSpPr>
        <p:spPr bwMode="auto">
          <a:xfrm>
            <a:off x="271419" y="1422570"/>
            <a:ext cx="9159031" cy="338554"/>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a:latin typeface="微軟正黑體"/>
                <a:ea typeface="微軟正黑體"/>
              </a:rPr>
              <a:t>CBP</a:t>
            </a:r>
            <a:r>
              <a:rPr lang="zh-TW" sz="1600">
                <a:latin typeface="微軟正黑體"/>
                <a:ea typeface="微軟正黑體"/>
              </a:rPr>
              <a:t>聯盟窗口收到廠商的</a:t>
            </a:r>
            <a:r>
              <a:rPr lang="en-US" sz="1600">
                <a:latin typeface="微軟正黑體"/>
                <a:ea typeface="微軟正黑體"/>
              </a:rPr>
              <a:t>Invoice</a:t>
            </a:r>
            <a:r>
              <a:rPr lang="zh-TW" sz="1600">
                <a:latin typeface="微軟正黑體"/>
                <a:ea typeface="微軟正黑體"/>
              </a:rPr>
              <a:t>，進入</a:t>
            </a:r>
            <a:r>
              <a:rPr lang="en-US" sz="1600">
                <a:latin typeface="微軟正黑體"/>
                <a:ea typeface="微軟正黑體"/>
              </a:rPr>
              <a:t>CBP</a:t>
            </a:r>
            <a:r>
              <a:rPr lang="zh-TW" sz="1600">
                <a:latin typeface="微軟正黑體"/>
                <a:ea typeface="微軟正黑體"/>
              </a:rPr>
              <a:t>系統</a:t>
            </a:r>
            <a:r>
              <a:rPr lang="en-US" sz="1600">
                <a:latin typeface="微軟正黑體"/>
                <a:ea typeface="微軟正黑體"/>
              </a:rPr>
              <a:t>key in</a:t>
            </a:r>
            <a:endParaRPr/>
          </a:p>
        </p:txBody>
      </p:sp>
      <p:sp>
        <p:nvSpPr>
          <p:cNvPr id="82" name="矩形 31"/>
          <p:cNvSpPr>
            <a:spLocks noChangeArrowheads="1"/>
          </p:cNvSpPr>
          <p:nvPr/>
        </p:nvSpPr>
        <p:spPr bwMode="auto">
          <a:xfrm>
            <a:off x="7249066" y="967229"/>
            <a:ext cx="3225872"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建立發票工作檔流程</a:t>
            </a:r>
            <a:endParaRPr/>
          </a:p>
        </p:txBody>
      </p:sp>
      <p:grpSp>
        <p:nvGrpSpPr>
          <p:cNvPr id="89" name="群組 65"/>
          <p:cNvGrpSpPr/>
          <p:nvPr/>
        </p:nvGrpSpPr>
        <p:grpSpPr bwMode="auto">
          <a:xfrm>
            <a:off x="7112923" y="3082170"/>
            <a:ext cx="2955204" cy="693659"/>
            <a:chOff x="5750998" y="1396335"/>
            <a:chExt cx="2287756" cy="927765"/>
          </a:xfrm>
        </p:grpSpPr>
        <p:grpSp>
          <p:nvGrpSpPr>
            <p:cNvPr id="90" name="群組 7"/>
            <p:cNvGrpSpPr/>
            <p:nvPr/>
          </p:nvGrpSpPr>
          <p:grpSpPr bwMode="auto">
            <a:xfrm>
              <a:off x="5750998" y="1396336"/>
              <a:ext cx="1215226" cy="915262"/>
              <a:chOff x="1742499" y="1806922"/>
              <a:chExt cx="1215276" cy="912994"/>
            </a:xfrm>
          </p:grpSpPr>
          <p:pic>
            <p:nvPicPr>
              <p:cNvPr id="95"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96" name="文字方塊 9"/>
              <p:cNvSpPr txBox="1">
                <a:spLocks noChangeArrowheads="1"/>
              </p:cNvSpPr>
              <p:nvPr/>
            </p:nvSpPr>
            <p:spPr bwMode="auto">
              <a:xfrm>
                <a:off x="1742499" y="2309286"/>
                <a:ext cx="1215276"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發票工作主檔</a:t>
                </a:r>
                <a:endParaRPr/>
              </a:p>
            </p:txBody>
          </p:sp>
        </p:grpSp>
        <p:grpSp>
          <p:nvGrpSpPr>
            <p:cNvPr id="91" name="群組 7"/>
            <p:cNvGrpSpPr/>
            <p:nvPr/>
          </p:nvGrpSpPr>
          <p:grpSpPr bwMode="auto">
            <a:xfrm>
              <a:off x="6650630" y="1396336"/>
              <a:ext cx="1388123" cy="927107"/>
              <a:chOff x="1656045" y="1795105"/>
              <a:chExt cx="1388178" cy="924810"/>
            </a:xfrm>
          </p:grpSpPr>
          <p:pic>
            <p:nvPicPr>
              <p:cNvPr id="93"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94" name="文字方塊 9"/>
              <p:cNvSpPr txBox="1">
                <a:spLocks noChangeArrowheads="1"/>
              </p:cNvSpPr>
              <p:nvPr/>
            </p:nvSpPr>
            <p:spPr bwMode="auto">
              <a:xfrm>
                <a:off x="1656045" y="2309285"/>
                <a:ext cx="1388178"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發票工作明細檔</a:t>
                </a:r>
                <a:endParaRPr/>
              </a:p>
            </p:txBody>
          </p:sp>
        </p:grpSp>
        <p:sp>
          <p:nvSpPr>
            <p:cNvPr id="92"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97" name="直線接點 96"/>
          <p:cNvCxnSpPr>
            <a:cxnSpLocks/>
            <a:stCxn id="95" idx="3"/>
            <a:endCxn id="93" idx="1"/>
          </p:cNvCxnSpPr>
          <p:nvPr/>
        </p:nvCxnSpPr>
        <p:spPr bwMode="auto">
          <a:xfrm flipV="1">
            <a:off x="8332750" y="3345908"/>
            <a:ext cx="381109"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字方塊 8"/>
          <p:cNvSpPr txBox="1">
            <a:spLocks noChangeArrowheads="1"/>
          </p:cNvSpPr>
          <p:nvPr/>
        </p:nvSpPr>
        <p:spPr bwMode="auto">
          <a:xfrm>
            <a:off x="6939949" y="3997268"/>
            <a:ext cx="3485478"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1400">
                <a:solidFill>
                  <a:srgbClr val="FF0000"/>
                </a:solidFill>
                <a:latin typeface="微軟正黑體"/>
                <a:ea typeface="微軟正黑體"/>
              </a:rPr>
              <a:t>確認前處理狀態為</a:t>
            </a:r>
            <a:r>
              <a:rPr lang="en-US" sz="1400">
                <a:solidFill>
                  <a:srgbClr val="FF0000"/>
                </a:solidFill>
                <a:latin typeface="微軟正黑體"/>
                <a:ea typeface="微軟正黑體"/>
              </a:rPr>
              <a:t>TEMPORARY</a:t>
            </a:r>
            <a:r>
              <a:rPr lang="zh-TW" sz="1400">
                <a:solidFill>
                  <a:srgbClr val="FF0000"/>
                </a:solidFill>
                <a:latin typeface="微軟正黑體"/>
                <a:ea typeface="微軟正黑體"/>
              </a:rPr>
              <a:t>，可修改；</a:t>
            </a:r>
            <a:endParaRPr lang="en-US" sz="1400">
              <a:solidFill>
                <a:srgbClr val="FF0000"/>
              </a:solidFill>
              <a:latin typeface="微軟正黑體"/>
              <a:ea typeface="微軟正黑體"/>
            </a:endParaRPr>
          </a:p>
          <a:p>
            <a:pPr>
              <a:defRPr/>
            </a:pPr>
            <a:r>
              <a:rPr lang="zh-TW" sz="1400">
                <a:solidFill>
                  <a:srgbClr val="FF0000"/>
                </a:solidFill>
                <a:latin typeface="微軟正黑體"/>
                <a:ea typeface="微軟正黑體"/>
              </a:rPr>
              <a:t>確認後處理狀態為</a:t>
            </a:r>
            <a:r>
              <a:rPr lang="en-US" sz="1400">
                <a:solidFill>
                  <a:srgbClr val="FF0000"/>
                </a:solidFill>
                <a:latin typeface="微軟正黑體"/>
                <a:ea typeface="微軟正黑體"/>
              </a:rPr>
              <a:t>VALIDATED</a:t>
            </a:r>
            <a:r>
              <a:rPr lang="zh-TW" sz="1400">
                <a:solidFill>
                  <a:srgbClr val="FF0000"/>
                </a:solidFill>
                <a:latin typeface="微軟正黑體"/>
                <a:ea typeface="微軟正黑體"/>
              </a:rPr>
              <a:t>，不可修改</a:t>
            </a:r>
            <a:endParaRPr lang="en-US" sz="1400">
              <a:solidFill>
                <a:srgbClr val="FF0000"/>
              </a:solidFill>
              <a:latin typeface="微軟正黑體"/>
              <a:ea typeface="微軟正黑體"/>
            </a:endParaRPr>
          </a:p>
        </p:txBody>
      </p:sp>
      <p:grpSp>
        <p:nvGrpSpPr>
          <p:cNvPr id="11" name="群組 12"/>
          <p:cNvGrpSpPr/>
          <p:nvPr/>
        </p:nvGrpSpPr>
        <p:grpSpPr bwMode="auto">
          <a:xfrm>
            <a:off x="1378332" y="3107100"/>
            <a:ext cx="1150314" cy="1107661"/>
            <a:chOff x="4504756" y="3173246"/>
            <a:chExt cx="1108464" cy="1041311"/>
          </a:xfrm>
        </p:grpSpPr>
        <p:pic>
          <p:nvPicPr>
            <p:cNvPr id="12" name="圖片 13"/>
            <p:cNvPicPr>
              <a:picLocks noChangeAspect="1" noChangeArrowheads="1"/>
            </p:cNvPicPr>
            <p:nvPr/>
          </p:nvPicPr>
          <p:blipFill>
            <a:blip r:embed="rId4"/>
            <a:stretch/>
          </p:blipFill>
          <p:spPr bwMode="auto">
            <a:xfrm>
              <a:off x="4709781" y="3173246"/>
              <a:ext cx="609600" cy="609600"/>
            </a:xfrm>
            <a:prstGeom prst="rect">
              <a:avLst/>
            </a:prstGeom>
            <a:noFill/>
            <a:ln>
              <a:noFill/>
            </a:ln>
          </p:spPr>
        </p:pic>
        <p:sp>
          <p:nvSpPr>
            <p:cNvPr id="13"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14" name="矩形 13"/>
          <p:cNvSpPr/>
          <p:nvPr/>
        </p:nvSpPr>
        <p:spPr bwMode="auto">
          <a:xfrm flipH="0" flipV="0">
            <a:off x="3308624" y="2686881"/>
            <a:ext cx="3242935" cy="13714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新增發票工作</a:t>
            </a:r>
            <a:endParaRPr lang="en-US" sz="2400">
              <a:latin typeface="微軟正黑體"/>
              <a:ea typeface="微軟正黑體"/>
            </a:endParaRPr>
          </a:p>
          <a:p>
            <a:pPr algn="ctr">
              <a:defRPr/>
            </a:pPr>
            <a:r>
              <a:rPr lang="zh-TW" sz="2400">
                <a:latin typeface="微軟正黑體"/>
                <a:ea typeface="微軟正黑體"/>
              </a:rPr>
              <a:t>主／明細檔介面</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16" name="直線單箭頭接點 67"/>
          <p:cNvCxnSpPr>
            <a:cxnSpLocks noChangeShapeType="1"/>
            <a:stCxn id="12" idx="3"/>
            <a:endCxn id="14" idx="1"/>
          </p:cNvCxnSpPr>
          <p:nvPr/>
        </p:nvCxnSpPr>
        <p:spPr bwMode="auto">
          <a:xfrm rot="0" flipH="0" flipV="1">
            <a:off x="2223712" y="3372597"/>
            <a:ext cx="1084911" cy="58723"/>
          </a:xfrm>
          <a:prstGeom prst="straightConnector1">
            <a:avLst/>
          </a:prstGeom>
          <a:noFill/>
          <a:ln w="9525" algn="ctr">
            <a:solidFill>
              <a:schemeClr val="tx1"/>
            </a:solidFill>
            <a:round/>
            <a:headEnd/>
            <a:tailEnd type="triangle" w="med" len="med"/>
          </a:ln>
          <a:effectLst/>
        </p:spPr>
      </p:cxnSp>
      <p:cxnSp>
        <p:nvCxnSpPr>
          <p:cNvPr id="23" name="直線單箭頭接點 22"/>
          <p:cNvCxnSpPr>
            <a:cxnSpLocks/>
            <a:stCxn id="14" idx="3"/>
            <a:endCxn id="92" idx="1"/>
          </p:cNvCxnSpPr>
          <p:nvPr/>
        </p:nvCxnSpPr>
        <p:spPr bwMode="auto">
          <a:xfrm rot="0" flipH="0" flipV="0">
            <a:off x="6551560" y="3372597"/>
            <a:ext cx="613293" cy="5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31">
            <a:hlinkClick r:id="rId5"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標題 1"/>
          <p:cNvSpPr txBox="1"/>
          <p:nvPr/>
        </p:nvSpPr>
        <p:spPr bwMode="auto">
          <a:xfrm>
            <a:off x="1622156" y="200765"/>
            <a:ext cx="4103235"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4" name="矩形 3"/>
          <p:cNvSpPr/>
          <p:nvPr/>
        </p:nvSpPr>
        <p:spPr bwMode="auto">
          <a:xfrm>
            <a:off x="217876" y="877941"/>
            <a:ext cx="10351968" cy="1375626"/>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444381" y="-125878"/>
            <a:ext cx="355548" cy="2516349"/>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449689" y="945002"/>
            <a:ext cx="1569660" cy="369332"/>
          </a:xfrm>
          <a:prstGeom prst="rect">
            <a:avLst/>
          </a:prstGeom>
        </p:spPr>
        <p:txBody>
          <a:bodyPr wrap="none">
            <a:spAutoFit/>
          </a:bodyPr>
          <a:lstStyle/>
          <a:p>
            <a:pPr>
              <a:defRPr/>
            </a:pPr>
            <a:r>
              <a:rPr lang="zh-TW" b="1">
                <a:solidFill>
                  <a:prstClr val="white"/>
                </a:solidFill>
                <a:latin typeface="微軟正黑體"/>
                <a:ea typeface="微軟正黑體"/>
              </a:rPr>
              <a:t>立帳流程說明</a:t>
            </a:r>
            <a:endParaRPr lang="en-US" b="1">
              <a:solidFill>
                <a:prstClr val="white"/>
              </a:solidFill>
              <a:latin typeface="微軟正黑體"/>
              <a:ea typeface="微軟正黑體"/>
            </a:endParaRPr>
          </a:p>
        </p:txBody>
      </p:sp>
      <p:sp>
        <p:nvSpPr>
          <p:cNvPr id="2" name="文字方塊 1"/>
          <p:cNvSpPr txBox="1"/>
          <p:nvPr/>
        </p:nvSpPr>
        <p:spPr bwMode="auto">
          <a:xfrm>
            <a:off x="271419" y="1422570"/>
            <a:ext cx="9159031"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a:latin typeface="微軟正黑體"/>
                <a:ea typeface="微軟正黑體"/>
              </a:rPr>
              <a:t>CBP</a:t>
            </a:r>
            <a:r>
              <a:rPr lang="zh-TW" sz="1600">
                <a:latin typeface="微軟正黑體"/>
                <a:ea typeface="微軟正黑體"/>
              </a:rPr>
              <a:t>聯盟窗口進入</a:t>
            </a:r>
            <a:r>
              <a:rPr lang="en-US" sz="1600">
                <a:latin typeface="微軟正黑體"/>
                <a:ea typeface="微軟正黑體"/>
              </a:rPr>
              <a:t>CBP</a:t>
            </a:r>
            <a:r>
              <a:rPr lang="zh-TW" sz="1600">
                <a:latin typeface="微軟正黑體"/>
                <a:ea typeface="微軟正黑體"/>
              </a:rPr>
              <a:t>系統的</a:t>
            </a:r>
            <a:r>
              <a:rPr lang="en-US" sz="1600">
                <a:latin typeface="微軟正黑體"/>
                <a:ea typeface="微軟正黑體"/>
              </a:rPr>
              <a:t>Liability</a:t>
            </a:r>
            <a:r>
              <a:rPr lang="zh-TW" sz="1600">
                <a:latin typeface="微軟正黑體"/>
                <a:ea typeface="微軟正黑體"/>
              </a:rPr>
              <a:t>管理功能</a:t>
            </a:r>
            <a:endParaRPr lang="en-US" sz="1600">
              <a:latin typeface="微軟正黑體"/>
              <a:ea typeface="微軟正黑體"/>
            </a:endParaRPr>
          </a:p>
          <a:p>
            <a:pPr marL="914400" lvl="1" indent="-457200" algn="just" defTabSz="1219170">
              <a:buFont typeface="Wingdings"/>
              <a:buChar char="Ø"/>
              <a:defRPr/>
            </a:pPr>
            <a:r>
              <a:rPr lang="zh-TW" sz="1600">
                <a:latin typeface="微軟正黑體"/>
                <a:ea typeface="微軟正黑體"/>
              </a:rPr>
              <a:t>新增</a:t>
            </a:r>
            <a:r>
              <a:rPr lang="en-US" sz="1600">
                <a:latin typeface="微軟正黑體"/>
                <a:ea typeface="微軟正黑體"/>
              </a:rPr>
              <a:t>/</a:t>
            </a:r>
            <a:r>
              <a:rPr lang="zh-TW" sz="1600">
                <a:latin typeface="微軟正黑體"/>
                <a:ea typeface="微軟正黑體"/>
              </a:rPr>
              <a:t>編輯</a:t>
            </a:r>
            <a:r>
              <a:rPr lang="en-US" sz="1600">
                <a:latin typeface="微軟正黑體"/>
                <a:ea typeface="微軟正黑體"/>
              </a:rPr>
              <a:t>/</a:t>
            </a:r>
            <a:r>
              <a:rPr lang="zh-TW" sz="1600">
                <a:latin typeface="微軟正黑體"/>
                <a:ea typeface="微軟正黑體"/>
              </a:rPr>
              <a:t>刪除 計帳段號資料</a:t>
            </a:r>
            <a:endParaRPr lang="en-US" sz="1600">
              <a:latin typeface="微軟正黑體"/>
              <a:ea typeface="微軟正黑體"/>
            </a:endParaRPr>
          </a:p>
          <a:p>
            <a:pPr marL="914400" lvl="1" indent="-457200" algn="just" defTabSz="1219170">
              <a:buFont typeface="Wingdings"/>
              <a:buChar char="Ø"/>
              <a:defRPr/>
            </a:pPr>
            <a:r>
              <a:rPr lang="zh-TW" sz="1600">
                <a:latin typeface="微軟正黑體"/>
                <a:ea typeface="微軟正黑體"/>
              </a:rPr>
              <a:t>切割計帳段號</a:t>
            </a:r>
            <a:endParaRPr lang="en-US" sz="1600">
              <a:latin typeface="微軟正黑體"/>
              <a:ea typeface="微軟正黑體"/>
            </a:endParaRPr>
          </a:p>
        </p:txBody>
      </p:sp>
      <p:sp>
        <p:nvSpPr>
          <p:cNvPr id="82" name="矩形 31"/>
          <p:cNvSpPr>
            <a:spLocks noChangeArrowheads="1"/>
          </p:cNvSpPr>
          <p:nvPr/>
        </p:nvSpPr>
        <p:spPr bwMode="auto">
          <a:xfrm>
            <a:off x="7249066" y="967229"/>
            <a:ext cx="3225872"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Liability</a:t>
            </a:r>
            <a:r>
              <a:rPr lang="zh-TW" sz="2400">
                <a:latin typeface="微軟正黑體"/>
                <a:ea typeface="微軟正黑體"/>
              </a:rPr>
              <a:t>管理流程</a:t>
            </a:r>
            <a:endParaRPr/>
          </a:p>
        </p:txBody>
      </p:sp>
      <p:grpSp>
        <p:nvGrpSpPr>
          <p:cNvPr id="89" name="群組 65"/>
          <p:cNvGrpSpPr/>
          <p:nvPr/>
        </p:nvGrpSpPr>
        <p:grpSpPr bwMode="auto">
          <a:xfrm>
            <a:off x="6966919" y="2622732"/>
            <a:ext cx="1362010" cy="696293"/>
            <a:chOff x="5791200" y="1392812"/>
            <a:chExt cx="2202865" cy="931289"/>
          </a:xfrm>
        </p:grpSpPr>
        <p:grpSp>
          <p:nvGrpSpPr>
            <p:cNvPr id="90" name="群組 7"/>
            <p:cNvGrpSpPr/>
            <p:nvPr/>
          </p:nvGrpSpPr>
          <p:grpSpPr bwMode="auto">
            <a:xfrm>
              <a:off x="6219587" y="1392812"/>
              <a:ext cx="1346099" cy="931289"/>
              <a:chOff x="2211106" y="1803406"/>
              <a:chExt cx="1346154" cy="928981"/>
            </a:xfrm>
          </p:grpSpPr>
          <p:pic>
            <p:nvPicPr>
              <p:cNvPr id="95" name="圖形 8" descr="桌子"/>
              <p:cNvPicPr>
                <a:picLocks noChangeAspect="1" noChangeArrowheads="1"/>
              </p:cNvPicPr>
              <p:nvPr/>
            </p:nvPicPr>
            <p:blipFill>
              <a:blip r:embed="rId2"/>
              <a:stretch/>
            </p:blipFill>
            <p:spPr bwMode="auto">
              <a:xfrm>
                <a:off x="2404142" y="1803406"/>
                <a:ext cx="960075" cy="708343"/>
              </a:xfrm>
              <a:prstGeom prst="rect">
                <a:avLst/>
              </a:prstGeom>
              <a:noFill/>
              <a:ln>
                <a:noFill/>
              </a:ln>
            </p:spPr>
          </p:pic>
          <p:sp>
            <p:nvSpPr>
              <p:cNvPr id="96" name="文字方塊 9"/>
              <p:cNvSpPr txBox="1">
                <a:spLocks noChangeArrowheads="1"/>
              </p:cNvSpPr>
              <p:nvPr/>
            </p:nvSpPr>
            <p:spPr bwMode="auto">
              <a:xfrm>
                <a:off x="2211106" y="2321757"/>
                <a:ext cx="1346154"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endParaRPr lang="zh-TW" sz="1400">
                  <a:latin typeface="微軟正黑體"/>
                  <a:ea typeface="微軟正黑體"/>
                </a:endParaRPr>
              </a:p>
            </p:txBody>
          </p:sp>
        </p:grpSp>
        <p:sp>
          <p:nvSpPr>
            <p:cNvPr id="92"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grpSp>
        <p:nvGrpSpPr>
          <p:cNvPr id="11" name="群組 12"/>
          <p:cNvGrpSpPr/>
          <p:nvPr/>
        </p:nvGrpSpPr>
        <p:grpSpPr bwMode="auto">
          <a:xfrm>
            <a:off x="1190790" y="2650297"/>
            <a:ext cx="1150314" cy="1107661"/>
            <a:chOff x="4504756" y="3173246"/>
            <a:chExt cx="1108464" cy="1041311"/>
          </a:xfrm>
        </p:grpSpPr>
        <p:pic>
          <p:nvPicPr>
            <p:cNvPr id="12" name="圖片 13"/>
            <p:cNvPicPr>
              <a:picLocks noChangeAspect="1" noChangeArrowheads="1"/>
            </p:cNvPicPr>
            <p:nvPr/>
          </p:nvPicPr>
          <p:blipFill>
            <a:blip r:embed="rId3"/>
            <a:stretch/>
          </p:blipFill>
          <p:spPr bwMode="auto">
            <a:xfrm>
              <a:off x="4709781" y="3173246"/>
              <a:ext cx="609600" cy="609600"/>
            </a:xfrm>
            <a:prstGeom prst="rect">
              <a:avLst/>
            </a:prstGeom>
            <a:noFill/>
            <a:ln>
              <a:noFill/>
            </a:ln>
          </p:spPr>
        </p:pic>
        <p:sp>
          <p:nvSpPr>
            <p:cNvPr id="13"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14" name="矩形 13"/>
          <p:cNvSpPr/>
          <p:nvPr/>
        </p:nvSpPr>
        <p:spPr bwMode="auto">
          <a:xfrm>
            <a:off x="3238918" y="2594508"/>
            <a:ext cx="2747477" cy="75537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新增</a:t>
            </a:r>
            <a:r>
              <a:rPr lang="en-US" sz="2400">
                <a:latin typeface="微軟正黑體"/>
                <a:ea typeface="微軟正黑體"/>
              </a:rPr>
              <a:t>/</a:t>
            </a:r>
            <a:r>
              <a:rPr lang="zh-TW" sz="2400">
                <a:latin typeface="微軟正黑體"/>
                <a:ea typeface="微軟正黑體"/>
              </a:rPr>
              <a:t>編輯</a:t>
            </a:r>
            <a:r>
              <a:rPr lang="en-US" sz="2400">
                <a:latin typeface="微軟正黑體"/>
                <a:ea typeface="微軟正黑體"/>
              </a:rPr>
              <a:t>/</a:t>
            </a:r>
            <a:r>
              <a:rPr lang="zh-TW" sz="2400">
                <a:latin typeface="微軟正黑體"/>
                <a:ea typeface="微軟正黑體"/>
              </a:rPr>
              <a:t>刪除</a:t>
            </a:r>
            <a:r>
              <a:rPr lang="en-US" sz="2400">
                <a:latin typeface="微軟正黑體"/>
                <a:ea typeface="微軟正黑體"/>
              </a:rPr>
              <a:t> Liability</a:t>
            </a:r>
            <a:r>
              <a:rPr lang="zh-TW" sz="2400">
                <a:latin typeface="微軟正黑體"/>
                <a:ea typeface="微軟正黑體"/>
              </a:rPr>
              <a:t>資料</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16" name="直線單箭頭接點 67"/>
          <p:cNvCxnSpPr>
            <a:cxnSpLocks noChangeShapeType="1"/>
            <a:stCxn id="12" idx="3"/>
            <a:endCxn id="14" idx="1"/>
          </p:cNvCxnSpPr>
          <p:nvPr/>
        </p:nvCxnSpPr>
        <p:spPr bwMode="auto">
          <a:xfrm flipV="1">
            <a:off x="2036171" y="2972197"/>
            <a:ext cx="1202747" cy="2321"/>
          </a:xfrm>
          <a:prstGeom prst="straightConnector1">
            <a:avLst/>
          </a:prstGeom>
          <a:noFill/>
          <a:ln w="9525" algn="ctr">
            <a:solidFill>
              <a:schemeClr val="tx1"/>
            </a:solidFill>
            <a:round/>
            <a:headEnd/>
            <a:tailEnd type="triangle" w="med" len="med"/>
          </a:ln>
          <a:effectLst/>
        </p:spPr>
      </p:cxnSp>
      <p:cxnSp>
        <p:nvCxnSpPr>
          <p:cNvPr id="23" name="直線單箭頭接點 22"/>
          <p:cNvCxnSpPr>
            <a:cxnSpLocks/>
            <a:stCxn id="14" idx="3"/>
            <a:endCxn id="92" idx="1"/>
          </p:cNvCxnSpPr>
          <p:nvPr/>
        </p:nvCxnSpPr>
        <p:spPr bwMode="auto">
          <a:xfrm flipV="1">
            <a:off x="5986395" y="2972196"/>
            <a:ext cx="980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群組 65"/>
          <p:cNvGrpSpPr/>
          <p:nvPr/>
        </p:nvGrpSpPr>
        <p:grpSpPr bwMode="auto">
          <a:xfrm>
            <a:off x="6966919" y="4784655"/>
            <a:ext cx="1362010" cy="696293"/>
            <a:chOff x="5791200" y="1392812"/>
            <a:chExt cx="2202865" cy="931289"/>
          </a:xfrm>
        </p:grpSpPr>
        <p:grpSp>
          <p:nvGrpSpPr>
            <p:cNvPr id="10" name="群組 7"/>
            <p:cNvGrpSpPr/>
            <p:nvPr/>
          </p:nvGrpSpPr>
          <p:grpSpPr bwMode="auto">
            <a:xfrm>
              <a:off x="6219587" y="1392812"/>
              <a:ext cx="1346099" cy="931289"/>
              <a:chOff x="2211106" y="1803406"/>
              <a:chExt cx="1346154" cy="928981"/>
            </a:xfrm>
          </p:grpSpPr>
          <p:pic>
            <p:nvPicPr>
              <p:cNvPr id="17" name="圖形 8" descr="桌子"/>
              <p:cNvPicPr>
                <a:picLocks noChangeAspect="1" noChangeArrowheads="1"/>
              </p:cNvPicPr>
              <p:nvPr/>
            </p:nvPicPr>
            <p:blipFill>
              <a:blip r:embed="rId2"/>
              <a:stretch/>
            </p:blipFill>
            <p:spPr bwMode="auto">
              <a:xfrm>
                <a:off x="2404142" y="1803406"/>
                <a:ext cx="960075" cy="708343"/>
              </a:xfrm>
              <a:prstGeom prst="rect">
                <a:avLst/>
              </a:prstGeom>
              <a:noFill/>
              <a:ln>
                <a:noFill/>
              </a:ln>
            </p:spPr>
          </p:pic>
          <p:sp>
            <p:nvSpPr>
              <p:cNvPr id="18" name="文字方塊 9"/>
              <p:cNvSpPr txBox="1">
                <a:spLocks noChangeArrowheads="1"/>
              </p:cNvSpPr>
              <p:nvPr/>
            </p:nvSpPr>
            <p:spPr bwMode="auto">
              <a:xfrm>
                <a:off x="2211106" y="2321757"/>
                <a:ext cx="1346154"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endParaRPr lang="zh-TW" sz="1400">
                  <a:latin typeface="微軟正黑體"/>
                  <a:ea typeface="微軟正黑體"/>
                </a:endParaRPr>
              </a:p>
            </p:txBody>
          </p:sp>
        </p:grpSp>
        <p:sp>
          <p:nvSpPr>
            <p:cNvPr id="15"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grpSp>
        <p:nvGrpSpPr>
          <p:cNvPr id="19" name="群組 12"/>
          <p:cNvGrpSpPr/>
          <p:nvPr/>
        </p:nvGrpSpPr>
        <p:grpSpPr bwMode="auto">
          <a:xfrm>
            <a:off x="1190790" y="4812220"/>
            <a:ext cx="1150314" cy="1107661"/>
            <a:chOff x="4504756" y="3173246"/>
            <a:chExt cx="1108464" cy="1041311"/>
          </a:xfrm>
        </p:grpSpPr>
        <p:pic>
          <p:nvPicPr>
            <p:cNvPr id="20" name="圖片 13"/>
            <p:cNvPicPr>
              <a:picLocks noChangeAspect="1" noChangeArrowheads="1"/>
            </p:cNvPicPr>
            <p:nvPr/>
          </p:nvPicPr>
          <p:blipFill>
            <a:blip r:embed="rId3"/>
            <a:stretch/>
          </p:blipFill>
          <p:spPr bwMode="auto">
            <a:xfrm>
              <a:off x="4709781" y="3173246"/>
              <a:ext cx="609600" cy="609600"/>
            </a:xfrm>
            <a:prstGeom prst="rect">
              <a:avLst/>
            </a:prstGeom>
            <a:noFill/>
            <a:ln>
              <a:noFill/>
            </a:ln>
          </p:spPr>
        </p:pic>
        <p:sp>
          <p:nvSpPr>
            <p:cNvPr id="21"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22" name="矩形 21"/>
          <p:cNvSpPr/>
          <p:nvPr/>
        </p:nvSpPr>
        <p:spPr bwMode="auto">
          <a:xfrm>
            <a:off x="3238918" y="4756431"/>
            <a:ext cx="2747477" cy="75537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切割</a:t>
            </a:r>
            <a:r>
              <a:rPr lang="en-US" sz="2400">
                <a:latin typeface="微軟正黑體"/>
                <a:ea typeface="微軟正黑體"/>
              </a:rPr>
              <a:t>Liability</a:t>
            </a:r>
            <a:r>
              <a:rPr lang="zh-TW" sz="2400">
                <a:latin typeface="微軟正黑體"/>
                <a:ea typeface="微軟正黑體"/>
              </a:rPr>
              <a:t>資料</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24" name="直線單箭頭接點 67"/>
          <p:cNvCxnSpPr>
            <a:cxnSpLocks noChangeShapeType="1"/>
            <a:stCxn id="20" idx="3"/>
            <a:endCxn id="22" idx="1"/>
          </p:cNvCxnSpPr>
          <p:nvPr/>
        </p:nvCxnSpPr>
        <p:spPr bwMode="auto">
          <a:xfrm flipV="1">
            <a:off x="2036171" y="5134120"/>
            <a:ext cx="1202747" cy="2321"/>
          </a:xfrm>
          <a:prstGeom prst="straightConnector1">
            <a:avLst/>
          </a:prstGeom>
          <a:noFill/>
          <a:ln w="9525" algn="ctr">
            <a:solidFill>
              <a:schemeClr val="tx1"/>
            </a:solidFill>
            <a:round/>
            <a:headEnd/>
            <a:tailEnd type="triangle" w="med" len="med"/>
          </a:ln>
          <a:effectLst/>
        </p:spPr>
      </p:cxnSp>
      <p:cxnSp>
        <p:nvCxnSpPr>
          <p:cNvPr id="25" name="直線單箭頭接點 24"/>
          <p:cNvCxnSpPr>
            <a:cxnSpLocks/>
            <a:stCxn id="22" idx="3"/>
            <a:endCxn id="15" idx="1"/>
          </p:cNvCxnSpPr>
          <p:nvPr/>
        </p:nvCxnSpPr>
        <p:spPr bwMode="auto">
          <a:xfrm flipV="1">
            <a:off x="5986395" y="5134119"/>
            <a:ext cx="980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31">
            <a:hlinkClick r:id="rId4"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標題 1"/>
          <p:cNvSpPr txBox="1"/>
          <p:nvPr/>
        </p:nvSpPr>
        <p:spPr bwMode="auto">
          <a:xfrm>
            <a:off x="1622156" y="200765"/>
            <a:ext cx="4103235"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4" name="矩形 3"/>
          <p:cNvSpPr/>
          <p:nvPr/>
        </p:nvSpPr>
        <p:spPr bwMode="auto">
          <a:xfrm>
            <a:off x="217876" y="877941"/>
            <a:ext cx="10351968" cy="1375626"/>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444381" y="-125878"/>
            <a:ext cx="355548" cy="2516349"/>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449689" y="945002"/>
            <a:ext cx="1569660" cy="369332"/>
          </a:xfrm>
          <a:prstGeom prst="rect">
            <a:avLst/>
          </a:prstGeom>
        </p:spPr>
        <p:txBody>
          <a:bodyPr wrap="none">
            <a:spAutoFit/>
          </a:bodyPr>
          <a:lstStyle/>
          <a:p>
            <a:pPr>
              <a:defRPr/>
            </a:pPr>
            <a:r>
              <a:rPr lang="zh-TW" b="1">
                <a:solidFill>
                  <a:prstClr val="white"/>
                </a:solidFill>
                <a:latin typeface="微軟正黑體"/>
                <a:ea typeface="微軟正黑體"/>
              </a:rPr>
              <a:t>立帳流程說明</a:t>
            </a:r>
            <a:endParaRPr lang="en-US" b="1">
              <a:solidFill>
                <a:prstClr val="white"/>
              </a:solidFill>
              <a:latin typeface="微軟正黑體"/>
              <a:ea typeface="微軟正黑體"/>
            </a:endParaRPr>
          </a:p>
        </p:txBody>
      </p:sp>
      <p:sp>
        <p:nvSpPr>
          <p:cNvPr id="2" name="文字方塊 1"/>
          <p:cNvSpPr txBox="1"/>
          <p:nvPr/>
        </p:nvSpPr>
        <p:spPr bwMode="auto">
          <a:xfrm>
            <a:off x="271419" y="1422570"/>
            <a:ext cx="9159031"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a:latin typeface="微軟正黑體"/>
                <a:ea typeface="微軟正黑體"/>
              </a:rPr>
              <a:t>CBP</a:t>
            </a:r>
            <a:r>
              <a:rPr lang="zh-TW" sz="1600">
                <a:latin typeface="微軟正黑體"/>
                <a:ea typeface="微軟正黑體"/>
              </a:rPr>
              <a:t>聯盟窗口進入</a:t>
            </a:r>
            <a:r>
              <a:rPr lang="en-US" sz="1600">
                <a:latin typeface="微軟正黑體"/>
                <a:ea typeface="微軟正黑體"/>
              </a:rPr>
              <a:t>CBP</a:t>
            </a:r>
            <a:r>
              <a:rPr lang="zh-TW" sz="1600">
                <a:latin typeface="微軟正黑體"/>
                <a:ea typeface="微軟正黑體"/>
              </a:rPr>
              <a:t>系統的</a:t>
            </a:r>
            <a:r>
              <a:rPr lang="en-US" sz="1600">
                <a:latin typeface="微軟正黑體"/>
                <a:ea typeface="微軟正黑體"/>
              </a:rPr>
              <a:t>Liability</a:t>
            </a:r>
            <a:r>
              <a:rPr lang="zh-TW" sz="1600">
                <a:latin typeface="微軟正黑體"/>
                <a:ea typeface="微軟正黑體"/>
              </a:rPr>
              <a:t>管理功能</a:t>
            </a:r>
            <a:endParaRPr lang="en-US" sz="1600">
              <a:latin typeface="微軟正黑體"/>
              <a:ea typeface="微軟正黑體"/>
            </a:endParaRPr>
          </a:p>
          <a:p>
            <a:pPr marL="914400" lvl="1" indent="-457200" algn="just" defTabSz="1219170">
              <a:buFont typeface="Wingdings"/>
              <a:buChar char="Ø"/>
              <a:defRPr/>
            </a:pPr>
            <a:r>
              <a:rPr lang="zh-TW" sz="1600">
                <a:latin typeface="微軟正黑體"/>
                <a:ea typeface="微軟正黑體"/>
              </a:rPr>
              <a:t>新增</a:t>
            </a:r>
            <a:r>
              <a:rPr lang="en-US" sz="1600">
                <a:latin typeface="微軟正黑體"/>
                <a:ea typeface="微軟正黑體"/>
              </a:rPr>
              <a:t>/</a:t>
            </a:r>
            <a:r>
              <a:rPr lang="zh-TW" sz="1600">
                <a:latin typeface="微軟正黑體"/>
                <a:ea typeface="微軟正黑體"/>
              </a:rPr>
              <a:t>編輯</a:t>
            </a:r>
            <a:r>
              <a:rPr lang="en-US" sz="1600">
                <a:latin typeface="微軟正黑體"/>
                <a:ea typeface="微軟正黑體"/>
              </a:rPr>
              <a:t>/</a:t>
            </a:r>
            <a:r>
              <a:rPr lang="zh-TW" sz="1600">
                <a:latin typeface="微軟正黑體"/>
                <a:ea typeface="微軟正黑體"/>
              </a:rPr>
              <a:t>刪除 計帳段號資料</a:t>
            </a:r>
            <a:endParaRPr lang="en-US" sz="1600">
              <a:latin typeface="微軟正黑體"/>
              <a:ea typeface="微軟正黑體"/>
            </a:endParaRPr>
          </a:p>
          <a:p>
            <a:pPr marL="914400" lvl="1" indent="-457200" algn="just" defTabSz="1219170">
              <a:buFont typeface="Wingdings"/>
              <a:buChar char="Ø"/>
              <a:defRPr/>
            </a:pPr>
            <a:r>
              <a:rPr lang="zh-TW" sz="1600">
                <a:latin typeface="微軟正黑體"/>
                <a:ea typeface="微軟正黑體"/>
              </a:rPr>
              <a:t>切割計帳段號</a:t>
            </a:r>
            <a:endParaRPr lang="en-US" sz="1600">
              <a:latin typeface="微軟正黑體"/>
              <a:ea typeface="微軟正黑體"/>
            </a:endParaRPr>
          </a:p>
        </p:txBody>
      </p:sp>
      <p:sp>
        <p:nvSpPr>
          <p:cNvPr id="82" name="矩形 31"/>
          <p:cNvSpPr>
            <a:spLocks noChangeArrowheads="1"/>
          </p:cNvSpPr>
          <p:nvPr/>
        </p:nvSpPr>
        <p:spPr bwMode="auto">
          <a:xfrm>
            <a:off x="7249066" y="967229"/>
            <a:ext cx="3225872"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Liability</a:t>
            </a:r>
            <a:r>
              <a:rPr lang="zh-TW" sz="2400">
                <a:latin typeface="微軟正黑體"/>
                <a:ea typeface="微軟正黑體"/>
              </a:rPr>
              <a:t>管理流程</a:t>
            </a:r>
            <a:endParaRPr/>
          </a:p>
        </p:txBody>
      </p:sp>
      <p:grpSp>
        <p:nvGrpSpPr>
          <p:cNvPr id="89" name="群組 65"/>
          <p:cNvGrpSpPr/>
          <p:nvPr/>
        </p:nvGrpSpPr>
        <p:grpSpPr bwMode="auto">
          <a:xfrm>
            <a:off x="6966919" y="2622732"/>
            <a:ext cx="1362010" cy="696293"/>
            <a:chOff x="5791200" y="1392812"/>
            <a:chExt cx="2202865" cy="931289"/>
          </a:xfrm>
        </p:grpSpPr>
        <p:grpSp>
          <p:nvGrpSpPr>
            <p:cNvPr id="90" name="群組 7"/>
            <p:cNvGrpSpPr/>
            <p:nvPr/>
          </p:nvGrpSpPr>
          <p:grpSpPr bwMode="auto">
            <a:xfrm>
              <a:off x="6219587" y="1392812"/>
              <a:ext cx="1346099" cy="931289"/>
              <a:chOff x="2211106" y="1803406"/>
              <a:chExt cx="1346154" cy="928981"/>
            </a:xfrm>
          </p:grpSpPr>
          <p:pic>
            <p:nvPicPr>
              <p:cNvPr id="95" name="圖形 8" descr="桌子"/>
              <p:cNvPicPr>
                <a:picLocks noChangeAspect="1" noChangeArrowheads="1"/>
              </p:cNvPicPr>
              <p:nvPr/>
            </p:nvPicPr>
            <p:blipFill>
              <a:blip r:embed="rId2"/>
              <a:stretch/>
            </p:blipFill>
            <p:spPr bwMode="auto">
              <a:xfrm>
                <a:off x="2404142" y="1803406"/>
                <a:ext cx="960075" cy="708343"/>
              </a:xfrm>
              <a:prstGeom prst="rect">
                <a:avLst/>
              </a:prstGeom>
              <a:noFill/>
              <a:ln>
                <a:noFill/>
              </a:ln>
            </p:spPr>
          </p:pic>
          <p:sp>
            <p:nvSpPr>
              <p:cNvPr id="96" name="文字方塊 9"/>
              <p:cNvSpPr txBox="1">
                <a:spLocks noChangeArrowheads="1"/>
              </p:cNvSpPr>
              <p:nvPr/>
            </p:nvSpPr>
            <p:spPr bwMode="auto">
              <a:xfrm>
                <a:off x="2211106" y="2321757"/>
                <a:ext cx="1346154"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endParaRPr lang="zh-TW" sz="1400">
                  <a:latin typeface="微軟正黑體"/>
                  <a:ea typeface="微軟正黑體"/>
                </a:endParaRPr>
              </a:p>
            </p:txBody>
          </p:sp>
        </p:grpSp>
        <p:sp>
          <p:nvSpPr>
            <p:cNvPr id="92"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grpSp>
        <p:nvGrpSpPr>
          <p:cNvPr id="11" name="群組 12"/>
          <p:cNvGrpSpPr/>
          <p:nvPr/>
        </p:nvGrpSpPr>
        <p:grpSpPr bwMode="auto">
          <a:xfrm>
            <a:off x="1190790" y="2650297"/>
            <a:ext cx="1150314" cy="1107661"/>
            <a:chOff x="4504756" y="3173246"/>
            <a:chExt cx="1108464" cy="1041311"/>
          </a:xfrm>
        </p:grpSpPr>
        <p:pic>
          <p:nvPicPr>
            <p:cNvPr id="12" name="圖片 13"/>
            <p:cNvPicPr>
              <a:picLocks noChangeAspect="1" noChangeArrowheads="1"/>
            </p:cNvPicPr>
            <p:nvPr/>
          </p:nvPicPr>
          <p:blipFill>
            <a:blip r:embed="rId3"/>
            <a:stretch/>
          </p:blipFill>
          <p:spPr bwMode="auto">
            <a:xfrm>
              <a:off x="4709781" y="3173246"/>
              <a:ext cx="609600" cy="609600"/>
            </a:xfrm>
            <a:prstGeom prst="rect">
              <a:avLst/>
            </a:prstGeom>
            <a:noFill/>
            <a:ln>
              <a:noFill/>
            </a:ln>
          </p:spPr>
        </p:pic>
        <p:sp>
          <p:nvSpPr>
            <p:cNvPr id="13"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14" name="矩形 13"/>
          <p:cNvSpPr/>
          <p:nvPr/>
        </p:nvSpPr>
        <p:spPr bwMode="auto">
          <a:xfrm>
            <a:off x="3238918" y="2594508"/>
            <a:ext cx="2747477" cy="75537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新增</a:t>
            </a:r>
            <a:r>
              <a:rPr lang="en-US" sz="2400">
                <a:latin typeface="微軟正黑體"/>
                <a:ea typeface="微軟正黑體"/>
              </a:rPr>
              <a:t>/</a:t>
            </a:r>
            <a:r>
              <a:rPr lang="zh-TW" sz="2400">
                <a:latin typeface="微軟正黑體"/>
                <a:ea typeface="微軟正黑體"/>
              </a:rPr>
              <a:t>編輯</a:t>
            </a:r>
            <a:r>
              <a:rPr lang="en-US" sz="2400">
                <a:latin typeface="微軟正黑體"/>
                <a:ea typeface="微軟正黑體"/>
              </a:rPr>
              <a:t>/</a:t>
            </a:r>
            <a:r>
              <a:rPr lang="zh-TW" sz="2400">
                <a:latin typeface="微軟正黑體"/>
                <a:ea typeface="微軟正黑體"/>
              </a:rPr>
              <a:t>刪除</a:t>
            </a:r>
            <a:r>
              <a:rPr lang="en-US" sz="2400">
                <a:latin typeface="微軟正黑體"/>
                <a:ea typeface="微軟正黑體"/>
              </a:rPr>
              <a:t> Liability</a:t>
            </a:r>
            <a:r>
              <a:rPr lang="zh-TW" sz="2400">
                <a:latin typeface="微軟正黑體"/>
                <a:ea typeface="微軟正黑體"/>
              </a:rPr>
              <a:t>資料</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16" name="直線單箭頭接點 67"/>
          <p:cNvCxnSpPr>
            <a:cxnSpLocks noChangeShapeType="1"/>
            <a:stCxn id="12" idx="3"/>
            <a:endCxn id="14" idx="1"/>
          </p:cNvCxnSpPr>
          <p:nvPr/>
        </p:nvCxnSpPr>
        <p:spPr bwMode="auto">
          <a:xfrm flipV="1">
            <a:off x="2036171" y="2972197"/>
            <a:ext cx="1202747" cy="2321"/>
          </a:xfrm>
          <a:prstGeom prst="straightConnector1">
            <a:avLst/>
          </a:prstGeom>
          <a:noFill/>
          <a:ln w="9525" algn="ctr">
            <a:solidFill>
              <a:schemeClr val="tx1"/>
            </a:solidFill>
            <a:round/>
            <a:headEnd/>
            <a:tailEnd type="triangle" w="med" len="med"/>
          </a:ln>
          <a:effectLst/>
        </p:spPr>
      </p:cxnSp>
      <p:cxnSp>
        <p:nvCxnSpPr>
          <p:cNvPr id="23" name="直線單箭頭接點 22"/>
          <p:cNvCxnSpPr>
            <a:cxnSpLocks/>
            <a:stCxn id="14" idx="3"/>
            <a:endCxn id="92" idx="1"/>
          </p:cNvCxnSpPr>
          <p:nvPr/>
        </p:nvCxnSpPr>
        <p:spPr bwMode="auto">
          <a:xfrm flipV="1">
            <a:off x="5986395" y="2972196"/>
            <a:ext cx="980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群組 65"/>
          <p:cNvGrpSpPr/>
          <p:nvPr/>
        </p:nvGrpSpPr>
        <p:grpSpPr bwMode="auto">
          <a:xfrm>
            <a:off x="6966919" y="3852560"/>
            <a:ext cx="1362010" cy="696293"/>
            <a:chOff x="5791200" y="1392812"/>
            <a:chExt cx="2202865" cy="931289"/>
          </a:xfrm>
        </p:grpSpPr>
        <p:grpSp>
          <p:nvGrpSpPr>
            <p:cNvPr id="10" name="群組 7"/>
            <p:cNvGrpSpPr/>
            <p:nvPr/>
          </p:nvGrpSpPr>
          <p:grpSpPr bwMode="auto">
            <a:xfrm>
              <a:off x="6219587" y="1392812"/>
              <a:ext cx="1346099" cy="931289"/>
              <a:chOff x="2211106" y="1803406"/>
              <a:chExt cx="1346154" cy="928981"/>
            </a:xfrm>
          </p:grpSpPr>
          <p:pic>
            <p:nvPicPr>
              <p:cNvPr id="17" name="圖形 8" descr="桌子"/>
              <p:cNvPicPr>
                <a:picLocks noChangeAspect="1" noChangeArrowheads="1"/>
              </p:cNvPicPr>
              <p:nvPr/>
            </p:nvPicPr>
            <p:blipFill>
              <a:blip r:embed="rId2"/>
              <a:stretch/>
            </p:blipFill>
            <p:spPr bwMode="auto">
              <a:xfrm>
                <a:off x="2404142" y="1803406"/>
                <a:ext cx="960075" cy="708343"/>
              </a:xfrm>
              <a:prstGeom prst="rect">
                <a:avLst/>
              </a:prstGeom>
              <a:noFill/>
              <a:ln>
                <a:noFill/>
              </a:ln>
            </p:spPr>
          </p:pic>
          <p:sp>
            <p:nvSpPr>
              <p:cNvPr id="18" name="文字方塊 9"/>
              <p:cNvSpPr txBox="1">
                <a:spLocks noChangeArrowheads="1"/>
              </p:cNvSpPr>
              <p:nvPr/>
            </p:nvSpPr>
            <p:spPr bwMode="auto">
              <a:xfrm>
                <a:off x="2211106" y="2321757"/>
                <a:ext cx="1346154"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endParaRPr lang="zh-TW" sz="1400">
                  <a:latin typeface="微軟正黑體"/>
                  <a:ea typeface="微軟正黑體"/>
                </a:endParaRPr>
              </a:p>
            </p:txBody>
          </p:sp>
        </p:grpSp>
        <p:sp>
          <p:nvSpPr>
            <p:cNvPr id="15"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grpSp>
        <p:nvGrpSpPr>
          <p:cNvPr id="19" name="群組 12"/>
          <p:cNvGrpSpPr/>
          <p:nvPr/>
        </p:nvGrpSpPr>
        <p:grpSpPr bwMode="auto">
          <a:xfrm>
            <a:off x="1190790" y="3880125"/>
            <a:ext cx="1150314" cy="1107661"/>
            <a:chOff x="4504756" y="3173246"/>
            <a:chExt cx="1108464" cy="1041311"/>
          </a:xfrm>
        </p:grpSpPr>
        <p:pic>
          <p:nvPicPr>
            <p:cNvPr id="20" name="圖片 13"/>
            <p:cNvPicPr>
              <a:picLocks noChangeAspect="1" noChangeArrowheads="1"/>
            </p:cNvPicPr>
            <p:nvPr/>
          </p:nvPicPr>
          <p:blipFill>
            <a:blip r:embed="rId3"/>
            <a:stretch/>
          </p:blipFill>
          <p:spPr bwMode="auto">
            <a:xfrm>
              <a:off x="4709781" y="3173246"/>
              <a:ext cx="609600" cy="609600"/>
            </a:xfrm>
            <a:prstGeom prst="rect">
              <a:avLst/>
            </a:prstGeom>
            <a:noFill/>
            <a:ln>
              <a:noFill/>
            </a:ln>
          </p:spPr>
        </p:pic>
        <p:sp>
          <p:nvSpPr>
            <p:cNvPr id="21"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22" name="矩形 21"/>
          <p:cNvSpPr/>
          <p:nvPr/>
        </p:nvSpPr>
        <p:spPr bwMode="auto">
          <a:xfrm>
            <a:off x="3238918" y="3824336"/>
            <a:ext cx="2747477" cy="75537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切割</a:t>
            </a:r>
            <a:r>
              <a:rPr lang="en-US" sz="2400">
                <a:latin typeface="微軟正黑體"/>
                <a:ea typeface="微軟正黑體"/>
              </a:rPr>
              <a:t>Liability</a:t>
            </a:r>
            <a:r>
              <a:rPr lang="zh-TW" sz="2400">
                <a:latin typeface="微軟正黑體"/>
                <a:ea typeface="微軟正黑體"/>
              </a:rPr>
              <a:t>資料</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24" name="直線單箭頭接點 67"/>
          <p:cNvCxnSpPr>
            <a:cxnSpLocks noChangeShapeType="1"/>
            <a:stCxn id="20" idx="3"/>
            <a:endCxn id="22" idx="1"/>
          </p:cNvCxnSpPr>
          <p:nvPr/>
        </p:nvCxnSpPr>
        <p:spPr bwMode="auto">
          <a:xfrm flipV="1">
            <a:off x="2036171" y="4202025"/>
            <a:ext cx="1202747" cy="2321"/>
          </a:xfrm>
          <a:prstGeom prst="straightConnector1">
            <a:avLst/>
          </a:prstGeom>
          <a:noFill/>
          <a:ln w="9525" algn="ctr">
            <a:solidFill>
              <a:schemeClr val="tx1"/>
            </a:solidFill>
            <a:round/>
            <a:headEnd/>
            <a:tailEnd type="triangle" w="med" len="med"/>
          </a:ln>
          <a:effectLst/>
        </p:spPr>
      </p:cxnSp>
      <p:cxnSp>
        <p:nvCxnSpPr>
          <p:cNvPr id="25" name="直線單箭頭接點 24"/>
          <p:cNvCxnSpPr>
            <a:cxnSpLocks/>
            <a:stCxn id="22" idx="3"/>
            <a:endCxn id="15" idx="1"/>
          </p:cNvCxnSpPr>
          <p:nvPr/>
        </p:nvCxnSpPr>
        <p:spPr bwMode="auto">
          <a:xfrm flipV="1">
            <a:off x="5986395" y="4202024"/>
            <a:ext cx="980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31">
            <a:hlinkClick r:id="rId4"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4" name="矩形 3"/>
          <p:cNvSpPr/>
          <p:nvPr/>
        </p:nvSpPr>
        <p:spPr bwMode="auto">
          <a:xfrm>
            <a:off x="271419" y="853134"/>
            <a:ext cx="10567734" cy="1294803"/>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379947" y="-205509"/>
            <a:ext cx="355548" cy="2516349"/>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441810" y="874657"/>
            <a:ext cx="1569660" cy="369332"/>
          </a:xfrm>
          <a:prstGeom prst="rect">
            <a:avLst/>
          </a:prstGeom>
        </p:spPr>
        <p:txBody>
          <a:bodyPr wrap="none">
            <a:spAutoFit/>
          </a:bodyPr>
          <a:lstStyle/>
          <a:p>
            <a:pPr>
              <a:defRPr/>
            </a:pPr>
            <a:r>
              <a:rPr lang="zh-TW" b="1">
                <a:solidFill>
                  <a:prstClr val="white"/>
                </a:solidFill>
                <a:latin typeface="微軟正黑體"/>
                <a:ea typeface="微軟正黑體"/>
              </a:rPr>
              <a:t>立帳流程說明</a:t>
            </a:r>
            <a:endParaRPr lang="en-US" b="1">
              <a:solidFill>
                <a:prstClr val="white"/>
              </a:solidFill>
              <a:latin typeface="微軟正黑體"/>
              <a:ea typeface="微軟正黑體"/>
            </a:endParaRPr>
          </a:p>
        </p:txBody>
      </p:sp>
      <p:sp>
        <p:nvSpPr>
          <p:cNvPr id="2" name="文字方塊 1"/>
          <p:cNvSpPr txBox="1"/>
          <p:nvPr/>
        </p:nvSpPr>
        <p:spPr bwMode="auto">
          <a:xfrm>
            <a:off x="271419" y="1422570"/>
            <a:ext cx="9159031"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sz="1600">
                <a:latin typeface="微軟正黑體"/>
                <a:ea typeface="微軟正黑體"/>
              </a:rPr>
              <a:t>收費檔案格式不論格式為何，皆由手動</a:t>
            </a:r>
            <a:r>
              <a:rPr lang="en-US" sz="1600">
                <a:latin typeface="微軟正黑體"/>
                <a:ea typeface="微軟正黑體"/>
              </a:rPr>
              <a:t>key-in</a:t>
            </a:r>
            <a:r>
              <a:rPr lang="zh-TW" sz="1600">
                <a:latin typeface="微軟正黑體"/>
                <a:ea typeface="微軟正黑體"/>
              </a:rPr>
              <a:t>進發票工作主檔與明細檔</a:t>
            </a:r>
            <a:endParaRPr lang="en-US" sz="1600">
              <a:latin typeface="微軟正黑體"/>
              <a:ea typeface="微軟正黑體"/>
            </a:endParaRPr>
          </a:p>
          <a:p>
            <a:pPr marL="457200" indent="-457200" algn="just" defTabSz="1219170">
              <a:buFont typeface="Wingdings"/>
              <a:buChar char="p"/>
              <a:defRPr/>
            </a:pPr>
            <a:r>
              <a:rPr lang="zh-TW" sz="1600">
                <a:latin typeface="微軟正黑體"/>
                <a:ea typeface="微軟正黑體"/>
              </a:rPr>
              <a:t>系統透過海纜代號</a:t>
            </a:r>
            <a:r>
              <a:rPr lang="en-US" sz="1600">
                <a:latin typeface="微軟正黑體"/>
                <a:ea typeface="微軟正黑體"/>
              </a:rPr>
              <a:t>+</a:t>
            </a:r>
            <a:r>
              <a:rPr lang="zh-TW" sz="1600">
                <a:latin typeface="微軟正黑體"/>
                <a:ea typeface="微軟正黑體"/>
              </a:rPr>
              <a:t>海纜作業名稱</a:t>
            </a:r>
            <a:r>
              <a:rPr lang="en-US" sz="1600">
                <a:latin typeface="微軟正黑體"/>
                <a:ea typeface="微軟正黑體"/>
              </a:rPr>
              <a:t>+</a:t>
            </a:r>
            <a:r>
              <a:rPr lang="zh-TW" sz="1600">
                <a:latin typeface="微軟正黑體"/>
                <a:ea typeface="微軟正黑體"/>
              </a:rPr>
              <a:t>計帳段號至</a:t>
            </a:r>
            <a:r>
              <a:rPr lang="en-US" sz="1600">
                <a:latin typeface="微軟正黑體"/>
                <a:ea typeface="微軟正黑體"/>
              </a:rPr>
              <a:t>[Liability</a:t>
            </a:r>
            <a:r>
              <a:rPr lang="zh-TW" sz="1600">
                <a:latin typeface="微軟正黑體"/>
                <a:ea typeface="微軟正黑體"/>
              </a:rPr>
              <a:t>表格</a:t>
            </a:r>
            <a:r>
              <a:rPr lang="en-US" sz="1600">
                <a:latin typeface="微軟正黑體"/>
                <a:ea typeface="微軟正黑體"/>
              </a:rPr>
              <a:t>]</a:t>
            </a:r>
            <a:r>
              <a:rPr lang="zh-TW" sz="1600">
                <a:latin typeface="微軟正黑體"/>
                <a:ea typeface="微軟正黑體"/>
              </a:rPr>
              <a:t>找出對應分攤比率資料</a:t>
            </a:r>
            <a:endParaRPr lang="en-US" sz="1600">
              <a:latin typeface="微軟正黑體"/>
              <a:ea typeface="微軟正黑體"/>
            </a:endParaRPr>
          </a:p>
        </p:txBody>
      </p:sp>
      <p:sp>
        <p:nvSpPr>
          <p:cNvPr id="82" name="矩形 31"/>
          <p:cNvSpPr>
            <a:spLocks noChangeArrowheads="1"/>
          </p:cNvSpPr>
          <p:nvPr/>
        </p:nvSpPr>
        <p:spPr bwMode="auto">
          <a:xfrm>
            <a:off x="8810048" y="1045497"/>
            <a:ext cx="1569660" cy="355550"/>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立帳</a:t>
            </a:r>
            <a:endParaRPr/>
          </a:p>
        </p:txBody>
      </p:sp>
      <p:sp>
        <p:nvSpPr>
          <p:cNvPr id="84" name="流程圖: 決策 83"/>
          <p:cNvSpPr/>
          <p:nvPr/>
        </p:nvSpPr>
        <p:spPr bwMode="auto">
          <a:xfrm>
            <a:off x="4734102" y="3677502"/>
            <a:ext cx="2287444" cy="1161625"/>
          </a:xfrm>
          <a:prstGeom prst="flowChartDecision">
            <a:avLst/>
          </a:prstGeom>
          <a:solidFill>
            <a:schemeClr val="accent2"/>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zh-TW" sz="1600" b="0" i="0" u="none" strike="noStrike" cap="none" spc="0">
                <a:ln>
                  <a:noFill/>
                </a:ln>
                <a:solidFill>
                  <a:schemeClr val="bg1"/>
                </a:solidFill>
                <a:latin typeface="+mj-lt"/>
                <a:ea typeface="+mj-ea"/>
                <a:cs typeface="+mj-cs"/>
              </a:rPr>
              <a:t>系統是否需進行拆分</a:t>
            </a:r>
            <a:endParaRPr/>
          </a:p>
        </p:txBody>
      </p:sp>
      <p:cxnSp>
        <p:nvCxnSpPr>
          <p:cNvPr id="87" name="接點: 肘形 74"/>
          <p:cNvCxnSpPr>
            <a:cxnSpLocks noChangeShapeType="1"/>
            <a:stCxn id="84" idx="2"/>
            <a:endCxn id="112" idx="1"/>
          </p:cNvCxnSpPr>
          <p:nvPr/>
        </p:nvCxnSpPr>
        <p:spPr bwMode="auto">
          <a:xfrm rot="16199999" flipH="1">
            <a:off x="5961269" y="4755681"/>
            <a:ext cx="419094" cy="585985"/>
          </a:xfrm>
          <a:prstGeom prst="bentConnector2">
            <a:avLst/>
          </a:prstGeom>
          <a:noFill/>
          <a:ln w="9525" algn="ctr">
            <a:solidFill>
              <a:schemeClr val="tx1"/>
            </a:solidFill>
            <a:round/>
            <a:headEnd/>
            <a:tailEnd type="triangle" w="med" len="med"/>
          </a:ln>
          <a:effectLst/>
        </p:spPr>
      </p:cxnSp>
      <p:sp>
        <p:nvSpPr>
          <p:cNvPr id="88" name="文字方塊 87"/>
          <p:cNvSpPr txBox="1">
            <a:spLocks noChangeArrowheads="1"/>
          </p:cNvSpPr>
          <p:nvPr/>
        </p:nvSpPr>
        <p:spPr bwMode="auto">
          <a:xfrm>
            <a:off x="6850082" y="3789440"/>
            <a:ext cx="1353256" cy="338554"/>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600">
                <a:latin typeface="微軟正黑體"/>
                <a:ea typeface="微軟正黑體"/>
              </a:rPr>
              <a:t>N</a:t>
            </a:r>
            <a:r>
              <a:rPr lang="zh-TW" sz="1600">
                <a:latin typeface="微軟正黑體"/>
                <a:ea typeface="微軟正黑體"/>
              </a:rPr>
              <a:t> </a:t>
            </a:r>
            <a:r>
              <a:rPr lang="en-US" sz="1600">
                <a:latin typeface="微軟正黑體"/>
                <a:ea typeface="微軟正黑體"/>
              </a:rPr>
              <a:t>:</a:t>
            </a:r>
            <a:r>
              <a:rPr lang="zh-TW" sz="1600">
                <a:latin typeface="微軟正黑體"/>
                <a:ea typeface="微軟正黑體"/>
              </a:rPr>
              <a:t> </a:t>
            </a:r>
            <a:r>
              <a:rPr lang="en-US" sz="1600">
                <a:latin typeface="微軟正黑體"/>
                <a:ea typeface="微軟正黑體"/>
              </a:rPr>
              <a:t>1</a:t>
            </a:r>
            <a:r>
              <a:rPr lang="zh-TW" sz="1600">
                <a:latin typeface="微軟正黑體"/>
                <a:ea typeface="微軟正黑體"/>
              </a:rPr>
              <a:t>對</a:t>
            </a:r>
            <a:r>
              <a:rPr lang="en-US" sz="1600">
                <a:latin typeface="微軟正黑體"/>
                <a:ea typeface="微軟正黑體"/>
              </a:rPr>
              <a:t>1</a:t>
            </a:r>
            <a:r>
              <a:rPr lang="zh-TW" sz="1600">
                <a:latin typeface="微軟正黑體"/>
                <a:ea typeface="微軟正黑體"/>
              </a:rPr>
              <a:t>產生</a:t>
            </a:r>
            <a:endParaRPr/>
          </a:p>
        </p:txBody>
      </p:sp>
      <p:grpSp>
        <p:nvGrpSpPr>
          <p:cNvPr id="89" name="群組 65"/>
          <p:cNvGrpSpPr/>
          <p:nvPr/>
        </p:nvGrpSpPr>
        <p:grpSpPr bwMode="auto">
          <a:xfrm>
            <a:off x="4400222" y="2320075"/>
            <a:ext cx="2955204" cy="693659"/>
            <a:chOff x="5750998" y="1396335"/>
            <a:chExt cx="2287756" cy="927765"/>
          </a:xfrm>
        </p:grpSpPr>
        <p:grpSp>
          <p:nvGrpSpPr>
            <p:cNvPr id="90" name="群組 7"/>
            <p:cNvGrpSpPr/>
            <p:nvPr/>
          </p:nvGrpSpPr>
          <p:grpSpPr bwMode="auto">
            <a:xfrm>
              <a:off x="5750998" y="1396336"/>
              <a:ext cx="1215226" cy="915262"/>
              <a:chOff x="1742499" y="1806922"/>
              <a:chExt cx="1215276" cy="912994"/>
            </a:xfrm>
          </p:grpSpPr>
          <p:pic>
            <p:nvPicPr>
              <p:cNvPr id="95"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96" name="文字方塊 9"/>
              <p:cNvSpPr txBox="1">
                <a:spLocks noChangeArrowheads="1"/>
              </p:cNvSpPr>
              <p:nvPr/>
            </p:nvSpPr>
            <p:spPr bwMode="auto">
              <a:xfrm>
                <a:off x="1742499" y="2309286"/>
                <a:ext cx="1215276"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發票工作主檔</a:t>
                </a:r>
                <a:endParaRPr/>
              </a:p>
            </p:txBody>
          </p:sp>
        </p:grpSp>
        <p:grpSp>
          <p:nvGrpSpPr>
            <p:cNvPr id="91" name="群組 7"/>
            <p:cNvGrpSpPr/>
            <p:nvPr/>
          </p:nvGrpSpPr>
          <p:grpSpPr bwMode="auto">
            <a:xfrm>
              <a:off x="6650630" y="1396336"/>
              <a:ext cx="1388123" cy="927107"/>
              <a:chOff x="1656045" y="1795105"/>
              <a:chExt cx="1388178" cy="924810"/>
            </a:xfrm>
          </p:grpSpPr>
          <p:pic>
            <p:nvPicPr>
              <p:cNvPr id="93"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94" name="文字方塊 9"/>
              <p:cNvSpPr txBox="1">
                <a:spLocks noChangeArrowheads="1"/>
              </p:cNvSpPr>
              <p:nvPr/>
            </p:nvSpPr>
            <p:spPr bwMode="auto">
              <a:xfrm>
                <a:off x="1656045" y="2309285"/>
                <a:ext cx="1388178"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發票工作明細檔</a:t>
                </a:r>
                <a:endParaRPr/>
              </a:p>
            </p:txBody>
          </p:sp>
        </p:grpSp>
        <p:sp>
          <p:nvSpPr>
            <p:cNvPr id="92"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97" name="直線接點 96"/>
          <p:cNvCxnSpPr>
            <a:cxnSpLocks/>
            <a:stCxn id="95" idx="3"/>
            <a:endCxn id="93" idx="1"/>
          </p:cNvCxnSpPr>
          <p:nvPr/>
        </p:nvCxnSpPr>
        <p:spPr bwMode="auto">
          <a:xfrm flipV="1">
            <a:off x="5620048" y="2583813"/>
            <a:ext cx="381109"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98" name="群組 65"/>
          <p:cNvGrpSpPr/>
          <p:nvPr/>
        </p:nvGrpSpPr>
        <p:grpSpPr bwMode="auto">
          <a:xfrm>
            <a:off x="8259235" y="3911484"/>
            <a:ext cx="2287444" cy="693659"/>
            <a:chOff x="5791200" y="1396335"/>
            <a:chExt cx="2202865" cy="927765"/>
          </a:xfrm>
        </p:grpSpPr>
        <p:grpSp>
          <p:nvGrpSpPr>
            <p:cNvPr id="99" name="群組 7"/>
            <p:cNvGrpSpPr/>
            <p:nvPr/>
          </p:nvGrpSpPr>
          <p:grpSpPr bwMode="auto">
            <a:xfrm>
              <a:off x="5907206" y="1396335"/>
              <a:ext cx="902811" cy="863324"/>
              <a:chOff x="1898713" y="1806922"/>
              <a:chExt cx="902848" cy="861185"/>
            </a:xfrm>
          </p:grpSpPr>
          <p:pic>
            <p:nvPicPr>
              <p:cNvPr id="104"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05" name="文字方塊 9"/>
              <p:cNvSpPr txBox="1">
                <a:spLocks noChangeArrowheads="1"/>
              </p:cNvSpPr>
              <p:nvPr/>
            </p:nvSpPr>
            <p:spPr bwMode="auto">
              <a:xfrm>
                <a:off x="1898713" y="2361093"/>
                <a:ext cx="902848" cy="30701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發票主檔</a:t>
                </a:r>
                <a:endParaRPr/>
              </a:p>
            </p:txBody>
          </p:sp>
        </p:grpSp>
        <p:grpSp>
          <p:nvGrpSpPr>
            <p:cNvPr id="100" name="群組 7"/>
            <p:cNvGrpSpPr/>
            <p:nvPr/>
          </p:nvGrpSpPr>
          <p:grpSpPr bwMode="auto">
            <a:xfrm>
              <a:off x="6803521" y="1396335"/>
              <a:ext cx="1082348" cy="875170"/>
              <a:chOff x="1808940" y="1795105"/>
              <a:chExt cx="1082391" cy="873002"/>
            </a:xfrm>
          </p:grpSpPr>
          <p:pic>
            <p:nvPicPr>
              <p:cNvPr id="102"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03" name="文字方塊 9"/>
              <p:cNvSpPr txBox="1">
                <a:spLocks noChangeArrowheads="1"/>
              </p:cNvSpPr>
              <p:nvPr/>
            </p:nvSpPr>
            <p:spPr bwMode="auto">
              <a:xfrm>
                <a:off x="1808940" y="2361093"/>
                <a:ext cx="1082391" cy="30701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發票明細檔</a:t>
                </a:r>
                <a:endParaRPr/>
              </a:p>
            </p:txBody>
          </p:sp>
        </p:grpSp>
        <p:sp>
          <p:nvSpPr>
            <p:cNvPr id="101"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106" name="直線接點 105"/>
          <p:cNvCxnSpPr>
            <a:cxnSpLocks/>
            <a:stCxn id="104" idx="3"/>
            <a:endCxn id="102" idx="1"/>
          </p:cNvCxnSpPr>
          <p:nvPr/>
        </p:nvCxnSpPr>
        <p:spPr bwMode="auto">
          <a:xfrm flipV="1">
            <a:off x="9198070" y="4175220"/>
            <a:ext cx="306362" cy="172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07" name="文字方塊 87"/>
          <p:cNvSpPr txBox="1">
            <a:spLocks noChangeArrowheads="1"/>
          </p:cNvSpPr>
          <p:nvPr/>
        </p:nvSpPr>
        <p:spPr bwMode="auto">
          <a:xfrm>
            <a:off x="8247809" y="4850379"/>
            <a:ext cx="1043876" cy="338554"/>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600">
                <a:latin typeface="微軟正黑體"/>
                <a:ea typeface="微軟正黑體"/>
              </a:rPr>
              <a:t>1</a:t>
            </a:r>
            <a:r>
              <a:rPr lang="zh-TW" sz="1600">
                <a:latin typeface="微軟正黑體"/>
                <a:ea typeface="微軟正黑體"/>
              </a:rPr>
              <a:t>對</a:t>
            </a:r>
            <a:r>
              <a:rPr lang="en-US" sz="1600">
                <a:latin typeface="微軟正黑體"/>
                <a:ea typeface="微軟正黑體"/>
              </a:rPr>
              <a:t>n</a:t>
            </a:r>
            <a:r>
              <a:rPr lang="zh-TW" sz="1600">
                <a:latin typeface="微軟正黑體"/>
                <a:ea typeface="微軟正黑體"/>
              </a:rPr>
              <a:t>產生</a:t>
            </a:r>
            <a:endParaRPr/>
          </a:p>
        </p:txBody>
      </p:sp>
      <p:sp>
        <p:nvSpPr>
          <p:cNvPr id="108" name="矩形 107"/>
          <p:cNvSpPr/>
          <p:nvPr/>
        </p:nvSpPr>
        <p:spPr bwMode="auto">
          <a:xfrm>
            <a:off x="2359120" y="5799174"/>
            <a:ext cx="6212286" cy="976113"/>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defRPr/>
            </a:pPr>
            <a:r>
              <a:rPr lang="en-US">
                <a:solidFill>
                  <a:schemeClr val="tx1"/>
                </a:solidFill>
                <a:latin typeface="微軟正黑體"/>
                <a:ea typeface="微軟正黑體"/>
              </a:rPr>
              <a:t>1</a:t>
            </a:r>
            <a:r>
              <a:rPr lang="zh-TW">
                <a:solidFill>
                  <a:schemeClr val="tx1"/>
                </a:solidFill>
                <a:latin typeface="微軟正黑體"/>
                <a:ea typeface="微軟正黑體"/>
              </a:rPr>
              <a:t>對</a:t>
            </a:r>
            <a:r>
              <a:rPr lang="en-US">
                <a:solidFill>
                  <a:schemeClr val="tx1"/>
                </a:solidFill>
                <a:latin typeface="微軟正黑體"/>
                <a:ea typeface="微軟正黑體"/>
              </a:rPr>
              <a:t>1</a:t>
            </a:r>
            <a:r>
              <a:rPr lang="zh-TW">
                <a:solidFill>
                  <a:schemeClr val="tx1"/>
                </a:solidFill>
                <a:latin typeface="微軟正黑體"/>
                <a:ea typeface="微軟正黑體"/>
              </a:rPr>
              <a:t>或</a:t>
            </a:r>
            <a:r>
              <a:rPr lang="en-US">
                <a:solidFill>
                  <a:schemeClr val="tx1"/>
                </a:solidFill>
                <a:latin typeface="微軟正黑體"/>
                <a:ea typeface="微軟正黑體"/>
              </a:rPr>
              <a:t>1</a:t>
            </a:r>
            <a:r>
              <a:rPr lang="zh-TW">
                <a:solidFill>
                  <a:schemeClr val="tx1"/>
                </a:solidFill>
                <a:latin typeface="微軟正黑體"/>
                <a:ea typeface="微軟正黑體"/>
              </a:rPr>
              <a:t>對</a:t>
            </a:r>
            <a:r>
              <a:rPr lang="en-US">
                <a:solidFill>
                  <a:schemeClr val="tx1"/>
                </a:solidFill>
                <a:latin typeface="微軟正黑體"/>
                <a:ea typeface="微軟正黑體"/>
              </a:rPr>
              <a:t>n</a:t>
            </a:r>
            <a:r>
              <a:rPr lang="zh-TW">
                <a:solidFill>
                  <a:schemeClr val="tx1"/>
                </a:solidFill>
                <a:latin typeface="微軟正黑體"/>
                <a:ea typeface="微軟正黑體"/>
              </a:rPr>
              <a:t> </a:t>
            </a:r>
            <a:r>
              <a:rPr lang="en-US">
                <a:solidFill>
                  <a:schemeClr val="tx1"/>
                </a:solidFill>
                <a:latin typeface="微軟正黑體"/>
                <a:ea typeface="微軟正黑體"/>
              </a:rPr>
              <a:t>:</a:t>
            </a:r>
            <a:r>
              <a:rPr lang="zh-TW">
                <a:solidFill>
                  <a:schemeClr val="tx1"/>
                </a:solidFill>
                <a:latin typeface="微軟正黑體"/>
                <a:ea typeface="微軟正黑體"/>
              </a:rPr>
              <a:t> </a:t>
            </a:r>
            <a:endParaRPr lang="en-US">
              <a:solidFill>
                <a:schemeClr val="tx1"/>
              </a:solidFill>
              <a:latin typeface="微軟正黑體"/>
              <a:ea typeface="微軟正黑體"/>
            </a:endParaRPr>
          </a:p>
          <a:p>
            <a:pPr>
              <a:defRPr/>
            </a:pPr>
            <a:r>
              <a:rPr lang="zh-TW">
                <a:solidFill>
                  <a:schemeClr val="tx1"/>
                </a:solidFill>
                <a:latin typeface="微軟正黑體"/>
                <a:ea typeface="微軟正黑體"/>
              </a:rPr>
              <a:t>係指發票工作檔與發票主檔之關係，</a:t>
            </a:r>
            <a:r>
              <a:rPr lang="en-US">
                <a:solidFill>
                  <a:schemeClr val="tx1"/>
                </a:solidFill>
                <a:latin typeface="微軟正黑體"/>
                <a:ea typeface="微軟正黑體"/>
              </a:rPr>
              <a:t>n = number of parties</a:t>
            </a:r>
            <a:endParaRPr lang="zh-TW">
              <a:solidFill>
                <a:schemeClr val="tx1"/>
              </a:solidFill>
              <a:latin typeface="微軟正黑體"/>
              <a:ea typeface="微軟正黑體"/>
            </a:endParaRPr>
          </a:p>
        </p:txBody>
      </p:sp>
      <p:grpSp>
        <p:nvGrpSpPr>
          <p:cNvPr id="109" name="群組 7"/>
          <p:cNvGrpSpPr/>
          <p:nvPr/>
        </p:nvGrpSpPr>
        <p:grpSpPr bwMode="auto">
          <a:xfrm>
            <a:off x="10074339" y="5174690"/>
            <a:ext cx="864005" cy="566153"/>
            <a:chOff x="1880073" y="1806922"/>
            <a:chExt cx="940122" cy="888344"/>
          </a:xfrm>
        </p:grpSpPr>
        <p:pic>
          <p:nvPicPr>
            <p:cNvPr id="11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11" name="文字方塊 9"/>
            <p:cNvSpPr txBox="1">
              <a:spLocks noChangeArrowheads="1"/>
            </p:cNvSpPr>
            <p:nvPr/>
          </p:nvSpPr>
          <p:spPr bwMode="auto">
            <a:xfrm>
              <a:off x="1880073" y="2333936"/>
              <a:ext cx="940122" cy="3613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Liability</a:t>
              </a:r>
              <a:endParaRPr lang="zh-TW" sz="1400">
                <a:latin typeface="微軟正黑體"/>
                <a:ea typeface="微軟正黑體"/>
              </a:endParaRPr>
            </a:p>
          </p:txBody>
        </p:sp>
      </p:grpSp>
      <p:sp>
        <p:nvSpPr>
          <p:cNvPr id="112" name="矩形 111"/>
          <p:cNvSpPr/>
          <p:nvPr/>
        </p:nvSpPr>
        <p:spPr bwMode="auto">
          <a:xfrm>
            <a:off x="6463809" y="5058675"/>
            <a:ext cx="1847537" cy="39909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拆分帳處理</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sp>
        <p:nvSpPr>
          <p:cNvPr id="113" name="文字方塊 87"/>
          <p:cNvSpPr txBox="1">
            <a:spLocks noChangeArrowheads="1"/>
          </p:cNvSpPr>
          <p:nvPr/>
        </p:nvSpPr>
        <p:spPr bwMode="auto">
          <a:xfrm>
            <a:off x="6135924" y="4793799"/>
            <a:ext cx="386507" cy="338554"/>
          </a:xfrm>
          <a:prstGeom prst="rect">
            <a:avLst/>
          </a:prstGeom>
          <a:noFill/>
          <a:ln>
            <a:noFill/>
          </a:ln>
        </p:spPr>
        <p:txBody>
          <a:bodyPr wrap="squar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600">
                <a:latin typeface="微軟正黑體"/>
                <a:ea typeface="微軟正黑體"/>
              </a:rPr>
              <a:t>Y</a:t>
            </a:r>
            <a:r>
              <a:rPr lang="zh-TW" sz="1600">
                <a:latin typeface="微軟正黑體"/>
                <a:ea typeface="微軟正黑體"/>
              </a:rPr>
              <a:t> </a:t>
            </a:r>
            <a:endParaRPr/>
          </a:p>
        </p:txBody>
      </p:sp>
      <p:cxnSp>
        <p:nvCxnSpPr>
          <p:cNvPr id="7" name="直線單箭頭接點 6"/>
          <p:cNvCxnSpPr>
            <a:cxnSpLocks/>
            <a:stCxn id="92" idx="2"/>
            <a:endCxn id="84" idx="0"/>
          </p:cNvCxnSpPr>
          <p:nvPr/>
        </p:nvCxnSpPr>
        <p:spPr bwMode="auto">
          <a:xfrm>
            <a:off x="5874926" y="3013734"/>
            <a:ext cx="2898" cy="663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cxnSpLocks/>
            <a:stCxn id="84" idx="3"/>
            <a:endCxn id="101" idx="1"/>
          </p:cNvCxnSpPr>
          <p:nvPr/>
        </p:nvCxnSpPr>
        <p:spPr bwMode="auto">
          <a:xfrm flipV="1">
            <a:off x="7021546" y="4258314"/>
            <a:ext cx="1237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接點: 肘形 16"/>
          <p:cNvCxnSpPr>
            <a:cxnSpLocks/>
            <a:stCxn id="112" idx="3"/>
            <a:endCxn id="101" idx="2"/>
          </p:cNvCxnSpPr>
          <p:nvPr/>
        </p:nvCxnSpPr>
        <p:spPr bwMode="auto">
          <a:xfrm flipV="1">
            <a:off x="8311346" y="4605143"/>
            <a:ext cx="1091611" cy="6530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a:spLocks noChangeArrowheads="1"/>
          </p:cNvSpPr>
          <p:nvPr/>
        </p:nvSpPr>
        <p:spPr bwMode="auto">
          <a:xfrm>
            <a:off x="8223064" y="3209762"/>
            <a:ext cx="1416508"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產生的發票主檔狀態為</a:t>
            </a:r>
            <a:r>
              <a:rPr lang="en-US" sz="1400" b="0" i="0" u="none" strike="noStrike" cap="none" spc="0">
                <a:ln>
                  <a:noFill/>
                </a:ln>
                <a:solidFill>
                  <a:srgbClr val="FF0000"/>
                </a:solidFill>
                <a:latin typeface="微軟正黑體"/>
                <a:ea typeface="微軟正黑體"/>
                <a:cs typeface="+mn-cs"/>
              </a:rPr>
              <a:t>TO_MERGE</a:t>
            </a:r>
            <a:endParaRPr lang="en-US" sz="1400">
              <a:solidFill>
                <a:srgbClr val="FF0000"/>
              </a:solidFill>
              <a:latin typeface="微軟正黑體"/>
              <a:ea typeface="微軟正黑體"/>
            </a:endParaRPr>
          </a:p>
        </p:txBody>
      </p:sp>
      <p:sp>
        <p:nvSpPr>
          <p:cNvPr id="9" name="文字方塊 8"/>
          <p:cNvSpPr txBox="1">
            <a:spLocks noChangeArrowheads="1"/>
          </p:cNvSpPr>
          <p:nvPr/>
        </p:nvSpPr>
        <p:spPr bwMode="auto">
          <a:xfrm>
            <a:off x="4182935" y="3076826"/>
            <a:ext cx="1569766"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完成後處理狀態從</a:t>
            </a:r>
            <a:r>
              <a:rPr lang="en-US" sz="1400">
                <a:solidFill>
                  <a:srgbClr val="FF0000"/>
                </a:solidFill>
                <a:latin typeface="微軟正黑體"/>
                <a:ea typeface="微軟正黑體"/>
              </a:rPr>
              <a:t>VALIDATED</a:t>
            </a:r>
            <a:endParaRPr/>
          </a:p>
          <a:p>
            <a:pPr algn="ctr">
              <a:defRPr/>
            </a:pPr>
            <a:r>
              <a:rPr lang="zh-TW" sz="1400">
                <a:solidFill>
                  <a:srgbClr val="FF0000"/>
                </a:solidFill>
                <a:latin typeface="微軟正黑體"/>
                <a:ea typeface="微軟正黑體"/>
              </a:rPr>
              <a:t>改為</a:t>
            </a:r>
            <a:r>
              <a:rPr lang="en-US" sz="1400">
                <a:solidFill>
                  <a:srgbClr val="FF0000"/>
                </a:solidFill>
                <a:latin typeface="微軟正黑體"/>
                <a:ea typeface="微軟正黑體"/>
              </a:rPr>
              <a:t>BILLED</a:t>
            </a:r>
            <a:endParaRPr/>
          </a:p>
        </p:txBody>
      </p:sp>
      <p:sp>
        <p:nvSpPr>
          <p:cNvPr id="11" name="矩形 31">
            <a:hlinkClick r:id="rId4"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回上一流程</a:t>
            </a:r>
            <a:endParaRPr/>
          </a:p>
        </p:txBody>
      </p:sp>
      <p:cxnSp>
        <p:nvCxnSpPr>
          <p:cNvPr id="16" name="接點: 肘形 15"/>
          <p:cNvCxnSpPr>
            <a:cxnSpLocks/>
            <a:stCxn id="110" idx="0"/>
            <a:endCxn id="112" idx="2"/>
          </p:cNvCxnSpPr>
          <p:nvPr/>
        </p:nvCxnSpPr>
        <p:spPr bwMode="auto">
          <a:xfrm rot="16199999" flipH="1" flipV="1">
            <a:off x="8798202" y="3764065"/>
            <a:ext cx="283077" cy="3104326"/>
          </a:xfrm>
          <a:prstGeom prst="bentConnector5">
            <a:avLst>
              <a:gd name="adj1" fmla="val -80755"/>
              <a:gd name="adj2" fmla="val 21322"/>
              <a:gd name="adj3" fmla="val 18075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群組 12"/>
          <p:cNvGrpSpPr/>
          <p:nvPr/>
        </p:nvGrpSpPr>
        <p:grpSpPr bwMode="auto">
          <a:xfrm>
            <a:off x="97017" y="3789440"/>
            <a:ext cx="1150314" cy="1107661"/>
            <a:chOff x="4504756" y="3173246"/>
            <a:chExt cx="1108464" cy="1041311"/>
          </a:xfrm>
        </p:grpSpPr>
        <p:pic>
          <p:nvPicPr>
            <p:cNvPr id="26" name="圖片 13"/>
            <p:cNvPicPr>
              <a:picLocks noChangeAspect="1" noChangeArrowheads="1"/>
            </p:cNvPicPr>
            <p:nvPr/>
          </p:nvPicPr>
          <p:blipFill>
            <a:blip r:embed="rId5"/>
            <a:stretch/>
          </p:blipFill>
          <p:spPr bwMode="auto">
            <a:xfrm>
              <a:off x="4709781" y="3173246"/>
              <a:ext cx="609600" cy="609600"/>
            </a:xfrm>
            <a:prstGeom prst="rect">
              <a:avLst/>
            </a:prstGeom>
            <a:noFill/>
            <a:ln>
              <a:noFill/>
            </a:ln>
          </p:spPr>
        </p:pic>
        <p:sp>
          <p:nvSpPr>
            <p:cNvPr id="27"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28" name="矩形 27"/>
          <p:cNvSpPr/>
          <p:nvPr/>
        </p:nvSpPr>
        <p:spPr bwMode="auto">
          <a:xfrm>
            <a:off x="1311271" y="3735972"/>
            <a:ext cx="1791522" cy="75537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執行立帳</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cxnSp>
        <p:nvCxnSpPr>
          <p:cNvPr id="29" name="直線單箭頭接點 67"/>
          <p:cNvCxnSpPr>
            <a:cxnSpLocks noChangeShapeType="1"/>
            <a:stCxn id="26" idx="3"/>
            <a:endCxn id="28" idx="1"/>
          </p:cNvCxnSpPr>
          <p:nvPr/>
        </p:nvCxnSpPr>
        <p:spPr bwMode="auto">
          <a:xfrm>
            <a:off x="942398" y="4113661"/>
            <a:ext cx="368873" cy="0"/>
          </a:xfrm>
          <a:prstGeom prst="straightConnector1">
            <a:avLst/>
          </a:prstGeom>
          <a:noFill/>
          <a:ln w="9525" algn="ctr">
            <a:solidFill>
              <a:schemeClr val="tx1"/>
            </a:solidFill>
            <a:round/>
            <a:headEnd/>
            <a:tailEnd type="triangle" w="med" len="med"/>
          </a:ln>
          <a:effectLst/>
        </p:spPr>
      </p:cxnSp>
      <p:sp>
        <p:nvSpPr>
          <p:cNvPr id="64" name="矩形 64"/>
          <p:cNvSpPr>
            <a:spLocks noChangeArrowheads="1"/>
          </p:cNvSpPr>
          <p:nvPr/>
        </p:nvSpPr>
        <p:spPr bwMode="auto">
          <a:xfrm>
            <a:off x="4182781" y="2199476"/>
            <a:ext cx="6755564" cy="3599698"/>
          </a:xfrm>
          <a:prstGeom prst="rect">
            <a:avLst/>
          </a:prstGeom>
          <a:noFill/>
          <a:ln w="44450" algn="ctr">
            <a:solidFill>
              <a:srgbClr val="00B0F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cxnSp>
        <p:nvCxnSpPr>
          <p:cNvPr id="65" name="直線單箭頭接點 67"/>
          <p:cNvCxnSpPr>
            <a:cxnSpLocks noChangeShapeType="1"/>
            <a:stCxn id="28" idx="3"/>
            <a:endCxn id="64" idx="1"/>
          </p:cNvCxnSpPr>
          <p:nvPr/>
        </p:nvCxnSpPr>
        <p:spPr bwMode="auto">
          <a:xfrm flipV="1">
            <a:off x="3102793" y="3999325"/>
            <a:ext cx="1079988" cy="114336"/>
          </a:xfrm>
          <a:prstGeom prst="straightConnector1">
            <a:avLst/>
          </a:prstGeom>
          <a:noFill/>
          <a:ln w="31750" algn="ctr">
            <a:solidFill>
              <a:schemeClr val="tx1"/>
            </a:solidFill>
            <a:prstDash val="dash"/>
            <a:round/>
            <a:headEn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 name="箭號: 向右 31"/>
          <p:cNvSpPr/>
          <p:nvPr/>
        </p:nvSpPr>
        <p:spPr bwMode="auto">
          <a:xfrm rot="17848666">
            <a:off x="5853650" y="4402881"/>
            <a:ext cx="612648" cy="540217"/>
          </a:xfrm>
          <a:prstGeom prst="rightArrow">
            <a:avLst>
              <a:gd name="adj1" fmla="val 50000"/>
              <a:gd name="adj2" fmla="val 50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2" name="矩形 1"/>
          <p:cNvSpPr/>
          <p:nvPr/>
        </p:nvSpPr>
        <p:spPr bwMode="auto">
          <a:xfrm>
            <a:off x="125598" y="744454"/>
            <a:ext cx="10687437" cy="1362122"/>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2194352" y="-1242123"/>
            <a:ext cx="348774" cy="4486291"/>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0" y="811400"/>
            <a:ext cx="4228621" cy="369332"/>
          </a:xfrm>
          <a:prstGeom prst="rect">
            <a:avLst/>
          </a:prstGeom>
        </p:spPr>
        <p:txBody>
          <a:bodyPr wrap="square">
            <a:spAutoFit/>
          </a:bodyPr>
          <a:lstStyle/>
          <a:p>
            <a:pPr>
              <a:defRPr/>
            </a:pPr>
            <a:r>
              <a:rPr lang="zh-TW" b="1">
                <a:solidFill>
                  <a:prstClr val="white"/>
                </a:solidFill>
                <a:latin typeface="微軟正黑體"/>
                <a:ea typeface="微軟正黑體"/>
              </a:rPr>
              <a:t>帳單</a:t>
            </a:r>
            <a:r>
              <a:rPr lang="en-US" b="1">
                <a:solidFill>
                  <a:prstClr val="white"/>
                </a:solidFill>
                <a:latin typeface="微軟正黑體"/>
                <a:ea typeface="微軟正黑體"/>
              </a:rPr>
              <a:t>&amp;</a:t>
            </a:r>
            <a:r>
              <a:rPr lang="zh-TW" b="1">
                <a:solidFill>
                  <a:prstClr val="white"/>
                </a:solidFill>
                <a:latin typeface="微軟正黑體"/>
                <a:ea typeface="微軟正黑體"/>
              </a:rPr>
              <a:t>明細</a:t>
            </a:r>
            <a:r>
              <a:rPr lang="en-US" b="1">
                <a:solidFill>
                  <a:prstClr val="white"/>
                </a:solidFill>
                <a:latin typeface="微軟正黑體"/>
                <a:ea typeface="微軟正黑體"/>
              </a:rPr>
              <a:t>(</a:t>
            </a:r>
            <a:r>
              <a:rPr lang="en-US" b="1">
                <a:solidFill>
                  <a:prstClr val="white"/>
                </a:solidFill>
                <a:latin typeface="微軟正黑體"/>
                <a:ea typeface="微軟正黑體"/>
              </a:rPr>
              <a:t>應收帳款</a:t>
            </a:r>
            <a:r>
              <a:rPr lang="en-US" b="1">
                <a:solidFill>
                  <a:prstClr val="white"/>
                </a:solidFill>
                <a:latin typeface="微軟正黑體"/>
                <a:ea typeface="微軟正黑體"/>
              </a:rPr>
              <a:t>)</a:t>
            </a:r>
            <a:r>
              <a:rPr lang="zh-TW" b="1">
                <a:solidFill>
                  <a:prstClr val="white"/>
                </a:solidFill>
                <a:latin typeface="微軟正黑體"/>
                <a:ea typeface="微軟正黑體"/>
              </a:rPr>
              <a:t>產製流程說明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15" name="文字方塊 14"/>
          <p:cNvSpPr txBox="1"/>
          <p:nvPr/>
        </p:nvSpPr>
        <p:spPr bwMode="auto">
          <a:xfrm>
            <a:off x="312692" y="1175411"/>
            <a:ext cx="9159031" cy="92333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窗口從畫面上列出</a:t>
            </a:r>
            <a:r>
              <a:rPr lang="zh-TW">
                <a:solidFill>
                  <a:srgbClr val="FF0000"/>
                </a:solidFill>
                <a:latin typeface="微軟正黑體"/>
                <a:ea typeface="微軟正黑體"/>
              </a:rPr>
              <a:t>待合併</a:t>
            </a:r>
            <a:r>
              <a:rPr lang="zh-TW">
                <a:latin typeface="微軟正黑體"/>
                <a:ea typeface="微軟正黑體"/>
              </a:rPr>
              <a:t>的</a:t>
            </a:r>
            <a:r>
              <a:rPr lang="en-US">
                <a:latin typeface="微軟正黑體"/>
                <a:ea typeface="微軟正黑體"/>
              </a:rPr>
              <a:t>[</a:t>
            </a:r>
            <a:r>
              <a:rPr lang="zh-TW">
                <a:latin typeface="微軟正黑體"/>
                <a:ea typeface="微軟正黑體"/>
              </a:rPr>
              <a:t>發票主檔</a:t>
            </a:r>
            <a:r>
              <a:rPr lang="en-US">
                <a:latin typeface="微軟正黑體"/>
                <a:ea typeface="微軟正黑體"/>
              </a:rPr>
              <a:t>]&amp;[</a:t>
            </a:r>
            <a:r>
              <a:rPr lang="zh-TW">
                <a:latin typeface="微軟正黑體"/>
                <a:ea typeface="微軟正黑體"/>
              </a:rPr>
              <a:t>發票明細檔</a:t>
            </a:r>
            <a:r>
              <a:rPr lang="en-US">
                <a:latin typeface="微軟正黑體"/>
                <a:ea typeface="微軟正黑體"/>
              </a:rPr>
              <a:t>]</a:t>
            </a:r>
            <a:endParaRPr/>
          </a:p>
          <a:p>
            <a:pPr marL="457200" indent="-457200" algn="just" defTabSz="1219170">
              <a:buFont typeface="Wingdings"/>
              <a:buChar char="p"/>
              <a:defRPr/>
            </a:pPr>
            <a:r>
              <a:rPr lang="zh-TW">
                <a:latin typeface="微軟正黑體"/>
                <a:ea typeface="微軟正黑體"/>
              </a:rPr>
              <a:t>勾選要合併帳單的發票進行合併</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系統取得帳單編號配號並產製一筆</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資料，再產製可能多筆</a:t>
            </a:r>
            <a:r>
              <a:rPr lang="en-US">
                <a:latin typeface="微軟正黑體"/>
                <a:ea typeface="微軟正黑體"/>
              </a:rPr>
              <a:t>[</a:t>
            </a:r>
            <a:r>
              <a:rPr lang="zh-TW">
                <a:latin typeface="微軟正黑體"/>
                <a:ea typeface="微軟正黑體"/>
              </a:rPr>
              <a:t>帳單明細檔</a:t>
            </a:r>
            <a:r>
              <a:rPr lang="en-US">
                <a:latin typeface="微軟正黑體"/>
                <a:ea typeface="微軟正黑體"/>
              </a:rPr>
              <a:t>]</a:t>
            </a:r>
            <a:endParaRPr/>
          </a:p>
        </p:txBody>
      </p:sp>
      <p:grpSp>
        <p:nvGrpSpPr>
          <p:cNvPr id="28" name="群組 65"/>
          <p:cNvGrpSpPr/>
          <p:nvPr/>
        </p:nvGrpSpPr>
        <p:grpSpPr bwMode="auto">
          <a:xfrm>
            <a:off x="775766" y="2995358"/>
            <a:ext cx="2845546" cy="693659"/>
            <a:chOff x="5791200" y="1396335"/>
            <a:chExt cx="2202865" cy="927765"/>
          </a:xfrm>
        </p:grpSpPr>
        <p:grpSp>
          <p:nvGrpSpPr>
            <p:cNvPr id="29" name="群組 7"/>
            <p:cNvGrpSpPr/>
            <p:nvPr/>
          </p:nvGrpSpPr>
          <p:grpSpPr bwMode="auto">
            <a:xfrm>
              <a:off x="5990475" y="1396336"/>
              <a:ext cx="717587" cy="915262"/>
              <a:chOff x="1981987" y="1806922"/>
              <a:chExt cx="717617" cy="912994"/>
            </a:xfrm>
          </p:grpSpPr>
          <p:pic>
            <p:nvPicPr>
              <p:cNvPr id="44"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45" name="文字方塊 9"/>
              <p:cNvSpPr txBox="1">
                <a:spLocks noChangeArrowheads="1"/>
              </p:cNvSpPr>
              <p:nvPr/>
            </p:nvSpPr>
            <p:spPr bwMode="auto">
              <a:xfrm>
                <a:off x="2000669" y="2309286"/>
                <a:ext cx="698935"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發票主檔</a:t>
                </a:r>
                <a:endParaRPr/>
              </a:p>
            </p:txBody>
          </p:sp>
        </p:grpSp>
        <p:grpSp>
          <p:nvGrpSpPr>
            <p:cNvPr id="39" name="群組 7"/>
            <p:cNvGrpSpPr/>
            <p:nvPr/>
          </p:nvGrpSpPr>
          <p:grpSpPr bwMode="auto">
            <a:xfrm>
              <a:off x="6925747" y="1396336"/>
              <a:ext cx="837895" cy="927107"/>
              <a:chOff x="1931171" y="1795105"/>
              <a:chExt cx="837927" cy="924810"/>
            </a:xfrm>
          </p:grpSpPr>
          <p:pic>
            <p:nvPicPr>
              <p:cNvPr id="42"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43" name="文字方塊 9"/>
              <p:cNvSpPr txBox="1">
                <a:spLocks noChangeArrowheads="1"/>
              </p:cNvSpPr>
              <p:nvPr/>
            </p:nvSpPr>
            <p:spPr bwMode="auto">
              <a:xfrm>
                <a:off x="1931171" y="2309285"/>
                <a:ext cx="837927"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發票明細檔</a:t>
                </a:r>
                <a:endParaRPr/>
              </a:p>
            </p:txBody>
          </p:sp>
        </p:grpSp>
        <p:sp>
          <p:nvSpPr>
            <p:cNvPr id="41"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46" name="直線接點 45"/>
          <p:cNvCxnSpPr>
            <a:cxnSpLocks/>
            <a:stCxn id="44" idx="3"/>
            <a:endCxn id="42" idx="1"/>
          </p:cNvCxnSpPr>
          <p:nvPr/>
        </p:nvCxnSpPr>
        <p:spPr bwMode="auto">
          <a:xfrm flipV="1">
            <a:off x="1943659" y="3259096"/>
            <a:ext cx="381113"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55" name="群組 65"/>
          <p:cNvGrpSpPr/>
          <p:nvPr/>
        </p:nvGrpSpPr>
        <p:grpSpPr bwMode="auto">
          <a:xfrm>
            <a:off x="4706902" y="4947326"/>
            <a:ext cx="2144191" cy="693659"/>
            <a:chOff x="5791200" y="1396334"/>
            <a:chExt cx="2094526" cy="927766"/>
          </a:xfrm>
        </p:grpSpPr>
        <p:grpSp>
          <p:nvGrpSpPr>
            <p:cNvPr id="56" name="群組 7"/>
            <p:cNvGrpSpPr/>
            <p:nvPr/>
          </p:nvGrpSpPr>
          <p:grpSpPr bwMode="auto">
            <a:xfrm>
              <a:off x="5907327" y="1396334"/>
              <a:ext cx="902571" cy="863435"/>
              <a:chOff x="1898834" y="1806922"/>
              <a:chExt cx="902608" cy="861296"/>
            </a:xfrm>
          </p:grpSpPr>
          <p:pic>
            <p:nvPicPr>
              <p:cNvPr id="61"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62"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57" name="群組 7"/>
            <p:cNvGrpSpPr/>
            <p:nvPr/>
          </p:nvGrpSpPr>
          <p:grpSpPr bwMode="auto">
            <a:xfrm>
              <a:off x="6803665" y="1396334"/>
              <a:ext cx="1082061" cy="875281"/>
              <a:chOff x="1809084" y="1795105"/>
              <a:chExt cx="1082104" cy="873113"/>
            </a:xfrm>
          </p:grpSpPr>
          <p:pic>
            <p:nvPicPr>
              <p:cNvPr id="59"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60"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58" name="矩形 64"/>
            <p:cNvSpPr>
              <a:spLocks noChangeArrowheads="1"/>
            </p:cNvSpPr>
            <p:nvPr/>
          </p:nvSpPr>
          <p:spPr bwMode="auto">
            <a:xfrm>
              <a:off x="5791200" y="1396335"/>
              <a:ext cx="2094526"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sp>
        <p:nvSpPr>
          <p:cNvPr id="65" name="矩形 64"/>
          <p:cNvSpPr/>
          <p:nvPr/>
        </p:nvSpPr>
        <p:spPr bwMode="auto">
          <a:xfrm>
            <a:off x="1059986" y="5049202"/>
            <a:ext cx="2287443" cy="4864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合併帳單處理</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sp>
        <p:nvSpPr>
          <p:cNvPr id="72" name="矩形 31"/>
          <p:cNvSpPr>
            <a:spLocks noChangeArrowheads="1"/>
          </p:cNvSpPr>
          <p:nvPr/>
        </p:nvSpPr>
        <p:spPr bwMode="auto">
          <a:xfrm>
            <a:off x="8974860" y="899549"/>
            <a:ext cx="168756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合併帳單</a:t>
            </a:r>
            <a:endParaRPr lang="en-US" sz="2400">
              <a:latin typeface="微軟正黑體"/>
              <a:ea typeface="微軟正黑體"/>
            </a:endParaRPr>
          </a:p>
        </p:txBody>
      </p:sp>
      <p:cxnSp>
        <p:nvCxnSpPr>
          <p:cNvPr id="5" name="直線單箭頭接點 4"/>
          <p:cNvCxnSpPr>
            <a:cxnSpLocks/>
            <a:stCxn id="41" idx="2"/>
            <a:endCxn id="65" idx="0"/>
          </p:cNvCxnSpPr>
          <p:nvPr/>
        </p:nvCxnSpPr>
        <p:spPr bwMode="auto">
          <a:xfrm>
            <a:off x="2198539" y="3689018"/>
            <a:ext cx="5169" cy="136018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cxnSpLocks/>
            <a:stCxn id="65" idx="3"/>
            <a:endCxn id="58" idx="1"/>
          </p:cNvCxnSpPr>
          <p:nvPr/>
        </p:nvCxnSpPr>
        <p:spPr bwMode="auto">
          <a:xfrm>
            <a:off x="3347429" y="5292410"/>
            <a:ext cx="1359473" cy="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a:spLocks noChangeArrowheads="1"/>
          </p:cNvSpPr>
          <p:nvPr/>
        </p:nvSpPr>
        <p:spPr bwMode="auto">
          <a:xfrm>
            <a:off x="459676" y="3823964"/>
            <a:ext cx="1579750"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合併帳單完成後發票主檔狀態從</a:t>
            </a:r>
            <a:r>
              <a:rPr lang="en-US" sz="1400">
                <a:solidFill>
                  <a:srgbClr val="FF0000"/>
                </a:solidFill>
                <a:latin typeface="微軟正黑體"/>
                <a:ea typeface="微軟正黑體"/>
              </a:rPr>
              <a:t>TO_MERGE</a:t>
            </a:r>
            <a:r>
              <a:rPr lang="zh-TW" sz="1400">
                <a:solidFill>
                  <a:srgbClr val="FF0000"/>
                </a:solidFill>
                <a:latin typeface="微軟正黑體"/>
                <a:ea typeface="微軟正黑體"/>
              </a:rPr>
              <a:t>改為</a:t>
            </a:r>
            <a:r>
              <a:rPr lang="en-US" sz="1400">
                <a:solidFill>
                  <a:srgbClr val="FF0000"/>
                </a:solidFill>
                <a:latin typeface="微軟正黑體"/>
                <a:ea typeface="微軟正黑體"/>
              </a:rPr>
              <a:t>MERGED</a:t>
            </a:r>
            <a:endParaRPr/>
          </a:p>
        </p:txBody>
      </p:sp>
      <p:sp>
        <p:nvSpPr>
          <p:cNvPr id="14" name="文字方塊 13"/>
          <p:cNvSpPr txBox="1">
            <a:spLocks noChangeArrowheads="1"/>
          </p:cNvSpPr>
          <p:nvPr/>
        </p:nvSpPr>
        <p:spPr bwMode="auto">
          <a:xfrm>
            <a:off x="3284559" y="5427320"/>
            <a:ext cx="1579750"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產生的帳單主檔狀態為</a:t>
            </a:r>
            <a:r>
              <a:rPr lang="en-US" sz="1400">
                <a:solidFill>
                  <a:srgbClr val="FF0000"/>
                </a:solidFill>
                <a:latin typeface="微軟正黑體"/>
                <a:ea typeface="微軟正黑體"/>
              </a:rPr>
              <a:t>INITIAL</a:t>
            </a:r>
            <a:endParaRPr/>
          </a:p>
        </p:txBody>
      </p:sp>
      <p:sp>
        <p:nvSpPr>
          <p:cNvPr id="7" name="矩形 6"/>
          <p:cNvSpPr/>
          <p:nvPr/>
        </p:nvSpPr>
        <p:spPr bwMode="auto">
          <a:xfrm>
            <a:off x="3509435" y="5955527"/>
            <a:ext cx="8472398" cy="784244"/>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defRPr/>
            </a:pPr>
            <a:r>
              <a:rPr lang="zh-TW">
                <a:solidFill>
                  <a:schemeClr val="tx1"/>
                </a:solidFill>
                <a:latin typeface="微軟正黑體"/>
                <a:ea typeface="微軟正黑體"/>
              </a:rPr>
              <a:t>發票主檔與帳單主檔為多對一之關係</a:t>
            </a:r>
            <a:r>
              <a:rPr lang="en-US">
                <a:solidFill>
                  <a:schemeClr val="tx1"/>
                </a:solidFill>
                <a:latin typeface="微軟正黑體"/>
                <a:ea typeface="微軟正黑體"/>
              </a:rPr>
              <a:t>(2</a:t>
            </a:r>
            <a:r>
              <a:rPr lang="zh-TW">
                <a:solidFill>
                  <a:schemeClr val="tx1"/>
                </a:solidFill>
                <a:latin typeface="微軟正黑體"/>
                <a:ea typeface="微軟正黑體"/>
              </a:rPr>
              <a:t>個同</a:t>
            </a:r>
            <a:r>
              <a:rPr lang="en-US">
                <a:solidFill>
                  <a:schemeClr val="tx1"/>
                </a:solidFill>
                <a:latin typeface="微軟正黑體"/>
                <a:ea typeface="微軟正黑體"/>
              </a:rPr>
              <a:t>party</a:t>
            </a:r>
            <a:r>
              <a:rPr lang="zh-TW">
                <a:solidFill>
                  <a:schemeClr val="tx1"/>
                </a:solidFill>
                <a:latin typeface="微軟正黑體"/>
                <a:ea typeface="微軟正黑體"/>
              </a:rPr>
              <a:t>的發票主檔可能會歸到一張帳單</a:t>
            </a:r>
            <a:r>
              <a:rPr lang="en-US">
                <a:solidFill>
                  <a:schemeClr val="tx1"/>
                </a:solidFill>
                <a:latin typeface="微軟正黑體"/>
                <a:ea typeface="微軟正黑體"/>
              </a:rPr>
              <a:t>)</a:t>
            </a:r>
            <a:r>
              <a:rPr lang="zh-TW">
                <a:solidFill>
                  <a:schemeClr val="tx1"/>
                </a:solidFill>
                <a:latin typeface="微軟正黑體"/>
                <a:ea typeface="微軟正黑體"/>
              </a:rPr>
              <a:t> </a:t>
            </a:r>
            <a:r>
              <a:rPr lang="en-US">
                <a:solidFill>
                  <a:schemeClr val="tx1"/>
                </a:solidFill>
                <a:latin typeface="微軟正黑體"/>
                <a:ea typeface="微軟正黑體"/>
              </a:rPr>
              <a:t>;</a:t>
            </a:r>
            <a:endParaRPr/>
          </a:p>
          <a:p>
            <a:pPr>
              <a:defRPr/>
            </a:pPr>
            <a:r>
              <a:rPr lang="zh-TW">
                <a:solidFill>
                  <a:schemeClr val="tx1"/>
                </a:solidFill>
                <a:latin typeface="微軟正黑體"/>
                <a:ea typeface="微軟正黑體"/>
              </a:rPr>
              <a:t>帳單明細檔筆數</a:t>
            </a:r>
            <a:r>
              <a:rPr lang="en-US">
                <a:solidFill>
                  <a:schemeClr val="tx1"/>
                </a:solidFill>
                <a:latin typeface="微軟正黑體"/>
                <a:ea typeface="微軟正黑體"/>
              </a:rPr>
              <a:t>=number of pair keys (</a:t>
            </a:r>
            <a:r>
              <a:rPr lang="en-US">
                <a:solidFill>
                  <a:schemeClr val="tx1"/>
                </a:solidFill>
                <a:latin typeface="微軟正黑體"/>
                <a:ea typeface="微軟正黑體"/>
              </a:rPr>
              <a:t>BillMilestone,FeeItem</a:t>
            </a:r>
            <a:r>
              <a:rPr lang="en-US">
                <a:solidFill>
                  <a:schemeClr val="tx1"/>
                </a:solidFill>
                <a:latin typeface="微軟正黑體"/>
                <a:ea typeface="微軟正黑體"/>
              </a:rPr>
              <a:t>) in </a:t>
            </a:r>
            <a:r>
              <a:rPr lang="zh-TW">
                <a:solidFill>
                  <a:schemeClr val="tx1"/>
                </a:solidFill>
                <a:latin typeface="微軟正黑體"/>
                <a:ea typeface="微軟正黑體"/>
              </a:rPr>
              <a:t>發票明細檔</a:t>
            </a:r>
            <a:endParaRPr/>
          </a:p>
        </p:txBody>
      </p:sp>
      <p:graphicFrame>
        <p:nvGraphicFramePr>
          <p:cNvPr id="21" name="表格 20"/>
          <p:cNvGraphicFramePr>
            <a:graphicFrameLocks xmlns:a="http://schemas.openxmlformats.org/drawingml/2006/main" noGrp="1"/>
          </p:cNvGraphicFramePr>
          <p:nvPr/>
        </p:nvGraphicFramePr>
        <p:xfrm>
          <a:off x="7390318" y="2103325"/>
          <a:ext cx="4267378" cy="2579172"/>
        </p:xfrm>
        <a:graphic>
          <a:graphicData uri="http://schemas.openxmlformats.org/drawingml/2006/table">
            <a:tbl>
              <a:tblPr firstRow="0" firstCol="0" lastRow="0" lastCol="0" bandRow="0" bandCol="0"/>
              <a:tblGrid>
                <a:gridCol w="391474"/>
                <a:gridCol w="969576"/>
                <a:gridCol w="1071610"/>
                <a:gridCol w="1834718"/>
              </a:tblGrid>
              <a:tr h="210207">
                <a:tc gridSpan="4">
                  <a:txBody>
                    <a:bodyPr/>
                    <a:p>
                      <a:pPr algn="ctr">
                        <a:defRPr/>
                      </a:pPr>
                      <a:r>
                        <a:rPr lang="zh-TW" sz="1000" b="0" i="0" u="none" strike="noStrike">
                          <a:solidFill>
                            <a:srgbClr val="000000"/>
                          </a:solidFill>
                          <a:latin typeface="微軟正黑體"/>
                          <a:ea typeface="微軟正黑體"/>
                        </a:rPr>
                        <a:t>帳單明細檔的起始狀態與資訊</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r>
              <a:tr h="239155">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內容值</a:t>
                      </a:r>
                      <a:endParaRPr/>
                    </a:p>
                  </a:txBody>
                  <a:tcPr marL="8193" marR="8193" marT="8189" marB="0" anchor="ctr">
                    <a:lnL w="12700" algn="ctr">
                      <a:solidFill>
                        <a:srgbClr val="F79646"/>
                      </a:solidFill>
                    </a:lnL>
                    <a:lnR w="12700" algn="ctr">
                      <a:solidFill>
                        <a:srgbClr val="F79646"/>
                      </a:solidFill>
                    </a:lnR>
                    <a:lnB w="12700" algn="ctr">
                      <a:solidFill>
                        <a:srgbClr val="F79646"/>
                      </a:solidFill>
                    </a:lnB>
                    <a:solidFill>
                      <a:srgbClr val="FDEFE9"/>
                    </a:solidFill>
                  </a:tcPr>
                </a:tc>
              </a:tr>
              <a:tr h="146304">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帳單主檔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BillMasterID</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dk1"/>
                          </a:solidFill>
                          <a:latin typeface="微軟正黑體"/>
                          <a:ea typeface="微軟正黑體"/>
                          <a:cs typeface="+mn-cs"/>
                        </a:rPr>
                        <a:t>By</a:t>
                      </a:r>
                      <a:r>
                        <a:rPr lang="zh-TW" sz="1000" b="0" i="0" u="none" strike="noStrike" cap="none" spc="0">
                          <a:solidFill>
                            <a:schemeClr val="dk1"/>
                          </a:solidFill>
                          <a:latin typeface="微軟正黑體"/>
                          <a:ea typeface="微軟正黑體"/>
                          <a:cs typeface="+mn-cs"/>
                        </a:rPr>
                        <a:t> 先產生的帳單主檔</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51215">
                <a:tc>
                  <a:txBody>
                    <a:bodyPr/>
                    <a:p>
                      <a:pPr algn="ctr">
                        <a:defRPr/>
                      </a:pPr>
                      <a:r>
                        <a:rPr lang="en-US" sz="1000" b="0" i="0" u="none" strike="noStrike">
                          <a:solidFill>
                            <a:srgbClr val="FF0000"/>
                          </a:solidFill>
                          <a:latin typeface="微軟正黑體"/>
                          <a:ea typeface="微軟正黑體"/>
                        </a:rPr>
                        <a:t>3</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solidFill>
                            <a:srgbClr val="FF0000"/>
                          </a:solidFill>
                          <a:latin typeface="微軟正黑體"/>
                          <a:ea typeface="微軟正黑體"/>
                        </a:rPr>
                        <a:t>發票工作主檔</a:t>
                      </a:r>
                      <a:r>
                        <a:rPr lang="en-US" sz="1000" u="none" strike="noStrike">
                          <a:solidFill>
                            <a:srgbClr val="FF0000"/>
                          </a:solidFill>
                          <a:latin typeface="微軟正黑體"/>
                          <a:ea typeface="微軟正黑體"/>
                        </a:rPr>
                        <a:t>ID</a:t>
                      </a:r>
                      <a:endParaRPr lang="zh-TW"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cap="none">
                          <a:ln>
                            <a:noFill/>
                          </a:ln>
                          <a:solidFill>
                            <a:srgbClr val="FF0000"/>
                          </a:solidFill>
                          <a:latin typeface="微軟正黑體"/>
                          <a:ea typeface="微軟正黑體"/>
                        </a:rPr>
                        <a:t>WK</a:t>
                      </a:r>
                      <a:r>
                        <a:rPr lang="en-US" sz="1000" u="none" strike="noStrike">
                          <a:solidFill>
                            <a:srgbClr val="FF0000"/>
                          </a:solidFill>
                          <a:latin typeface="微軟正黑體"/>
                          <a:ea typeface="微軟正黑體"/>
                        </a:rPr>
                        <a:t>MasterID</a:t>
                      </a:r>
                      <a:endParaRPr lang="en-US"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56445">
                <a:tc>
                  <a:txBody>
                    <a:bodyPr/>
                    <a:p>
                      <a:pPr algn="ctr">
                        <a:defRPr/>
                      </a:pPr>
                      <a:r>
                        <a:rPr lang="en-US" sz="1000" b="0" i="0" u="none" strike="noStrike">
                          <a:solidFill>
                            <a:srgbClr val="FF0000"/>
                          </a:solidFill>
                          <a:latin typeface="微軟正黑體"/>
                          <a:ea typeface="微軟正黑體"/>
                        </a:rPr>
                        <a:t>4</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solidFill>
                            <a:srgbClr val="FF0000"/>
                          </a:solidFill>
                          <a:latin typeface="微軟正黑體"/>
                          <a:ea typeface="微軟正黑體"/>
                        </a:rPr>
                        <a:t>發票明細檔</a:t>
                      </a:r>
                      <a:r>
                        <a:rPr lang="en-US" sz="1000" u="none" strike="noStrike">
                          <a:solidFill>
                            <a:srgbClr val="FF0000"/>
                          </a:solidFill>
                          <a:latin typeface="微軟正黑體"/>
                          <a:ea typeface="微軟正黑體"/>
                        </a:rPr>
                        <a:t>ID</a:t>
                      </a:r>
                      <a:endParaRPr lang="zh-TW"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u="none" strike="noStrike">
                          <a:solidFill>
                            <a:srgbClr val="FF0000"/>
                          </a:solidFill>
                          <a:latin typeface="微軟正黑體"/>
                          <a:ea typeface="微軟正黑體"/>
                        </a:rPr>
                        <a:t>InvDetailID</a:t>
                      </a:r>
                      <a:endParaRPr lang="en-US"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668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5</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b="0" i="0" u="none" strike="noStrike" cap="none" spc="0">
                          <a:ln>
                            <a:noFill/>
                          </a:ln>
                          <a:solidFill>
                            <a:srgbClr val="FF0000"/>
                          </a:solidFill>
                          <a:latin typeface="微軟正黑體"/>
                          <a:ea typeface="微軟正黑體"/>
                          <a:cs typeface="+mn-cs"/>
                        </a:rPr>
                        <a:t>會員名稱</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cap="none" spc="0">
                          <a:ln>
                            <a:noFill/>
                          </a:ln>
                          <a:solidFill>
                            <a:srgbClr val="FF0000"/>
                          </a:solidFill>
                          <a:latin typeface="微軟正黑體"/>
                          <a:ea typeface="微軟正黑體"/>
                          <a:cs typeface="+mn-cs"/>
                        </a:rPr>
                        <a:t>PartyName</a:t>
                      </a:r>
                      <a:endParaRPr lang="en-US" sz="1000" b="0" i="0" u="none" strike="noStrike" cap="none" spc="0">
                        <a:ln>
                          <a:noFill/>
                        </a:ln>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54715">
                <a:tc>
                  <a:txBody>
                    <a:bodyPr/>
                    <a:p>
                      <a:pPr algn="ctr">
                        <a:defRPr/>
                      </a:pPr>
                      <a:r>
                        <a:rPr lang="en-US" sz="1000" b="0" i="0" u="none" strike="noStrike">
                          <a:solidFill>
                            <a:srgbClr val="000000"/>
                          </a:solidFill>
                          <a:latin typeface="微軟正黑體"/>
                          <a:ea typeface="微軟正黑體"/>
                        </a:rPr>
                        <a:t>6</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latin typeface="微軟正黑體"/>
                          <a:ea typeface="微軟正黑體"/>
                        </a:rPr>
                        <a:t>供應商</a:t>
                      </a:r>
                      <a:r>
                        <a:rPr lang="zh-TW" sz="1000">
                          <a:latin typeface="微軟正黑體"/>
                          <a:ea typeface="微軟正黑體"/>
                        </a:rPr>
                        <a:t>名稱</a:t>
                      </a:r>
                      <a:endParaRPr lang="zh-TW"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u="none" strike="noStrike">
                          <a:latin typeface="微軟正黑體"/>
                          <a:ea typeface="微軟正黑體"/>
                        </a:rPr>
                        <a:t>SupplierName</a:t>
                      </a:r>
                      <a:endParaRPr lang="en-US"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2448">
                <a:tc>
                  <a:txBody>
                    <a:bodyPr/>
                    <a:p>
                      <a:pPr algn="ctr">
                        <a:defRPr/>
                      </a:pPr>
                      <a:r>
                        <a:rPr lang="en-US" sz="1000" b="0" i="0" u="none" strike="noStrike">
                          <a:solidFill>
                            <a:srgbClr val="000000"/>
                          </a:solidFill>
                          <a:latin typeface="微軟正黑體"/>
                          <a:ea typeface="微軟正黑體"/>
                        </a:rPr>
                        <a:t>7</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a:latin typeface="微軟正黑體"/>
                          <a:ea typeface="微軟正黑體"/>
                        </a:rPr>
                        <a:t>海纜代號</a:t>
                      </a:r>
                      <a:r>
                        <a:rPr lang="en-US" sz="1000">
                          <a:latin typeface="微軟正黑體"/>
                          <a:ea typeface="微軟正黑體"/>
                        </a:rPr>
                        <a:t>/</a:t>
                      </a:r>
                      <a:r>
                        <a:rPr lang="zh-TW" sz="1000">
                          <a:latin typeface="微軟正黑體"/>
                          <a:ea typeface="微軟正黑體"/>
                        </a:rPr>
                        <a:t>名稱</a:t>
                      </a:r>
                      <a:endParaRPr lang="zh-TW"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a:solidFill>
                            <a:srgbClr val="000000"/>
                          </a:solidFill>
                          <a:latin typeface="微軟正黑體"/>
                          <a:ea typeface="微軟正黑體"/>
                        </a:rPr>
                        <a:t>SubmarineCable</a:t>
                      </a:r>
                      <a:endParaRPr lang="en-US"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algn="ctr">
                        <a:defRPr/>
                      </a:pPr>
                      <a:r>
                        <a:rPr lang="en-US" sz="1200" b="0" i="0" u="none" strike="noStrike">
                          <a:solidFill>
                            <a:srgbClr val="FF0000"/>
                          </a:solidFill>
                          <a:latin typeface="微軟正黑體"/>
                          <a:ea typeface="微軟正黑體"/>
                        </a:rPr>
                        <a:t>8</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WorkTitle</a:t>
                      </a:r>
                      <a:endParaRPr lang="en-US" sz="10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marL="0" algn="ctr" defTabSz="685800">
                        <a:defRPr/>
                      </a:pPr>
                      <a:r>
                        <a:rPr lang="en-US" sz="1000" u="none" strike="noStrike">
                          <a:solidFill>
                            <a:schemeClr val="dk1"/>
                          </a:solidFill>
                          <a:latin typeface="微軟正黑體"/>
                          <a:ea typeface="微軟正黑體"/>
                          <a:cs typeface="+mn-cs"/>
                        </a:rPr>
                        <a:t>9</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計帳段號</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BillMilestone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39155">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費用項目</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FeeItem</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8564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原始費用金額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OrgFeeAmount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r>
                        <a:rPr lang="en-US" sz="1000" b="0" i="0" u="none" strike="noStrike" cap="none">
                          <a:ln>
                            <a:noFill/>
                          </a:ln>
                          <a:solidFill>
                            <a:srgbClr val="000000"/>
                          </a:solidFill>
                          <a:latin typeface="微軟正黑體"/>
                          <a:ea typeface="微軟正黑體"/>
                        </a:rPr>
                        <a:t>.</a:t>
                      </a:r>
                      <a:r>
                        <a:rPr lang="en-US" sz="1000" b="0" i="0" u="none" strike="noStrike" cap="none" spc="0">
                          <a:ln>
                            <a:noFill/>
                          </a:ln>
                          <a:solidFill>
                            <a:srgbClr val="000000"/>
                          </a:solidFill>
                          <a:latin typeface="微軟正黑體"/>
                          <a:ea typeface="微軟正黑體"/>
                          <a:cs typeface="+mn-cs"/>
                        </a:rPr>
                        <a:t>FeeAmountPost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02524">
                <a:tc gridSpan="4">
                  <a:txBody>
                    <a:bodyPr/>
                    <a:p>
                      <a:pPr marL="0" marR="0" lvl="0" indent="0" algn="ctr" defTabSz="685800">
                        <a:lnSpc>
                          <a:spcPct val="100000"/>
                        </a:lnSpc>
                        <a:spcBef>
                          <a:spcPts val="0"/>
                        </a:spcBef>
                        <a:spcAft>
                          <a:spcPts val="0"/>
                        </a:spcAft>
                        <a:buClrTx/>
                        <a:buSzTx/>
                        <a:buFontTx/>
                        <a:buNone/>
                        <a:defRPr/>
                      </a:pPr>
                      <a:r>
                        <a:rPr lang="zh-TW" sz="1000" b="0" i="0" u="none" strike="noStrike">
                          <a:solidFill>
                            <a:srgbClr val="000000"/>
                          </a:solidFill>
                          <a:latin typeface="微軟正黑體"/>
                          <a:ea typeface="微軟正黑體"/>
                        </a:rPr>
                        <a:t>中間這些欄位為空值</a:t>
                      </a:r>
                      <a:endParaRPr lang="en-US" sz="1000" b="0" i="0" u="none" strike="noStrike">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r>
              <a:tr h="1371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收費狀態</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Status</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空值或</a:t>
                      </a:r>
                      <a:r>
                        <a:rPr lang="en-US" sz="1000" b="0" i="0" u="none" strike="noStrike" cap="none">
                          <a:ln>
                            <a:noFill/>
                          </a:ln>
                          <a:solidFill>
                            <a:srgbClr val="FF0000"/>
                          </a:solidFill>
                          <a:latin typeface="微軟正黑體"/>
                          <a:ea typeface="微軟正黑體"/>
                        </a:rPr>
                        <a:t>INITIAL</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graphicFrame>
        <p:nvGraphicFramePr>
          <p:cNvPr id="22" name="表格 21"/>
          <p:cNvGraphicFramePr>
            <a:graphicFrameLocks xmlns:a="http://schemas.openxmlformats.org/drawingml/2006/main" noGrp="1"/>
          </p:cNvGraphicFramePr>
          <p:nvPr/>
        </p:nvGraphicFramePr>
        <p:xfrm>
          <a:off x="3882403" y="2105862"/>
          <a:ext cx="3427642" cy="1818163"/>
        </p:xfrm>
        <a:graphic>
          <a:graphicData uri="http://schemas.openxmlformats.org/drawingml/2006/table">
            <a:tbl>
              <a:tblPr firstRow="0" firstCol="0" lastRow="0" lastCol="0" bandRow="0" bandCol="0">
                <a:tableStyleId>{16D9F66E-5EB9-4882-86FB-DCBF35E3C3E4}</a:tableStyleId>
              </a:tblPr>
              <a:tblGrid>
                <a:gridCol w="294559"/>
                <a:gridCol w="831069"/>
                <a:gridCol w="1030400"/>
                <a:gridCol w="1271613"/>
              </a:tblGrid>
              <a:tr h="218749">
                <a:tc gridSpan="4">
                  <a:txBody>
                    <a:bodyPr/>
                    <a:p>
                      <a:pPr algn="ctr">
                        <a:defRPr/>
                      </a:pPr>
                      <a:r>
                        <a:rPr lang="zh-TW" sz="1000" b="0" i="0" u="none" strike="noStrike">
                          <a:solidFill>
                            <a:srgbClr val="000000"/>
                          </a:solidFill>
                          <a:latin typeface="微軟正黑體"/>
                          <a:ea typeface="微軟正黑體"/>
                        </a:rPr>
                        <a:t>帳單主檔的起始狀態與資訊</a:t>
                      </a:r>
                      <a:endParaRPr/>
                    </a:p>
                  </a:txBody>
                  <a:tcPr marL="8193" marR="8193" marT="8193" marB="0" anchor="ctr"/>
                </a:tc>
                <a:tc hMerge="1">
                  <a:txBody>
                    <a:bodyPr/>
                    <a:p>
                      <a:endParaRPr/>
                    </a:p>
                  </a:txBody>
                </a:tc>
                <a:tc hMerge="1">
                  <a:txBody>
                    <a:bodyPr/>
                    <a:p>
                      <a:endParaRPr/>
                    </a:p>
                  </a:txBody>
                </a:tc>
                <a:tc hMerge="1">
                  <a:txBody>
                    <a:bodyPr/>
                    <a:p>
                      <a:endParaRPr/>
                    </a:p>
                  </a:txBody>
                </a:tc>
              </a:tr>
              <a:tr h="193675">
                <a:tc>
                  <a:txBody>
                    <a:bodyPr/>
                    <a:p>
                      <a:pPr algn="ctr">
                        <a:defRPr/>
                      </a:pPr>
                      <a:r>
                        <a:rPr lang="zh-TW" sz="1000" u="none" strike="noStrike">
                          <a:latin typeface="微軟正黑體"/>
                          <a:ea typeface="微軟正黑體"/>
                        </a:rPr>
                        <a:t>項次</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欄位名稱</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資料庫欄位名稱</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內容值</a:t>
                      </a:r>
                      <a:endParaRPr lang="zh-TW" sz="1000" b="0" i="0" u="none" strike="noStrike">
                        <a:solidFill>
                          <a:srgbClr val="000000"/>
                        </a:solidFill>
                        <a:latin typeface="微軟正黑體"/>
                        <a:ea typeface="微軟正黑體"/>
                      </a:endParaRPr>
                    </a:p>
                  </a:txBody>
                  <a:tcPr marL="8193" marR="8193" marT="8193" marB="0" anchor="ctr"/>
                </a:tc>
              </a:tr>
              <a:tr h="511725">
                <a:tc>
                  <a:txBody>
                    <a:bodyPr/>
                    <a:p>
                      <a:pPr algn="ctr">
                        <a:defRPr/>
                      </a:pPr>
                      <a:r>
                        <a:rPr lang="en-US" sz="1000" b="0" i="0" u="none" strike="noStrike">
                          <a:solidFill>
                            <a:srgbClr val="FF0000"/>
                          </a:solidFill>
                          <a:latin typeface="微軟正黑體"/>
                          <a:ea typeface="微軟正黑體"/>
                        </a:rPr>
                        <a:t>2</a:t>
                      </a:r>
                      <a:endParaRPr/>
                    </a:p>
                  </a:txBody>
                  <a:tcPr marL="8193" marR="8193" marT="8193" marB="0" anchor="ctr"/>
                </a:tc>
                <a:tc>
                  <a:txBody>
                    <a:bodyPr/>
                    <a:p>
                      <a:pPr algn="l">
                        <a:defRPr/>
                      </a:pPr>
                      <a:r>
                        <a:rPr lang="zh-TW" sz="1000" b="0" i="0" u="none" strike="noStrike" cap="none" spc="0">
                          <a:solidFill>
                            <a:srgbClr val="FF0000"/>
                          </a:solidFill>
                          <a:latin typeface="微軟正黑體"/>
                          <a:ea typeface="微軟正黑體"/>
                          <a:cs typeface="+mn-cs"/>
                        </a:rPr>
                        <a:t>帳單號碼</a:t>
                      </a:r>
                      <a:endParaRPr lang="zh-TW" sz="1000" b="0" i="0" u="none" strike="noStrike" cap="none" spc="0">
                        <a:solidFill>
                          <a:srgbClr val="FF0000"/>
                        </a:solidFill>
                        <a:latin typeface="微軟正黑體"/>
                        <a:ea typeface="微軟正黑體"/>
                        <a:cs typeface="+mn-cs"/>
                      </a:endParaRPr>
                    </a:p>
                  </a:txBody>
                  <a:tcPr marL="8193" marR="8193" marT="8193" marB="0" anchor="ctr"/>
                </a:tc>
                <a:tc>
                  <a:txBody>
                    <a:bodyPr/>
                    <a:p>
                      <a:pPr algn="l">
                        <a:defRPr/>
                      </a:pPr>
                      <a:r>
                        <a:rPr lang="en-US" sz="1000" b="0" i="0" u="none" strike="noStrike" cap="none" spc="0">
                          <a:solidFill>
                            <a:srgbClr val="FF0000"/>
                          </a:solidFill>
                          <a:latin typeface="微軟正黑體"/>
                          <a:ea typeface="微軟正黑體"/>
                          <a:cs typeface="+mn-cs"/>
                        </a:rPr>
                        <a:t>BillingNo</a:t>
                      </a:r>
                      <a:endParaRPr lang="en-US" sz="1000" b="0" i="0" u="none" strike="noStrike" cap="none" spc="0">
                        <a:solidFill>
                          <a:srgbClr val="FF0000"/>
                        </a:solidFill>
                        <a:latin typeface="微軟正黑體"/>
                        <a:ea typeface="微軟正黑體"/>
                        <a:cs typeface="+mn-cs"/>
                      </a:endParaRPr>
                    </a:p>
                  </a:txBody>
                  <a:tcPr marL="8193" marR="8193" marT="8193" marB="0" anchor="ctr"/>
                </a:tc>
                <a:tc>
                  <a:txBody>
                    <a:bodyPr/>
                    <a:p>
                      <a:pPr algn="l">
                        <a:defRPr/>
                      </a:pPr>
                      <a:r>
                        <a:rPr lang="zh-TW" sz="1000" b="0" i="0" u="none" strike="noStrike" cap="none" spc="0">
                          <a:solidFill>
                            <a:srgbClr val="FF0000"/>
                          </a:solidFill>
                          <a:latin typeface="微軟正黑體"/>
                          <a:ea typeface="微軟正黑體"/>
                          <a:cs typeface="+mn-cs"/>
                        </a:rPr>
                        <a:t>海纜名稱</a:t>
                      </a:r>
                      <a:r>
                        <a:rPr lang="en-US" sz="1000" b="0" i="0" u="none" strike="noStrike" cap="none" spc="0">
                          <a:solidFill>
                            <a:srgbClr val="FF0000"/>
                          </a:solidFill>
                          <a:latin typeface="微軟正黑體"/>
                          <a:ea typeface="微軟正黑體"/>
                          <a:cs typeface="+mn-cs"/>
                        </a:rPr>
                        <a:t>-CBP-</a:t>
                      </a:r>
                      <a:r>
                        <a:rPr lang="en-US" sz="1000" b="0" i="0" u="none" strike="noStrike" cap="none" spc="0">
                          <a:solidFill>
                            <a:srgbClr val="FF0000"/>
                          </a:solidFill>
                          <a:latin typeface="微軟正黑體"/>
                          <a:ea typeface="微軟正黑體"/>
                          <a:cs typeface="+mn-cs"/>
                        </a:rPr>
                        <a:t>PartyName</a:t>
                      </a:r>
                      <a:r>
                        <a:rPr lang="en-US" sz="1000" b="0" i="0" u="none" strike="noStrike" cap="none" spc="0">
                          <a:solidFill>
                            <a:srgbClr val="FF0000"/>
                          </a:solidFill>
                          <a:latin typeface="微軟正黑體"/>
                          <a:ea typeface="微軟正黑體"/>
                          <a:cs typeface="+mn-cs"/>
                        </a:rPr>
                        <a:t>-</a:t>
                      </a:r>
                      <a:r>
                        <a:rPr lang="zh-TW" sz="1000" b="0" i="0" u="none" strike="noStrike" cap="none" spc="0">
                          <a:solidFill>
                            <a:srgbClr val="FF0000"/>
                          </a:solidFill>
                          <a:latin typeface="微軟正黑體"/>
                          <a:ea typeface="微軟正黑體"/>
                          <a:cs typeface="+mn-cs"/>
                        </a:rPr>
                        <a:t>記帳段號</a:t>
                      </a:r>
                      <a:r>
                        <a:rPr lang="en-US" sz="1000" b="0" i="0" u="none" strike="noStrike" cap="none" spc="0">
                          <a:solidFill>
                            <a:srgbClr val="FF0000"/>
                          </a:solidFill>
                          <a:latin typeface="微軟正黑體"/>
                          <a:ea typeface="微軟正黑體"/>
                          <a:cs typeface="+mn-cs"/>
                        </a:rPr>
                        <a:t>1-..</a:t>
                      </a:r>
                      <a:r>
                        <a:rPr lang="zh-TW" sz="1000" b="0" i="0" u="none" strike="noStrike" cap="none" spc="0">
                          <a:solidFill>
                            <a:srgbClr val="FF0000"/>
                          </a:solidFill>
                          <a:latin typeface="微軟正黑體"/>
                          <a:ea typeface="微軟正黑體"/>
                          <a:cs typeface="+mn-cs"/>
                        </a:rPr>
                        <a:t>記帳段號</a:t>
                      </a:r>
                      <a:r>
                        <a:rPr lang="en-US" sz="1000" b="0" i="0" u="none" strike="noStrike" cap="none" spc="0">
                          <a:solidFill>
                            <a:srgbClr val="FF0000"/>
                          </a:solidFill>
                          <a:latin typeface="微軟正黑體"/>
                          <a:ea typeface="微軟正黑體"/>
                          <a:cs typeface="+mn-cs"/>
                        </a:rPr>
                        <a:t>2…</a:t>
                      </a:r>
                      <a:endParaRPr lang="zh-TW" sz="1000" b="0" i="0" u="none" strike="noStrike" cap="none" spc="0">
                        <a:solidFill>
                          <a:srgbClr val="FF0000"/>
                        </a:solidFill>
                        <a:latin typeface="微軟正黑體"/>
                        <a:ea typeface="微軟正黑體"/>
                        <a:cs typeface="+mn-cs"/>
                      </a:endParaRPr>
                    </a:p>
                  </a:txBody>
                  <a:tcPr marL="8193" marR="8193" marT="8193" marB="0" anchor="ctr"/>
                </a:tc>
              </a:tr>
              <a:tr h="193675">
                <a:tc>
                  <a:txBody>
                    <a:bodyPr/>
                    <a:p>
                      <a:pPr algn="ctr">
                        <a:defRPr/>
                      </a:pPr>
                      <a:r>
                        <a:rPr lang="en-US" sz="1000" b="0" i="0" u="none" strike="noStrike">
                          <a:solidFill>
                            <a:srgbClr val="000000"/>
                          </a:solidFill>
                          <a:latin typeface="微軟正黑體"/>
                          <a:ea typeface="微軟正黑體"/>
                        </a:rPr>
                        <a:t>3</a:t>
                      </a:r>
                      <a:endParaRPr/>
                    </a:p>
                  </a:txBody>
                  <a:tcPr marL="8193" marR="8193" marT="8193" marB="0" anchor="ctr"/>
                </a:tc>
                <a:tc>
                  <a:txBody>
                    <a:bodyPr/>
                    <a:p>
                      <a:pPr algn="l">
                        <a:defRPr/>
                      </a:pPr>
                      <a:r>
                        <a:rPr lang="zh-TW" sz="1000" b="0" i="0" u="none" strike="noStrike" cap="none" spc="0">
                          <a:solidFill>
                            <a:schemeClr val="dk1"/>
                          </a:solidFill>
                          <a:latin typeface="微軟正黑體"/>
                          <a:ea typeface="微軟正黑體"/>
                          <a:cs typeface="+mn-cs"/>
                        </a:rPr>
                        <a:t>會員名稱</a:t>
                      </a:r>
                      <a:endParaRPr/>
                    </a:p>
                  </a:txBody>
                  <a:tcPr marL="8193" marR="8193" marT="8193" marB="0" anchor="ctr"/>
                </a:tc>
                <a:tc>
                  <a:txBody>
                    <a:bodyPr/>
                    <a:p>
                      <a:pPr algn="l">
                        <a:defRPr/>
                      </a:pPr>
                      <a:r>
                        <a:rPr lang="en-US" sz="1000" b="0" i="0" u="none" strike="noStrike" cap="none" spc="0">
                          <a:solidFill>
                            <a:schemeClr val="dk1"/>
                          </a:solidFill>
                          <a:latin typeface="微軟正黑體"/>
                          <a:ea typeface="微軟正黑體"/>
                          <a:cs typeface="+mn-cs"/>
                        </a:rPr>
                        <a:t>PartyName</a:t>
                      </a:r>
                      <a:endParaRPr lang="en-US" sz="1000" b="0" i="0" u="none" strike="noStrike" cap="none" spc="0">
                        <a:solidFill>
                          <a:schemeClr val="dk1"/>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dk1"/>
                          </a:solidFill>
                          <a:latin typeface="微軟正黑體"/>
                          <a:ea typeface="微軟正黑體"/>
                          <a:cs typeface="+mn-cs"/>
                        </a:rPr>
                        <a:t>By</a:t>
                      </a:r>
                      <a:r>
                        <a:rPr lang="zh-TW" sz="1000" b="0" i="0" u="none" strike="noStrike" cap="none" spc="0">
                          <a:solidFill>
                            <a:schemeClr val="dk1"/>
                          </a:solidFill>
                          <a:latin typeface="微軟正黑體"/>
                          <a:ea typeface="微軟正黑體"/>
                          <a:cs typeface="+mn-cs"/>
                        </a:rPr>
                        <a:t> 發票主檔</a:t>
                      </a:r>
                      <a:endParaRPr/>
                    </a:p>
                  </a:txBody>
                  <a:tcPr marL="8193" marR="8193" marT="8193" marB="0" anchor="ctr"/>
                </a:tc>
              </a:tr>
              <a:tr h="193675">
                <a:tc gridSpan="4">
                  <a:txBody>
                    <a:bodyPr/>
                    <a:p>
                      <a:pPr algn="ctr">
                        <a:defRPr/>
                      </a:pPr>
                      <a:r>
                        <a:rPr lang="zh-TW" sz="1000" b="0" i="0" u="none" strike="noStrike">
                          <a:solidFill>
                            <a:srgbClr val="000000"/>
                          </a:solidFill>
                          <a:latin typeface="微軟正黑體"/>
                          <a:ea typeface="微軟正黑體"/>
                        </a:rPr>
                        <a:t>中間這些欄位為空值</a:t>
                      </a:r>
                      <a:endParaRPr lang="en-US" sz="1000" b="0" i="0" u="none" strike="noStrike">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r>
              <a:tr h="193675">
                <a:tc>
                  <a:txBody>
                    <a:bodyPr/>
                    <a:p>
                      <a:pPr marL="0" marR="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微軟正黑體"/>
                          <a:cs typeface="+mn-cs"/>
                        </a:rPr>
                        <a:t>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是否為</a:t>
                      </a:r>
                      <a:r>
                        <a:rPr lang="en-US" sz="1000" b="0" i="0" u="none" strike="noStrike" cap="none">
                          <a:ln>
                            <a:noFill/>
                          </a:ln>
                          <a:solidFill>
                            <a:schemeClr val="tx1"/>
                          </a:solidFill>
                          <a:latin typeface="微軟正黑體"/>
                          <a:ea typeface="微軟正黑體"/>
                        </a:rPr>
                        <a:t>Pro-forma</a:t>
                      </a:r>
                      <a:endParaRPr lang="zh-TW"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IsPro</a:t>
                      </a:r>
                      <a:endParaRPr lang="en-US"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dk1"/>
                          </a:solidFill>
                          <a:latin typeface="微軟正黑體"/>
                          <a:ea typeface="微軟正黑體"/>
                          <a:cs typeface="+mn-cs"/>
                        </a:rPr>
                        <a:t>By</a:t>
                      </a:r>
                      <a:r>
                        <a:rPr lang="zh-TW" sz="1000" b="0" i="0" u="none" strike="noStrike" cap="none" spc="0">
                          <a:solidFill>
                            <a:schemeClr val="dk1"/>
                          </a:solidFill>
                          <a:latin typeface="微軟正黑體"/>
                          <a:ea typeface="微軟正黑體"/>
                          <a:cs typeface="+mn-cs"/>
                        </a:rPr>
                        <a:t> 發票主檔</a:t>
                      </a:r>
                      <a:endParaRPr/>
                    </a:p>
                  </a:txBody>
                  <a:tcPr marL="8195" marR="8195" marT="8189" marB="0" anchor="ctr"/>
                </a:tc>
              </a:tr>
              <a:tr h="193675">
                <a:tc>
                  <a:txBody>
                    <a:bodyPr/>
                    <a:p>
                      <a:pPr marL="0" marR="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微軟正黑體"/>
                          <a:cs typeface="+mn-cs"/>
                        </a:rPr>
                        <a:t>9</a:t>
                      </a:r>
                      <a:endParaRPr/>
                    </a:p>
                  </a:txBody>
                  <a:tcPr marL="8193" marR="8193" marT="8193" marB="0" anchor="ctr"/>
                </a:tc>
                <a:tc>
                  <a:txBody>
                    <a:bodyPr/>
                    <a:p>
                      <a:pPr algn="l">
                        <a:defRPr/>
                      </a:pPr>
                      <a:r>
                        <a:rPr lang="zh-TW" sz="1000" b="0" i="0" u="none" strike="noStrike">
                          <a:solidFill>
                            <a:srgbClr val="000000"/>
                          </a:solidFill>
                          <a:latin typeface="微軟正黑體"/>
                          <a:ea typeface="微軟正黑體"/>
                        </a:rPr>
                        <a:t>處理狀態</a:t>
                      </a:r>
                      <a:endParaRPr/>
                    </a:p>
                  </a:txBody>
                  <a:tcPr marL="8193" marR="8193" marT="8193" marB="0" anchor="ctr"/>
                </a:tc>
                <a:tc>
                  <a:txBody>
                    <a:bodyPr/>
                    <a:p>
                      <a:pPr algn="l">
                        <a:defRPr/>
                      </a:pPr>
                      <a:r>
                        <a:rPr lang="en-US" sz="1000" b="0" i="0" u="none" strike="noStrike">
                          <a:solidFill>
                            <a:srgbClr val="000000"/>
                          </a:solidFill>
                          <a:latin typeface="微軟正黑體"/>
                          <a:ea typeface="微軟正黑體"/>
                        </a:rPr>
                        <a:t>Status</a:t>
                      </a:r>
                      <a:endParaRPr lang="en-US" sz="10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INITIAL</a:t>
                      </a:r>
                      <a:endParaRPr lang="zh-TW" sz="1000" b="0" i="0" u="none" strike="noStrike" cap="none" spc="0">
                        <a:ln>
                          <a:noFill/>
                        </a:ln>
                        <a:solidFill>
                          <a:srgbClr val="FF0000"/>
                        </a:solidFill>
                        <a:latin typeface="微軟正黑體"/>
                        <a:ea typeface="微軟正黑體"/>
                        <a:cs typeface="+mn-cs"/>
                      </a:endParaRPr>
                    </a:p>
                  </a:txBody>
                  <a:tcPr marL="8193" marR="8193" marT="8193" marB="0" anchor="ctr"/>
                </a:tc>
              </a:tr>
            </a:tbl>
          </a:graphicData>
        </a:graphic>
      </p:graphicFrame>
      <p:sp>
        <p:nvSpPr>
          <p:cNvPr id="24" name="矩形 64"/>
          <p:cNvSpPr>
            <a:spLocks noChangeArrowheads="1"/>
          </p:cNvSpPr>
          <p:nvPr/>
        </p:nvSpPr>
        <p:spPr bwMode="auto">
          <a:xfrm>
            <a:off x="3727442" y="2034144"/>
            <a:ext cx="8036384" cy="2717281"/>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cxnSp>
        <p:nvCxnSpPr>
          <p:cNvPr id="31" name="直線接點 30"/>
          <p:cNvCxnSpPr>
            <a:cxnSpLocks/>
          </p:cNvCxnSpPr>
          <p:nvPr/>
        </p:nvCxnSpPr>
        <p:spPr bwMode="auto">
          <a:xfrm flipV="1">
            <a:off x="5626255" y="5204475"/>
            <a:ext cx="381113"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矩形 31">
            <a:hlinkClick r:id="rId4"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grpSp>
        <p:nvGrpSpPr>
          <p:cNvPr id="10" name="群組 12"/>
          <p:cNvGrpSpPr/>
          <p:nvPr/>
        </p:nvGrpSpPr>
        <p:grpSpPr bwMode="auto">
          <a:xfrm>
            <a:off x="163890" y="5723519"/>
            <a:ext cx="998004" cy="1058553"/>
            <a:chOff x="4504756" y="3173246"/>
            <a:chExt cx="1108464" cy="1041311"/>
          </a:xfrm>
        </p:grpSpPr>
        <p:pic>
          <p:nvPicPr>
            <p:cNvPr id="11" name="圖片 13"/>
            <p:cNvPicPr>
              <a:picLocks noChangeAspect="1" noChangeArrowheads="1"/>
            </p:cNvPicPr>
            <p:nvPr/>
          </p:nvPicPr>
          <p:blipFill>
            <a:blip r:embed="rId5"/>
            <a:stretch/>
          </p:blipFill>
          <p:spPr bwMode="auto">
            <a:xfrm>
              <a:off x="4709781" y="3173246"/>
              <a:ext cx="609600" cy="609600"/>
            </a:xfrm>
            <a:prstGeom prst="rect">
              <a:avLst/>
            </a:prstGeom>
            <a:noFill/>
            <a:ln>
              <a:noFill/>
            </a:ln>
          </p:spPr>
        </p:pic>
        <p:sp>
          <p:nvSpPr>
            <p:cNvPr id="12"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cxnSp>
        <p:nvCxnSpPr>
          <p:cNvPr id="33" name="接點: 肘形 36"/>
          <p:cNvCxnSpPr>
            <a:cxnSpLocks noChangeShapeType="1"/>
            <a:stCxn id="11" idx="0"/>
            <a:endCxn id="65" idx="1"/>
          </p:cNvCxnSpPr>
          <p:nvPr/>
        </p:nvCxnSpPr>
        <p:spPr bwMode="auto">
          <a:xfrm rot="5400000" flipH="1" flipV="1">
            <a:off x="625894" y="5289428"/>
            <a:ext cx="431109" cy="437075"/>
          </a:xfrm>
          <a:prstGeom prst="bentConnector2">
            <a:avLst/>
          </a:prstGeom>
          <a:noFill/>
          <a:ln w="9525" algn="ctr">
            <a:solidFill>
              <a:schemeClr val="tx1"/>
            </a:solidFill>
            <a:round/>
            <a:headEnd/>
            <a:tailEnd type="triangl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 name="矩形 110"/>
          <p:cNvSpPr/>
          <p:nvPr/>
        </p:nvSpPr>
        <p:spPr bwMode="auto">
          <a:xfrm>
            <a:off x="5860852" y="2172870"/>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200">
                <a:solidFill>
                  <a:srgbClr val="000000"/>
                </a:solidFill>
                <a:latin typeface="+mj-lt"/>
                <a:ea typeface="+mj-ea"/>
                <a:cs typeface="+mj-cs"/>
              </a:rPr>
              <a:t>InvDetailID</a:t>
            </a:r>
            <a:endParaRPr lang="zh-TW" sz="1200" b="0" i="0" u="none" strike="noStrike" cap="none" spc="0">
              <a:ln>
                <a:noFill/>
              </a:ln>
              <a:solidFill>
                <a:srgbClr val="000000"/>
              </a:solidFill>
              <a:latin typeface="+mj-lt"/>
              <a:ea typeface="+mj-ea"/>
              <a:cs typeface="+mj-cs"/>
            </a:endParaRPr>
          </a:p>
        </p:txBody>
      </p:sp>
      <p:sp>
        <p:nvSpPr>
          <p:cNvPr id="116" name="矩形 115"/>
          <p:cNvSpPr/>
          <p:nvPr/>
        </p:nvSpPr>
        <p:spPr bwMode="auto">
          <a:xfrm>
            <a:off x="5860852" y="2407485"/>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200">
                <a:solidFill>
                  <a:srgbClr val="000000"/>
                </a:solidFill>
                <a:latin typeface="+mj-lt"/>
                <a:ea typeface="+mj-ea"/>
                <a:cs typeface="+mj-cs"/>
              </a:rPr>
              <a:t>WKMasterID</a:t>
            </a:r>
            <a:endParaRPr lang="zh-TW" sz="1200" b="0" i="0" u="none" strike="noStrike" cap="none" spc="0">
              <a:ln>
                <a:noFill/>
              </a:ln>
              <a:solidFill>
                <a:srgbClr val="000000"/>
              </a:solidFill>
              <a:latin typeface="+mj-lt"/>
              <a:ea typeface="+mj-ea"/>
              <a:cs typeface="+mj-cs"/>
            </a:endParaRPr>
          </a:p>
        </p:txBody>
      </p:sp>
      <p:sp>
        <p:nvSpPr>
          <p:cNvPr id="117" name="矩形 116"/>
          <p:cNvSpPr/>
          <p:nvPr/>
        </p:nvSpPr>
        <p:spPr bwMode="auto">
          <a:xfrm>
            <a:off x="5853959" y="2652915"/>
            <a:ext cx="940465"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WKDetailID</a:t>
            </a:r>
            <a:endParaRPr lang="en-US" sz="1200" b="0">
              <a:solidFill>
                <a:srgbClr val="000000"/>
              </a:solidFill>
              <a:latin typeface="Consolas"/>
            </a:endParaRPr>
          </a:p>
        </p:txBody>
      </p:sp>
      <p:sp>
        <p:nvSpPr>
          <p:cNvPr id="118" name="矩形 117"/>
          <p:cNvSpPr/>
          <p:nvPr/>
        </p:nvSpPr>
        <p:spPr bwMode="auto">
          <a:xfrm>
            <a:off x="5852600" y="2875125"/>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InvoiceNo</a:t>
            </a:r>
            <a:endParaRPr lang="en-US" sz="1200" b="0">
              <a:solidFill>
                <a:srgbClr val="000000"/>
              </a:solidFill>
              <a:latin typeface="Consolas"/>
            </a:endParaRPr>
          </a:p>
        </p:txBody>
      </p:sp>
      <p:sp>
        <p:nvSpPr>
          <p:cNvPr id="119" name="矩形 118"/>
          <p:cNvSpPr/>
          <p:nvPr/>
        </p:nvSpPr>
        <p:spPr bwMode="auto">
          <a:xfrm>
            <a:off x="5851241" y="3109740"/>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PartyName</a:t>
            </a:r>
            <a:endParaRPr lang="en-US" sz="1200" b="0">
              <a:solidFill>
                <a:srgbClr val="000000"/>
              </a:solidFill>
              <a:latin typeface="Consolas"/>
            </a:endParaRPr>
          </a:p>
        </p:txBody>
      </p:sp>
      <p:sp>
        <p:nvSpPr>
          <p:cNvPr id="120" name="矩形 119"/>
          <p:cNvSpPr/>
          <p:nvPr/>
        </p:nvSpPr>
        <p:spPr bwMode="auto">
          <a:xfrm>
            <a:off x="5849882" y="3295434"/>
            <a:ext cx="1106503"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SupplierName</a:t>
            </a:r>
            <a:endParaRPr lang="en-US" sz="1200" b="0">
              <a:solidFill>
                <a:srgbClr val="000000"/>
              </a:solidFill>
              <a:latin typeface="Consolas"/>
            </a:endParaRPr>
          </a:p>
        </p:txBody>
      </p:sp>
      <p:sp>
        <p:nvSpPr>
          <p:cNvPr id="121" name="矩形 120"/>
          <p:cNvSpPr/>
          <p:nvPr/>
        </p:nvSpPr>
        <p:spPr bwMode="auto">
          <a:xfrm>
            <a:off x="5851552" y="3575425"/>
            <a:ext cx="1278454"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SubmarineCable</a:t>
            </a:r>
            <a:endParaRPr lang="en-US" sz="1200" b="0">
              <a:solidFill>
                <a:srgbClr val="000000"/>
              </a:solidFill>
              <a:latin typeface="Consolas"/>
            </a:endParaRPr>
          </a:p>
        </p:txBody>
      </p:sp>
      <p:sp>
        <p:nvSpPr>
          <p:cNvPr id="122" name="矩形 121"/>
          <p:cNvSpPr/>
          <p:nvPr/>
        </p:nvSpPr>
        <p:spPr bwMode="auto">
          <a:xfrm>
            <a:off x="5860852" y="3813374"/>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WorkTitle</a:t>
            </a:r>
            <a:endParaRPr lang="en-US" sz="1200" b="0">
              <a:solidFill>
                <a:srgbClr val="000000"/>
              </a:solidFill>
              <a:latin typeface="Consolas"/>
            </a:endParaRPr>
          </a:p>
        </p:txBody>
      </p:sp>
      <p:sp>
        <p:nvSpPr>
          <p:cNvPr id="123" name="矩形 122"/>
          <p:cNvSpPr/>
          <p:nvPr/>
        </p:nvSpPr>
        <p:spPr bwMode="auto">
          <a:xfrm>
            <a:off x="5851339" y="4003231"/>
            <a:ext cx="119048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BillMilestone</a:t>
            </a:r>
            <a:endParaRPr lang="en-US" sz="1200" b="0">
              <a:solidFill>
                <a:srgbClr val="000000"/>
              </a:solidFill>
              <a:latin typeface="Consolas"/>
            </a:endParaRPr>
          </a:p>
        </p:txBody>
      </p:sp>
      <p:sp>
        <p:nvSpPr>
          <p:cNvPr id="124" name="矩形 123"/>
          <p:cNvSpPr/>
          <p:nvPr/>
        </p:nvSpPr>
        <p:spPr bwMode="auto">
          <a:xfrm>
            <a:off x="5837844" y="4208190"/>
            <a:ext cx="83777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FeeItem</a:t>
            </a:r>
            <a:endParaRPr lang="en-US" sz="1200" b="0">
              <a:solidFill>
                <a:srgbClr val="000000"/>
              </a:solidFill>
              <a:latin typeface="Consolas"/>
            </a:endParaRPr>
          </a:p>
        </p:txBody>
      </p:sp>
      <p:sp>
        <p:nvSpPr>
          <p:cNvPr id="125" name="矩形 124"/>
          <p:cNvSpPr/>
          <p:nvPr/>
        </p:nvSpPr>
        <p:spPr bwMode="auto">
          <a:xfrm>
            <a:off x="5826270" y="4456005"/>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FeeAmountPre</a:t>
            </a:r>
            <a:endParaRPr lang="en-US" sz="1200" b="0">
              <a:solidFill>
                <a:srgbClr val="000000"/>
              </a:solidFill>
              <a:latin typeface="Consolas"/>
            </a:endParaRPr>
          </a:p>
        </p:txBody>
      </p:sp>
      <p:sp>
        <p:nvSpPr>
          <p:cNvPr id="126" name="矩形 125"/>
          <p:cNvSpPr/>
          <p:nvPr/>
        </p:nvSpPr>
        <p:spPr bwMode="auto">
          <a:xfrm>
            <a:off x="5837094" y="5144839"/>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Difference</a:t>
            </a:r>
            <a:endParaRPr/>
          </a:p>
        </p:txBody>
      </p:sp>
      <p:sp>
        <p:nvSpPr>
          <p:cNvPr id="127" name="矩形 126"/>
          <p:cNvSpPr/>
          <p:nvPr/>
        </p:nvSpPr>
        <p:spPr bwMode="auto">
          <a:xfrm>
            <a:off x="5826270" y="466917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LBRatio</a:t>
            </a:r>
            <a:endParaRPr lang="en-US" sz="1200" b="0">
              <a:solidFill>
                <a:srgbClr val="000000"/>
              </a:solidFill>
              <a:latin typeface="Consolas"/>
            </a:endParaRPr>
          </a:p>
        </p:txBody>
      </p:sp>
      <p:sp>
        <p:nvSpPr>
          <p:cNvPr id="128" name="矩形 127"/>
          <p:cNvSpPr/>
          <p:nvPr/>
        </p:nvSpPr>
        <p:spPr bwMode="auto">
          <a:xfrm>
            <a:off x="5837095" y="4894215"/>
            <a:ext cx="1204730"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FeeAmountPost</a:t>
            </a:r>
            <a:endParaRPr lang="en-US" sz="1200" b="0">
              <a:solidFill>
                <a:srgbClr val="000000"/>
              </a:solidFill>
              <a:latin typeface="Consolas"/>
            </a:endParaRPr>
          </a:p>
        </p:txBody>
      </p:sp>
      <p:sp>
        <p:nvSpPr>
          <p:cNvPr id="129" name="矩形 128"/>
          <p:cNvSpPr/>
          <p:nvPr/>
        </p:nvSpPr>
        <p:spPr bwMode="auto">
          <a:xfrm>
            <a:off x="5842266" y="1790912"/>
            <a:ext cx="2115909" cy="3635717"/>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130" name="矩形 129"/>
          <p:cNvSpPr/>
          <p:nvPr/>
        </p:nvSpPr>
        <p:spPr bwMode="auto">
          <a:xfrm>
            <a:off x="5842268" y="1809673"/>
            <a:ext cx="2115907"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InvoiceDetail</a:t>
            </a:r>
            <a:endParaRPr lang="en-US" sz="1400" b="0">
              <a:solidFill>
                <a:srgbClr val="000000"/>
              </a:solidFill>
              <a:latin typeface="Consolas"/>
            </a:endParaRPr>
          </a:p>
        </p:txBody>
      </p:sp>
      <p:sp>
        <p:nvSpPr>
          <p:cNvPr id="132" name="矩形 131"/>
          <p:cNvSpPr/>
          <p:nvPr/>
        </p:nvSpPr>
        <p:spPr bwMode="auto">
          <a:xfrm>
            <a:off x="3034417" y="3932833"/>
            <a:ext cx="99595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BillMasterID</a:t>
            </a:r>
            <a:endParaRPr lang="en-US" sz="1200" u="none" strike="noStrike">
              <a:solidFill>
                <a:schemeClr val="tx1"/>
              </a:solidFill>
              <a:latin typeface="微軟正黑體"/>
              <a:ea typeface="微軟正黑體"/>
            </a:endParaRPr>
          </a:p>
        </p:txBody>
      </p:sp>
      <p:sp>
        <p:nvSpPr>
          <p:cNvPr id="135" name="矩形 134"/>
          <p:cNvSpPr/>
          <p:nvPr/>
        </p:nvSpPr>
        <p:spPr bwMode="auto">
          <a:xfrm>
            <a:off x="3034417" y="4167447"/>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solidFill>
                  <a:schemeClr val="tx1"/>
                </a:solidFill>
                <a:latin typeface="微軟正黑體"/>
                <a:ea typeface="微軟正黑體"/>
                <a:cs typeface="+mn-cs"/>
              </a:rPr>
              <a:t>BillingNo</a:t>
            </a:r>
            <a:endParaRPr lang="en-US" sz="1200" b="0" i="0" u="none" strike="noStrike" cap="none" spc="0">
              <a:solidFill>
                <a:schemeClr val="tx1"/>
              </a:solidFill>
              <a:latin typeface="微軟正黑體"/>
              <a:ea typeface="微軟正黑體"/>
              <a:cs typeface="+mn-cs"/>
            </a:endParaRPr>
          </a:p>
        </p:txBody>
      </p:sp>
      <p:sp>
        <p:nvSpPr>
          <p:cNvPr id="137" name="矩形 136"/>
          <p:cNvSpPr/>
          <p:nvPr/>
        </p:nvSpPr>
        <p:spPr bwMode="auto">
          <a:xfrm>
            <a:off x="3026165" y="4611867"/>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IssueDate</a:t>
            </a:r>
            <a:endParaRPr lang="en-US" sz="1200" b="0" i="0" u="none" strike="noStrike">
              <a:solidFill>
                <a:schemeClr val="tx1"/>
              </a:solidFill>
              <a:latin typeface="微軟正黑體"/>
              <a:ea typeface="微軟正黑體"/>
            </a:endParaRPr>
          </a:p>
        </p:txBody>
      </p:sp>
      <p:sp>
        <p:nvSpPr>
          <p:cNvPr id="138" name="矩形 137"/>
          <p:cNvSpPr/>
          <p:nvPr/>
        </p:nvSpPr>
        <p:spPr bwMode="auto">
          <a:xfrm>
            <a:off x="3026164" y="4383523"/>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PartyName</a:t>
            </a:r>
            <a:endParaRPr lang="en-US" sz="1200" b="0">
              <a:solidFill>
                <a:srgbClr val="000000"/>
              </a:solidFill>
              <a:latin typeface="Consolas"/>
            </a:endParaRPr>
          </a:p>
        </p:txBody>
      </p:sp>
      <p:sp>
        <p:nvSpPr>
          <p:cNvPr id="139" name="矩形 138"/>
          <p:cNvSpPr/>
          <p:nvPr/>
        </p:nvSpPr>
        <p:spPr bwMode="auto">
          <a:xfrm>
            <a:off x="3024124" y="4887855"/>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DueDate</a:t>
            </a:r>
            <a:endParaRPr lang="en-US" sz="1200" b="0" i="0" u="none" strike="noStrike">
              <a:solidFill>
                <a:schemeClr val="tx1"/>
              </a:solidFill>
              <a:latin typeface="微軟正黑體"/>
              <a:ea typeface="微軟正黑體"/>
            </a:endParaRPr>
          </a:p>
        </p:txBody>
      </p:sp>
      <p:sp>
        <p:nvSpPr>
          <p:cNvPr id="140" name="矩形 139"/>
          <p:cNvSpPr/>
          <p:nvPr/>
        </p:nvSpPr>
        <p:spPr bwMode="auto">
          <a:xfrm>
            <a:off x="3034417" y="5101039"/>
            <a:ext cx="1883160"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FeeAmountSum</a:t>
            </a:r>
            <a:endParaRPr lang="en-US" sz="1200" b="0" i="0" u="none" strike="noStrike" cap="none">
              <a:ln>
                <a:noFill/>
              </a:ln>
              <a:solidFill>
                <a:schemeClr val="tx1"/>
              </a:solidFill>
              <a:latin typeface="微軟正黑體"/>
              <a:ea typeface="微軟正黑體"/>
            </a:endParaRPr>
          </a:p>
        </p:txBody>
      </p:sp>
      <p:sp>
        <p:nvSpPr>
          <p:cNvPr id="141" name="矩形 140"/>
          <p:cNvSpPr/>
          <p:nvPr/>
        </p:nvSpPr>
        <p:spPr bwMode="auto">
          <a:xfrm>
            <a:off x="3043718" y="5325615"/>
            <a:ext cx="187385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ReceivedAmountSum</a:t>
            </a:r>
            <a:endParaRPr lang="en-US" sz="1200" b="0" i="0" u="none" strike="noStrike" cap="none">
              <a:ln>
                <a:noFill/>
              </a:ln>
              <a:solidFill>
                <a:schemeClr val="tx1"/>
              </a:solidFill>
              <a:latin typeface="微軟正黑體"/>
              <a:ea typeface="微軟正黑體"/>
            </a:endParaRPr>
          </a:p>
        </p:txBody>
      </p:sp>
      <p:sp>
        <p:nvSpPr>
          <p:cNvPr id="142" name="矩形 141"/>
          <p:cNvSpPr/>
          <p:nvPr/>
        </p:nvSpPr>
        <p:spPr bwMode="auto">
          <a:xfrm>
            <a:off x="3034206" y="5558531"/>
            <a:ext cx="125289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i="0" u="none" strike="noStrike" cap="none">
                <a:ln>
                  <a:noFill/>
                </a:ln>
                <a:solidFill>
                  <a:schemeClr val="tx1"/>
                </a:solidFill>
                <a:latin typeface="微軟正黑體"/>
                <a:ea typeface="微軟正黑體"/>
              </a:rPr>
              <a:t>IsPro</a:t>
            </a:r>
            <a:endParaRPr lang="en-US" sz="1200" b="0">
              <a:solidFill>
                <a:srgbClr val="000000"/>
              </a:solidFill>
              <a:latin typeface="Consolas"/>
            </a:endParaRPr>
          </a:p>
        </p:txBody>
      </p:sp>
      <p:sp>
        <p:nvSpPr>
          <p:cNvPr id="143" name="矩形 142"/>
          <p:cNvSpPr/>
          <p:nvPr/>
        </p:nvSpPr>
        <p:spPr bwMode="auto">
          <a:xfrm>
            <a:off x="3024124" y="5771789"/>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Status</a:t>
            </a:r>
            <a:endParaRPr/>
          </a:p>
        </p:txBody>
      </p:sp>
      <p:sp>
        <p:nvSpPr>
          <p:cNvPr id="148" name="矩形 147"/>
          <p:cNvSpPr/>
          <p:nvPr/>
        </p:nvSpPr>
        <p:spPr bwMode="auto">
          <a:xfrm>
            <a:off x="2891677" y="3525256"/>
            <a:ext cx="1873859" cy="2540259"/>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149" name="矩形 148"/>
          <p:cNvSpPr/>
          <p:nvPr/>
        </p:nvSpPr>
        <p:spPr bwMode="auto">
          <a:xfrm>
            <a:off x="2891676" y="3517172"/>
            <a:ext cx="1873860"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BillMaster</a:t>
            </a:r>
            <a:endParaRPr lang="en-US" sz="1400" b="0">
              <a:solidFill>
                <a:srgbClr val="000000"/>
              </a:solidFill>
              <a:latin typeface="Consolas"/>
            </a:endParaRPr>
          </a:p>
        </p:txBody>
      </p:sp>
      <p:sp>
        <p:nvSpPr>
          <p:cNvPr id="150" name="矩形 149"/>
          <p:cNvSpPr/>
          <p:nvPr/>
        </p:nvSpPr>
        <p:spPr bwMode="auto">
          <a:xfrm>
            <a:off x="9920687" y="961255"/>
            <a:ext cx="940465" cy="461661"/>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BillMasterID</a:t>
            </a:r>
            <a:endParaRPr lang="en-US" sz="1200" b="0" i="0" u="none" strike="noStrike" cap="none">
              <a:ln>
                <a:noFill/>
              </a:ln>
              <a:solidFill>
                <a:schemeClr val="tx1"/>
              </a:solidFill>
              <a:latin typeface="微軟正黑體"/>
              <a:ea typeface="微軟正黑體"/>
            </a:endParaRPr>
          </a:p>
        </p:txBody>
      </p:sp>
      <p:sp>
        <p:nvSpPr>
          <p:cNvPr id="151" name="矩形 150"/>
          <p:cNvSpPr/>
          <p:nvPr/>
        </p:nvSpPr>
        <p:spPr bwMode="auto">
          <a:xfrm>
            <a:off x="9920687" y="1285805"/>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200">
                <a:solidFill>
                  <a:srgbClr val="000000"/>
                </a:solidFill>
                <a:latin typeface="+mj-lt"/>
                <a:ea typeface="+mj-ea"/>
                <a:cs typeface="+mj-cs"/>
              </a:rPr>
              <a:t>WKMasterID</a:t>
            </a:r>
            <a:endParaRPr lang="zh-TW" sz="1200" b="0" i="0" u="none" strike="noStrike" cap="none" spc="0">
              <a:ln>
                <a:noFill/>
              </a:ln>
              <a:solidFill>
                <a:srgbClr val="000000"/>
              </a:solidFill>
              <a:latin typeface="+mj-lt"/>
              <a:ea typeface="+mj-ea"/>
              <a:cs typeface="+mj-cs"/>
            </a:endParaRPr>
          </a:p>
        </p:txBody>
      </p:sp>
      <p:sp>
        <p:nvSpPr>
          <p:cNvPr id="152" name="矩形 151"/>
          <p:cNvSpPr/>
          <p:nvPr/>
        </p:nvSpPr>
        <p:spPr bwMode="auto">
          <a:xfrm>
            <a:off x="9913794" y="1508014"/>
            <a:ext cx="940465"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u="none" strike="noStrike">
                <a:solidFill>
                  <a:schemeClr val="tx1"/>
                </a:solidFill>
                <a:latin typeface="微軟正黑體"/>
                <a:ea typeface="微軟正黑體"/>
              </a:rPr>
              <a:t>InvDetailID</a:t>
            </a:r>
            <a:endParaRPr lang="en-US" sz="1200" b="0" i="0" u="none" strike="noStrike">
              <a:solidFill>
                <a:schemeClr val="tx1"/>
              </a:solidFill>
              <a:latin typeface="微軟正黑體"/>
              <a:ea typeface="微軟正黑體"/>
            </a:endParaRPr>
          </a:p>
        </p:txBody>
      </p:sp>
      <p:sp>
        <p:nvSpPr>
          <p:cNvPr id="154" name="矩形 153"/>
          <p:cNvSpPr/>
          <p:nvPr/>
        </p:nvSpPr>
        <p:spPr bwMode="auto">
          <a:xfrm>
            <a:off x="9912691" y="1732882"/>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PartyName</a:t>
            </a:r>
            <a:endParaRPr lang="en-US" sz="1200" b="0">
              <a:solidFill>
                <a:srgbClr val="000000"/>
              </a:solidFill>
              <a:latin typeface="Consolas"/>
            </a:endParaRPr>
          </a:p>
        </p:txBody>
      </p:sp>
      <p:sp>
        <p:nvSpPr>
          <p:cNvPr id="155" name="矩形 154"/>
          <p:cNvSpPr/>
          <p:nvPr/>
        </p:nvSpPr>
        <p:spPr bwMode="auto">
          <a:xfrm>
            <a:off x="9911332" y="1948273"/>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SupplierName</a:t>
            </a:r>
            <a:endParaRPr lang="en-US" sz="1200" b="0">
              <a:solidFill>
                <a:srgbClr val="000000"/>
              </a:solidFill>
              <a:latin typeface="Consolas"/>
            </a:endParaRPr>
          </a:p>
        </p:txBody>
      </p:sp>
      <p:sp>
        <p:nvSpPr>
          <p:cNvPr id="156" name="矩形 155"/>
          <p:cNvSpPr/>
          <p:nvPr/>
        </p:nvSpPr>
        <p:spPr bwMode="auto">
          <a:xfrm>
            <a:off x="9913001" y="2189707"/>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SubmarineCable</a:t>
            </a:r>
            <a:endParaRPr lang="en-US" sz="1200" b="0">
              <a:solidFill>
                <a:srgbClr val="000000"/>
              </a:solidFill>
              <a:latin typeface="Consolas"/>
            </a:endParaRPr>
          </a:p>
        </p:txBody>
      </p:sp>
      <p:sp>
        <p:nvSpPr>
          <p:cNvPr id="157" name="矩形 156"/>
          <p:cNvSpPr/>
          <p:nvPr/>
        </p:nvSpPr>
        <p:spPr bwMode="auto">
          <a:xfrm>
            <a:off x="9922302" y="2436516"/>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WorkTitle</a:t>
            </a:r>
            <a:endParaRPr lang="en-US" sz="1200" b="0">
              <a:solidFill>
                <a:srgbClr val="000000"/>
              </a:solidFill>
              <a:latin typeface="Consolas"/>
            </a:endParaRPr>
          </a:p>
        </p:txBody>
      </p:sp>
      <p:sp>
        <p:nvSpPr>
          <p:cNvPr id="158" name="矩形 157"/>
          <p:cNvSpPr/>
          <p:nvPr/>
        </p:nvSpPr>
        <p:spPr bwMode="auto">
          <a:xfrm>
            <a:off x="9912789" y="266943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BillMilestone</a:t>
            </a:r>
            <a:endParaRPr lang="en-US" sz="1200" b="0">
              <a:solidFill>
                <a:srgbClr val="000000"/>
              </a:solidFill>
              <a:latin typeface="Consolas"/>
            </a:endParaRPr>
          </a:p>
        </p:txBody>
      </p:sp>
      <p:sp>
        <p:nvSpPr>
          <p:cNvPr id="159" name="矩形 158"/>
          <p:cNvSpPr/>
          <p:nvPr/>
        </p:nvSpPr>
        <p:spPr bwMode="auto">
          <a:xfrm>
            <a:off x="9899291" y="2927779"/>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FeeItem</a:t>
            </a:r>
            <a:endParaRPr lang="en-US" sz="1200" b="0">
              <a:solidFill>
                <a:srgbClr val="000000"/>
              </a:solidFill>
              <a:latin typeface="Consolas"/>
            </a:endParaRPr>
          </a:p>
        </p:txBody>
      </p:sp>
      <p:sp>
        <p:nvSpPr>
          <p:cNvPr id="160" name="矩形 159"/>
          <p:cNvSpPr/>
          <p:nvPr/>
        </p:nvSpPr>
        <p:spPr bwMode="auto">
          <a:xfrm>
            <a:off x="9885795" y="3984606"/>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ReceivedAmount</a:t>
            </a:r>
            <a:endParaRPr lang="en-US" sz="1200" b="0" i="0" u="none" strike="noStrike" cap="none">
              <a:ln>
                <a:noFill/>
              </a:ln>
              <a:solidFill>
                <a:schemeClr val="tx1"/>
              </a:solidFill>
              <a:latin typeface="微軟正黑體"/>
              <a:ea typeface="微軟正黑體"/>
            </a:endParaRPr>
          </a:p>
        </p:txBody>
      </p:sp>
      <p:sp>
        <p:nvSpPr>
          <p:cNvPr id="161" name="矩形 160"/>
          <p:cNvSpPr/>
          <p:nvPr/>
        </p:nvSpPr>
        <p:spPr bwMode="auto">
          <a:xfrm>
            <a:off x="9865979" y="4773276"/>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BankFees</a:t>
            </a:r>
            <a:endParaRPr lang="en-US" sz="1200" b="0" i="0" u="none" strike="noStrike" cap="none">
              <a:ln>
                <a:noFill/>
              </a:ln>
              <a:solidFill>
                <a:schemeClr val="tx1"/>
              </a:solidFill>
              <a:latin typeface="微軟正黑體"/>
              <a:ea typeface="微軟正黑體"/>
            </a:endParaRPr>
          </a:p>
        </p:txBody>
      </p:sp>
      <p:sp>
        <p:nvSpPr>
          <p:cNvPr id="162" name="矩形 161"/>
          <p:cNvSpPr/>
          <p:nvPr/>
        </p:nvSpPr>
        <p:spPr bwMode="auto">
          <a:xfrm>
            <a:off x="9869873" y="4241875"/>
            <a:ext cx="1403291" cy="461661"/>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i="0" u="none" strike="noStrike" cap="none">
                <a:ln>
                  <a:noFill/>
                </a:ln>
                <a:solidFill>
                  <a:schemeClr val="tx1"/>
                </a:solidFill>
                <a:latin typeface="微軟正黑體"/>
                <a:ea typeface="微軟正黑體"/>
              </a:rPr>
              <a:t>OverAmount</a:t>
            </a:r>
            <a:endParaRPr lang="en-US" sz="1200" b="0" i="0" u="none" strike="noStrike" cap="none">
              <a:ln>
                <a:noFill/>
              </a:ln>
              <a:solidFill>
                <a:schemeClr val="tx1"/>
              </a:solidFill>
              <a:latin typeface="微軟正黑體"/>
              <a:ea typeface="微軟正黑體"/>
            </a:endParaRPr>
          </a:p>
          <a:p>
            <a:pPr>
              <a:defRPr/>
            </a:pPr>
            <a:endParaRPr lang="en-US" sz="1200" b="0">
              <a:solidFill>
                <a:srgbClr val="000000"/>
              </a:solidFill>
              <a:latin typeface="Consolas"/>
            </a:endParaRPr>
          </a:p>
        </p:txBody>
      </p:sp>
      <p:sp>
        <p:nvSpPr>
          <p:cNvPr id="163" name="矩形 162"/>
          <p:cNvSpPr/>
          <p:nvPr/>
        </p:nvSpPr>
        <p:spPr bwMode="auto">
          <a:xfrm>
            <a:off x="9869874" y="4498227"/>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ShortAmount</a:t>
            </a:r>
            <a:endParaRPr lang="en-US" sz="1200" b="0" i="0" u="none" strike="noStrike" cap="none">
              <a:ln>
                <a:noFill/>
              </a:ln>
              <a:solidFill>
                <a:schemeClr val="tx1"/>
              </a:solidFill>
              <a:latin typeface="微軟正黑體"/>
              <a:ea typeface="微軟正黑體"/>
            </a:endParaRPr>
          </a:p>
        </p:txBody>
      </p:sp>
      <p:sp>
        <p:nvSpPr>
          <p:cNvPr id="164" name="矩形 163"/>
          <p:cNvSpPr/>
          <p:nvPr/>
        </p:nvSpPr>
        <p:spPr bwMode="auto">
          <a:xfrm>
            <a:off x="9868259" y="377394"/>
            <a:ext cx="2236061" cy="6295385"/>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165" name="矩形 164"/>
          <p:cNvSpPr/>
          <p:nvPr/>
        </p:nvSpPr>
        <p:spPr bwMode="auto">
          <a:xfrm>
            <a:off x="9868260" y="391438"/>
            <a:ext cx="2236060"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BillDetail</a:t>
            </a:r>
            <a:endParaRPr lang="en-US" sz="1400" b="0">
              <a:solidFill>
                <a:srgbClr val="000000"/>
              </a:solidFill>
              <a:latin typeface="Consolas"/>
            </a:endParaRPr>
          </a:p>
        </p:txBody>
      </p:sp>
      <p:sp>
        <p:nvSpPr>
          <p:cNvPr id="166" name="矩形 165"/>
          <p:cNvSpPr/>
          <p:nvPr/>
        </p:nvSpPr>
        <p:spPr bwMode="auto">
          <a:xfrm>
            <a:off x="9920687" y="767057"/>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BillDetailID</a:t>
            </a:r>
            <a:endParaRPr lang="en-US" sz="1200" b="0" i="0" u="none" strike="noStrike" cap="none">
              <a:ln>
                <a:noFill/>
              </a:ln>
              <a:solidFill>
                <a:schemeClr val="tx1"/>
              </a:solidFill>
              <a:latin typeface="微軟正黑體"/>
              <a:ea typeface="微軟正黑體"/>
            </a:endParaRPr>
          </a:p>
        </p:txBody>
      </p:sp>
      <p:sp>
        <p:nvSpPr>
          <p:cNvPr id="167" name="矩形 166"/>
          <p:cNvSpPr/>
          <p:nvPr/>
        </p:nvSpPr>
        <p:spPr bwMode="auto">
          <a:xfrm>
            <a:off x="9885795" y="315990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OrgFeeAmount</a:t>
            </a:r>
            <a:endParaRPr lang="en-US" sz="1200" b="0" i="0" u="none" strike="noStrike" cap="none">
              <a:ln>
                <a:noFill/>
              </a:ln>
              <a:solidFill>
                <a:schemeClr val="tx1"/>
              </a:solidFill>
              <a:latin typeface="微軟正黑體"/>
              <a:ea typeface="微軟正黑體"/>
            </a:endParaRPr>
          </a:p>
        </p:txBody>
      </p:sp>
      <p:sp>
        <p:nvSpPr>
          <p:cNvPr id="168" name="矩形 167"/>
          <p:cNvSpPr/>
          <p:nvPr/>
        </p:nvSpPr>
        <p:spPr bwMode="auto">
          <a:xfrm>
            <a:off x="9865978" y="3440993"/>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DedAmount</a:t>
            </a:r>
            <a:endParaRPr lang="en-US" sz="1200" b="0" i="0" u="none" strike="noStrike" cap="none">
              <a:ln>
                <a:noFill/>
              </a:ln>
              <a:solidFill>
                <a:schemeClr val="tx1"/>
              </a:solidFill>
              <a:latin typeface="微軟正黑體"/>
              <a:ea typeface="微軟正黑體"/>
            </a:endParaRPr>
          </a:p>
        </p:txBody>
      </p:sp>
      <p:sp>
        <p:nvSpPr>
          <p:cNvPr id="169" name="矩形 168"/>
          <p:cNvSpPr/>
          <p:nvPr/>
        </p:nvSpPr>
        <p:spPr bwMode="auto">
          <a:xfrm>
            <a:off x="9885795" y="3702607"/>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FeeAmount</a:t>
            </a:r>
            <a:endParaRPr lang="en-US" sz="1200" b="0" i="0" u="none" strike="noStrike" cap="none">
              <a:ln>
                <a:noFill/>
              </a:ln>
              <a:solidFill>
                <a:schemeClr val="tx1"/>
              </a:solidFill>
              <a:latin typeface="微軟正黑體"/>
              <a:ea typeface="微軟正黑體"/>
            </a:endParaRPr>
          </a:p>
        </p:txBody>
      </p:sp>
      <p:sp>
        <p:nvSpPr>
          <p:cNvPr id="170" name="矩形 169"/>
          <p:cNvSpPr/>
          <p:nvPr/>
        </p:nvSpPr>
        <p:spPr bwMode="auto">
          <a:xfrm>
            <a:off x="9859517" y="5048325"/>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ShortOverReason</a:t>
            </a:r>
            <a:endParaRPr lang="en-US" sz="1200" b="0" i="0" u="none" strike="noStrike" cap="none">
              <a:ln>
                <a:noFill/>
              </a:ln>
              <a:solidFill>
                <a:schemeClr val="tx1"/>
              </a:solidFill>
              <a:latin typeface="微軟正黑體"/>
              <a:ea typeface="微軟正黑體"/>
            </a:endParaRPr>
          </a:p>
        </p:txBody>
      </p:sp>
      <p:sp>
        <p:nvSpPr>
          <p:cNvPr id="171" name="矩形 170"/>
          <p:cNvSpPr/>
          <p:nvPr/>
        </p:nvSpPr>
        <p:spPr bwMode="auto">
          <a:xfrm>
            <a:off x="9859516" y="534189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WriteOffDate</a:t>
            </a:r>
            <a:endParaRPr lang="en-US" sz="1200" b="0" i="0" u="none" strike="noStrike" cap="none">
              <a:ln>
                <a:noFill/>
              </a:ln>
              <a:solidFill>
                <a:schemeClr val="tx1"/>
              </a:solidFill>
              <a:latin typeface="微軟正黑體"/>
              <a:ea typeface="微軟正黑體"/>
            </a:endParaRPr>
          </a:p>
        </p:txBody>
      </p:sp>
      <p:sp>
        <p:nvSpPr>
          <p:cNvPr id="172" name="矩形 171"/>
          <p:cNvSpPr/>
          <p:nvPr/>
        </p:nvSpPr>
        <p:spPr bwMode="auto">
          <a:xfrm>
            <a:off x="9865979" y="562368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ReceivedDate</a:t>
            </a:r>
            <a:endParaRPr lang="en-US" sz="1200" b="0" i="0" u="none" strike="noStrike" cap="none">
              <a:ln>
                <a:noFill/>
              </a:ln>
              <a:solidFill>
                <a:schemeClr val="tx1"/>
              </a:solidFill>
              <a:latin typeface="微軟正黑體"/>
              <a:ea typeface="微軟正黑體"/>
            </a:endParaRPr>
          </a:p>
        </p:txBody>
      </p:sp>
      <p:sp>
        <p:nvSpPr>
          <p:cNvPr id="173" name="矩形 172"/>
          <p:cNvSpPr/>
          <p:nvPr/>
        </p:nvSpPr>
        <p:spPr bwMode="auto">
          <a:xfrm>
            <a:off x="9859515" y="590547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Note</a:t>
            </a:r>
            <a:endParaRPr/>
          </a:p>
        </p:txBody>
      </p:sp>
      <p:sp>
        <p:nvSpPr>
          <p:cNvPr id="174" name="矩形 173"/>
          <p:cNvSpPr/>
          <p:nvPr/>
        </p:nvSpPr>
        <p:spPr bwMode="auto">
          <a:xfrm>
            <a:off x="9853051" y="6159031"/>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Status</a:t>
            </a:r>
            <a:endParaRPr/>
          </a:p>
        </p:txBody>
      </p:sp>
      <p:sp>
        <p:nvSpPr>
          <p:cNvPr id="176" name="矩形 175"/>
          <p:cNvSpPr/>
          <p:nvPr/>
        </p:nvSpPr>
        <p:spPr bwMode="auto">
          <a:xfrm>
            <a:off x="535146" y="3349672"/>
            <a:ext cx="99595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InvMasterID</a:t>
            </a:r>
            <a:endParaRPr lang="en-US" sz="1200" u="none" strike="noStrike">
              <a:solidFill>
                <a:schemeClr val="tx1"/>
              </a:solidFill>
              <a:latin typeface="微軟正黑體"/>
              <a:ea typeface="微軟正黑體"/>
            </a:endParaRPr>
          </a:p>
        </p:txBody>
      </p:sp>
      <p:sp>
        <p:nvSpPr>
          <p:cNvPr id="178" name="矩形 177"/>
          <p:cNvSpPr/>
          <p:nvPr/>
        </p:nvSpPr>
        <p:spPr bwMode="auto">
          <a:xfrm>
            <a:off x="535146" y="3584286"/>
            <a:ext cx="107942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WK</a:t>
            </a:r>
            <a:r>
              <a:rPr lang="en-US" sz="1200" u="none" strike="noStrike">
                <a:solidFill>
                  <a:schemeClr val="tx1"/>
                </a:solidFill>
                <a:latin typeface="微軟正黑體"/>
                <a:ea typeface="微軟正黑體"/>
              </a:rPr>
              <a:t>MasterID</a:t>
            </a:r>
            <a:endParaRPr lang="en-US" sz="1200" u="none" strike="noStrike">
              <a:solidFill>
                <a:schemeClr val="tx1"/>
              </a:solidFill>
              <a:latin typeface="微軟正黑體"/>
              <a:ea typeface="微軟正黑體"/>
            </a:endParaRPr>
          </a:p>
        </p:txBody>
      </p:sp>
      <p:sp>
        <p:nvSpPr>
          <p:cNvPr id="179" name="矩形 178"/>
          <p:cNvSpPr/>
          <p:nvPr/>
        </p:nvSpPr>
        <p:spPr bwMode="auto">
          <a:xfrm>
            <a:off x="525601" y="5280303"/>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IssueDate</a:t>
            </a:r>
            <a:endParaRPr lang="en-US" sz="1200" b="0" i="0" u="none" strike="noStrike">
              <a:solidFill>
                <a:schemeClr val="tx1"/>
              </a:solidFill>
              <a:latin typeface="微軟正黑體"/>
              <a:ea typeface="微軟正黑體"/>
            </a:endParaRPr>
          </a:p>
        </p:txBody>
      </p:sp>
      <p:sp>
        <p:nvSpPr>
          <p:cNvPr id="180" name="矩形 179"/>
          <p:cNvSpPr/>
          <p:nvPr/>
        </p:nvSpPr>
        <p:spPr bwMode="auto">
          <a:xfrm>
            <a:off x="525602" y="4068031"/>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PartyName</a:t>
            </a:r>
            <a:endParaRPr lang="en-US" sz="1200" b="0">
              <a:solidFill>
                <a:srgbClr val="000000"/>
              </a:solidFill>
              <a:latin typeface="Consolas"/>
            </a:endParaRPr>
          </a:p>
        </p:txBody>
      </p:sp>
      <p:sp>
        <p:nvSpPr>
          <p:cNvPr id="181" name="矩形 180"/>
          <p:cNvSpPr/>
          <p:nvPr/>
        </p:nvSpPr>
        <p:spPr bwMode="auto">
          <a:xfrm>
            <a:off x="525601" y="5543071"/>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DueDate</a:t>
            </a:r>
            <a:endParaRPr lang="en-US" sz="1200" b="0" i="0" u="none" strike="noStrike">
              <a:solidFill>
                <a:schemeClr val="tx1"/>
              </a:solidFill>
              <a:latin typeface="微軟正黑體"/>
              <a:ea typeface="微軟正黑體"/>
            </a:endParaRPr>
          </a:p>
        </p:txBody>
      </p:sp>
      <p:sp>
        <p:nvSpPr>
          <p:cNvPr id="184" name="矩形 183"/>
          <p:cNvSpPr/>
          <p:nvPr/>
        </p:nvSpPr>
        <p:spPr bwMode="auto">
          <a:xfrm>
            <a:off x="514758" y="5834880"/>
            <a:ext cx="614248"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i="0" u="none" strike="noStrike" cap="none">
                <a:ln>
                  <a:noFill/>
                </a:ln>
                <a:solidFill>
                  <a:schemeClr val="tx1"/>
                </a:solidFill>
                <a:latin typeface="微軟正黑體"/>
                <a:ea typeface="微軟正黑體"/>
              </a:rPr>
              <a:t>IsPro</a:t>
            </a:r>
            <a:endParaRPr lang="en-US" sz="1200" b="0">
              <a:solidFill>
                <a:srgbClr val="000000"/>
              </a:solidFill>
              <a:latin typeface="Consolas"/>
            </a:endParaRPr>
          </a:p>
        </p:txBody>
      </p:sp>
      <p:sp>
        <p:nvSpPr>
          <p:cNvPr id="185" name="矩形 184"/>
          <p:cNvSpPr/>
          <p:nvPr/>
        </p:nvSpPr>
        <p:spPr bwMode="auto">
          <a:xfrm>
            <a:off x="504676" y="6066399"/>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Status</a:t>
            </a:r>
            <a:endParaRPr/>
          </a:p>
        </p:txBody>
      </p:sp>
      <p:sp>
        <p:nvSpPr>
          <p:cNvPr id="186" name="矩形 185"/>
          <p:cNvSpPr/>
          <p:nvPr/>
        </p:nvSpPr>
        <p:spPr bwMode="auto">
          <a:xfrm>
            <a:off x="476974" y="2942095"/>
            <a:ext cx="1666740" cy="3401299"/>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187" name="矩形 186"/>
          <p:cNvSpPr/>
          <p:nvPr/>
        </p:nvSpPr>
        <p:spPr bwMode="auto">
          <a:xfrm>
            <a:off x="476972" y="2940619"/>
            <a:ext cx="1666740" cy="276995"/>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200" b="0">
                <a:solidFill>
                  <a:srgbClr val="000000"/>
                </a:solidFill>
                <a:latin typeface="Consolas"/>
              </a:rPr>
              <a:t>InvoiceMaster</a:t>
            </a:r>
            <a:endParaRPr lang="en-US" sz="1200" b="0">
              <a:solidFill>
                <a:srgbClr val="000000"/>
              </a:solidFill>
              <a:latin typeface="Consolas"/>
            </a:endParaRPr>
          </a:p>
        </p:txBody>
      </p:sp>
      <p:sp>
        <p:nvSpPr>
          <p:cNvPr id="188" name="矩形 187"/>
          <p:cNvSpPr/>
          <p:nvPr/>
        </p:nvSpPr>
        <p:spPr bwMode="auto">
          <a:xfrm>
            <a:off x="547749" y="3824945"/>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u="none" strike="noStrike">
                <a:solidFill>
                  <a:schemeClr val="tx1"/>
                </a:solidFill>
                <a:latin typeface="微軟正黑體"/>
                <a:ea typeface="微軟正黑體"/>
              </a:rPr>
              <a:t>InvoiceNo</a:t>
            </a:r>
            <a:endParaRPr lang="en-US" sz="1200" u="none" strike="noStrike">
              <a:solidFill>
                <a:schemeClr val="tx1"/>
              </a:solidFill>
              <a:latin typeface="微軟正黑體"/>
              <a:ea typeface="微軟正黑體"/>
            </a:endParaRPr>
          </a:p>
        </p:txBody>
      </p:sp>
      <p:sp>
        <p:nvSpPr>
          <p:cNvPr id="189" name="矩形 188"/>
          <p:cNvSpPr/>
          <p:nvPr/>
        </p:nvSpPr>
        <p:spPr bwMode="auto">
          <a:xfrm>
            <a:off x="525602" y="4320468"/>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SupplierName</a:t>
            </a:r>
            <a:endParaRPr lang="en-US" sz="1200" b="0">
              <a:solidFill>
                <a:srgbClr val="000000"/>
              </a:solidFill>
              <a:latin typeface="Consolas"/>
            </a:endParaRPr>
          </a:p>
        </p:txBody>
      </p:sp>
      <p:sp>
        <p:nvSpPr>
          <p:cNvPr id="190" name="矩形 189"/>
          <p:cNvSpPr/>
          <p:nvPr/>
        </p:nvSpPr>
        <p:spPr bwMode="auto">
          <a:xfrm>
            <a:off x="535146" y="4551776"/>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SubmarineCable</a:t>
            </a:r>
            <a:endParaRPr lang="en-US" sz="1200" b="0">
              <a:solidFill>
                <a:srgbClr val="000000"/>
              </a:solidFill>
              <a:latin typeface="Consolas"/>
            </a:endParaRPr>
          </a:p>
        </p:txBody>
      </p:sp>
      <p:sp>
        <p:nvSpPr>
          <p:cNvPr id="191" name="矩形 190"/>
          <p:cNvSpPr/>
          <p:nvPr/>
        </p:nvSpPr>
        <p:spPr bwMode="auto">
          <a:xfrm>
            <a:off x="544447" y="4798585"/>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WorkTitle</a:t>
            </a:r>
            <a:endParaRPr lang="en-US" sz="1200" b="0">
              <a:solidFill>
                <a:srgbClr val="000000"/>
              </a:solidFill>
              <a:latin typeface="Consolas"/>
            </a:endParaRPr>
          </a:p>
        </p:txBody>
      </p:sp>
      <p:sp>
        <p:nvSpPr>
          <p:cNvPr id="194" name="矩形 193"/>
          <p:cNvSpPr/>
          <p:nvPr/>
        </p:nvSpPr>
        <p:spPr bwMode="auto">
          <a:xfrm>
            <a:off x="535146" y="5007575"/>
            <a:ext cx="107942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ContractType</a:t>
            </a:r>
            <a:endParaRPr lang="en-US" sz="1200" b="0" i="0" u="none" strike="noStrike">
              <a:solidFill>
                <a:schemeClr val="tx1"/>
              </a:solidFill>
              <a:latin typeface="微軟正黑體"/>
              <a:ea typeface="微軟正黑體"/>
            </a:endParaRPr>
          </a:p>
        </p:txBody>
      </p:sp>
      <p:cxnSp>
        <p:nvCxnSpPr>
          <p:cNvPr id="2" name="接點: 肘形 1"/>
          <p:cNvCxnSpPr>
            <a:cxnSpLocks/>
            <a:stCxn id="180" idx="3"/>
            <a:endCxn id="138" idx="1"/>
          </p:cNvCxnSpPr>
          <p:nvPr/>
        </p:nvCxnSpPr>
        <p:spPr bwMode="auto">
          <a:xfrm>
            <a:off x="1414743" y="4206529"/>
            <a:ext cx="1611421" cy="31549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接點: 肘形 4"/>
          <p:cNvCxnSpPr>
            <a:cxnSpLocks/>
            <a:stCxn id="184" idx="3"/>
            <a:endCxn id="142" idx="1"/>
          </p:cNvCxnSpPr>
          <p:nvPr/>
        </p:nvCxnSpPr>
        <p:spPr bwMode="auto">
          <a:xfrm flipV="1">
            <a:off x="1129006" y="5697029"/>
            <a:ext cx="1905200" cy="27634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31"/>
          <p:cNvSpPr>
            <a:spLocks noChangeArrowheads="1"/>
          </p:cNvSpPr>
          <p:nvPr/>
        </p:nvSpPr>
        <p:spPr bwMode="auto">
          <a:xfrm>
            <a:off x="1984687" y="185221"/>
            <a:ext cx="6170159" cy="658769"/>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2400" b="1">
                <a:latin typeface="微軟正黑體"/>
                <a:ea typeface="微軟正黑體"/>
              </a:rPr>
              <a:t>合併帳單階段從發票到帳單的欄位</a:t>
            </a:r>
            <a:r>
              <a:rPr lang="en-US" sz="2400" b="1">
                <a:latin typeface="微軟正黑體"/>
                <a:ea typeface="微軟正黑體"/>
              </a:rPr>
              <a:t>mapping</a:t>
            </a:r>
            <a:endParaRPr/>
          </a:p>
        </p:txBody>
      </p:sp>
      <p:cxnSp>
        <p:nvCxnSpPr>
          <p:cNvPr id="12" name="接點: 肘形 11"/>
          <p:cNvCxnSpPr>
            <a:cxnSpLocks/>
            <a:stCxn id="132" idx="3"/>
            <a:endCxn id="150" idx="1"/>
          </p:cNvCxnSpPr>
          <p:nvPr/>
        </p:nvCxnSpPr>
        <p:spPr bwMode="auto">
          <a:xfrm flipV="1">
            <a:off x="4030374" y="1192086"/>
            <a:ext cx="5890313" cy="287924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接點: 肘形 16"/>
          <p:cNvCxnSpPr>
            <a:cxnSpLocks/>
            <a:stCxn id="116" idx="3"/>
            <a:endCxn id="151" idx="1"/>
          </p:cNvCxnSpPr>
          <p:nvPr/>
        </p:nvCxnSpPr>
        <p:spPr bwMode="auto">
          <a:xfrm flipV="1">
            <a:off x="6749993" y="1426700"/>
            <a:ext cx="3170694" cy="1121680"/>
          </a:xfrm>
          <a:prstGeom prst="bentConnector3">
            <a:avLst>
              <a:gd name="adj1" fmla="val 6241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接點: 肘形 22"/>
          <p:cNvCxnSpPr>
            <a:cxnSpLocks/>
            <a:endCxn id="152" idx="1"/>
          </p:cNvCxnSpPr>
          <p:nvPr/>
        </p:nvCxnSpPr>
        <p:spPr bwMode="auto">
          <a:xfrm flipV="1">
            <a:off x="6675619" y="1648909"/>
            <a:ext cx="3238175" cy="680664"/>
          </a:xfrm>
          <a:prstGeom prst="bentConnector3">
            <a:avLst>
              <a:gd name="adj1" fmla="val 692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p:cNvCxnSpPr>
            <a:cxnSpLocks/>
            <a:stCxn id="119" idx="3"/>
            <a:endCxn id="154" idx="1"/>
          </p:cNvCxnSpPr>
          <p:nvPr/>
        </p:nvCxnSpPr>
        <p:spPr bwMode="auto">
          <a:xfrm flipV="1">
            <a:off x="6740382" y="1873777"/>
            <a:ext cx="3172309" cy="1376858"/>
          </a:xfrm>
          <a:prstGeom prst="bentConnector3">
            <a:avLst>
              <a:gd name="adj1" fmla="val 7335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接點: 肘形 45"/>
          <p:cNvCxnSpPr>
            <a:cxnSpLocks/>
            <a:stCxn id="120" idx="3"/>
            <a:endCxn id="155" idx="1"/>
          </p:cNvCxnSpPr>
          <p:nvPr/>
        </p:nvCxnSpPr>
        <p:spPr bwMode="auto">
          <a:xfrm flipV="1">
            <a:off x="6956385" y="2086771"/>
            <a:ext cx="2954947" cy="1347161"/>
          </a:xfrm>
          <a:prstGeom prst="bentConnector3">
            <a:avLst>
              <a:gd name="adj1" fmla="val 76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接點: 肘形 57"/>
          <p:cNvCxnSpPr>
            <a:cxnSpLocks/>
            <a:stCxn id="121" idx="3"/>
            <a:endCxn id="156" idx="1"/>
          </p:cNvCxnSpPr>
          <p:nvPr/>
        </p:nvCxnSpPr>
        <p:spPr bwMode="auto">
          <a:xfrm flipV="1">
            <a:off x="7130006" y="2330602"/>
            <a:ext cx="2782995" cy="1383321"/>
          </a:xfrm>
          <a:prstGeom prst="bentConnector3">
            <a:avLst>
              <a:gd name="adj1" fmla="val 7786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接點: 肘形 63"/>
          <p:cNvCxnSpPr>
            <a:cxnSpLocks/>
            <a:stCxn id="122" idx="3"/>
            <a:endCxn id="157" idx="1"/>
          </p:cNvCxnSpPr>
          <p:nvPr/>
        </p:nvCxnSpPr>
        <p:spPr bwMode="auto">
          <a:xfrm flipV="1">
            <a:off x="6749993" y="2577411"/>
            <a:ext cx="3172309" cy="1376858"/>
          </a:xfrm>
          <a:prstGeom prst="bentConnector3">
            <a:avLst>
              <a:gd name="adj1" fmla="val 835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接點: 肘形 67"/>
          <p:cNvCxnSpPr>
            <a:cxnSpLocks/>
            <a:stCxn id="124" idx="3"/>
            <a:endCxn id="159" idx="1"/>
          </p:cNvCxnSpPr>
          <p:nvPr/>
        </p:nvCxnSpPr>
        <p:spPr bwMode="auto">
          <a:xfrm flipV="1">
            <a:off x="6675620" y="3068673"/>
            <a:ext cx="3223672" cy="1278014"/>
          </a:xfrm>
          <a:prstGeom prst="bentConnector3">
            <a:avLst>
              <a:gd name="adj1" fmla="val 898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接點: 肘形 73"/>
          <p:cNvCxnSpPr>
            <a:cxnSpLocks/>
            <a:stCxn id="123" idx="3"/>
          </p:cNvCxnSpPr>
          <p:nvPr/>
        </p:nvCxnSpPr>
        <p:spPr bwMode="auto">
          <a:xfrm flipV="1">
            <a:off x="7041824" y="2818461"/>
            <a:ext cx="2843970" cy="1323267"/>
          </a:xfrm>
          <a:prstGeom prst="bentConnector3">
            <a:avLst>
              <a:gd name="adj1" fmla="val 8662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接點: 肘形 86"/>
          <p:cNvCxnSpPr>
            <a:cxnSpLocks/>
            <a:stCxn id="128" idx="3"/>
            <a:endCxn id="167" idx="1"/>
          </p:cNvCxnSpPr>
          <p:nvPr/>
        </p:nvCxnSpPr>
        <p:spPr bwMode="auto">
          <a:xfrm flipV="1">
            <a:off x="7041825" y="3300797"/>
            <a:ext cx="2843970" cy="1731915"/>
          </a:xfrm>
          <a:prstGeom prst="bentConnector3">
            <a:avLst>
              <a:gd name="adj1" fmla="val 9273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2" name="內容版面配置區 3"/>
          <p:cNvGraphicFramePr>
            <a:graphicFrameLocks xmlns:a="http://schemas.openxmlformats.org/drawingml/2006/main"/>
          </p:cNvGraphicFramePr>
          <p:nvPr/>
        </p:nvGraphicFramePr>
        <p:xfrm>
          <a:off x="136450" y="764731"/>
          <a:ext cx="12055549" cy="5950910"/>
        </p:xfrm>
        <a:graphic>
          <a:graphicData uri="http://schemas.openxmlformats.org/drawingml/2006/table">
            <a:tbl>
              <a:tblPr firstRow="1" firstCol="0" lastRow="0" lastCol="0" bandRow="1" bandCol="0">
                <a:tableStyleId>{5C22544A-7EE6-4342-B048-85BDC9FD1C3A}</a:tableStyleId>
              </a:tblPr>
              <a:tblGrid>
                <a:gridCol w="1240040"/>
                <a:gridCol w="5142267"/>
                <a:gridCol w="5673242"/>
              </a:tblGrid>
              <a:tr h="559535">
                <a:tc>
                  <a:txBody>
                    <a:bodyPr/>
                    <a:p>
                      <a:pPr algn="l">
                        <a:defRPr/>
                      </a:pPr>
                      <a:r>
                        <a:rPr lang="zh-TW" sz="1600"/>
                        <a:t>時間</a:t>
                      </a:r>
                      <a:endParaRPr/>
                    </a:p>
                  </a:txBody>
                  <a:tcPr/>
                </a:tc>
                <a:tc>
                  <a:txBody>
                    <a:bodyPr/>
                    <a:p>
                      <a:pPr algn="l">
                        <a:defRPr/>
                      </a:pPr>
                      <a:r>
                        <a:rPr lang="zh-TW" sz="1600"/>
                        <a:t>內容</a:t>
                      </a:r>
                      <a:endParaRPr/>
                    </a:p>
                  </a:txBody>
                  <a:tcPr/>
                </a:tc>
                <a:tc>
                  <a:txBody>
                    <a:bodyPr/>
                    <a:p>
                      <a:pPr algn="l">
                        <a:defRPr/>
                      </a:pPr>
                      <a:r>
                        <a:rPr lang="zh-TW" sz="1600"/>
                        <a:t>說明</a:t>
                      </a:r>
                      <a:endParaRPr/>
                    </a:p>
                  </a:txBody>
                  <a:tcPr/>
                </a:tc>
              </a:tr>
              <a:tr h="493059">
                <a:tc>
                  <a:txBody>
                    <a:bodyPr/>
                    <a:p>
                      <a:pPr algn="l">
                        <a:defRPr/>
                      </a:pPr>
                      <a:r>
                        <a:rPr lang="en-US" sz="1600"/>
                        <a:t>2022-12-27</a:t>
                      </a:r>
                      <a:endParaRPr lang="zh-TW" sz="1600"/>
                    </a:p>
                  </a:txBody>
                  <a:tcPr/>
                </a:tc>
                <a:tc>
                  <a:txBody>
                    <a:bodyPr/>
                    <a:p>
                      <a:pPr algn="l">
                        <a:defRPr/>
                      </a:pPr>
                      <a:r>
                        <a:rPr lang="en-US" sz="1600" b="0" i="0" u="none" strike="noStrike" cap="none" spc="0">
                          <a:solidFill>
                            <a:schemeClr val="dk1"/>
                          </a:solidFill>
                          <a:latin typeface="+mn-lt"/>
                          <a:ea typeface="+mn-ea"/>
                          <a:cs typeface="+mn-cs"/>
                        </a:rPr>
                        <a:t>CB</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CBReduction</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BillMaster</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BillDetail</a:t>
                      </a:r>
                      <a:r>
                        <a:rPr lang="zh-TW" sz="1600" b="0" i="0" u="none" strike="noStrike" cap="none" spc="0">
                          <a:solidFill>
                            <a:schemeClr val="dk1"/>
                          </a:solidFill>
                          <a:latin typeface="+mn-lt"/>
                          <a:ea typeface="+mn-ea"/>
                          <a:cs typeface="+mn-cs"/>
                        </a:rPr>
                        <a:t>等</a:t>
                      </a:r>
                      <a:r>
                        <a:rPr lang="en-US" sz="1600" b="0" i="0" u="none" strike="noStrike" cap="none" spc="0">
                          <a:solidFill>
                            <a:schemeClr val="dk1"/>
                          </a:solidFill>
                          <a:latin typeface="+mn-lt"/>
                          <a:ea typeface="+mn-ea"/>
                          <a:cs typeface="+mn-cs"/>
                        </a:rPr>
                        <a:t>table</a:t>
                      </a:r>
                      <a:r>
                        <a:rPr lang="zh-TW" sz="1600" b="0" i="0" u="none" strike="noStrike" cap="none" spc="0">
                          <a:solidFill>
                            <a:schemeClr val="dk1"/>
                          </a:solidFill>
                          <a:latin typeface="+mn-lt"/>
                          <a:ea typeface="+mn-ea"/>
                          <a:cs typeface="+mn-cs"/>
                        </a:rPr>
                        <a:t>調整</a:t>
                      </a:r>
                      <a:endParaRPr/>
                    </a:p>
                  </a:txBody>
                  <a:tcPr/>
                </a:tc>
                <a:tc>
                  <a:txBody>
                    <a:bodyPr/>
                    <a:p>
                      <a:pPr algn="l">
                        <a:defRPr/>
                      </a:pPr>
                      <a:endParaRPr lang="zh-TW" sz="1600"/>
                    </a:p>
                  </a:txBody>
                  <a:tcPr/>
                </a:tc>
              </a:tr>
              <a:tr h="430306">
                <a:tc>
                  <a:txBody>
                    <a:bodyPr/>
                    <a:p>
                      <a:pPr algn="l">
                        <a:defRPr/>
                      </a:pPr>
                      <a:r>
                        <a:rPr lang="en-US" sz="1600"/>
                        <a:t>2022-12-27</a:t>
                      </a:r>
                      <a:endParaRPr lang="zh-TW" sz="1600"/>
                    </a:p>
                  </a:txBody>
                  <a:tcPr/>
                </a:tc>
                <a:tc>
                  <a:txBody>
                    <a:bodyPr/>
                    <a:p>
                      <a:pPr algn="l">
                        <a:defRPr/>
                      </a:pPr>
                      <a:r>
                        <a:rPr lang="en-US" sz="1600" b="0" i="0" u="none" strike="noStrike" cap="none" spc="0">
                          <a:solidFill>
                            <a:schemeClr val="dk1"/>
                          </a:solidFill>
                          <a:latin typeface="+mn-lt"/>
                          <a:ea typeface="+mn-ea"/>
                          <a:cs typeface="+mn-cs"/>
                        </a:rPr>
                        <a:t>Parties</a:t>
                      </a:r>
                      <a:r>
                        <a:rPr lang="zh-TW" sz="1600" b="0" i="0" u="none" strike="noStrike" cap="none" spc="0">
                          <a:solidFill>
                            <a:schemeClr val="dk1"/>
                          </a:solidFill>
                          <a:latin typeface="+mn-lt"/>
                          <a:ea typeface="+mn-ea"/>
                          <a:cs typeface="+mn-cs"/>
                        </a:rPr>
                        <a:t>資料表內容調整，改以</a:t>
                      </a:r>
                      <a:r>
                        <a:rPr lang="en-US" sz="1600" b="0" i="0" u="none" strike="noStrike" cap="none" spc="0">
                          <a:solidFill>
                            <a:schemeClr val="dk1"/>
                          </a:solidFill>
                          <a:latin typeface="+mn-lt"/>
                          <a:ea typeface="+mn-ea"/>
                          <a:cs typeface="+mn-cs"/>
                        </a:rPr>
                        <a:t>PartyName</a:t>
                      </a:r>
                      <a:r>
                        <a:rPr lang="zh-TW" sz="1600" b="0" i="0" u="none" strike="noStrike" cap="none" spc="0">
                          <a:solidFill>
                            <a:schemeClr val="dk1"/>
                          </a:solidFill>
                          <a:latin typeface="+mn-lt"/>
                          <a:ea typeface="+mn-ea"/>
                          <a:cs typeface="+mn-cs"/>
                        </a:rPr>
                        <a:t>為</a:t>
                      </a:r>
                      <a:r>
                        <a:rPr lang="en-US" sz="1600" b="0" i="0" u="none" strike="noStrike" cap="none" spc="0">
                          <a:solidFill>
                            <a:schemeClr val="dk1"/>
                          </a:solidFill>
                          <a:latin typeface="+mn-lt"/>
                          <a:ea typeface="+mn-ea"/>
                          <a:cs typeface="+mn-cs"/>
                        </a:rPr>
                        <a:t>PK</a:t>
                      </a:r>
                      <a:r>
                        <a:rPr lang="zh-TW" sz="1600" b="0" i="0" u="none" strike="noStrike" cap="none" spc="0">
                          <a:solidFill>
                            <a:schemeClr val="dk1"/>
                          </a:solidFill>
                          <a:latin typeface="+mn-lt"/>
                          <a:ea typeface="+mn-ea"/>
                          <a:cs typeface="+mn-cs"/>
                        </a:rPr>
                        <a:t>。</a:t>
                      </a:r>
                      <a:endParaRPr/>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其他各</a:t>
                      </a:r>
                      <a:r>
                        <a:rPr lang="en-US" sz="1600" b="0" i="0" u="none" strike="noStrike" cap="none" spc="0">
                          <a:solidFill>
                            <a:schemeClr val="dk1"/>
                          </a:solidFill>
                          <a:latin typeface="+mn-lt"/>
                          <a:ea typeface="+mn-ea"/>
                          <a:cs typeface="+mn-cs"/>
                        </a:rPr>
                        <a:t>table</a:t>
                      </a:r>
                      <a:r>
                        <a:rPr lang="zh-TW" sz="1600" b="0" i="0" u="none" strike="noStrike" cap="none" spc="0">
                          <a:solidFill>
                            <a:schemeClr val="dk1"/>
                          </a:solidFill>
                          <a:latin typeface="+mn-lt"/>
                          <a:ea typeface="+mn-ea"/>
                          <a:cs typeface="+mn-cs"/>
                        </a:rPr>
                        <a:t>原本有</a:t>
                      </a:r>
                      <a:r>
                        <a:rPr lang="en-US" sz="1600" b="0" i="0" u="none" strike="noStrike" cap="none" spc="0">
                          <a:solidFill>
                            <a:schemeClr val="dk1"/>
                          </a:solidFill>
                          <a:latin typeface="+mn-lt"/>
                          <a:ea typeface="+mn-ea"/>
                          <a:cs typeface="+mn-cs"/>
                        </a:rPr>
                        <a:t>PartyID</a:t>
                      </a:r>
                      <a:r>
                        <a:rPr lang="zh-TW" sz="1600" b="0" i="0" u="none" strike="noStrike" cap="none" spc="0">
                          <a:solidFill>
                            <a:schemeClr val="dk1"/>
                          </a:solidFill>
                          <a:latin typeface="+mn-lt"/>
                          <a:ea typeface="+mn-ea"/>
                          <a:cs typeface="+mn-cs"/>
                        </a:rPr>
                        <a:t>的皆改為</a:t>
                      </a:r>
                      <a:r>
                        <a:rPr lang="en-US" sz="1600" b="0" i="0" u="none" strike="noStrike" cap="none" spc="0">
                          <a:solidFill>
                            <a:schemeClr val="dk1"/>
                          </a:solidFill>
                          <a:latin typeface="+mn-lt"/>
                          <a:ea typeface="+mn-ea"/>
                          <a:cs typeface="+mn-cs"/>
                        </a:rPr>
                        <a:t>PartyName</a:t>
                      </a:r>
                      <a:endParaRPr lang="zh-TW" sz="1600" b="0" i="0" u="none" strike="noStrike" cap="none" spc="0">
                        <a:solidFill>
                          <a:schemeClr val="dk1"/>
                        </a:solidFill>
                        <a:latin typeface="+mn-lt"/>
                        <a:ea typeface="+mn-ea"/>
                        <a:cs typeface="+mn-cs"/>
                      </a:endParaRPr>
                    </a:p>
                  </a:txBody>
                  <a:tcPr/>
                </a:tc>
              </a:tr>
              <a:tr h="430306">
                <a:tc>
                  <a:txBody>
                    <a:bodyPr/>
                    <a:p>
                      <a:pPr algn="l">
                        <a:defRPr/>
                      </a:pPr>
                      <a:r>
                        <a:rPr lang="en-US" sz="1600"/>
                        <a:t>2022-12-27</a:t>
                      </a:r>
                      <a:endParaRPr lang="zh-TW" sz="1600"/>
                    </a:p>
                  </a:txBody>
                  <a:tcPr/>
                </a:tc>
                <a:tc>
                  <a:txBody>
                    <a:bodyPr/>
                    <a:p>
                      <a:pPr algn="l">
                        <a:defRPr/>
                      </a:pP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發票</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帳單主檔</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補上</a:t>
                      </a:r>
                      <a:r>
                        <a:rPr lang="en-US" sz="1600" b="0" i="0" u="none" strike="noStrike" cap="none" spc="0">
                          <a:solidFill>
                            <a:schemeClr val="dk1"/>
                          </a:solidFill>
                          <a:latin typeface="+mn-lt"/>
                          <a:ea typeface="+mn-ea"/>
                          <a:cs typeface="+mn-cs"/>
                        </a:rPr>
                        <a:t>IsPro</a:t>
                      </a:r>
                      <a:r>
                        <a:rPr lang="zh-TW" sz="1600" b="0" i="0" u="none" strike="noStrike" cap="none" spc="0">
                          <a:solidFill>
                            <a:schemeClr val="dk1"/>
                          </a:solidFill>
                          <a:latin typeface="+mn-lt"/>
                          <a:ea typeface="+mn-ea"/>
                          <a:cs typeface="+mn-cs"/>
                        </a:rPr>
                        <a:t>欄位</a:t>
                      </a:r>
                      <a:endParaRPr/>
                    </a:p>
                  </a:txBody>
                  <a:tcPr/>
                </a:tc>
                <a:tc>
                  <a:txBody>
                    <a:bodyPr/>
                    <a:p>
                      <a:pPr algn="l">
                        <a:defRPr/>
                      </a:pPr>
                      <a:r>
                        <a:rPr lang="zh-TW" sz="1600"/>
                        <a:t>之前漏掉，此欄位在銷帳時需要使用。</a:t>
                      </a:r>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600"/>
                        <a:t>2022-12-27</a:t>
                      </a:r>
                      <a:endParaRPr lang="zh-TW" sz="1600"/>
                    </a:p>
                  </a:txBody>
                  <a:tcPr/>
                </a:tc>
                <a:tc>
                  <a:txBody>
                    <a:bodyPr/>
                    <a:p>
                      <a:pPr algn="l">
                        <a:defRPr/>
                      </a:pPr>
                      <a:r>
                        <a:rPr lang="zh-TW" sz="1600"/>
                        <a:t>計帳段號補入工作</a:t>
                      </a:r>
                      <a:r>
                        <a:rPr lang="en-US" sz="1600"/>
                        <a:t>/</a:t>
                      </a:r>
                      <a:r>
                        <a:rPr lang="zh-TW" sz="1600"/>
                        <a:t>發票的明細檔</a:t>
                      </a:r>
                      <a:endParaRPr/>
                    </a:p>
                  </a:txBody>
                  <a:tcPr/>
                </a:tc>
                <a:tc>
                  <a:txBody>
                    <a:bodyPr/>
                    <a:p>
                      <a:pPr algn="l">
                        <a:defRPr/>
                      </a:pPr>
                      <a:endParaRPr lang="zh-TW" sz="1600"/>
                    </a:p>
                  </a:txBody>
                  <a:tcPr/>
                </a:tc>
              </a:tr>
              <a:tr h="430306">
                <a:tc>
                  <a:txBody>
                    <a:bodyPr/>
                    <a:p>
                      <a:pPr algn="l">
                        <a:defRPr/>
                      </a:pPr>
                      <a:r>
                        <a:rPr lang="en-US" sz="1600"/>
                        <a:t>2022-12-27</a:t>
                      </a:r>
                      <a:endParaRPr lang="zh-TW" sz="1600"/>
                    </a:p>
                  </a:txBody>
                  <a:tcPr/>
                </a:tc>
                <a:tc>
                  <a:txBody>
                    <a:bodyPr/>
                    <a:p>
                      <a:pPr algn="l">
                        <a:defRPr/>
                      </a:pPr>
                      <a:r>
                        <a:rPr lang="en-US" sz="1600" b="0" i="0" u="none" strike="noStrike" cap="none">
                          <a:ln>
                            <a:noFill/>
                          </a:ln>
                          <a:solidFill>
                            <a:srgbClr val="000000"/>
                          </a:solidFill>
                          <a:latin typeface="微軟正黑體"/>
                          <a:ea typeface="微軟正黑體"/>
                        </a:rPr>
                        <a:t>InvoiceWKDetail.</a:t>
                      </a:r>
                      <a:r>
                        <a:rPr lang="en-US" sz="1600"/>
                        <a:t>FeeType</a:t>
                      </a:r>
                      <a:r>
                        <a:rPr lang="zh-TW" sz="1600"/>
                        <a:t> 移除</a:t>
                      </a:r>
                      <a:endParaRPr/>
                    </a:p>
                  </a:txBody>
                  <a:tcPr/>
                </a:tc>
                <a:tc>
                  <a:txBody>
                    <a:bodyPr/>
                    <a:p>
                      <a:pPr algn="l">
                        <a:defRPr/>
                      </a:pPr>
                      <a:r>
                        <a:rPr lang="zh-TW" sz="1600"/>
                        <a:t>與楚千討論，此欄位好像暫時沒有清楚的定義與用途。</a:t>
                      </a:r>
                      <a:endParaRPr/>
                    </a:p>
                  </a:txBody>
                  <a:tcPr/>
                </a:tc>
              </a:tr>
              <a:tr h="430306">
                <a:tc>
                  <a:txBody>
                    <a:bodyPr/>
                    <a:p>
                      <a:pPr algn="l">
                        <a:defRPr/>
                      </a:pPr>
                      <a:r>
                        <a:rPr lang="en-US" sz="1600"/>
                        <a:t>2022-12-28</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流程圖總圖修改與細分各功能流程</a:t>
                      </a:r>
                      <a:endParaRPr/>
                    </a:p>
                  </a:txBody>
                  <a:tcPr/>
                </a:tc>
                <a:tc>
                  <a:txBody>
                    <a:bodyPr/>
                    <a:p>
                      <a:pPr marL="0" indent="0" algn="l">
                        <a:buFont typeface="+mj-lt"/>
                        <a:buNone/>
                        <a:defRPr/>
                      </a:pPr>
                      <a:endParaRPr lang="en-US" sz="1600">
                        <a:solidFill>
                          <a:schemeClr val="dk1"/>
                        </a:solidFill>
                        <a:latin typeface="+mn-lt"/>
                        <a:ea typeface="+mn-ea"/>
                        <a:cs typeface="+mn-cs"/>
                      </a:endParaRPr>
                    </a:p>
                  </a:txBody>
                  <a:tcPr/>
                </a:tc>
              </a:tr>
              <a:tr h="430306">
                <a:tc>
                  <a:txBody>
                    <a:bodyPr/>
                    <a:p>
                      <a:pPr algn="l">
                        <a:defRPr/>
                      </a:pPr>
                      <a:r>
                        <a:rPr lang="en-US" sz="1600"/>
                        <a:t>2022-12-29</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計帳段號補入帳單明細檔，帳單明細檔新增原始金額，費用金額改為應繳金額</a:t>
                      </a:r>
                      <a:endParaRPr/>
                    </a:p>
                  </a:txBody>
                  <a:tcPr/>
                </a:tc>
                <a:tc>
                  <a:txBody>
                    <a:bodyPr/>
                    <a:p>
                      <a:pPr marL="0" indent="0" algn="l">
                        <a:buFont typeface="+mj-lt"/>
                        <a:buNone/>
                        <a:defRPr/>
                      </a:pPr>
                      <a:r>
                        <a:rPr lang="zh-TW" sz="1600"/>
                        <a:t>計帳段號</a:t>
                      </a:r>
                      <a:r>
                        <a:rPr lang="zh-TW" sz="1600">
                          <a:solidFill>
                            <a:schemeClr val="dk1"/>
                          </a:solidFill>
                          <a:latin typeface="+mn-lt"/>
                          <a:ea typeface="+mn-ea"/>
                          <a:cs typeface="+mn-cs"/>
                        </a:rPr>
                        <a:t>之前漏掉</a:t>
                      </a:r>
                      <a:endParaRPr lang="en-US" sz="1600">
                        <a:solidFill>
                          <a:schemeClr val="dk1"/>
                        </a:solidFill>
                        <a:latin typeface="+mn-lt"/>
                        <a:ea typeface="+mn-ea"/>
                        <a:cs typeface="+mn-cs"/>
                      </a:endParaRPr>
                    </a:p>
                  </a:txBody>
                  <a:tcPr/>
                </a:tc>
              </a:tr>
              <a:tr h="430306">
                <a:tc>
                  <a:txBody>
                    <a:bodyPr/>
                    <a:p>
                      <a:pPr algn="l">
                        <a:defRPr/>
                      </a:pPr>
                      <a:r>
                        <a:rPr lang="en-US" sz="1600"/>
                        <a:t>2022-12-30</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帳單主檔</a:t>
                      </a:r>
                      <a:r>
                        <a:rPr lang="en-US" sz="1600"/>
                        <a:t>schema</a:t>
                      </a:r>
                      <a:r>
                        <a:rPr lang="zh-TW" sz="1600"/>
                        <a:t>大幅調整</a:t>
                      </a:r>
                      <a:endParaRPr/>
                    </a:p>
                  </a:txBody>
                  <a:tcPr/>
                </a:tc>
                <a:tc>
                  <a:txBody>
                    <a:bodyPr/>
                    <a:p>
                      <a:pPr marL="0" indent="0" algn="l">
                        <a:buFont typeface="+mj-lt"/>
                        <a:buNone/>
                        <a:defRPr/>
                      </a:pPr>
                      <a:r>
                        <a:rPr lang="zh-TW" sz="1600"/>
                        <a:t>由於會合併來源不同兩個以上發票工作檔，許多資訊移至帳單明細檔。</a:t>
                      </a:r>
                      <a:endParaRPr lang="en-US" sz="1600">
                        <a:solidFill>
                          <a:schemeClr val="dk1"/>
                        </a:solidFill>
                        <a:latin typeface="+mn-lt"/>
                        <a:ea typeface="+mn-ea"/>
                        <a:cs typeface="+mn-cs"/>
                      </a:endParaRPr>
                    </a:p>
                  </a:txBody>
                  <a:tcPr/>
                </a:tc>
              </a:tr>
              <a:tr h="430306">
                <a:tc>
                  <a:txBody>
                    <a:bodyPr/>
                    <a:p>
                      <a:pPr algn="l">
                        <a:defRPr/>
                      </a:pPr>
                      <a:r>
                        <a:rPr lang="en-US" sz="1600"/>
                        <a:t>2022-12-30</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供應商資料表將</a:t>
                      </a:r>
                      <a:r>
                        <a:rPr lang="en-US" sz="1600"/>
                        <a:t>PK</a:t>
                      </a:r>
                      <a:r>
                        <a:rPr lang="zh-TW" sz="1600"/>
                        <a:t>換成</a:t>
                      </a:r>
                      <a:r>
                        <a:rPr lang="en-US" sz="1600"/>
                        <a:t>SupplierName</a:t>
                      </a:r>
                      <a:r>
                        <a:rPr lang="zh-TW" sz="1600"/>
                        <a:t>，與</a:t>
                      </a:r>
                      <a:r>
                        <a:rPr lang="en-US" sz="1600"/>
                        <a:t>Parties</a:t>
                      </a:r>
                      <a:r>
                        <a:rPr lang="zh-TW" sz="1600"/>
                        <a:t>資歷表相同狀況。</a:t>
                      </a:r>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其他各</a:t>
                      </a:r>
                      <a:r>
                        <a:rPr lang="en-US" sz="1600" b="0" i="0" u="none" strike="noStrike" cap="none" spc="0">
                          <a:solidFill>
                            <a:schemeClr val="dk1"/>
                          </a:solidFill>
                          <a:latin typeface="+mn-lt"/>
                          <a:ea typeface="+mn-ea"/>
                          <a:cs typeface="+mn-cs"/>
                        </a:rPr>
                        <a:t>table</a:t>
                      </a:r>
                      <a:r>
                        <a:rPr lang="zh-TW" sz="1600" b="0" i="0" u="none" strike="noStrike" cap="none" spc="0">
                          <a:solidFill>
                            <a:schemeClr val="dk1"/>
                          </a:solidFill>
                          <a:latin typeface="+mn-lt"/>
                          <a:ea typeface="+mn-ea"/>
                          <a:cs typeface="+mn-cs"/>
                        </a:rPr>
                        <a:t>原本有</a:t>
                      </a:r>
                      <a:r>
                        <a:rPr lang="en-US" sz="1600" b="0" i="0" u="none" strike="noStrike" cap="none" spc="0">
                          <a:solidFill>
                            <a:schemeClr val="dk1"/>
                          </a:solidFill>
                          <a:latin typeface="+mn-lt"/>
                          <a:ea typeface="+mn-ea"/>
                          <a:cs typeface="+mn-cs"/>
                        </a:rPr>
                        <a:t>SupplierID</a:t>
                      </a:r>
                      <a:r>
                        <a:rPr lang="zh-TW" sz="1600" b="0" i="0" u="none" strike="noStrike" cap="none" spc="0">
                          <a:solidFill>
                            <a:schemeClr val="dk1"/>
                          </a:solidFill>
                          <a:latin typeface="+mn-lt"/>
                          <a:ea typeface="+mn-ea"/>
                          <a:cs typeface="+mn-cs"/>
                        </a:rPr>
                        <a:t>的皆改為</a:t>
                      </a:r>
                      <a:r>
                        <a:rPr lang="en-US" sz="1600" b="0" i="0" u="none" strike="noStrike" cap="none" spc="0">
                          <a:solidFill>
                            <a:schemeClr val="dk1"/>
                          </a:solidFill>
                          <a:latin typeface="+mn-lt"/>
                          <a:ea typeface="+mn-ea"/>
                          <a:cs typeface="+mn-cs"/>
                        </a:rPr>
                        <a:t>SupplierName</a:t>
                      </a:r>
                      <a:endParaRPr lang="zh-TW" sz="1600" b="0" i="0" u="none" strike="noStrike" cap="none" spc="0">
                        <a:solidFill>
                          <a:schemeClr val="dk1"/>
                        </a:solidFill>
                        <a:latin typeface="+mn-lt"/>
                        <a:ea typeface="+mn-ea"/>
                        <a:cs typeface="+mn-cs"/>
                      </a:endParaRPr>
                    </a:p>
                  </a:txBody>
                  <a:tcPr/>
                </a:tc>
              </a:tr>
              <a:tr h="430306">
                <a:tc>
                  <a:txBody>
                    <a:bodyPr/>
                    <a:p>
                      <a:pPr algn="l">
                        <a:defRPr/>
                      </a:pPr>
                      <a:r>
                        <a:rPr lang="en-US" sz="1600"/>
                        <a:t>2022-12-30</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新增</a:t>
                      </a:r>
                      <a:r>
                        <a:rPr lang="en-US" sz="1600"/>
                        <a:t>CN/</a:t>
                      </a:r>
                      <a:r>
                        <a:rPr lang="en-US" sz="1600"/>
                        <a:t>CNDetail</a:t>
                      </a:r>
                      <a:r>
                        <a:rPr lang="zh-TW" sz="1600"/>
                        <a:t>、</a:t>
                      </a:r>
                      <a:r>
                        <a:rPr lang="en-US" sz="1600"/>
                        <a:t>ChargeRedordMap</a:t>
                      </a:r>
                      <a:r>
                        <a:rPr lang="zh-TW" sz="1600"/>
                        <a:t>三個資料表</a:t>
                      </a:r>
                      <a:endParaRPr lang="zh-TW" sz="1600"/>
                    </a:p>
                  </a:txBody>
                  <a:tcPr/>
                </a:tc>
                <a:tc>
                  <a:txBody>
                    <a:bodyPr/>
                    <a:p>
                      <a:pPr marL="0" indent="0" algn="l">
                        <a:buFont typeface="+mj-lt"/>
                        <a:buNone/>
                        <a:defRPr/>
                      </a:pPr>
                      <a:endParaRPr lang="en-US" sz="1600">
                        <a:solidFill>
                          <a:schemeClr val="dk1"/>
                        </a:solidFill>
                        <a:latin typeface="+mn-lt"/>
                        <a:ea typeface="+mn-ea"/>
                        <a:cs typeface="+mn-cs"/>
                      </a:endParaRPr>
                    </a:p>
                  </a:txBody>
                  <a:tcPr/>
                </a:tc>
              </a:tr>
              <a:tr h="430306">
                <a:tc>
                  <a:txBody>
                    <a:bodyPr/>
                    <a:p>
                      <a:pPr algn="l">
                        <a:defRPr/>
                      </a:pPr>
                      <a:r>
                        <a:rPr lang="en-US" sz="1600"/>
                        <a:t>2023-01-03</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帳單主</a:t>
                      </a:r>
                      <a:r>
                        <a:rPr lang="en-US" sz="1600"/>
                        <a:t>/</a:t>
                      </a:r>
                      <a:r>
                        <a:rPr lang="zh-TW" sz="1600"/>
                        <a:t>明細檔再調整</a:t>
                      </a:r>
                      <a:endParaRPr/>
                    </a:p>
                  </a:txBody>
                  <a:tcPr/>
                </a:tc>
                <a:tc>
                  <a:txBody>
                    <a:bodyPr/>
                    <a:p>
                      <a:pPr marL="0" indent="0" algn="l">
                        <a:buFont typeface="+mj-lt"/>
                        <a:buNone/>
                        <a:defRPr/>
                      </a:pPr>
                      <a:r>
                        <a:rPr lang="zh-TW" sz="1600">
                          <a:solidFill>
                            <a:schemeClr val="dk1"/>
                          </a:solidFill>
                          <a:latin typeface="+mn-lt"/>
                          <a:ea typeface="+mn-ea"/>
                          <a:cs typeface="+mn-cs"/>
                        </a:rPr>
                        <a:t>明細增加付款日期、付款金額、會員名稱；帳單號碼由明細再移至主檔，且長度改為</a:t>
                      </a:r>
                      <a:r>
                        <a:rPr lang="en-US" sz="1600">
                          <a:solidFill>
                            <a:schemeClr val="dk1"/>
                          </a:solidFill>
                          <a:latin typeface="+mn-lt"/>
                          <a:ea typeface="+mn-ea"/>
                          <a:cs typeface="+mn-cs"/>
                        </a:rPr>
                        <a:t>128</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 name="箭號: 向右 54"/>
          <p:cNvSpPr/>
          <p:nvPr/>
        </p:nvSpPr>
        <p:spPr bwMode="auto">
          <a:xfrm>
            <a:off x="3831471" y="3328485"/>
            <a:ext cx="612648" cy="540217"/>
          </a:xfrm>
          <a:prstGeom prst="rightArrow">
            <a:avLst>
              <a:gd name="adj1" fmla="val 50000"/>
              <a:gd name="adj2" fmla="val 50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2" name="矩形 1"/>
          <p:cNvSpPr/>
          <p:nvPr/>
        </p:nvSpPr>
        <p:spPr bwMode="auto">
          <a:xfrm>
            <a:off x="125598" y="744454"/>
            <a:ext cx="10687437" cy="2084373"/>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2194352" y="-1242123"/>
            <a:ext cx="348774" cy="4486291"/>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0" y="811400"/>
            <a:ext cx="4228621" cy="369332"/>
          </a:xfrm>
          <a:prstGeom prst="rect">
            <a:avLst/>
          </a:prstGeom>
        </p:spPr>
        <p:txBody>
          <a:bodyPr wrap="square">
            <a:spAutoFit/>
          </a:bodyPr>
          <a:lstStyle/>
          <a:p>
            <a:pPr>
              <a:defRPr/>
            </a:pPr>
            <a:r>
              <a:rPr lang="zh-TW" b="1">
                <a:solidFill>
                  <a:prstClr val="white"/>
                </a:solidFill>
                <a:latin typeface="微軟正黑體"/>
                <a:ea typeface="微軟正黑體"/>
              </a:rPr>
              <a:t>帳單</a:t>
            </a:r>
            <a:r>
              <a:rPr lang="en-US" b="1">
                <a:solidFill>
                  <a:prstClr val="white"/>
                </a:solidFill>
                <a:latin typeface="微軟正黑體"/>
                <a:ea typeface="微軟正黑體"/>
              </a:rPr>
              <a:t>&amp;</a:t>
            </a:r>
            <a:r>
              <a:rPr lang="zh-TW" b="1">
                <a:solidFill>
                  <a:prstClr val="white"/>
                </a:solidFill>
                <a:latin typeface="微軟正黑體"/>
                <a:ea typeface="微軟正黑體"/>
              </a:rPr>
              <a:t>明細</a:t>
            </a:r>
            <a:r>
              <a:rPr lang="en-US" b="1">
                <a:solidFill>
                  <a:prstClr val="white"/>
                </a:solidFill>
                <a:latin typeface="微軟正黑體"/>
                <a:ea typeface="微軟正黑體"/>
              </a:rPr>
              <a:t>(</a:t>
            </a:r>
            <a:r>
              <a:rPr lang="en-US" b="1">
                <a:solidFill>
                  <a:prstClr val="white"/>
                </a:solidFill>
                <a:latin typeface="微軟正黑體"/>
                <a:ea typeface="微軟正黑體"/>
              </a:rPr>
              <a:t>應收帳款</a:t>
            </a:r>
            <a:r>
              <a:rPr lang="en-US" b="1">
                <a:solidFill>
                  <a:prstClr val="white"/>
                </a:solidFill>
                <a:latin typeface="微軟正黑體"/>
                <a:ea typeface="微軟正黑體"/>
              </a:rPr>
              <a:t>)</a:t>
            </a:r>
            <a:r>
              <a:rPr lang="zh-TW" b="1">
                <a:solidFill>
                  <a:prstClr val="white"/>
                </a:solidFill>
                <a:latin typeface="微軟正黑體"/>
                <a:ea typeface="微軟正黑體"/>
              </a:rPr>
              <a:t>產製流程說明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15" name="文字方塊 14"/>
          <p:cNvSpPr txBox="1"/>
          <p:nvPr/>
        </p:nvSpPr>
        <p:spPr bwMode="auto">
          <a:xfrm>
            <a:off x="121337" y="1239961"/>
            <a:ext cx="10429199" cy="160043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400">
                <a:latin typeface="微軟正黑體"/>
                <a:ea typeface="微軟正黑體"/>
              </a:rPr>
              <a:t>CBP</a:t>
            </a:r>
            <a:r>
              <a:rPr lang="zh-TW" sz="1400">
                <a:latin typeface="微軟正黑體"/>
                <a:ea typeface="微軟正黑體"/>
              </a:rPr>
              <a:t>窗口從畫面上列出</a:t>
            </a:r>
            <a:r>
              <a:rPr lang="zh-TW" sz="1400">
                <a:solidFill>
                  <a:srgbClr val="FF0000"/>
                </a:solidFill>
                <a:latin typeface="微軟正黑體"/>
                <a:ea typeface="微軟正黑體"/>
              </a:rPr>
              <a:t>待產製</a:t>
            </a:r>
            <a:r>
              <a:rPr lang="zh-TW" sz="1400">
                <a:latin typeface="微軟正黑體"/>
                <a:ea typeface="微軟正黑體"/>
              </a:rPr>
              <a:t>的</a:t>
            </a:r>
            <a:r>
              <a:rPr lang="en-US" sz="1400">
                <a:latin typeface="微軟正黑體"/>
                <a:ea typeface="微軟正黑體"/>
              </a:rPr>
              <a:t>[</a:t>
            </a:r>
            <a:r>
              <a:rPr lang="zh-TW" sz="1400">
                <a:latin typeface="微軟正黑體"/>
                <a:ea typeface="微軟正黑體"/>
              </a:rPr>
              <a:t>帳單主檔</a:t>
            </a:r>
            <a:r>
              <a:rPr lang="en-US" sz="1400">
                <a:latin typeface="微軟正黑體"/>
                <a:ea typeface="微軟正黑體"/>
              </a:rPr>
              <a:t>]&amp;[</a:t>
            </a:r>
            <a:r>
              <a:rPr lang="zh-TW" sz="1400">
                <a:latin typeface="微軟正黑體"/>
                <a:ea typeface="微軟正黑體"/>
              </a:rPr>
              <a:t>帳單明細檔</a:t>
            </a:r>
            <a:r>
              <a:rPr lang="en-US" sz="1400">
                <a:latin typeface="微軟正黑體"/>
                <a:ea typeface="微軟正黑體"/>
              </a:rPr>
              <a:t>]</a:t>
            </a:r>
            <a:endParaRPr/>
          </a:p>
          <a:p>
            <a:pPr marL="457200" indent="-457200" algn="just" defTabSz="1219170">
              <a:buFont typeface="Wingdings"/>
              <a:buChar char="p"/>
              <a:defRPr/>
            </a:pPr>
            <a:r>
              <a:rPr lang="en-US" sz="1400">
                <a:latin typeface="微軟正黑體"/>
                <a:ea typeface="微軟正黑體"/>
              </a:rPr>
              <a:t>CBP</a:t>
            </a:r>
            <a:r>
              <a:rPr lang="zh-TW" sz="1400">
                <a:latin typeface="微軟正黑體"/>
                <a:ea typeface="微軟正黑體"/>
              </a:rPr>
              <a:t>系統利用相關之</a:t>
            </a:r>
            <a:r>
              <a:rPr lang="en-US" sz="1400">
                <a:latin typeface="微軟正黑體"/>
                <a:ea typeface="微軟正黑體"/>
              </a:rPr>
              <a:t>Party</a:t>
            </a:r>
            <a:r>
              <a:rPr lang="zh-TW" sz="1400">
                <a:latin typeface="微軟正黑體"/>
                <a:ea typeface="微軟正黑體"/>
              </a:rPr>
              <a:t>資訊至</a:t>
            </a:r>
            <a:r>
              <a:rPr lang="en-US" sz="1400">
                <a:latin typeface="微軟正黑體"/>
                <a:ea typeface="微軟正黑體"/>
              </a:rPr>
              <a:t>[Credit Balance]</a:t>
            </a:r>
            <a:r>
              <a:rPr lang="zh-TW" sz="1400">
                <a:latin typeface="微軟正黑體"/>
                <a:ea typeface="微軟正黑體"/>
              </a:rPr>
              <a:t>帶出可扣抵餘額資訊</a:t>
            </a:r>
            <a:endParaRPr lang="en-US" sz="1400">
              <a:latin typeface="微軟正黑體"/>
              <a:ea typeface="微軟正黑體"/>
            </a:endParaRPr>
          </a:p>
          <a:p>
            <a:pPr marL="457200" indent="-457200" algn="just" defTabSz="1219170">
              <a:buFont typeface="Wingdings"/>
              <a:buChar char="p"/>
              <a:defRPr/>
            </a:pPr>
            <a:r>
              <a:rPr lang="en-US" sz="1400">
                <a:latin typeface="微軟正黑體"/>
                <a:ea typeface="微軟正黑體"/>
              </a:rPr>
              <a:t>CBP</a:t>
            </a:r>
            <a:r>
              <a:rPr lang="zh-TW" sz="1400">
                <a:latin typeface="微軟正黑體"/>
                <a:ea typeface="微軟正黑體"/>
              </a:rPr>
              <a:t>窗口逐筆選定待處理之發票明細資料及扣抵項目明細進行扣抵處理</a:t>
            </a:r>
            <a:endParaRPr lang="en-US" sz="1400">
              <a:latin typeface="微軟正黑體"/>
              <a:ea typeface="微軟正黑體"/>
            </a:endParaRPr>
          </a:p>
          <a:p>
            <a:pPr marL="914400" lvl="1" indent="-457200" algn="just" defTabSz="1219170">
              <a:buFont typeface="Wingdings"/>
              <a:buChar char="ü"/>
              <a:defRPr/>
            </a:pPr>
            <a:r>
              <a:rPr lang="zh-TW" sz="1400">
                <a:latin typeface="微軟正黑體"/>
                <a:ea typeface="微軟正黑體"/>
              </a:rPr>
              <a:t>取出帳單明細初始資料與扣抵項目進行抵扣</a:t>
            </a:r>
            <a:endParaRPr lang="en-US" sz="1400">
              <a:latin typeface="微軟正黑體"/>
              <a:ea typeface="微軟正黑體"/>
            </a:endParaRPr>
          </a:p>
          <a:p>
            <a:pPr marL="914400" lvl="1" indent="-457200" algn="just" defTabSz="1219170">
              <a:buFont typeface="Wingdings"/>
              <a:buChar char="ü"/>
              <a:defRPr/>
            </a:pPr>
            <a:r>
              <a:rPr lang="zh-TW" sz="1400">
                <a:latin typeface="微軟正黑體"/>
                <a:ea typeface="微軟正黑體"/>
              </a:rPr>
              <a:t>發票抵扣結果更新至</a:t>
            </a:r>
            <a:r>
              <a:rPr lang="en-US" sz="1400">
                <a:latin typeface="微軟正黑體"/>
                <a:ea typeface="微軟正黑體"/>
              </a:rPr>
              <a:t>[</a:t>
            </a:r>
            <a:r>
              <a:rPr lang="zh-TW" sz="1400">
                <a:latin typeface="微軟正黑體"/>
                <a:ea typeface="微軟正黑體"/>
              </a:rPr>
              <a:t>帳單明細檔</a:t>
            </a:r>
            <a:r>
              <a:rPr lang="en-US" sz="1400">
                <a:latin typeface="微軟正黑體"/>
                <a:ea typeface="微軟正黑體"/>
              </a:rPr>
              <a:t>]</a:t>
            </a:r>
            <a:endParaRPr/>
          </a:p>
          <a:p>
            <a:pPr marL="914400" lvl="1" indent="-457200" algn="just" defTabSz="1219170">
              <a:buFont typeface="Wingdings"/>
              <a:buChar char="ü"/>
              <a:defRPr/>
            </a:pPr>
            <a:r>
              <a:rPr lang="zh-TW" sz="1400">
                <a:latin typeface="微軟正黑體"/>
                <a:ea typeface="微軟正黑體"/>
              </a:rPr>
              <a:t>將抵扣掉之金額</a:t>
            </a:r>
            <a:r>
              <a:rPr lang="en-US" sz="1400">
                <a:latin typeface="微軟正黑體"/>
                <a:ea typeface="微軟正黑體"/>
              </a:rPr>
              <a:t>(</a:t>
            </a:r>
            <a:r>
              <a:rPr lang="zh-TW" sz="1400">
                <a:solidFill>
                  <a:srgbClr val="FF0000"/>
                </a:solidFill>
                <a:latin typeface="微軟正黑體"/>
                <a:ea typeface="微軟正黑體"/>
              </a:rPr>
              <a:t>負值</a:t>
            </a:r>
            <a:r>
              <a:rPr lang="en-US" sz="1400">
                <a:latin typeface="微軟正黑體"/>
                <a:ea typeface="微軟正黑體"/>
              </a:rPr>
              <a:t>)</a:t>
            </a:r>
            <a:r>
              <a:rPr lang="zh-TW" sz="1400">
                <a:latin typeface="微軟正黑體"/>
                <a:ea typeface="微軟正黑體"/>
              </a:rPr>
              <a:t>寫入</a:t>
            </a:r>
            <a:r>
              <a:rPr lang="en-US" sz="1400">
                <a:latin typeface="微軟正黑體"/>
                <a:ea typeface="微軟正黑體"/>
              </a:rPr>
              <a:t>[CB</a:t>
            </a:r>
            <a:r>
              <a:rPr lang="zh-TW" sz="1400">
                <a:latin typeface="微軟正黑體"/>
                <a:ea typeface="微軟正黑體"/>
              </a:rPr>
              <a:t>抵扣紀錄</a:t>
            </a:r>
            <a:r>
              <a:rPr lang="en-US" sz="1400">
                <a:latin typeface="微軟正黑體"/>
                <a:ea typeface="微軟正黑體"/>
              </a:rPr>
              <a:t>]</a:t>
            </a:r>
            <a:endParaRPr/>
          </a:p>
          <a:p>
            <a:pPr marL="914400" lvl="1" indent="-457200" algn="just" defTabSz="1219170">
              <a:buFont typeface="Wingdings"/>
              <a:buChar char="ü"/>
              <a:defRPr/>
            </a:pPr>
            <a:r>
              <a:rPr lang="zh-TW" sz="1400">
                <a:latin typeface="微軟正黑體"/>
                <a:ea typeface="微軟正黑體"/>
              </a:rPr>
              <a:t>更新</a:t>
            </a:r>
            <a:r>
              <a:rPr lang="en-US" sz="1400">
                <a:latin typeface="微軟正黑體"/>
                <a:ea typeface="微軟正黑體"/>
              </a:rPr>
              <a:t>[Credit Balance]</a:t>
            </a:r>
            <a:r>
              <a:rPr lang="zh-TW" sz="1400">
                <a:latin typeface="微軟正黑體"/>
                <a:ea typeface="微軟正黑體"/>
              </a:rPr>
              <a:t>餘額</a:t>
            </a:r>
            <a:endParaRPr lang="en-US" sz="1400">
              <a:latin typeface="微軟正黑體"/>
              <a:ea typeface="微軟正黑體"/>
            </a:endParaRPr>
          </a:p>
        </p:txBody>
      </p:sp>
      <p:grpSp>
        <p:nvGrpSpPr>
          <p:cNvPr id="28" name="群組 65"/>
          <p:cNvGrpSpPr/>
          <p:nvPr/>
        </p:nvGrpSpPr>
        <p:grpSpPr bwMode="auto">
          <a:xfrm>
            <a:off x="2120206" y="3295161"/>
            <a:ext cx="1737254" cy="536320"/>
            <a:chOff x="5791200" y="1396335"/>
            <a:chExt cx="2202865" cy="936179"/>
          </a:xfrm>
        </p:grpSpPr>
        <p:grpSp>
          <p:nvGrpSpPr>
            <p:cNvPr id="29" name="群組 7"/>
            <p:cNvGrpSpPr/>
            <p:nvPr/>
          </p:nvGrpSpPr>
          <p:grpSpPr bwMode="auto">
            <a:xfrm>
              <a:off x="5916306" y="1396335"/>
              <a:ext cx="884602" cy="924334"/>
              <a:chOff x="1907815" y="1806922"/>
              <a:chExt cx="884639" cy="922044"/>
            </a:xfrm>
          </p:grpSpPr>
          <p:pic>
            <p:nvPicPr>
              <p:cNvPr id="44"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45" name="文字方塊 9"/>
              <p:cNvSpPr txBox="1">
                <a:spLocks noChangeArrowheads="1"/>
              </p:cNvSpPr>
              <p:nvPr/>
            </p:nvSpPr>
            <p:spPr bwMode="auto">
              <a:xfrm>
                <a:off x="1907815" y="2300237"/>
                <a:ext cx="884639" cy="42872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000">
                    <a:latin typeface="微軟正黑體"/>
                    <a:ea typeface="微軟正黑體"/>
                  </a:rPr>
                  <a:t>帳單主檔</a:t>
                </a:r>
                <a:endParaRPr/>
              </a:p>
            </p:txBody>
          </p:sp>
        </p:grpSp>
        <p:grpSp>
          <p:nvGrpSpPr>
            <p:cNvPr id="39" name="群組 7"/>
            <p:cNvGrpSpPr/>
            <p:nvPr/>
          </p:nvGrpSpPr>
          <p:grpSpPr bwMode="auto">
            <a:xfrm>
              <a:off x="6821090" y="1396335"/>
              <a:ext cx="1047213" cy="936179"/>
              <a:chOff x="1826509" y="1795105"/>
              <a:chExt cx="1047254" cy="933860"/>
            </a:xfrm>
          </p:grpSpPr>
          <p:pic>
            <p:nvPicPr>
              <p:cNvPr id="42"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43" name="文字方塊 9"/>
              <p:cNvSpPr txBox="1">
                <a:spLocks noChangeArrowheads="1"/>
              </p:cNvSpPr>
              <p:nvPr/>
            </p:nvSpPr>
            <p:spPr bwMode="auto">
              <a:xfrm>
                <a:off x="1826509" y="2300236"/>
                <a:ext cx="1047254" cy="42872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000">
                    <a:latin typeface="微軟正黑體"/>
                    <a:ea typeface="微軟正黑體"/>
                  </a:rPr>
                  <a:t>帳單明細檔</a:t>
                </a:r>
                <a:endParaRPr/>
              </a:p>
            </p:txBody>
          </p:sp>
        </p:grpSp>
        <p:sp>
          <p:nvSpPr>
            <p:cNvPr id="41"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46" name="直線接點 45"/>
          <p:cNvCxnSpPr>
            <a:cxnSpLocks/>
            <a:stCxn id="44" idx="3"/>
            <a:endCxn id="42" idx="1"/>
          </p:cNvCxnSpPr>
          <p:nvPr/>
        </p:nvCxnSpPr>
        <p:spPr bwMode="auto">
          <a:xfrm flipV="1">
            <a:off x="2833225" y="3497243"/>
            <a:ext cx="232676" cy="1321"/>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8" name="群組 7"/>
          <p:cNvGrpSpPr/>
          <p:nvPr/>
        </p:nvGrpSpPr>
        <p:grpSpPr bwMode="auto">
          <a:xfrm>
            <a:off x="160789" y="3200532"/>
            <a:ext cx="1051890" cy="698583"/>
            <a:chOff x="1322142" y="1747654"/>
            <a:chExt cx="2055987" cy="931019"/>
          </a:xfrm>
        </p:grpSpPr>
        <p:pic>
          <p:nvPicPr>
            <p:cNvPr id="49" name="圖形 8" descr="桌子"/>
            <p:cNvPicPr>
              <a:picLocks noChangeAspect="1" noChangeArrowheads="1"/>
            </p:cNvPicPr>
            <p:nvPr/>
          </p:nvPicPr>
          <p:blipFill>
            <a:blip r:embed="rId2"/>
            <a:stretch/>
          </p:blipFill>
          <p:spPr bwMode="auto">
            <a:xfrm>
              <a:off x="1788843" y="1747654"/>
              <a:ext cx="1062738" cy="708343"/>
            </a:xfrm>
            <a:prstGeom prst="rect">
              <a:avLst/>
            </a:prstGeom>
            <a:noFill/>
            <a:ln>
              <a:noFill/>
            </a:ln>
          </p:spPr>
        </p:pic>
        <p:sp>
          <p:nvSpPr>
            <p:cNvPr id="50" name="文字方塊 49"/>
            <p:cNvSpPr txBox="1">
              <a:spLocks noChangeArrowheads="1"/>
            </p:cNvSpPr>
            <p:nvPr/>
          </p:nvSpPr>
          <p:spPr bwMode="auto">
            <a:xfrm>
              <a:off x="1322142" y="2350528"/>
              <a:ext cx="2055987" cy="32814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000">
                  <a:latin typeface="微軟正黑體"/>
                  <a:ea typeface="微軟正黑體"/>
                </a:rPr>
                <a:t>Credit Balance</a:t>
              </a:r>
              <a:endParaRPr/>
            </a:p>
          </p:txBody>
        </p:sp>
      </p:grpSp>
      <p:grpSp>
        <p:nvGrpSpPr>
          <p:cNvPr id="51" name="群組 7"/>
          <p:cNvGrpSpPr/>
          <p:nvPr/>
        </p:nvGrpSpPr>
        <p:grpSpPr bwMode="auto">
          <a:xfrm>
            <a:off x="1268081" y="3181825"/>
            <a:ext cx="965328" cy="698583"/>
            <a:chOff x="1744791" y="1627007"/>
            <a:chExt cx="1210690" cy="1077475"/>
          </a:xfrm>
        </p:grpSpPr>
        <p:pic>
          <p:nvPicPr>
            <p:cNvPr id="52" name="圖形 8" descr="桌子"/>
            <p:cNvPicPr>
              <a:picLocks noChangeAspect="1" noChangeArrowheads="1"/>
            </p:cNvPicPr>
            <p:nvPr/>
          </p:nvPicPr>
          <p:blipFill>
            <a:blip r:embed="rId2"/>
            <a:stretch/>
          </p:blipFill>
          <p:spPr bwMode="auto">
            <a:xfrm>
              <a:off x="1981987" y="1627007"/>
              <a:ext cx="704874" cy="888258"/>
            </a:xfrm>
            <a:prstGeom prst="rect">
              <a:avLst/>
            </a:prstGeom>
            <a:noFill/>
            <a:ln>
              <a:noFill/>
            </a:ln>
          </p:spPr>
        </p:pic>
        <p:sp>
          <p:nvSpPr>
            <p:cNvPr id="53" name="文字方塊 9"/>
            <p:cNvSpPr txBox="1">
              <a:spLocks noChangeArrowheads="1"/>
            </p:cNvSpPr>
            <p:nvPr/>
          </p:nvSpPr>
          <p:spPr bwMode="auto">
            <a:xfrm>
              <a:off x="1744791" y="2324718"/>
              <a:ext cx="1210690" cy="37976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000">
                  <a:latin typeface="微軟正黑體"/>
                  <a:ea typeface="微軟正黑體"/>
                </a:rPr>
                <a:t>CBReduction</a:t>
              </a:r>
              <a:endParaRPr lang="en-US" sz="1000">
                <a:latin typeface="微軟正黑體"/>
                <a:ea typeface="微軟正黑體"/>
              </a:endParaRPr>
            </a:p>
          </p:txBody>
        </p:sp>
      </p:grpSp>
      <p:sp>
        <p:nvSpPr>
          <p:cNvPr id="63" name="矩形 86">
            <a:hlinkClick r:id="rId4" action="ppaction://hlinksldjump"/>
          </p:cNvPr>
          <p:cNvSpPr>
            <a:spLocks noChangeArrowheads="1"/>
          </p:cNvSpPr>
          <p:nvPr/>
        </p:nvSpPr>
        <p:spPr bwMode="auto">
          <a:xfrm>
            <a:off x="4259156" y="5537062"/>
            <a:ext cx="3659807" cy="399092"/>
          </a:xfrm>
          <a:prstGeom prst="rect">
            <a:avLst/>
          </a:prstGeom>
          <a:no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000">
                <a:solidFill>
                  <a:srgbClr val="FF0000"/>
                </a:solidFill>
                <a:latin typeface="微軟正黑體"/>
                <a:ea typeface="微軟正黑體"/>
              </a:rPr>
              <a:t>產生</a:t>
            </a:r>
            <a:r>
              <a:rPr lang="en-US" sz="2000">
                <a:solidFill>
                  <a:srgbClr val="FF0000"/>
                </a:solidFill>
                <a:latin typeface="微軟正黑體"/>
                <a:ea typeface="微軟正黑體"/>
              </a:rPr>
              <a:t>Credit Note (optional)</a:t>
            </a:r>
            <a:endParaRPr/>
          </a:p>
        </p:txBody>
      </p:sp>
      <p:cxnSp>
        <p:nvCxnSpPr>
          <p:cNvPr id="64" name="接點: 肘形 74"/>
          <p:cNvCxnSpPr>
            <a:cxnSpLocks noChangeShapeType="1"/>
            <a:stCxn id="65" idx="3"/>
            <a:endCxn id="63" idx="1"/>
          </p:cNvCxnSpPr>
          <p:nvPr/>
        </p:nvCxnSpPr>
        <p:spPr bwMode="auto">
          <a:xfrm>
            <a:off x="2656181" y="5264576"/>
            <a:ext cx="1602974" cy="472032"/>
          </a:xfrm>
          <a:prstGeom prst="bentConnector3">
            <a:avLst>
              <a:gd name="adj1" fmla="val 50000"/>
            </a:avLst>
          </a:prstGeom>
          <a:noFill/>
          <a:ln w="9525" algn="ctr">
            <a:solidFill>
              <a:schemeClr val="tx1"/>
            </a:solidFill>
            <a:round/>
            <a:headEnd/>
            <a:tailEnd type="triangle" w="med" len="med"/>
          </a:ln>
          <a:effectLst/>
        </p:spPr>
      </p:cxnSp>
      <p:sp>
        <p:nvSpPr>
          <p:cNvPr id="65" name="矩形 64"/>
          <p:cNvSpPr/>
          <p:nvPr/>
        </p:nvSpPr>
        <p:spPr bwMode="auto">
          <a:xfrm>
            <a:off x="845309" y="5021368"/>
            <a:ext cx="1810872" cy="4864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抵扣處理</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endParaRPr lang="zh-TW" sz="2400">
              <a:solidFill>
                <a:schemeClr val="tx1"/>
              </a:solidFill>
              <a:latin typeface="微軟正黑體"/>
              <a:ea typeface="微軟正黑體"/>
            </a:endParaRPr>
          </a:p>
        </p:txBody>
      </p:sp>
      <p:sp>
        <p:nvSpPr>
          <p:cNvPr id="72" name="矩形 31"/>
          <p:cNvSpPr>
            <a:spLocks noChangeArrowheads="1"/>
          </p:cNvSpPr>
          <p:nvPr/>
        </p:nvSpPr>
        <p:spPr bwMode="auto">
          <a:xfrm>
            <a:off x="8990526" y="844843"/>
            <a:ext cx="168756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產製帳單</a:t>
            </a:r>
            <a:endParaRPr lang="en-US" sz="2400">
              <a:latin typeface="微軟正黑體"/>
              <a:ea typeface="微軟正黑體"/>
            </a:endParaRPr>
          </a:p>
        </p:txBody>
      </p:sp>
      <p:cxnSp>
        <p:nvCxnSpPr>
          <p:cNvPr id="13" name="直線單箭頭接點 12"/>
          <p:cNvCxnSpPr>
            <a:cxnSpLocks/>
            <a:stCxn id="65" idx="0"/>
            <a:endCxn id="53" idx="2"/>
          </p:cNvCxnSpPr>
          <p:nvPr/>
        </p:nvCxnSpPr>
        <p:spPr bwMode="auto">
          <a:xfrm flipV="1">
            <a:off x="1750745" y="3880408"/>
            <a:ext cx="0" cy="11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a:spLocks noChangeArrowheads="1"/>
          </p:cNvSpPr>
          <p:nvPr/>
        </p:nvSpPr>
        <p:spPr bwMode="auto">
          <a:xfrm>
            <a:off x="2842648" y="4067261"/>
            <a:ext cx="1416508"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帳單產製完成後狀態從</a:t>
            </a:r>
            <a:r>
              <a:rPr lang="en-US" sz="1400">
                <a:solidFill>
                  <a:srgbClr val="FF0000"/>
                </a:solidFill>
                <a:latin typeface="微軟正黑體"/>
                <a:ea typeface="微軟正黑體"/>
              </a:rPr>
              <a:t>INITIAL</a:t>
            </a:r>
            <a:r>
              <a:rPr lang="zh-TW" sz="1400">
                <a:solidFill>
                  <a:srgbClr val="FF0000"/>
                </a:solidFill>
                <a:latin typeface="微軟正黑體"/>
                <a:ea typeface="微軟正黑體"/>
              </a:rPr>
              <a:t>改為</a:t>
            </a:r>
            <a:r>
              <a:rPr lang="en-US" sz="1400">
                <a:solidFill>
                  <a:srgbClr val="FF0000"/>
                </a:solidFill>
                <a:latin typeface="微軟正黑體"/>
                <a:ea typeface="微軟正黑體"/>
              </a:rPr>
              <a:t>RATED</a:t>
            </a:r>
            <a:endParaRPr/>
          </a:p>
        </p:txBody>
      </p:sp>
      <p:graphicFrame>
        <p:nvGraphicFramePr>
          <p:cNvPr id="32" name="表格 31"/>
          <p:cNvGraphicFramePr>
            <a:graphicFrameLocks xmlns:a="http://schemas.openxmlformats.org/drawingml/2006/main" noGrp="1"/>
          </p:cNvGraphicFramePr>
          <p:nvPr/>
        </p:nvGraphicFramePr>
        <p:xfrm>
          <a:off x="8327121" y="3004177"/>
          <a:ext cx="3743008" cy="1688396"/>
        </p:xfrm>
        <a:graphic>
          <a:graphicData uri="http://schemas.openxmlformats.org/drawingml/2006/table">
            <a:tbl>
              <a:tblPr firstRow="0" firstCol="0" lastRow="0" lastCol="0" bandRow="0" bandCol="0"/>
              <a:tblGrid>
                <a:gridCol w="332496"/>
                <a:gridCol w="988291"/>
                <a:gridCol w="1191491"/>
                <a:gridCol w="1230730"/>
              </a:tblGrid>
              <a:tr h="210207">
                <a:tc gridSpan="4">
                  <a:txBody>
                    <a:bodyPr/>
                    <a:p>
                      <a:pPr marL="0" marR="0" lvl="0" indent="0" algn="ctr" defTabSz="685800">
                        <a:lnSpc>
                          <a:spcPct val="100000"/>
                        </a:lnSpc>
                        <a:spcBef>
                          <a:spcPts val="0"/>
                        </a:spcBef>
                        <a:spcAft>
                          <a:spcPts val="0"/>
                        </a:spcAft>
                        <a:buClrTx/>
                        <a:buSzTx/>
                        <a:buFontTx/>
                        <a:buNone/>
                        <a:defRPr/>
                      </a:pPr>
                      <a:r>
                        <a:rPr lang="en-US" sz="1000" u="none" strike="noStrike">
                          <a:latin typeface="微軟正黑體"/>
                          <a:ea typeface="微軟正黑體"/>
                        </a:rPr>
                        <a:t>BillDetail</a:t>
                      </a:r>
                      <a:r>
                        <a:rPr lang="en-US" sz="1000" u="none" strike="noStrike">
                          <a:latin typeface="微軟正黑體"/>
                          <a:ea typeface="微軟正黑體"/>
                        </a:rPr>
                        <a:t>(</a:t>
                      </a:r>
                      <a:r>
                        <a:rPr lang="zh-TW" sz="1000" b="0" i="0" u="none" strike="noStrike" cap="none">
                          <a:ln>
                            <a:noFill/>
                          </a:ln>
                          <a:solidFill>
                            <a:srgbClr val="000000"/>
                          </a:solidFill>
                          <a:latin typeface="微軟正黑體"/>
                          <a:ea typeface="微軟正黑體"/>
                        </a:rPr>
                        <a:t>帳單明細檔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r>
              <a:tr h="239155">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內容值</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95669">
                <a:tc gridSpan="4">
                  <a:txBody>
                    <a:bodyPr/>
                    <a:p>
                      <a:pPr marL="0" marR="0" lvl="0" indent="0" algn="ctr" defTabSz="685800">
                        <a:lnSpc>
                          <a:spcPct val="100000"/>
                        </a:lnSpc>
                        <a:spcBef>
                          <a:spcPts val="0"/>
                        </a:spcBef>
                        <a:spcAft>
                          <a:spcPts val="0"/>
                        </a:spcAft>
                        <a:buClrTx/>
                        <a:buSzTx/>
                        <a:buFontTx/>
                        <a:buNone/>
                        <a:defRPr/>
                      </a:pPr>
                      <a:r>
                        <a:rPr lang="zh-TW" sz="1000" b="0" i="0" u="none" strike="noStrike">
                          <a:solidFill>
                            <a:srgbClr val="000000"/>
                          </a:solidFill>
                          <a:latin typeface="微軟正黑體"/>
                          <a:ea typeface="微軟正黑體"/>
                        </a:rPr>
                        <a:t>以上欄位已有值</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r>
              <a:tr h="202524">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抵扣金額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DedAmount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 </a:t>
                      </a:r>
                      <a:r>
                        <a:rPr lang="zh-TW" sz="1000" b="0" i="0" u="none" strike="noStrike" cap="none">
                          <a:ln>
                            <a:noFill/>
                          </a:ln>
                          <a:solidFill>
                            <a:srgbClr val="000000"/>
                          </a:solidFill>
                          <a:latin typeface="微軟正黑體"/>
                          <a:ea typeface="微軟正黑體"/>
                        </a:rPr>
                        <a:t>使用者</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025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應收</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會員繳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金額</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FeeAmount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By </a:t>
                      </a:r>
                      <a:r>
                        <a:rPr lang="zh-TW" sz="1000" b="0" i="0" u="none" strike="noStrike" cap="none">
                          <a:ln>
                            <a:noFill/>
                          </a:ln>
                          <a:solidFill>
                            <a:srgbClr val="FF0000"/>
                          </a:solidFill>
                          <a:latin typeface="微軟正黑體"/>
                          <a:ea typeface="微軟正黑體"/>
                        </a:rPr>
                        <a:t>原始費用金額</a:t>
                      </a:r>
                      <a:r>
                        <a:rPr lang="en-US" sz="1000" b="0" i="0" u="none" strike="noStrike" cap="none">
                          <a:ln>
                            <a:noFill/>
                          </a:ln>
                          <a:solidFill>
                            <a:srgbClr val="FF0000"/>
                          </a:solidFill>
                          <a:latin typeface="微軟正黑體"/>
                          <a:ea typeface="微軟正黑體"/>
                        </a:rPr>
                        <a:t>(11)</a:t>
                      </a:r>
                      <a:endParaRPr/>
                    </a:p>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抵扣金額</a:t>
                      </a:r>
                      <a:r>
                        <a:rPr lang="en-US" sz="1000" b="0" i="0" u="none" strike="noStrike" cap="none">
                          <a:ln>
                            <a:noFill/>
                          </a:ln>
                          <a:solidFill>
                            <a:srgbClr val="FF0000"/>
                          </a:solidFill>
                          <a:latin typeface="微軟正黑體"/>
                          <a:ea typeface="微軟正黑體"/>
                        </a:rPr>
                        <a:t>(12)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0723">
                <a:tc gridSpan="4">
                  <a:txBody>
                    <a:bodyPr/>
                    <a:p>
                      <a:pPr marL="0" marR="0" lvl="0" indent="0" algn="ctr" defTabSz="914400">
                        <a:lnSpc>
                          <a:spcPct val="100000"/>
                        </a:lnSpc>
                        <a:spcBef>
                          <a:spcPts val="0"/>
                        </a:spcBef>
                        <a:spcAft>
                          <a:spcPts val="0"/>
                        </a:spcAft>
                        <a:buClrTx/>
                        <a:buSzTx/>
                        <a:buFontTx/>
                        <a:buNone/>
                        <a:defRPr/>
                      </a:pPr>
                      <a:r>
                        <a:rPr lang="zh-TW" sz="1000" b="0" i="0" u="none" strike="noStrike">
                          <a:solidFill>
                            <a:srgbClr val="000000"/>
                          </a:solidFill>
                          <a:latin typeface="微軟正黑體"/>
                          <a:ea typeface="微軟正黑體"/>
                        </a:rPr>
                        <a:t>這些欄位仍為空值</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r>
              <a:tr h="21162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21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摘要說明</a:t>
                      </a:r>
                      <a:endParaRPr lang="en-US" sz="1000" b="0" i="0" u="none" strike="noStrike" cap="none" spc="0">
                        <a:ln>
                          <a:noFill/>
                        </a:ln>
                        <a:solidFill>
                          <a:srgbClr val="00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Note</a:t>
                      </a:r>
                      <a:endParaRPr lang="en-US" sz="1000" b="0" i="0" u="none" strike="noStrike" cap="none" spc="0">
                        <a:ln>
                          <a:noFill/>
                        </a:ln>
                        <a:solidFill>
                          <a:srgbClr val="00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By </a:t>
                      </a:r>
                      <a:r>
                        <a:rPr lang="zh-TW" sz="1000" b="0" i="0" u="none" strike="noStrike" cap="none" spc="0">
                          <a:ln>
                            <a:noFill/>
                          </a:ln>
                          <a:solidFill>
                            <a:srgbClr val="000000"/>
                          </a:solidFill>
                          <a:latin typeface="微軟正黑體"/>
                          <a:ea typeface="微軟正黑體"/>
                          <a:cs typeface="Helvetica"/>
                        </a:rPr>
                        <a:t>使用者</a:t>
                      </a:r>
                      <a:endParaRPr lang="en-US" sz="1000" b="0" i="0" u="none" strike="noStrike" cap="none" spc="0">
                        <a:ln>
                          <a:noFill/>
                        </a:ln>
                        <a:solidFill>
                          <a:srgbClr val="00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371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收費狀態</a:t>
                      </a:r>
                      <a:endParaRPr lang="en-US" sz="1000" b="0" i="0" u="none" strike="noStrike" cap="none" spc="0">
                        <a:ln>
                          <a:noFill/>
                        </a:ln>
                        <a:solidFill>
                          <a:srgbClr val="FF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Status</a:t>
                      </a:r>
                      <a:endParaRPr lang="en-US" sz="1000" b="0" i="0" u="none" strike="noStrike" cap="none" spc="0">
                        <a:ln>
                          <a:noFill/>
                        </a:ln>
                        <a:solidFill>
                          <a:srgbClr val="FF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spc="0">
                          <a:ln>
                            <a:noFill/>
                          </a:ln>
                          <a:solidFill>
                            <a:srgbClr val="FF0000"/>
                          </a:solidFill>
                          <a:latin typeface="微軟正黑體"/>
                          <a:ea typeface="微軟正黑體"/>
                          <a:cs typeface="+mn-cs"/>
                        </a:rPr>
                        <a:t>仍為空值或</a:t>
                      </a:r>
                      <a:r>
                        <a:rPr lang="en-US" sz="1000" b="0" i="0" u="none" strike="noStrike" cap="none" spc="0">
                          <a:ln>
                            <a:noFill/>
                          </a:ln>
                          <a:solidFill>
                            <a:srgbClr val="FF0000"/>
                          </a:solidFill>
                          <a:latin typeface="微軟正黑體"/>
                          <a:ea typeface="微軟正黑體"/>
                          <a:cs typeface="+mn-cs"/>
                        </a:rPr>
                        <a:t>INITIAL</a:t>
                      </a:r>
                      <a:endParaRPr lang="en-US" sz="1000" b="0" i="0" u="none" strike="noStrike" cap="none" spc="0">
                        <a:ln>
                          <a:noFill/>
                        </a:ln>
                        <a:solidFill>
                          <a:srgbClr val="FF0000"/>
                        </a:solidFill>
                        <a:latin typeface="微軟正黑體"/>
                        <a:ea typeface="微軟正黑體"/>
                        <a:cs typeface="Helvetica"/>
                      </a:endParaRPr>
                    </a:p>
                  </a:txBody>
                  <a:tcPr marL="8193" marR="8193" marT="8189" marB="0" anchor="ctr">
                    <a:lnL w="12700" algn="ctr">
                      <a:solidFill>
                        <a:srgbClr val="F79646"/>
                      </a:solidFill>
                    </a:lnL>
                    <a:lnR w="12700" algn="ctr">
                      <a:solidFill>
                        <a:srgbClr val="F79646"/>
                      </a:solidFill>
                      <a:miter/>
                    </a:lnR>
                    <a:lnT w="12700" algn="ctr">
                      <a:solidFill>
                        <a:srgbClr val="F79646"/>
                      </a:solidFill>
                      <a:miter/>
                    </a:lnT>
                    <a:lnB w="12700" algn="ctr">
                      <a:solidFill>
                        <a:srgbClr val="F79646"/>
                      </a:solidFill>
                    </a:lnB>
                    <a:solidFill>
                      <a:srgbClr val="FDEFE9"/>
                    </a:solidFill>
                  </a:tcPr>
                </a:tc>
              </a:tr>
            </a:tbl>
          </a:graphicData>
        </a:graphic>
      </p:graphicFrame>
      <p:graphicFrame>
        <p:nvGraphicFramePr>
          <p:cNvPr id="33" name="表格 32"/>
          <p:cNvGraphicFramePr>
            <a:graphicFrameLocks xmlns:a="http://schemas.openxmlformats.org/drawingml/2006/main" noGrp="1"/>
          </p:cNvGraphicFramePr>
          <p:nvPr/>
        </p:nvGraphicFramePr>
        <p:xfrm>
          <a:off x="4496815" y="3015120"/>
          <a:ext cx="3765397" cy="1951869"/>
        </p:xfrm>
        <a:graphic>
          <a:graphicData uri="http://schemas.openxmlformats.org/drawingml/2006/table">
            <a:tbl>
              <a:tblPr firstRow="0" firstCol="0" lastRow="0" lastCol="0" bandRow="0" bandCol="0">
                <a:tableStyleId>{16D9F66E-5EB9-4882-86FB-DCBF35E3C3E4}</a:tableStyleId>
              </a:tblPr>
              <a:tblGrid>
                <a:gridCol w="316310"/>
                <a:gridCol w="877175"/>
                <a:gridCol w="1408824"/>
                <a:gridCol w="1163086"/>
              </a:tblGrid>
              <a:tr h="229614">
                <a:tc gridSpan="4">
                  <a:txBody>
                    <a:bodyPr/>
                    <a:p>
                      <a:pPr algn="ctr">
                        <a:defRPr/>
                      </a:pPr>
                      <a:r>
                        <a:rPr lang="en-US" sz="1000" u="none" strike="noStrike">
                          <a:latin typeface="微軟正黑體"/>
                          <a:ea typeface="微軟正黑體"/>
                        </a:rPr>
                        <a:t>BillMaster</a:t>
                      </a:r>
                      <a:r>
                        <a:rPr lang="en-US" sz="1000" u="none" strike="noStrike">
                          <a:latin typeface="微軟正黑體"/>
                          <a:ea typeface="微軟正黑體"/>
                        </a:rPr>
                        <a:t>(</a:t>
                      </a:r>
                      <a:r>
                        <a:rPr lang="zh-TW" sz="1000" u="none" strike="noStrike">
                          <a:latin typeface="微軟正黑體"/>
                          <a:ea typeface="微軟正黑體"/>
                        </a:rPr>
                        <a:t>帳單主檔</a:t>
                      </a:r>
                      <a:r>
                        <a:rPr lang="en-US" sz="1000" u="none" strike="noStrike">
                          <a:latin typeface="微軟正黑體"/>
                          <a:ea typeface="微軟正黑體"/>
                        </a:rPr>
                        <a:t>)</a:t>
                      </a:r>
                      <a:endParaRPr lang="zh-TW" sz="1000" b="0" i="0" u="none" strike="noStrike">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r>
              <a:tr h="229614">
                <a:tc>
                  <a:txBody>
                    <a:bodyPr/>
                    <a:p>
                      <a:pPr algn="ctr">
                        <a:defRPr/>
                      </a:pPr>
                      <a:r>
                        <a:rPr lang="zh-TW" sz="1000" u="none" strike="noStrike">
                          <a:latin typeface="微軟正黑體"/>
                          <a:ea typeface="微軟正黑體"/>
                        </a:rPr>
                        <a:t>項次</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欄位名稱</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資料庫欄位名稱</a:t>
                      </a:r>
                      <a:endParaRPr lang="zh-TW" sz="1000" b="0" i="0" u="none" strike="noStrike">
                        <a:solidFill>
                          <a:srgbClr val="000000"/>
                        </a:solidFill>
                        <a:latin typeface="微軟正黑體"/>
                        <a:ea typeface="微軟正黑體"/>
                      </a:endParaRPr>
                    </a:p>
                  </a:txBody>
                  <a:tcPr marL="8193" marR="8193" marT="8193" marB="0" anchor="ctr"/>
                </a:tc>
                <a:tc>
                  <a:txBody>
                    <a:bodyPr/>
                    <a:p>
                      <a:pPr algn="ctr">
                        <a:defRPr/>
                      </a:pPr>
                      <a:r>
                        <a:rPr lang="zh-TW" sz="1000" u="none" strike="noStrike">
                          <a:latin typeface="微軟正黑體"/>
                          <a:ea typeface="微軟正黑體"/>
                        </a:rPr>
                        <a:t>內容值</a:t>
                      </a:r>
                      <a:endParaRPr lang="zh-TW" sz="1000" b="0" i="0" u="none" strike="noStrike">
                        <a:solidFill>
                          <a:srgbClr val="000000"/>
                        </a:solidFill>
                        <a:latin typeface="微軟正黑體"/>
                        <a:ea typeface="微軟正黑體"/>
                      </a:endParaRPr>
                    </a:p>
                  </a:txBody>
                  <a:tcPr marL="8193" marR="8193" marT="8193" marB="0" anchor="ctr"/>
                </a:tc>
              </a:tr>
              <a:tr h="407431">
                <a:tc gridSpan="4">
                  <a:txBody>
                    <a:bodyPr/>
                    <a:p>
                      <a:pPr marL="0" marR="0" lvl="0" indent="0" algn="ctr" defTabSz="914400">
                        <a:lnSpc>
                          <a:spcPct val="100000"/>
                        </a:lnSpc>
                        <a:spcBef>
                          <a:spcPts val="0"/>
                        </a:spcBef>
                        <a:spcAft>
                          <a:spcPts val="0"/>
                        </a:spcAft>
                        <a:buClrTx/>
                        <a:buSzTx/>
                        <a:buFontTx/>
                        <a:buNone/>
                        <a:defRPr/>
                      </a:pPr>
                      <a:r>
                        <a:rPr lang="zh-TW" sz="1000" b="0" i="0" u="none" strike="noStrike">
                          <a:solidFill>
                            <a:srgbClr val="000000"/>
                          </a:solidFill>
                          <a:latin typeface="微軟正黑體"/>
                          <a:ea typeface="微軟正黑體"/>
                        </a:rPr>
                        <a:t>以上欄位已有值</a:t>
                      </a:r>
                      <a:endParaRPr lang="en-US" sz="1000" b="0" i="0" u="none" strike="noStrike" cap="none">
                        <a:ln>
                          <a:noFill/>
                        </a:ln>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r>
              <a:tr h="229614">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6</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應收總金額</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FeeAmountSum</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By</a:t>
                      </a:r>
                      <a:r>
                        <a:rPr lang="zh-TW" sz="1000" b="0" i="0" u="none" strike="noStrike" cap="none">
                          <a:ln>
                            <a:noFill/>
                          </a:ln>
                          <a:solidFill>
                            <a:srgbClr val="FF0000"/>
                          </a:solidFill>
                          <a:latin typeface="微軟正黑體"/>
                          <a:ea typeface="微軟正黑體"/>
                        </a:rPr>
                        <a:t>帳單明細檔加總</a:t>
                      </a:r>
                      <a:endParaRPr lang="en-US" sz="1000" b="0" i="0" u="none" strike="noStrike" cap="none">
                        <a:ln>
                          <a:noFill/>
                        </a:ln>
                        <a:solidFill>
                          <a:srgbClr val="FF0000"/>
                        </a:solidFill>
                        <a:latin typeface="微軟正黑體"/>
                        <a:ea typeface="微軟正黑體"/>
                      </a:endParaRPr>
                    </a:p>
                  </a:txBody>
                  <a:tcPr marL="8193" marR="8193" marT="8189" marB="0" anchor="ctr"/>
                </a:tc>
              </a:tr>
              <a:tr h="229614">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7</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實收總金額</a:t>
                      </a:r>
                      <a:endParaRPr lang="en-US" sz="1000" b="0" i="0" u="none" strike="noStrike" cap="none">
                        <a:ln>
                          <a:noFill/>
                        </a:ln>
                        <a:solidFill>
                          <a:schemeClr val="tx1"/>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ReceivedAmountSum</a:t>
                      </a:r>
                      <a:endParaRPr lang="en-US" sz="1000" b="0" i="0" u="none" strike="noStrike" cap="none">
                        <a:ln>
                          <a:noFill/>
                        </a:ln>
                        <a:solidFill>
                          <a:schemeClr val="tx1"/>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此時未收款尚未有值</a:t>
                      </a:r>
                      <a:endParaRPr lang="en-US" sz="1000" b="0" i="0" u="none" strike="noStrike" cap="none">
                        <a:ln>
                          <a:noFill/>
                        </a:ln>
                        <a:solidFill>
                          <a:schemeClr val="tx1"/>
                        </a:solidFill>
                        <a:latin typeface="微軟正黑體"/>
                        <a:ea typeface="微軟正黑體"/>
                      </a:endParaRPr>
                    </a:p>
                  </a:txBody>
                  <a:tcPr marL="8193" marR="8193" marT="8189" marB="0" anchor="ctr"/>
                </a:tc>
              </a:tr>
              <a:tr h="229614">
                <a:tc>
                  <a:txBody>
                    <a:bodyPr/>
                    <a:p>
                      <a:pPr marL="0" marR="0" indent="0" algn="ctr" defTabSz="9144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是否為</a:t>
                      </a:r>
                      <a:r>
                        <a:rPr lang="en-US" sz="1000" b="0" i="0" u="none" strike="noStrike" cap="none">
                          <a:ln>
                            <a:noFill/>
                          </a:ln>
                          <a:solidFill>
                            <a:schemeClr val="tx1"/>
                          </a:solidFill>
                          <a:latin typeface="微軟正黑體"/>
                          <a:ea typeface="微軟正黑體"/>
                        </a:rPr>
                        <a:t>Pro-forma</a:t>
                      </a:r>
                      <a:endParaRPr lang="zh-TW"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IsPro</a:t>
                      </a:r>
                      <a:endParaRPr lang="en-US"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a:solidFill>
                            <a:schemeClr val="tx1"/>
                          </a:solidFill>
                          <a:latin typeface="微軟正黑體"/>
                          <a:ea typeface="微軟正黑體"/>
                        </a:rPr>
                        <a:t>已有值</a:t>
                      </a:r>
                      <a:endParaRPr lang="en-US" sz="1000" b="0" i="0" u="none" strike="noStrike" cap="none">
                        <a:ln>
                          <a:noFill/>
                        </a:ln>
                        <a:solidFill>
                          <a:schemeClr val="tx1"/>
                        </a:solidFill>
                        <a:latin typeface="微軟正黑體"/>
                        <a:ea typeface="微軟正黑體"/>
                      </a:endParaRPr>
                    </a:p>
                  </a:txBody>
                  <a:tcPr marL="8195" marR="8195" marT="8189" marB="0" anchor="ctr"/>
                </a:tc>
              </a:tr>
              <a:tr h="229614">
                <a:tc>
                  <a:txBody>
                    <a:bodyPr/>
                    <a:p>
                      <a:pPr marL="0" marR="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微軟正黑體"/>
                          <a:cs typeface="+mn-cs"/>
                        </a:rPr>
                        <a:t>9</a:t>
                      </a:r>
                      <a:endParaRPr/>
                    </a:p>
                  </a:txBody>
                  <a:tcPr marL="8193" marR="8193" marT="8193" marB="0" anchor="ctr"/>
                </a:tc>
                <a:tc>
                  <a:txBody>
                    <a:bodyPr/>
                    <a:p>
                      <a:pPr algn="l">
                        <a:defRPr/>
                      </a:pPr>
                      <a:r>
                        <a:rPr lang="zh-TW" sz="1000" b="0" i="0" u="none" strike="noStrike">
                          <a:solidFill>
                            <a:srgbClr val="000000"/>
                          </a:solidFill>
                          <a:latin typeface="微軟正黑體"/>
                          <a:ea typeface="微軟正黑體"/>
                        </a:rPr>
                        <a:t>處理狀態</a:t>
                      </a:r>
                      <a:endParaRPr/>
                    </a:p>
                  </a:txBody>
                  <a:tcPr marL="8193" marR="8193" marT="8193" marB="0" anchor="ctr"/>
                </a:tc>
                <a:tc>
                  <a:txBody>
                    <a:bodyPr/>
                    <a:p>
                      <a:pPr algn="l">
                        <a:defRPr/>
                      </a:pPr>
                      <a:r>
                        <a:rPr lang="en-US" sz="1000" b="0" i="0" u="none" strike="noStrike">
                          <a:solidFill>
                            <a:srgbClr val="000000"/>
                          </a:solidFill>
                          <a:latin typeface="微軟正黑體"/>
                          <a:ea typeface="微軟正黑體"/>
                        </a:rPr>
                        <a:t>Status</a:t>
                      </a:r>
                      <a:endParaRPr lang="en-US" sz="1000" b="0" i="0" u="none" strike="noStrike">
                        <a:solidFill>
                          <a:srgbClr val="000000"/>
                        </a:solidFill>
                        <a:latin typeface="微軟正黑體"/>
                        <a:ea typeface="微軟正黑體"/>
                      </a:endParaRPr>
                    </a:p>
                  </a:txBody>
                  <a:tcPr marL="8193" marR="8193" marT="8193" marB="0" anchor="ctr"/>
                </a:tc>
                <a:tc>
                  <a:txBody>
                    <a:bodyPr/>
                    <a:p>
                      <a:pPr algn="l">
                        <a:defRPr/>
                      </a:pPr>
                      <a:r>
                        <a:rPr lang="en-US" sz="1000">
                          <a:solidFill>
                            <a:srgbClr val="FF0000"/>
                          </a:solidFill>
                          <a:latin typeface="微軟正黑體"/>
                          <a:ea typeface="微軟正黑體"/>
                        </a:rPr>
                        <a:t>RATED</a:t>
                      </a:r>
                      <a:r>
                        <a:rPr lang="en-US" sz="1000" b="0" i="0" u="none" strike="noStrike" cap="none" spc="0">
                          <a:ln>
                            <a:noFill/>
                          </a:ln>
                          <a:solidFill>
                            <a:srgbClr val="FF0000"/>
                          </a:solidFill>
                          <a:latin typeface="微軟正黑體"/>
                          <a:ea typeface="微軟正黑體"/>
                          <a:cs typeface="+mn-cs"/>
                        </a:rPr>
                        <a:t>(</a:t>
                      </a:r>
                      <a:r>
                        <a:rPr lang="zh-TW" sz="1000" b="0" i="0" u="none" strike="noStrike" cap="none" spc="0">
                          <a:ln>
                            <a:noFill/>
                          </a:ln>
                          <a:solidFill>
                            <a:srgbClr val="FF0000"/>
                          </a:solidFill>
                          <a:latin typeface="微軟正黑體"/>
                          <a:ea typeface="微軟正黑體"/>
                          <a:cs typeface="+mn-cs"/>
                        </a:rPr>
                        <a:t>做完</a:t>
                      </a:r>
                      <a:r>
                        <a:rPr lang="en-US" sz="1000" b="0" i="0" u="none" strike="noStrike" cap="none" spc="0">
                          <a:ln>
                            <a:noFill/>
                          </a:ln>
                          <a:solidFill>
                            <a:srgbClr val="FF0000"/>
                          </a:solidFill>
                          <a:latin typeface="微軟正黑體"/>
                          <a:ea typeface="微軟正黑體"/>
                          <a:cs typeface="+mn-cs"/>
                        </a:rPr>
                        <a:t>CB</a:t>
                      </a:r>
                      <a:r>
                        <a:rPr lang="zh-TW" sz="1000" b="0" i="0" u="none" strike="noStrike" cap="none" spc="0">
                          <a:ln>
                            <a:noFill/>
                          </a:ln>
                          <a:solidFill>
                            <a:srgbClr val="FF0000"/>
                          </a:solidFill>
                          <a:latin typeface="微軟正黑體"/>
                          <a:ea typeface="微軟正黑體"/>
                          <a:cs typeface="+mn-cs"/>
                        </a:rPr>
                        <a:t>抵扣、已產生最後金額</a:t>
                      </a:r>
                      <a:r>
                        <a:rPr lang="en-US" sz="1000" b="0" i="0" u="none" strike="noStrike" cap="none" spc="0">
                          <a:ln>
                            <a:noFill/>
                          </a:ln>
                          <a:solidFill>
                            <a:srgbClr val="FF0000"/>
                          </a:solidFill>
                          <a:latin typeface="微軟正黑體"/>
                          <a:ea typeface="微軟正黑體"/>
                          <a:cs typeface="+mn-cs"/>
                        </a:rPr>
                        <a:t>)</a:t>
                      </a:r>
                      <a:endParaRPr lang="en-US" sz="1000" b="0" i="0" u="none" strike="noStrike">
                        <a:solidFill>
                          <a:srgbClr val="000000"/>
                        </a:solidFill>
                        <a:latin typeface="微軟正黑體"/>
                        <a:ea typeface="微軟正黑體"/>
                      </a:endParaRPr>
                    </a:p>
                  </a:txBody>
                  <a:tcPr marL="8193" marR="8193" marT="8193" marB="0" anchor="ctr"/>
                </a:tc>
              </a:tr>
            </a:tbl>
          </a:graphicData>
        </a:graphic>
      </p:graphicFrame>
      <p:sp>
        <p:nvSpPr>
          <p:cNvPr id="40" name="矩形 64"/>
          <p:cNvSpPr>
            <a:spLocks noChangeArrowheads="1"/>
          </p:cNvSpPr>
          <p:nvPr/>
        </p:nvSpPr>
        <p:spPr bwMode="auto">
          <a:xfrm>
            <a:off x="4332425" y="2929216"/>
            <a:ext cx="7859575" cy="2415099"/>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sp>
        <p:nvSpPr>
          <p:cNvPr id="5" name="矩形 31">
            <a:hlinkClick r:id="rId5"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cxnSp>
        <p:nvCxnSpPr>
          <p:cNvPr id="23" name="接點: 肘形 22"/>
          <p:cNvCxnSpPr>
            <a:cxnSpLocks/>
            <a:stCxn id="50" idx="2"/>
            <a:endCxn id="65" idx="0"/>
          </p:cNvCxnSpPr>
          <p:nvPr/>
        </p:nvCxnSpPr>
        <p:spPr bwMode="auto">
          <a:xfrm rot="16199999" flipH="1">
            <a:off x="657613" y="3928235"/>
            <a:ext cx="1122253" cy="106401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接點: 肘形 25"/>
          <p:cNvCxnSpPr>
            <a:cxnSpLocks/>
            <a:stCxn id="41" idx="2"/>
            <a:endCxn id="65" idx="0"/>
          </p:cNvCxnSpPr>
          <p:nvPr/>
        </p:nvCxnSpPr>
        <p:spPr bwMode="auto">
          <a:xfrm rot="5400000">
            <a:off x="1772436" y="3804970"/>
            <a:ext cx="1194707" cy="1238088"/>
          </a:xfrm>
          <a:prstGeom prst="bentConnector3">
            <a:avLst>
              <a:gd name="adj1" fmla="val 529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2" name="群組 12"/>
          <p:cNvGrpSpPr/>
          <p:nvPr/>
        </p:nvGrpSpPr>
        <p:grpSpPr bwMode="auto">
          <a:xfrm>
            <a:off x="214675" y="5643937"/>
            <a:ext cx="998004" cy="1058553"/>
            <a:chOff x="4504756" y="3173246"/>
            <a:chExt cx="1108464" cy="1041311"/>
          </a:xfrm>
        </p:grpSpPr>
        <p:pic>
          <p:nvPicPr>
            <p:cNvPr id="66" name="圖片 13"/>
            <p:cNvPicPr>
              <a:picLocks noChangeAspect="1" noChangeArrowheads="1"/>
            </p:cNvPicPr>
            <p:nvPr/>
          </p:nvPicPr>
          <p:blipFill>
            <a:blip r:embed="rId6"/>
            <a:stretch/>
          </p:blipFill>
          <p:spPr bwMode="auto">
            <a:xfrm>
              <a:off x="4709781" y="3173246"/>
              <a:ext cx="609600" cy="609600"/>
            </a:xfrm>
            <a:prstGeom prst="rect">
              <a:avLst/>
            </a:prstGeom>
            <a:noFill/>
            <a:ln>
              <a:noFill/>
            </a:ln>
          </p:spPr>
        </p:pic>
        <p:sp>
          <p:nvSpPr>
            <p:cNvPr id="67"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cxnSp>
        <p:nvCxnSpPr>
          <p:cNvPr id="68" name="接點: 肘形 36"/>
          <p:cNvCxnSpPr>
            <a:cxnSpLocks noChangeShapeType="1"/>
            <a:stCxn id="66" idx="0"/>
            <a:endCxn id="65" idx="1"/>
          </p:cNvCxnSpPr>
          <p:nvPr/>
        </p:nvCxnSpPr>
        <p:spPr bwMode="auto">
          <a:xfrm rot="5400000" flipH="1" flipV="1">
            <a:off x="569822" y="5368451"/>
            <a:ext cx="379361" cy="171613"/>
          </a:xfrm>
          <a:prstGeom prst="bentConnector2">
            <a:avLst/>
          </a:prstGeom>
          <a:noFill/>
          <a:ln w="9525" algn="ctr">
            <a:solidFill>
              <a:schemeClr val="tx1"/>
            </a:solidFill>
            <a:round/>
            <a:headEnd/>
            <a:tailEnd type="triangl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4" name="圖片 33"/>
          <p:cNvPicPr>
            <a:picLocks noChangeAspect="1"/>
          </p:cNvPicPr>
          <p:nvPr/>
        </p:nvPicPr>
        <p:blipFill>
          <a:blip r:embed="rId2"/>
          <a:stretch/>
        </p:blipFill>
        <p:spPr bwMode="auto">
          <a:xfrm>
            <a:off x="47357" y="775175"/>
            <a:ext cx="6720544" cy="5307650"/>
          </a:xfrm>
          <a:prstGeom prst="rect">
            <a:avLst/>
          </a:prstGeom>
        </p:spPr>
      </p:pic>
      <p:sp>
        <p:nvSpPr>
          <p:cNvPr id="35" name="矩形 34"/>
          <p:cNvSpPr/>
          <p:nvPr/>
        </p:nvSpPr>
        <p:spPr bwMode="auto">
          <a:xfrm>
            <a:off x="1724540" y="148230"/>
            <a:ext cx="4514213" cy="4864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抵扣處理</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r>
              <a:rPr lang="zh-TW" sz="2400">
                <a:latin typeface="微軟正黑體"/>
                <a:ea typeface="微軟正黑體"/>
              </a:rPr>
              <a:t> 的</a:t>
            </a:r>
            <a:r>
              <a:rPr lang="zh-TW" sz="2400" b="1">
                <a:solidFill>
                  <a:srgbClr val="FF0000"/>
                </a:solidFill>
                <a:latin typeface="微軟正黑體"/>
                <a:ea typeface="微軟正黑體"/>
              </a:rPr>
              <a:t>前端作業</a:t>
            </a:r>
            <a:r>
              <a:rPr lang="zh-TW" sz="2400">
                <a:latin typeface="微軟正黑體"/>
                <a:ea typeface="微軟正黑體"/>
              </a:rPr>
              <a:t>說明</a:t>
            </a:r>
            <a:endParaRPr lang="zh-TW" sz="2400">
              <a:solidFill>
                <a:schemeClr val="tx1"/>
              </a:solidFill>
              <a:latin typeface="微軟正黑體"/>
              <a:ea typeface="微軟正黑體"/>
            </a:endParaRPr>
          </a:p>
        </p:txBody>
      </p:sp>
      <p:sp>
        <p:nvSpPr>
          <p:cNvPr id="36" name="矩形 31"/>
          <p:cNvSpPr>
            <a:spLocks noChangeArrowheads="1"/>
          </p:cNvSpPr>
          <p:nvPr/>
        </p:nvSpPr>
        <p:spPr bwMode="auto">
          <a:xfrm>
            <a:off x="3159157" y="1206194"/>
            <a:ext cx="5873685" cy="486415"/>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b="1">
                <a:latin typeface="微軟正黑體"/>
                <a:ea typeface="微軟正黑體"/>
              </a:rPr>
              <a:t>選取某帳單主檔</a:t>
            </a:r>
            <a:r>
              <a:rPr lang="en-US" b="1">
                <a:latin typeface="微軟正黑體"/>
                <a:ea typeface="微軟正黑體"/>
              </a:rPr>
              <a:t>(</a:t>
            </a:r>
            <a:r>
              <a:rPr lang="en-US" sz="1800" u="none" strike="noStrike">
                <a:latin typeface="微軟正黑體"/>
                <a:ea typeface="微軟正黑體"/>
              </a:rPr>
              <a:t>BillMasterID</a:t>
            </a:r>
            <a:r>
              <a:rPr lang="en-US" b="1">
                <a:latin typeface="微軟正黑體"/>
                <a:ea typeface="微軟正黑體"/>
              </a:rPr>
              <a:t>)</a:t>
            </a:r>
            <a:r>
              <a:rPr lang="en-US" sz="1800" u="none" strike="noStrike">
                <a:latin typeface="微軟正黑體"/>
                <a:ea typeface="微軟正黑體"/>
              </a:rPr>
              <a:t> </a:t>
            </a:r>
            <a:r>
              <a:rPr lang="zh-TW" b="1">
                <a:latin typeface="微軟正黑體"/>
                <a:ea typeface="微軟正黑體"/>
              </a:rPr>
              <a:t>的抵扣作業帶出所有明細</a:t>
            </a:r>
            <a:endParaRPr lang="en-US" b="1">
              <a:latin typeface="微軟正黑體"/>
              <a:ea typeface="微軟正黑體"/>
            </a:endParaRPr>
          </a:p>
        </p:txBody>
      </p:sp>
      <p:sp>
        <p:nvSpPr>
          <p:cNvPr id="37" name="矩形 31"/>
          <p:cNvSpPr>
            <a:spLocks noChangeArrowheads="1"/>
          </p:cNvSpPr>
          <p:nvPr/>
        </p:nvSpPr>
        <p:spPr bwMode="auto">
          <a:xfrm>
            <a:off x="2818070" y="3416490"/>
            <a:ext cx="7435119" cy="486415"/>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b="1">
                <a:latin typeface="微軟正黑體"/>
                <a:ea typeface="微軟正黑體"/>
              </a:rPr>
              <a:t>此帳單主檔之</a:t>
            </a:r>
            <a:r>
              <a:rPr lang="en-US" b="1">
                <a:latin typeface="微軟正黑體"/>
                <a:ea typeface="微軟正黑體"/>
              </a:rPr>
              <a:t>PartyName</a:t>
            </a:r>
            <a:r>
              <a:rPr lang="zh-TW" b="1">
                <a:latin typeface="微軟正黑體"/>
                <a:ea typeface="微軟正黑體"/>
              </a:rPr>
              <a:t>帶出其所有目前可用</a:t>
            </a:r>
            <a:r>
              <a:rPr lang="en-US" b="1">
                <a:latin typeface="微軟正黑體"/>
                <a:ea typeface="微軟正黑體"/>
              </a:rPr>
              <a:t>(</a:t>
            </a:r>
            <a:r>
              <a:rPr lang="zh-TW" b="1">
                <a:latin typeface="微軟正黑體"/>
                <a:ea typeface="微軟正黑體"/>
              </a:rPr>
              <a:t>金額要</a:t>
            </a:r>
            <a:r>
              <a:rPr lang="en-US" b="1">
                <a:latin typeface="微軟正黑體"/>
                <a:ea typeface="微軟正黑體"/>
              </a:rPr>
              <a:t>&gt;0)</a:t>
            </a:r>
            <a:r>
              <a:rPr lang="zh-TW" b="1">
                <a:latin typeface="微軟正黑體"/>
                <a:ea typeface="微軟正黑體"/>
              </a:rPr>
              <a:t>之</a:t>
            </a:r>
            <a:r>
              <a:rPr lang="en-US" b="1">
                <a:latin typeface="微軟正黑體"/>
                <a:ea typeface="微軟正黑體"/>
              </a:rPr>
              <a:t>CB</a:t>
            </a:r>
            <a:r>
              <a:rPr lang="zh-TW" b="1">
                <a:latin typeface="微軟正黑體"/>
                <a:ea typeface="微軟正黑體"/>
              </a:rPr>
              <a:t> </a:t>
            </a:r>
            <a:r>
              <a:rPr lang="en-US" b="1">
                <a:latin typeface="微軟正黑體"/>
                <a:ea typeface="微軟正黑體"/>
              </a:rPr>
              <a:t>records</a:t>
            </a:r>
            <a:endParaRPr/>
          </a:p>
        </p:txBody>
      </p:sp>
      <p:sp>
        <p:nvSpPr>
          <p:cNvPr id="38" name="矩形 31"/>
          <p:cNvSpPr>
            <a:spLocks noChangeArrowheads="1"/>
          </p:cNvSpPr>
          <p:nvPr/>
        </p:nvSpPr>
        <p:spPr bwMode="auto">
          <a:xfrm>
            <a:off x="6991110" y="1952114"/>
            <a:ext cx="5200890" cy="999430"/>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2800" b="1">
                <a:solidFill>
                  <a:srgbClr val="FF0000"/>
                </a:solidFill>
                <a:latin typeface="微軟正黑體"/>
                <a:ea typeface="微軟正黑體"/>
              </a:rPr>
              <a:t>此處送出之前的選擇與對應的金額變化應都屬於前端運算</a:t>
            </a:r>
            <a:endParaRPr lang="en-US" sz="2800" b="1">
              <a:solidFill>
                <a:srgbClr val="FF0000"/>
              </a:solidFill>
              <a:latin typeface="微軟正黑體"/>
              <a:ea typeface="微軟正黑體"/>
            </a:endParaRPr>
          </a:p>
        </p:txBody>
      </p:sp>
      <p:sp>
        <p:nvSpPr>
          <p:cNvPr id="48" name="矩形 47"/>
          <p:cNvSpPr/>
          <p:nvPr/>
        </p:nvSpPr>
        <p:spPr bwMode="auto">
          <a:xfrm>
            <a:off x="9531550" y="4319893"/>
            <a:ext cx="1032482"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CBID</a:t>
            </a:r>
            <a:endParaRPr/>
          </a:p>
        </p:txBody>
      </p:sp>
      <p:sp>
        <p:nvSpPr>
          <p:cNvPr id="49" name="矩形 48"/>
          <p:cNvSpPr/>
          <p:nvPr/>
        </p:nvSpPr>
        <p:spPr bwMode="auto">
          <a:xfrm>
            <a:off x="9517225" y="4519160"/>
            <a:ext cx="92174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solidFill>
                  <a:schemeClr val="tx1"/>
                </a:solidFill>
                <a:latin typeface="微軟正黑體"/>
                <a:ea typeface="微軟正黑體"/>
                <a:cs typeface="+mn-cs"/>
              </a:rPr>
              <a:t>CBType</a:t>
            </a:r>
            <a:endParaRPr lang="en-US" sz="1200" b="0" i="0" u="none" strike="noStrike" cap="none" spc="0">
              <a:solidFill>
                <a:schemeClr val="tx1"/>
              </a:solidFill>
              <a:latin typeface="微軟正黑體"/>
              <a:ea typeface="微軟正黑體"/>
              <a:cs typeface="+mn-cs"/>
            </a:endParaRPr>
          </a:p>
        </p:txBody>
      </p:sp>
      <p:sp>
        <p:nvSpPr>
          <p:cNvPr id="50" name="矩形 49"/>
          <p:cNvSpPr/>
          <p:nvPr/>
        </p:nvSpPr>
        <p:spPr bwMode="auto">
          <a:xfrm>
            <a:off x="9529037" y="5007420"/>
            <a:ext cx="92174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BLDetailID</a:t>
            </a:r>
            <a:endParaRPr lang="en-US" sz="1200" b="0" i="0" u="none" strike="noStrike">
              <a:solidFill>
                <a:schemeClr val="tx1"/>
              </a:solidFill>
              <a:latin typeface="微軟正黑體"/>
              <a:ea typeface="微軟正黑體"/>
            </a:endParaRPr>
          </a:p>
        </p:txBody>
      </p:sp>
      <p:sp>
        <p:nvSpPr>
          <p:cNvPr id="51" name="矩形 50"/>
          <p:cNvSpPr/>
          <p:nvPr/>
        </p:nvSpPr>
        <p:spPr bwMode="auto">
          <a:xfrm>
            <a:off x="9541355" y="4747915"/>
            <a:ext cx="92174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a:solidFill>
                  <a:srgbClr val="000000"/>
                </a:solidFill>
                <a:latin typeface="微軟正黑體"/>
                <a:ea typeface="微軟正黑體"/>
              </a:rPr>
              <a:t>BillingNo</a:t>
            </a:r>
            <a:endParaRPr lang="en-US" sz="1200" b="0">
              <a:solidFill>
                <a:srgbClr val="000000"/>
              </a:solidFill>
              <a:latin typeface="微軟正黑體"/>
              <a:ea typeface="微軟正黑體"/>
            </a:endParaRPr>
          </a:p>
        </p:txBody>
      </p:sp>
      <p:sp>
        <p:nvSpPr>
          <p:cNvPr id="52" name="矩形 51"/>
          <p:cNvSpPr/>
          <p:nvPr/>
        </p:nvSpPr>
        <p:spPr bwMode="auto">
          <a:xfrm>
            <a:off x="9540163" y="5252339"/>
            <a:ext cx="874193"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InvoiceNo</a:t>
            </a:r>
            <a:endParaRPr lang="en-US" sz="1200" b="0" i="0" u="none" strike="noStrike">
              <a:solidFill>
                <a:schemeClr val="tx1"/>
              </a:solidFill>
              <a:latin typeface="微軟正黑體"/>
              <a:ea typeface="微軟正黑體"/>
            </a:endParaRPr>
          </a:p>
        </p:txBody>
      </p:sp>
      <p:sp>
        <p:nvSpPr>
          <p:cNvPr id="53" name="矩形 52"/>
          <p:cNvSpPr/>
          <p:nvPr/>
        </p:nvSpPr>
        <p:spPr bwMode="auto">
          <a:xfrm>
            <a:off x="9528894" y="5454280"/>
            <a:ext cx="107437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CurrAmount</a:t>
            </a:r>
            <a:endParaRPr lang="en-US" sz="1200" b="0" i="0" u="none" strike="noStrike" cap="none">
              <a:ln>
                <a:noFill/>
              </a:ln>
              <a:solidFill>
                <a:schemeClr val="tx1"/>
              </a:solidFill>
              <a:latin typeface="微軟正黑體"/>
              <a:ea typeface="微軟正黑體"/>
            </a:endParaRPr>
          </a:p>
        </p:txBody>
      </p:sp>
      <p:sp>
        <p:nvSpPr>
          <p:cNvPr id="54" name="矩形 53"/>
          <p:cNvSpPr/>
          <p:nvPr/>
        </p:nvSpPr>
        <p:spPr bwMode="auto">
          <a:xfrm>
            <a:off x="9536867" y="5689828"/>
            <a:ext cx="926402"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a:latin typeface="微軟正黑體"/>
                <a:ea typeface="微軟正黑體"/>
              </a:rPr>
              <a:t>PartyName</a:t>
            </a:r>
            <a:endParaRPr lang="en-US" sz="1200" b="0" i="0" u="none" strike="noStrike" cap="none">
              <a:ln>
                <a:noFill/>
              </a:ln>
              <a:solidFill>
                <a:schemeClr val="tx1"/>
              </a:solidFill>
              <a:latin typeface="微軟正黑體"/>
              <a:ea typeface="微軟正黑體"/>
            </a:endParaRPr>
          </a:p>
        </p:txBody>
      </p:sp>
      <p:sp>
        <p:nvSpPr>
          <p:cNvPr id="55" name="矩形 54"/>
          <p:cNvSpPr/>
          <p:nvPr/>
        </p:nvSpPr>
        <p:spPr bwMode="auto">
          <a:xfrm>
            <a:off x="9525812" y="5922229"/>
            <a:ext cx="1044380"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a:latin typeface="微軟正黑體"/>
                <a:ea typeface="微軟正黑體"/>
              </a:rPr>
              <a:t>CreateDate</a:t>
            </a:r>
            <a:endParaRPr lang="en-US" sz="1200" b="0">
              <a:solidFill>
                <a:srgbClr val="000000"/>
              </a:solidFill>
              <a:latin typeface="Consolas"/>
            </a:endParaRPr>
          </a:p>
        </p:txBody>
      </p:sp>
      <p:sp>
        <p:nvSpPr>
          <p:cNvPr id="56" name="矩形 55"/>
          <p:cNvSpPr/>
          <p:nvPr/>
        </p:nvSpPr>
        <p:spPr bwMode="auto">
          <a:xfrm>
            <a:off x="9525812" y="6153804"/>
            <a:ext cx="145475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UpdDate</a:t>
            </a:r>
            <a:endParaRPr lang="en-US" sz="1200" b="0" i="0" u="none" strike="noStrike">
              <a:solidFill>
                <a:schemeClr val="tx1"/>
              </a:solidFill>
              <a:latin typeface="微軟正黑體"/>
              <a:ea typeface="微軟正黑體"/>
            </a:endParaRPr>
          </a:p>
        </p:txBody>
      </p:sp>
      <p:sp>
        <p:nvSpPr>
          <p:cNvPr id="57" name="矩形 56"/>
          <p:cNvSpPr/>
          <p:nvPr/>
        </p:nvSpPr>
        <p:spPr bwMode="auto">
          <a:xfrm>
            <a:off x="9472119" y="4005190"/>
            <a:ext cx="1859495" cy="2852810"/>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59" name="矩形 58"/>
          <p:cNvSpPr/>
          <p:nvPr/>
        </p:nvSpPr>
        <p:spPr bwMode="auto">
          <a:xfrm>
            <a:off x="9472118" y="4001160"/>
            <a:ext cx="1862167"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CB</a:t>
            </a:r>
            <a:endParaRPr/>
          </a:p>
        </p:txBody>
      </p:sp>
      <p:sp>
        <p:nvSpPr>
          <p:cNvPr id="60" name="矩形 59"/>
          <p:cNvSpPr/>
          <p:nvPr/>
        </p:nvSpPr>
        <p:spPr bwMode="auto">
          <a:xfrm>
            <a:off x="9531550" y="6403793"/>
            <a:ext cx="752170"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a:latin typeface="微軟正黑體"/>
                <a:ea typeface="微軟正黑體"/>
              </a:rPr>
              <a:t>Note</a:t>
            </a:r>
            <a:endParaRPr lang="en-US" sz="1200" b="0" i="0" u="none" strike="noStrike">
              <a:solidFill>
                <a:schemeClr val="tx1"/>
              </a:solidFill>
              <a:latin typeface="微軟正黑體"/>
              <a:ea typeface="微軟正黑體"/>
            </a:endParaRPr>
          </a:p>
        </p:txBody>
      </p:sp>
      <p:sp>
        <p:nvSpPr>
          <p:cNvPr id="61" name="箭號: 向右 60"/>
          <p:cNvSpPr/>
          <p:nvPr/>
        </p:nvSpPr>
        <p:spPr bwMode="auto">
          <a:xfrm rot="626723">
            <a:off x="6895898" y="4598047"/>
            <a:ext cx="2443027" cy="884689"/>
          </a:xfrm>
          <a:prstGeom prst="rightArrow">
            <a:avLst>
              <a:gd name="adj1" fmla="val 50000"/>
              <a:gd name="adj2" fmla="val 50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 name="矩形 34"/>
          <p:cNvSpPr/>
          <p:nvPr/>
        </p:nvSpPr>
        <p:spPr bwMode="auto">
          <a:xfrm>
            <a:off x="1724540" y="148230"/>
            <a:ext cx="4514213" cy="4864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抵扣處理</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r>
              <a:rPr lang="zh-TW" sz="2400">
                <a:latin typeface="微軟正黑體"/>
                <a:ea typeface="微軟正黑體"/>
              </a:rPr>
              <a:t> 的</a:t>
            </a:r>
            <a:r>
              <a:rPr lang="zh-TW" sz="2400" b="1">
                <a:solidFill>
                  <a:srgbClr val="FF0000"/>
                </a:solidFill>
                <a:latin typeface="微軟正黑體"/>
                <a:ea typeface="微軟正黑體"/>
              </a:rPr>
              <a:t>後端作業 </a:t>
            </a:r>
            <a:r>
              <a:rPr lang="zh-TW" sz="2400">
                <a:latin typeface="微軟正黑體"/>
                <a:ea typeface="微軟正黑體"/>
              </a:rPr>
              <a:t>說明</a:t>
            </a:r>
            <a:r>
              <a:rPr lang="en-US" sz="2400">
                <a:latin typeface="微軟正黑體"/>
                <a:ea typeface="微軟正黑體"/>
              </a:rPr>
              <a:t>(1)</a:t>
            </a:r>
            <a:endParaRPr lang="zh-TW" sz="2400">
              <a:solidFill>
                <a:schemeClr val="tx1"/>
              </a:solidFill>
              <a:latin typeface="微軟正黑體"/>
              <a:ea typeface="微軟正黑體"/>
            </a:endParaRPr>
          </a:p>
        </p:txBody>
      </p:sp>
      <p:pic>
        <p:nvPicPr>
          <p:cNvPr id="2" name="圖片 1"/>
          <p:cNvPicPr>
            <a:picLocks noChangeAspect="1"/>
          </p:cNvPicPr>
          <p:nvPr/>
        </p:nvPicPr>
        <p:blipFill>
          <a:blip r:embed="rId2"/>
          <a:stretch/>
        </p:blipFill>
        <p:spPr bwMode="auto">
          <a:xfrm>
            <a:off x="115746" y="775376"/>
            <a:ext cx="8241176" cy="3807160"/>
          </a:xfrm>
          <a:prstGeom prst="rect">
            <a:avLst/>
          </a:prstGeom>
        </p:spPr>
      </p:pic>
      <p:sp>
        <p:nvSpPr>
          <p:cNvPr id="3" name="矩形 31"/>
          <p:cNvSpPr>
            <a:spLocks noChangeArrowheads="1"/>
          </p:cNvSpPr>
          <p:nvPr/>
        </p:nvSpPr>
        <p:spPr bwMode="auto">
          <a:xfrm>
            <a:off x="7072038" y="480184"/>
            <a:ext cx="2060294" cy="939174"/>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2800" b="1">
                <a:solidFill>
                  <a:srgbClr val="FF0000"/>
                </a:solidFill>
                <a:latin typeface="微軟正黑體"/>
                <a:ea typeface="微軟正黑體"/>
              </a:rPr>
              <a:t>以此結果送出至後端</a:t>
            </a:r>
            <a:endParaRPr lang="en-US" sz="2800" b="1">
              <a:solidFill>
                <a:srgbClr val="FF0000"/>
              </a:solidFill>
              <a:latin typeface="微軟正黑體"/>
              <a:ea typeface="微軟正黑體"/>
            </a:endParaRPr>
          </a:p>
        </p:txBody>
      </p:sp>
      <p:sp>
        <p:nvSpPr>
          <p:cNvPr id="14" name="矩形 13"/>
          <p:cNvSpPr/>
          <p:nvPr/>
        </p:nvSpPr>
        <p:spPr bwMode="auto">
          <a:xfrm>
            <a:off x="10202713" y="503306"/>
            <a:ext cx="99595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CBID</a:t>
            </a:r>
            <a:endParaRPr/>
          </a:p>
        </p:txBody>
      </p:sp>
      <p:sp>
        <p:nvSpPr>
          <p:cNvPr id="15" name="矩形 14"/>
          <p:cNvSpPr/>
          <p:nvPr/>
        </p:nvSpPr>
        <p:spPr bwMode="auto">
          <a:xfrm>
            <a:off x="10188386" y="702573"/>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solidFill>
                  <a:schemeClr val="tx1"/>
                </a:solidFill>
                <a:latin typeface="微軟正黑體"/>
                <a:ea typeface="微軟正黑體"/>
                <a:cs typeface="+mn-cs"/>
              </a:rPr>
              <a:t>CBType</a:t>
            </a:r>
            <a:endParaRPr lang="en-US" sz="1200" b="0" i="0" u="none" strike="noStrike" cap="none" spc="0">
              <a:solidFill>
                <a:schemeClr val="tx1"/>
              </a:solidFill>
              <a:latin typeface="微軟正黑體"/>
              <a:ea typeface="微軟正黑體"/>
              <a:cs typeface="+mn-cs"/>
            </a:endParaRPr>
          </a:p>
        </p:txBody>
      </p:sp>
      <p:sp>
        <p:nvSpPr>
          <p:cNvPr id="16" name="矩形 15"/>
          <p:cNvSpPr/>
          <p:nvPr/>
        </p:nvSpPr>
        <p:spPr bwMode="auto">
          <a:xfrm>
            <a:off x="10200199" y="1190833"/>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BLDetailID</a:t>
            </a:r>
            <a:endParaRPr lang="en-US" sz="1200" b="0" i="0" u="none" strike="noStrike">
              <a:solidFill>
                <a:schemeClr val="tx1"/>
              </a:solidFill>
              <a:latin typeface="微軟正黑體"/>
              <a:ea typeface="微軟正黑體"/>
            </a:endParaRPr>
          </a:p>
        </p:txBody>
      </p:sp>
      <p:sp>
        <p:nvSpPr>
          <p:cNvPr id="17" name="矩形 16"/>
          <p:cNvSpPr/>
          <p:nvPr/>
        </p:nvSpPr>
        <p:spPr bwMode="auto">
          <a:xfrm>
            <a:off x="10212517" y="931328"/>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a:solidFill>
                  <a:srgbClr val="000000"/>
                </a:solidFill>
                <a:latin typeface="微軟正黑體"/>
                <a:ea typeface="微軟正黑體"/>
              </a:rPr>
              <a:t>BillingNo</a:t>
            </a:r>
            <a:endParaRPr lang="en-US" sz="1200" b="0">
              <a:solidFill>
                <a:srgbClr val="000000"/>
              </a:solidFill>
              <a:latin typeface="微軟正黑體"/>
              <a:ea typeface="微軟正黑體"/>
            </a:endParaRPr>
          </a:p>
        </p:txBody>
      </p:sp>
      <p:sp>
        <p:nvSpPr>
          <p:cNvPr id="18" name="矩形 17"/>
          <p:cNvSpPr/>
          <p:nvPr/>
        </p:nvSpPr>
        <p:spPr bwMode="auto">
          <a:xfrm>
            <a:off x="10211325" y="1435752"/>
            <a:ext cx="843267"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InvoiceNo</a:t>
            </a:r>
            <a:endParaRPr lang="en-US" sz="1200" b="0" i="0" u="none" strike="noStrike">
              <a:solidFill>
                <a:schemeClr val="tx1"/>
              </a:solidFill>
              <a:latin typeface="微軟正黑體"/>
              <a:ea typeface="微軟正黑體"/>
            </a:endParaRPr>
          </a:p>
        </p:txBody>
      </p:sp>
      <p:sp>
        <p:nvSpPr>
          <p:cNvPr id="19" name="矩形 18"/>
          <p:cNvSpPr/>
          <p:nvPr/>
        </p:nvSpPr>
        <p:spPr bwMode="auto">
          <a:xfrm>
            <a:off x="10200057" y="1637693"/>
            <a:ext cx="1036368"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CurrAmount</a:t>
            </a:r>
            <a:endParaRPr lang="en-US" sz="1200" b="0" i="0" u="none" strike="noStrike" cap="none">
              <a:ln>
                <a:noFill/>
              </a:ln>
              <a:solidFill>
                <a:schemeClr val="tx1"/>
              </a:solidFill>
              <a:latin typeface="微軟正黑體"/>
              <a:ea typeface="微軟正黑體"/>
            </a:endParaRPr>
          </a:p>
        </p:txBody>
      </p:sp>
      <p:sp>
        <p:nvSpPr>
          <p:cNvPr id="20" name="矩形 19"/>
          <p:cNvSpPr/>
          <p:nvPr/>
        </p:nvSpPr>
        <p:spPr bwMode="auto">
          <a:xfrm>
            <a:off x="10208029" y="1873241"/>
            <a:ext cx="89362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a:latin typeface="微軟正黑體"/>
                <a:ea typeface="微軟正黑體"/>
              </a:rPr>
              <a:t>PartyName</a:t>
            </a:r>
            <a:endParaRPr lang="en-US" sz="1200" b="0" i="0" u="none" strike="noStrike" cap="none">
              <a:ln>
                <a:noFill/>
              </a:ln>
              <a:solidFill>
                <a:schemeClr val="tx1"/>
              </a:solidFill>
              <a:latin typeface="微軟正黑體"/>
              <a:ea typeface="微軟正黑體"/>
            </a:endParaRPr>
          </a:p>
        </p:txBody>
      </p:sp>
      <p:sp>
        <p:nvSpPr>
          <p:cNvPr id="21" name="矩形 20"/>
          <p:cNvSpPr/>
          <p:nvPr/>
        </p:nvSpPr>
        <p:spPr bwMode="auto">
          <a:xfrm>
            <a:off x="10196974" y="2105642"/>
            <a:ext cx="1007434"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a:latin typeface="微軟正黑體"/>
                <a:ea typeface="微軟正黑體"/>
              </a:rPr>
              <a:t>CreateDate</a:t>
            </a:r>
            <a:endParaRPr lang="en-US" sz="1200" b="0">
              <a:solidFill>
                <a:srgbClr val="000000"/>
              </a:solidFill>
              <a:latin typeface="Consolas"/>
            </a:endParaRPr>
          </a:p>
        </p:txBody>
      </p:sp>
      <p:sp>
        <p:nvSpPr>
          <p:cNvPr id="22" name="矩形 21"/>
          <p:cNvSpPr/>
          <p:nvPr/>
        </p:nvSpPr>
        <p:spPr bwMode="auto">
          <a:xfrm>
            <a:off x="10196974" y="2337217"/>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LastUpdDate</a:t>
            </a:r>
            <a:endParaRPr lang="en-US" sz="1200" b="0" i="0" u="none" strike="noStrike">
              <a:solidFill>
                <a:schemeClr val="tx1"/>
              </a:solidFill>
              <a:latin typeface="微軟正黑體"/>
              <a:ea typeface="微軟正黑體"/>
            </a:endParaRPr>
          </a:p>
        </p:txBody>
      </p:sp>
      <p:sp>
        <p:nvSpPr>
          <p:cNvPr id="23" name="矩形 22"/>
          <p:cNvSpPr/>
          <p:nvPr/>
        </p:nvSpPr>
        <p:spPr bwMode="auto">
          <a:xfrm>
            <a:off x="10143282" y="197934"/>
            <a:ext cx="1793713" cy="2672729"/>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24" name="矩形 23"/>
          <p:cNvSpPr/>
          <p:nvPr/>
        </p:nvSpPr>
        <p:spPr bwMode="auto">
          <a:xfrm>
            <a:off x="10143281" y="183536"/>
            <a:ext cx="1796290"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CB</a:t>
            </a:r>
            <a:endParaRPr/>
          </a:p>
        </p:txBody>
      </p:sp>
      <p:sp>
        <p:nvSpPr>
          <p:cNvPr id="25" name="矩形 24"/>
          <p:cNvSpPr/>
          <p:nvPr/>
        </p:nvSpPr>
        <p:spPr bwMode="auto">
          <a:xfrm>
            <a:off x="10202713" y="2587207"/>
            <a:ext cx="72556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a:latin typeface="微軟正黑體"/>
                <a:ea typeface="微軟正黑體"/>
              </a:rPr>
              <a:t>Note</a:t>
            </a:r>
            <a:endParaRPr lang="en-US" sz="1200" b="0" i="0" u="none" strike="noStrike">
              <a:solidFill>
                <a:schemeClr val="tx1"/>
              </a:solidFill>
              <a:latin typeface="微軟正黑體"/>
              <a:ea typeface="微軟正黑體"/>
            </a:endParaRPr>
          </a:p>
        </p:txBody>
      </p:sp>
      <p:sp>
        <p:nvSpPr>
          <p:cNvPr id="27" name="矩形 26"/>
          <p:cNvSpPr/>
          <p:nvPr/>
        </p:nvSpPr>
        <p:spPr bwMode="auto">
          <a:xfrm>
            <a:off x="10214317" y="4339395"/>
            <a:ext cx="99595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CBStateID</a:t>
            </a:r>
            <a:endParaRPr lang="en-US" sz="1200" u="none" strike="noStrike">
              <a:solidFill>
                <a:schemeClr val="tx1"/>
              </a:solidFill>
              <a:latin typeface="微軟正黑體"/>
              <a:ea typeface="微軟正黑體"/>
            </a:endParaRPr>
          </a:p>
        </p:txBody>
      </p:sp>
      <p:sp>
        <p:nvSpPr>
          <p:cNvPr id="28" name="矩形 27"/>
          <p:cNvSpPr/>
          <p:nvPr/>
        </p:nvSpPr>
        <p:spPr bwMode="auto">
          <a:xfrm>
            <a:off x="10226970" y="4570348"/>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solidFill>
                  <a:schemeClr val="tx1"/>
                </a:solidFill>
                <a:latin typeface="微軟正黑體"/>
                <a:ea typeface="微軟正黑體"/>
                <a:cs typeface="+mn-cs"/>
              </a:rPr>
              <a:t>CBID</a:t>
            </a:r>
            <a:endParaRPr/>
          </a:p>
        </p:txBody>
      </p:sp>
      <p:sp>
        <p:nvSpPr>
          <p:cNvPr id="29" name="矩形 28"/>
          <p:cNvSpPr/>
          <p:nvPr/>
        </p:nvSpPr>
        <p:spPr bwMode="auto">
          <a:xfrm>
            <a:off x="10222726" y="5016830"/>
            <a:ext cx="1044198"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TransItem</a:t>
            </a:r>
            <a:endParaRPr lang="en-US" sz="1200" b="0" i="0" u="none" strike="noStrike">
              <a:solidFill>
                <a:schemeClr val="tx1"/>
              </a:solidFill>
              <a:latin typeface="微軟正黑體"/>
              <a:ea typeface="微軟正黑體"/>
            </a:endParaRPr>
          </a:p>
        </p:txBody>
      </p:sp>
      <p:sp>
        <p:nvSpPr>
          <p:cNvPr id="30" name="矩形 29"/>
          <p:cNvSpPr/>
          <p:nvPr/>
        </p:nvSpPr>
        <p:spPr bwMode="auto">
          <a:xfrm>
            <a:off x="10226970" y="4765262"/>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InvoiceNo</a:t>
            </a:r>
            <a:endParaRPr lang="en-US" sz="1200" b="0" i="0" u="none" strike="noStrike">
              <a:solidFill>
                <a:schemeClr val="tx1"/>
              </a:solidFill>
              <a:latin typeface="微軟正黑體"/>
              <a:ea typeface="微軟正黑體"/>
            </a:endParaRPr>
          </a:p>
        </p:txBody>
      </p:sp>
      <p:sp>
        <p:nvSpPr>
          <p:cNvPr id="31" name="矩形 30"/>
          <p:cNvSpPr/>
          <p:nvPr/>
        </p:nvSpPr>
        <p:spPr bwMode="auto">
          <a:xfrm>
            <a:off x="10212884" y="5274873"/>
            <a:ext cx="987345"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OrgAmount</a:t>
            </a:r>
            <a:endParaRPr lang="en-US" sz="1200" b="0" i="0" u="none" strike="noStrike">
              <a:solidFill>
                <a:schemeClr val="tx1"/>
              </a:solidFill>
              <a:latin typeface="微軟正黑體"/>
              <a:ea typeface="微軟正黑體"/>
            </a:endParaRPr>
          </a:p>
        </p:txBody>
      </p:sp>
      <p:sp>
        <p:nvSpPr>
          <p:cNvPr id="32" name="矩形 31"/>
          <p:cNvSpPr/>
          <p:nvPr/>
        </p:nvSpPr>
        <p:spPr bwMode="auto">
          <a:xfrm>
            <a:off x="10210595" y="5555739"/>
            <a:ext cx="1176554"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TransAmount</a:t>
            </a:r>
            <a:endParaRPr lang="en-US" sz="1200" b="0" i="0" u="none" strike="noStrike" cap="none">
              <a:ln>
                <a:noFill/>
              </a:ln>
              <a:solidFill>
                <a:schemeClr val="tx1"/>
              </a:solidFill>
              <a:latin typeface="微軟正黑體"/>
              <a:ea typeface="微軟正黑體"/>
            </a:endParaRPr>
          </a:p>
        </p:txBody>
      </p:sp>
      <p:sp>
        <p:nvSpPr>
          <p:cNvPr id="33" name="矩形 32"/>
          <p:cNvSpPr/>
          <p:nvPr/>
        </p:nvSpPr>
        <p:spPr bwMode="auto">
          <a:xfrm>
            <a:off x="10213841" y="5802572"/>
            <a:ext cx="89362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a:latin typeface="微軟正黑體"/>
                <a:ea typeface="微軟正黑體"/>
              </a:rPr>
              <a:t>Note</a:t>
            </a:r>
            <a:endParaRPr lang="en-US" sz="1200" b="0" i="0" u="none" strike="noStrike" cap="none">
              <a:ln>
                <a:noFill/>
              </a:ln>
              <a:solidFill>
                <a:schemeClr val="tx1"/>
              </a:solidFill>
              <a:latin typeface="微軟正黑體"/>
              <a:ea typeface="微軟正黑體"/>
            </a:endParaRPr>
          </a:p>
        </p:txBody>
      </p:sp>
      <p:sp>
        <p:nvSpPr>
          <p:cNvPr id="39" name="矩形 38"/>
          <p:cNvSpPr/>
          <p:nvPr/>
        </p:nvSpPr>
        <p:spPr bwMode="auto">
          <a:xfrm>
            <a:off x="10202840" y="6020971"/>
            <a:ext cx="1007434"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a:latin typeface="微軟正黑體"/>
                <a:ea typeface="微軟正黑體"/>
              </a:rPr>
              <a:t>CreateDate</a:t>
            </a:r>
            <a:endParaRPr lang="en-US" sz="1200" b="0">
              <a:solidFill>
                <a:srgbClr val="000000"/>
              </a:solidFill>
              <a:latin typeface="Consolas"/>
            </a:endParaRPr>
          </a:p>
        </p:txBody>
      </p:sp>
      <p:sp>
        <p:nvSpPr>
          <p:cNvPr id="40" name="矩形 39"/>
          <p:cNvSpPr/>
          <p:nvPr/>
        </p:nvSpPr>
        <p:spPr bwMode="auto">
          <a:xfrm>
            <a:off x="10211427" y="6289134"/>
            <a:ext cx="904684"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OprCode</a:t>
            </a:r>
            <a:endParaRPr lang="en-US" sz="1200" b="0" i="0" u="none" strike="noStrike">
              <a:solidFill>
                <a:schemeClr val="tx1"/>
              </a:solidFill>
              <a:latin typeface="微軟正黑體"/>
              <a:ea typeface="微軟正黑體"/>
            </a:endParaRPr>
          </a:p>
        </p:txBody>
      </p:sp>
      <p:sp>
        <p:nvSpPr>
          <p:cNvPr id="41" name="矩形 40"/>
          <p:cNvSpPr/>
          <p:nvPr/>
        </p:nvSpPr>
        <p:spPr bwMode="auto">
          <a:xfrm>
            <a:off x="10157735" y="3894345"/>
            <a:ext cx="1793713" cy="2780119"/>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42" name="矩形 41"/>
          <p:cNvSpPr/>
          <p:nvPr/>
        </p:nvSpPr>
        <p:spPr bwMode="auto">
          <a:xfrm>
            <a:off x="10157734" y="3909780"/>
            <a:ext cx="1793713"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CBStatement</a:t>
            </a:r>
            <a:endParaRPr lang="en-US" sz="1400" b="0">
              <a:solidFill>
                <a:srgbClr val="000000"/>
              </a:solidFill>
              <a:latin typeface="Consolas"/>
            </a:endParaRPr>
          </a:p>
        </p:txBody>
      </p:sp>
      <p:sp>
        <p:nvSpPr>
          <p:cNvPr id="67" name="矩形: 圓角 66"/>
          <p:cNvSpPr/>
          <p:nvPr/>
        </p:nvSpPr>
        <p:spPr bwMode="auto">
          <a:xfrm>
            <a:off x="2048718" y="3603142"/>
            <a:ext cx="508974" cy="486136"/>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68" name="接點: 肘形 67"/>
          <p:cNvCxnSpPr>
            <a:cxnSpLocks/>
            <a:stCxn id="67" idx="2"/>
            <a:endCxn id="32" idx="1"/>
          </p:cNvCxnSpPr>
          <p:nvPr/>
        </p:nvCxnSpPr>
        <p:spPr bwMode="auto">
          <a:xfrm rot="16199999" flipH="1">
            <a:off x="5454421" y="938062"/>
            <a:ext cx="1604959" cy="790738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接點: 肘形 71"/>
          <p:cNvCxnSpPr>
            <a:cxnSpLocks/>
            <a:stCxn id="75" idx="3"/>
            <a:endCxn id="28" idx="1"/>
          </p:cNvCxnSpPr>
          <p:nvPr/>
        </p:nvCxnSpPr>
        <p:spPr bwMode="auto">
          <a:xfrm>
            <a:off x="3356657" y="3844498"/>
            <a:ext cx="6870313" cy="864348"/>
          </a:xfrm>
          <a:prstGeom prst="bentConnector3">
            <a:avLst>
              <a:gd name="adj1" fmla="val 990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圓角 74"/>
          <p:cNvSpPr/>
          <p:nvPr/>
        </p:nvSpPr>
        <p:spPr bwMode="auto">
          <a:xfrm>
            <a:off x="174148" y="3565003"/>
            <a:ext cx="3182509" cy="558989"/>
          </a:xfrm>
          <a:prstGeom prst="roundRect">
            <a:avLst>
              <a:gd name="adj" fmla="val 16667"/>
            </a:avLst>
          </a:prstGeom>
          <a:noFill/>
          <a:ln w="25400" cap="flat">
            <a:solidFill>
              <a:srgbClr val="7030A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85" name="矩形 31"/>
          <p:cNvSpPr>
            <a:spLocks noChangeArrowheads="1"/>
          </p:cNvSpPr>
          <p:nvPr/>
        </p:nvSpPr>
        <p:spPr bwMode="auto">
          <a:xfrm>
            <a:off x="0" y="5783329"/>
            <a:ext cx="10116432" cy="998042"/>
          </a:xfrm>
          <a:prstGeom prst="rect">
            <a:avLst/>
          </a:prstGeom>
          <a:noFill/>
          <a:ln w="38100" algn="ctr">
            <a:solidFill>
              <a:srgbClr val="7030A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2800" b="1">
                <a:solidFill>
                  <a:srgbClr val="7030A0"/>
                </a:solidFill>
                <a:latin typeface="微軟正黑體"/>
                <a:ea typeface="微軟正黑體"/>
              </a:rPr>
              <a:t>2</a:t>
            </a:r>
            <a:r>
              <a:rPr lang="zh-TW" sz="2800" b="1">
                <a:solidFill>
                  <a:srgbClr val="7030A0"/>
                </a:solidFill>
                <a:latin typeface="微軟正黑體"/>
                <a:ea typeface="微軟正黑體"/>
              </a:rPr>
              <a:t>筆</a:t>
            </a:r>
            <a:r>
              <a:rPr lang="en-US" sz="2800" b="1">
                <a:solidFill>
                  <a:srgbClr val="7030A0"/>
                </a:solidFill>
                <a:latin typeface="微軟正黑體"/>
                <a:ea typeface="微軟正黑體"/>
              </a:rPr>
              <a:t>CB</a:t>
            </a:r>
            <a:r>
              <a:rPr lang="zh-TW" sz="2800" b="1">
                <a:solidFill>
                  <a:srgbClr val="7030A0"/>
                </a:solidFill>
                <a:latin typeface="微軟正黑體"/>
                <a:ea typeface="微軟正黑體"/>
              </a:rPr>
              <a:t>抵扣，金額皆為</a:t>
            </a:r>
            <a:r>
              <a:rPr lang="en-US" sz="2800" b="1">
                <a:solidFill>
                  <a:srgbClr val="7030A0"/>
                </a:solidFill>
                <a:latin typeface="微軟正黑體"/>
                <a:ea typeface="微軟正黑體"/>
              </a:rPr>
              <a:t>-10</a:t>
            </a:r>
            <a:r>
              <a:rPr lang="zh-TW" sz="2800" b="1">
                <a:solidFill>
                  <a:srgbClr val="7030A0"/>
                </a:solidFill>
                <a:latin typeface="微軟正黑體"/>
                <a:ea typeface="微軟正黑體"/>
              </a:rPr>
              <a:t>寫進</a:t>
            </a:r>
            <a:r>
              <a:rPr lang="en-US" sz="2800" b="1">
                <a:solidFill>
                  <a:srgbClr val="7030A0"/>
                </a:solidFill>
                <a:latin typeface="微軟正黑體"/>
                <a:ea typeface="微軟正黑體"/>
              </a:rPr>
              <a:t>CBStatement</a:t>
            </a:r>
            <a:r>
              <a:rPr lang="zh-TW" sz="2800" b="1">
                <a:solidFill>
                  <a:srgbClr val="7030A0"/>
                </a:solidFill>
                <a:latin typeface="微軟正黑體"/>
                <a:ea typeface="微軟正黑體"/>
              </a:rPr>
              <a:t>，</a:t>
            </a:r>
            <a:r>
              <a:rPr lang="en-US" sz="2800" b="1">
                <a:solidFill>
                  <a:srgbClr val="7030A0"/>
                </a:solidFill>
                <a:latin typeface="微軟正黑體"/>
                <a:ea typeface="微軟正黑體"/>
              </a:rPr>
              <a:t>TransAmount</a:t>
            </a:r>
            <a:r>
              <a:rPr lang="zh-TW" sz="2800" b="1">
                <a:solidFill>
                  <a:srgbClr val="7030A0"/>
                </a:solidFill>
                <a:latin typeface="微軟正黑體"/>
                <a:ea typeface="微軟正黑體"/>
              </a:rPr>
              <a:t>為此次抵扣金額，剩餘金額及日期</a:t>
            </a:r>
            <a:r>
              <a:rPr lang="en-US" sz="2800" b="1">
                <a:solidFill>
                  <a:srgbClr val="7030A0"/>
                </a:solidFill>
                <a:latin typeface="微軟正黑體"/>
                <a:ea typeface="微軟正黑體"/>
              </a:rPr>
              <a:t>update</a:t>
            </a:r>
            <a:r>
              <a:rPr lang="zh-TW" sz="2800" b="1">
                <a:solidFill>
                  <a:srgbClr val="7030A0"/>
                </a:solidFill>
                <a:latin typeface="微軟正黑體"/>
                <a:ea typeface="微軟正黑體"/>
              </a:rPr>
              <a:t>至</a:t>
            </a:r>
            <a:r>
              <a:rPr lang="en-US" sz="2800" b="1">
                <a:solidFill>
                  <a:srgbClr val="7030A0"/>
                </a:solidFill>
                <a:latin typeface="微軟正黑體"/>
                <a:ea typeface="微軟正黑體"/>
              </a:rPr>
              <a:t>CB</a:t>
            </a:r>
            <a:r>
              <a:rPr lang="zh-TW" sz="2800" b="1">
                <a:solidFill>
                  <a:srgbClr val="7030A0"/>
                </a:solidFill>
                <a:latin typeface="微軟正黑體"/>
                <a:ea typeface="微軟正黑體"/>
              </a:rPr>
              <a:t>原來的</a:t>
            </a:r>
            <a:r>
              <a:rPr lang="en-US" sz="2800" b="1">
                <a:solidFill>
                  <a:srgbClr val="7030A0"/>
                </a:solidFill>
                <a:latin typeface="微軟正黑體"/>
                <a:ea typeface="微軟正黑體"/>
              </a:rPr>
              <a:t>record</a:t>
            </a:r>
            <a:endParaRPr/>
          </a:p>
        </p:txBody>
      </p:sp>
      <p:sp>
        <p:nvSpPr>
          <p:cNvPr id="86" name="矩形: 圓角 85"/>
          <p:cNvSpPr/>
          <p:nvPr/>
        </p:nvSpPr>
        <p:spPr bwMode="auto">
          <a:xfrm>
            <a:off x="1021577" y="3584072"/>
            <a:ext cx="393540" cy="486136"/>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87" name="接點: 肘形 86"/>
          <p:cNvCxnSpPr>
            <a:cxnSpLocks/>
            <a:stCxn id="86" idx="2"/>
            <a:endCxn id="31" idx="1"/>
          </p:cNvCxnSpPr>
          <p:nvPr/>
        </p:nvCxnSpPr>
        <p:spPr bwMode="auto">
          <a:xfrm rot="16199999" flipH="1">
            <a:off x="5044034" y="244521"/>
            <a:ext cx="1343162" cy="899453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圓角 94"/>
          <p:cNvSpPr/>
          <p:nvPr/>
        </p:nvSpPr>
        <p:spPr bwMode="auto">
          <a:xfrm>
            <a:off x="7326931" y="3569097"/>
            <a:ext cx="508974" cy="486136"/>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96" name="矩形: 圓角 95"/>
          <p:cNvSpPr/>
          <p:nvPr/>
        </p:nvSpPr>
        <p:spPr bwMode="auto">
          <a:xfrm>
            <a:off x="2653462" y="3593445"/>
            <a:ext cx="508974" cy="486136"/>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100" name="接點: 肘形 99"/>
          <p:cNvCxnSpPr>
            <a:cxnSpLocks/>
            <a:stCxn id="96" idx="2"/>
            <a:endCxn id="95" idx="2"/>
          </p:cNvCxnSpPr>
          <p:nvPr/>
        </p:nvCxnSpPr>
        <p:spPr bwMode="auto">
          <a:xfrm rot="5400000" flipH="1" flipV="1">
            <a:off x="5232509" y="1730672"/>
            <a:ext cx="24348" cy="4673469"/>
          </a:xfrm>
          <a:prstGeom prst="bentConnector3">
            <a:avLst>
              <a:gd name="adj1" fmla="val -2127357"/>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4" name="接點: 肘形 103"/>
          <p:cNvCxnSpPr>
            <a:cxnSpLocks/>
            <a:stCxn id="95" idx="3"/>
            <a:endCxn id="19" idx="1"/>
          </p:cNvCxnSpPr>
          <p:nvPr/>
        </p:nvCxnSpPr>
        <p:spPr bwMode="auto">
          <a:xfrm flipV="1">
            <a:off x="7835905" y="1776191"/>
            <a:ext cx="2364151" cy="203597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 name="矩形 34"/>
          <p:cNvSpPr/>
          <p:nvPr/>
        </p:nvSpPr>
        <p:spPr bwMode="auto">
          <a:xfrm>
            <a:off x="1724540" y="148230"/>
            <a:ext cx="4514213" cy="4864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sz="2400">
                <a:latin typeface="微軟正黑體"/>
                <a:ea typeface="微軟正黑體"/>
              </a:rPr>
              <a:t>抵扣處理</a:t>
            </a:r>
            <a:r>
              <a:rPr lang="en-US" sz="2400">
                <a:latin typeface="微軟正黑體"/>
                <a:ea typeface="微軟正黑體"/>
              </a:rPr>
              <a:t>(</a:t>
            </a:r>
            <a:r>
              <a:rPr lang="zh-TW" sz="2400">
                <a:latin typeface="微軟正黑體"/>
                <a:ea typeface="微軟正黑體"/>
              </a:rPr>
              <a:t> </a:t>
            </a:r>
            <a:r>
              <a:rPr lang="en-US" sz="2400">
                <a:latin typeface="微軟正黑體"/>
                <a:ea typeface="微軟正黑體"/>
              </a:rPr>
              <a:t>)</a:t>
            </a:r>
            <a:r>
              <a:rPr lang="zh-TW" sz="2400">
                <a:latin typeface="微軟正黑體"/>
                <a:ea typeface="微軟正黑體"/>
              </a:rPr>
              <a:t> 的</a:t>
            </a:r>
            <a:r>
              <a:rPr lang="zh-TW" sz="2400" b="1">
                <a:solidFill>
                  <a:srgbClr val="FF0000"/>
                </a:solidFill>
                <a:latin typeface="微軟正黑體"/>
                <a:ea typeface="微軟正黑體"/>
              </a:rPr>
              <a:t>後端作業 </a:t>
            </a:r>
            <a:r>
              <a:rPr lang="zh-TW" sz="2400">
                <a:latin typeface="微軟正黑體"/>
                <a:ea typeface="微軟正黑體"/>
              </a:rPr>
              <a:t>說明</a:t>
            </a:r>
            <a:r>
              <a:rPr lang="en-US" sz="2400">
                <a:latin typeface="微軟正黑體"/>
                <a:ea typeface="微軟正黑體"/>
              </a:rPr>
              <a:t>(2)</a:t>
            </a:r>
            <a:endParaRPr lang="zh-TW" sz="2400">
              <a:solidFill>
                <a:schemeClr val="tx1"/>
              </a:solidFill>
              <a:latin typeface="微軟正黑體"/>
              <a:ea typeface="微軟正黑體"/>
            </a:endParaRPr>
          </a:p>
        </p:txBody>
      </p:sp>
      <p:pic>
        <p:nvPicPr>
          <p:cNvPr id="2" name="圖片 1"/>
          <p:cNvPicPr>
            <a:picLocks noChangeAspect="1"/>
          </p:cNvPicPr>
          <p:nvPr/>
        </p:nvPicPr>
        <p:blipFill>
          <a:blip r:embed="rId2"/>
          <a:stretch/>
        </p:blipFill>
        <p:spPr bwMode="auto">
          <a:xfrm>
            <a:off x="115746" y="775376"/>
            <a:ext cx="7449151" cy="3441269"/>
          </a:xfrm>
          <a:prstGeom prst="rect">
            <a:avLst/>
          </a:prstGeom>
        </p:spPr>
      </p:pic>
      <p:sp>
        <p:nvSpPr>
          <p:cNvPr id="3" name="矩形 31"/>
          <p:cNvSpPr>
            <a:spLocks noChangeArrowheads="1"/>
          </p:cNvSpPr>
          <p:nvPr/>
        </p:nvSpPr>
        <p:spPr bwMode="auto">
          <a:xfrm>
            <a:off x="6684380" y="342699"/>
            <a:ext cx="2060294" cy="939174"/>
          </a:xfrm>
          <a:prstGeom prst="rect">
            <a:avLst/>
          </a:prstGeom>
          <a:noFill/>
          <a:ln w="38100" algn="ctr">
            <a:solidFill>
              <a:srgbClr val="00B0F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2800" b="1">
                <a:solidFill>
                  <a:srgbClr val="FF0000"/>
                </a:solidFill>
                <a:latin typeface="微軟正黑體"/>
                <a:ea typeface="微軟正黑體"/>
              </a:rPr>
              <a:t>以此結果送出至後端</a:t>
            </a:r>
            <a:endParaRPr lang="en-US" sz="2800" b="1">
              <a:solidFill>
                <a:srgbClr val="FF0000"/>
              </a:solidFill>
              <a:latin typeface="微軟正黑體"/>
              <a:ea typeface="微軟正黑體"/>
            </a:endParaRPr>
          </a:p>
        </p:txBody>
      </p:sp>
      <p:cxnSp>
        <p:nvCxnSpPr>
          <p:cNvPr id="104" name="接點: 肘形 103"/>
          <p:cNvCxnSpPr>
            <a:cxnSpLocks/>
            <a:stCxn id="52" idx="0"/>
            <a:endCxn id="45" idx="1"/>
          </p:cNvCxnSpPr>
          <p:nvPr/>
        </p:nvCxnSpPr>
        <p:spPr bwMode="auto">
          <a:xfrm rot="16199999" flipH="1">
            <a:off x="6955488" y="843310"/>
            <a:ext cx="1978529" cy="3338691"/>
          </a:xfrm>
          <a:prstGeom prst="bentConnector4">
            <a:avLst>
              <a:gd name="adj1" fmla="val -11554"/>
              <a:gd name="adj2" fmla="val 5268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9646529" y="938408"/>
            <a:ext cx="109009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BillMasterID</a:t>
            </a:r>
            <a:endParaRPr lang="en-US" sz="1200" b="0" i="0" u="none" strike="noStrike" cap="none">
              <a:ln>
                <a:noFill/>
              </a:ln>
              <a:solidFill>
                <a:schemeClr val="tx1"/>
              </a:solidFill>
              <a:latin typeface="微軟正黑體"/>
              <a:ea typeface="微軟正黑體"/>
            </a:endParaRPr>
          </a:p>
        </p:txBody>
      </p:sp>
      <p:sp>
        <p:nvSpPr>
          <p:cNvPr id="5" name="矩形 4"/>
          <p:cNvSpPr/>
          <p:nvPr/>
        </p:nvSpPr>
        <p:spPr bwMode="auto">
          <a:xfrm>
            <a:off x="9646529" y="1143631"/>
            <a:ext cx="1083203"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200">
                <a:solidFill>
                  <a:srgbClr val="000000"/>
                </a:solidFill>
                <a:latin typeface="微軟正黑體"/>
                <a:ea typeface="微軟正黑體"/>
                <a:cs typeface="+mj-cs"/>
              </a:rPr>
              <a:t>WKMasterID</a:t>
            </a:r>
            <a:endParaRPr lang="zh-TW" sz="1200" b="0" i="0" u="none" strike="noStrike" cap="none" spc="0">
              <a:ln>
                <a:noFill/>
              </a:ln>
              <a:solidFill>
                <a:srgbClr val="000000"/>
              </a:solidFill>
              <a:latin typeface="微軟正黑體"/>
              <a:ea typeface="微軟正黑體"/>
              <a:cs typeface="+mj-cs"/>
            </a:endParaRPr>
          </a:p>
        </p:txBody>
      </p:sp>
      <p:sp>
        <p:nvSpPr>
          <p:cNvPr id="6" name="矩形 5"/>
          <p:cNvSpPr/>
          <p:nvPr/>
        </p:nvSpPr>
        <p:spPr bwMode="auto">
          <a:xfrm>
            <a:off x="9639636" y="1392835"/>
            <a:ext cx="940465"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u="none" strike="noStrike">
                <a:solidFill>
                  <a:schemeClr val="tx1"/>
                </a:solidFill>
                <a:latin typeface="微軟正黑體"/>
                <a:ea typeface="微軟正黑體"/>
              </a:rPr>
              <a:t>InvDetailID</a:t>
            </a:r>
            <a:endParaRPr lang="en-US" sz="1200" b="0" i="0" u="none" strike="noStrike">
              <a:solidFill>
                <a:schemeClr val="tx1"/>
              </a:solidFill>
              <a:latin typeface="微軟正黑體"/>
              <a:ea typeface="微軟正黑體"/>
            </a:endParaRPr>
          </a:p>
        </p:txBody>
      </p:sp>
      <p:sp>
        <p:nvSpPr>
          <p:cNvPr id="7" name="矩形 6"/>
          <p:cNvSpPr/>
          <p:nvPr/>
        </p:nvSpPr>
        <p:spPr bwMode="auto">
          <a:xfrm>
            <a:off x="9625494" y="1657296"/>
            <a:ext cx="109119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PartyName</a:t>
            </a:r>
            <a:endParaRPr lang="en-US" sz="1200" b="0">
              <a:solidFill>
                <a:srgbClr val="000000"/>
              </a:solidFill>
              <a:latin typeface="微軟正黑體"/>
              <a:ea typeface="微軟正黑體"/>
            </a:endParaRPr>
          </a:p>
        </p:txBody>
      </p:sp>
      <p:sp>
        <p:nvSpPr>
          <p:cNvPr id="8" name="矩形 7"/>
          <p:cNvSpPr/>
          <p:nvPr/>
        </p:nvSpPr>
        <p:spPr bwMode="auto">
          <a:xfrm>
            <a:off x="9639636" y="1879794"/>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SupplierName</a:t>
            </a:r>
            <a:endParaRPr lang="en-US" sz="1200" b="0">
              <a:solidFill>
                <a:srgbClr val="000000"/>
              </a:solidFill>
              <a:latin typeface="微軟正黑體"/>
              <a:ea typeface="微軟正黑體"/>
            </a:endParaRPr>
          </a:p>
        </p:txBody>
      </p:sp>
      <p:sp>
        <p:nvSpPr>
          <p:cNvPr id="9" name="矩形 8"/>
          <p:cNvSpPr/>
          <p:nvPr/>
        </p:nvSpPr>
        <p:spPr bwMode="auto">
          <a:xfrm>
            <a:off x="9641305" y="2121228"/>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SubmarineCable</a:t>
            </a:r>
            <a:endParaRPr lang="en-US" sz="1200" b="0">
              <a:solidFill>
                <a:srgbClr val="000000"/>
              </a:solidFill>
              <a:latin typeface="微軟正黑體"/>
              <a:ea typeface="微軟正黑體"/>
            </a:endParaRPr>
          </a:p>
        </p:txBody>
      </p:sp>
      <p:sp>
        <p:nvSpPr>
          <p:cNvPr id="10" name="矩形 9"/>
          <p:cNvSpPr/>
          <p:nvPr/>
        </p:nvSpPr>
        <p:spPr bwMode="auto">
          <a:xfrm>
            <a:off x="9650606" y="2368037"/>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WorkTitle</a:t>
            </a:r>
            <a:endParaRPr lang="en-US" sz="1200" b="0">
              <a:solidFill>
                <a:srgbClr val="000000"/>
              </a:solidFill>
              <a:latin typeface="微軟正黑體"/>
              <a:ea typeface="微軟正黑體"/>
            </a:endParaRPr>
          </a:p>
        </p:txBody>
      </p:sp>
      <p:sp>
        <p:nvSpPr>
          <p:cNvPr id="11" name="矩形 10"/>
          <p:cNvSpPr/>
          <p:nvPr/>
        </p:nvSpPr>
        <p:spPr bwMode="auto">
          <a:xfrm>
            <a:off x="9607342" y="2600916"/>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BillMilestone</a:t>
            </a:r>
            <a:endParaRPr lang="en-US" sz="1200" b="0">
              <a:solidFill>
                <a:srgbClr val="000000"/>
              </a:solidFill>
              <a:latin typeface="微軟正黑體"/>
              <a:ea typeface="微軟正黑體"/>
            </a:endParaRPr>
          </a:p>
        </p:txBody>
      </p:sp>
      <p:sp>
        <p:nvSpPr>
          <p:cNvPr id="12" name="矩形 11"/>
          <p:cNvSpPr/>
          <p:nvPr/>
        </p:nvSpPr>
        <p:spPr bwMode="auto">
          <a:xfrm>
            <a:off x="9627596" y="2859300"/>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微軟正黑體"/>
                <a:ea typeface="微軟正黑體"/>
              </a:rPr>
              <a:t>FeeItem</a:t>
            </a:r>
            <a:endParaRPr lang="en-US" sz="1200" b="0">
              <a:solidFill>
                <a:srgbClr val="000000"/>
              </a:solidFill>
              <a:latin typeface="微軟正黑體"/>
              <a:ea typeface="微軟正黑體"/>
            </a:endParaRPr>
          </a:p>
        </p:txBody>
      </p:sp>
      <p:sp>
        <p:nvSpPr>
          <p:cNvPr id="13" name="矩形 12"/>
          <p:cNvSpPr/>
          <p:nvPr/>
        </p:nvSpPr>
        <p:spPr bwMode="auto">
          <a:xfrm>
            <a:off x="9614099" y="3916127"/>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ReceivedAmount</a:t>
            </a:r>
            <a:endParaRPr lang="en-US" sz="1200" b="0" i="0" u="none" strike="noStrike" cap="none">
              <a:ln>
                <a:noFill/>
              </a:ln>
              <a:solidFill>
                <a:schemeClr val="tx1"/>
              </a:solidFill>
              <a:latin typeface="微軟正黑體"/>
              <a:ea typeface="微軟正黑體"/>
            </a:endParaRPr>
          </a:p>
        </p:txBody>
      </p:sp>
      <p:sp>
        <p:nvSpPr>
          <p:cNvPr id="26" name="矩形 25"/>
          <p:cNvSpPr/>
          <p:nvPr/>
        </p:nvSpPr>
        <p:spPr bwMode="auto">
          <a:xfrm>
            <a:off x="9594282" y="4704797"/>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BankFees</a:t>
            </a:r>
            <a:endParaRPr lang="en-US" sz="1200" b="0" i="0" u="none" strike="noStrike" cap="none">
              <a:ln>
                <a:noFill/>
              </a:ln>
              <a:solidFill>
                <a:schemeClr val="tx1"/>
              </a:solidFill>
              <a:latin typeface="微軟正黑體"/>
              <a:ea typeface="微軟正黑體"/>
            </a:endParaRPr>
          </a:p>
        </p:txBody>
      </p:sp>
      <p:sp>
        <p:nvSpPr>
          <p:cNvPr id="34" name="矩形 33"/>
          <p:cNvSpPr/>
          <p:nvPr/>
        </p:nvSpPr>
        <p:spPr bwMode="auto">
          <a:xfrm>
            <a:off x="9598177" y="4173396"/>
            <a:ext cx="1403291" cy="461661"/>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i="0" u="none" strike="noStrike" cap="none">
                <a:ln>
                  <a:noFill/>
                </a:ln>
                <a:solidFill>
                  <a:schemeClr val="tx1"/>
                </a:solidFill>
                <a:latin typeface="微軟正黑體"/>
                <a:ea typeface="微軟正黑體"/>
              </a:rPr>
              <a:t>OverAmount</a:t>
            </a:r>
            <a:endParaRPr lang="en-US" sz="1200" b="0" i="0" u="none" strike="noStrike" cap="none">
              <a:ln>
                <a:noFill/>
              </a:ln>
              <a:solidFill>
                <a:schemeClr val="tx1"/>
              </a:solidFill>
              <a:latin typeface="微軟正黑體"/>
              <a:ea typeface="微軟正黑體"/>
            </a:endParaRPr>
          </a:p>
          <a:p>
            <a:pPr>
              <a:defRPr/>
            </a:pPr>
            <a:endParaRPr lang="en-US" sz="1200" b="0">
              <a:solidFill>
                <a:srgbClr val="000000"/>
              </a:solidFill>
              <a:latin typeface="微軟正黑體"/>
              <a:ea typeface="微軟正黑體"/>
            </a:endParaRPr>
          </a:p>
        </p:txBody>
      </p:sp>
      <p:sp>
        <p:nvSpPr>
          <p:cNvPr id="36" name="矩形 35"/>
          <p:cNvSpPr/>
          <p:nvPr/>
        </p:nvSpPr>
        <p:spPr bwMode="auto">
          <a:xfrm>
            <a:off x="9598178" y="4429748"/>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ShortAmount</a:t>
            </a:r>
            <a:endParaRPr lang="en-US" sz="1200" b="0" i="0" u="none" strike="noStrike" cap="none">
              <a:ln>
                <a:noFill/>
              </a:ln>
              <a:solidFill>
                <a:schemeClr val="tx1"/>
              </a:solidFill>
              <a:latin typeface="微軟正黑體"/>
              <a:ea typeface="微軟正黑體"/>
            </a:endParaRPr>
          </a:p>
        </p:txBody>
      </p:sp>
      <p:sp>
        <p:nvSpPr>
          <p:cNvPr id="37" name="矩形 36"/>
          <p:cNvSpPr/>
          <p:nvPr/>
        </p:nvSpPr>
        <p:spPr bwMode="auto">
          <a:xfrm>
            <a:off x="9578892" y="284341"/>
            <a:ext cx="2135705" cy="6197481"/>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微軟正黑體"/>
              <a:ea typeface="微軟正黑體"/>
              <a:cs typeface="+mj-cs"/>
            </a:endParaRPr>
          </a:p>
        </p:txBody>
      </p:sp>
      <p:sp>
        <p:nvSpPr>
          <p:cNvPr id="38" name="矩形 37"/>
          <p:cNvSpPr/>
          <p:nvPr/>
        </p:nvSpPr>
        <p:spPr bwMode="auto">
          <a:xfrm>
            <a:off x="9596428" y="284342"/>
            <a:ext cx="2118169"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微軟正黑體"/>
                <a:ea typeface="微軟正黑體"/>
              </a:rPr>
              <a:t>BillDetail</a:t>
            </a:r>
            <a:endParaRPr lang="en-US" sz="1400" b="0">
              <a:solidFill>
                <a:srgbClr val="000000"/>
              </a:solidFill>
              <a:latin typeface="微軟正黑體"/>
              <a:ea typeface="微軟正黑體"/>
            </a:endParaRPr>
          </a:p>
        </p:txBody>
      </p:sp>
      <p:sp>
        <p:nvSpPr>
          <p:cNvPr id="43" name="矩形 42"/>
          <p:cNvSpPr/>
          <p:nvPr/>
        </p:nvSpPr>
        <p:spPr bwMode="auto">
          <a:xfrm>
            <a:off x="9646529" y="651877"/>
            <a:ext cx="88914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BillDetailID</a:t>
            </a:r>
            <a:endParaRPr lang="en-US" sz="1200" b="0" i="0" u="none" strike="noStrike" cap="none">
              <a:ln>
                <a:noFill/>
              </a:ln>
              <a:solidFill>
                <a:schemeClr val="tx1"/>
              </a:solidFill>
              <a:latin typeface="微軟正黑體"/>
              <a:ea typeface="微軟正黑體"/>
            </a:endParaRPr>
          </a:p>
        </p:txBody>
      </p:sp>
      <p:sp>
        <p:nvSpPr>
          <p:cNvPr id="44" name="矩形 43"/>
          <p:cNvSpPr/>
          <p:nvPr/>
        </p:nvSpPr>
        <p:spPr bwMode="auto">
          <a:xfrm>
            <a:off x="9614099" y="3091423"/>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OrgFeeAmount</a:t>
            </a:r>
            <a:endParaRPr lang="en-US" sz="1200" b="0" i="0" u="none" strike="noStrike" cap="none">
              <a:ln>
                <a:noFill/>
              </a:ln>
              <a:solidFill>
                <a:schemeClr val="tx1"/>
              </a:solidFill>
              <a:latin typeface="微軟正黑體"/>
              <a:ea typeface="微軟正黑體"/>
            </a:endParaRPr>
          </a:p>
        </p:txBody>
      </p:sp>
      <p:sp>
        <p:nvSpPr>
          <p:cNvPr id="45" name="矩形 44"/>
          <p:cNvSpPr/>
          <p:nvPr/>
        </p:nvSpPr>
        <p:spPr bwMode="auto">
          <a:xfrm>
            <a:off x="9614099" y="3361024"/>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DedAmount</a:t>
            </a:r>
            <a:endParaRPr lang="en-US" sz="1200" b="0" i="0" u="none" strike="noStrike" cap="none">
              <a:ln>
                <a:noFill/>
              </a:ln>
              <a:solidFill>
                <a:schemeClr val="tx1"/>
              </a:solidFill>
              <a:latin typeface="微軟正黑體"/>
              <a:ea typeface="微軟正黑體"/>
            </a:endParaRPr>
          </a:p>
        </p:txBody>
      </p:sp>
      <p:sp>
        <p:nvSpPr>
          <p:cNvPr id="46" name="矩形 45"/>
          <p:cNvSpPr/>
          <p:nvPr/>
        </p:nvSpPr>
        <p:spPr bwMode="auto">
          <a:xfrm>
            <a:off x="9614099" y="3634127"/>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FeeAmount</a:t>
            </a:r>
            <a:endParaRPr lang="en-US" sz="1200" b="0" i="0" u="none" strike="noStrike" cap="none">
              <a:ln>
                <a:noFill/>
              </a:ln>
              <a:solidFill>
                <a:schemeClr val="tx1"/>
              </a:solidFill>
              <a:latin typeface="微軟正黑體"/>
              <a:ea typeface="微軟正黑體"/>
            </a:endParaRPr>
          </a:p>
        </p:txBody>
      </p:sp>
      <p:sp>
        <p:nvSpPr>
          <p:cNvPr id="47" name="矩形 46"/>
          <p:cNvSpPr/>
          <p:nvPr/>
        </p:nvSpPr>
        <p:spPr bwMode="auto">
          <a:xfrm>
            <a:off x="9587821" y="4979846"/>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ShortOverReason</a:t>
            </a:r>
            <a:endParaRPr lang="en-US" sz="1200" b="0" i="0" u="none" strike="noStrike" cap="none">
              <a:ln>
                <a:noFill/>
              </a:ln>
              <a:solidFill>
                <a:schemeClr val="tx1"/>
              </a:solidFill>
              <a:latin typeface="微軟正黑體"/>
              <a:ea typeface="微軟正黑體"/>
            </a:endParaRPr>
          </a:p>
        </p:txBody>
      </p:sp>
      <p:sp>
        <p:nvSpPr>
          <p:cNvPr id="48" name="矩形 47"/>
          <p:cNvSpPr/>
          <p:nvPr/>
        </p:nvSpPr>
        <p:spPr bwMode="auto">
          <a:xfrm>
            <a:off x="9587820" y="5273413"/>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WriteOffDate</a:t>
            </a:r>
            <a:endParaRPr lang="en-US" sz="1200" b="0" i="0" u="none" strike="noStrike" cap="none">
              <a:ln>
                <a:noFill/>
              </a:ln>
              <a:solidFill>
                <a:schemeClr val="tx1"/>
              </a:solidFill>
              <a:latin typeface="微軟正黑體"/>
              <a:ea typeface="微軟正黑體"/>
            </a:endParaRPr>
          </a:p>
        </p:txBody>
      </p:sp>
      <p:sp>
        <p:nvSpPr>
          <p:cNvPr id="49" name="矩形 48"/>
          <p:cNvSpPr/>
          <p:nvPr/>
        </p:nvSpPr>
        <p:spPr bwMode="auto">
          <a:xfrm>
            <a:off x="9594282" y="5555203"/>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ReceivedDate</a:t>
            </a:r>
            <a:endParaRPr lang="en-US" sz="1200" b="0" i="0" u="none" strike="noStrike" cap="none">
              <a:ln>
                <a:noFill/>
              </a:ln>
              <a:solidFill>
                <a:schemeClr val="tx1"/>
              </a:solidFill>
              <a:latin typeface="微軟正黑體"/>
              <a:ea typeface="微軟正黑體"/>
            </a:endParaRPr>
          </a:p>
        </p:txBody>
      </p:sp>
      <p:sp>
        <p:nvSpPr>
          <p:cNvPr id="50" name="矩形 49"/>
          <p:cNvSpPr/>
          <p:nvPr/>
        </p:nvSpPr>
        <p:spPr bwMode="auto">
          <a:xfrm>
            <a:off x="9587819" y="5836993"/>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Note</a:t>
            </a:r>
            <a:endParaRPr/>
          </a:p>
        </p:txBody>
      </p:sp>
      <p:sp>
        <p:nvSpPr>
          <p:cNvPr id="51" name="矩形 50"/>
          <p:cNvSpPr/>
          <p:nvPr/>
        </p:nvSpPr>
        <p:spPr bwMode="auto">
          <a:xfrm>
            <a:off x="9581355" y="6090552"/>
            <a:ext cx="1403291" cy="281790"/>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Status</a:t>
            </a:r>
            <a:endParaRPr/>
          </a:p>
        </p:txBody>
      </p:sp>
      <p:sp>
        <p:nvSpPr>
          <p:cNvPr id="52" name="矩形: 圓角 51"/>
          <p:cNvSpPr/>
          <p:nvPr/>
        </p:nvSpPr>
        <p:spPr bwMode="auto">
          <a:xfrm>
            <a:off x="6096000" y="1523391"/>
            <a:ext cx="358815" cy="879627"/>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58" name="矩形: 圓角 57"/>
          <p:cNvSpPr/>
          <p:nvPr/>
        </p:nvSpPr>
        <p:spPr bwMode="auto">
          <a:xfrm>
            <a:off x="6686111" y="1523390"/>
            <a:ext cx="358815" cy="879627"/>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59" name="接點: 肘形 58"/>
          <p:cNvCxnSpPr>
            <a:cxnSpLocks/>
            <a:stCxn id="58" idx="3"/>
            <a:endCxn id="46" idx="1"/>
          </p:cNvCxnSpPr>
          <p:nvPr/>
        </p:nvCxnSpPr>
        <p:spPr bwMode="auto">
          <a:xfrm>
            <a:off x="7044926" y="1945714"/>
            <a:ext cx="2569173" cy="182930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bwMode="auto">
          <a:xfrm>
            <a:off x="7756476" y="4646966"/>
            <a:ext cx="99595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l">
              <a:defRPr/>
            </a:pPr>
            <a:r>
              <a:rPr lang="en-US" sz="1200" u="none" strike="noStrike">
                <a:solidFill>
                  <a:schemeClr val="tx1"/>
                </a:solidFill>
                <a:latin typeface="微軟正黑體"/>
                <a:ea typeface="微軟正黑體"/>
              </a:rPr>
              <a:t>BillMasterID</a:t>
            </a:r>
            <a:endParaRPr lang="en-US" sz="1200" u="none" strike="noStrike">
              <a:solidFill>
                <a:schemeClr val="tx1"/>
              </a:solidFill>
              <a:latin typeface="微軟正黑體"/>
              <a:ea typeface="微軟正黑體"/>
            </a:endParaRPr>
          </a:p>
        </p:txBody>
      </p:sp>
      <p:sp>
        <p:nvSpPr>
          <p:cNvPr id="66" name="矩形 65"/>
          <p:cNvSpPr/>
          <p:nvPr/>
        </p:nvSpPr>
        <p:spPr bwMode="auto">
          <a:xfrm>
            <a:off x="7756476" y="4881580"/>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solidFill>
                  <a:schemeClr val="tx1"/>
                </a:solidFill>
                <a:latin typeface="微軟正黑體"/>
                <a:ea typeface="微軟正黑體"/>
                <a:cs typeface="+mn-cs"/>
              </a:rPr>
              <a:t>BillingNo</a:t>
            </a:r>
            <a:endParaRPr lang="en-US" sz="1200" b="0" i="0" u="none" strike="noStrike" cap="none" spc="0">
              <a:solidFill>
                <a:schemeClr val="tx1"/>
              </a:solidFill>
              <a:latin typeface="微軟正黑體"/>
              <a:ea typeface="微軟正黑體"/>
              <a:cs typeface="+mn-cs"/>
            </a:endParaRPr>
          </a:p>
        </p:txBody>
      </p:sp>
      <p:sp>
        <p:nvSpPr>
          <p:cNvPr id="69" name="矩形 68"/>
          <p:cNvSpPr/>
          <p:nvPr/>
        </p:nvSpPr>
        <p:spPr bwMode="auto">
          <a:xfrm>
            <a:off x="7748224" y="5326000"/>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IssueDate</a:t>
            </a:r>
            <a:endParaRPr lang="en-US" sz="1200" b="0" i="0" u="none" strike="noStrike">
              <a:solidFill>
                <a:schemeClr val="tx1"/>
              </a:solidFill>
              <a:latin typeface="微軟正黑體"/>
              <a:ea typeface="微軟正黑體"/>
            </a:endParaRPr>
          </a:p>
        </p:txBody>
      </p:sp>
      <p:sp>
        <p:nvSpPr>
          <p:cNvPr id="70" name="矩形 69"/>
          <p:cNvSpPr/>
          <p:nvPr/>
        </p:nvSpPr>
        <p:spPr bwMode="auto">
          <a:xfrm>
            <a:off x="7748223" y="5097656"/>
            <a:ext cx="88914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a:solidFill>
                  <a:srgbClr val="000000"/>
                </a:solidFill>
                <a:latin typeface="Consolas"/>
              </a:rPr>
              <a:t>PartyName</a:t>
            </a:r>
            <a:endParaRPr lang="en-US" sz="1200" b="0">
              <a:solidFill>
                <a:srgbClr val="000000"/>
              </a:solidFill>
              <a:latin typeface="Consolas"/>
            </a:endParaRPr>
          </a:p>
        </p:txBody>
      </p:sp>
      <p:sp>
        <p:nvSpPr>
          <p:cNvPr id="71" name="矩形 70"/>
          <p:cNvSpPr/>
          <p:nvPr/>
        </p:nvSpPr>
        <p:spPr bwMode="auto">
          <a:xfrm>
            <a:off x="7746183" y="5601988"/>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DueDate</a:t>
            </a:r>
            <a:endParaRPr lang="en-US" sz="1200" b="0" i="0" u="none" strike="noStrike">
              <a:solidFill>
                <a:schemeClr val="tx1"/>
              </a:solidFill>
              <a:latin typeface="微軟正黑體"/>
              <a:ea typeface="微軟正黑體"/>
            </a:endParaRPr>
          </a:p>
        </p:txBody>
      </p:sp>
      <p:sp>
        <p:nvSpPr>
          <p:cNvPr id="73" name="矩形 72"/>
          <p:cNvSpPr/>
          <p:nvPr/>
        </p:nvSpPr>
        <p:spPr bwMode="auto">
          <a:xfrm>
            <a:off x="7756476" y="5815172"/>
            <a:ext cx="1883160"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FeeAmountSum</a:t>
            </a:r>
            <a:endParaRPr lang="en-US" sz="1200" b="0" i="0" u="none" strike="noStrike" cap="none">
              <a:ln>
                <a:noFill/>
              </a:ln>
              <a:solidFill>
                <a:schemeClr val="tx1"/>
              </a:solidFill>
              <a:latin typeface="微軟正黑體"/>
              <a:ea typeface="微軟正黑體"/>
            </a:endParaRPr>
          </a:p>
        </p:txBody>
      </p:sp>
      <p:sp>
        <p:nvSpPr>
          <p:cNvPr id="74" name="矩形 73"/>
          <p:cNvSpPr/>
          <p:nvPr/>
        </p:nvSpPr>
        <p:spPr bwMode="auto">
          <a:xfrm>
            <a:off x="7765777" y="6039748"/>
            <a:ext cx="1873859"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a:ln>
                  <a:noFill/>
                </a:ln>
                <a:solidFill>
                  <a:schemeClr val="tx1"/>
                </a:solidFill>
                <a:latin typeface="微軟正黑體"/>
                <a:ea typeface="微軟正黑體"/>
              </a:rPr>
              <a:t>ReceivedAmountSum</a:t>
            </a:r>
            <a:endParaRPr lang="en-US" sz="1200" b="0" i="0" u="none" strike="noStrike" cap="none">
              <a:ln>
                <a:noFill/>
              </a:ln>
              <a:solidFill>
                <a:schemeClr val="tx1"/>
              </a:solidFill>
              <a:latin typeface="微軟正黑體"/>
              <a:ea typeface="微軟正黑體"/>
            </a:endParaRPr>
          </a:p>
        </p:txBody>
      </p:sp>
      <p:sp>
        <p:nvSpPr>
          <p:cNvPr id="76" name="矩形 75"/>
          <p:cNvSpPr/>
          <p:nvPr/>
        </p:nvSpPr>
        <p:spPr bwMode="auto">
          <a:xfrm>
            <a:off x="7756265" y="6272664"/>
            <a:ext cx="1252896"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defRPr/>
            </a:pPr>
            <a:r>
              <a:rPr lang="en-US" sz="1200" b="0" i="0" u="none" strike="noStrike" cap="none">
                <a:ln>
                  <a:noFill/>
                </a:ln>
                <a:solidFill>
                  <a:schemeClr val="tx1"/>
                </a:solidFill>
                <a:latin typeface="微軟正黑體"/>
                <a:ea typeface="微軟正黑體"/>
              </a:rPr>
              <a:t>IsPro</a:t>
            </a:r>
            <a:endParaRPr lang="en-US" sz="1200" b="0">
              <a:solidFill>
                <a:srgbClr val="000000"/>
              </a:solidFill>
              <a:latin typeface="Consolas"/>
            </a:endParaRPr>
          </a:p>
        </p:txBody>
      </p:sp>
      <p:sp>
        <p:nvSpPr>
          <p:cNvPr id="77" name="矩形 76"/>
          <p:cNvSpPr/>
          <p:nvPr/>
        </p:nvSpPr>
        <p:spPr bwMode="auto">
          <a:xfrm>
            <a:off x="7746183" y="6485923"/>
            <a:ext cx="1403291" cy="276995"/>
          </a:xfrm>
          <a:prstGeom prst="rect">
            <a:avLst/>
          </a:prstGeom>
          <a:noFill/>
          <a:ln w="25400" cap="flat">
            <a:no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lvl="0" indent="0" algn="l" defTabSz="914400">
              <a:lnSpc>
                <a:spcPct val="100000"/>
              </a:lnSpc>
              <a:spcBef>
                <a:spcPts val="0"/>
              </a:spcBef>
              <a:spcAft>
                <a:spcPts val="0"/>
              </a:spcAft>
              <a:buClrTx/>
              <a:buSzTx/>
              <a:buFontTx/>
              <a:buNone/>
              <a:defRPr/>
            </a:pPr>
            <a:r>
              <a:rPr lang="en-US" sz="1200" b="0" i="0" u="none" strike="noStrike">
                <a:solidFill>
                  <a:schemeClr val="tx1"/>
                </a:solidFill>
                <a:latin typeface="微軟正黑體"/>
                <a:ea typeface="微軟正黑體"/>
              </a:rPr>
              <a:t>Status</a:t>
            </a:r>
            <a:endParaRPr/>
          </a:p>
        </p:txBody>
      </p:sp>
      <p:sp>
        <p:nvSpPr>
          <p:cNvPr id="78" name="矩形 77"/>
          <p:cNvSpPr/>
          <p:nvPr/>
        </p:nvSpPr>
        <p:spPr bwMode="auto">
          <a:xfrm>
            <a:off x="7613736" y="4239389"/>
            <a:ext cx="1873859" cy="2540259"/>
          </a:xfrm>
          <a:prstGeom prst="rect">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79" name="矩形 78"/>
          <p:cNvSpPr/>
          <p:nvPr/>
        </p:nvSpPr>
        <p:spPr bwMode="auto">
          <a:xfrm>
            <a:off x="7613735" y="4231305"/>
            <a:ext cx="1873860" cy="307773"/>
          </a:xfrm>
          <a:prstGeom prst="rect">
            <a:avLst/>
          </a:prstGeom>
          <a:noFill/>
          <a:ln w="25400" cap="flat">
            <a:solidFill>
              <a:srgbClr val="0070C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algn="ctr">
              <a:defRPr/>
            </a:pPr>
            <a:r>
              <a:rPr lang="en-US" sz="1400" b="0">
                <a:solidFill>
                  <a:srgbClr val="000000"/>
                </a:solidFill>
                <a:latin typeface="Consolas"/>
              </a:rPr>
              <a:t>BillMaster</a:t>
            </a:r>
            <a:endParaRPr lang="en-US" sz="1400" b="0">
              <a:solidFill>
                <a:srgbClr val="000000"/>
              </a:solidFill>
              <a:latin typeface="Consolas"/>
            </a:endParaRPr>
          </a:p>
        </p:txBody>
      </p:sp>
      <p:sp>
        <p:nvSpPr>
          <p:cNvPr id="84" name="矩形: 圓角 83"/>
          <p:cNvSpPr/>
          <p:nvPr/>
        </p:nvSpPr>
        <p:spPr bwMode="auto">
          <a:xfrm>
            <a:off x="6691961" y="2395880"/>
            <a:ext cx="352966" cy="248655"/>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88" name="接點: 肘形 87"/>
          <p:cNvCxnSpPr>
            <a:cxnSpLocks/>
            <a:stCxn id="84" idx="2"/>
            <a:endCxn id="73" idx="1"/>
          </p:cNvCxnSpPr>
          <p:nvPr/>
        </p:nvCxnSpPr>
        <p:spPr bwMode="auto">
          <a:xfrm rot="16199999" flipH="1">
            <a:off x="5657893" y="3855086"/>
            <a:ext cx="3309135" cy="88803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31"/>
          <p:cNvSpPr>
            <a:spLocks noChangeArrowheads="1"/>
          </p:cNvSpPr>
          <p:nvPr/>
        </p:nvSpPr>
        <p:spPr bwMode="auto">
          <a:xfrm>
            <a:off x="0" y="4752034"/>
            <a:ext cx="6732848" cy="1520630"/>
          </a:xfrm>
          <a:prstGeom prst="rect">
            <a:avLst/>
          </a:prstGeom>
          <a:noFill/>
          <a:ln w="38100" algn="ctr">
            <a:solidFill>
              <a:srgbClr val="7030A0"/>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2800" b="1">
                <a:solidFill>
                  <a:srgbClr val="7030A0"/>
                </a:solidFill>
                <a:latin typeface="微軟正黑體"/>
                <a:ea typeface="微軟正黑體"/>
              </a:rPr>
              <a:t>抵扣金額、應收金額以及總金額等三個欄位資訊，理論上前端即時計算會有，可以直接送至後端更新</a:t>
            </a:r>
            <a:endParaRPr lang="en-US" sz="2800" b="1">
              <a:solidFill>
                <a:srgbClr val="7030A0"/>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352074"/>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1" y="811400"/>
            <a:ext cx="3744604" cy="369332"/>
          </a:xfrm>
          <a:prstGeom prst="rect">
            <a:avLst/>
          </a:prstGeom>
        </p:spPr>
        <p:txBody>
          <a:bodyPr wrap="square">
            <a:spAutoFit/>
          </a:bodyPr>
          <a:lstStyle/>
          <a:p>
            <a:pPr>
              <a:defRPr/>
            </a:pPr>
            <a:r>
              <a:rPr lang="en-US" b="1">
                <a:solidFill>
                  <a:prstClr val="white"/>
                </a:solidFill>
                <a:latin typeface="微軟正黑體"/>
                <a:ea typeface="微軟正黑體"/>
              </a:rPr>
              <a:t>Draft</a:t>
            </a:r>
            <a:r>
              <a:rPr lang="zh-TW" b="1">
                <a:solidFill>
                  <a:prstClr val="white"/>
                </a:solidFill>
                <a:latin typeface="微軟正黑體"/>
                <a:ea typeface="微軟正黑體"/>
              </a:rPr>
              <a:t>產出流程說明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pSp>
        <p:nvGrpSpPr>
          <p:cNvPr id="17" name="群組 65"/>
          <p:cNvGrpSpPr/>
          <p:nvPr/>
        </p:nvGrpSpPr>
        <p:grpSpPr bwMode="auto">
          <a:xfrm>
            <a:off x="1731086" y="2852769"/>
            <a:ext cx="2287444" cy="693659"/>
            <a:chOff x="5791200" y="1396334"/>
            <a:chExt cx="2202865" cy="927766"/>
          </a:xfrm>
        </p:grpSpPr>
        <p:grpSp>
          <p:nvGrpSpPr>
            <p:cNvPr id="18" name="群組 7"/>
            <p:cNvGrpSpPr/>
            <p:nvPr/>
          </p:nvGrpSpPr>
          <p:grpSpPr bwMode="auto">
            <a:xfrm>
              <a:off x="5907327" y="1396334"/>
              <a:ext cx="902571" cy="863435"/>
              <a:chOff x="1898834" y="1806922"/>
              <a:chExt cx="902608" cy="861296"/>
            </a:xfrm>
          </p:grpSpPr>
          <p:pic>
            <p:nvPicPr>
              <p:cNvPr id="23"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24"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19" name="群組 7"/>
            <p:cNvGrpSpPr/>
            <p:nvPr/>
          </p:nvGrpSpPr>
          <p:grpSpPr bwMode="auto">
            <a:xfrm>
              <a:off x="6803665" y="1396334"/>
              <a:ext cx="1082061" cy="875281"/>
              <a:chOff x="1809084" y="1795105"/>
              <a:chExt cx="1082104" cy="873113"/>
            </a:xfrm>
          </p:grpSpPr>
          <p:pic>
            <p:nvPicPr>
              <p:cNvPr id="21"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22"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20"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45" name="直線單箭頭接點 44"/>
          <p:cNvCxnSpPr>
            <a:cxnSpLocks/>
            <a:stCxn id="7" idx="3"/>
          </p:cNvCxnSpPr>
          <p:nvPr/>
        </p:nvCxnSpPr>
        <p:spPr bwMode="auto">
          <a:xfrm flipV="1">
            <a:off x="5523488" y="4101918"/>
            <a:ext cx="963313" cy="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bwMode="auto">
          <a:xfrm>
            <a:off x="279912" y="1379907"/>
            <a:ext cx="10303887" cy="646331"/>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窗口透過</a:t>
            </a:r>
            <a:r>
              <a:rPr lang="en-US">
                <a:latin typeface="微軟正黑體"/>
                <a:ea typeface="微軟正黑體"/>
              </a:rPr>
              <a:t>CBP</a:t>
            </a:r>
            <a:r>
              <a:rPr lang="zh-TW">
                <a:latin typeface="微軟正黑體"/>
                <a:ea typeface="微軟正黑體"/>
              </a:rPr>
              <a:t>系統將帳單號碼輸入後查詢出對應之</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endParaRPr/>
          </a:p>
          <a:p>
            <a:pPr marL="457200" indent="-457200" algn="just" defTabSz="1219170">
              <a:buFont typeface="Wingdings"/>
              <a:buChar char="p"/>
              <a:defRPr/>
            </a:pPr>
            <a:r>
              <a:rPr lang="zh-TW">
                <a:latin typeface="微軟正黑體"/>
                <a:ea typeface="微軟正黑體"/>
              </a:rPr>
              <a:t>確認</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資料正確後套印帳單格式產出</a:t>
            </a:r>
            <a:r>
              <a:rPr lang="en-US">
                <a:latin typeface="微軟正黑體"/>
                <a:ea typeface="微軟正黑體"/>
              </a:rPr>
              <a:t>Draft</a:t>
            </a:r>
            <a:r>
              <a:rPr lang="zh-TW">
                <a:latin typeface="微軟正黑體"/>
                <a:ea typeface="微軟正黑體"/>
              </a:rPr>
              <a:t>帳單檔</a:t>
            </a:r>
            <a:endParaRPr lang="en-US">
              <a:latin typeface="微軟正黑體"/>
              <a:ea typeface="微軟正黑體"/>
            </a:endParaRPr>
          </a:p>
        </p:txBody>
      </p:sp>
      <p:sp>
        <p:nvSpPr>
          <p:cNvPr id="5" name="矩形 54"/>
          <p:cNvSpPr>
            <a:spLocks noChangeArrowheads="1"/>
          </p:cNvSpPr>
          <p:nvPr/>
        </p:nvSpPr>
        <p:spPr bwMode="auto">
          <a:xfrm>
            <a:off x="8319247" y="888701"/>
            <a:ext cx="216679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帳單</a:t>
            </a:r>
            <a:r>
              <a:rPr lang="en-US" sz="2400">
                <a:latin typeface="微軟正黑體"/>
                <a:ea typeface="微軟正黑體"/>
              </a:rPr>
              <a:t>Draft</a:t>
            </a:r>
            <a:r>
              <a:rPr lang="zh-TW" sz="2400">
                <a:latin typeface="微軟正黑體"/>
                <a:ea typeface="微軟正黑體"/>
              </a:rPr>
              <a:t>產出</a:t>
            </a:r>
            <a:endParaRPr lang="en-US" sz="2400">
              <a:latin typeface="微軟正黑體"/>
              <a:ea typeface="微軟正黑體"/>
            </a:endParaRPr>
          </a:p>
        </p:txBody>
      </p:sp>
      <p:sp>
        <p:nvSpPr>
          <p:cNvPr id="7" name="矩形 6"/>
          <p:cNvSpPr/>
          <p:nvPr/>
        </p:nvSpPr>
        <p:spPr bwMode="auto">
          <a:xfrm>
            <a:off x="3369122" y="3795463"/>
            <a:ext cx="2154366"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帳單格式產出處理</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2" name="直線單箭頭接點 11"/>
          <p:cNvCxnSpPr>
            <a:cxnSpLocks/>
            <a:endCxn id="7" idx="1"/>
          </p:cNvCxnSpPr>
          <p:nvPr/>
        </p:nvCxnSpPr>
        <p:spPr bwMode="auto">
          <a:xfrm>
            <a:off x="1668950" y="4101918"/>
            <a:ext cx="1700171" cy="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9"/>
          <p:cNvSpPr txBox="1">
            <a:spLocks noChangeArrowheads="1"/>
          </p:cNvSpPr>
          <p:nvPr/>
        </p:nvSpPr>
        <p:spPr bwMode="auto">
          <a:xfrm>
            <a:off x="6267247" y="4209396"/>
            <a:ext cx="973663"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Draft</a:t>
            </a:r>
            <a:r>
              <a:rPr lang="zh-TW" sz="1400">
                <a:latin typeface="微軟正黑體"/>
                <a:ea typeface="微軟正黑體"/>
              </a:rPr>
              <a:t>帳單</a:t>
            </a:r>
            <a:endParaRPr lang="en-US" sz="1400">
              <a:latin typeface="微軟正黑體"/>
              <a:ea typeface="微軟正黑體"/>
            </a:endParaRPr>
          </a:p>
        </p:txBody>
      </p:sp>
      <p:pic>
        <p:nvPicPr>
          <p:cNvPr id="8" name="圖形 7" descr="文件"/>
          <p:cNvPicPr>
            <a:picLocks noChangeAspect="1"/>
          </p:cNvPicPr>
          <p:nvPr/>
        </p:nvPicPr>
        <p:blipFill>
          <a:blip r:embed="rId4"/>
          <a:stretch/>
        </p:blipFill>
        <p:spPr bwMode="auto">
          <a:xfrm>
            <a:off x="6486801" y="3720706"/>
            <a:ext cx="561854" cy="561854"/>
          </a:xfrm>
          <a:prstGeom prst="rect">
            <a:avLst/>
          </a:prstGeom>
        </p:spPr>
      </p:pic>
      <p:sp>
        <p:nvSpPr>
          <p:cNvPr id="29" name="文字方塊 28"/>
          <p:cNvSpPr txBox="1">
            <a:spLocks noChangeArrowheads="1"/>
          </p:cNvSpPr>
          <p:nvPr/>
        </p:nvSpPr>
        <p:spPr bwMode="auto">
          <a:xfrm>
            <a:off x="4383895" y="2840695"/>
            <a:ext cx="1370019"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處理狀態從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RATED</a:t>
            </a:r>
            <a:r>
              <a:rPr lang="zh-TW" sz="1400">
                <a:solidFill>
                  <a:srgbClr val="FF0000"/>
                </a:solidFill>
                <a:latin typeface="微軟正黑體"/>
                <a:ea typeface="微軟正黑體"/>
              </a:rPr>
              <a:t>改為</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DRAFTED</a:t>
            </a:r>
            <a:endParaRPr/>
          </a:p>
        </p:txBody>
      </p:sp>
      <p:cxnSp>
        <p:nvCxnSpPr>
          <p:cNvPr id="38" name="接點: 肘形 37"/>
          <p:cNvCxnSpPr>
            <a:cxnSpLocks/>
            <a:stCxn id="7" idx="0"/>
            <a:endCxn id="20" idx="0"/>
          </p:cNvCxnSpPr>
          <p:nvPr/>
        </p:nvCxnSpPr>
        <p:spPr bwMode="auto">
          <a:xfrm rot="16199999" flipV="1">
            <a:off x="3189211" y="2538368"/>
            <a:ext cx="942693" cy="1571497"/>
          </a:xfrm>
          <a:prstGeom prst="bentConnector3">
            <a:avLst>
              <a:gd name="adj1" fmla="val 12425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矩形 31">
            <a:hlinkClick r:id="rId5"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
        <p:nvSpPr>
          <p:cNvPr id="30" name="矩形 29"/>
          <p:cNvSpPr/>
          <p:nvPr/>
        </p:nvSpPr>
        <p:spPr bwMode="auto">
          <a:xfrm>
            <a:off x="7887223" y="3795175"/>
            <a:ext cx="2598821"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帳單</a:t>
            </a:r>
            <a:r>
              <a:rPr lang="zh-TW" sz="1800">
                <a:latin typeface="微軟正黑體"/>
                <a:ea typeface="微軟正黑體"/>
              </a:rPr>
              <a:t>檔寄送會</a:t>
            </a:r>
            <a:r>
              <a:rPr lang="en-US" sz="1800">
                <a:latin typeface="微軟正黑體"/>
                <a:ea typeface="微軟正黑體"/>
              </a:rPr>
              <a:t>CBP</a:t>
            </a:r>
            <a:r>
              <a:rPr lang="zh-TW" sz="1800">
                <a:latin typeface="微軟正黑體"/>
                <a:ea typeface="微軟正黑體"/>
              </a:rPr>
              <a:t>窗口</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31" name="直線單箭頭接點 30"/>
          <p:cNvCxnSpPr>
            <a:cxnSpLocks/>
          </p:cNvCxnSpPr>
          <p:nvPr/>
        </p:nvCxnSpPr>
        <p:spPr bwMode="auto">
          <a:xfrm flipV="1">
            <a:off x="7169777" y="4102342"/>
            <a:ext cx="709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8265153" y="4517173"/>
            <a:ext cx="1842959"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chemeClr val="bg2"/>
                </a:solidFill>
                <a:latin typeface="微軟正黑體"/>
                <a:ea typeface="微軟正黑體"/>
              </a:rPr>
              <a:t>CBP</a:t>
            </a:r>
            <a:r>
              <a:rPr lang="zh-TW" sz="1400">
                <a:solidFill>
                  <a:schemeClr val="bg2"/>
                </a:solidFill>
                <a:latin typeface="微軟正黑體"/>
                <a:ea typeface="微軟正黑體"/>
              </a:rPr>
              <a:t>窗口自行編輯</a:t>
            </a:r>
            <a:r>
              <a:rPr lang="en-US" sz="1400">
                <a:solidFill>
                  <a:schemeClr val="bg2"/>
                </a:solidFill>
                <a:latin typeface="微軟正黑體"/>
                <a:ea typeface="微軟正黑體"/>
              </a:rPr>
              <a:t>Email</a:t>
            </a:r>
            <a:r>
              <a:rPr lang="zh-TW" sz="1400">
                <a:solidFill>
                  <a:schemeClr val="bg2"/>
                </a:solidFill>
                <a:latin typeface="微軟正黑體"/>
                <a:ea typeface="微軟正黑體"/>
              </a:rPr>
              <a:t>再發送至會員做</a:t>
            </a:r>
            <a:r>
              <a:rPr lang="zh-TW" sz="1400" b="1">
                <a:solidFill>
                  <a:schemeClr val="bg2"/>
                </a:solidFill>
                <a:latin typeface="微軟正黑體"/>
                <a:ea typeface="微軟正黑體"/>
              </a:rPr>
              <a:t>初步確認</a:t>
            </a:r>
            <a:endParaRPr lang="en-US" sz="1400" b="1">
              <a:solidFill>
                <a:schemeClr val="bg2"/>
              </a:solidFill>
              <a:latin typeface="微軟正黑體"/>
              <a:ea typeface="微軟正黑體"/>
            </a:endParaRPr>
          </a:p>
        </p:txBody>
      </p:sp>
      <p:grpSp>
        <p:nvGrpSpPr>
          <p:cNvPr id="25" name="群組 12"/>
          <p:cNvGrpSpPr/>
          <p:nvPr/>
        </p:nvGrpSpPr>
        <p:grpSpPr bwMode="auto">
          <a:xfrm>
            <a:off x="637216" y="3655565"/>
            <a:ext cx="1150314" cy="1107661"/>
            <a:chOff x="4504756" y="3173246"/>
            <a:chExt cx="1108464" cy="1041311"/>
          </a:xfrm>
        </p:grpSpPr>
        <p:pic>
          <p:nvPicPr>
            <p:cNvPr id="26" name="圖片 13"/>
            <p:cNvPicPr>
              <a:picLocks noChangeAspect="1" noChangeArrowheads="1"/>
            </p:cNvPicPr>
            <p:nvPr/>
          </p:nvPicPr>
          <p:blipFill>
            <a:blip r:embed="rId6"/>
            <a:stretch/>
          </p:blipFill>
          <p:spPr bwMode="auto">
            <a:xfrm>
              <a:off x="4709781" y="3173246"/>
              <a:ext cx="609600" cy="609600"/>
            </a:xfrm>
            <a:prstGeom prst="rect">
              <a:avLst/>
            </a:prstGeom>
            <a:noFill/>
            <a:ln>
              <a:noFill/>
            </a:ln>
          </p:spPr>
        </p:pic>
        <p:sp>
          <p:nvSpPr>
            <p:cNvPr id="27"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411397"/>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1" y="811400"/>
            <a:ext cx="3744604" cy="369332"/>
          </a:xfrm>
          <a:prstGeom prst="rect">
            <a:avLst/>
          </a:prstGeom>
        </p:spPr>
        <p:txBody>
          <a:bodyPr wrap="square">
            <a:spAutoFit/>
          </a:bodyPr>
          <a:lstStyle/>
          <a:p>
            <a:pPr>
              <a:defRPr/>
            </a:pPr>
            <a:r>
              <a:rPr lang="zh-TW" b="1">
                <a:solidFill>
                  <a:prstClr val="white"/>
                </a:solidFill>
                <a:latin typeface="微軟正黑體"/>
                <a:ea typeface="微軟正黑體"/>
              </a:rPr>
              <a:t>簽核流程說明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pSp>
        <p:nvGrpSpPr>
          <p:cNvPr id="17" name="群組 65"/>
          <p:cNvGrpSpPr/>
          <p:nvPr/>
        </p:nvGrpSpPr>
        <p:grpSpPr bwMode="auto">
          <a:xfrm>
            <a:off x="1614572" y="5004567"/>
            <a:ext cx="2287444" cy="693659"/>
            <a:chOff x="5791200" y="1396334"/>
            <a:chExt cx="2202865" cy="927766"/>
          </a:xfrm>
        </p:grpSpPr>
        <p:grpSp>
          <p:nvGrpSpPr>
            <p:cNvPr id="18" name="群組 7"/>
            <p:cNvGrpSpPr/>
            <p:nvPr/>
          </p:nvGrpSpPr>
          <p:grpSpPr bwMode="auto">
            <a:xfrm>
              <a:off x="5907327" y="1396334"/>
              <a:ext cx="902571" cy="863435"/>
              <a:chOff x="1898834" y="1806922"/>
              <a:chExt cx="902608" cy="861296"/>
            </a:xfrm>
          </p:grpSpPr>
          <p:pic>
            <p:nvPicPr>
              <p:cNvPr id="23"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24"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19" name="群組 7"/>
            <p:cNvGrpSpPr/>
            <p:nvPr/>
          </p:nvGrpSpPr>
          <p:grpSpPr bwMode="auto">
            <a:xfrm>
              <a:off x="6803665" y="1396334"/>
              <a:ext cx="1082061" cy="875281"/>
              <a:chOff x="1809084" y="1795105"/>
              <a:chExt cx="1082104" cy="873113"/>
            </a:xfrm>
          </p:grpSpPr>
          <p:pic>
            <p:nvPicPr>
              <p:cNvPr id="21"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22"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20"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45" name="直線單箭頭接點 44"/>
          <p:cNvCxnSpPr>
            <a:cxnSpLocks/>
            <a:stCxn id="20" idx="0"/>
            <a:endCxn id="7" idx="2"/>
          </p:cNvCxnSpPr>
          <p:nvPr/>
        </p:nvCxnSpPr>
        <p:spPr bwMode="auto">
          <a:xfrm flipV="1">
            <a:off x="2758294" y="4295215"/>
            <a:ext cx="325606" cy="709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接點: 肘形 52"/>
          <p:cNvCxnSpPr>
            <a:cxnSpLocks/>
            <a:endCxn id="37" idx="1"/>
          </p:cNvCxnSpPr>
          <p:nvPr/>
        </p:nvCxnSpPr>
        <p:spPr bwMode="auto">
          <a:xfrm flipV="1">
            <a:off x="9911300" y="3157486"/>
            <a:ext cx="667897" cy="830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字方塊 9"/>
          <p:cNvSpPr txBox="1">
            <a:spLocks noChangeArrowheads="1"/>
          </p:cNvSpPr>
          <p:nvPr/>
        </p:nvSpPr>
        <p:spPr bwMode="auto">
          <a:xfrm>
            <a:off x="10175367" y="4897455"/>
            <a:ext cx="1309973"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Signed</a:t>
            </a:r>
            <a:r>
              <a:rPr lang="zh-TW" sz="1400">
                <a:latin typeface="微軟正黑體"/>
                <a:ea typeface="微軟正黑體"/>
              </a:rPr>
              <a:t>帳單檔</a:t>
            </a:r>
            <a:endParaRPr lang="en-US" sz="1400">
              <a:latin typeface="微軟正黑體"/>
              <a:ea typeface="微軟正黑體"/>
            </a:endParaRPr>
          </a:p>
        </p:txBody>
      </p:sp>
      <p:cxnSp>
        <p:nvCxnSpPr>
          <p:cNvPr id="59" name="接點: 肘形 58"/>
          <p:cNvCxnSpPr>
            <a:cxnSpLocks/>
          </p:cNvCxnSpPr>
          <p:nvPr/>
        </p:nvCxnSpPr>
        <p:spPr bwMode="auto">
          <a:xfrm>
            <a:off x="9911300" y="3988049"/>
            <a:ext cx="684431" cy="6963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bwMode="auto">
          <a:xfrm>
            <a:off x="271419" y="1422570"/>
            <a:ext cx="10303887" cy="646331"/>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窗口透過</a:t>
            </a:r>
            <a:r>
              <a:rPr lang="en-US">
                <a:latin typeface="微軟正黑體"/>
                <a:ea typeface="微軟正黑體"/>
              </a:rPr>
              <a:t>CBP</a:t>
            </a:r>
            <a:r>
              <a:rPr lang="zh-TW">
                <a:latin typeface="微軟正黑體"/>
                <a:ea typeface="微軟正黑體"/>
              </a:rPr>
              <a:t>系統將已輸出</a:t>
            </a:r>
            <a:r>
              <a:rPr lang="en-US">
                <a:latin typeface="微軟正黑體"/>
                <a:ea typeface="微軟正黑體"/>
              </a:rPr>
              <a:t>Draft</a:t>
            </a:r>
            <a:r>
              <a:rPr lang="zh-TW">
                <a:latin typeface="微軟正黑體"/>
                <a:ea typeface="微軟正黑體"/>
              </a:rPr>
              <a:t>的帳單號碼輸入後查詢出對應之</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endParaRPr/>
          </a:p>
          <a:p>
            <a:pPr marL="457200" indent="-457200" algn="just" defTabSz="1219170">
              <a:buFont typeface="Wingdings"/>
              <a:buChar char="p"/>
              <a:defRPr/>
            </a:pPr>
            <a:r>
              <a:rPr lang="zh-TW">
                <a:latin typeface="微軟正黑體"/>
                <a:ea typeface="微軟正黑體"/>
              </a:rPr>
              <a:t>確認</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資料後進行簽核處理</a:t>
            </a:r>
            <a:endParaRPr lang="en-US">
              <a:latin typeface="微軟正黑體"/>
              <a:ea typeface="微軟正黑體"/>
            </a:endParaRPr>
          </a:p>
        </p:txBody>
      </p:sp>
      <p:sp>
        <p:nvSpPr>
          <p:cNvPr id="5" name="矩形 54"/>
          <p:cNvSpPr>
            <a:spLocks noChangeArrowheads="1"/>
          </p:cNvSpPr>
          <p:nvPr/>
        </p:nvSpPr>
        <p:spPr bwMode="auto">
          <a:xfrm>
            <a:off x="8319247" y="888701"/>
            <a:ext cx="216679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帳單簽核</a:t>
            </a:r>
            <a:endParaRPr lang="en-US" sz="2400">
              <a:latin typeface="微軟正黑體"/>
              <a:ea typeface="微軟正黑體"/>
            </a:endParaRPr>
          </a:p>
        </p:txBody>
      </p:sp>
      <p:sp>
        <p:nvSpPr>
          <p:cNvPr id="7" name="矩形 6"/>
          <p:cNvSpPr/>
          <p:nvPr/>
        </p:nvSpPr>
        <p:spPr bwMode="auto">
          <a:xfrm>
            <a:off x="1659278" y="3680884"/>
            <a:ext cx="2849241"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反查對應的帳單主</a:t>
            </a:r>
            <a:r>
              <a:rPr lang="en-US">
                <a:latin typeface="微軟正黑體"/>
                <a:ea typeface="微軟正黑體"/>
              </a:rPr>
              <a:t>/</a:t>
            </a:r>
            <a:r>
              <a:rPr lang="zh-TW">
                <a:latin typeface="微軟正黑體"/>
                <a:ea typeface="微軟正黑體"/>
              </a:rPr>
              <a:t>明細並做修改</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2" name="直線單箭頭接點 11"/>
          <p:cNvCxnSpPr>
            <a:cxnSpLocks/>
            <a:stCxn id="25" idx="1"/>
            <a:endCxn id="44" idx="0"/>
          </p:cNvCxnSpPr>
          <p:nvPr/>
        </p:nvCxnSpPr>
        <p:spPr bwMode="auto">
          <a:xfrm flipH="1">
            <a:off x="662213" y="3020836"/>
            <a:ext cx="1204343" cy="56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auto">
          <a:xfrm>
            <a:off x="7658559" y="3560692"/>
            <a:ext cx="2252741" cy="854715"/>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solidFill>
                  <a:schemeClr val="bg1"/>
                </a:solidFill>
                <a:latin typeface="微軟正黑體"/>
                <a:ea typeface="微軟正黑體"/>
              </a:rPr>
              <a:t>帳單簽核處理 </a:t>
            </a:r>
            <a:r>
              <a:rPr lang="en-US">
                <a:solidFill>
                  <a:schemeClr val="bg1"/>
                </a:solidFill>
                <a:latin typeface="微軟正黑體"/>
                <a:ea typeface="微軟正黑體"/>
              </a:rPr>
              <a:t>:</a:t>
            </a:r>
            <a:endParaRPr/>
          </a:p>
          <a:p>
            <a:pPr algn="ctr">
              <a:defRPr/>
            </a:pPr>
            <a:r>
              <a:rPr lang="zh-TW">
                <a:solidFill>
                  <a:schemeClr val="bg1"/>
                </a:solidFill>
                <a:latin typeface="微軟正黑體"/>
                <a:ea typeface="微軟正黑體"/>
              </a:rPr>
              <a:t>主管確認簽核</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r>
              <a:rPr lang="zh-TW">
                <a:solidFill>
                  <a:schemeClr val="bg1"/>
                </a:solidFill>
                <a:latin typeface="微軟正黑體"/>
                <a:ea typeface="微軟正黑體"/>
              </a:rPr>
              <a:t> 或</a:t>
            </a:r>
            <a:endParaRPr lang="en-US">
              <a:solidFill>
                <a:schemeClr val="bg1"/>
              </a:solidFill>
              <a:latin typeface="微軟正黑體"/>
              <a:ea typeface="微軟正黑體"/>
            </a:endParaRPr>
          </a:p>
          <a:p>
            <a:pPr algn="ctr">
              <a:defRPr/>
            </a:pPr>
            <a:r>
              <a:rPr lang="zh-TW">
                <a:solidFill>
                  <a:schemeClr val="bg1"/>
                </a:solidFill>
                <a:latin typeface="微軟正黑體"/>
                <a:ea typeface="微軟正黑體"/>
              </a:rPr>
              <a:t>手動上傳簽核</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endParaRPr/>
          </a:p>
        </p:txBody>
      </p:sp>
      <p:grpSp>
        <p:nvGrpSpPr>
          <p:cNvPr id="36" name="群組 7"/>
          <p:cNvGrpSpPr/>
          <p:nvPr/>
        </p:nvGrpSpPr>
        <p:grpSpPr bwMode="auto">
          <a:xfrm>
            <a:off x="10419940" y="2891734"/>
            <a:ext cx="1082348" cy="684890"/>
            <a:chOff x="1828473" y="1806922"/>
            <a:chExt cx="1043318" cy="912769"/>
          </a:xfrm>
        </p:grpSpPr>
        <p:pic>
          <p:nvPicPr>
            <p:cNvPr id="37"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38" name="文字方塊 9"/>
            <p:cNvSpPr txBox="1">
              <a:spLocks noChangeArrowheads="1"/>
            </p:cNvSpPr>
            <p:nvPr/>
          </p:nvSpPr>
          <p:spPr bwMode="auto">
            <a:xfrm>
              <a:off x="1828473" y="2309509"/>
              <a:ext cx="1043318"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簽核紀錄表</a:t>
              </a:r>
              <a:endParaRPr lang="en-US" sz="1400">
                <a:latin typeface="微軟正黑體"/>
                <a:ea typeface="微軟正黑體"/>
              </a:endParaRPr>
            </a:p>
          </p:txBody>
        </p:sp>
      </p:grpSp>
      <p:pic>
        <p:nvPicPr>
          <p:cNvPr id="54" name="圖形 53" descr="文件"/>
          <p:cNvPicPr>
            <a:picLocks noChangeAspect="1"/>
          </p:cNvPicPr>
          <p:nvPr/>
        </p:nvPicPr>
        <p:blipFill>
          <a:blip r:embed="rId4"/>
          <a:stretch/>
        </p:blipFill>
        <p:spPr bwMode="auto">
          <a:xfrm>
            <a:off x="10618471" y="4272622"/>
            <a:ext cx="717449" cy="561854"/>
          </a:xfrm>
          <a:prstGeom prst="rect">
            <a:avLst/>
          </a:prstGeom>
        </p:spPr>
      </p:pic>
      <p:sp>
        <p:nvSpPr>
          <p:cNvPr id="25" name="文字方塊 9"/>
          <p:cNvSpPr txBox="1">
            <a:spLocks noChangeArrowheads="1"/>
          </p:cNvSpPr>
          <p:nvPr/>
        </p:nvSpPr>
        <p:spPr bwMode="auto">
          <a:xfrm>
            <a:off x="1866556" y="2759226"/>
            <a:ext cx="1620957"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會員回覆修改後的</a:t>
            </a:r>
            <a:endParaRPr lang="en-US" sz="1400">
              <a:latin typeface="微軟正黑體"/>
              <a:ea typeface="微軟正黑體"/>
            </a:endParaRPr>
          </a:p>
          <a:p>
            <a:pPr algn="ctr">
              <a:defRPr/>
            </a:pPr>
            <a:r>
              <a:rPr lang="en-US" sz="1400">
                <a:latin typeface="微軟正黑體"/>
                <a:ea typeface="微軟正黑體"/>
              </a:rPr>
              <a:t>Draft</a:t>
            </a:r>
            <a:r>
              <a:rPr lang="zh-TW" sz="1400">
                <a:latin typeface="微軟正黑體"/>
                <a:ea typeface="微軟正黑體"/>
              </a:rPr>
              <a:t>帳單</a:t>
            </a:r>
            <a:endParaRPr lang="en-US" sz="1400">
              <a:latin typeface="微軟正黑體"/>
              <a:ea typeface="微軟正黑體"/>
            </a:endParaRPr>
          </a:p>
        </p:txBody>
      </p:sp>
      <p:pic>
        <p:nvPicPr>
          <p:cNvPr id="26" name="圖形 25" descr="文件"/>
          <p:cNvPicPr>
            <a:picLocks noChangeAspect="1"/>
          </p:cNvPicPr>
          <p:nvPr/>
        </p:nvPicPr>
        <p:blipFill>
          <a:blip r:embed="rId4"/>
          <a:stretch/>
        </p:blipFill>
        <p:spPr bwMode="auto">
          <a:xfrm>
            <a:off x="2384984" y="2270362"/>
            <a:ext cx="561854" cy="561854"/>
          </a:xfrm>
          <a:prstGeom prst="rect">
            <a:avLst/>
          </a:prstGeom>
        </p:spPr>
      </p:pic>
      <p:sp>
        <p:nvSpPr>
          <p:cNvPr id="28" name="文字方塊 27"/>
          <p:cNvSpPr txBox="1">
            <a:spLocks noChangeArrowheads="1"/>
          </p:cNvSpPr>
          <p:nvPr/>
        </p:nvSpPr>
        <p:spPr bwMode="auto">
          <a:xfrm>
            <a:off x="7513747" y="4432740"/>
            <a:ext cx="1271181"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處理狀態從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DRAFTED</a:t>
            </a:r>
            <a:endParaRPr/>
          </a:p>
          <a:p>
            <a:pPr algn="ctr">
              <a:defRPr/>
            </a:pPr>
            <a:r>
              <a:rPr lang="zh-TW" sz="1400">
                <a:solidFill>
                  <a:srgbClr val="FF0000"/>
                </a:solidFill>
                <a:latin typeface="微軟正黑體"/>
                <a:ea typeface="微軟正黑體"/>
              </a:rPr>
              <a:t>改為</a:t>
            </a:r>
            <a:endParaRPr/>
          </a:p>
          <a:p>
            <a:pPr algn="ctr">
              <a:defRPr/>
            </a:pPr>
            <a:r>
              <a:rPr lang="en-US" sz="1400">
                <a:solidFill>
                  <a:srgbClr val="FF0000"/>
                </a:solidFill>
                <a:latin typeface="微軟正黑體"/>
                <a:ea typeface="微軟正黑體"/>
              </a:rPr>
              <a:t>SIGNED</a:t>
            </a:r>
            <a:endParaRPr/>
          </a:p>
        </p:txBody>
      </p:sp>
      <p:cxnSp>
        <p:nvCxnSpPr>
          <p:cNvPr id="29" name="接點: 肘形 28"/>
          <p:cNvCxnSpPr>
            <a:cxnSpLocks/>
            <a:stCxn id="32" idx="2"/>
            <a:endCxn id="20" idx="3"/>
          </p:cNvCxnSpPr>
          <p:nvPr/>
        </p:nvCxnSpPr>
        <p:spPr bwMode="auto">
          <a:xfrm rot="5400000">
            <a:off x="5875478" y="2441945"/>
            <a:ext cx="935990" cy="4882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31">
            <a:hlinkClick r:id="rId5"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cxnSp>
        <p:nvCxnSpPr>
          <p:cNvPr id="8" name="接點: 肘形 74"/>
          <p:cNvCxnSpPr>
            <a:cxnSpLocks noChangeShapeType="1"/>
            <a:stCxn id="7" idx="3"/>
            <a:endCxn id="10" idx="1"/>
          </p:cNvCxnSpPr>
          <p:nvPr/>
        </p:nvCxnSpPr>
        <p:spPr bwMode="auto">
          <a:xfrm flipV="1">
            <a:off x="4508520" y="3987842"/>
            <a:ext cx="314442" cy="208"/>
          </a:xfrm>
          <a:prstGeom prst="bentConnector3">
            <a:avLst>
              <a:gd name="adj1" fmla="val 50000"/>
            </a:avLst>
          </a:prstGeom>
          <a:noFill/>
          <a:ln w="9525" algn="ctr">
            <a:solidFill>
              <a:schemeClr val="tx1"/>
            </a:solidFill>
            <a:round/>
            <a:headEnd/>
            <a:tailEnd type="triangle" w="med" len="med"/>
          </a:ln>
          <a:effectLst/>
        </p:spPr>
      </p:cxnSp>
      <p:sp>
        <p:nvSpPr>
          <p:cNvPr id="10" name="矩形 9"/>
          <p:cNvSpPr/>
          <p:nvPr/>
        </p:nvSpPr>
        <p:spPr bwMode="auto">
          <a:xfrm>
            <a:off x="4822962" y="3680676"/>
            <a:ext cx="2272412"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atin typeface="微軟正黑體"/>
                <a:ea typeface="微軟正黑體"/>
              </a:rPr>
              <a:t>Email</a:t>
            </a:r>
            <a:r>
              <a:rPr lang="zh-TW">
                <a:latin typeface="微軟正黑體"/>
                <a:ea typeface="微軟正黑體"/>
              </a:rPr>
              <a:t>通知主管簽核</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35" name="接點: 肘形 74"/>
          <p:cNvCxnSpPr>
            <a:cxnSpLocks noChangeShapeType="1"/>
            <a:stCxn id="10" idx="3"/>
            <a:endCxn id="32" idx="1"/>
          </p:cNvCxnSpPr>
          <p:nvPr/>
        </p:nvCxnSpPr>
        <p:spPr bwMode="auto">
          <a:xfrm>
            <a:off x="7095374" y="3987842"/>
            <a:ext cx="563185" cy="208"/>
          </a:xfrm>
          <a:prstGeom prst="bentConnector3">
            <a:avLst>
              <a:gd name="adj1" fmla="val 50000"/>
            </a:avLst>
          </a:prstGeom>
          <a:noFill/>
          <a:ln w="9525" algn="ctr">
            <a:solidFill>
              <a:schemeClr val="tx1"/>
            </a:solidFill>
            <a:round/>
            <a:headEnd/>
            <a:tailEnd type="triangle" w="med" len="med"/>
          </a:ln>
          <a:effectLst/>
        </p:spPr>
      </p:cxnSp>
      <p:grpSp>
        <p:nvGrpSpPr>
          <p:cNvPr id="43" name="群組 12"/>
          <p:cNvGrpSpPr/>
          <p:nvPr/>
        </p:nvGrpSpPr>
        <p:grpSpPr bwMode="auto">
          <a:xfrm>
            <a:off x="133139" y="3585019"/>
            <a:ext cx="1150314" cy="1107661"/>
            <a:chOff x="4504756" y="3173246"/>
            <a:chExt cx="1108464" cy="1041311"/>
          </a:xfrm>
        </p:grpSpPr>
        <p:pic>
          <p:nvPicPr>
            <p:cNvPr id="44" name="圖片 13"/>
            <p:cNvPicPr>
              <a:picLocks noChangeAspect="1" noChangeArrowheads="1"/>
            </p:cNvPicPr>
            <p:nvPr/>
          </p:nvPicPr>
          <p:blipFill>
            <a:blip r:embed="rId6"/>
            <a:stretch/>
          </p:blipFill>
          <p:spPr bwMode="auto">
            <a:xfrm>
              <a:off x="4709781" y="3173246"/>
              <a:ext cx="609600" cy="609600"/>
            </a:xfrm>
            <a:prstGeom prst="rect">
              <a:avLst/>
            </a:prstGeom>
            <a:noFill/>
            <a:ln>
              <a:noFill/>
            </a:ln>
          </p:spPr>
        </p:pic>
        <p:sp>
          <p:nvSpPr>
            <p:cNvPr id="46"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cxnSp>
        <p:nvCxnSpPr>
          <p:cNvPr id="47" name="直線單箭頭接點 67"/>
          <p:cNvCxnSpPr>
            <a:cxnSpLocks noChangeShapeType="1"/>
            <a:endCxn id="7" idx="1"/>
          </p:cNvCxnSpPr>
          <p:nvPr/>
        </p:nvCxnSpPr>
        <p:spPr bwMode="auto">
          <a:xfrm>
            <a:off x="1019232" y="3987842"/>
            <a:ext cx="640047" cy="208"/>
          </a:xfrm>
          <a:prstGeom prst="straightConnector1">
            <a:avLst/>
          </a:prstGeom>
          <a:noFill/>
          <a:ln w="9525" algn="ctr">
            <a:solidFill>
              <a:schemeClr val="tx1"/>
            </a:solidFill>
            <a:round/>
            <a:headEnd/>
            <a:tailEnd type="triangle" w="med" len="med"/>
          </a:ln>
          <a:effectLst/>
        </p:spPr>
      </p:cxnSp>
      <p:grpSp>
        <p:nvGrpSpPr>
          <p:cNvPr id="14" name="群組 12"/>
          <p:cNvGrpSpPr/>
          <p:nvPr/>
        </p:nvGrpSpPr>
        <p:grpSpPr bwMode="auto">
          <a:xfrm>
            <a:off x="3406048" y="2218773"/>
            <a:ext cx="665053" cy="1084154"/>
            <a:chOff x="4678523" y="3173246"/>
            <a:chExt cx="640858" cy="1019212"/>
          </a:xfrm>
        </p:grpSpPr>
        <p:pic>
          <p:nvPicPr>
            <p:cNvPr id="15" name="圖片 13"/>
            <p:cNvPicPr>
              <a:picLocks noChangeAspect="1" noChangeArrowheads="1"/>
            </p:cNvPicPr>
            <p:nvPr/>
          </p:nvPicPr>
          <p:blipFill>
            <a:blip r:embed="rId6"/>
            <a:stretch/>
          </p:blipFill>
          <p:spPr bwMode="auto">
            <a:xfrm>
              <a:off x="4709781" y="3173246"/>
              <a:ext cx="609600" cy="609600"/>
            </a:xfrm>
            <a:prstGeom prst="rect">
              <a:avLst/>
            </a:prstGeom>
            <a:noFill/>
            <a:ln>
              <a:noFill/>
            </a:ln>
          </p:spPr>
        </p:pic>
        <p:sp>
          <p:nvSpPr>
            <p:cNvPr id="16" name="文字方塊 14"/>
            <p:cNvSpPr txBox="1">
              <a:spLocks noChangeArrowheads="1"/>
            </p:cNvSpPr>
            <p:nvPr/>
          </p:nvSpPr>
          <p:spPr bwMode="auto">
            <a:xfrm>
              <a:off x="4678523" y="3845249"/>
              <a:ext cx="622817" cy="3472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會員</a:t>
              </a:r>
              <a:endParaRPr/>
            </a:p>
          </p:txBody>
        </p:sp>
      </p:grpSp>
      <p:sp>
        <p:nvSpPr>
          <p:cNvPr id="11" name="文字方塊 10"/>
          <p:cNvSpPr txBox="1">
            <a:spLocks noChangeArrowheads="1"/>
          </p:cNvSpPr>
          <p:nvPr/>
        </p:nvSpPr>
        <p:spPr bwMode="auto">
          <a:xfrm>
            <a:off x="10385275" y="3557873"/>
            <a:ext cx="1247970"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FF0000"/>
                </a:solidFill>
                <a:latin typeface="微軟正黑體"/>
                <a:ea typeface="微軟正黑體"/>
              </a:rPr>
              <a:t>DocType</a:t>
            </a:r>
            <a:r>
              <a:rPr lang="en-US" sz="1400">
                <a:solidFill>
                  <a:srgbClr val="FF0000"/>
                </a:solidFill>
                <a:latin typeface="微軟正黑體"/>
                <a:ea typeface="微軟正黑體"/>
              </a:rPr>
              <a:t>=BL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178852"/>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1" y="811400"/>
            <a:ext cx="3744604" cy="369332"/>
          </a:xfrm>
          <a:prstGeom prst="rect">
            <a:avLst/>
          </a:prstGeom>
        </p:spPr>
        <p:txBody>
          <a:bodyPr wrap="square">
            <a:spAutoFit/>
          </a:bodyPr>
          <a:lstStyle/>
          <a:p>
            <a:pPr>
              <a:defRPr/>
            </a:pPr>
            <a:r>
              <a:rPr lang="zh-TW" b="1">
                <a:solidFill>
                  <a:prstClr val="white"/>
                </a:solidFill>
                <a:latin typeface="微軟正黑體"/>
                <a:ea typeface="微軟正黑體"/>
              </a:rPr>
              <a:t>簽名圖樣套印說明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271419" y="1422570"/>
            <a:ext cx="10303887"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套印</a:t>
            </a:r>
            <a:r>
              <a:rPr lang="en-US">
                <a:latin typeface="微軟正黑體"/>
                <a:ea typeface="微軟正黑體"/>
              </a:rPr>
              <a:t>CBP</a:t>
            </a:r>
            <a:r>
              <a:rPr lang="zh-TW">
                <a:latin typeface="微軟正黑體"/>
                <a:ea typeface="微軟正黑體"/>
              </a:rPr>
              <a:t> </a:t>
            </a:r>
            <a:r>
              <a:rPr lang="en-US">
                <a:latin typeface="微軟正黑體"/>
                <a:ea typeface="微軟正黑體"/>
              </a:rPr>
              <a:t>Director</a:t>
            </a:r>
            <a:r>
              <a:rPr lang="zh-TW">
                <a:latin typeface="微軟正黑體"/>
                <a:ea typeface="微軟正黑體"/>
              </a:rPr>
              <a:t>之簽名圖樣至帳單格式中並產出</a:t>
            </a:r>
            <a:r>
              <a:rPr lang="en-US">
                <a:latin typeface="微軟正黑體"/>
                <a:ea typeface="微軟正黑體"/>
              </a:rPr>
              <a:t>Final</a:t>
            </a:r>
            <a:r>
              <a:rPr lang="zh-TW">
                <a:latin typeface="微軟正黑體"/>
                <a:ea typeface="微軟正黑體"/>
              </a:rPr>
              <a:t>帳單檔</a:t>
            </a:r>
            <a:endParaRPr lang="en-US">
              <a:latin typeface="微軟正黑體"/>
              <a:ea typeface="微軟正黑體"/>
            </a:endParaRPr>
          </a:p>
        </p:txBody>
      </p:sp>
      <p:sp>
        <p:nvSpPr>
          <p:cNvPr id="5" name="矩形 54"/>
          <p:cNvSpPr>
            <a:spLocks noChangeArrowheads="1"/>
          </p:cNvSpPr>
          <p:nvPr/>
        </p:nvSpPr>
        <p:spPr bwMode="auto">
          <a:xfrm>
            <a:off x="8319247" y="888701"/>
            <a:ext cx="216679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簽名圖樣套印</a:t>
            </a:r>
            <a:endParaRPr lang="en-US" sz="2400">
              <a:latin typeface="微軟正黑體"/>
              <a:ea typeface="微軟正黑體"/>
            </a:endParaRPr>
          </a:p>
        </p:txBody>
      </p:sp>
      <p:sp>
        <p:nvSpPr>
          <p:cNvPr id="7" name="矩形 6"/>
          <p:cNvSpPr/>
          <p:nvPr/>
        </p:nvSpPr>
        <p:spPr bwMode="auto">
          <a:xfrm>
            <a:off x="3169519" y="2652077"/>
            <a:ext cx="2206361"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圖樣套印處理</a:t>
            </a:r>
            <a:r>
              <a:rPr lang="en-US">
                <a:latin typeface="微軟正黑體"/>
                <a:ea typeface="微軟正黑體"/>
              </a:rPr>
              <a:t>( )</a:t>
            </a:r>
            <a:endParaRPr lang="zh-TW">
              <a:solidFill>
                <a:schemeClr val="tx1"/>
              </a:solidFill>
              <a:latin typeface="微軟正黑體"/>
              <a:ea typeface="微軟正黑體"/>
            </a:endParaRPr>
          </a:p>
        </p:txBody>
      </p:sp>
      <p:grpSp>
        <p:nvGrpSpPr>
          <p:cNvPr id="26" name="群組 25"/>
          <p:cNvGrpSpPr/>
          <p:nvPr/>
        </p:nvGrpSpPr>
        <p:grpSpPr bwMode="auto">
          <a:xfrm>
            <a:off x="6236730" y="2678315"/>
            <a:ext cx="938076" cy="817435"/>
            <a:chOff x="6407350" y="4918350"/>
            <a:chExt cx="734633" cy="817435"/>
          </a:xfrm>
        </p:grpSpPr>
        <p:sp>
          <p:nvSpPr>
            <p:cNvPr id="27" name="文字方塊 9"/>
            <p:cNvSpPr txBox="1">
              <a:spLocks noChangeArrowheads="1"/>
            </p:cNvSpPr>
            <p:nvPr/>
          </p:nvSpPr>
          <p:spPr bwMode="auto">
            <a:xfrm>
              <a:off x="6407350" y="5428008"/>
              <a:ext cx="734633"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Final</a:t>
              </a:r>
              <a:r>
                <a:rPr lang="zh-TW" sz="1400">
                  <a:latin typeface="微軟正黑體"/>
                  <a:ea typeface="微軟正黑體"/>
                </a:rPr>
                <a:t>帳單</a:t>
              </a:r>
              <a:endParaRPr lang="en-US" sz="1400">
                <a:latin typeface="微軟正黑體"/>
                <a:ea typeface="微軟正黑體"/>
              </a:endParaRPr>
            </a:p>
          </p:txBody>
        </p:sp>
        <p:pic>
          <p:nvPicPr>
            <p:cNvPr id="28" name="圖形 27" descr="文件"/>
            <p:cNvPicPr>
              <a:picLocks noChangeAspect="1"/>
            </p:cNvPicPr>
            <p:nvPr/>
          </p:nvPicPr>
          <p:blipFill>
            <a:blip r:embed="rId2"/>
            <a:stretch/>
          </p:blipFill>
          <p:spPr bwMode="auto">
            <a:xfrm>
              <a:off x="6493740" y="4918350"/>
              <a:ext cx="561854" cy="561854"/>
            </a:xfrm>
            <a:prstGeom prst="rect">
              <a:avLst/>
            </a:prstGeom>
          </p:spPr>
        </p:pic>
      </p:grpSp>
      <p:sp>
        <p:nvSpPr>
          <p:cNvPr id="6" name="矩形 5"/>
          <p:cNvSpPr/>
          <p:nvPr/>
        </p:nvSpPr>
        <p:spPr bwMode="auto">
          <a:xfrm>
            <a:off x="7781939" y="2652075"/>
            <a:ext cx="2598821"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帳單</a:t>
            </a:r>
            <a:r>
              <a:rPr lang="zh-TW" sz="1800">
                <a:latin typeface="微軟正黑體"/>
                <a:ea typeface="微軟正黑體"/>
              </a:rPr>
              <a:t>檔寄送會</a:t>
            </a:r>
            <a:r>
              <a:rPr lang="en-US" sz="1800">
                <a:latin typeface="微軟正黑體"/>
                <a:ea typeface="微軟正黑體"/>
              </a:rPr>
              <a:t>CBP</a:t>
            </a:r>
            <a:r>
              <a:rPr lang="zh-TW" sz="1800">
                <a:latin typeface="微軟正黑體"/>
                <a:ea typeface="微軟正黑體"/>
              </a:rPr>
              <a:t>窗口</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8" name="直線單箭頭接點 7"/>
          <p:cNvCxnSpPr>
            <a:cxnSpLocks/>
          </p:cNvCxnSpPr>
          <p:nvPr/>
        </p:nvCxnSpPr>
        <p:spPr bwMode="auto">
          <a:xfrm flipV="1">
            <a:off x="7064493" y="2959242"/>
            <a:ext cx="709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群組 65"/>
          <p:cNvGrpSpPr/>
          <p:nvPr/>
        </p:nvGrpSpPr>
        <p:grpSpPr bwMode="auto">
          <a:xfrm>
            <a:off x="4887362" y="4671301"/>
            <a:ext cx="2287444" cy="693659"/>
            <a:chOff x="5791200" y="1396334"/>
            <a:chExt cx="2202865" cy="927766"/>
          </a:xfrm>
        </p:grpSpPr>
        <p:grpSp>
          <p:nvGrpSpPr>
            <p:cNvPr id="44" name="群組 7"/>
            <p:cNvGrpSpPr/>
            <p:nvPr/>
          </p:nvGrpSpPr>
          <p:grpSpPr bwMode="auto">
            <a:xfrm>
              <a:off x="5907327" y="1396334"/>
              <a:ext cx="902571" cy="863435"/>
              <a:chOff x="1898834" y="1806922"/>
              <a:chExt cx="902608" cy="861296"/>
            </a:xfrm>
          </p:grpSpPr>
          <p:pic>
            <p:nvPicPr>
              <p:cNvPr id="49"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50"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45" name="群組 7"/>
            <p:cNvGrpSpPr/>
            <p:nvPr/>
          </p:nvGrpSpPr>
          <p:grpSpPr bwMode="auto">
            <a:xfrm>
              <a:off x="6803665" y="1396334"/>
              <a:ext cx="1082061" cy="875281"/>
              <a:chOff x="1809084" y="1795105"/>
              <a:chExt cx="1082104" cy="873113"/>
            </a:xfrm>
          </p:grpSpPr>
          <p:pic>
            <p:nvPicPr>
              <p:cNvPr id="47" name="圖形 8" descr="桌子"/>
              <p:cNvPicPr>
                <a:picLocks noChangeAspect="1" noChangeArrowheads="1"/>
              </p:cNvPicPr>
              <p:nvPr/>
            </p:nvPicPr>
            <p:blipFill>
              <a:blip r:embed="rId4"/>
              <a:stretch/>
            </p:blipFill>
            <p:spPr bwMode="auto">
              <a:xfrm>
                <a:off x="1995782" y="1795105"/>
                <a:ext cx="704874" cy="703744"/>
              </a:xfrm>
              <a:prstGeom prst="rect">
                <a:avLst/>
              </a:prstGeom>
              <a:noFill/>
              <a:ln>
                <a:noFill/>
              </a:ln>
            </p:spPr>
          </p:pic>
          <p:sp>
            <p:nvSpPr>
              <p:cNvPr id="48"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46"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51" name="接點: 肘形 50"/>
          <p:cNvCxnSpPr>
            <a:cxnSpLocks/>
            <a:stCxn id="7" idx="2"/>
            <a:endCxn id="46" idx="1"/>
          </p:cNvCxnSpPr>
          <p:nvPr/>
        </p:nvCxnSpPr>
        <p:spPr bwMode="auto">
          <a:xfrm rot="16199999" flipH="1">
            <a:off x="3704170" y="3834938"/>
            <a:ext cx="1751723" cy="614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字方塊 9"/>
          <p:cNvSpPr txBox="1">
            <a:spLocks noChangeArrowheads="1"/>
          </p:cNvSpPr>
          <p:nvPr/>
        </p:nvSpPr>
        <p:spPr bwMode="auto">
          <a:xfrm>
            <a:off x="1209392" y="2602094"/>
            <a:ext cx="1309973"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Signed</a:t>
            </a:r>
            <a:r>
              <a:rPr lang="zh-TW" sz="1400">
                <a:latin typeface="微軟正黑體"/>
                <a:ea typeface="微軟正黑體"/>
              </a:rPr>
              <a:t>帳單檔</a:t>
            </a:r>
            <a:endParaRPr lang="en-US" sz="1400">
              <a:latin typeface="微軟正黑體"/>
              <a:ea typeface="微軟正黑體"/>
            </a:endParaRPr>
          </a:p>
        </p:txBody>
      </p:sp>
      <p:pic>
        <p:nvPicPr>
          <p:cNvPr id="56" name="圖形 55" descr="文件"/>
          <p:cNvPicPr>
            <a:picLocks noChangeAspect="1"/>
          </p:cNvPicPr>
          <p:nvPr/>
        </p:nvPicPr>
        <p:blipFill>
          <a:blip r:embed="rId2"/>
          <a:stretch/>
        </p:blipFill>
        <p:spPr bwMode="auto">
          <a:xfrm>
            <a:off x="1502667" y="2001184"/>
            <a:ext cx="717449" cy="561854"/>
          </a:xfrm>
          <a:prstGeom prst="rect">
            <a:avLst/>
          </a:prstGeom>
        </p:spPr>
      </p:pic>
      <p:cxnSp>
        <p:nvCxnSpPr>
          <p:cNvPr id="57" name="直線單箭頭接點 56"/>
          <p:cNvCxnSpPr>
            <a:cxnSpLocks/>
            <a:endCxn id="7" idx="1"/>
          </p:cNvCxnSpPr>
          <p:nvPr/>
        </p:nvCxnSpPr>
        <p:spPr bwMode="auto">
          <a:xfrm flipV="1">
            <a:off x="1999176" y="2959243"/>
            <a:ext cx="1170343" cy="67649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p:cNvSpPr txBox="1">
            <a:spLocks noChangeArrowheads="1"/>
          </p:cNvSpPr>
          <p:nvPr/>
        </p:nvSpPr>
        <p:spPr bwMode="auto">
          <a:xfrm>
            <a:off x="4290864" y="3338218"/>
            <a:ext cx="1271181"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處理狀態從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SIGNED</a:t>
            </a:r>
            <a:endParaRPr/>
          </a:p>
          <a:p>
            <a:pPr algn="ctr">
              <a:defRPr/>
            </a:pPr>
            <a:r>
              <a:rPr lang="zh-TW" sz="1400">
                <a:solidFill>
                  <a:srgbClr val="FF0000"/>
                </a:solidFill>
                <a:latin typeface="微軟正黑體"/>
                <a:ea typeface="微軟正黑體"/>
              </a:rPr>
              <a:t>改為</a:t>
            </a:r>
            <a:endParaRPr/>
          </a:p>
          <a:p>
            <a:pPr algn="ctr">
              <a:defRPr/>
            </a:pPr>
            <a:r>
              <a:rPr lang="en-US" sz="1400">
                <a:solidFill>
                  <a:srgbClr val="FF0000"/>
                </a:solidFill>
                <a:latin typeface="微軟正黑體"/>
                <a:ea typeface="微軟正黑體"/>
              </a:rPr>
              <a:t>TEMPLATED</a:t>
            </a:r>
            <a:endParaRPr/>
          </a:p>
        </p:txBody>
      </p:sp>
      <p:cxnSp>
        <p:nvCxnSpPr>
          <p:cNvPr id="63" name="接點: 肘形 62"/>
          <p:cNvCxnSpPr>
            <a:cxnSpLocks/>
            <a:stCxn id="6" idx="2"/>
            <a:endCxn id="46" idx="3"/>
          </p:cNvCxnSpPr>
          <p:nvPr/>
        </p:nvCxnSpPr>
        <p:spPr bwMode="auto">
          <a:xfrm rot="5400000">
            <a:off x="7252216" y="3188996"/>
            <a:ext cx="1751725" cy="19065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a:spLocks noChangeArrowheads="1"/>
          </p:cNvSpPr>
          <p:nvPr/>
        </p:nvSpPr>
        <p:spPr bwMode="auto">
          <a:xfrm>
            <a:off x="7351935" y="3366256"/>
            <a:ext cx="1416508"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處理狀態從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TEMPLATED</a:t>
            </a:r>
            <a:endParaRPr/>
          </a:p>
          <a:p>
            <a:pPr algn="ctr">
              <a:defRPr/>
            </a:pPr>
            <a:r>
              <a:rPr lang="zh-TW" sz="1400">
                <a:solidFill>
                  <a:srgbClr val="FF0000"/>
                </a:solidFill>
                <a:latin typeface="微軟正黑體"/>
                <a:ea typeface="微軟正黑體"/>
              </a:rPr>
              <a:t>改為</a:t>
            </a:r>
            <a:endParaRPr/>
          </a:p>
          <a:p>
            <a:pPr algn="ctr">
              <a:defRPr/>
            </a:pPr>
            <a:r>
              <a:rPr lang="en-US" sz="1400">
                <a:solidFill>
                  <a:srgbClr val="FF0000"/>
                </a:solidFill>
                <a:latin typeface="微軟正黑體"/>
                <a:ea typeface="微軟正黑體"/>
              </a:rPr>
              <a:t>TO_WRITEOFF</a:t>
            </a:r>
            <a:endParaRPr/>
          </a:p>
        </p:txBody>
      </p:sp>
      <p:grpSp>
        <p:nvGrpSpPr>
          <p:cNvPr id="10" name="群組 65"/>
          <p:cNvGrpSpPr/>
          <p:nvPr/>
        </p:nvGrpSpPr>
        <p:grpSpPr bwMode="auto">
          <a:xfrm>
            <a:off x="7560201" y="5607446"/>
            <a:ext cx="3042295" cy="693659"/>
            <a:chOff x="5751004" y="1396335"/>
            <a:chExt cx="2287754" cy="927765"/>
          </a:xfrm>
        </p:grpSpPr>
        <p:grpSp>
          <p:nvGrpSpPr>
            <p:cNvPr id="11" name="群組 7"/>
            <p:cNvGrpSpPr/>
            <p:nvPr/>
          </p:nvGrpSpPr>
          <p:grpSpPr bwMode="auto">
            <a:xfrm>
              <a:off x="5751004" y="1396336"/>
              <a:ext cx="1215226" cy="915262"/>
              <a:chOff x="1742502" y="1806922"/>
              <a:chExt cx="1215276" cy="912994"/>
            </a:xfrm>
          </p:grpSpPr>
          <p:pic>
            <p:nvPicPr>
              <p:cNvPr id="16"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17" name="文字方塊 9"/>
              <p:cNvSpPr txBox="1">
                <a:spLocks noChangeArrowheads="1"/>
              </p:cNvSpPr>
              <p:nvPr/>
            </p:nvSpPr>
            <p:spPr bwMode="auto">
              <a:xfrm>
                <a:off x="1742502" y="2309286"/>
                <a:ext cx="1215276"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發票工作主檔</a:t>
                </a:r>
                <a:endParaRPr/>
              </a:p>
            </p:txBody>
          </p:sp>
        </p:grpSp>
        <p:grpSp>
          <p:nvGrpSpPr>
            <p:cNvPr id="12" name="群組 7"/>
            <p:cNvGrpSpPr/>
            <p:nvPr/>
          </p:nvGrpSpPr>
          <p:grpSpPr bwMode="auto">
            <a:xfrm>
              <a:off x="6650634" y="1396336"/>
              <a:ext cx="1388124" cy="927107"/>
              <a:chOff x="1656048" y="1795105"/>
              <a:chExt cx="1388179" cy="924810"/>
            </a:xfrm>
          </p:grpSpPr>
          <p:pic>
            <p:nvPicPr>
              <p:cNvPr id="14" name="圖形 8" descr="桌子"/>
              <p:cNvPicPr>
                <a:picLocks noChangeAspect="1" noChangeArrowheads="1"/>
              </p:cNvPicPr>
              <p:nvPr/>
            </p:nvPicPr>
            <p:blipFill>
              <a:blip r:embed="rId4"/>
              <a:stretch/>
            </p:blipFill>
            <p:spPr bwMode="auto">
              <a:xfrm>
                <a:off x="1995782" y="1795105"/>
                <a:ext cx="704874" cy="703744"/>
              </a:xfrm>
              <a:prstGeom prst="rect">
                <a:avLst/>
              </a:prstGeom>
              <a:noFill/>
              <a:ln>
                <a:noFill/>
              </a:ln>
            </p:spPr>
          </p:pic>
          <p:sp>
            <p:nvSpPr>
              <p:cNvPr id="15" name="文字方塊 9"/>
              <p:cNvSpPr txBox="1">
                <a:spLocks noChangeArrowheads="1"/>
              </p:cNvSpPr>
              <p:nvPr/>
            </p:nvSpPr>
            <p:spPr bwMode="auto">
              <a:xfrm>
                <a:off x="1656048" y="2309285"/>
                <a:ext cx="1388179" cy="41063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發票工作明細檔</a:t>
                </a:r>
                <a:endParaRPr/>
              </a:p>
            </p:txBody>
          </p:sp>
        </p:grpSp>
        <p:sp>
          <p:nvSpPr>
            <p:cNvPr id="13"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18" name="直線接點 17"/>
          <p:cNvCxnSpPr>
            <a:cxnSpLocks/>
            <a:stCxn id="16" idx="3"/>
            <a:endCxn id="14" idx="1"/>
          </p:cNvCxnSpPr>
          <p:nvPr/>
        </p:nvCxnSpPr>
        <p:spPr bwMode="auto">
          <a:xfrm flipV="1">
            <a:off x="8815973" y="5871184"/>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6" idx="2"/>
            <a:endCxn id="13" idx="0"/>
          </p:cNvCxnSpPr>
          <p:nvPr/>
        </p:nvCxnSpPr>
        <p:spPr bwMode="auto">
          <a:xfrm flipH="1">
            <a:off x="9078359" y="3266406"/>
            <a:ext cx="2991" cy="234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a:spLocks noChangeArrowheads="1"/>
          </p:cNvSpPr>
          <p:nvPr/>
        </p:nvSpPr>
        <p:spPr bwMode="auto">
          <a:xfrm>
            <a:off x="9106588" y="4626448"/>
            <a:ext cx="1271181"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處理狀態從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BILLED</a:t>
            </a:r>
            <a:r>
              <a:rPr lang="zh-TW" sz="1400">
                <a:solidFill>
                  <a:srgbClr val="FF0000"/>
                </a:solidFill>
                <a:latin typeface="微軟正黑體"/>
                <a:ea typeface="微軟正黑體"/>
              </a:rPr>
              <a:t>改為</a:t>
            </a:r>
            <a:endParaRPr/>
          </a:p>
          <a:p>
            <a:pPr algn="ctr">
              <a:defRPr/>
            </a:pPr>
            <a:r>
              <a:rPr lang="en-US" sz="1400">
                <a:solidFill>
                  <a:srgbClr val="FF0000"/>
                </a:solidFill>
                <a:latin typeface="微軟正黑體"/>
                <a:ea typeface="微軟正黑體"/>
              </a:rPr>
              <a:t>PAYIN</a:t>
            </a:r>
            <a:endParaRPr/>
          </a:p>
        </p:txBody>
      </p:sp>
      <p:cxnSp>
        <p:nvCxnSpPr>
          <p:cNvPr id="19" name="直線接點 18"/>
          <p:cNvCxnSpPr>
            <a:cxnSpLocks/>
          </p:cNvCxnSpPr>
          <p:nvPr/>
        </p:nvCxnSpPr>
        <p:spPr bwMode="auto">
          <a:xfrm flipV="1">
            <a:off x="5781223" y="4968493"/>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矩形 31">
            <a:hlinkClick r:id="rId5"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
        <p:nvSpPr>
          <p:cNvPr id="35" name="文字方塊 34"/>
          <p:cNvSpPr txBox="1">
            <a:spLocks noChangeArrowheads="1"/>
          </p:cNvSpPr>
          <p:nvPr/>
        </p:nvSpPr>
        <p:spPr bwMode="auto">
          <a:xfrm>
            <a:off x="9391266" y="3266405"/>
            <a:ext cx="1842959"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chemeClr val="bg2"/>
                </a:solidFill>
                <a:latin typeface="微軟正黑體"/>
                <a:ea typeface="微軟正黑體"/>
              </a:rPr>
              <a:t>CBP</a:t>
            </a:r>
            <a:r>
              <a:rPr lang="zh-TW" sz="1400">
                <a:solidFill>
                  <a:schemeClr val="bg2"/>
                </a:solidFill>
                <a:latin typeface="微軟正黑體"/>
                <a:ea typeface="微軟正黑體"/>
              </a:rPr>
              <a:t>窗口自行編輯</a:t>
            </a:r>
            <a:r>
              <a:rPr lang="en-US" sz="1400">
                <a:solidFill>
                  <a:schemeClr val="bg2"/>
                </a:solidFill>
                <a:latin typeface="微軟正黑體"/>
                <a:ea typeface="微軟正黑體"/>
              </a:rPr>
              <a:t>Email</a:t>
            </a:r>
            <a:r>
              <a:rPr lang="zh-TW" sz="1400">
                <a:solidFill>
                  <a:schemeClr val="bg2"/>
                </a:solidFill>
                <a:latin typeface="微軟正黑體"/>
                <a:ea typeface="微軟正黑體"/>
              </a:rPr>
              <a:t>再發送至會員做</a:t>
            </a:r>
            <a:r>
              <a:rPr lang="zh-TW" sz="1400" b="1">
                <a:solidFill>
                  <a:schemeClr val="bg2"/>
                </a:solidFill>
                <a:latin typeface="微軟正黑體"/>
                <a:ea typeface="微軟正黑體"/>
              </a:rPr>
              <a:t>最後確認</a:t>
            </a:r>
            <a:endParaRPr lang="en-US" sz="1400" b="1">
              <a:solidFill>
                <a:schemeClr val="bg2"/>
              </a:solidFill>
              <a:latin typeface="微軟正黑體"/>
              <a:ea typeface="微軟正黑體"/>
            </a:endParaRPr>
          </a:p>
        </p:txBody>
      </p:sp>
      <p:cxnSp>
        <p:nvCxnSpPr>
          <p:cNvPr id="23" name="直線單箭頭接點 22"/>
          <p:cNvCxnSpPr>
            <a:cxnSpLocks/>
            <a:stCxn id="7" idx="3"/>
            <a:endCxn id="28" idx="1"/>
          </p:cNvCxnSpPr>
          <p:nvPr/>
        </p:nvCxnSpPr>
        <p:spPr bwMode="auto">
          <a:xfrm flipV="1">
            <a:off x="5375880" y="2959242"/>
            <a:ext cx="9711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群組 12"/>
          <p:cNvGrpSpPr/>
          <p:nvPr/>
        </p:nvGrpSpPr>
        <p:grpSpPr bwMode="auto">
          <a:xfrm>
            <a:off x="1288880" y="3232356"/>
            <a:ext cx="1150314" cy="1107661"/>
            <a:chOff x="4504756" y="3173246"/>
            <a:chExt cx="1108464" cy="1041311"/>
          </a:xfrm>
        </p:grpSpPr>
        <p:pic>
          <p:nvPicPr>
            <p:cNvPr id="30" name="圖片 13"/>
            <p:cNvPicPr>
              <a:picLocks noChangeAspect="1" noChangeArrowheads="1"/>
            </p:cNvPicPr>
            <p:nvPr/>
          </p:nvPicPr>
          <p:blipFill>
            <a:blip r:embed="rId6"/>
            <a:stretch/>
          </p:blipFill>
          <p:spPr bwMode="auto">
            <a:xfrm>
              <a:off x="4709781" y="3173246"/>
              <a:ext cx="609600" cy="609600"/>
            </a:xfrm>
            <a:prstGeom prst="rect">
              <a:avLst/>
            </a:prstGeom>
            <a:noFill/>
            <a:ln>
              <a:noFill/>
            </a:ln>
          </p:spPr>
        </p:pic>
        <p:sp>
          <p:nvSpPr>
            <p:cNvPr id="31"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cxnSp>
        <p:nvCxnSpPr>
          <p:cNvPr id="41" name="接點: 肘形 40"/>
          <p:cNvCxnSpPr>
            <a:cxnSpLocks/>
            <a:stCxn id="56" idx="3"/>
            <a:endCxn id="7" idx="0"/>
          </p:cNvCxnSpPr>
          <p:nvPr/>
        </p:nvCxnSpPr>
        <p:spPr bwMode="auto">
          <a:xfrm>
            <a:off x="2220116" y="2282111"/>
            <a:ext cx="2052584" cy="3699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矩形 2"/>
          <p:cNvSpPr/>
          <p:nvPr/>
        </p:nvSpPr>
        <p:spPr bwMode="auto">
          <a:xfrm>
            <a:off x="162824" y="842683"/>
            <a:ext cx="10813312" cy="5844980"/>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7" name="流程圖: 人工輸入 6"/>
          <p:cNvSpPr/>
          <p:nvPr/>
        </p:nvSpPr>
        <p:spPr bwMode="auto">
          <a:xfrm rot="16199999" flipV="1">
            <a:off x="2050901" y="-749217"/>
            <a:ext cx="355548" cy="3749087"/>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9" name="矩形 8"/>
          <p:cNvSpPr/>
          <p:nvPr/>
        </p:nvSpPr>
        <p:spPr bwMode="auto">
          <a:xfrm>
            <a:off x="354131" y="937866"/>
            <a:ext cx="1569660" cy="369332"/>
          </a:xfrm>
          <a:prstGeom prst="rect">
            <a:avLst/>
          </a:prstGeom>
        </p:spPr>
        <p:txBody>
          <a:bodyPr wrap="none">
            <a:spAutoFit/>
          </a:bodyPr>
          <a:lstStyle/>
          <a:p>
            <a:pPr>
              <a:defRPr/>
            </a:pPr>
            <a:r>
              <a:rPr lang="zh-TW" b="1">
                <a:solidFill>
                  <a:prstClr val="white"/>
                </a:solidFill>
                <a:latin typeface="微軟正黑體"/>
                <a:ea typeface="微軟正黑體"/>
              </a:rPr>
              <a:t>銷帳流程說明</a:t>
            </a:r>
            <a:endParaRPr lang="en-US" b="1">
              <a:solidFill>
                <a:prstClr val="white"/>
              </a:solidFill>
              <a:latin typeface="微軟正黑體"/>
              <a:ea typeface="微軟正黑體"/>
            </a:endParaRPr>
          </a:p>
        </p:txBody>
      </p:sp>
      <p:sp>
        <p:nvSpPr>
          <p:cNvPr id="12" name="矩形 31"/>
          <p:cNvSpPr>
            <a:spLocks noChangeArrowheads="1"/>
          </p:cNvSpPr>
          <p:nvPr/>
        </p:nvSpPr>
        <p:spPr bwMode="auto">
          <a:xfrm>
            <a:off x="9029059" y="879721"/>
            <a:ext cx="168756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銷帳</a:t>
            </a:r>
            <a:endParaRPr lang="en-US" sz="2400">
              <a:latin typeface="微軟正黑體"/>
              <a:ea typeface="微軟正黑體"/>
            </a:endParaRPr>
          </a:p>
        </p:txBody>
      </p:sp>
      <p:sp>
        <p:nvSpPr>
          <p:cNvPr id="47"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2" name="文字方塊 1"/>
          <p:cNvSpPr txBox="1"/>
          <p:nvPr/>
        </p:nvSpPr>
        <p:spPr bwMode="auto">
          <a:xfrm>
            <a:off x="289268" y="1383681"/>
            <a:ext cx="10560424" cy="513986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窗口收到繳款完成通知後，透過系統將帳單號碼輸入後查詢出對應之</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進行收款銷帳處理</a:t>
            </a:r>
            <a:endParaRPr lang="en-US">
              <a:latin typeface="微軟正黑體"/>
              <a:ea typeface="微軟正黑體"/>
            </a:endParaRPr>
          </a:p>
          <a:p>
            <a:pPr marL="457200" indent="-457200" algn="just" defTabSz="1219170">
              <a:buFont typeface="Wingdings"/>
              <a:buChar char="p"/>
              <a:defRPr/>
            </a:pP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逐筆點選</a:t>
            </a:r>
            <a:r>
              <a:rPr lang="en-US">
                <a:latin typeface="微軟正黑體"/>
                <a:ea typeface="微軟正黑體"/>
              </a:rPr>
              <a:t>[</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各項次進行已繳費資料之銷帳處理</a:t>
            </a:r>
            <a:endParaRPr lang="en-US">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判斷繳費狀況</a:t>
            </a:r>
            <a:r>
              <a:rPr lang="en-US" sz="1600">
                <a:latin typeface="微軟正黑體"/>
                <a:ea typeface="微軟正黑體"/>
              </a:rPr>
              <a:t>=</a:t>
            </a:r>
            <a:r>
              <a:rPr lang="zh-TW" sz="1600">
                <a:latin typeface="微軟正黑體"/>
                <a:ea typeface="微軟正黑體"/>
              </a:rPr>
              <a:t>正常繳納</a:t>
            </a:r>
            <a:r>
              <a:rPr lang="en-US" sz="1600">
                <a:latin typeface="微軟正黑體"/>
                <a:ea typeface="微軟正黑體"/>
              </a:rPr>
              <a:t>,</a:t>
            </a:r>
            <a:r>
              <a:rPr lang="zh-TW" sz="1600">
                <a:latin typeface="微軟正黑體"/>
                <a:ea typeface="微軟正黑體"/>
              </a:rPr>
              <a:t>更新</a:t>
            </a:r>
            <a:r>
              <a:rPr lang="en-US" sz="1600">
                <a:latin typeface="微軟正黑體"/>
                <a:ea typeface="微軟正黑體"/>
              </a:rPr>
              <a:t>[</a:t>
            </a:r>
            <a:r>
              <a:rPr lang="zh-TW" sz="1600">
                <a:latin typeface="微軟正黑體"/>
                <a:ea typeface="微軟正黑體"/>
              </a:rPr>
              <a:t>帳單明細檔</a:t>
            </a:r>
            <a:r>
              <a:rPr lang="en-US" sz="1600">
                <a:latin typeface="微軟正黑體"/>
                <a:ea typeface="微軟正黑體"/>
              </a:rPr>
              <a:t>]</a:t>
            </a:r>
            <a:r>
              <a:rPr lang="zh-TW" sz="1600">
                <a:latin typeface="微軟正黑體"/>
                <a:ea typeface="微軟正黑體"/>
              </a:rPr>
              <a:t>之狀態為</a:t>
            </a:r>
            <a:r>
              <a:rPr lang="en-US" sz="1600" b="0" i="0" u="none" strike="noStrike" cap="none">
                <a:ln>
                  <a:noFill/>
                </a:ln>
                <a:solidFill>
                  <a:srgbClr val="FF0000"/>
                </a:solidFill>
                <a:latin typeface="微軟正黑體"/>
                <a:ea typeface="微軟正黑體"/>
              </a:rPr>
              <a:t>OK</a:t>
            </a:r>
            <a:endParaRPr lang="en-US" sz="1600">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判斷繳費狀況</a:t>
            </a:r>
            <a:r>
              <a:rPr lang="en-US" sz="1600">
                <a:latin typeface="微軟正黑體"/>
                <a:ea typeface="微軟正黑體"/>
              </a:rPr>
              <a:t>=</a:t>
            </a:r>
            <a:r>
              <a:rPr lang="zh-TW" sz="1600">
                <a:latin typeface="微軟正黑體"/>
                <a:ea typeface="微軟正黑體"/>
              </a:rPr>
              <a:t>重繳或溢繳</a:t>
            </a:r>
            <a:r>
              <a:rPr lang="en-US" sz="1600">
                <a:latin typeface="微軟正黑體"/>
                <a:ea typeface="微軟正黑體"/>
              </a:rPr>
              <a:t>,</a:t>
            </a:r>
            <a:r>
              <a:rPr lang="zh-TW" sz="1600">
                <a:latin typeface="微軟正黑體"/>
                <a:ea typeface="微軟正黑體"/>
              </a:rPr>
              <a:t>更新</a:t>
            </a:r>
            <a:r>
              <a:rPr lang="en-US" sz="1600">
                <a:latin typeface="微軟正黑體"/>
                <a:ea typeface="微軟正黑體"/>
              </a:rPr>
              <a:t>[</a:t>
            </a:r>
            <a:r>
              <a:rPr lang="zh-TW" sz="1600">
                <a:latin typeface="微軟正黑體"/>
                <a:ea typeface="微軟正黑體"/>
              </a:rPr>
              <a:t>帳單明細檔</a:t>
            </a:r>
            <a:r>
              <a:rPr lang="en-US" sz="1600">
                <a:latin typeface="微軟正黑體"/>
                <a:ea typeface="微軟正黑體"/>
              </a:rPr>
              <a:t>]</a:t>
            </a:r>
            <a:r>
              <a:rPr lang="zh-TW" sz="1600">
                <a:latin typeface="微軟正黑體"/>
                <a:ea typeface="微軟正黑體"/>
              </a:rPr>
              <a:t>之狀態為</a:t>
            </a:r>
            <a:r>
              <a:rPr lang="en-US" sz="1600" b="0" i="0" u="none" strike="noStrike" cap="none">
                <a:ln>
                  <a:noFill/>
                </a:ln>
                <a:solidFill>
                  <a:srgbClr val="FF0000"/>
                </a:solidFill>
                <a:latin typeface="微軟正黑體"/>
                <a:ea typeface="微軟正黑體"/>
              </a:rPr>
              <a:t>OVER</a:t>
            </a:r>
            <a:r>
              <a:rPr lang="en-US" sz="1600">
                <a:latin typeface="微軟正黑體"/>
                <a:ea typeface="微軟正黑體"/>
              </a:rPr>
              <a:t>,</a:t>
            </a:r>
            <a:r>
              <a:rPr lang="zh-TW" sz="1600">
                <a:latin typeface="微軟正黑體"/>
                <a:ea typeface="微軟正黑體"/>
              </a:rPr>
              <a:t>並將重溢繳金額寫入</a:t>
            </a:r>
            <a:endParaRPr lang="en-US" sz="1600">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判斷繳費狀況</a:t>
            </a:r>
            <a:r>
              <a:rPr lang="en-US" sz="1600">
                <a:latin typeface="微軟正黑體"/>
                <a:ea typeface="微軟正黑體"/>
              </a:rPr>
              <a:t>=</a:t>
            </a:r>
            <a:r>
              <a:rPr lang="zh-TW" sz="1600">
                <a:latin typeface="微軟正黑體"/>
                <a:ea typeface="微軟正黑體"/>
              </a:rPr>
              <a:t>短繳</a:t>
            </a:r>
            <a:r>
              <a:rPr lang="en-US" sz="1600">
                <a:latin typeface="微軟正黑體"/>
                <a:ea typeface="微軟正黑體"/>
              </a:rPr>
              <a:t>,</a:t>
            </a:r>
            <a:r>
              <a:rPr lang="zh-TW" sz="1600">
                <a:latin typeface="微軟正黑體"/>
                <a:ea typeface="微軟正黑體"/>
              </a:rPr>
              <a:t>更新</a:t>
            </a:r>
            <a:r>
              <a:rPr lang="en-US" sz="1600">
                <a:latin typeface="微軟正黑體"/>
                <a:ea typeface="微軟正黑體"/>
              </a:rPr>
              <a:t>[</a:t>
            </a:r>
            <a:r>
              <a:rPr lang="zh-TW" sz="1600">
                <a:latin typeface="微軟正黑體"/>
                <a:ea typeface="微軟正黑體"/>
              </a:rPr>
              <a:t>帳單明細檔</a:t>
            </a:r>
            <a:r>
              <a:rPr lang="en-US" sz="1600">
                <a:latin typeface="微軟正黑體"/>
                <a:ea typeface="微軟正黑體"/>
              </a:rPr>
              <a:t>]</a:t>
            </a:r>
            <a:r>
              <a:rPr lang="zh-TW" sz="1600">
                <a:latin typeface="微軟正黑體"/>
                <a:ea typeface="微軟正黑體"/>
              </a:rPr>
              <a:t>之狀態為</a:t>
            </a:r>
            <a:r>
              <a:rPr lang="en-US" sz="1600" b="0" i="0" u="none" strike="noStrike" cap="none">
                <a:ln>
                  <a:noFill/>
                </a:ln>
                <a:solidFill>
                  <a:srgbClr val="FF0000"/>
                </a:solidFill>
                <a:latin typeface="微軟正黑體"/>
                <a:ea typeface="微軟正黑體"/>
              </a:rPr>
              <a:t>PARTIAL(</a:t>
            </a:r>
            <a:r>
              <a:rPr lang="zh-TW" sz="1600" b="0" i="0" u="none" strike="noStrike" cap="none">
                <a:ln>
                  <a:noFill/>
                </a:ln>
                <a:solidFill>
                  <a:srgbClr val="FF0000"/>
                </a:solidFill>
                <a:latin typeface="微軟正黑體"/>
                <a:ea typeface="微軟正黑體"/>
              </a:rPr>
              <a:t>部分收款中</a:t>
            </a:r>
            <a:r>
              <a:rPr lang="en-US" sz="1600" b="0" i="0" u="none" strike="noStrike" cap="none">
                <a:ln>
                  <a:noFill/>
                </a:ln>
                <a:solidFill>
                  <a:srgbClr val="FF0000"/>
                </a:solidFill>
                <a:latin typeface="微軟正黑體"/>
                <a:ea typeface="微軟正黑體"/>
              </a:rPr>
              <a:t>)</a:t>
            </a:r>
            <a:r>
              <a:rPr lang="zh-TW" sz="1600" b="0" i="0" u="none" strike="noStrike" cap="none">
                <a:ln>
                  <a:noFill/>
                </a:ln>
                <a:solidFill>
                  <a:srgbClr val="FF0000"/>
                </a:solidFill>
                <a:latin typeface="微軟正黑體"/>
                <a:ea typeface="微軟正黑體"/>
              </a:rPr>
              <a:t>或</a:t>
            </a:r>
            <a:r>
              <a:rPr lang="en-US" sz="1600" b="0" i="0" u="none" strike="noStrike" cap="none">
                <a:ln>
                  <a:noFill/>
                </a:ln>
                <a:solidFill>
                  <a:srgbClr val="FF0000"/>
                </a:solidFill>
                <a:latin typeface="微軟正黑體"/>
                <a:ea typeface="微軟正黑體"/>
              </a:rPr>
              <a:t>SHORT(</a:t>
            </a:r>
            <a:r>
              <a:rPr lang="zh-TW" sz="1600" b="0" i="0" u="none" strike="noStrike" cap="none">
                <a:ln>
                  <a:noFill/>
                </a:ln>
                <a:solidFill>
                  <a:srgbClr val="FF0000"/>
                </a:solidFill>
                <a:latin typeface="微軟正黑體"/>
                <a:ea typeface="微軟正黑體"/>
              </a:rPr>
              <a:t>以短繳狀態結束不再處理</a:t>
            </a:r>
            <a:r>
              <a:rPr lang="en-US" sz="1600" b="0" i="0" u="none" strike="noStrike" cap="none">
                <a:ln>
                  <a:noFill/>
                </a:ln>
                <a:solidFill>
                  <a:srgbClr val="FF0000"/>
                </a:solidFill>
                <a:latin typeface="微軟正黑體"/>
                <a:ea typeface="微軟正黑體"/>
              </a:rPr>
              <a:t>)</a:t>
            </a:r>
            <a:r>
              <a:rPr lang="en-US" sz="1600">
                <a:latin typeface="微軟正黑體"/>
                <a:ea typeface="微軟正黑體"/>
              </a:rPr>
              <a:t>,</a:t>
            </a:r>
            <a:r>
              <a:rPr lang="zh-TW" sz="1600">
                <a:latin typeface="微軟正黑體"/>
                <a:ea typeface="微軟正黑體"/>
              </a:rPr>
              <a:t>並將短繳金額及原因寫入</a:t>
            </a:r>
            <a:endParaRPr lang="en-US" sz="1600">
              <a:latin typeface="微軟正黑體"/>
              <a:ea typeface="微軟正黑體"/>
            </a:endParaRPr>
          </a:p>
          <a:p>
            <a:pPr marL="457200" indent="-457200" algn="just" defTabSz="1219170">
              <a:buFont typeface="Wingdings"/>
              <a:buChar char="p"/>
              <a:defRPr/>
            </a:pP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系統判斷此次已繳費項目中是否有屬於</a:t>
            </a:r>
            <a:r>
              <a:rPr lang="en-US">
                <a:latin typeface="微軟正黑體"/>
                <a:ea typeface="微軟正黑體"/>
              </a:rPr>
              <a:t>Pro-forma</a:t>
            </a:r>
            <a:r>
              <a:rPr lang="zh-TW">
                <a:latin typeface="微軟正黑體"/>
                <a:ea typeface="微軟正黑體"/>
              </a:rPr>
              <a:t>的費用，如果有，則系統跳轉至</a:t>
            </a:r>
            <a:r>
              <a:rPr lang="en-US">
                <a:latin typeface="微軟正黑體"/>
                <a:ea typeface="微軟正黑體"/>
              </a:rPr>
              <a:t>Credit Balance</a:t>
            </a:r>
            <a:r>
              <a:rPr lang="zh-TW">
                <a:latin typeface="微軟正黑體"/>
                <a:ea typeface="微軟正黑體"/>
              </a:rPr>
              <a:t>的管理畫面進行</a:t>
            </a:r>
            <a:r>
              <a:rPr lang="en-US">
                <a:latin typeface="微軟正黑體"/>
                <a:ea typeface="微軟正黑體"/>
              </a:rPr>
              <a:t>Credit Balance</a:t>
            </a:r>
            <a:r>
              <a:rPr lang="zh-TW">
                <a:latin typeface="微軟正黑體"/>
                <a:ea typeface="微軟正黑體"/>
              </a:rPr>
              <a:t>轉預付處理。如果無，則跳至第</a:t>
            </a:r>
            <a:r>
              <a:rPr lang="en-US">
                <a:latin typeface="微軟正黑體"/>
                <a:ea typeface="微軟正黑體"/>
              </a:rPr>
              <a:t>5</a:t>
            </a:r>
            <a:r>
              <a:rPr lang="zh-TW">
                <a:latin typeface="微軟正黑體"/>
                <a:ea typeface="微軟正黑體"/>
              </a:rPr>
              <a:t>步驟</a:t>
            </a:r>
            <a:endParaRPr lang="en-US">
              <a:latin typeface="微軟正黑體"/>
              <a:ea typeface="微軟正黑體"/>
            </a:endParaRPr>
          </a:p>
          <a:p>
            <a:pPr marL="457200" indent="-457200" algn="just" defTabSz="1219170">
              <a:buFont typeface="Wingdings"/>
              <a:buChar char="p"/>
              <a:defRPr/>
            </a:pPr>
            <a:endParaRPr lang="en-US">
              <a:latin typeface="微軟正黑體"/>
              <a:ea typeface="微軟正黑體"/>
            </a:endParaRPr>
          </a:p>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窗口透過系統，將逐筆把已繳費項目</a:t>
            </a:r>
            <a:r>
              <a:rPr lang="en-US">
                <a:latin typeface="微軟正黑體"/>
                <a:ea typeface="微軟正黑體"/>
              </a:rPr>
              <a:t>(</a:t>
            </a:r>
            <a:r>
              <a:rPr lang="zh-TW">
                <a:latin typeface="微軟正黑體"/>
                <a:ea typeface="微軟正黑體"/>
              </a:rPr>
              <a:t>帳單明細</a:t>
            </a:r>
            <a:r>
              <a:rPr lang="en-US">
                <a:latin typeface="微軟正黑體"/>
                <a:ea typeface="微軟正黑體"/>
              </a:rPr>
              <a:t>)</a:t>
            </a:r>
            <a:r>
              <a:rPr lang="zh-TW">
                <a:latin typeface="微軟正黑體"/>
                <a:ea typeface="微軟正黑體"/>
              </a:rPr>
              <a:t>加總至對應</a:t>
            </a:r>
            <a:r>
              <a:rPr lang="en-US">
                <a:latin typeface="微軟正黑體"/>
                <a:ea typeface="微軟正黑體"/>
              </a:rPr>
              <a:t>[Credit Balance]</a:t>
            </a:r>
            <a:r>
              <a:rPr lang="zh-TW">
                <a:latin typeface="微軟正黑體"/>
                <a:ea typeface="微軟正黑體"/>
              </a:rPr>
              <a:t>資料餘額費用中</a:t>
            </a:r>
            <a:endParaRPr lang="en-US">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系統取得一筆</a:t>
            </a:r>
            <a:r>
              <a:rPr lang="en-US" sz="1600">
                <a:latin typeface="微軟正黑體"/>
                <a:ea typeface="微軟正黑體"/>
              </a:rPr>
              <a:t>[</a:t>
            </a:r>
            <a:r>
              <a:rPr lang="zh-TW" sz="1600">
                <a:latin typeface="微軟正黑體"/>
                <a:ea typeface="微軟正黑體"/>
              </a:rPr>
              <a:t>已繳費帳單明細檔</a:t>
            </a:r>
            <a:r>
              <a:rPr lang="en-US" sz="1600">
                <a:latin typeface="微軟正黑體"/>
                <a:ea typeface="微軟正黑體"/>
              </a:rPr>
              <a:t>:</a:t>
            </a:r>
            <a:r>
              <a:rPr lang="zh-TW" sz="1600">
                <a:latin typeface="微軟正黑體"/>
                <a:ea typeface="微軟正黑體"/>
              </a:rPr>
              <a:t> </a:t>
            </a:r>
            <a:r>
              <a:rPr lang="en-US" sz="1600">
                <a:solidFill>
                  <a:srgbClr val="FF0000"/>
                </a:solidFill>
                <a:latin typeface="微軟正黑體"/>
                <a:ea typeface="微軟正黑體"/>
              </a:rPr>
              <a:t>OK</a:t>
            </a:r>
            <a:r>
              <a:rPr lang="zh-TW" sz="1600">
                <a:solidFill>
                  <a:srgbClr val="FF0000"/>
                </a:solidFill>
                <a:latin typeface="微軟正黑體"/>
                <a:ea typeface="微軟正黑體"/>
              </a:rPr>
              <a:t>、</a:t>
            </a:r>
            <a:r>
              <a:rPr lang="en-US" sz="1600">
                <a:solidFill>
                  <a:srgbClr val="FF0000"/>
                </a:solidFill>
                <a:latin typeface="微軟正黑體"/>
                <a:ea typeface="微軟正黑體"/>
              </a:rPr>
              <a:t>OVER</a:t>
            </a:r>
            <a:r>
              <a:rPr lang="zh-TW" sz="1600">
                <a:solidFill>
                  <a:srgbClr val="FF0000"/>
                </a:solidFill>
                <a:latin typeface="微軟正黑體"/>
                <a:ea typeface="微軟正黑體"/>
              </a:rPr>
              <a:t>且</a:t>
            </a:r>
            <a:r>
              <a:rPr lang="en-US" sz="1600">
                <a:solidFill>
                  <a:srgbClr val="FF0000"/>
                </a:solidFill>
                <a:latin typeface="微軟正黑體"/>
                <a:ea typeface="微軟正黑體"/>
              </a:rPr>
              <a:t>ToCB</a:t>
            </a:r>
            <a:r>
              <a:rPr lang="zh-TW" sz="1600">
                <a:solidFill>
                  <a:srgbClr val="FF0000"/>
                </a:solidFill>
                <a:latin typeface="微軟正黑體"/>
                <a:ea typeface="微軟正黑體"/>
              </a:rPr>
              <a:t>為</a:t>
            </a:r>
            <a:r>
              <a:rPr lang="en-US" sz="1600">
                <a:solidFill>
                  <a:srgbClr val="FF0000"/>
                </a:solidFill>
                <a:latin typeface="微軟正黑體"/>
                <a:ea typeface="微軟正黑體"/>
              </a:rPr>
              <a:t>null</a:t>
            </a:r>
            <a:r>
              <a:rPr lang="en-US" sz="1600">
                <a:latin typeface="微軟正黑體"/>
                <a:ea typeface="微軟正黑體"/>
              </a:rPr>
              <a:t>]</a:t>
            </a:r>
            <a:r>
              <a:rPr lang="zh-TW" sz="1600">
                <a:latin typeface="微軟正黑體"/>
                <a:ea typeface="微軟正黑體"/>
              </a:rPr>
              <a:t>資料</a:t>
            </a:r>
            <a:endParaRPr lang="en-US" sz="1600">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將該筆已繳費用項目</a:t>
            </a:r>
            <a:r>
              <a:rPr lang="en-US" sz="1600">
                <a:latin typeface="微軟正黑體"/>
                <a:ea typeface="微軟正黑體"/>
              </a:rPr>
              <a:t>(</a:t>
            </a:r>
            <a:r>
              <a:rPr lang="zh-TW" sz="1600">
                <a:latin typeface="微軟正黑體"/>
                <a:ea typeface="微軟正黑體"/>
              </a:rPr>
              <a:t>帳單明細</a:t>
            </a:r>
            <a:r>
              <a:rPr lang="en-US" sz="1600">
                <a:latin typeface="微軟正黑體"/>
                <a:ea typeface="微軟正黑體"/>
              </a:rPr>
              <a:t>)</a:t>
            </a:r>
            <a:r>
              <a:rPr lang="zh-TW" sz="1600">
                <a:latin typeface="微軟正黑體"/>
                <a:ea typeface="微軟正黑體"/>
              </a:rPr>
              <a:t>加總至選定的</a:t>
            </a:r>
            <a:r>
              <a:rPr lang="en-US" sz="1600">
                <a:latin typeface="微軟正黑體"/>
                <a:ea typeface="微軟正黑體"/>
              </a:rPr>
              <a:t>[Credit Balance</a:t>
            </a:r>
            <a:r>
              <a:rPr lang="zh-TW" sz="1600">
                <a:latin typeface="微軟正黑體"/>
                <a:ea typeface="微軟正黑體"/>
              </a:rPr>
              <a:t>帳務資料</a:t>
            </a:r>
            <a:r>
              <a:rPr lang="en-US" sz="1600">
                <a:latin typeface="微軟正黑體"/>
                <a:ea typeface="微軟正黑體"/>
              </a:rPr>
              <a:t>]</a:t>
            </a:r>
            <a:r>
              <a:rPr lang="zh-TW" sz="1600">
                <a:latin typeface="微軟正黑體"/>
                <a:ea typeface="微軟正黑體"/>
              </a:rPr>
              <a:t>的餘額費用</a:t>
            </a:r>
            <a:endParaRPr lang="en-US" sz="1600">
              <a:latin typeface="微軟正黑體"/>
              <a:ea typeface="微軟正黑體"/>
            </a:endParaRPr>
          </a:p>
          <a:p>
            <a:pPr marL="914400" lvl="1" indent="-457200" algn="just" defTabSz="1219170">
              <a:buFont typeface="Wingdings"/>
              <a:buChar char="ü"/>
              <a:defRPr/>
            </a:pPr>
            <a:r>
              <a:rPr lang="zh-TW" sz="1600">
                <a:latin typeface="微軟正黑體"/>
                <a:ea typeface="微軟正黑體"/>
              </a:rPr>
              <a:t>將</a:t>
            </a:r>
            <a:r>
              <a:rPr lang="en-US" sz="1600">
                <a:latin typeface="微軟正黑體"/>
                <a:ea typeface="微軟正黑體"/>
              </a:rPr>
              <a:t>[</a:t>
            </a:r>
            <a:r>
              <a:rPr lang="zh-TW" sz="1600">
                <a:latin typeface="微軟正黑體"/>
                <a:ea typeface="微軟正黑體"/>
              </a:rPr>
              <a:t>該筆帳單明細檔</a:t>
            </a:r>
            <a:r>
              <a:rPr lang="en-US" sz="1600">
                <a:latin typeface="微軟正黑體"/>
                <a:ea typeface="微軟正黑體"/>
              </a:rPr>
              <a:t>]</a:t>
            </a:r>
            <a:r>
              <a:rPr lang="zh-TW" sz="1600">
                <a:latin typeface="微軟正黑體"/>
                <a:ea typeface="微軟正黑體"/>
              </a:rPr>
              <a:t>資料，</a:t>
            </a:r>
            <a:r>
              <a:rPr lang="en-US" sz="1600">
                <a:latin typeface="微軟正黑體"/>
                <a:ea typeface="微軟正黑體"/>
              </a:rPr>
              <a:t>ToCB</a:t>
            </a:r>
            <a:r>
              <a:rPr lang="zh-TW" sz="1600">
                <a:latin typeface="微軟正黑體"/>
                <a:ea typeface="微軟正黑體"/>
              </a:rPr>
              <a:t>欄位狀態改為</a:t>
            </a:r>
            <a:r>
              <a:rPr lang="en-US" sz="1600">
                <a:solidFill>
                  <a:srgbClr val="FF0000"/>
                </a:solidFill>
                <a:latin typeface="微軟正黑體"/>
                <a:ea typeface="微軟正黑體"/>
              </a:rPr>
              <a:t>DONE</a:t>
            </a:r>
            <a:endParaRPr/>
          </a:p>
          <a:p>
            <a:pPr algn="just" defTabSz="1219170">
              <a:defRPr/>
            </a:pPr>
            <a:endParaRPr lang="en-US">
              <a:latin typeface="微軟正黑體"/>
              <a:ea typeface="微軟正黑體"/>
            </a:endParaRPr>
          </a:p>
          <a:p>
            <a:pPr marL="457200" indent="-457200" algn="just" defTabSz="1219170">
              <a:buFont typeface="Wingdings"/>
              <a:buChar char="p"/>
              <a:defRPr/>
            </a:pPr>
            <a:r>
              <a:rPr lang="zh-TW">
                <a:solidFill>
                  <a:srgbClr val="FF0000"/>
                </a:solidFill>
                <a:latin typeface="微軟正黑體"/>
                <a:ea typeface="微軟正黑體"/>
              </a:rPr>
              <a:t>若所有帳單明細都只有</a:t>
            </a:r>
            <a:r>
              <a:rPr lang="en-US">
                <a:solidFill>
                  <a:srgbClr val="FF0000"/>
                </a:solidFill>
                <a:latin typeface="微軟正黑體"/>
                <a:ea typeface="微軟正黑體"/>
              </a:rPr>
              <a:t>OK</a:t>
            </a:r>
            <a:r>
              <a:rPr lang="zh-TW">
                <a:solidFill>
                  <a:srgbClr val="FF0000"/>
                </a:solidFill>
                <a:latin typeface="微軟正黑體"/>
                <a:ea typeface="微軟正黑體"/>
              </a:rPr>
              <a:t>，</a:t>
            </a:r>
            <a:r>
              <a:rPr lang="en-US">
                <a:solidFill>
                  <a:srgbClr val="FF0000"/>
                </a:solidFill>
                <a:latin typeface="微軟正黑體"/>
                <a:ea typeface="微軟正黑體"/>
              </a:rPr>
              <a:t>OVER</a:t>
            </a:r>
            <a:r>
              <a:rPr lang="zh-TW">
                <a:solidFill>
                  <a:srgbClr val="FF0000"/>
                </a:solidFill>
                <a:latin typeface="微軟正黑體"/>
                <a:ea typeface="微軟正黑體"/>
              </a:rPr>
              <a:t>與</a:t>
            </a:r>
            <a:r>
              <a:rPr lang="en-US">
                <a:solidFill>
                  <a:srgbClr val="FF0000"/>
                </a:solidFill>
                <a:latin typeface="微軟正黑體"/>
                <a:ea typeface="微軟正黑體"/>
              </a:rPr>
              <a:t>SHORT</a:t>
            </a:r>
            <a:r>
              <a:rPr lang="zh-TW">
                <a:latin typeface="微軟正黑體"/>
                <a:ea typeface="微軟正黑體"/>
              </a:rPr>
              <a:t>，則更新</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之處理狀態，為</a:t>
            </a:r>
            <a:r>
              <a:rPr lang="en-US" b="0" i="0" u="none" strike="noStrike" cap="none" spc="0">
                <a:ln>
                  <a:noFill/>
                </a:ln>
                <a:solidFill>
                  <a:srgbClr val="FF0000"/>
                </a:solidFill>
                <a:latin typeface="微軟正黑體"/>
                <a:ea typeface="微軟正黑體"/>
                <a:cs typeface="+mn-cs"/>
              </a:rPr>
              <a:t>COMPLETE </a:t>
            </a:r>
            <a:r>
              <a:rPr lang="zh-TW">
                <a:latin typeface="微軟正黑體"/>
                <a:ea typeface="微軟正黑體"/>
              </a:rPr>
              <a:t>，準備進入付款流程</a:t>
            </a:r>
            <a:endParaRPr lang="en-US">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4" name="群組 13"/>
          <p:cNvGrpSpPr/>
          <p:nvPr/>
        </p:nvGrpSpPr>
        <p:grpSpPr bwMode="auto">
          <a:xfrm>
            <a:off x="6516229" y="1405648"/>
            <a:ext cx="902811" cy="975444"/>
            <a:chOff x="4923732" y="339056"/>
            <a:chExt cx="902811" cy="975444"/>
          </a:xfrm>
        </p:grpSpPr>
        <p:pic>
          <p:nvPicPr>
            <p:cNvPr id="10" name="圖片 21"/>
            <p:cNvPicPr>
              <a:picLocks noChangeAspect="1" noChangeArrowheads="1"/>
            </p:cNvPicPr>
            <p:nvPr/>
          </p:nvPicPr>
          <p:blipFill>
            <a:blip r:embed="rId2"/>
            <a:stretch/>
          </p:blipFill>
          <p:spPr bwMode="auto">
            <a:xfrm>
              <a:off x="5057776" y="339056"/>
              <a:ext cx="532270" cy="482559"/>
            </a:xfrm>
            <a:prstGeom prst="rect">
              <a:avLst/>
            </a:prstGeom>
            <a:noFill/>
            <a:ln>
              <a:noFill/>
            </a:ln>
          </p:spPr>
        </p:pic>
        <p:sp>
          <p:nvSpPr>
            <p:cNvPr id="11" name="文字方塊 22"/>
            <p:cNvSpPr txBox="1">
              <a:spLocks noChangeArrowheads="1"/>
            </p:cNvSpPr>
            <p:nvPr/>
          </p:nvSpPr>
          <p:spPr bwMode="auto">
            <a:xfrm>
              <a:off x="4923732" y="791280"/>
              <a:ext cx="902811"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聯盟成員</a:t>
              </a:r>
              <a:endParaRPr lang="en-US" sz="1400"/>
            </a:p>
            <a:p>
              <a:pPr algn="ctr">
                <a:defRPr/>
              </a:pPr>
              <a:r>
                <a:rPr lang="en-US" sz="1400"/>
                <a:t>(Party)</a:t>
              </a:r>
              <a:endParaRPr lang="zh-TW" sz="1400"/>
            </a:p>
          </p:txBody>
        </p:sp>
      </p:grpSp>
      <p:sp>
        <p:nvSpPr>
          <p:cNvPr id="15" name="矩形 70"/>
          <p:cNvSpPr>
            <a:spLocks noChangeArrowheads="1"/>
          </p:cNvSpPr>
          <p:nvPr/>
        </p:nvSpPr>
        <p:spPr bwMode="auto">
          <a:xfrm>
            <a:off x="9274311" y="1510887"/>
            <a:ext cx="1407293" cy="42188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銀行匯款</a:t>
            </a:r>
            <a:endParaRPr lang="en-US" sz="2400">
              <a:latin typeface="微軟正黑體"/>
              <a:ea typeface="微軟正黑體"/>
            </a:endParaRPr>
          </a:p>
        </p:txBody>
      </p:sp>
      <p:grpSp>
        <p:nvGrpSpPr>
          <p:cNvPr id="20" name="群組 19"/>
          <p:cNvGrpSpPr/>
          <p:nvPr/>
        </p:nvGrpSpPr>
        <p:grpSpPr bwMode="auto">
          <a:xfrm>
            <a:off x="9583868" y="3282046"/>
            <a:ext cx="902811" cy="743897"/>
            <a:chOff x="4923732" y="339056"/>
            <a:chExt cx="902811" cy="743897"/>
          </a:xfrm>
        </p:grpSpPr>
        <p:pic>
          <p:nvPicPr>
            <p:cNvPr id="21" name="圖片 21"/>
            <p:cNvPicPr>
              <a:picLocks noChangeAspect="1" noChangeArrowheads="1"/>
            </p:cNvPicPr>
            <p:nvPr/>
          </p:nvPicPr>
          <p:blipFill>
            <a:blip r:embed="rId2"/>
            <a:stretch/>
          </p:blipFill>
          <p:spPr bwMode="auto">
            <a:xfrm>
              <a:off x="5057776" y="339056"/>
              <a:ext cx="532270" cy="482559"/>
            </a:xfrm>
            <a:prstGeom prst="rect">
              <a:avLst/>
            </a:prstGeom>
            <a:noFill/>
            <a:ln>
              <a:noFill/>
            </a:ln>
          </p:spPr>
        </p:pic>
        <p:sp>
          <p:nvSpPr>
            <p:cNvPr id="22" name="文字方塊 22"/>
            <p:cNvSpPr txBox="1">
              <a:spLocks noChangeArrowheads="1"/>
            </p:cNvSpPr>
            <p:nvPr/>
          </p:nvSpPr>
          <p:spPr bwMode="auto">
            <a:xfrm>
              <a:off x="4923732" y="775176"/>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會計出納</a:t>
              </a:r>
              <a:endParaRPr/>
            </a:p>
          </p:txBody>
        </p:sp>
      </p:grpSp>
      <p:pic>
        <p:nvPicPr>
          <p:cNvPr id="27" name="圖片 13"/>
          <p:cNvPicPr>
            <a:picLocks noChangeAspect="1" noChangeArrowheads="1"/>
          </p:cNvPicPr>
          <p:nvPr/>
        </p:nvPicPr>
        <p:blipFill>
          <a:blip r:embed="rId3"/>
          <a:stretch/>
        </p:blipFill>
        <p:spPr bwMode="auto">
          <a:xfrm>
            <a:off x="5249076" y="3403423"/>
            <a:ext cx="532045" cy="482199"/>
          </a:xfrm>
          <a:prstGeom prst="rect">
            <a:avLst/>
          </a:prstGeom>
          <a:noFill/>
          <a:ln>
            <a:noFill/>
          </a:ln>
        </p:spPr>
      </p:pic>
      <p:sp>
        <p:nvSpPr>
          <p:cNvPr id="28" name="文字方塊 14"/>
          <p:cNvSpPr txBox="1">
            <a:spLocks noChangeArrowheads="1"/>
          </p:cNvSpPr>
          <p:nvPr/>
        </p:nvSpPr>
        <p:spPr bwMode="auto">
          <a:xfrm>
            <a:off x="4953329" y="3849047"/>
            <a:ext cx="1107996" cy="369332"/>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sp>
        <p:nvSpPr>
          <p:cNvPr id="80" name="文字方塊 79"/>
          <p:cNvSpPr txBox="1"/>
          <p:nvPr/>
        </p:nvSpPr>
        <p:spPr bwMode="auto">
          <a:xfrm>
            <a:off x="10035273" y="2030667"/>
            <a:ext cx="646331" cy="646331"/>
          </a:xfrm>
          <a:prstGeom prst="rect">
            <a:avLst/>
          </a:prstGeom>
          <a:noFill/>
        </p:spPr>
        <p:txBody>
          <a:bodyPr wrap="none" rtlCol="0">
            <a:spAutoFit/>
          </a:bodyPr>
          <a:lstStyle/>
          <a:p>
            <a:pPr>
              <a:defRPr/>
            </a:pPr>
            <a:r>
              <a:rPr lang="zh-TW" sz="1200">
                <a:latin typeface="微軟正黑體"/>
                <a:ea typeface="微軟正黑體"/>
              </a:rPr>
              <a:t>匯款至</a:t>
            </a:r>
            <a:endParaRPr lang="en-US" sz="1200">
              <a:latin typeface="微軟正黑體"/>
              <a:ea typeface="微軟正黑體"/>
            </a:endParaRPr>
          </a:p>
          <a:p>
            <a:pPr>
              <a:defRPr/>
            </a:pPr>
            <a:r>
              <a:rPr lang="zh-TW" sz="1200">
                <a:latin typeface="微軟正黑體"/>
                <a:ea typeface="微軟正黑體"/>
              </a:rPr>
              <a:t>聯盟指</a:t>
            </a:r>
            <a:endParaRPr lang="en-US" sz="1200">
              <a:latin typeface="微軟正黑體"/>
              <a:ea typeface="微軟正黑體"/>
            </a:endParaRPr>
          </a:p>
          <a:p>
            <a:pPr>
              <a:defRPr/>
            </a:pPr>
            <a:r>
              <a:rPr lang="zh-TW" sz="1200">
                <a:latin typeface="微軟正黑體"/>
                <a:ea typeface="微軟正黑體"/>
              </a:rPr>
              <a:t>定帳戶</a:t>
            </a:r>
            <a:endParaRPr/>
          </a:p>
        </p:txBody>
      </p:sp>
      <p:sp>
        <p:nvSpPr>
          <p:cNvPr id="3" name="矩形 2"/>
          <p:cNvSpPr/>
          <p:nvPr/>
        </p:nvSpPr>
        <p:spPr bwMode="auto">
          <a:xfrm>
            <a:off x="329636" y="753279"/>
            <a:ext cx="10351968" cy="652369"/>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7" name="流程圖: 人工輸入 6"/>
          <p:cNvSpPr/>
          <p:nvPr/>
        </p:nvSpPr>
        <p:spPr bwMode="auto">
          <a:xfrm rot="16199999" flipV="1">
            <a:off x="2172509" y="-842102"/>
            <a:ext cx="355548" cy="3749087"/>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9" name="矩形 8"/>
          <p:cNvSpPr/>
          <p:nvPr/>
        </p:nvSpPr>
        <p:spPr bwMode="auto">
          <a:xfrm>
            <a:off x="613150" y="863023"/>
            <a:ext cx="1107996" cy="369332"/>
          </a:xfrm>
          <a:prstGeom prst="rect">
            <a:avLst/>
          </a:prstGeom>
        </p:spPr>
        <p:txBody>
          <a:bodyPr wrap="none">
            <a:spAutoFit/>
          </a:bodyPr>
          <a:lstStyle/>
          <a:p>
            <a:pPr>
              <a:defRPr/>
            </a:pPr>
            <a:r>
              <a:rPr lang="zh-TW" b="1">
                <a:solidFill>
                  <a:prstClr val="white"/>
                </a:solidFill>
                <a:latin typeface="微軟正黑體"/>
                <a:ea typeface="微軟正黑體"/>
              </a:rPr>
              <a:t>銷帳流程</a:t>
            </a:r>
            <a:endParaRPr lang="en-US" b="1">
              <a:solidFill>
                <a:prstClr val="white"/>
              </a:solidFill>
              <a:latin typeface="微軟正黑體"/>
              <a:ea typeface="微軟正黑體"/>
            </a:endParaRPr>
          </a:p>
        </p:txBody>
      </p:sp>
      <p:sp>
        <p:nvSpPr>
          <p:cNvPr id="12" name="矩形 31"/>
          <p:cNvSpPr>
            <a:spLocks noChangeArrowheads="1"/>
          </p:cNvSpPr>
          <p:nvPr/>
        </p:nvSpPr>
        <p:spPr bwMode="auto">
          <a:xfrm>
            <a:off x="8848722" y="799665"/>
            <a:ext cx="168756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銷帳</a:t>
            </a:r>
            <a:endParaRPr lang="en-US" sz="2400">
              <a:latin typeface="微軟正黑體"/>
              <a:ea typeface="微軟正黑體"/>
            </a:endParaRPr>
          </a:p>
        </p:txBody>
      </p:sp>
      <p:sp>
        <p:nvSpPr>
          <p:cNvPr id="23" name="矩形 70"/>
          <p:cNvSpPr>
            <a:spLocks noChangeArrowheads="1"/>
          </p:cNvSpPr>
          <p:nvPr/>
        </p:nvSpPr>
        <p:spPr bwMode="auto">
          <a:xfrm>
            <a:off x="6914078" y="3282046"/>
            <a:ext cx="2137745" cy="755947"/>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sz="2400">
                <a:latin typeface="微軟正黑體"/>
                <a:ea typeface="微軟正黑體"/>
              </a:rPr>
              <a:t>會員繳款完成通知</a:t>
            </a:r>
            <a:endParaRPr lang="en-US" sz="2400">
              <a:latin typeface="微軟正黑體"/>
              <a:ea typeface="微軟正黑體"/>
            </a:endParaRPr>
          </a:p>
        </p:txBody>
      </p:sp>
      <p:sp>
        <p:nvSpPr>
          <p:cNvPr id="34" name="矩形 33"/>
          <p:cNvSpPr/>
          <p:nvPr/>
        </p:nvSpPr>
        <p:spPr bwMode="auto">
          <a:xfrm>
            <a:off x="2198336" y="3346830"/>
            <a:ext cx="2154366"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收款金額核對與銷帳勾稽介面處理</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sp>
        <p:nvSpPr>
          <p:cNvPr id="92" name="矩形 70">
            <a:hlinkClick r:id="rId4" action="ppaction://hlinksldjump"/>
          </p:cNvPr>
          <p:cNvSpPr>
            <a:spLocks noChangeArrowheads="1"/>
          </p:cNvSpPr>
          <p:nvPr/>
        </p:nvSpPr>
        <p:spPr bwMode="auto">
          <a:xfrm>
            <a:off x="3801494" y="2021392"/>
            <a:ext cx="1998789"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CB</a:t>
            </a:r>
            <a:r>
              <a:rPr lang="zh-TW" sz="2400">
                <a:latin typeface="微軟正黑體"/>
                <a:ea typeface="微軟正黑體"/>
              </a:rPr>
              <a:t>管理流程</a:t>
            </a:r>
            <a:endParaRPr lang="zh-TW" sz="2400">
              <a:solidFill>
                <a:schemeClr val="tx1"/>
              </a:solidFill>
              <a:latin typeface="微軟正黑體"/>
              <a:ea typeface="微軟正黑體"/>
            </a:endParaRPr>
          </a:p>
        </p:txBody>
      </p:sp>
      <p:sp>
        <p:nvSpPr>
          <p:cNvPr id="47"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cxnSp>
        <p:nvCxnSpPr>
          <p:cNvPr id="6" name="接點: 肘形 36"/>
          <p:cNvCxnSpPr>
            <a:cxnSpLocks noChangeShapeType="1"/>
            <a:stCxn id="34" idx="0"/>
            <a:endCxn id="92" idx="2"/>
          </p:cNvCxnSpPr>
          <p:nvPr/>
        </p:nvCxnSpPr>
        <p:spPr bwMode="auto">
          <a:xfrm rot="5400000" flipH="1" flipV="1">
            <a:off x="3586429" y="2132370"/>
            <a:ext cx="903550" cy="1525370"/>
          </a:xfrm>
          <a:prstGeom prst="bentConnector3">
            <a:avLst>
              <a:gd name="adj1" fmla="val 50000"/>
            </a:avLst>
          </a:prstGeom>
          <a:noFill/>
          <a:ln w="9525" algn="ctr">
            <a:solidFill>
              <a:schemeClr val="tx1"/>
            </a:solidFill>
            <a:round/>
            <a:headEnd/>
            <a:tailEnd type="triangle" w="med" len="med"/>
          </a:ln>
          <a:effectLst/>
        </p:spPr>
      </p:cxnSp>
      <p:cxnSp>
        <p:nvCxnSpPr>
          <p:cNvPr id="48" name="直線單箭頭接點 67"/>
          <p:cNvCxnSpPr>
            <a:cxnSpLocks noChangeShapeType="1"/>
            <a:endCxn id="15" idx="1"/>
          </p:cNvCxnSpPr>
          <p:nvPr/>
        </p:nvCxnSpPr>
        <p:spPr bwMode="auto">
          <a:xfrm>
            <a:off x="7316587" y="1715585"/>
            <a:ext cx="1957724" cy="6246"/>
          </a:xfrm>
          <a:prstGeom prst="straightConnector1">
            <a:avLst/>
          </a:prstGeom>
          <a:noFill/>
          <a:ln w="9525" algn="ctr">
            <a:solidFill>
              <a:schemeClr val="tx1"/>
            </a:solidFill>
            <a:round/>
            <a:headEnd/>
            <a:tailEnd type="triangle" w="med" len="med"/>
          </a:ln>
          <a:effectLst/>
        </p:spPr>
      </p:cxnSp>
      <p:cxnSp>
        <p:nvCxnSpPr>
          <p:cNvPr id="56" name="直線單箭頭接點 67"/>
          <p:cNvCxnSpPr>
            <a:cxnSpLocks noChangeShapeType="1"/>
            <a:stCxn id="15" idx="2"/>
            <a:endCxn id="21" idx="0"/>
          </p:cNvCxnSpPr>
          <p:nvPr/>
        </p:nvCxnSpPr>
        <p:spPr bwMode="auto">
          <a:xfrm>
            <a:off x="9977958" y="1932775"/>
            <a:ext cx="6089" cy="1349271"/>
          </a:xfrm>
          <a:prstGeom prst="straightConnector1">
            <a:avLst/>
          </a:prstGeom>
          <a:noFill/>
          <a:ln w="9525" algn="ctr">
            <a:solidFill>
              <a:schemeClr val="tx1"/>
            </a:solidFill>
            <a:round/>
            <a:headEnd/>
            <a:tailEnd type="triangle" w="med" len="med"/>
          </a:ln>
          <a:effectLst/>
        </p:spPr>
      </p:cxnSp>
      <p:cxnSp>
        <p:nvCxnSpPr>
          <p:cNvPr id="59" name="直線單箭頭接點 67"/>
          <p:cNvCxnSpPr>
            <a:cxnSpLocks noChangeShapeType="1"/>
            <a:endCxn id="23" idx="3"/>
          </p:cNvCxnSpPr>
          <p:nvPr/>
        </p:nvCxnSpPr>
        <p:spPr bwMode="auto">
          <a:xfrm flipH="1">
            <a:off x="9051823" y="3653995"/>
            <a:ext cx="666089" cy="6025"/>
          </a:xfrm>
          <a:prstGeom prst="straightConnector1">
            <a:avLst/>
          </a:prstGeom>
          <a:noFill/>
          <a:ln w="9525" algn="ctr">
            <a:solidFill>
              <a:schemeClr val="tx1"/>
            </a:solidFill>
            <a:round/>
            <a:headEnd/>
            <a:tailEnd type="triangle" w="med" len="med"/>
          </a:ln>
          <a:effectLst/>
        </p:spPr>
      </p:cxnSp>
      <p:cxnSp>
        <p:nvCxnSpPr>
          <p:cNvPr id="69" name="直線單箭頭接點 67"/>
          <p:cNvCxnSpPr>
            <a:cxnSpLocks noChangeShapeType="1"/>
            <a:stCxn id="23" idx="1"/>
          </p:cNvCxnSpPr>
          <p:nvPr/>
        </p:nvCxnSpPr>
        <p:spPr bwMode="auto">
          <a:xfrm flipH="1" flipV="1">
            <a:off x="5928213" y="3653995"/>
            <a:ext cx="985865" cy="6025"/>
          </a:xfrm>
          <a:prstGeom prst="straightConnector1">
            <a:avLst/>
          </a:prstGeom>
          <a:noFill/>
          <a:ln w="9525" algn="ctr">
            <a:solidFill>
              <a:schemeClr val="tx1"/>
            </a:solidFill>
            <a:round/>
            <a:headEnd/>
            <a:tailEnd type="triangle" w="med" len="med"/>
          </a:ln>
          <a:effectLst/>
        </p:spPr>
      </p:cxnSp>
      <p:cxnSp>
        <p:nvCxnSpPr>
          <p:cNvPr id="74" name="直線單箭頭接點 67"/>
          <p:cNvCxnSpPr>
            <a:cxnSpLocks noChangeShapeType="1"/>
            <a:stCxn id="27" idx="1"/>
            <a:endCxn id="34" idx="3"/>
          </p:cNvCxnSpPr>
          <p:nvPr/>
        </p:nvCxnSpPr>
        <p:spPr bwMode="auto">
          <a:xfrm flipH="1">
            <a:off x="4352702" y="3644523"/>
            <a:ext cx="896373" cy="9473"/>
          </a:xfrm>
          <a:prstGeom prst="straightConnector1">
            <a:avLst/>
          </a:prstGeom>
          <a:noFill/>
          <a:ln w="9525" algn="ctr">
            <a:solidFill>
              <a:schemeClr val="tx1"/>
            </a:solidFill>
            <a:round/>
            <a:headEnd/>
            <a:tailEnd type="triangle" w="med" len="med"/>
          </a:ln>
          <a:effectLst/>
        </p:spPr>
      </p:cxnSp>
      <p:cxnSp>
        <p:nvCxnSpPr>
          <p:cNvPr id="29" name="接點: 肘形 36"/>
          <p:cNvCxnSpPr>
            <a:cxnSpLocks noChangeShapeType="1"/>
            <a:stCxn id="34" idx="2"/>
            <a:endCxn id="25" idx="0"/>
          </p:cNvCxnSpPr>
          <p:nvPr/>
        </p:nvCxnSpPr>
        <p:spPr bwMode="auto">
          <a:xfrm rot="5400000">
            <a:off x="2358984" y="4877429"/>
            <a:ext cx="1832805" cy="266"/>
          </a:xfrm>
          <a:prstGeom prst="bentConnector3">
            <a:avLst>
              <a:gd name="adj1" fmla="val 50000"/>
            </a:avLst>
          </a:prstGeom>
          <a:noFill/>
          <a:ln w="9525" algn="ctr">
            <a:solidFill>
              <a:schemeClr val="tx1"/>
            </a:solidFill>
            <a:round/>
            <a:headEnd/>
            <a:tailEnd type="triangle" w="med" len="med"/>
          </a:ln>
          <a:effectLst/>
        </p:spPr>
      </p:cxnSp>
      <p:sp>
        <p:nvSpPr>
          <p:cNvPr id="54" name="文字方塊 53"/>
          <p:cNvSpPr txBox="1">
            <a:spLocks noChangeArrowheads="1"/>
          </p:cNvSpPr>
          <p:nvPr/>
        </p:nvSpPr>
        <p:spPr bwMode="auto">
          <a:xfrm>
            <a:off x="4393268" y="5682845"/>
            <a:ext cx="6182038"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1400">
                <a:solidFill>
                  <a:srgbClr val="FF0000"/>
                </a:solidFill>
                <a:latin typeface="微軟正黑體"/>
                <a:ea typeface="微軟正黑體"/>
              </a:rPr>
              <a:t>針對每個費用明細回推到帳單主檔下所有的費用明細 </a:t>
            </a:r>
            <a:r>
              <a:rPr lang="en-US" sz="1400">
                <a:solidFill>
                  <a:srgbClr val="FF0000"/>
                </a:solidFill>
                <a:latin typeface="微軟正黑體"/>
                <a:ea typeface="微軟正黑體"/>
              </a:rPr>
              <a:t>:</a:t>
            </a:r>
            <a:r>
              <a:rPr lang="zh-TW" sz="1400">
                <a:solidFill>
                  <a:srgbClr val="FF0000"/>
                </a:solidFill>
                <a:latin typeface="微軟正黑體"/>
                <a:ea typeface="微軟正黑體"/>
              </a:rPr>
              <a:t>若所有帳單明細都沒有</a:t>
            </a:r>
            <a:r>
              <a:rPr lang="en-US" sz="1400">
                <a:solidFill>
                  <a:srgbClr val="FF0000"/>
                </a:solidFill>
                <a:latin typeface="微軟正黑體"/>
                <a:ea typeface="微軟正黑體"/>
              </a:rPr>
              <a:t>INCOMPLETE</a:t>
            </a:r>
            <a:r>
              <a:rPr lang="zh-TW" sz="1400">
                <a:solidFill>
                  <a:srgbClr val="FF0000"/>
                </a:solidFill>
                <a:latin typeface="微軟正黑體"/>
                <a:ea typeface="微軟正黑體"/>
              </a:rPr>
              <a:t>、</a:t>
            </a:r>
            <a:r>
              <a:rPr lang="en-US" sz="1400">
                <a:solidFill>
                  <a:srgbClr val="FF0000"/>
                </a:solidFill>
                <a:latin typeface="微軟正黑體"/>
                <a:ea typeface="微軟正黑體"/>
              </a:rPr>
              <a:t>PARTIAL</a:t>
            </a:r>
            <a:r>
              <a:rPr lang="zh-TW" sz="1400">
                <a:solidFill>
                  <a:srgbClr val="FF0000"/>
                </a:solidFill>
                <a:latin typeface="微軟正黑體"/>
                <a:ea typeface="微軟正黑體"/>
              </a:rPr>
              <a:t>與</a:t>
            </a:r>
            <a:r>
              <a:rPr lang="en-US" sz="1400">
                <a:solidFill>
                  <a:srgbClr val="FF0000"/>
                </a:solidFill>
                <a:latin typeface="微軟正黑體"/>
                <a:ea typeface="微軟正黑體"/>
              </a:rPr>
              <a:t>HANDLE_FEE</a:t>
            </a:r>
            <a:r>
              <a:rPr lang="zh-TW" sz="1400">
                <a:solidFill>
                  <a:srgbClr val="FF0000"/>
                </a:solidFill>
                <a:latin typeface="微軟正黑體"/>
                <a:ea typeface="微軟正黑體"/>
              </a:rPr>
              <a:t>的狀況</a:t>
            </a:r>
            <a:r>
              <a:rPr lang="en-US" sz="1400">
                <a:solidFill>
                  <a:srgbClr val="FF0000"/>
                </a:solidFill>
                <a:latin typeface="微軟正黑體"/>
                <a:ea typeface="微軟正黑體"/>
              </a:rPr>
              <a:t>(</a:t>
            </a:r>
            <a:r>
              <a:rPr lang="zh-TW" sz="1400">
                <a:solidFill>
                  <a:srgbClr val="FF0000"/>
                </a:solidFill>
                <a:latin typeface="微軟正黑體"/>
                <a:ea typeface="微軟正黑體"/>
              </a:rPr>
              <a:t>只有</a:t>
            </a:r>
            <a:r>
              <a:rPr lang="en-US" sz="1400">
                <a:solidFill>
                  <a:srgbClr val="FF0000"/>
                </a:solidFill>
                <a:latin typeface="微軟正黑體"/>
                <a:ea typeface="微軟正黑體"/>
              </a:rPr>
              <a:t>OK</a:t>
            </a:r>
            <a:r>
              <a:rPr lang="zh-TW" sz="1400">
                <a:solidFill>
                  <a:srgbClr val="FF0000"/>
                </a:solidFill>
                <a:latin typeface="微軟正黑體"/>
                <a:ea typeface="微軟正黑體"/>
              </a:rPr>
              <a:t>，</a:t>
            </a:r>
            <a:r>
              <a:rPr lang="en-US" sz="1400">
                <a:solidFill>
                  <a:srgbClr val="FF0000"/>
                </a:solidFill>
                <a:latin typeface="微軟正黑體"/>
                <a:ea typeface="微軟正黑體"/>
              </a:rPr>
              <a:t>OVER</a:t>
            </a:r>
            <a:r>
              <a:rPr lang="zh-TW" sz="1400">
                <a:solidFill>
                  <a:srgbClr val="FF0000"/>
                </a:solidFill>
                <a:latin typeface="微軟正黑體"/>
                <a:ea typeface="微軟正黑體"/>
              </a:rPr>
              <a:t>與</a:t>
            </a:r>
            <a:r>
              <a:rPr lang="en-US" sz="1400">
                <a:solidFill>
                  <a:srgbClr val="FF0000"/>
                </a:solidFill>
                <a:latin typeface="微軟正黑體"/>
                <a:ea typeface="微軟正黑體"/>
              </a:rPr>
              <a:t>SHORT)</a:t>
            </a:r>
            <a:r>
              <a:rPr lang="zh-TW" sz="1400">
                <a:solidFill>
                  <a:srgbClr val="FF0000"/>
                </a:solidFill>
                <a:latin typeface="微軟正黑體"/>
                <a:ea typeface="微軟正黑體"/>
              </a:rPr>
              <a:t>，則更新帳單主檔狀態從</a:t>
            </a:r>
            <a:r>
              <a:rPr lang="en-US" sz="1400">
                <a:solidFill>
                  <a:srgbClr val="FF0000"/>
                </a:solidFill>
                <a:latin typeface="微軟正黑體"/>
                <a:ea typeface="微軟正黑體"/>
              </a:rPr>
              <a:t>TO_WRITEOFF</a:t>
            </a:r>
            <a:r>
              <a:rPr lang="zh-TW" sz="1400">
                <a:solidFill>
                  <a:srgbClr val="FF0000"/>
                </a:solidFill>
                <a:latin typeface="微軟正黑體"/>
                <a:ea typeface="微軟正黑體"/>
              </a:rPr>
              <a:t>改為</a:t>
            </a:r>
            <a:r>
              <a:rPr lang="en-US" sz="1400">
                <a:solidFill>
                  <a:srgbClr val="FF0000"/>
                </a:solidFill>
                <a:latin typeface="微軟正黑體"/>
                <a:ea typeface="微軟正黑體"/>
              </a:rPr>
              <a:t>COMPLETE</a:t>
            </a:r>
            <a:endParaRPr/>
          </a:p>
        </p:txBody>
      </p:sp>
      <p:sp>
        <p:nvSpPr>
          <p:cNvPr id="25" name="矩形 24"/>
          <p:cNvSpPr/>
          <p:nvPr/>
        </p:nvSpPr>
        <p:spPr bwMode="auto">
          <a:xfrm>
            <a:off x="2198070" y="5793966"/>
            <a:ext cx="2154366"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帳單主檔狀態檢查更新 </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latin typeface="微軟正黑體"/>
              <a:ea typeface="微軟正黑體"/>
            </a:endParaRPr>
          </a:p>
        </p:txBody>
      </p:sp>
      <p:cxnSp>
        <p:nvCxnSpPr>
          <p:cNvPr id="53" name="接點: 肘形 52"/>
          <p:cNvCxnSpPr>
            <a:cxnSpLocks/>
            <a:stCxn id="34" idx="1"/>
            <a:endCxn id="16" idx="0"/>
          </p:cNvCxnSpPr>
          <p:nvPr/>
        </p:nvCxnSpPr>
        <p:spPr bwMode="auto">
          <a:xfrm rot="10800000" flipV="1">
            <a:off x="1192440" y="3653996"/>
            <a:ext cx="1005897" cy="63049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接點: 肘形 57"/>
          <p:cNvCxnSpPr>
            <a:cxnSpLocks/>
            <a:stCxn id="25" idx="1"/>
            <a:endCxn id="16" idx="2"/>
          </p:cNvCxnSpPr>
          <p:nvPr/>
        </p:nvCxnSpPr>
        <p:spPr bwMode="auto">
          <a:xfrm rot="10800000">
            <a:off x="1192440" y="4978146"/>
            <a:ext cx="1005631" cy="112298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a:spLocks noChangeArrowheads="1"/>
          </p:cNvSpPr>
          <p:nvPr/>
        </p:nvSpPr>
        <p:spPr bwMode="auto">
          <a:xfrm>
            <a:off x="639239" y="2881806"/>
            <a:ext cx="2699746"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1400">
                <a:solidFill>
                  <a:srgbClr val="FF0000"/>
                </a:solidFill>
                <a:latin typeface="微軟正黑體"/>
                <a:ea typeface="微軟正黑體"/>
              </a:rPr>
              <a:t>帳單主檔狀態為</a:t>
            </a:r>
            <a:r>
              <a:rPr lang="en-US" sz="1400">
                <a:solidFill>
                  <a:srgbClr val="FF0000"/>
                </a:solidFill>
                <a:latin typeface="微軟正黑體"/>
                <a:ea typeface="微軟正黑體"/>
              </a:rPr>
              <a:t>TO_WRITEOFF</a:t>
            </a:r>
            <a:r>
              <a:rPr lang="zh-TW" sz="1400">
                <a:solidFill>
                  <a:srgbClr val="FF0000"/>
                </a:solidFill>
                <a:latin typeface="微軟正黑體"/>
                <a:ea typeface="微軟正黑體"/>
              </a:rPr>
              <a:t>才會出現在銷帳介面</a:t>
            </a:r>
            <a:endParaRPr lang="en-US" sz="1400">
              <a:solidFill>
                <a:srgbClr val="FF0000"/>
              </a:solidFill>
              <a:latin typeface="微軟正黑體"/>
              <a:ea typeface="微軟正黑體"/>
            </a:endParaRPr>
          </a:p>
        </p:txBody>
      </p:sp>
      <p:cxnSp>
        <p:nvCxnSpPr>
          <p:cNvPr id="5" name="接點: 肘形 4"/>
          <p:cNvCxnSpPr>
            <a:cxnSpLocks/>
            <a:stCxn id="34" idx="2"/>
          </p:cNvCxnSpPr>
          <p:nvPr/>
        </p:nvCxnSpPr>
        <p:spPr bwMode="auto">
          <a:xfrm rot="16199999" flipH="1">
            <a:off x="3530127" y="3706552"/>
            <a:ext cx="873596" cy="13828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群組 7"/>
          <p:cNvGrpSpPr/>
          <p:nvPr/>
        </p:nvGrpSpPr>
        <p:grpSpPr bwMode="auto">
          <a:xfrm>
            <a:off x="4180091" y="4287734"/>
            <a:ext cx="1915909" cy="1204394"/>
            <a:chOff x="1365697" y="1718237"/>
            <a:chExt cx="1968883" cy="1145018"/>
          </a:xfrm>
        </p:grpSpPr>
        <p:pic>
          <p:nvPicPr>
            <p:cNvPr id="24" name="圖形 8" descr="桌子"/>
            <p:cNvPicPr>
              <a:picLocks noChangeAspect="1" noChangeArrowheads="1"/>
            </p:cNvPicPr>
            <p:nvPr/>
          </p:nvPicPr>
          <p:blipFill>
            <a:blip r:embed="rId5"/>
            <a:stretch/>
          </p:blipFill>
          <p:spPr bwMode="auto">
            <a:xfrm>
              <a:off x="1987375" y="1718237"/>
              <a:ext cx="704874" cy="708343"/>
            </a:xfrm>
            <a:prstGeom prst="rect">
              <a:avLst/>
            </a:prstGeom>
            <a:noFill/>
            <a:ln>
              <a:noFill/>
            </a:ln>
          </p:spPr>
        </p:pic>
        <p:sp>
          <p:nvSpPr>
            <p:cNvPr id="26" name="文字方塊 25"/>
            <p:cNvSpPr txBox="1">
              <a:spLocks noChangeArrowheads="1"/>
            </p:cNvSpPr>
            <p:nvPr/>
          </p:nvSpPr>
          <p:spPr bwMode="auto">
            <a:xfrm>
              <a:off x="1365697" y="2165947"/>
              <a:ext cx="1968883" cy="697308"/>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1">
                  <a:solidFill>
                    <a:srgbClr val="000000"/>
                  </a:solidFill>
                  <a:latin typeface="微軟正黑體"/>
                  <a:ea typeface="微軟正黑體"/>
                </a:rPr>
                <a:t>CollectStatement</a:t>
              </a:r>
              <a:endParaRPr lang="en-US" sz="1400" b="1">
                <a:latin typeface="微軟正黑體"/>
                <a:ea typeface="微軟正黑體"/>
              </a:endParaRPr>
            </a:p>
            <a:p>
              <a:pPr algn="ctr">
                <a:defRPr/>
              </a:pPr>
              <a:r>
                <a:rPr lang="zh-TW" sz="1400">
                  <a:latin typeface="微軟正黑體"/>
                  <a:ea typeface="微軟正黑體"/>
                </a:rPr>
                <a:t>收款</a:t>
              </a:r>
              <a:r>
                <a:rPr lang="en-US" sz="1400">
                  <a:latin typeface="微軟正黑體"/>
                  <a:ea typeface="微軟正黑體"/>
                </a:rPr>
                <a:t>(</a:t>
              </a:r>
              <a:r>
                <a:rPr lang="zh-TW" sz="1400">
                  <a:latin typeface="微軟正黑體"/>
                  <a:ea typeface="微軟正黑體"/>
                </a:rPr>
                <a:t>會員繳款</a:t>
              </a:r>
              <a:r>
                <a:rPr lang="en-US" sz="1400">
                  <a:latin typeface="微軟正黑體"/>
                  <a:ea typeface="微軟正黑體"/>
                </a:rPr>
                <a:t>)</a:t>
              </a:r>
              <a:r>
                <a:rPr lang="zh-TW" sz="1400">
                  <a:latin typeface="微軟正黑體"/>
                  <a:ea typeface="微軟正黑體"/>
                </a:rPr>
                <a:t>紀錄表</a:t>
              </a:r>
              <a:endParaRPr lang="en-US" sz="1400">
                <a:latin typeface="微軟正黑體"/>
                <a:ea typeface="微軟正黑體"/>
              </a:endParaRPr>
            </a:p>
          </p:txBody>
        </p:sp>
      </p:grpSp>
      <p:sp>
        <p:nvSpPr>
          <p:cNvPr id="2" name="矩形 31">
            <a:hlinkClick r:id="rId6"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grpSp>
        <p:nvGrpSpPr>
          <p:cNvPr id="4" name="群組 65"/>
          <p:cNvGrpSpPr/>
          <p:nvPr/>
        </p:nvGrpSpPr>
        <p:grpSpPr bwMode="auto">
          <a:xfrm>
            <a:off x="48717" y="4284487"/>
            <a:ext cx="2287444" cy="693659"/>
            <a:chOff x="5791200" y="1396334"/>
            <a:chExt cx="2202865" cy="927766"/>
          </a:xfrm>
        </p:grpSpPr>
        <p:grpSp>
          <p:nvGrpSpPr>
            <p:cNvPr id="8" name="群組 7"/>
            <p:cNvGrpSpPr/>
            <p:nvPr/>
          </p:nvGrpSpPr>
          <p:grpSpPr bwMode="auto">
            <a:xfrm>
              <a:off x="5907327" y="1396334"/>
              <a:ext cx="902571" cy="863435"/>
              <a:chOff x="1898834" y="1806922"/>
              <a:chExt cx="902608" cy="861296"/>
            </a:xfrm>
          </p:grpSpPr>
          <p:pic>
            <p:nvPicPr>
              <p:cNvPr id="30" name="圖形 8" descr="桌子"/>
              <p:cNvPicPr>
                <a:picLocks noChangeAspect="1" noChangeArrowheads="1"/>
              </p:cNvPicPr>
              <p:nvPr/>
            </p:nvPicPr>
            <p:blipFill>
              <a:blip r:embed="rId5"/>
              <a:stretch/>
            </p:blipFill>
            <p:spPr bwMode="auto">
              <a:xfrm>
                <a:off x="1981987" y="1806922"/>
                <a:ext cx="704874" cy="708343"/>
              </a:xfrm>
              <a:prstGeom prst="rect">
                <a:avLst/>
              </a:prstGeom>
              <a:noFill/>
              <a:ln>
                <a:noFill/>
              </a:ln>
            </p:spPr>
          </p:pic>
          <p:sp>
            <p:nvSpPr>
              <p:cNvPr id="31"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13" name="群組 7"/>
            <p:cNvGrpSpPr/>
            <p:nvPr/>
          </p:nvGrpSpPr>
          <p:grpSpPr bwMode="auto">
            <a:xfrm>
              <a:off x="6803665" y="1396334"/>
              <a:ext cx="1082061" cy="875281"/>
              <a:chOff x="1809084" y="1795105"/>
              <a:chExt cx="1082104" cy="873113"/>
            </a:xfrm>
          </p:grpSpPr>
          <p:pic>
            <p:nvPicPr>
              <p:cNvPr id="17" name="圖形 8" descr="桌子"/>
              <p:cNvPicPr>
                <a:picLocks noChangeAspect="1" noChangeArrowheads="1"/>
              </p:cNvPicPr>
              <p:nvPr/>
            </p:nvPicPr>
            <p:blipFill>
              <a:blip r:embed="rId7"/>
              <a:stretch/>
            </p:blipFill>
            <p:spPr bwMode="auto">
              <a:xfrm>
                <a:off x="1995782" y="1795105"/>
                <a:ext cx="704874" cy="703744"/>
              </a:xfrm>
              <a:prstGeom prst="rect">
                <a:avLst/>
              </a:prstGeom>
              <a:noFill/>
              <a:ln>
                <a:noFill/>
              </a:ln>
            </p:spPr>
          </p:pic>
          <p:sp>
            <p:nvSpPr>
              <p:cNvPr id="19"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16"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32" name="直線接點 31"/>
          <p:cNvCxnSpPr>
            <a:cxnSpLocks/>
          </p:cNvCxnSpPr>
          <p:nvPr/>
        </p:nvCxnSpPr>
        <p:spPr bwMode="auto">
          <a:xfrm flipV="1">
            <a:off x="942578" y="4581679"/>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矩形 2"/>
          <p:cNvSpPr/>
          <p:nvPr/>
        </p:nvSpPr>
        <p:spPr bwMode="auto">
          <a:xfrm>
            <a:off x="329636" y="753279"/>
            <a:ext cx="10351968" cy="652369"/>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7" name="流程圖: 人工輸入 6"/>
          <p:cNvSpPr/>
          <p:nvPr/>
        </p:nvSpPr>
        <p:spPr bwMode="auto">
          <a:xfrm rot="16199999" flipV="1">
            <a:off x="2172509" y="-842102"/>
            <a:ext cx="355548" cy="3749087"/>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9" name="矩形 8"/>
          <p:cNvSpPr/>
          <p:nvPr/>
        </p:nvSpPr>
        <p:spPr bwMode="auto">
          <a:xfrm>
            <a:off x="613150" y="863023"/>
            <a:ext cx="1107996" cy="369332"/>
          </a:xfrm>
          <a:prstGeom prst="rect">
            <a:avLst/>
          </a:prstGeom>
        </p:spPr>
        <p:txBody>
          <a:bodyPr wrap="none">
            <a:spAutoFit/>
          </a:bodyPr>
          <a:lstStyle/>
          <a:p>
            <a:pPr>
              <a:defRPr/>
            </a:pPr>
            <a:r>
              <a:rPr lang="zh-TW" b="1">
                <a:solidFill>
                  <a:prstClr val="white"/>
                </a:solidFill>
                <a:latin typeface="微軟正黑體"/>
                <a:ea typeface="微軟正黑體"/>
              </a:rPr>
              <a:t>銷帳範例</a:t>
            </a:r>
            <a:endParaRPr lang="en-US" b="1">
              <a:solidFill>
                <a:prstClr val="white"/>
              </a:solidFill>
              <a:latin typeface="微軟正黑體"/>
              <a:ea typeface="微軟正黑體"/>
            </a:endParaRPr>
          </a:p>
        </p:txBody>
      </p:sp>
      <p:sp>
        <p:nvSpPr>
          <p:cNvPr id="12" name="矩形 31"/>
          <p:cNvSpPr>
            <a:spLocks noChangeArrowheads="1"/>
          </p:cNvSpPr>
          <p:nvPr/>
        </p:nvSpPr>
        <p:spPr bwMode="auto">
          <a:xfrm>
            <a:off x="8848722" y="799665"/>
            <a:ext cx="1687567"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銷帳</a:t>
            </a:r>
            <a:endParaRPr lang="en-US" sz="2400">
              <a:latin typeface="微軟正黑體"/>
              <a:ea typeface="微軟正黑體"/>
            </a:endParaRPr>
          </a:p>
        </p:txBody>
      </p:sp>
      <p:sp>
        <p:nvSpPr>
          <p:cNvPr id="47"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25" name="表格 25"/>
          <p:cNvGraphicFramePr>
            <a:graphicFrameLocks xmlns:a="http://schemas.openxmlformats.org/drawingml/2006/main" noGrp="1"/>
          </p:cNvGraphicFramePr>
          <p:nvPr/>
        </p:nvGraphicFramePr>
        <p:xfrm>
          <a:off x="3234976" y="2348194"/>
          <a:ext cx="5330334" cy="2595880"/>
        </p:xfrm>
        <a:graphic>
          <a:graphicData uri="http://schemas.openxmlformats.org/drawingml/2006/table">
            <a:tbl>
              <a:tblPr firstRow="1" firstCol="0" lastRow="0" lastCol="0" bandRow="1" bandCol="0">
                <a:tableStyleId>{5C22544A-7EE6-4342-B048-85BDC9FD1C3A}</a:tableStyleId>
              </a:tblPr>
              <a:tblGrid>
                <a:gridCol w="1058480"/>
                <a:gridCol w="1106520"/>
                <a:gridCol w="1582667"/>
                <a:gridCol w="1582667"/>
              </a:tblGrid>
              <a:tr h="370840">
                <a:tc>
                  <a:txBody>
                    <a:bodyPr/>
                    <a:p>
                      <a:pPr algn="ctr">
                        <a:defRPr/>
                      </a:pPr>
                      <a:r>
                        <a:rPr lang="zh-TW" sz="1800"/>
                        <a:t>應收</a:t>
                      </a:r>
                      <a:endParaRPr/>
                    </a:p>
                  </a:txBody>
                  <a:tcPr/>
                </a:tc>
                <a:tc>
                  <a:txBody>
                    <a:bodyPr/>
                    <a:p>
                      <a:pPr algn="ctr">
                        <a:defRPr/>
                      </a:pPr>
                      <a:r>
                        <a:rPr lang="zh-TW" sz="1800"/>
                        <a:t>實收</a:t>
                      </a:r>
                      <a:endParaRPr/>
                    </a:p>
                  </a:txBody>
                  <a:tcPr/>
                </a:tc>
                <a:tc>
                  <a:txBody>
                    <a:bodyPr/>
                    <a:p>
                      <a:pPr algn="ctr">
                        <a:defRPr/>
                      </a:pPr>
                      <a:r>
                        <a:rPr lang="zh-TW" sz="1800"/>
                        <a:t>銀行手續費</a:t>
                      </a:r>
                      <a:endParaRPr/>
                    </a:p>
                  </a:txBody>
                  <a:tcPr/>
                </a:tc>
                <a:tc>
                  <a:txBody>
                    <a:bodyPr/>
                    <a:p>
                      <a:pPr algn="ctr">
                        <a:defRPr/>
                      </a:pPr>
                      <a:r>
                        <a:rPr lang="zh-TW" sz="1800"/>
                        <a:t>狀態</a:t>
                      </a:r>
                      <a:endParaRPr/>
                    </a:p>
                  </a:txBody>
                  <a:tcPr/>
                </a:tc>
              </a:tr>
              <a:tr h="370840">
                <a:tc>
                  <a:txBody>
                    <a:bodyPr/>
                    <a:p>
                      <a:pPr algn="ctr">
                        <a:defRPr/>
                      </a:pPr>
                      <a:r>
                        <a:rPr lang="en-US"/>
                        <a:t>100</a:t>
                      </a:r>
                      <a:endParaRPr lang="zh-TW"/>
                    </a:p>
                  </a:txBody>
                  <a:tcPr/>
                </a:tc>
                <a:tc>
                  <a:txBody>
                    <a:bodyPr/>
                    <a:p>
                      <a:pPr algn="ctr">
                        <a:defRPr/>
                      </a:pPr>
                      <a:r>
                        <a:rPr lang="en-US"/>
                        <a:t>105</a:t>
                      </a:r>
                      <a:endParaRPr lang="zh-TW"/>
                    </a:p>
                  </a:txBody>
                  <a:tcPr/>
                </a:tc>
                <a:tc>
                  <a:txBody>
                    <a:bodyPr/>
                    <a:p>
                      <a:pPr algn="ctr">
                        <a:defRPr/>
                      </a:pPr>
                      <a:r>
                        <a:rPr lang="en-US"/>
                        <a:t>10</a:t>
                      </a:r>
                      <a:endParaRPr lang="zh-TW"/>
                    </a:p>
                  </a:txBody>
                  <a:tcPr/>
                </a:tc>
                <a:tc>
                  <a:txBody>
                    <a:bodyPr/>
                    <a:p>
                      <a:pPr algn="ctr">
                        <a:defRPr/>
                      </a:pPr>
                      <a:r>
                        <a:rPr lang="en-US"/>
                        <a:t>OVER</a:t>
                      </a:r>
                      <a:endParaRPr lang="zh-TW"/>
                    </a:p>
                  </a:txBody>
                  <a:tcPr/>
                </a:tc>
              </a:tr>
              <a:tr h="370840">
                <a:tc>
                  <a:txBody>
                    <a:bodyPr/>
                    <a:p>
                      <a:pPr algn="ctr">
                        <a:defRPr/>
                      </a:pPr>
                      <a:r>
                        <a:rPr lang="en-US"/>
                        <a:t>80</a:t>
                      </a:r>
                      <a:endParaRPr lang="zh-TW"/>
                    </a:p>
                  </a:txBody>
                  <a:tcPr/>
                </a:tc>
                <a:tc>
                  <a:txBody>
                    <a:bodyPr/>
                    <a:p>
                      <a:pPr algn="ctr">
                        <a:defRPr/>
                      </a:pPr>
                      <a:r>
                        <a:rPr lang="en-US"/>
                        <a:t>80</a:t>
                      </a:r>
                      <a:endParaRPr lang="zh-TW"/>
                    </a:p>
                  </a:txBody>
                  <a:tcPr/>
                </a:tc>
                <a:tc>
                  <a:txBody>
                    <a:bodyPr/>
                    <a:p>
                      <a:pPr algn="ctr">
                        <a:defRPr/>
                      </a:pPr>
                      <a:r>
                        <a:rPr lang="en-US"/>
                        <a:t>10</a:t>
                      </a:r>
                      <a:endParaRPr lang="zh-TW"/>
                    </a:p>
                  </a:txBody>
                  <a:tcPr/>
                </a:tc>
                <a:tc>
                  <a:txBody>
                    <a:bodyPr/>
                    <a:p>
                      <a:pPr algn="ctr">
                        <a:defRPr/>
                      </a:pPr>
                      <a:r>
                        <a:rPr lang="en-US"/>
                        <a:t>OK</a:t>
                      </a:r>
                      <a:endParaRPr lang="zh-TW"/>
                    </a:p>
                  </a:txBody>
                  <a:tcPr/>
                </a:tc>
              </a:tr>
              <a:tr h="370840">
                <a:tc>
                  <a:txBody>
                    <a:bodyPr/>
                    <a:p>
                      <a:pPr algn="ctr">
                        <a:defRPr/>
                      </a:pPr>
                      <a:r>
                        <a:rPr lang="en-US"/>
                        <a:t>70</a:t>
                      </a:r>
                      <a:endParaRPr lang="zh-TW"/>
                    </a:p>
                  </a:txBody>
                  <a:tcPr/>
                </a:tc>
                <a:tc>
                  <a:txBody>
                    <a:bodyPr/>
                    <a:p>
                      <a:pPr algn="ctr">
                        <a:defRPr/>
                      </a:pPr>
                      <a:r>
                        <a:rPr lang="en-US"/>
                        <a:t>70</a:t>
                      </a:r>
                      <a:endParaRPr lang="zh-TW"/>
                    </a:p>
                  </a:txBody>
                  <a:tcPr/>
                </a:tc>
                <a:tc>
                  <a:txBody>
                    <a:bodyPr/>
                    <a:p>
                      <a:pPr algn="ctr">
                        <a:defRPr/>
                      </a:pPr>
                      <a:r>
                        <a:rPr lang="en-US"/>
                        <a:t>10</a:t>
                      </a:r>
                      <a:endParaRPr lang="zh-TW"/>
                    </a:p>
                  </a:txBody>
                  <a:tcPr/>
                </a:tc>
                <a:tc>
                  <a:txBody>
                    <a:bodyPr/>
                    <a:p>
                      <a:pPr algn="ctr">
                        <a:defRPr/>
                      </a:pPr>
                      <a:r>
                        <a:rPr lang="en-US"/>
                        <a:t>OK</a:t>
                      </a:r>
                      <a:endParaRPr lang="zh-TW"/>
                    </a:p>
                  </a:txBody>
                  <a:tcPr/>
                </a:tc>
              </a:tr>
              <a:tr h="370840">
                <a:tc>
                  <a:txBody>
                    <a:bodyPr/>
                    <a:p>
                      <a:pPr algn="ctr">
                        <a:defRPr/>
                      </a:pPr>
                      <a:r>
                        <a:rPr lang="en-US"/>
                        <a:t>60</a:t>
                      </a:r>
                      <a:endParaRPr lang="zh-TW"/>
                    </a:p>
                  </a:txBody>
                  <a:tcPr/>
                </a:tc>
                <a:tc>
                  <a:txBody>
                    <a:bodyPr/>
                    <a:p>
                      <a:pPr algn="ctr">
                        <a:defRPr/>
                      </a:pPr>
                      <a:r>
                        <a:rPr lang="en-US"/>
                        <a:t>50</a:t>
                      </a:r>
                      <a:endParaRPr lang="zh-TW"/>
                    </a:p>
                  </a:txBody>
                  <a:tcPr/>
                </a:tc>
                <a:tc>
                  <a:txBody>
                    <a:bodyPr/>
                    <a:p>
                      <a:pPr algn="ctr">
                        <a:defRPr/>
                      </a:pPr>
                      <a:r>
                        <a:rPr lang="en-US"/>
                        <a:t>10</a:t>
                      </a:r>
                      <a:endParaRPr lang="zh-TW"/>
                    </a:p>
                  </a:txBody>
                  <a:tcPr/>
                </a:tc>
                <a:tc>
                  <a:txBody>
                    <a:bodyPr/>
                    <a:p>
                      <a:pPr algn="ctr">
                        <a:defRPr/>
                      </a:pPr>
                      <a:r>
                        <a:rPr lang="en-US"/>
                        <a:t>HANDLE_FEE</a:t>
                      </a:r>
                      <a:endParaRPr lang="zh-TW"/>
                    </a:p>
                  </a:txBody>
                  <a:tcPr/>
                </a:tc>
              </a:tr>
              <a:tr h="370840">
                <a:tc>
                  <a:txBody>
                    <a:bodyPr/>
                    <a:p>
                      <a:pPr algn="ctr">
                        <a:defRPr/>
                      </a:pPr>
                      <a:r>
                        <a:rPr lang="en-US"/>
                        <a:t>60</a:t>
                      </a:r>
                      <a:endParaRPr lang="zh-TW"/>
                    </a:p>
                  </a:txBody>
                  <a:tcPr/>
                </a:tc>
                <a:tc>
                  <a:txBody>
                    <a:bodyPr/>
                    <a:p>
                      <a:pPr algn="ctr">
                        <a:defRPr/>
                      </a:pPr>
                      <a:r>
                        <a:rPr lang="en-US"/>
                        <a:t>40</a:t>
                      </a:r>
                      <a:endParaRPr lang="zh-TW"/>
                    </a:p>
                  </a:txBody>
                  <a:tcPr/>
                </a:tc>
                <a:tc>
                  <a:txBody>
                    <a:bodyPr/>
                    <a:p>
                      <a:pPr algn="ctr">
                        <a:defRPr/>
                      </a:pPr>
                      <a:r>
                        <a:rPr lang="en-US"/>
                        <a:t>10</a:t>
                      </a:r>
                      <a:endParaRPr lang="zh-TW"/>
                    </a:p>
                  </a:txBody>
                  <a:tcPr/>
                </a:tc>
                <a:tc>
                  <a:txBody>
                    <a:bodyPr/>
                    <a:p>
                      <a:pPr algn="ctr">
                        <a:defRPr/>
                      </a:pPr>
                      <a:r>
                        <a:rPr lang="en-US" sz="1200" b="0" i="0" u="none" strike="noStrike" cap="none" spc="0">
                          <a:solidFill>
                            <a:schemeClr val="dk1"/>
                          </a:solidFill>
                          <a:latin typeface="+mn-lt"/>
                          <a:ea typeface="+mn-ea"/>
                          <a:cs typeface="+mn-cs"/>
                        </a:rPr>
                        <a:t>PARTIAL</a:t>
                      </a:r>
                      <a:endParaRPr lang="zh-TW"/>
                    </a:p>
                  </a:txBody>
                  <a:tcPr/>
                </a:tc>
              </a:tr>
              <a:tr h="370840">
                <a:tc>
                  <a:txBody>
                    <a:bodyPr/>
                    <a:p>
                      <a:pPr algn="ctr">
                        <a:defRPr/>
                      </a:pPr>
                      <a:r>
                        <a:rPr lang="en-US"/>
                        <a:t>60</a:t>
                      </a:r>
                      <a:endParaRPr lang="zh-TW"/>
                    </a:p>
                  </a:txBody>
                  <a:tcPr/>
                </a:tc>
                <a:tc>
                  <a:txBody>
                    <a:bodyPr/>
                    <a:p>
                      <a:pPr algn="ctr">
                        <a:defRPr/>
                      </a:pPr>
                      <a:endParaRPr lang="zh-TW"/>
                    </a:p>
                  </a:txBody>
                  <a:tcPr/>
                </a:tc>
                <a:tc>
                  <a:txBody>
                    <a:bodyPr/>
                    <a:p>
                      <a:pPr algn="ctr">
                        <a:defRPr/>
                      </a:pPr>
                      <a:endParaRPr lang="zh-TW"/>
                    </a:p>
                  </a:txBody>
                  <a:tcPr/>
                </a:tc>
                <a:tc>
                  <a:txBody>
                    <a:bodyPr/>
                    <a:p>
                      <a:pPr algn="ctr">
                        <a:defRPr/>
                      </a:pPr>
                      <a:r>
                        <a:rPr lang="en-US" sz="1200" b="0" i="0" u="none" strike="noStrike" cap="none" spc="0">
                          <a:solidFill>
                            <a:schemeClr val="dk1"/>
                          </a:solidFill>
                          <a:latin typeface="+mn-lt"/>
                          <a:ea typeface="+mn-ea"/>
                          <a:cs typeface="+mn-cs"/>
                        </a:rPr>
                        <a:t>INCOMPLETE</a:t>
                      </a:r>
                      <a:endParaRPr lang="zh-TW"/>
                    </a:p>
                  </a:txBody>
                  <a:tcPr/>
                </a:tc>
              </a:tr>
            </a:tbl>
          </a:graphicData>
        </a:graphic>
      </p:graphicFrame>
      <p:sp>
        <p:nvSpPr>
          <p:cNvPr id="26" name="矩形 70"/>
          <p:cNvSpPr>
            <a:spLocks noChangeArrowheads="1"/>
          </p:cNvSpPr>
          <p:nvPr/>
        </p:nvSpPr>
        <p:spPr bwMode="auto">
          <a:xfrm>
            <a:off x="3449581" y="1691533"/>
            <a:ext cx="4789350" cy="52892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sz="2400">
                <a:latin typeface="微軟正黑體"/>
                <a:ea typeface="微軟正黑體"/>
              </a:rPr>
              <a:t>Party</a:t>
            </a:r>
            <a:r>
              <a:rPr lang="zh-TW" sz="2400">
                <a:latin typeface="微軟正黑體"/>
                <a:ea typeface="微軟正黑體"/>
              </a:rPr>
              <a:t> 帳單 有 </a:t>
            </a:r>
            <a:r>
              <a:rPr lang="en-US" sz="2400">
                <a:latin typeface="微軟正黑體"/>
                <a:ea typeface="微軟正黑體"/>
              </a:rPr>
              <a:t>7</a:t>
            </a:r>
            <a:r>
              <a:rPr lang="zh-TW" sz="2400">
                <a:latin typeface="微軟正黑體"/>
                <a:ea typeface="微軟正黑體"/>
              </a:rPr>
              <a:t>個費用項目的範例</a:t>
            </a:r>
            <a:endParaRPr lang="en-US" sz="2400">
              <a:latin typeface="微軟正黑體"/>
              <a:ea typeface="微軟正黑體"/>
            </a:endParaRPr>
          </a:p>
        </p:txBody>
      </p:sp>
      <p:sp>
        <p:nvSpPr>
          <p:cNvPr id="2" name="矩形 31">
            <a:hlinkClick r:id="rId2"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3" name="內容版面配置區 3"/>
          <p:cNvGraphicFramePr>
            <a:graphicFrameLocks xmlns:a="http://schemas.openxmlformats.org/drawingml/2006/main"/>
          </p:cNvGraphicFramePr>
          <p:nvPr/>
        </p:nvGraphicFramePr>
        <p:xfrm>
          <a:off x="136450" y="764731"/>
          <a:ext cx="12055549" cy="5810497"/>
        </p:xfrm>
        <a:graphic>
          <a:graphicData uri="http://schemas.openxmlformats.org/drawingml/2006/table">
            <a:tbl>
              <a:tblPr firstRow="1" firstCol="0" lastRow="0" lastCol="0" bandRow="1" bandCol="0">
                <a:tableStyleId>{5C22544A-7EE6-4342-B048-85BDC9FD1C3A}</a:tableStyleId>
              </a:tblPr>
              <a:tblGrid>
                <a:gridCol w="1240040"/>
                <a:gridCol w="4529788"/>
                <a:gridCol w="6285721"/>
              </a:tblGrid>
              <a:tr h="345612">
                <a:tc>
                  <a:txBody>
                    <a:bodyPr/>
                    <a:p>
                      <a:pPr algn="l">
                        <a:defRPr/>
                      </a:pPr>
                      <a:r>
                        <a:rPr lang="zh-TW" sz="1600"/>
                        <a:t>時間</a:t>
                      </a:r>
                      <a:endParaRPr/>
                    </a:p>
                  </a:txBody>
                  <a:tcPr/>
                </a:tc>
                <a:tc>
                  <a:txBody>
                    <a:bodyPr/>
                    <a:p>
                      <a:pPr algn="l">
                        <a:defRPr/>
                      </a:pPr>
                      <a:r>
                        <a:rPr lang="zh-TW" sz="1600"/>
                        <a:t>內容</a:t>
                      </a:r>
                      <a:endParaRPr/>
                    </a:p>
                  </a:txBody>
                  <a:tcPr/>
                </a:tc>
                <a:tc>
                  <a:txBody>
                    <a:bodyPr/>
                    <a:p>
                      <a:pPr algn="l">
                        <a:defRPr/>
                      </a:pPr>
                      <a:r>
                        <a:rPr lang="zh-TW" sz="1600"/>
                        <a:t>說明</a:t>
                      </a:r>
                      <a:endParaRPr/>
                    </a:p>
                  </a:txBody>
                  <a:tcPr/>
                </a:tc>
              </a:tr>
              <a:tr h="493059">
                <a:tc>
                  <a:txBody>
                    <a:bodyPr/>
                    <a:p>
                      <a:pPr algn="l">
                        <a:defRPr/>
                      </a:pPr>
                      <a:r>
                        <a:rPr lang="en-US" sz="1600"/>
                        <a:t>2023-01-03</a:t>
                      </a:r>
                      <a:endParaRPr lang="zh-TW" sz="1600"/>
                    </a:p>
                  </a:txBody>
                  <a:tcPr/>
                </a:tc>
                <a:tc>
                  <a:txBody>
                    <a:bodyPr/>
                    <a:p>
                      <a:pPr marL="0" marR="0" indent="0" algn="l" defTabSz="914400">
                        <a:lnSpc>
                          <a:spcPct val="100000"/>
                        </a:lnSpc>
                        <a:spcBef>
                          <a:spcPts val="0"/>
                        </a:spcBef>
                        <a:spcAft>
                          <a:spcPts val="0"/>
                        </a:spcAft>
                        <a:buClrTx/>
                        <a:buSzTx/>
                        <a:buFontTx/>
                        <a:buNone/>
                        <a:defRPr/>
                      </a:pPr>
                      <a:r>
                        <a:rPr lang="en-US" sz="1600"/>
                        <a:t>CN</a:t>
                      </a:r>
                      <a:r>
                        <a:rPr lang="zh-TW" sz="1600"/>
                        <a:t>調整，增加欄位</a:t>
                      </a:r>
                      <a:r>
                        <a:rPr lang="en-US" sz="1600"/>
                        <a:t>CNNo</a:t>
                      </a:r>
                      <a:endParaRPr lang="zh-TW" sz="1600"/>
                    </a:p>
                  </a:txBody>
                  <a:tcPr/>
                </a:tc>
                <a:tc>
                  <a:txBody>
                    <a:bodyPr/>
                    <a:p>
                      <a:pPr marL="0" indent="0" algn="l">
                        <a:buFont typeface="+mj-lt"/>
                        <a:buNone/>
                        <a:defRPr/>
                      </a:pPr>
                      <a:r>
                        <a:rPr lang="en-US" sz="1600"/>
                        <a:t>Credit Note</a:t>
                      </a:r>
                      <a:r>
                        <a:rPr lang="zh-TW" sz="1600"/>
                        <a:t>號碼類似帳單號碼概念</a:t>
                      </a:r>
                      <a:endParaRPr lang="en-US" sz="1600">
                        <a:solidFill>
                          <a:schemeClr val="dk1"/>
                        </a:solidFill>
                        <a:latin typeface="+mn-lt"/>
                        <a:ea typeface="+mn-ea"/>
                        <a:cs typeface="+mn-cs"/>
                      </a:endParaRPr>
                    </a:p>
                  </a:txBody>
                  <a:tcPr/>
                </a:tc>
              </a:tr>
              <a:tr h="430306">
                <a:tc>
                  <a:txBody>
                    <a:bodyPr/>
                    <a:p>
                      <a:pPr algn="l">
                        <a:defRPr/>
                      </a:pPr>
                      <a:r>
                        <a:rPr lang="en-US" sz="1600"/>
                        <a:t>2023-01-04</a:t>
                      </a:r>
                      <a:endParaRPr lang="zh-TW" sz="1600"/>
                    </a:p>
                  </a:txBody>
                  <a:tcPr/>
                </a:tc>
                <a:tc>
                  <a:txBody>
                    <a:bodyPr/>
                    <a:p>
                      <a:pPr algn="l">
                        <a:defRPr/>
                      </a:pPr>
                      <a:r>
                        <a:rPr lang="en-US" sz="1600" b="0" i="0" u="none" strike="noStrike" cap="none" spc="0">
                          <a:solidFill>
                            <a:schemeClr val="dk1"/>
                          </a:solidFill>
                          <a:latin typeface="+mn-lt"/>
                          <a:ea typeface="+mn-ea"/>
                          <a:cs typeface="+mn-cs"/>
                        </a:rPr>
                        <a:t>CBReduction</a:t>
                      </a:r>
                      <a:r>
                        <a:rPr lang="zh-TW" sz="1600" b="0" i="0" u="none" strike="noStrike" cap="none" spc="0">
                          <a:solidFill>
                            <a:schemeClr val="dk1"/>
                          </a:solidFill>
                          <a:latin typeface="+mn-lt"/>
                          <a:ea typeface="+mn-ea"/>
                          <a:cs typeface="+mn-cs"/>
                        </a:rPr>
                        <a:t>資料表更名為</a:t>
                      </a:r>
                      <a:r>
                        <a:rPr lang="en-US" sz="1600" b="0" i="0" u="none" strike="noStrike" cap="none" spc="0">
                          <a:solidFill>
                            <a:schemeClr val="dk1"/>
                          </a:solidFill>
                          <a:latin typeface="+mn-lt"/>
                          <a:ea typeface="+mn-ea"/>
                          <a:cs typeface="+mn-cs"/>
                        </a:rPr>
                        <a:t>CBStatement</a:t>
                      </a:r>
                      <a:r>
                        <a:rPr lang="en-US" sz="1600" b="0" i="0" u="none" strike="noStrike" cap="none" spc="0">
                          <a:solidFill>
                            <a:schemeClr val="dk1"/>
                          </a:solidFill>
                          <a:latin typeface="+mn-lt"/>
                          <a:ea typeface="+mn-ea"/>
                          <a:cs typeface="+mn-cs"/>
                        </a:rPr>
                        <a:t>;</a:t>
                      </a:r>
                      <a:endParaRPr/>
                    </a:p>
                    <a:p>
                      <a:pPr algn="l">
                        <a:defRPr/>
                      </a:pPr>
                      <a:r>
                        <a:rPr lang="en-US" sz="1600" b="0" i="0" u="none" strike="noStrike" cap="none" spc="0">
                          <a:solidFill>
                            <a:schemeClr val="dk1"/>
                          </a:solidFill>
                          <a:latin typeface="+mn-lt"/>
                          <a:ea typeface="+mn-ea"/>
                          <a:cs typeface="+mn-cs"/>
                        </a:rPr>
                        <a:t>RN</a:t>
                      </a:r>
                      <a:r>
                        <a:rPr lang="zh-TW" sz="1600" b="0" i="0" u="none" strike="noStrike" cap="none" spc="0">
                          <a:solidFill>
                            <a:schemeClr val="dk1"/>
                          </a:solidFill>
                          <a:latin typeface="+mn-lt"/>
                          <a:ea typeface="+mn-ea"/>
                          <a:cs typeface="+mn-cs"/>
                        </a:rPr>
                        <a:t>資料表移除，將部分欄位與</a:t>
                      </a:r>
                      <a:r>
                        <a:rPr lang="en-US" sz="1600" b="0" i="0" u="none" strike="noStrike" cap="none" spc="0">
                          <a:solidFill>
                            <a:schemeClr val="dk1"/>
                          </a:solidFill>
                          <a:latin typeface="+mn-lt"/>
                          <a:ea typeface="+mn-ea"/>
                          <a:cs typeface="+mn-cs"/>
                        </a:rPr>
                        <a:t>CBStatement</a:t>
                      </a:r>
                      <a:r>
                        <a:rPr lang="zh-TW" sz="1600" b="0" i="0" u="none" strike="noStrike" cap="none" spc="0">
                          <a:solidFill>
                            <a:schemeClr val="dk1"/>
                          </a:solidFill>
                          <a:latin typeface="+mn-lt"/>
                          <a:ea typeface="+mn-ea"/>
                          <a:cs typeface="+mn-cs"/>
                        </a:rPr>
                        <a:t>合併</a:t>
                      </a:r>
                      <a:endParaRPr/>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r>
              <a:tr h="430306">
                <a:tc>
                  <a:txBody>
                    <a:bodyPr/>
                    <a:p>
                      <a:pPr algn="l">
                        <a:defRPr/>
                      </a:pPr>
                      <a:r>
                        <a:rPr lang="en-US" sz="1600"/>
                        <a:t>2023-01-05</a:t>
                      </a:r>
                      <a:endParaRPr lang="zh-TW" sz="1600"/>
                    </a:p>
                  </a:txBody>
                  <a:tcPr/>
                </a:tc>
                <a:tc>
                  <a:txBody>
                    <a:bodyPr/>
                    <a:p>
                      <a:pPr algn="l">
                        <a:defRPr/>
                      </a:pPr>
                      <a:r>
                        <a:rPr lang="zh-TW" sz="1600" b="0" i="0" u="none" strike="noStrike" cap="none" spc="0">
                          <a:solidFill>
                            <a:schemeClr val="dk1"/>
                          </a:solidFill>
                          <a:latin typeface="+mn-lt"/>
                          <a:ea typeface="+mn-ea"/>
                          <a:cs typeface="+mn-cs"/>
                        </a:rPr>
                        <a:t>發票</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帳單之主檔中的</a:t>
                      </a:r>
                      <a:r>
                        <a:rPr lang="en-US" sz="1600" b="0" i="0" u="none" strike="noStrike" cap="none" spc="0">
                          <a:solidFill>
                            <a:schemeClr val="dk1"/>
                          </a:solidFill>
                          <a:latin typeface="+mn-lt"/>
                          <a:ea typeface="+mn-ea"/>
                          <a:cs typeface="+mn-cs"/>
                        </a:rPr>
                        <a:t>CreateDate</a:t>
                      </a:r>
                      <a:r>
                        <a:rPr lang="zh-TW" sz="1600" b="0" i="0" u="none" strike="noStrike" cap="none" spc="0">
                          <a:solidFill>
                            <a:schemeClr val="dk1"/>
                          </a:solidFill>
                          <a:latin typeface="+mn-lt"/>
                          <a:ea typeface="+mn-ea"/>
                          <a:cs typeface="+mn-cs"/>
                        </a:rPr>
                        <a:t>都改為</a:t>
                      </a:r>
                      <a:r>
                        <a:rPr lang="en-US" sz="1600" b="0" i="0" u="none" strike="noStrike" cap="none" spc="0">
                          <a:solidFill>
                            <a:schemeClr val="dk1"/>
                          </a:solidFill>
                          <a:latin typeface="+mn-lt"/>
                          <a:ea typeface="+mn-ea"/>
                          <a:cs typeface="+mn-cs"/>
                        </a:rPr>
                        <a:t>IssueDate</a:t>
                      </a:r>
                      <a:endParaRPr lang="zh-TW" sz="1600" b="0" i="0" u="none" strike="noStrike" cap="none" spc="0">
                        <a:solidFill>
                          <a:schemeClr val="dk1"/>
                        </a:solidFill>
                        <a:latin typeface="+mn-lt"/>
                        <a:ea typeface="+mn-ea"/>
                        <a:cs typeface="+mn-cs"/>
                      </a:endParaRPr>
                    </a:p>
                  </a:txBody>
                  <a:tcPr/>
                </a:tc>
                <a:tc>
                  <a:txBody>
                    <a:bodyPr/>
                    <a:p>
                      <a:pPr algn="l">
                        <a:defRPr/>
                      </a:pP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2023-01-07</a:t>
                      </a:r>
                      <a:endParaRPr lang="zh-TW" sz="1600"/>
                    </a:p>
                  </a:txBody>
                  <a:tcPr/>
                </a:tc>
                <a:tc>
                  <a:txBody>
                    <a:bodyPr/>
                    <a:p>
                      <a:pPr algn="l">
                        <a:defRPr/>
                      </a:pPr>
                      <a:r>
                        <a:rPr lang="zh-TW" sz="1600" b="0" i="0" u="none" strike="noStrike" cap="none" spc="0">
                          <a:solidFill>
                            <a:schemeClr val="dk1"/>
                          </a:solidFill>
                          <a:latin typeface="+mn-lt"/>
                          <a:ea typeface="+mn-ea"/>
                          <a:cs typeface="+mn-cs"/>
                        </a:rPr>
                        <a:t>帳單主檔新增兩欄位 </a:t>
                      </a:r>
                      <a:r>
                        <a:rPr lang="en-US" sz="1600" b="0" i="0" u="none" strike="noStrike" cap="none" spc="0">
                          <a:solidFill>
                            <a:schemeClr val="dk1"/>
                          </a:solidFill>
                          <a:latin typeface="+mn-lt"/>
                          <a:ea typeface="+mn-ea"/>
                          <a:cs typeface="+mn-cs"/>
                        </a:rPr>
                        <a:t>: </a:t>
                      </a:r>
                      <a:r>
                        <a:rPr lang="zh-TW" sz="1600" b="0" i="0" u="none" strike="noStrike" cap="none" spc="0">
                          <a:solidFill>
                            <a:schemeClr val="dk1"/>
                          </a:solidFill>
                          <a:latin typeface="+mn-lt"/>
                          <a:ea typeface="+mn-ea"/>
                          <a:cs typeface="+mn-cs"/>
                        </a:rPr>
                        <a:t>應收總金額與實收總金額</a:t>
                      </a:r>
                      <a:endParaRPr lang="zh-TW" sz="1600"/>
                    </a:p>
                  </a:txBody>
                  <a:tcPr/>
                </a:tc>
                <a:tc>
                  <a:txBody>
                    <a:bodyPr/>
                    <a:p>
                      <a:pPr algn="l">
                        <a:defRPr/>
                      </a:pPr>
                      <a:endParaRPr lang="zh-TW" sz="1600"/>
                    </a:p>
                  </a:txBody>
                  <a:tcPr/>
                </a:tc>
              </a:tr>
              <a:tr h="430306">
                <a:tc>
                  <a:txBody>
                    <a:bodyPr/>
                    <a:p>
                      <a:pPr algn="l">
                        <a:defRPr/>
                      </a:pPr>
                      <a:r>
                        <a:rPr lang="en-US" sz="1600"/>
                        <a:t>2023-01-09</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發票工作主檔的處理狀態</a:t>
                      </a:r>
                      <a:endParaRPr/>
                    </a:p>
                  </a:txBody>
                  <a:tcPr/>
                </a:tc>
                <a:tc>
                  <a:txBody>
                    <a:bodyPr/>
                    <a:p>
                      <a:pPr algn="l">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TEMPORARY(</a:t>
                      </a:r>
                      <a:r>
                        <a:rPr lang="zh-TW" sz="1600" b="0" i="0" u="none" strike="noStrike" cap="none" spc="0">
                          <a:solidFill>
                            <a:schemeClr val="dk1"/>
                          </a:solidFill>
                          <a:latin typeface="+mn-lt"/>
                          <a:ea typeface="+mn-ea"/>
                          <a:cs typeface="+mn-cs"/>
                        </a:rPr>
                        <a:t>暫存</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VALIDATED</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已確認</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COLLECTING(</a:t>
                      </a:r>
                      <a:r>
                        <a:rPr lang="zh-TW" sz="1600" b="0" i="0" u="none" strike="noStrike" cap="none" spc="0">
                          <a:solidFill>
                            <a:schemeClr val="dk1"/>
                          </a:solidFill>
                          <a:latin typeface="+mn-lt"/>
                          <a:ea typeface="+mn-ea"/>
                          <a:cs typeface="+mn-cs"/>
                        </a:rPr>
                        <a:t>收款中</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zh-TW" sz="1600"/>
                    </a:p>
                  </a:txBody>
                  <a:tcPr/>
                </a:tc>
              </a:tr>
              <a:tr h="430306">
                <a:tc>
                  <a:txBody>
                    <a:bodyPr/>
                    <a:p>
                      <a:pPr algn="l">
                        <a:defRPr/>
                      </a:pPr>
                      <a:r>
                        <a:rPr lang="en-US" sz="1600"/>
                        <a:t>2023-01-09</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發票主檔的處理狀態</a:t>
                      </a:r>
                      <a:endParaRPr/>
                    </a:p>
                  </a:txBody>
                  <a:tcPr/>
                </a:tc>
                <a:tc>
                  <a:txBody>
                    <a:bodyPr/>
                    <a:p>
                      <a:pPr marL="0" marR="0" lvl="0" indent="0" algn="l" defTabSz="6858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TO_BILL (</a:t>
                      </a:r>
                      <a:r>
                        <a:rPr lang="zh-TW" sz="1600" b="0" i="0" u="none" strike="noStrike" cap="none" spc="0">
                          <a:solidFill>
                            <a:schemeClr val="dk1"/>
                          </a:solidFill>
                          <a:latin typeface="+mn-lt"/>
                          <a:ea typeface="+mn-ea"/>
                          <a:cs typeface="+mn-cs"/>
                        </a:rPr>
                        <a:t>待產製帳單</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BILLED(</a:t>
                      </a:r>
                      <a:r>
                        <a:rPr lang="zh-TW" sz="1600" b="0" i="0" u="none" strike="noStrike" cap="none" spc="0">
                          <a:solidFill>
                            <a:schemeClr val="dk1"/>
                          </a:solidFill>
                          <a:latin typeface="+mn-lt"/>
                          <a:ea typeface="+mn-ea"/>
                          <a:cs typeface="+mn-cs"/>
                        </a:rPr>
                        <a:t>已產製帳單</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en-US" sz="1600">
                        <a:solidFill>
                          <a:schemeClr val="dk1"/>
                        </a:solidFill>
                        <a:latin typeface="+mn-lt"/>
                        <a:ea typeface="+mn-ea"/>
                        <a:cs typeface="+mn-cs"/>
                      </a:endParaRPr>
                    </a:p>
                  </a:txBody>
                  <a:tcPr/>
                </a:tc>
              </a:tr>
              <a:tr h="430306">
                <a:tc>
                  <a:txBody>
                    <a:bodyPr/>
                    <a:p>
                      <a:pPr algn="l">
                        <a:defRPr/>
                      </a:pPr>
                      <a:r>
                        <a:rPr lang="en-US" sz="1600"/>
                        <a:t>2023-01-09</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帳單主檔的處理狀態</a:t>
                      </a:r>
                      <a:endParaRPr/>
                    </a:p>
                  </a:txBody>
                  <a:tcPr/>
                </a:tc>
                <a:tc>
                  <a:txBody>
                    <a:bodyPr/>
                    <a:p>
                      <a:pPr marL="0" indent="0" algn="l">
                        <a:buFont typeface="+mj-lt"/>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INITIAL(</a:t>
                      </a:r>
                      <a:r>
                        <a:rPr lang="zh-TW" sz="1600" b="0" i="0" u="none" strike="noStrike" cap="none" spc="0">
                          <a:solidFill>
                            <a:schemeClr val="dk1"/>
                          </a:solidFill>
                          <a:latin typeface="+mn-lt"/>
                          <a:ea typeface="+mn-ea"/>
                          <a:cs typeface="+mn-cs"/>
                        </a:rPr>
                        <a:t>產製完成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DRAFTED(</a:t>
                      </a:r>
                      <a:r>
                        <a:rPr lang="zh-TW" sz="1600" b="0" i="0" u="none" strike="noStrike" cap="none" spc="0">
                          <a:solidFill>
                            <a:schemeClr val="dk1"/>
                          </a:solidFill>
                          <a:latin typeface="+mn-lt"/>
                          <a:ea typeface="+mn-ea"/>
                          <a:cs typeface="+mn-cs"/>
                        </a:rPr>
                        <a:t>帳單檔草稿完成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SIGNED(</a:t>
                      </a:r>
                      <a:r>
                        <a:rPr lang="zh-TW" sz="1600" b="0" i="0" u="none" strike="noStrike" cap="none" spc="0">
                          <a:solidFill>
                            <a:schemeClr val="dk1"/>
                          </a:solidFill>
                          <a:latin typeface="+mn-lt"/>
                          <a:ea typeface="+mn-ea"/>
                          <a:cs typeface="+mn-cs"/>
                        </a:rPr>
                        <a:t>帳單檔簽核完成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TEMPLATED(</a:t>
                      </a:r>
                      <a:r>
                        <a:rPr lang="zh-TW" sz="1600" b="0" i="0" u="none" strike="noStrike" cap="none" spc="0">
                          <a:solidFill>
                            <a:schemeClr val="dk1"/>
                          </a:solidFill>
                          <a:latin typeface="+mn-lt"/>
                          <a:ea typeface="+mn-ea"/>
                          <a:cs typeface="+mn-cs"/>
                        </a:rPr>
                        <a:t>帳單檔套用樣板完成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TO_WRITEOFF</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待銷帳</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銷帳完成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en-US" sz="1600">
                        <a:solidFill>
                          <a:schemeClr val="dk1"/>
                        </a:solidFill>
                        <a:latin typeface="+mn-lt"/>
                        <a:ea typeface="+mn-ea"/>
                        <a:cs typeface="+mn-cs"/>
                      </a:endParaRPr>
                    </a:p>
                  </a:txBody>
                  <a:tcPr/>
                </a:tc>
              </a:tr>
              <a:tr h="430306">
                <a:tc>
                  <a:txBody>
                    <a:bodyPr/>
                    <a:p>
                      <a:pPr algn="l">
                        <a:defRPr/>
                      </a:pPr>
                      <a:r>
                        <a:rPr lang="en-US" sz="1600"/>
                        <a:t>2023-01-12</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帳單明細檔的</a:t>
                      </a:r>
                      <a:r>
                        <a:rPr lang="zh-TW" sz="1600" b="0" i="0" u="none" strike="noStrike" cap="none" spc="0">
                          <a:solidFill>
                            <a:schemeClr val="dk1"/>
                          </a:solidFill>
                          <a:latin typeface="+mn-lt"/>
                          <a:ea typeface="+mn-ea"/>
                          <a:cs typeface="+mn-cs"/>
                        </a:rPr>
                        <a:t>處理</a:t>
                      </a:r>
                      <a:r>
                        <a:rPr lang="zh-TW" sz="1600"/>
                        <a:t>狀態</a:t>
                      </a:r>
                      <a:endParaRPr/>
                    </a:p>
                  </a:txBody>
                  <a:tcPr/>
                </a:tc>
                <a:tc>
                  <a:txBody>
                    <a:bodyPr/>
                    <a:p>
                      <a:pPr marL="0" marR="0" lvl="0" indent="0" algn="l" defTabSz="914400">
                        <a:lnSpc>
                          <a:spcPct val="100000"/>
                        </a:lnSpc>
                        <a:spcBef>
                          <a:spcPts val="0"/>
                        </a:spcBef>
                        <a:spcAft>
                          <a:spcPts val="0"/>
                        </a:spcAft>
                        <a:buClrTx/>
                        <a:buSzTx/>
                        <a:buFont typeface="+mj-lt"/>
                        <a:buNone/>
                        <a:defRPr/>
                      </a:pPr>
                      <a:r>
                        <a:rPr lang="en-US" sz="1600" b="0" i="0" u="none" strike="noStrike" cap="none">
                          <a:ln>
                            <a:noFill/>
                          </a:ln>
                          <a:solidFill>
                            <a:srgbClr val="FF0000"/>
                          </a:solidFill>
                          <a:latin typeface="微軟正黑體"/>
                          <a:ea typeface="微軟正黑體"/>
                        </a:rPr>
                        <a:t>OK(</a:t>
                      </a:r>
                      <a:r>
                        <a:rPr lang="zh-TW" sz="1600" b="0" i="0" u="none" strike="noStrike" cap="none">
                          <a:ln>
                            <a:noFill/>
                          </a:ln>
                          <a:solidFill>
                            <a:srgbClr val="FF0000"/>
                          </a:solidFill>
                          <a:latin typeface="微軟正黑體"/>
                          <a:ea typeface="微軟正黑體"/>
                        </a:rPr>
                        <a:t>正常繳款</a:t>
                      </a:r>
                      <a:r>
                        <a:rPr lang="en-US" sz="1600" b="0" i="0" u="none" strike="noStrike" cap="none">
                          <a:ln>
                            <a:noFill/>
                          </a:ln>
                          <a:solidFill>
                            <a:srgbClr val="FF0000"/>
                          </a:solidFill>
                          <a:latin typeface="微軟正黑體"/>
                          <a:ea typeface="微軟正黑體"/>
                        </a:rPr>
                        <a:t>),OVER(</a:t>
                      </a:r>
                      <a:r>
                        <a:rPr lang="zh-TW" sz="1600" b="0" i="0" u="none" strike="noStrike" cap="none">
                          <a:ln>
                            <a:noFill/>
                          </a:ln>
                          <a:solidFill>
                            <a:srgbClr val="FF0000"/>
                          </a:solidFill>
                          <a:latin typeface="微軟正黑體"/>
                          <a:ea typeface="微軟正黑體"/>
                        </a:rPr>
                        <a:t>重溢繳</a:t>
                      </a:r>
                      <a:r>
                        <a:rPr lang="en-US" sz="1600" b="0" i="0" u="none" strike="noStrike" cap="none">
                          <a:ln>
                            <a:noFill/>
                          </a:ln>
                          <a:solidFill>
                            <a:srgbClr val="FF0000"/>
                          </a:solidFill>
                          <a:latin typeface="微軟正黑體"/>
                          <a:ea typeface="微軟正黑體"/>
                        </a:rPr>
                        <a:t>),HANDLE_FEE(</a:t>
                      </a:r>
                      <a:r>
                        <a:rPr lang="zh-TW" sz="1600" b="0" i="0" u="none" strike="noStrike" cap="none">
                          <a:ln>
                            <a:noFill/>
                          </a:ln>
                          <a:solidFill>
                            <a:srgbClr val="FF0000"/>
                          </a:solidFill>
                          <a:latin typeface="微軟正黑體"/>
                          <a:ea typeface="微軟正黑體"/>
                        </a:rPr>
                        <a:t>尚欠手續費</a:t>
                      </a:r>
                      <a:r>
                        <a:rPr lang="en-US" sz="1600" b="0" i="0" u="none" strike="noStrike" cap="none">
                          <a:ln>
                            <a:noFill/>
                          </a:ln>
                          <a:solidFill>
                            <a:srgbClr val="FF0000"/>
                          </a:solidFill>
                          <a:latin typeface="微軟正黑體"/>
                          <a:ea typeface="微軟正黑體"/>
                        </a:rPr>
                        <a:t>),PARTIAL(</a:t>
                      </a:r>
                      <a:r>
                        <a:rPr lang="zh-TW" sz="1600" b="0" i="0" u="none" strike="noStrike" cap="none">
                          <a:ln>
                            <a:noFill/>
                          </a:ln>
                          <a:solidFill>
                            <a:srgbClr val="FF0000"/>
                          </a:solidFill>
                          <a:latin typeface="微軟正黑體"/>
                          <a:ea typeface="微軟正黑體"/>
                        </a:rPr>
                        <a:t>部分收款中</a:t>
                      </a:r>
                      <a:r>
                        <a:rPr lang="en-US" sz="1600" b="0" i="0" u="none" strike="noStrike" cap="none">
                          <a:ln>
                            <a:noFill/>
                          </a:ln>
                          <a:solidFill>
                            <a:srgbClr val="FF0000"/>
                          </a:solidFill>
                          <a:latin typeface="微軟正黑體"/>
                          <a:ea typeface="微軟正黑體"/>
                        </a:rPr>
                        <a:t>),INCOMPLETE(</a:t>
                      </a:r>
                      <a:r>
                        <a:rPr lang="zh-TW" sz="1600" b="0" i="0" u="none" strike="noStrike" cap="none">
                          <a:ln>
                            <a:noFill/>
                          </a:ln>
                          <a:solidFill>
                            <a:srgbClr val="FF0000"/>
                          </a:solidFill>
                          <a:latin typeface="微軟正黑體"/>
                          <a:ea typeface="微軟正黑體"/>
                        </a:rPr>
                        <a:t>尚未收到款</a:t>
                      </a:r>
                      <a:r>
                        <a:rPr lang="en-US" sz="1600" b="0" i="0" u="none" strike="noStrike" cap="none">
                          <a:ln>
                            <a:noFill/>
                          </a:ln>
                          <a:solidFill>
                            <a:srgbClr val="FF0000"/>
                          </a:solidFill>
                          <a:latin typeface="微軟正黑體"/>
                          <a:ea typeface="微軟正黑體"/>
                        </a:rPr>
                        <a:t>),SHORT(</a:t>
                      </a:r>
                      <a:r>
                        <a:rPr lang="zh-TW" sz="1600" b="0" i="0" u="none" strike="noStrike" cap="none">
                          <a:ln>
                            <a:noFill/>
                          </a:ln>
                          <a:solidFill>
                            <a:srgbClr val="FF0000"/>
                          </a:solidFill>
                          <a:latin typeface="微軟正黑體"/>
                          <a:ea typeface="微軟正黑體"/>
                        </a:rPr>
                        <a:t>以短繳狀態結束不再處理</a:t>
                      </a:r>
                      <a:r>
                        <a:rPr lang="en-US" sz="1600" b="0" i="0" u="none" strike="noStrike" cap="none">
                          <a:ln>
                            <a:noFill/>
                          </a:ln>
                          <a:solidFill>
                            <a:srgbClr val="FF0000"/>
                          </a:solidFill>
                          <a:latin typeface="微軟正黑體"/>
                          <a:ea typeface="微軟正黑體"/>
                        </a:rPr>
                        <a:t>)</a:t>
                      </a:r>
                      <a:r>
                        <a:rPr lang="zh-TW" sz="1600" b="0" i="0" u="none" strike="noStrike" cap="none" spc="0">
                          <a:ln>
                            <a:noFill/>
                          </a:ln>
                          <a:solidFill>
                            <a:srgbClr val="FF0000"/>
                          </a:solidFill>
                          <a:latin typeface="微軟正黑體"/>
                          <a:ea typeface="微軟正黑體"/>
                          <a:cs typeface="+mn-cs"/>
                        </a:rPr>
                        <a:t> 、</a:t>
                      </a:r>
                      <a:r>
                        <a:rPr lang="en-US" sz="1600" b="0" i="0" u="none" strike="noStrike" cap="none" spc="0">
                          <a:ln>
                            <a:noFill/>
                          </a:ln>
                          <a:solidFill>
                            <a:srgbClr val="FF0000"/>
                          </a:solidFill>
                          <a:latin typeface="微軟正黑體"/>
                          <a:ea typeface="微軟正黑體"/>
                          <a:cs typeface="+mn-cs"/>
                        </a:rPr>
                        <a:t>INVALID(</a:t>
                      </a:r>
                      <a:r>
                        <a:rPr lang="zh-TW" sz="1600" b="0" i="0" u="none" strike="noStrike" cap="none" spc="0">
                          <a:ln>
                            <a:noFill/>
                          </a:ln>
                          <a:solidFill>
                            <a:srgbClr val="FF0000"/>
                          </a:solidFill>
                          <a:latin typeface="微軟正黑體"/>
                          <a:ea typeface="微軟正黑體"/>
                          <a:cs typeface="+mn-cs"/>
                        </a:rPr>
                        <a:t>作廢</a:t>
                      </a:r>
                      <a:r>
                        <a:rPr lang="en-US" sz="1600" b="0" i="0" u="none" strike="noStrike" cap="none" spc="0">
                          <a:ln>
                            <a:noFill/>
                          </a:ln>
                          <a:solidFill>
                            <a:srgbClr val="FF0000"/>
                          </a:solidFill>
                          <a:latin typeface="微軟正黑體"/>
                          <a:ea typeface="微軟正黑體"/>
                          <a:cs typeface="+mn-cs"/>
                        </a:rPr>
                        <a:t>)</a:t>
                      </a:r>
                      <a:endParaRPr lang="en-US" sz="1600" b="0" i="0" u="none" strike="noStrike" cap="none">
                        <a:ln>
                          <a:noFill/>
                        </a:ln>
                        <a:solidFill>
                          <a:srgbClr val="FF0000"/>
                        </a:solidFill>
                        <a:latin typeface="微軟正黑體"/>
                        <a:ea typeface="微軟正黑體"/>
                      </a:endParaRPr>
                    </a:p>
                  </a:txBody>
                  <a:tcPr/>
                </a:tc>
              </a:tr>
              <a:tr h="430306">
                <a:tc>
                  <a:txBody>
                    <a:bodyPr/>
                    <a:p>
                      <a:pPr algn="l">
                        <a:defRPr/>
                      </a:pPr>
                      <a:r>
                        <a:rPr lang="en-US" sz="1600"/>
                        <a:t>2023-01-12</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流程圖各階段加入修改 工作</a:t>
                      </a:r>
                      <a:r>
                        <a:rPr lang="en-US" sz="1600"/>
                        <a:t>/</a:t>
                      </a:r>
                      <a:r>
                        <a:rPr lang="zh-TW" sz="1600" b="0" i="0" u="none" strike="noStrike" cap="none" spc="0">
                          <a:solidFill>
                            <a:schemeClr val="dk1"/>
                          </a:solidFill>
                          <a:latin typeface="+mn-lt"/>
                          <a:ea typeface="+mn-ea"/>
                          <a:cs typeface="+mn-cs"/>
                        </a:rPr>
                        <a:t>發票</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帳單 主</a:t>
                      </a:r>
                      <a:r>
                        <a:rPr lang="zh-TW" sz="1600"/>
                        <a:t>檔與明細檔狀態的時機點。</a:t>
                      </a:r>
                      <a:endParaRPr/>
                    </a:p>
                  </a:txBody>
                  <a:tcPr/>
                </a:tc>
                <a:tc>
                  <a:txBody>
                    <a:bodyPr/>
                    <a:p>
                      <a:pPr marL="0" marR="0" lvl="0" indent="0" algn="l" defTabSz="914400">
                        <a:lnSpc>
                          <a:spcPct val="100000"/>
                        </a:lnSpc>
                        <a:spcBef>
                          <a:spcPts val="0"/>
                        </a:spcBef>
                        <a:spcAft>
                          <a:spcPts val="0"/>
                        </a:spcAft>
                        <a:buClrTx/>
                        <a:buSzTx/>
                        <a:buFont typeface="+mj-lt"/>
                        <a:buNone/>
                        <a:defRPr/>
                      </a:pPr>
                      <a:endParaRPr lang="zh-TW" sz="1600" b="0" i="0" u="none" strike="noStrike" cap="none" spc="0">
                        <a:solidFill>
                          <a:schemeClr val="dk1"/>
                        </a:solidFill>
                        <a:latin typeface="+mn-lt"/>
                        <a:ea typeface="+mn-ea"/>
                        <a:cs typeface="+mn-cs"/>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226361" y="766212"/>
            <a:ext cx="11395912" cy="1684380"/>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949456" y="-835995"/>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226361" y="829018"/>
            <a:ext cx="3744604" cy="369332"/>
          </a:xfrm>
          <a:prstGeom prst="rect">
            <a:avLst/>
          </a:prstGeom>
        </p:spPr>
        <p:txBody>
          <a:bodyPr wrap="square">
            <a:spAutoFit/>
          </a:bodyPr>
          <a:lstStyle/>
          <a:p>
            <a:pPr>
              <a:defRPr/>
            </a:pPr>
            <a:r>
              <a:rPr lang="zh-TW" b="1">
                <a:solidFill>
                  <a:prstClr val="white"/>
                </a:solidFill>
                <a:latin typeface="微軟正黑體"/>
                <a:ea typeface="微軟正黑體"/>
              </a:rPr>
              <a:t>付款確認流程說明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88138" y="1221631"/>
            <a:ext cx="11229895" cy="120032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針對所選取的</a:t>
            </a:r>
            <a:r>
              <a:rPr lang="zh-TW" b="1">
                <a:solidFill>
                  <a:srgbClr val="000000"/>
                </a:solidFill>
                <a:latin typeface="Consolas"/>
              </a:rPr>
              <a:t>海纜名稱</a:t>
            </a:r>
            <a:r>
              <a:rPr lang="zh-TW" b="0">
                <a:solidFill>
                  <a:srgbClr val="000000"/>
                </a:solidFill>
                <a:latin typeface="Consolas"/>
              </a:rPr>
              <a:t>、</a:t>
            </a:r>
            <a:r>
              <a:rPr lang="zh-TW" b="1">
                <a:solidFill>
                  <a:srgbClr val="000000"/>
                </a:solidFill>
                <a:latin typeface="Consolas"/>
              </a:rPr>
              <a:t>海纜作業</a:t>
            </a:r>
            <a:r>
              <a:rPr lang="zh-TW" b="0">
                <a:solidFill>
                  <a:srgbClr val="000000"/>
                </a:solidFill>
                <a:latin typeface="Consolas"/>
              </a:rPr>
              <a:t>、</a:t>
            </a:r>
            <a:r>
              <a:rPr lang="en-US" b="1">
                <a:solidFill>
                  <a:srgbClr val="000000"/>
                </a:solidFill>
                <a:latin typeface="Consolas"/>
              </a:rPr>
              <a:t>DueDate</a:t>
            </a:r>
            <a:r>
              <a:rPr lang="zh-TW" b="0">
                <a:solidFill>
                  <a:srgbClr val="000000"/>
                </a:solidFill>
                <a:latin typeface="Consolas"/>
              </a:rPr>
              <a:t>、</a:t>
            </a:r>
            <a:r>
              <a:rPr lang="zh-TW" b="1">
                <a:solidFill>
                  <a:srgbClr val="000000"/>
                </a:solidFill>
                <a:latin typeface="Consolas"/>
              </a:rPr>
              <a:t>計帳段號與供應商等條件，</a:t>
            </a:r>
            <a:r>
              <a:rPr lang="zh-TW">
                <a:solidFill>
                  <a:srgbClr val="000000"/>
                </a:solidFill>
                <a:latin typeface="Consolas"/>
              </a:rPr>
              <a:t>先帶出所有可能的</a:t>
            </a:r>
            <a:r>
              <a:rPr lang="zh-TW" b="0">
                <a:solidFill>
                  <a:srgbClr val="000000"/>
                </a:solidFill>
                <a:latin typeface="Consolas"/>
              </a:rPr>
              <a:t>廠商發票，再串出對應的會員帳單明細資訊，用以進行付款確認作業，範例如下</a:t>
            </a:r>
            <a:r>
              <a:rPr lang="zh-TW">
                <a:latin typeface="微軟正黑體"/>
                <a:ea typeface="微軟正黑體"/>
              </a:rPr>
              <a:t>。</a:t>
            </a:r>
            <a:endParaRPr lang="en-US">
              <a:latin typeface="微軟正黑體"/>
              <a:ea typeface="微軟正黑體"/>
            </a:endParaRPr>
          </a:p>
          <a:p>
            <a:pPr marL="457200" indent="-457200" algn="just" defTabSz="1219170">
              <a:buFont typeface="Wingdings"/>
              <a:buChar char="p"/>
              <a:defRPr/>
            </a:pPr>
            <a:r>
              <a:rPr lang="zh-TW" b="1">
                <a:solidFill>
                  <a:schemeClr val="accent4">
                    <a:lumMod val="60000"/>
                    <a:lumOff val="40000"/>
                  </a:schemeClr>
                </a:solidFill>
                <a:latin typeface="微軟正黑體"/>
                <a:ea typeface="微軟正黑體"/>
              </a:rPr>
              <a:t>黃色區塊</a:t>
            </a:r>
            <a:r>
              <a:rPr lang="zh-TW">
                <a:latin typeface="微軟正黑體"/>
                <a:ea typeface="微軟正黑體"/>
              </a:rPr>
              <a:t>為所輸入的查詢條件、</a:t>
            </a:r>
            <a:r>
              <a:rPr lang="zh-TW" b="1">
                <a:solidFill>
                  <a:schemeClr val="accent5"/>
                </a:solidFill>
                <a:latin typeface="微軟正黑體"/>
                <a:ea typeface="微軟正黑體"/>
              </a:rPr>
              <a:t>藍色區塊</a:t>
            </a:r>
            <a:r>
              <a:rPr lang="zh-TW">
                <a:latin typeface="微軟正黑體"/>
                <a:ea typeface="微軟正黑體"/>
              </a:rPr>
              <a:t>為串出對應的帳單資訊、</a:t>
            </a:r>
            <a:r>
              <a:rPr lang="zh-TW" b="1">
                <a:solidFill>
                  <a:srgbClr val="7030A0"/>
                </a:solidFill>
                <a:latin typeface="微軟正黑體"/>
                <a:ea typeface="微軟正黑體"/>
              </a:rPr>
              <a:t>紫色區塊</a:t>
            </a:r>
            <a:r>
              <a:rPr lang="zh-TW">
                <a:latin typeface="微軟正黑體"/>
                <a:ea typeface="微軟正黑體"/>
              </a:rPr>
              <a:t>為使用者</a:t>
            </a:r>
            <a:r>
              <a:rPr lang="en-US">
                <a:latin typeface="微軟正黑體"/>
                <a:ea typeface="微軟正黑體"/>
              </a:rPr>
              <a:t>key in</a:t>
            </a:r>
            <a:r>
              <a:rPr lang="zh-TW">
                <a:latin typeface="微軟正黑體"/>
                <a:ea typeface="微軟正黑體"/>
              </a:rPr>
              <a:t>付款金額輸入，</a:t>
            </a:r>
            <a:r>
              <a:rPr lang="zh-TW" b="1">
                <a:solidFill>
                  <a:srgbClr val="FF0000"/>
                </a:solidFill>
                <a:latin typeface="微軟正黑體"/>
                <a:ea typeface="微軟正黑體"/>
              </a:rPr>
              <a:t>紅色</a:t>
            </a:r>
            <a:r>
              <a:rPr lang="zh-TW">
                <a:latin typeface="微軟正黑體"/>
                <a:ea typeface="微軟正黑體"/>
              </a:rPr>
              <a:t>與</a:t>
            </a:r>
            <a:r>
              <a:rPr lang="zh-TW" b="1">
                <a:solidFill>
                  <a:srgbClr val="00B050"/>
                </a:solidFill>
                <a:latin typeface="微軟正黑體"/>
                <a:ea typeface="微軟正黑體"/>
              </a:rPr>
              <a:t>綠色</a:t>
            </a:r>
            <a:r>
              <a:rPr lang="zh-TW">
                <a:latin typeface="微軟正黑體"/>
                <a:ea typeface="微軟正黑體"/>
              </a:rPr>
              <a:t>為每筆</a:t>
            </a:r>
            <a:r>
              <a:rPr lang="en-US">
                <a:latin typeface="微軟正黑體"/>
                <a:ea typeface="微軟正黑體"/>
              </a:rPr>
              <a:t>record</a:t>
            </a:r>
            <a:r>
              <a:rPr lang="zh-TW">
                <a:latin typeface="微軟正黑體"/>
                <a:ea typeface="微軟正黑體"/>
              </a:rPr>
              <a:t>在各區塊的全部資訊。</a:t>
            </a:r>
            <a:endParaRPr lang="en-US">
              <a:latin typeface="微軟正黑體"/>
              <a:ea typeface="微軟正黑體"/>
            </a:endParaRPr>
          </a:p>
        </p:txBody>
      </p:sp>
      <p:sp>
        <p:nvSpPr>
          <p:cNvPr id="8" name="矩形 70"/>
          <p:cNvSpPr>
            <a:spLocks noChangeArrowheads="1"/>
          </p:cNvSpPr>
          <p:nvPr/>
        </p:nvSpPr>
        <p:spPr bwMode="auto">
          <a:xfrm>
            <a:off x="9255239" y="826640"/>
            <a:ext cx="1529241"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付款流程</a:t>
            </a:r>
            <a:endParaRPr lang="zh-TW" sz="2400">
              <a:solidFill>
                <a:schemeClr val="tx1"/>
              </a:solidFill>
              <a:latin typeface="微軟正黑體"/>
              <a:ea typeface="微軟正黑體"/>
            </a:endParaRPr>
          </a:p>
        </p:txBody>
      </p:sp>
      <p:pic>
        <p:nvPicPr>
          <p:cNvPr id="10" name="圖片 9"/>
          <p:cNvPicPr>
            <a:picLocks noChangeAspect="1"/>
          </p:cNvPicPr>
          <p:nvPr/>
        </p:nvPicPr>
        <p:blipFill>
          <a:blip r:embed="rId2"/>
          <a:stretch/>
        </p:blipFill>
        <p:spPr bwMode="auto">
          <a:xfrm>
            <a:off x="125598" y="2528855"/>
            <a:ext cx="11496675" cy="4010025"/>
          </a:xfrm>
          <a:prstGeom prst="rect">
            <a:avLst/>
          </a:prstGeom>
        </p:spPr>
      </p:pic>
      <p:sp>
        <p:nvSpPr>
          <p:cNvPr id="5" name="矩形 31">
            <a:hlinkClick r:id="rId3"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1134919" cy="1387060"/>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14688" y="766212"/>
            <a:ext cx="3744604" cy="369332"/>
          </a:xfrm>
          <a:prstGeom prst="rect">
            <a:avLst/>
          </a:prstGeom>
        </p:spPr>
        <p:txBody>
          <a:bodyPr wrap="square">
            <a:spAutoFit/>
          </a:bodyPr>
          <a:lstStyle/>
          <a:p>
            <a:pPr>
              <a:defRPr/>
            </a:pPr>
            <a:r>
              <a:rPr lang="zh-TW" b="1">
                <a:solidFill>
                  <a:prstClr val="white"/>
                </a:solidFill>
                <a:latin typeface="微軟正黑體"/>
                <a:ea typeface="微軟正黑體"/>
              </a:rPr>
              <a:t>撥付通知流程說明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88138" y="1314876"/>
            <a:ext cx="10303887"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針對所輸入的</a:t>
            </a:r>
            <a:r>
              <a:rPr lang="zh-TW" b="1">
                <a:solidFill>
                  <a:srgbClr val="000000"/>
                </a:solidFill>
                <a:latin typeface="Consolas"/>
              </a:rPr>
              <a:t>條件</a:t>
            </a:r>
            <a:r>
              <a:rPr lang="zh-TW">
                <a:latin typeface="微軟正黑體"/>
                <a:ea typeface="微軟正黑體"/>
              </a:rPr>
              <a:t>帶出相對應可能多個發票工作明細檔資訊、以及其相對應的帳單明細資訊</a:t>
            </a:r>
            <a:endParaRPr lang="en-US">
              <a:latin typeface="微軟正黑體"/>
              <a:ea typeface="微軟正黑體"/>
            </a:endParaRPr>
          </a:p>
        </p:txBody>
      </p:sp>
      <p:sp>
        <p:nvSpPr>
          <p:cNvPr id="8" name="矩形 70"/>
          <p:cNvSpPr>
            <a:spLocks noChangeArrowheads="1"/>
          </p:cNvSpPr>
          <p:nvPr/>
        </p:nvSpPr>
        <p:spPr bwMode="auto">
          <a:xfrm>
            <a:off x="9408983" y="798647"/>
            <a:ext cx="1733908"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付款流程</a:t>
            </a:r>
            <a:r>
              <a:rPr lang="en-US" sz="2400">
                <a:latin typeface="微軟正黑體"/>
                <a:ea typeface="微軟正黑體"/>
              </a:rPr>
              <a:t>(0)</a:t>
            </a:r>
            <a:endParaRPr lang="zh-TW" sz="2400">
              <a:solidFill>
                <a:schemeClr val="tx1"/>
              </a:solidFill>
              <a:latin typeface="微軟正黑體"/>
              <a:ea typeface="微軟正黑體"/>
            </a:endParaRPr>
          </a:p>
        </p:txBody>
      </p:sp>
      <p:cxnSp>
        <p:nvCxnSpPr>
          <p:cNvPr id="36" name="直線單箭頭接點 67"/>
          <p:cNvCxnSpPr>
            <a:cxnSpLocks noChangeShapeType="1"/>
            <a:stCxn id="125" idx="2"/>
            <a:endCxn id="137" idx="0"/>
          </p:cNvCxnSpPr>
          <p:nvPr/>
        </p:nvCxnSpPr>
        <p:spPr bwMode="auto">
          <a:xfrm flipH="1">
            <a:off x="2478039" y="2927337"/>
            <a:ext cx="1" cy="593314"/>
          </a:xfrm>
          <a:prstGeom prst="straightConnector1">
            <a:avLst/>
          </a:prstGeom>
          <a:noFill/>
          <a:ln w="9525" algn="ctr">
            <a:solidFill>
              <a:schemeClr val="tx1"/>
            </a:solidFill>
            <a:round/>
            <a:headEnd/>
            <a:tailEnd type="triangle" w="med" len="med"/>
          </a:ln>
          <a:effectLst/>
        </p:spPr>
      </p:cxnSp>
      <p:sp>
        <p:nvSpPr>
          <p:cNvPr id="125" name="矩形 124"/>
          <p:cNvSpPr/>
          <p:nvPr/>
        </p:nvSpPr>
        <p:spPr bwMode="auto">
          <a:xfrm>
            <a:off x="1229441" y="2313006"/>
            <a:ext cx="2497197"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取得發票工作檔明細</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bg1"/>
              </a:solidFill>
              <a:latin typeface="微軟正黑體"/>
              <a:ea typeface="微軟正黑體"/>
            </a:endParaRPr>
          </a:p>
        </p:txBody>
      </p:sp>
      <p:sp>
        <p:nvSpPr>
          <p:cNvPr id="137" name="矩形 136"/>
          <p:cNvSpPr/>
          <p:nvPr/>
        </p:nvSpPr>
        <p:spPr bwMode="auto">
          <a:xfrm>
            <a:off x="1280044" y="3520651"/>
            <a:ext cx="2395989"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取得對應之帳單明細</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44" name="直線單箭頭接點 67"/>
          <p:cNvCxnSpPr>
            <a:cxnSpLocks noChangeShapeType="1"/>
            <a:stCxn id="137" idx="2"/>
            <a:endCxn id="145" idx="0"/>
          </p:cNvCxnSpPr>
          <p:nvPr/>
        </p:nvCxnSpPr>
        <p:spPr bwMode="auto">
          <a:xfrm>
            <a:off x="2478039" y="4134982"/>
            <a:ext cx="0" cy="698149"/>
          </a:xfrm>
          <a:prstGeom prst="straightConnector1">
            <a:avLst/>
          </a:prstGeom>
          <a:noFill/>
          <a:ln w="9525" algn="ctr">
            <a:solidFill>
              <a:schemeClr val="tx1"/>
            </a:solidFill>
            <a:round/>
            <a:headEnd/>
            <a:tailEnd type="triangle" w="med" len="med"/>
          </a:ln>
          <a:effectLst/>
        </p:spPr>
      </p:cxnSp>
      <p:sp>
        <p:nvSpPr>
          <p:cNvPr id="145" name="矩形 144"/>
          <p:cNvSpPr/>
          <p:nvPr/>
        </p:nvSpPr>
        <p:spPr bwMode="auto">
          <a:xfrm>
            <a:off x="1400856" y="4833131"/>
            <a:ext cx="2154366"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付款確認</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79" name="直線單箭頭接點 178"/>
          <p:cNvCxnSpPr>
            <a:cxnSpLocks/>
            <a:stCxn id="145" idx="2"/>
          </p:cNvCxnSpPr>
          <p:nvPr/>
        </p:nvCxnSpPr>
        <p:spPr bwMode="auto">
          <a:xfrm>
            <a:off x="2478039" y="5447462"/>
            <a:ext cx="0" cy="49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2" name="群組 181"/>
          <p:cNvGrpSpPr/>
          <p:nvPr/>
        </p:nvGrpSpPr>
        <p:grpSpPr bwMode="auto">
          <a:xfrm>
            <a:off x="1936864" y="5928273"/>
            <a:ext cx="1082348" cy="684890"/>
            <a:chOff x="1793999" y="1806922"/>
            <a:chExt cx="1112274" cy="912769"/>
          </a:xfrm>
        </p:grpSpPr>
        <p:pic>
          <p:nvPicPr>
            <p:cNvPr id="183"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84" name="文字方塊 183"/>
            <p:cNvSpPr txBox="1">
              <a:spLocks noChangeArrowheads="1"/>
            </p:cNvSpPr>
            <p:nvPr/>
          </p:nvSpPr>
          <p:spPr bwMode="auto">
            <a:xfrm>
              <a:off x="1793999" y="2309509"/>
              <a:ext cx="1112274"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付款紀錄表</a:t>
              </a:r>
              <a:endParaRPr lang="en-US" sz="1400">
                <a:latin typeface="微軟正黑體"/>
                <a:ea typeface="微軟正黑體"/>
              </a:endParaRPr>
            </a:p>
          </p:txBody>
        </p:sp>
      </p:grpSp>
      <p:sp>
        <p:nvSpPr>
          <p:cNvPr id="7" name="文字方塊 6"/>
          <p:cNvSpPr txBox="1">
            <a:spLocks noChangeArrowheads="1"/>
          </p:cNvSpPr>
          <p:nvPr/>
        </p:nvSpPr>
        <p:spPr bwMode="auto">
          <a:xfrm>
            <a:off x="3726638" y="2140984"/>
            <a:ext cx="5682344"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400">
                <a:latin typeface="微軟正黑體"/>
                <a:ea typeface="微軟正黑體"/>
              </a:rPr>
              <a:t>/*</a:t>
            </a:r>
            <a:r>
              <a:rPr lang="zh-TW" sz="1400" b="0" i="0" u="none" strike="noStrike" cap="none" spc="0">
                <a:ln>
                  <a:noFill/>
                </a:ln>
                <a:solidFill>
                  <a:schemeClr val="accent4">
                    <a:lumMod val="75000"/>
                  </a:schemeClr>
                </a:solidFill>
                <a:latin typeface="+mj-lt"/>
                <a:ea typeface="+mj-ea"/>
                <a:cs typeface="+mj-cs"/>
              </a:rPr>
              <a:t>黃色區塊</a:t>
            </a:r>
            <a:r>
              <a:rPr lang="zh-TW" sz="1400" b="0" i="0" u="none" strike="noStrike" cap="none" spc="0">
                <a:ln>
                  <a:noFill/>
                </a:ln>
                <a:latin typeface="+mj-lt"/>
                <a:ea typeface="+mj-ea"/>
                <a:cs typeface="+mj-cs"/>
              </a:rPr>
              <a:t>為輸入的查詢條件  </a:t>
            </a:r>
            <a:r>
              <a:rPr lang="en-US" sz="1400" b="0" i="0" u="none" strike="noStrike" cap="none" spc="0">
                <a:ln>
                  <a:noFill/>
                </a:ln>
                <a:latin typeface="+mj-lt"/>
                <a:ea typeface="+mj-ea"/>
                <a:cs typeface="+mj-cs"/>
              </a:rPr>
              <a:t>*/</a:t>
            </a:r>
            <a:br>
              <a:rPr lang="en-US" sz="1400" b="0">
                <a:solidFill>
                  <a:srgbClr val="000000"/>
                </a:solidFill>
                <a:latin typeface="Consolas"/>
              </a:rPr>
            </a:br>
            <a:r>
              <a:rPr lang="en-US" sz="1400" b="0">
                <a:solidFill>
                  <a:srgbClr val="000000"/>
                </a:solidFill>
                <a:latin typeface="Consolas"/>
              </a:rPr>
              <a:t>(1) SELECT * FROM </a:t>
            </a:r>
            <a:r>
              <a:rPr lang="en-US" sz="1400" b="0">
                <a:solidFill>
                  <a:srgbClr val="000000"/>
                </a:solidFill>
                <a:latin typeface="Consolas"/>
              </a:rPr>
              <a:t>InvoiceWKDetail</a:t>
            </a:r>
            <a:endParaRPr lang="en-US" sz="1400">
              <a:solidFill>
                <a:srgbClr val="000000"/>
              </a:solidFill>
              <a:latin typeface="Consolas"/>
            </a:endParaRPr>
          </a:p>
          <a:p>
            <a:pPr>
              <a:defRPr/>
            </a:pPr>
            <a:r>
              <a:rPr lang="en-US" sz="1400" b="0">
                <a:solidFill>
                  <a:srgbClr val="000000"/>
                </a:solidFill>
                <a:latin typeface="Consolas"/>
              </a:rPr>
              <a:t>WHERE</a:t>
            </a:r>
            <a:r>
              <a:rPr lang="zh-TW" sz="1400">
                <a:solidFill>
                  <a:srgbClr val="000000"/>
                </a:solidFill>
                <a:latin typeface="Consolas"/>
              </a:rPr>
              <a:t> </a:t>
            </a:r>
            <a:r>
              <a:rPr lang="en-US" sz="1400" b="0">
                <a:solidFill>
                  <a:schemeClr val="bg2"/>
                </a:solidFill>
                <a:latin typeface="Consolas"/>
              </a:rPr>
              <a:t>SubmarineCable,WorkTitle,BillMilestone,DueDate</a:t>
            </a:r>
            <a:r>
              <a:rPr lang="en-US" sz="1400" b="0">
                <a:solidFill>
                  <a:schemeClr val="bg2"/>
                </a:solidFill>
                <a:latin typeface="Consolas"/>
              </a:rPr>
              <a:t>...</a:t>
            </a:r>
            <a:endParaRPr/>
          </a:p>
          <a:p>
            <a:pPr>
              <a:defRPr/>
            </a:pPr>
            <a:r>
              <a:rPr lang="en-US" sz="1400">
                <a:solidFill>
                  <a:schemeClr val="bg2"/>
                </a:solidFill>
                <a:latin typeface="Consolas"/>
              </a:rPr>
              <a:t>=&gt; </a:t>
            </a:r>
            <a:r>
              <a:rPr lang="zh-TW" sz="1400">
                <a:solidFill>
                  <a:schemeClr val="bg2"/>
                </a:solidFill>
                <a:latin typeface="Consolas"/>
              </a:rPr>
              <a:t>取得資料為</a:t>
            </a:r>
            <a:r>
              <a:rPr lang="zh-TW" sz="1400" b="1">
                <a:latin typeface="Consolas"/>
              </a:rPr>
              <a:t>多廠商、多費用項目</a:t>
            </a:r>
            <a:endParaRPr/>
          </a:p>
        </p:txBody>
      </p:sp>
      <p:sp>
        <p:nvSpPr>
          <p:cNvPr id="12" name="文字方塊 11"/>
          <p:cNvSpPr txBox="1">
            <a:spLocks noChangeArrowheads="1"/>
          </p:cNvSpPr>
          <p:nvPr/>
        </p:nvSpPr>
        <p:spPr bwMode="auto">
          <a:xfrm>
            <a:off x="3726637" y="3292293"/>
            <a:ext cx="6848669"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400">
                <a:latin typeface="微軟正黑體"/>
                <a:ea typeface="微軟正黑體"/>
              </a:rPr>
              <a:t>/* </a:t>
            </a:r>
            <a:r>
              <a:rPr lang="zh-TW" sz="1400" b="1" i="0" u="none" strike="noStrike" cap="none" spc="0">
                <a:ln>
                  <a:noFill/>
                </a:ln>
                <a:solidFill>
                  <a:srgbClr val="0070C0"/>
                </a:solidFill>
                <a:latin typeface="+mj-lt"/>
                <a:ea typeface="+mj-ea"/>
                <a:cs typeface="+mj-cs"/>
              </a:rPr>
              <a:t>藍</a:t>
            </a:r>
            <a:r>
              <a:rPr lang="zh-TW" sz="1400" b="1">
                <a:solidFill>
                  <a:srgbClr val="0070C0"/>
                </a:solidFill>
                <a:latin typeface="+mj-lt"/>
                <a:ea typeface="+mj-ea"/>
                <a:cs typeface="+mj-cs"/>
              </a:rPr>
              <a:t>色</a:t>
            </a:r>
            <a:r>
              <a:rPr lang="zh-TW" sz="1400" b="1" i="0" u="none" strike="noStrike" cap="none" spc="0">
                <a:ln>
                  <a:noFill/>
                </a:ln>
                <a:solidFill>
                  <a:srgbClr val="0070C0"/>
                </a:solidFill>
                <a:latin typeface="+mj-lt"/>
                <a:ea typeface="+mj-ea"/>
                <a:cs typeface="+mj-cs"/>
              </a:rPr>
              <a:t>區塊</a:t>
            </a:r>
            <a:r>
              <a:rPr lang="zh-TW" sz="1400" b="0" i="0" u="none" strike="noStrike" cap="none" spc="0">
                <a:ln>
                  <a:noFill/>
                </a:ln>
                <a:latin typeface="+mj-lt"/>
                <a:ea typeface="+mj-ea"/>
                <a:cs typeface="+mj-cs"/>
              </a:rPr>
              <a:t>資料，利用</a:t>
            </a:r>
            <a:r>
              <a:rPr lang="en-US" sz="1400" b="0" i="0" u="none" strike="noStrike" cap="none" spc="0">
                <a:ln>
                  <a:noFill/>
                </a:ln>
                <a:latin typeface="+mj-lt"/>
                <a:ea typeface="+mj-ea"/>
                <a:cs typeface="+mj-cs"/>
              </a:rPr>
              <a:t>(1)</a:t>
            </a:r>
            <a:r>
              <a:rPr lang="zh-TW" sz="1400" b="0">
                <a:solidFill>
                  <a:srgbClr val="000000"/>
                </a:solidFill>
                <a:latin typeface="Consolas"/>
              </a:rPr>
              <a:t>的每一費用項目之</a:t>
            </a:r>
            <a:r>
              <a:rPr lang="zh-TW" sz="1400" b="1">
                <a:solidFill>
                  <a:srgbClr val="000000"/>
                </a:solidFill>
                <a:latin typeface="Consolas"/>
              </a:rPr>
              <a:t>發票明細檔</a:t>
            </a:r>
            <a:r>
              <a:rPr lang="en-US" sz="1400" b="1">
                <a:solidFill>
                  <a:srgbClr val="000000"/>
                </a:solidFill>
                <a:latin typeface="Consolas"/>
              </a:rPr>
              <a:t>ID</a:t>
            </a:r>
            <a:r>
              <a:rPr lang="zh-TW" sz="1400" b="1">
                <a:solidFill>
                  <a:srgbClr val="000000"/>
                </a:solidFill>
                <a:latin typeface="Consolas"/>
              </a:rPr>
              <a:t> </a:t>
            </a:r>
            <a:r>
              <a:rPr lang="en-US" sz="1400" b="0" i="0" u="none" strike="noStrike" cap="none" spc="0">
                <a:ln>
                  <a:noFill/>
                </a:ln>
                <a:latin typeface="+mj-lt"/>
                <a:ea typeface="+mj-ea"/>
                <a:cs typeface="+mj-cs"/>
              </a:rPr>
              <a:t>*/</a:t>
            </a:r>
            <a:br>
              <a:rPr lang="en-US" sz="1400" b="0">
                <a:solidFill>
                  <a:srgbClr val="000000"/>
                </a:solidFill>
                <a:latin typeface="Consolas"/>
              </a:rPr>
            </a:br>
            <a:r>
              <a:rPr lang="en-US" sz="1400" b="0">
                <a:solidFill>
                  <a:srgbClr val="000000"/>
                </a:solidFill>
                <a:latin typeface="Consolas"/>
              </a:rPr>
              <a:t>(2) SELECT * FROM </a:t>
            </a:r>
            <a:r>
              <a:rPr lang="en-US" sz="1400" b="0">
                <a:solidFill>
                  <a:srgbClr val="000000"/>
                </a:solidFill>
                <a:latin typeface="Consolas"/>
              </a:rPr>
              <a:t>BillDetail</a:t>
            </a:r>
            <a:r>
              <a:rPr lang="en-US" sz="1400">
                <a:solidFill>
                  <a:srgbClr val="000000"/>
                </a:solidFill>
                <a:latin typeface="Consolas"/>
              </a:rPr>
              <a:t> </a:t>
            </a:r>
            <a:r>
              <a:rPr lang="en-US" sz="1400" b="0">
                <a:solidFill>
                  <a:srgbClr val="000000"/>
                </a:solidFill>
                <a:latin typeface="Consolas"/>
              </a:rPr>
              <a:t>WHERE </a:t>
            </a:r>
            <a:r>
              <a:rPr lang="en-US" sz="1400" b="0">
                <a:solidFill>
                  <a:srgbClr val="000000"/>
                </a:solidFill>
                <a:latin typeface="Consolas"/>
              </a:rPr>
              <a:t>InvDetailID</a:t>
            </a:r>
            <a:r>
              <a:rPr lang="en-US" sz="1400" b="0">
                <a:solidFill>
                  <a:srgbClr val="000000"/>
                </a:solidFill>
                <a:latin typeface="Consolas"/>
              </a:rPr>
              <a:t>=</a:t>
            </a:r>
            <a:r>
              <a:rPr lang="en-US" sz="1400" b="0">
                <a:solidFill>
                  <a:schemeClr val="bg2"/>
                </a:solidFill>
                <a:latin typeface="Consolas"/>
              </a:rPr>
              <a:t>...</a:t>
            </a:r>
            <a:endParaRPr/>
          </a:p>
          <a:p>
            <a:pPr>
              <a:defRPr/>
            </a:pPr>
            <a:r>
              <a:rPr lang="en-US" sz="1400">
                <a:solidFill>
                  <a:schemeClr val="bg2"/>
                </a:solidFill>
                <a:latin typeface="Consolas"/>
              </a:rPr>
              <a:t>=&gt; </a:t>
            </a:r>
            <a:r>
              <a:rPr lang="zh-TW" sz="1400">
                <a:solidFill>
                  <a:schemeClr val="bg2"/>
                </a:solidFill>
                <a:latin typeface="Consolas"/>
              </a:rPr>
              <a:t>取得資料為</a:t>
            </a:r>
            <a:r>
              <a:rPr lang="zh-TW" sz="1400" b="1">
                <a:latin typeface="Consolas"/>
              </a:rPr>
              <a:t>多會員</a:t>
            </a:r>
            <a:r>
              <a:rPr lang="en-US" sz="1400" b="0">
                <a:solidFill>
                  <a:srgbClr val="000000"/>
                </a:solidFill>
                <a:latin typeface="Consolas"/>
              </a:rPr>
              <a:t>(</a:t>
            </a:r>
            <a:r>
              <a:rPr lang="zh-TW" sz="1400" b="0">
                <a:solidFill>
                  <a:srgbClr val="000000"/>
                </a:solidFill>
                <a:latin typeface="Consolas"/>
              </a:rPr>
              <a:t>帳單主檔</a:t>
            </a:r>
            <a:r>
              <a:rPr lang="en-US" sz="1400" b="0">
                <a:solidFill>
                  <a:srgbClr val="000000"/>
                </a:solidFill>
                <a:latin typeface="Consolas"/>
              </a:rPr>
              <a:t>ID</a:t>
            </a:r>
            <a:r>
              <a:rPr lang="zh-TW" sz="1400" b="0">
                <a:solidFill>
                  <a:srgbClr val="000000"/>
                </a:solidFill>
                <a:latin typeface="Consolas"/>
              </a:rPr>
              <a:t>串出帳單主檔的帳單號碼、總金額、</a:t>
            </a:r>
            <a:r>
              <a:rPr lang="en-US" sz="1400" b="0">
                <a:solidFill>
                  <a:srgbClr val="000000"/>
                </a:solidFill>
                <a:latin typeface="Consolas"/>
              </a:rPr>
              <a:t>Issue and Due</a:t>
            </a:r>
            <a:r>
              <a:rPr lang="zh-TW" sz="1400" b="0">
                <a:solidFill>
                  <a:srgbClr val="000000"/>
                </a:solidFill>
                <a:latin typeface="Consolas"/>
              </a:rPr>
              <a:t> </a:t>
            </a:r>
            <a:r>
              <a:rPr lang="en-US" sz="1400" b="0">
                <a:solidFill>
                  <a:srgbClr val="000000"/>
                </a:solidFill>
                <a:latin typeface="Consolas"/>
              </a:rPr>
              <a:t>Date)</a:t>
            </a:r>
            <a:r>
              <a:rPr lang="zh-TW" sz="1400" b="1">
                <a:latin typeface="Consolas"/>
              </a:rPr>
              <a:t>、多費用項目</a:t>
            </a:r>
            <a:endParaRPr lang="en-US" sz="1400" b="0">
              <a:solidFill>
                <a:srgbClr val="000000"/>
              </a:solidFill>
              <a:latin typeface="Consolas"/>
            </a:endParaRPr>
          </a:p>
        </p:txBody>
      </p:sp>
      <p:sp>
        <p:nvSpPr>
          <p:cNvPr id="16" name="文字方塊 15"/>
          <p:cNvSpPr txBox="1">
            <a:spLocks noChangeArrowheads="1"/>
          </p:cNvSpPr>
          <p:nvPr/>
        </p:nvSpPr>
        <p:spPr bwMode="auto">
          <a:xfrm>
            <a:off x="3028253" y="5582938"/>
            <a:ext cx="6037928"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400">
                <a:latin typeface="微軟正黑體"/>
                <a:ea typeface="微軟正黑體"/>
              </a:rPr>
              <a:t>/*</a:t>
            </a:r>
            <a:r>
              <a:rPr lang="zh-TW" sz="1400">
                <a:latin typeface="微軟正黑體"/>
                <a:ea typeface="微軟正黑體"/>
              </a:rPr>
              <a:t> </a:t>
            </a:r>
            <a:r>
              <a:rPr lang="zh-TW" sz="1400" b="1" i="0" u="none" strike="noStrike" cap="none" spc="0">
                <a:ln>
                  <a:noFill/>
                </a:ln>
                <a:solidFill>
                  <a:srgbClr val="FF0000"/>
                </a:solidFill>
                <a:latin typeface="+mj-lt"/>
                <a:ea typeface="+mj-ea"/>
                <a:cs typeface="+mj-cs"/>
              </a:rPr>
              <a:t>紅</a:t>
            </a:r>
            <a:r>
              <a:rPr lang="zh-TW" sz="1400" b="1">
                <a:solidFill>
                  <a:srgbClr val="00B050"/>
                </a:solidFill>
                <a:latin typeface="+mj-lt"/>
                <a:ea typeface="+mj-ea"/>
                <a:cs typeface="+mj-cs"/>
              </a:rPr>
              <a:t>綠</a:t>
            </a:r>
            <a:r>
              <a:rPr lang="zh-TW" sz="1400" b="1">
                <a:latin typeface="+mj-lt"/>
                <a:ea typeface="+mj-ea"/>
                <a:cs typeface="+mj-cs"/>
              </a:rPr>
              <a:t>色區塊</a:t>
            </a:r>
            <a:r>
              <a:rPr lang="zh-TW" sz="1400">
                <a:latin typeface="+mj-lt"/>
                <a:ea typeface="+mj-ea"/>
                <a:cs typeface="+mj-cs"/>
              </a:rPr>
              <a:t>為每一筆的完整資料，逐筆由使用者自行決定付款金額 </a:t>
            </a:r>
            <a:r>
              <a:rPr lang="en-US" sz="1400">
                <a:latin typeface="+mj-lt"/>
                <a:ea typeface="+mj-ea"/>
                <a:cs typeface="+mj-cs"/>
              </a:rPr>
              <a:t>*/</a:t>
            </a:r>
            <a:endParaRPr lang="zh-TW" sz="1400" b="1">
              <a:latin typeface="Consolas"/>
            </a:endParaRPr>
          </a:p>
        </p:txBody>
      </p:sp>
      <p:sp>
        <p:nvSpPr>
          <p:cNvPr id="5" name="文字方塊 4"/>
          <p:cNvSpPr txBox="1">
            <a:spLocks noChangeArrowheads="1"/>
          </p:cNvSpPr>
          <p:nvPr/>
        </p:nvSpPr>
        <p:spPr bwMode="auto">
          <a:xfrm>
            <a:off x="3548846" y="4968606"/>
            <a:ext cx="6037928"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sz="1400">
                <a:latin typeface="微軟正黑體"/>
                <a:ea typeface="微軟正黑體"/>
              </a:rPr>
              <a:t>/*</a:t>
            </a:r>
            <a:r>
              <a:rPr lang="zh-TW" sz="1400">
                <a:latin typeface="微軟正黑體"/>
                <a:ea typeface="微軟正黑體"/>
              </a:rPr>
              <a:t> </a:t>
            </a:r>
            <a:r>
              <a:rPr lang="zh-TW" sz="1400" b="1">
                <a:solidFill>
                  <a:srgbClr val="7030A0"/>
                </a:solidFill>
                <a:latin typeface="微軟正黑體"/>
                <a:ea typeface="微軟正黑體"/>
              </a:rPr>
              <a:t>紫</a:t>
            </a:r>
            <a:r>
              <a:rPr lang="zh-TW" sz="1400" b="1">
                <a:solidFill>
                  <a:srgbClr val="7030A0"/>
                </a:solidFill>
                <a:latin typeface="+mj-lt"/>
                <a:ea typeface="+mj-ea"/>
                <a:cs typeface="+mj-cs"/>
              </a:rPr>
              <a:t>色區塊</a:t>
            </a:r>
            <a:r>
              <a:rPr lang="zh-TW" sz="1400">
                <a:latin typeface="+mj-lt"/>
                <a:ea typeface="+mj-ea"/>
                <a:cs typeface="+mj-cs"/>
              </a:rPr>
              <a:t>為使用者</a:t>
            </a:r>
            <a:r>
              <a:rPr lang="en-US" sz="1400">
                <a:latin typeface="+mj-lt"/>
                <a:ea typeface="+mj-ea"/>
                <a:cs typeface="+mj-cs"/>
              </a:rPr>
              <a:t>key in </a:t>
            </a:r>
            <a:r>
              <a:rPr lang="zh-TW" sz="1400">
                <a:latin typeface="+mj-lt"/>
                <a:ea typeface="+mj-ea"/>
                <a:cs typeface="+mj-cs"/>
              </a:rPr>
              <a:t>付款金額輸入 </a:t>
            </a:r>
            <a:r>
              <a:rPr lang="en-US" sz="1400">
                <a:latin typeface="+mj-lt"/>
                <a:ea typeface="+mj-ea"/>
                <a:cs typeface="+mj-cs"/>
              </a:rPr>
              <a:t>*/</a:t>
            </a:r>
            <a:endParaRPr lang="zh-TW" sz="1400" b="1">
              <a:latin typeface="Consolas"/>
            </a:endParaRPr>
          </a:p>
        </p:txBody>
      </p:sp>
      <p:sp>
        <p:nvSpPr>
          <p:cNvPr id="6" name="矩形 31">
            <a:hlinkClick r:id="rId3"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150938"/>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81418" y="822987"/>
            <a:ext cx="3744604" cy="369332"/>
          </a:xfrm>
          <a:prstGeom prst="rect">
            <a:avLst/>
          </a:prstGeom>
        </p:spPr>
        <p:txBody>
          <a:bodyPr wrap="square">
            <a:spAutoFit/>
          </a:bodyPr>
          <a:lstStyle/>
          <a:p>
            <a:pPr>
              <a:defRPr/>
            </a:pPr>
            <a:r>
              <a:rPr lang="zh-TW" b="1">
                <a:solidFill>
                  <a:prstClr val="white"/>
                </a:solidFill>
                <a:latin typeface="微軟正黑體"/>
                <a:ea typeface="微軟正黑體"/>
              </a:rPr>
              <a:t>撥付通知流程說明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271419" y="1326776"/>
            <a:ext cx="10303887" cy="646331"/>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從付款介面勾選要付給供應商收到的款項寫進付款紀錄表，接下來產生付款函稿用以通知銀行或會計出納可以撥付款項給供應商</a:t>
            </a:r>
            <a:endParaRPr lang="en-US">
              <a:latin typeface="微軟正黑體"/>
              <a:ea typeface="微軟正黑體"/>
            </a:endParaRPr>
          </a:p>
        </p:txBody>
      </p:sp>
      <p:grpSp>
        <p:nvGrpSpPr>
          <p:cNvPr id="7" name="群組 6"/>
          <p:cNvGrpSpPr/>
          <p:nvPr/>
        </p:nvGrpSpPr>
        <p:grpSpPr bwMode="auto">
          <a:xfrm>
            <a:off x="71994" y="3613100"/>
            <a:ext cx="902811" cy="867722"/>
            <a:chOff x="4923732" y="339056"/>
            <a:chExt cx="902811" cy="867722"/>
          </a:xfrm>
        </p:grpSpPr>
        <p:pic>
          <p:nvPicPr>
            <p:cNvPr id="13" name="圖片 21"/>
            <p:cNvPicPr>
              <a:picLocks noChangeAspect="1" noChangeArrowheads="1"/>
            </p:cNvPicPr>
            <p:nvPr/>
          </p:nvPicPr>
          <p:blipFill>
            <a:blip r:embed="rId2"/>
            <a:stretch/>
          </p:blipFill>
          <p:spPr bwMode="auto">
            <a:xfrm>
              <a:off x="5057776" y="339056"/>
              <a:ext cx="532270" cy="482559"/>
            </a:xfrm>
            <a:prstGeom prst="rect">
              <a:avLst/>
            </a:prstGeom>
            <a:noFill/>
            <a:ln>
              <a:noFill/>
            </a:ln>
          </p:spPr>
        </p:pic>
        <p:sp>
          <p:nvSpPr>
            <p:cNvPr id="15" name="文字方塊 22"/>
            <p:cNvSpPr txBox="1">
              <a:spLocks noChangeArrowheads="1"/>
            </p:cNvSpPr>
            <p:nvPr/>
          </p:nvSpPr>
          <p:spPr bwMode="auto">
            <a:xfrm>
              <a:off x="4923732" y="899001"/>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grpSp>
      <p:sp>
        <p:nvSpPr>
          <p:cNvPr id="16" name="矩形 15"/>
          <p:cNvSpPr/>
          <p:nvPr/>
        </p:nvSpPr>
        <p:spPr bwMode="auto">
          <a:xfrm>
            <a:off x="1163795" y="3554286"/>
            <a:ext cx="1636553" cy="597153"/>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付款勾選介面處理 </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7" name="直線單箭頭接點 67"/>
          <p:cNvCxnSpPr>
            <a:cxnSpLocks noChangeShapeType="1"/>
            <a:stCxn id="13" idx="3"/>
            <a:endCxn id="16" idx="1"/>
          </p:cNvCxnSpPr>
          <p:nvPr/>
        </p:nvCxnSpPr>
        <p:spPr bwMode="auto">
          <a:xfrm flipV="1">
            <a:off x="738308" y="3852863"/>
            <a:ext cx="425487" cy="1516"/>
          </a:xfrm>
          <a:prstGeom prst="straightConnector1">
            <a:avLst/>
          </a:prstGeom>
          <a:noFill/>
          <a:ln w="9525" algn="ctr">
            <a:solidFill>
              <a:schemeClr val="tx1"/>
            </a:solidFill>
            <a:round/>
            <a:headEnd/>
            <a:tailEnd type="triangle" w="med" len="med"/>
          </a:ln>
          <a:effectLst/>
        </p:spPr>
      </p:cxnSp>
      <p:sp>
        <p:nvSpPr>
          <p:cNvPr id="20" name="矩形 31">
            <a:hlinkClick r:id="rId3"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
        <p:nvSpPr>
          <p:cNvPr id="6" name="矩形 70"/>
          <p:cNvSpPr>
            <a:spLocks noChangeArrowheads="1"/>
          </p:cNvSpPr>
          <p:nvPr/>
        </p:nvSpPr>
        <p:spPr bwMode="auto">
          <a:xfrm>
            <a:off x="8841916" y="827197"/>
            <a:ext cx="1804625"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付款流程</a:t>
            </a:r>
            <a:r>
              <a:rPr lang="en-US" sz="2400">
                <a:latin typeface="微軟正黑體"/>
                <a:ea typeface="微軟正黑體"/>
              </a:rPr>
              <a:t>(1)</a:t>
            </a:r>
            <a:endParaRPr lang="zh-TW" sz="2400">
              <a:solidFill>
                <a:schemeClr val="tx1"/>
              </a:solidFill>
              <a:latin typeface="微軟正黑體"/>
              <a:ea typeface="微軟正黑體"/>
            </a:endParaRPr>
          </a:p>
        </p:txBody>
      </p:sp>
      <p:sp>
        <p:nvSpPr>
          <p:cNvPr id="5" name="矩形 4"/>
          <p:cNvSpPr/>
          <p:nvPr/>
        </p:nvSpPr>
        <p:spPr bwMode="auto">
          <a:xfrm>
            <a:off x="35664" y="1952817"/>
            <a:ext cx="10775395" cy="94171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defRPr/>
            </a:pPr>
            <a:r>
              <a:rPr lang="en-US">
                <a:latin typeface="微軟正黑體"/>
                <a:ea typeface="微軟正黑體"/>
              </a:rPr>
              <a:t>(1)</a:t>
            </a:r>
            <a:r>
              <a:rPr lang="zh-TW">
                <a:latin typeface="微軟正黑體"/>
                <a:ea typeface="微軟正黑體"/>
              </a:rPr>
              <a:t>將勾選的付款紀錄轉</a:t>
            </a:r>
            <a:r>
              <a:rPr lang="en-US">
                <a:latin typeface="微軟正黑體"/>
                <a:ea typeface="微軟正黑體"/>
              </a:rPr>
              <a:t>{A}</a:t>
            </a:r>
            <a:r>
              <a:rPr lang="zh-TW">
                <a:latin typeface="微軟正黑體"/>
                <a:ea typeface="微軟正黑體"/>
              </a:rPr>
              <a:t>換成以發票號碼</a:t>
            </a:r>
            <a:r>
              <a:rPr lang="en-US">
                <a:latin typeface="微軟正黑體"/>
                <a:ea typeface="微軟正黑體"/>
              </a:rPr>
              <a:t>(</a:t>
            </a:r>
            <a:r>
              <a:rPr lang="zh-TW">
                <a:latin typeface="微軟正黑體"/>
                <a:ea typeface="微軟正黑體"/>
              </a:rPr>
              <a:t>發票工作檔</a:t>
            </a:r>
            <a:r>
              <a:rPr lang="en-US">
                <a:latin typeface="微軟正黑體"/>
                <a:ea typeface="微軟正黑體"/>
              </a:rPr>
              <a:t>)</a:t>
            </a:r>
            <a:r>
              <a:rPr lang="zh-TW">
                <a:latin typeface="微軟正黑體"/>
                <a:ea typeface="微軟正黑體"/>
              </a:rPr>
              <a:t>為單位</a:t>
            </a:r>
            <a:r>
              <a:rPr lang="en-US">
                <a:latin typeface="微軟正黑體"/>
                <a:ea typeface="微軟正黑體"/>
              </a:rPr>
              <a:t>{B}</a:t>
            </a:r>
            <a:r>
              <a:rPr lang="zh-TW">
                <a:latin typeface="微軟正黑體"/>
                <a:ea typeface="微軟正黑體"/>
              </a:rPr>
              <a:t>，這部分是勾選送出後待確認的畫面。</a:t>
            </a:r>
            <a:endParaRPr lang="en-US">
              <a:latin typeface="微軟正黑體"/>
              <a:ea typeface="微軟正黑體"/>
            </a:endParaRPr>
          </a:p>
          <a:p>
            <a:pPr>
              <a:defRPr/>
            </a:pPr>
            <a:r>
              <a:rPr lang="en-US">
                <a:latin typeface="微軟正黑體"/>
                <a:ea typeface="微軟正黑體"/>
              </a:rPr>
              <a:t>(2)</a:t>
            </a:r>
            <a:r>
              <a:rPr lang="zh-TW">
                <a:latin typeface="微軟正黑體"/>
                <a:ea typeface="微軟正黑體"/>
              </a:rPr>
              <a:t>在</a:t>
            </a:r>
            <a:r>
              <a:rPr lang="en-US">
                <a:latin typeface="微軟正黑體"/>
                <a:ea typeface="微軟正黑體"/>
              </a:rPr>
              <a:t>(1)</a:t>
            </a:r>
            <a:r>
              <a:rPr lang="zh-TW">
                <a:latin typeface="微軟正黑體"/>
                <a:ea typeface="微軟正黑體"/>
              </a:rPr>
              <a:t>之中的</a:t>
            </a:r>
            <a:r>
              <a:rPr lang="en-US">
                <a:latin typeface="微軟正黑體"/>
                <a:ea typeface="微軟正黑體"/>
              </a:rPr>
              <a:t>{B}</a:t>
            </a:r>
            <a:r>
              <a:rPr lang="zh-TW">
                <a:latin typeface="微軟正黑體"/>
                <a:ea typeface="微軟正黑體"/>
              </a:rPr>
              <a:t>用來先產生付款紀錄與初始的函稿主</a:t>
            </a:r>
            <a:r>
              <a:rPr lang="en-US">
                <a:latin typeface="微軟正黑體"/>
                <a:ea typeface="微軟正黑體"/>
              </a:rPr>
              <a:t>/</a:t>
            </a:r>
            <a:r>
              <a:rPr lang="zh-TW">
                <a:latin typeface="微軟正黑體"/>
                <a:ea typeface="微軟正黑體"/>
              </a:rPr>
              <a:t>明細檔資訊。</a:t>
            </a:r>
            <a:endParaRPr lang="en-US">
              <a:latin typeface="微軟正黑體"/>
              <a:ea typeface="微軟正黑體"/>
            </a:endParaRPr>
          </a:p>
        </p:txBody>
      </p:sp>
      <p:cxnSp>
        <p:nvCxnSpPr>
          <p:cNvPr id="24" name="直線單箭頭接點 67"/>
          <p:cNvCxnSpPr>
            <a:cxnSpLocks noChangeShapeType="1"/>
            <a:stCxn id="16" idx="3"/>
            <a:endCxn id="97" idx="1"/>
          </p:cNvCxnSpPr>
          <p:nvPr/>
        </p:nvCxnSpPr>
        <p:spPr bwMode="auto">
          <a:xfrm flipV="1">
            <a:off x="2800348" y="3852862"/>
            <a:ext cx="1072407" cy="1"/>
          </a:xfrm>
          <a:prstGeom prst="straightConnector1">
            <a:avLst/>
          </a:prstGeom>
          <a:noFill/>
          <a:ln w="9525" algn="ctr">
            <a:solidFill>
              <a:schemeClr val="tx1"/>
            </a:solidFill>
            <a:round/>
            <a:headEnd/>
            <a:tailEnd type="triangle" w="med" len="med"/>
          </a:ln>
          <a:effectLst/>
        </p:spPr>
      </p:cxnSp>
      <p:cxnSp>
        <p:nvCxnSpPr>
          <p:cNvPr id="34" name="直線單箭頭接點 67"/>
          <p:cNvCxnSpPr>
            <a:cxnSpLocks noChangeShapeType="1"/>
            <a:stCxn id="97" idx="0"/>
            <a:endCxn id="5" idx="2"/>
          </p:cNvCxnSpPr>
          <p:nvPr/>
        </p:nvCxnSpPr>
        <p:spPr bwMode="auto">
          <a:xfrm flipV="1">
            <a:off x="4597150" y="2894528"/>
            <a:ext cx="826212" cy="675930"/>
          </a:xfrm>
          <a:prstGeom prst="straightConnector1">
            <a:avLst/>
          </a:prstGeom>
          <a:noFill/>
          <a:ln w="44450" algn="ctr">
            <a:solidFill>
              <a:schemeClr val="tx1"/>
            </a:solidFill>
            <a:prstDash val="sysDash"/>
            <a:round/>
            <a:headEnd/>
            <a:tailEnd type="none" w="med" len="med"/>
          </a:ln>
          <a:effectLst/>
        </p:spPr>
      </p:cxnSp>
      <p:grpSp>
        <p:nvGrpSpPr>
          <p:cNvPr id="45" name="群組 44"/>
          <p:cNvGrpSpPr/>
          <p:nvPr/>
        </p:nvGrpSpPr>
        <p:grpSpPr bwMode="auto">
          <a:xfrm>
            <a:off x="7772913" y="5584384"/>
            <a:ext cx="2110117" cy="1076598"/>
            <a:chOff x="905901" y="2569085"/>
            <a:chExt cx="1987957" cy="817505"/>
          </a:xfrm>
        </p:grpSpPr>
        <p:pic>
          <p:nvPicPr>
            <p:cNvPr id="46" name="圖形 8" descr="桌子"/>
            <p:cNvPicPr>
              <a:picLocks noChangeAspect="1" noChangeArrowheads="1"/>
            </p:cNvPicPr>
            <p:nvPr/>
          </p:nvPicPr>
          <p:blipFill>
            <a:blip r:embed="rId4"/>
            <a:stretch/>
          </p:blipFill>
          <p:spPr bwMode="auto">
            <a:xfrm>
              <a:off x="1089875" y="2569085"/>
              <a:ext cx="615552" cy="561246"/>
            </a:xfrm>
            <a:prstGeom prst="rect">
              <a:avLst/>
            </a:prstGeom>
            <a:noFill/>
            <a:ln>
              <a:noFill/>
            </a:ln>
          </p:spPr>
        </p:pic>
        <p:sp>
          <p:nvSpPr>
            <p:cNvPr id="47" name="文字方塊 9"/>
            <p:cNvSpPr txBox="1">
              <a:spLocks noChangeArrowheads="1"/>
            </p:cNvSpPr>
            <p:nvPr/>
          </p:nvSpPr>
          <p:spPr bwMode="auto">
            <a:xfrm>
              <a:off x="905901" y="3085671"/>
              <a:ext cx="1008788" cy="257766"/>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付款函稿主檔</a:t>
              </a:r>
              <a:endParaRPr lang="en-US" sz="1400">
                <a:latin typeface="微軟正黑體"/>
                <a:ea typeface="微軟正黑體"/>
              </a:endParaRPr>
            </a:p>
          </p:txBody>
        </p:sp>
        <p:pic>
          <p:nvPicPr>
            <p:cNvPr id="48" name="圖形 8" descr="桌子"/>
            <p:cNvPicPr>
              <a:picLocks noChangeAspect="1" noChangeArrowheads="1"/>
            </p:cNvPicPr>
            <p:nvPr/>
          </p:nvPicPr>
          <p:blipFill>
            <a:blip r:embed="rId5"/>
            <a:stretch/>
          </p:blipFill>
          <p:spPr bwMode="auto">
            <a:xfrm>
              <a:off x="2039761" y="2569085"/>
              <a:ext cx="615553" cy="557601"/>
            </a:xfrm>
            <a:prstGeom prst="rect">
              <a:avLst/>
            </a:prstGeom>
            <a:noFill/>
            <a:ln>
              <a:noFill/>
            </a:ln>
          </p:spPr>
        </p:pic>
        <p:sp>
          <p:nvSpPr>
            <p:cNvPr id="49" name="文字方塊 9"/>
            <p:cNvSpPr txBox="1">
              <a:spLocks noChangeArrowheads="1"/>
            </p:cNvSpPr>
            <p:nvPr/>
          </p:nvSpPr>
          <p:spPr bwMode="auto">
            <a:xfrm>
              <a:off x="1780071" y="3096155"/>
              <a:ext cx="1113787" cy="257766"/>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付款函稿明細檔</a:t>
              </a:r>
              <a:endParaRPr/>
            </a:p>
          </p:txBody>
        </p:sp>
        <p:sp>
          <p:nvSpPr>
            <p:cNvPr id="50" name="矩形 64"/>
            <p:cNvSpPr>
              <a:spLocks noChangeArrowheads="1"/>
            </p:cNvSpPr>
            <p:nvPr/>
          </p:nvSpPr>
          <p:spPr bwMode="auto">
            <a:xfrm>
              <a:off x="958794" y="2653310"/>
              <a:ext cx="1923796"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51" name="直線接點 50"/>
          <p:cNvCxnSpPr>
            <a:cxnSpLocks/>
          </p:cNvCxnSpPr>
          <p:nvPr/>
        </p:nvCxnSpPr>
        <p:spPr bwMode="auto">
          <a:xfrm flipV="1">
            <a:off x="8602464" y="5952456"/>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接點: 肘形 57"/>
          <p:cNvCxnSpPr>
            <a:cxnSpLocks/>
            <a:stCxn id="127" idx="3"/>
            <a:endCxn id="50" idx="1"/>
          </p:cNvCxnSpPr>
          <p:nvPr/>
        </p:nvCxnSpPr>
        <p:spPr bwMode="auto">
          <a:xfrm>
            <a:off x="6095999" y="5456661"/>
            <a:ext cx="1733057" cy="7214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a:spLocks noChangeArrowheads="1"/>
          </p:cNvSpPr>
          <p:nvPr/>
        </p:nvSpPr>
        <p:spPr bwMode="auto">
          <a:xfrm>
            <a:off x="9927212" y="5868951"/>
            <a:ext cx="1623104"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寫入初始的函稿資訊，函稿主檔狀態為</a:t>
            </a:r>
            <a:r>
              <a:rPr lang="en-US" sz="1400">
                <a:solidFill>
                  <a:srgbClr val="FF0000"/>
                </a:solidFill>
                <a:latin typeface="微軟正黑體"/>
                <a:ea typeface="微軟正黑體"/>
              </a:rPr>
              <a:t>TEMPORARY</a:t>
            </a:r>
            <a:endParaRPr/>
          </a:p>
        </p:txBody>
      </p:sp>
      <p:sp>
        <p:nvSpPr>
          <p:cNvPr id="87" name="文字方塊 86"/>
          <p:cNvSpPr txBox="1">
            <a:spLocks noChangeArrowheads="1"/>
          </p:cNvSpPr>
          <p:nvPr/>
        </p:nvSpPr>
        <p:spPr bwMode="auto">
          <a:xfrm>
            <a:off x="2885144" y="3850477"/>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勾選送出</a:t>
            </a:r>
            <a:endParaRPr lang="en-US" sz="1400">
              <a:latin typeface="微軟正黑體"/>
              <a:ea typeface="微軟正黑體"/>
            </a:endParaRPr>
          </a:p>
        </p:txBody>
      </p:sp>
      <p:sp>
        <p:nvSpPr>
          <p:cNvPr id="97" name="矩形 96"/>
          <p:cNvSpPr/>
          <p:nvPr/>
        </p:nvSpPr>
        <p:spPr bwMode="auto">
          <a:xfrm>
            <a:off x="3872755" y="3570458"/>
            <a:ext cx="1448789" cy="564807"/>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待送出畫面處理</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sp>
        <p:nvSpPr>
          <p:cNvPr id="102" name="文字方塊 101"/>
          <p:cNvSpPr txBox="1">
            <a:spLocks noChangeArrowheads="1"/>
          </p:cNvSpPr>
          <p:nvPr/>
        </p:nvSpPr>
        <p:spPr bwMode="auto">
          <a:xfrm>
            <a:off x="1190659" y="4151439"/>
            <a:ext cx="1502334"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前述畫面資料</a:t>
            </a:r>
            <a:r>
              <a:rPr lang="en-US" sz="1400">
                <a:solidFill>
                  <a:srgbClr val="FF0000"/>
                </a:solidFill>
                <a:latin typeface="微軟正黑體"/>
                <a:ea typeface="微軟正黑體"/>
              </a:rPr>
              <a:t>{A}</a:t>
            </a:r>
            <a:endParaRPr/>
          </a:p>
        </p:txBody>
      </p:sp>
      <p:sp>
        <p:nvSpPr>
          <p:cNvPr id="103" name="文字方塊 102"/>
          <p:cNvSpPr txBox="1">
            <a:spLocks noChangeArrowheads="1"/>
          </p:cNvSpPr>
          <p:nvPr/>
        </p:nvSpPr>
        <p:spPr bwMode="auto">
          <a:xfrm>
            <a:off x="3730733" y="4094776"/>
            <a:ext cx="1944246"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單一供應商資料</a:t>
            </a:r>
            <a:r>
              <a:rPr lang="en-US" sz="1400">
                <a:solidFill>
                  <a:srgbClr val="FF0000"/>
                </a:solidFill>
                <a:latin typeface="微軟正黑體"/>
                <a:ea typeface="微軟正黑體"/>
              </a:rPr>
              <a:t>Group By </a:t>
            </a:r>
            <a:r>
              <a:rPr lang="zh-TW" sz="1400">
                <a:solidFill>
                  <a:srgbClr val="FF0000"/>
                </a:solidFill>
                <a:latin typeface="微軟正黑體"/>
                <a:ea typeface="微軟正黑體"/>
              </a:rPr>
              <a:t>發票號碼</a:t>
            </a:r>
            <a:r>
              <a:rPr lang="en-US" sz="1400">
                <a:solidFill>
                  <a:srgbClr val="FF0000"/>
                </a:solidFill>
                <a:latin typeface="微軟正黑體"/>
                <a:ea typeface="微軟正黑體"/>
              </a:rPr>
              <a:t>{B}</a:t>
            </a:r>
            <a:endParaRPr/>
          </a:p>
        </p:txBody>
      </p:sp>
      <p:cxnSp>
        <p:nvCxnSpPr>
          <p:cNvPr id="107" name="接點: 肘形 36"/>
          <p:cNvCxnSpPr>
            <a:cxnSpLocks noChangeShapeType="1"/>
          </p:cNvCxnSpPr>
          <p:nvPr/>
        </p:nvCxnSpPr>
        <p:spPr bwMode="auto">
          <a:xfrm rot="16199999" flipV="1">
            <a:off x="3281524" y="2256577"/>
            <a:ext cx="16172" cy="2615078"/>
          </a:xfrm>
          <a:prstGeom prst="bentConnector3">
            <a:avLst>
              <a:gd name="adj1" fmla="val 1513554"/>
            </a:avLst>
          </a:prstGeom>
          <a:noFill/>
          <a:ln w="9525" algn="ctr">
            <a:solidFill>
              <a:schemeClr val="tx1"/>
            </a:solidFill>
            <a:round/>
            <a:headEnd/>
            <a:tailEnd type="triangle" w="med" len="med"/>
          </a:ln>
          <a:effectLst/>
        </p:spPr>
      </p:cxnSp>
      <p:sp>
        <p:nvSpPr>
          <p:cNvPr id="119" name="文字方塊 118"/>
          <p:cNvSpPr txBox="1">
            <a:spLocks noChangeArrowheads="1"/>
          </p:cNvSpPr>
          <p:nvPr/>
        </p:nvSpPr>
        <p:spPr bwMode="auto">
          <a:xfrm>
            <a:off x="2890079" y="3343655"/>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退回修改</a:t>
            </a:r>
            <a:endParaRPr lang="en-US" sz="1400">
              <a:latin typeface="微軟正黑體"/>
              <a:ea typeface="微軟正黑體"/>
            </a:endParaRPr>
          </a:p>
        </p:txBody>
      </p:sp>
      <p:sp>
        <p:nvSpPr>
          <p:cNvPr id="121" name="文字方塊 120"/>
          <p:cNvSpPr txBox="1">
            <a:spLocks noChangeArrowheads="1"/>
          </p:cNvSpPr>
          <p:nvPr/>
        </p:nvSpPr>
        <p:spPr bwMode="auto">
          <a:xfrm>
            <a:off x="3321281" y="4612776"/>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確認送出</a:t>
            </a:r>
            <a:endParaRPr lang="en-US" sz="1400">
              <a:latin typeface="微軟正黑體"/>
              <a:ea typeface="微軟正黑體"/>
            </a:endParaRPr>
          </a:p>
        </p:txBody>
      </p:sp>
      <p:sp>
        <p:nvSpPr>
          <p:cNvPr id="127" name="矩形 126"/>
          <p:cNvSpPr/>
          <p:nvPr/>
        </p:nvSpPr>
        <p:spPr bwMode="auto">
          <a:xfrm>
            <a:off x="271418" y="5095078"/>
            <a:ext cx="5824581" cy="723166"/>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defRPr/>
            </a:pPr>
            <a:r>
              <a:rPr lang="en-US" sz="1600">
                <a:latin typeface="微軟正黑體"/>
                <a:ea typeface="微軟正黑體"/>
              </a:rPr>
              <a:t>1.</a:t>
            </a:r>
            <a:r>
              <a:rPr lang="zh-TW" sz="1600">
                <a:latin typeface="微軟正黑體"/>
                <a:ea typeface="微軟正黑體"/>
              </a:rPr>
              <a:t>以</a:t>
            </a:r>
            <a:r>
              <a:rPr lang="en-US" sz="1600">
                <a:latin typeface="微軟正黑體"/>
                <a:ea typeface="微軟正黑體"/>
              </a:rPr>
              <a:t>{B}</a:t>
            </a:r>
            <a:r>
              <a:rPr lang="zh-TW" sz="1600">
                <a:latin typeface="微軟正黑體"/>
                <a:ea typeface="微軟正黑體"/>
              </a:rPr>
              <a:t>寫進付款紀錄主檔、明細檔</a:t>
            </a:r>
            <a:endParaRPr lang="en-US" sz="1600">
              <a:latin typeface="微軟正黑體"/>
              <a:ea typeface="微軟正黑體"/>
            </a:endParaRPr>
          </a:p>
          <a:p>
            <a:pPr>
              <a:defRPr/>
            </a:pPr>
            <a:r>
              <a:rPr lang="en-US" sz="1600">
                <a:latin typeface="微軟正黑體"/>
                <a:ea typeface="微軟正黑體"/>
              </a:rPr>
              <a:t>2.</a:t>
            </a:r>
            <a:r>
              <a:rPr lang="zh-TW" sz="1600">
                <a:latin typeface="微軟正黑體"/>
                <a:ea typeface="微軟正黑體"/>
              </a:rPr>
              <a:t>用</a:t>
            </a:r>
            <a:r>
              <a:rPr lang="en-US" sz="1600">
                <a:latin typeface="微軟正黑體"/>
                <a:ea typeface="微軟正黑體"/>
              </a:rPr>
              <a:t>{B}</a:t>
            </a:r>
            <a:r>
              <a:rPr lang="zh-TW" sz="1600">
                <a:latin typeface="微軟正黑體"/>
                <a:ea typeface="微軟正黑體"/>
              </a:rPr>
              <a:t>產生初始付款函稿</a:t>
            </a:r>
            <a:r>
              <a:rPr lang="en-US" sz="1600">
                <a:latin typeface="微軟正黑體"/>
                <a:ea typeface="微軟正黑體"/>
              </a:rPr>
              <a:t>(</a:t>
            </a:r>
            <a:r>
              <a:rPr lang="zh-TW" sz="1600">
                <a:latin typeface="微軟正黑體"/>
                <a:ea typeface="微軟正黑體"/>
              </a:rPr>
              <a:t>狀態</a:t>
            </a:r>
            <a:r>
              <a:rPr lang="en-US" sz="1600">
                <a:latin typeface="微軟正黑體"/>
                <a:ea typeface="微軟正黑體"/>
              </a:rPr>
              <a:t>=TEMPORARY)</a:t>
            </a:r>
            <a:endParaRPr lang="zh-TW" sz="1600">
              <a:latin typeface="微軟正黑體"/>
              <a:ea typeface="微軟正黑體"/>
            </a:endParaRPr>
          </a:p>
        </p:txBody>
      </p:sp>
      <p:cxnSp>
        <p:nvCxnSpPr>
          <p:cNvPr id="168" name="接點: 肘形 167"/>
          <p:cNvCxnSpPr>
            <a:cxnSpLocks/>
            <a:stCxn id="127" idx="3"/>
            <a:endCxn id="235" idx="1"/>
          </p:cNvCxnSpPr>
          <p:nvPr/>
        </p:nvCxnSpPr>
        <p:spPr bwMode="auto">
          <a:xfrm flipV="1">
            <a:off x="6095999" y="3682461"/>
            <a:ext cx="1733056" cy="17741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接點: 肘形 36"/>
          <p:cNvCxnSpPr>
            <a:cxnSpLocks noChangeShapeType="1"/>
            <a:stCxn id="97" idx="2"/>
            <a:endCxn id="127" idx="0"/>
          </p:cNvCxnSpPr>
          <p:nvPr/>
        </p:nvCxnSpPr>
        <p:spPr bwMode="auto">
          <a:xfrm rot="5400000">
            <a:off x="3410524" y="3908451"/>
            <a:ext cx="959813" cy="1413441"/>
          </a:xfrm>
          <a:prstGeom prst="bentConnector3">
            <a:avLst>
              <a:gd name="adj1" fmla="val 50000"/>
            </a:avLst>
          </a:prstGeom>
          <a:noFill/>
          <a:ln w="9525" algn="ctr">
            <a:solidFill>
              <a:schemeClr val="tx1"/>
            </a:solidFill>
            <a:round/>
            <a:headEnd/>
            <a:tailEnd type="triangle" w="med" len="med"/>
          </a:ln>
          <a:effectLst/>
        </p:spPr>
      </p:cxnSp>
      <p:grpSp>
        <p:nvGrpSpPr>
          <p:cNvPr id="230" name="群組 229"/>
          <p:cNvGrpSpPr/>
          <p:nvPr/>
        </p:nvGrpSpPr>
        <p:grpSpPr bwMode="auto">
          <a:xfrm>
            <a:off x="7829055" y="3088703"/>
            <a:ext cx="1944246" cy="1076598"/>
            <a:chOff x="958794" y="2569085"/>
            <a:chExt cx="1809893" cy="817505"/>
          </a:xfrm>
        </p:grpSpPr>
        <p:pic>
          <p:nvPicPr>
            <p:cNvPr id="231" name="圖形 8" descr="桌子"/>
            <p:cNvPicPr>
              <a:picLocks noChangeAspect="1" noChangeArrowheads="1"/>
            </p:cNvPicPr>
            <p:nvPr/>
          </p:nvPicPr>
          <p:blipFill>
            <a:blip r:embed="rId4"/>
            <a:stretch/>
          </p:blipFill>
          <p:spPr bwMode="auto">
            <a:xfrm>
              <a:off x="1089875" y="2569085"/>
              <a:ext cx="615552" cy="561246"/>
            </a:xfrm>
            <a:prstGeom prst="rect">
              <a:avLst/>
            </a:prstGeom>
            <a:noFill/>
            <a:ln>
              <a:noFill/>
            </a:ln>
          </p:spPr>
        </p:pic>
        <p:sp>
          <p:nvSpPr>
            <p:cNvPr id="232" name="文字方塊 9"/>
            <p:cNvSpPr txBox="1">
              <a:spLocks noChangeArrowheads="1"/>
            </p:cNvSpPr>
            <p:nvPr/>
          </p:nvSpPr>
          <p:spPr bwMode="auto">
            <a:xfrm>
              <a:off x="1001692" y="3003216"/>
              <a:ext cx="799526" cy="350561"/>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付款紀錄主檔</a:t>
              </a:r>
              <a:endParaRPr lang="en-US" sz="1200">
                <a:latin typeface="微軟正黑體"/>
                <a:ea typeface="微軟正黑體"/>
              </a:endParaRPr>
            </a:p>
          </p:txBody>
        </p:sp>
        <p:pic>
          <p:nvPicPr>
            <p:cNvPr id="233" name="圖形 8" descr="桌子"/>
            <p:cNvPicPr>
              <a:picLocks noChangeAspect="1" noChangeArrowheads="1"/>
            </p:cNvPicPr>
            <p:nvPr/>
          </p:nvPicPr>
          <p:blipFill>
            <a:blip r:embed="rId5"/>
            <a:stretch/>
          </p:blipFill>
          <p:spPr bwMode="auto">
            <a:xfrm>
              <a:off x="2039761" y="2569085"/>
              <a:ext cx="615553" cy="557601"/>
            </a:xfrm>
            <a:prstGeom prst="rect">
              <a:avLst/>
            </a:prstGeom>
            <a:noFill/>
            <a:ln>
              <a:noFill/>
            </a:ln>
          </p:spPr>
        </p:pic>
        <p:sp>
          <p:nvSpPr>
            <p:cNvPr id="234" name="文字方塊 9"/>
            <p:cNvSpPr txBox="1">
              <a:spLocks noChangeArrowheads="1"/>
            </p:cNvSpPr>
            <p:nvPr/>
          </p:nvSpPr>
          <p:spPr bwMode="auto">
            <a:xfrm>
              <a:off x="1901663" y="2989863"/>
              <a:ext cx="809110" cy="350561"/>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付款紀錄明細檔</a:t>
              </a:r>
              <a:endParaRPr/>
            </a:p>
          </p:txBody>
        </p:sp>
        <p:sp>
          <p:nvSpPr>
            <p:cNvPr id="235" name="矩形 64"/>
            <p:cNvSpPr>
              <a:spLocks noChangeArrowheads="1"/>
            </p:cNvSpPr>
            <p:nvPr/>
          </p:nvSpPr>
          <p:spPr bwMode="auto">
            <a:xfrm>
              <a:off x="958794" y="2653310"/>
              <a:ext cx="1809893"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236" name="直線接點 235"/>
          <p:cNvCxnSpPr>
            <a:cxnSpLocks/>
          </p:cNvCxnSpPr>
          <p:nvPr/>
        </p:nvCxnSpPr>
        <p:spPr bwMode="auto">
          <a:xfrm flipV="1">
            <a:off x="8602841" y="3481234"/>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a:spLocks noChangeArrowheads="1"/>
          </p:cNvSpPr>
          <p:nvPr/>
        </p:nvSpPr>
        <p:spPr bwMode="auto">
          <a:xfrm>
            <a:off x="9857563" y="3205407"/>
            <a:ext cx="1623104"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新增付款紀錄，明細檔</a:t>
            </a:r>
            <a:r>
              <a:rPr lang="en-US" sz="1400">
                <a:solidFill>
                  <a:srgbClr val="FF0000"/>
                </a:solidFill>
                <a:latin typeface="微軟正黑體"/>
                <a:ea typeface="微軟正黑體"/>
              </a:rPr>
              <a:t>(</a:t>
            </a:r>
            <a:r>
              <a:rPr lang="zh-TW" sz="1400">
                <a:solidFill>
                  <a:srgbClr val="FF0000"/>
                </a:solidFill>
                <a:latin typeface="微軟正黑體"/>
                <a:ea typeface="微軟正黑體"/>
              </a:rPr>
              <a:t>發票工作主檔</a:t>
            </a:r>
            <a:r>
              <a:rPr lang="en-US" sz="1400">
                <a:solidFill>
                  <a:srgbClr val="FF0000"/>
                </a:solidFill>
                <a:latin typeface="微軟正黑體"/>
                <a:ea typeface="微軟正黑體"/>
              </a:rPr>
              <a:t>)</a:t>
            </a:r>
            <a:r>
              <a:rPr lang="zh-TW" sz="1400">
                <a:solidFill>
                  <a:srgbClr val="FF0000"/>
                </a:solidFill>
                <a:latin typeface="微軟正黑體"/>
                <a:ea typeface="微軟正黑體"/>
              </a:rPr>
              <a:t>的付款狀態為</a:t>
            </a:r>
            <a:r>
              <a:rPr lang="en-US" sz="1400">
                <a:solidFill>
                  <a:srgbClr val="FF0000"/>
                </a:solidFill>
                <a:latin typeface="微軟正黑體"/>
                <a:ea typeface="微軟正黑體"/>
              </a:rPr>
              <a:t>null</a:t>
            </a:r>
            <a:endParaRPr/>
          </a:p>
        </p:txBody>
      </p:sp>
      <p:cxnSp>
        <p:nvCxnSpPr>
          <p:cNvPr id="8" name="接點: 肘形 7"/>
          <p:cNvCxnSpPr>
            <a:cxnSpLocks/>
            <a:stCxn id="127" idx="3"/>
            <a:endCxn id="14" idx="1"/>
          </p:cNvCxnSpPr>
          <p:nvPr/>
        </p:nvCxnSpPr>
        <p:spPr bwMode="auto">
          <a:xfrm flipV="1">
            <a:off x="6095999" y="4836538"/>
            <a:ext cx="1825141" cy="620123"/>
          </a:xfrm>
          <a:prstGeom prst="bentConnector3">
            <a:avLst>
              <a:gd name="adj1" fmla="val 4755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形 8" descr="桌子"/>
          <p:cNvPicPr>
            <a:picLocks noChangeAspect="1" noChangeArrowheads="1"/>
          </p:cNvPicPr>
          <p:nvPr/>
        </p:nvPicPr>
        <p:blipFill>
          <a:blip r:embed="rId4"/>
          <a:stretch/>
        </p:blipFill>
        <p:spPr bwMode="auto">
          <a:xfrm>
            <a:off x="7921141" y="4571078"/>
            <a:ext cx="937315" cy="530920"/>
          </a:xfrm>
          <a:prstGeom prst="rect">
            <a:avLst/>
          </a:prstGeom>
          <a:noFill/>
          <a:ln>
            <a:noFill/>
          </a:ln>
        </p:spPr>
      </p:pic>
      <p:sp>
        <p:nvSpPr>
          <p:cNvPr id="19" name="文字方塊 9"/>
          <p:cNvSpPr txBox="1">
            <a:spLocks noChangeArrowheads="1"/>
          </p:cNvSpPr>
          <p:nvPr/>
        </p:nvSpPr>
        <p:spPr bwMode="auto">
          <a:xfrm>
            <a:off x="7602734" y="5077818"/>
            <a:ext cx="1616029"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發票工作主檔</a:t>
            </a:r>
            <a:endParaRPr/>
          </a:p>
        </p:txBody>
      </p:sp>
      <p:sp>
        <p:nvSpPr>
          <p:cNvPr id="26" name="文字方塊 25"/>
          <p:cNvSpPr txBox="1">
            <a:spLocks noChangeArrowheads="1"/>
          </p:cNvSpPr>
          <p:nvPr/>
        </p:nvSpPr>
        <p:spPr bwMode="auto">
          <a:xfrm>
            <a:off x="8980480" y="4611244"/>
            <a:ext cx="1623104"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更新累計實付金額與最新付款日期</a:t>
            </a:r>
            <a:endParaRPr lang="en-US" sz="1400">
              <a:solidFill>
                <a:srgbClr val="FF0000"/>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150938"/>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81418" y="822987"/>
            <a:ext cx="3744604" cy="369332"/>
          </a:xfrm>
          <a:prstGeom prst="rect">
            <a:avLst/>
          </a:prstGeom>
        </p:spPr>
        <p:txBody>
          <a:bodyPr wrap="square">
            <a:spAutoFit/>
          </a:bodyPr>
          <a:lstStyle/>
          <a:p>
            <a:pPr>
              <a:defRPr/>
            </a:pPr>
            <a:r>
              <a:rPr lang="zh-TW" b="1">
                <a:solidFill>
                  <a:prstClr val="white"/>
                </a:solidFill>
                <a:latin typeface="微軟正黑體"/>
                <a:ea typeface="微軟正黑體"/>
              </a:rPr>
              <a:t>撥付通知流程說明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271419" y="1326776"/>
            <a:ext cx="10303887"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從上階段的付款紀錄來產生函稿初始樣板，</a:t>
            </a:r>
            <a:r>
              <a:rPr lang="en-US">
                <a:latin typeface="微軟正黑體"/>
                <a:ea typeface="微軟正黑體"/>
              </a:rPr>
              <a:t>CBP</a:t>
            </a:r>
            <a:r>
              <a:rPr lang="zh-TW">
                <a:latin typeface="微軟正黑體"/>
                <a:ea typeface="微軟正黑體"/>
              </a:rPr>
              <a:t>聯盟窗口可針對樣板修改產生最後函稿內容</a:t>
            </a:r>
            <a:endParaRPr lang="en-US">
              <a:latin typeface="微軟正黑體"/>
              <a:ea typeface="微軟正黑體"/>
            </a:endParaRPr>
          </a:p>
        </p:txBody>
      </p:sp>
      <p:grpSp>
        <p:nvGrpSpPr>
          <p:cNvPr id="8" name="群組 7"/>
          <p:cNvGrpSpPr/>
          <p:nvPr/>
        </p:nvGrpSpPr>
        <p:grpSpPr bwMode="auto">
          <a:xfrm>
            <a:off x="3265127" y="2491044"/>
            <a:ext cx="1800493" cy="684890"/>
            <a:chOff x="1425003" y="1806922"/>
            <a:chExt cx="1850275" cy="912769"/>
          </a:xfrm>
        </p:grpSpPr>
        <p:pic>
          <p:nvPicPr>
            <p:cNvPr id="1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1" name="文字方塊 10"/>
            <p:cNvSpPr txBox="1">
              <a:spLocks noChangeArrowheads="1"/>
            </p:cNvSpPr>
            <p:nvPr/>
          </p:nvSpPr>
          <p:spPr bwMode="auto">
            <a:xfrm>
              <a:off x="1425003" y="2309509"/>
              <a:ext cx="1850275"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聯盟銀行帳戶資料表</a:t>
              </a:r>
              <a:endParaRPr lang="en-US" sz="1400">
                <a:latin typeface="微軟正黑體"/>
                <a:ea typeface="微軟正黑體"/>
              </a:endParaRPr>
            </a:p>
          </p:txBody>
        </p:sp>
      </p:grpSp>
      <p:sp>
        <p:nvSpPr>
          <p:cNvPr id="15" name="文字方塊 22"/>
          <p:cNvSpPr txBox="1">
            <a:spLocks noChangeArrowheads="1"/>
          </p:cNvSpPr>
          <p:nvPr/>
        </p:nvSpPr>
        <p:spPr bwMode="auto">
          <a:xfrm>
            <a:off x="967511" y="5011317"/>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16" name="矩形 15"/>
          <p:cNvSpPr/>
          <p:nvPr/>
        </p:nvSpPr>
        <p:spPr bwMode="auto">
          <a:xfrm>
            <a:off x="3007110" y="4467394"/>
            <a:ext cx="2306573"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函稿編輯介面操作</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7" name="直線單箭頭接點 67"/>
          <p:cNvCxnSpPr>
            <a:cxnSpLocks noChangeShapeType="1"/>
            <a:stCxn id="18" idx="3"/>
            <a:endCxn id="16" idx="1"/>
          </p:cNvCxnSpPr>
          <p:nvPr/>
        </p:nvCxnSpPr>
        <p:spPr bwMode="auto">
          <a:xfrm>
            <a:off x="1633824" y="4690109"/>
            <a:ext cx="1373284" cy="2111"/>
          </a:xfrm>
          <a:prstGeom prst="straightConnector1">
            <a:avLst/>
          </a:prstGeom>
          <a:noFill/>
          <a:ln w="9525" algn="ctr">
            <a:solidFill>
              <a:schemeClr val="tx1"/>
            </a:solidFill>
            <a:round/>
            <a:headEnd/>
            <a:tailEnd type="triangle" w="med" len="med"/>
          </a:ln>
          <a:effectLst/>
        </p:spPr>
      </p:cxnSp>
      <p:cxnSp>
        <p:nvCxnSpPr>
          <p:cNvPr id="21" name="接點: 肘形 20"/>
          <p:cNvCxnSpPr>
            <a:cxnSpLocks/>
            <a:stCxn id="16" idx="3"/>
            <a:endCxn id="41" idx="1"/>
          </p:cNvCxnSpPr>
          <p:nvPr/>
        </p:nvCxnSpPr>
        <p:spPr bwMode="auto">
          <a:xfrm flipV="1">
            <a:off x="5313683" y="4690109"/>
            <a:ext cx="3554913" cy="21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70"/>
          <p:cNvSpPr>
            <a:spLocks noChangeArrowheads="1"/>
          </p:cNvSpPr>
          <p:nvPr/>
        </p:nvSpPr>
        <p:spPr bwMode="auto">
          <a:xfrm>
            <a:off x="8601076" y="826825"/>
            <a:ext cx="2064516"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產生付款函稿</a:t>
            </a:r>
            <a:endParaRPr lang="zh-TW" sz="2400">
              <a:solidFill>
                <a:schemeClr val="tx1"/>
              </a:solidFill>
              <a:latin typeface="微軟正黑體"/>
              <a:ea typeface="微軟正黑體"/>
            </a:endParaRPr>
          </a:p>
        </p:txBody>
      </p:sp>
      <p:cxnSp>
        <p:nvCxnSpPr>
          <p:cNvPr id="36" name="直線單箭頭接點 35"/>
          <p:cNvCxnSpPr>
            <a:cxnSpLocks/>
            <a:stCxn id="11" idx="2"/>
            <a:endCxn id="16" idx="0"/>
          </p:cNvCxnSpPr>
          <p:nvPr/>
        </p:nvCxnSpPr>
        <p:spPr bwMode="auto">
          <a:xfrm flipH="1">
            <a:off x="4160396" y="3175934"/>
            <a:ext cx="4977" cy="129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圖形 40" descr="文件"/>
          <p:cNvPicPr>
            <a:picLocks noChangeAspect="1"/>
          </p:cNvPicPr>
          <p:nvPr/>
        </p:nvPicPr>
        <p:blipFill>
          <a:blip r:embed="rId3"/>
          <a:stretch/>
        </p:blipFill>
        <p:spPr bwMode="auto">
          <a:xfrm>
            <a:off x="8868596" y="4409182"/>
            <a:ext cx="561854" cy="561854"/>
          </a:xfrm>
          <a:prstGeom prst="rect">
            <a:avLst/>
          </a:prstGeom>
        </p:spPr>
      </p:pic>
      <p:sp>
        <p:nvSpPr>
          <p:cNvPr id="42" name="文字方塊 9"/>
          <p:cNvSpPr txBox="1">
            <a:spLocks noChangeArrowheads="1"/>
          </p:cNvSpPr>
          <p:nvPr/>
        </p:nvSpPr>
        <p:spPr bwMode="auto">
          <a:xfrm>
            <a:off x="8886711" y="4971035"/>
            <a:ext cx="543739"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函稿</a:t>
            </a:r>
            <a:endParaRPr lang="en-US" sz="1400">
              <a:latin typeface="微軟正黑體"/>
              <a:ea typeface="微軟正黑體"/>
            </a:endParaRPr>
          </a:p>
        </p:txBody>
      </p:sp>
      <p:cxnSp>
        <p:nvCxnSpPr>
          <p:cNvPr id="61" name="接點: 肘形 60"/>
          <p:cNvCxnSpPr>
            <a:cxnSpLocks/>
            <a:stCxn id="16" idx="3"/>
            <a:endCxn id="78" idx="2"/>
          </p:cNvCxnSpPr>
          <p:nvPr/>
        </p:nvCxnSpPr>
        <p:spPr bwMode="auto">
          <a:xfrm flipV="1">
            <a:off x="5313683" y="3673576"/>
            <a:ext cx="2718404" cy="10186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群組 72"/>
          <p:cNvGrpSpPr/>
          <p:nvPr/>
        </p:nvGrpSpPr>
        <p:grpSpPr bwMode="auto">
          <a:xfrm>
            <a:off x="6710234" y="2798026"/>
            <a:ext cx="2589485" cy="875550"/>
            <a:chOff x="905901" y="2653309"/>
            <a:chExt cx="1987957" cy="733281"/>
          </a:xfrm>
        </p:grpSpPr>
        <p:pic>
          <p:nvPicPr>
            <p:cNvPr id="74" name="圖形 8" descr="桌子"/>
            <p:cNvPicPr>
              <a:picLocks noChangeAspect="1" noChangeArrowheads="1"/>
            </p:cNvPicPr>
            <p:nvPr/>
          </p:nvPicPr>
          <p:blipFill>
            <a:blip r:embed="rId2"/>
            <a:stretch/>
          </p:blipFill>
          <p:spPr bwMode="auto">
            <a:xfrm>
              <a:off x="1132826" y="2653309"/>
              <a:ext cx="615552" cy="561246"/>
            </a:xfrm>
            <a:prstGeom prst="rect">
              <a:avLst/>
            </a:prstGeom>
            <a:noFill/>
            <a:ln>
              <a:noFill/>
            </a:ln>
          </p:spPr>
        </p:pic>
        <p:sp>
          <p:nvSpPr>
            <p:cNvPr id="75" name="文字方塊 9"/>
            <p:cNvSpPr txBox="1">
              <a:spLocks noChangeArrowheads="1"/>
            </p:cNvSpPr>
            <p:nvPr/>
          </p:nvSpPr>
          <p:spPr bwMode="auto">
            <a:xfrm>
              <a:off x="905901" y="3085671"/>
              <a:ext cx="1008788" cy="257766"/>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付款函稿主檔</a:t>
              </a:r>
              <a:endParaRPr lang="en-US" sz="1400">
                <a:latin typeface="微軟正黑體"/>
                <a:ea typeface="微軟正黑體"/>
              </a:endParaRPr>
            </a:p>
          </p:txBody>
        </p:sp>
        <p:pic>
          <p:nvPicPr>
            <p:cNvPr id="76" name="圖形 8" descr="桌子"/>
            <p:cNvPicPr>
              <a:picLocks noChangeAspect="1" noChangeArrowheads="1"/>
            </p:cNvPicPr>
            <p:nvPr/>
          </p:nvPicPr>
          <p:blipFill>
            <a:blip r:embed="rId4"/>
            <a:stretch/>
          </p:blipFill>
          <p:spPr bwMode="auto">
            <a:xfrm>
              <a:off x="2006035" y="2653309"/>
              <a:ext cx="615553" cy="557601"/>
            </a:xfrm>
            <a:prstGeom prst="rect">
              <a:avLst/>
            </a:prstGeom>
            <a:noFill/>
            <a:ln>
              <a:noFill/>
            </a:ln>
          </p:spPr>
        </p:pic>
        <p:sp>
          <p:nvSpPr>
            <p:cNvPr id="77" name="文字方塊 9"/>
            <p:cNvSpPr txBox="1">
              <a:spLocks noChangeArrowheads="1"/>
            </p:cNvSpPr>
            <p:nvPr/>
          </p:nvSpPr>
          <p:spPr bwMode="auto">
            <a:xfrm>
              <a:off x="1780071" y="3096155"/>
              <a:ext cx="1113787" cy="257766"/>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付款函稿明細檔</a:t>
              </a:r>
              <a:endParaRPr/>
            </a:p>
          </p:txBody>
        </p:sp>
        <p:sp>
          <p:nvSpPr>
            <p:cNvPr id="78" name="矩形 64"/>
            <p:cNvSpPr>
              <a:spLocks noChangeArrowheads="1"/>
            </p:cNvSpPr>
            <p:nvPr/>
          </p:nvSpPr>
          <p:spPr bwMode="auto">
            <a:xfrm>
              <a:off x="958794" y="2653310"/>
              <a:ext cx="1923796"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79" name="直線接點 78"/>
          <p:cNvCxnSpPr>
            <a:cxnSpLocks/>
          </p:cNvCxnSpPr>
          <p:nvPr/>
        </p:nvCxnSpPr>
        <p:spPr bwMode="auto">
          <a:xfrm flipV="1">
            <a:off x="7779274" y="3154571"/>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5" name="群組 4"/>
          <p:cNvGrpSpPr/>
          <p:nvPr/>
        </p:nvGrpSpPr>
        <p:grpSpPr bwMode="auto">
          <a:xfrm>
            <a:off x="1656016" y="2492053"/>
            <a:ext cx="1261883" cy="684890"/>
            <a:chOff x="1701753" y="1806922"/>
            <a:chExt cx="1296774" cy="912769"/>
          </a:xfrm>
        </p:grpSpPr>
        <p:pic>
          <p:nvPicPr>
            <p:cNvPr id="12"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4" name="文字方塊 13"/>
            <p:cNvSpPr txBox="1">
              <a:spLocks noChangeArrowheads="1"/>
            </p:cNvSpPr>
            <p:nvPr/>
          </p:nvSpPr>
          <p:spPr bwMode="auto">
            <a:xfrm>
              <a:off x="1701753" y="2309509"/>
              <a:ext cx="1296774"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供應商資料表</a:t>
              </a:r>
              <a:endParaRPr lang="en-US" sz="1400">
                <a:latin typeface="微軟正黑體"/>
                <a:ea typeface="微軟正黑體"/>
              </a:endParaRPr>
            </a:p>
          </p:txBody>
        </p:sp>
      </p:grpSp>
      <p:cxnSp>
        <p:nvCxnSpPr>
          <p:cNvPr id="20" name="接點: 肘形 19"/>
          <p:cNvCxnSpPr>
            <a:cxnSpLocks/>
            <a:stCxn id="14" idx="2"/>
            <a:endCxn id="16" idx="0"/>
          </p:cNvCxnSpPr>
          <p:nvPr/>
        </p:nvCxnSpPr>
        <p:spPr bwMode="auto">
          <a:xfrm rot="16199999" flipH="1">
            <a:off x="2578452" y="2885447"/>
            <a:ext cx="1290451" cy="18734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接點: 肘形 25"/>
          <p:cNvCxnSpPr>
            <a:cxnSpLocks/>
            <a:stCxn id="78" idx="1"/>
            <a:endCxn id="16" idx="0"/>
          </p:cNvCxnSpPr>
          <p:nvPr/>
        </p:nvCxnSpPr>
        <p:spPr bwMode="auto">
          <a:xfrm rot="10800000" flipV="1">
            <a:off x="4160398" y="3235802"/>
            <a:ext cx="2618735" cy="1231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a:spLocks noChangeArrowheads="1"/>
          </p:cNvSpPr>
          <p:nvPr/>
        </p:nvSpPr>
        <p:spPr bwMode="auto">
          <a:xfrm>
            <a:off x="5382259" y="2519211"/>
            <a:ext cx="1283586"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1400">
                <a:solidFill>
                  <a:srgbClr val="FF0000"/>
                </a:solidFill>
                <a:latin typeface="微軟正黑體"/>
                <a:ea typeface="微軟正黑體"/>
              </a:rPr>
              <a:t>初始的函稿資訊，狀態為</a:t>
            </a:r>
            <a:r>
              <a:rPr lang="en-US" sz="1400">
                <a:solidFill>
                  <a:srgbClr val="FF0000"/>
                </a:solidFill>
                <a:latin typeface="微軟正黑體"/>
                <a:ea typeface="微軟正黑體"/>
              </a:rPr>
              <a:t>TEMPORARY</a:t>
            </a:r>
            <a:endParaRPr/>
          </a:p>
        </p:txBody>
      </p:sp>
      <p:sp>
        <p:nvSpPr>
          <p:cNvPr id="34" name="文字方塊 33"/>
          <p:cNvSpPr txBox="1">
            <a:spLocks noChangeArrowheads="1"/>
          </p:cNvSpPr>
          <p:nvPr/>
        </p:nvSpPr>
        <p:spPr bwMode="auto">
          <a:xfrm>
            <a:off x="6522844" y="3649299"/>
            <a:ext cx="1256430"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sz="1400">
                <a:solidFill>
                  <a:srgbClr val="FF0000"/>
                </a:solidFill>
                <a:latin typeface="微軟正黑體"/>
                <a:ea typeface="微軟正黑體"/>
              </a:rPr>
              <a:t>狀態從</a:t>
            </a:r>
            <a:r>
              <a:rPr lang="en-US" sz="1400">
                <a:solidFill>
                  <a:srgbClr val="FF0000"/>
                </a:solidFill>
                <a:latin typeface="微軟正黑體"/>
                <a:ea typeface="微軟正黑體"/>
              </a:rPr>
              <a:t>TEMPORARY</a:t>
            </a:r>
            <a:r>
              <a:rPr lang="zh-TW" sz="1400">
                <a:solidFill>
                  <a:srgbClr val="FF0000"/>
                </a:solidFill>
                <a:latin typeface="微軟正黑體"/>
                <a:ea typeface="微軟正黑體"/>
              </a:rPr>
              <a:t>更新至</a:t>
            </a:r>
            <a:r>
              <a:rPr lang="en-US" sz="1400">
                <a:solidFill>
                  <a:srgbClr val="FF0000"/>
                </a:solidFill>
                <a:latin typeface="微軟正黑體"/>
                <a:ea typeface="微軟正黑體"/>
              </a:rPr>
              <a:t>VALIDATED</a:t>
            </a:r>
            <a:endParaRPr/>
          </a:p>
        </p:txBody>
      </p:sp>
      <p:pic>
        <p:nvPicPr>
          <p:cNvPr id="18" name="圖片 13"/>
          <p:cNvPicPr>
            <a:picLocks noChangeAspect="1" noChangeArrowheads="1"/>
          </p:cNvPicPr>
          <p:nvPr/>
        </p:nvPicPr>
        <p:blipFill>
          <a:blip r:embed="rId5"/>
          <a:stretch/>
        </p:blipFill>
        <p:spPr bwMode="auto">
          <a:xfrm>
            <a:off x="1101780" y="4449009"/>
            <a:ext cx="532045" cy="482199"/>
          </a:xfrm>
          <a:prstGeom prst="rect">
            <a:avLst/>
          </a:prstGeom>
          <a:noFill/>
          <a:ln>
            <a:noFill/>
          </a:ln>
        </p:spPr>
      </p:pic>
      <p:sp>
        <p:nvSpPr>
          <p:cNvPr id="7" name="矩形 31">
            <a:hlinkClick r:id="rId6"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150938"/>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81418" y="822987"/>
            <a:ext cx="3744604" cy="369332"/>
          </a:xfrm>
          <a:prstGeom prst="rect">
            <a:avLst/>
          </a:prstGeom>
        </p:spPr>
        <p:txBody>
          <a:bodyPr wrap="square">
            <a:spAutoFit/>
          </a:bodyPr>
          <a:lstStyle/>
          <a:p>
            <a:pPr>
              <a:defRPr/>
            </a:pPr>
            <a:r>
              <a:rPr lang="zh-TW" b="1">
                <a:solidFill>
                  <a:prstClr val="white"/>
                </a:solidFill>
                <a:latin typeface="微軟正黑體"/>
                <a:ea typeface="微軟正黑體"/>
              </a:rPr>
              <a:t>撥付通知流程說明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271419" y="1326776"/>
            <a:ext cx="10303887"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窗口確認款項已送至供應商後，回系統回報付款完成。</a:t>
            </a:r>
            <a:endParaRPr lang="en-US">
              <a:latin typeface="微軟正黑體"/>
              <a:ea typeface="微軟正黑體"/>
            </a:endParaRPr>
          </a:p>
        </p:txBody>
      </p:sp>
      <p:sp>
        <p:nvSpPr>
          <p:cNvPr id="15" name="文字方塊 22"/>
          <p:cNvSpPr txBox="1">
            <a:spLocks noChangeArrowheads="1"/>
          </p:cNvSpPr>
          <p:nvPr/>
        </p:nvSpPr>
        <p:spPr bwMode="auto">
          <a:xfrm>
            <a:off x="3880798" y="3314889"/>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16" name="矩形 15"/>
          <p:cNvSpPr/>
          <p:nvPr/>
        </p:nvSpPr>
        <p:spPr bwMode="auto">
          <a:xfrm>
            <a:off x="4863910" y="2691919"/>
            <a:ext cx="1889671" cy="61192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付款完成回報介面操作</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7" name="直線單箭頭接點 67"/>
          <p:cNvCxnSpPr>
            <a:cxnSpLocks noChangeShapeType="1"/>
            <a:stCxn id="5" idx="3"/>
            <a:endCxn id="16" idx="1"/>
          </p:cNvCxnSpPr>
          <p:nvPr/>
        </p:nvCxnSpPr>
        <p:spPr bwMode="auto">
          <a:xfrm>
            <a:off x="4545503" y="2996404"/>
            <a:ext cx="318407" cy="1479"/>
          </a:xfrm>
          <a:prstGeom prst="straightConnector1">
            <a:avLst/>
          </a:prstGeom>
          <a:noFill/>
          <a:ln w="9525" algn="ctr">
            <a:solidFill>
              <a:schemeClr val="tx1"/>
            </a:solidFill>
            <a:round/>
            <a:headEnd/>
            <a:tailEnd type="triangle" w="med" len="med"/>
          </a:ln>
          <a:effectLst/>
        </p:spPr>
      </p:cxnSp>
      <p:pic>
        <p:nvPicPr>
          <p:cNvPr id="18" name="圖形 8" descr="桌子"/>
          <p:cNvPicPr>
            <a:picLocks noChangeAspect="1" noChangeArrowheads="1"/>
          </p:cNvPicPr>
          <p:nvPr/>
        </p:nvPicPr>
        <p:blipFill>
          <a:blip r:embed="rId2"/>
          <a:stretch/>
        </p:blipFill>
        <p:spPr bwMode="auto">
          <a:xfrm>
            <a:off x="9709226" y="2730763"/>
            <a:ext cx="937315" cy="530920"/>
          </a:xfrm>
          <a:prstGeom prst="rect">
            <a:avLst/>
          </a:prstGeom>
          <a:noFill/>
          <a:ln>
            <a:noFill/>
          </a:ln>
        </p:spPr>
      </p:pic>
      <p:sp>
        <p:nvSpPr>
          <p:cNvPr id="19" name="文字方塊 9"/>
          <p:cNvSpPr txBox="1">
            <a:spLocks noChangeArrowheads="1"/>
          </p:cNvSpPr>
          <p:nvPr/>
        </p:nvSpPr>
        <p:spPr bwMode="auto">
          <a:xfrm>
            <a:off x="9390819" y="3237503"/>
            <a:ext cx="1616029"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發票工作主檔</a:t>
            </a:r>
            <a:endParaRPr/>
          </a:p>
        </p:txBody>
      </p:sp>
      <p:cxnSp>
        <p:nvCxnSpPr>
          <p:cNvPr id="31" name="直線單箭頭接點 30"/>
          <p:cNvCxnSpPr>
            <a:cxnSpLocks/>
            <a:stCxn id="18" idx="1"/>
            <a:endCxn id="16" idx="3"/>
          </p:cNvCxnSpPr>
          <p:nvPr/>
        </p:nvCxnSpPr>
        <p:spPr bwMode="auto">
          <a:xfrm flipH="1">
            <a:off x="6753581" y="2996223"/>
            <a:ext cx="2955644" cy="166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文字方塊 36"/>
          <p:cNvSpPr txBox="1">
            <a:spLocks noChangeArrowheads="1"/>
          </p:cNvSpPr>
          <p:nvPr/>
        </p:nvSpPr>
        <p:spPr bwMode="auto">
          <a:xfrm>
            <a:off x="7095683" y="1981573"/>
            <a:ext cx="2295135"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付款紀錄明細的付款狀態若改為</a:t>
            </a:r>
            <a:r>
              <a:rPr lang="en-US" sz="1400">
                <a:solidFill>
                  <a:srgbClr val="FF0000"/>
                </a:solidFill>
                <a:latin typeface="微軟正黑體"/>
                <a:ea typeface="微軟正黑體"/>
              </a:rPr>
              <a:t>COMPLETE</a:t>
            </a:r>
            <a:r>
              <a:rPr lang="zh-TW" sz="1400">
                <a:solidFill>
                  <a:srgbClr val="FF0000"/>
                </a:solidFill>
                <a:latin typeface="微軟正黑體"/>
                <a:ea typeface="微軟正黑體"/>
              </a:rPr>
              <a:t>；</a:t>
            </a:r>
            <a:endParaRPr lang="en-US" sz="1400">
              <a:solidFill>
                <a:srgbClr val="FF0000"/>
              </a:solidFill>
              <a:latin typeface="微軟正黑體"/>
              <a:ea typeface="微軟正黑體"/>
            </a:endParaRPr>
          </a:p>
          <a:p>
            <a:pPr algn="ctr">
              <a:defRPr/>
            </a:pPr>
            <a:r>
              <a:rPr lang="zh-TW" sz="1400">
                <a:solidFill>
                  <a:srgbClr val="FF0000"/>
                </a:solidFill>
                <a:latin typeface="微軟正黑體"/>
                <a:ea typeface="微軟正黑體"/>
              </a:rPr>
              <a:t>則發票工作主檔的狀態從</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PAYING</a:t>
            </a:r>
            <a:r>
              <a:rPr lang="zh-TW" sz="1400">
                <a:solidFill>
                  <a:srgbClr val="FF0000"/>
                </a:solidFill>
                <a:latin typeface="微軟正黑體"/>
                <a:ea typeface="微軟正黑體"/>
              </a:rPr>
              <a:t>改為</a:t>
            </a:r>
            <a:r>
              <a:rPr lang="en-US" sz="1400">
                <a:solidFill>
                  <a:srgbClr val="FF0000"/>
                </a:solidFill>
                <a:latin typeface="微軟正黑體"/>
                <a:ea typeface="微軟正黑體"/>
              </a:rPr>
              <a:t>COMPLETE</a:t>
            </a:r>
            <a:endParaRPr/>
          </a:p>
        </p:txBody>
      </p:sp>
      <p:sp>
        <p:nvSpPr>
          <p:cNvPr id="20" name="矩形 31">
            <a:hlinkClick r:id="rId3"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回主流程</a:t>
            </a:r>
            <a:endParaRPr/>
          </a:p>
        </p:txBody>
      </p:sp>
      <p:sp>
        <p:nvSpPr>
          <p:cNvPr id="6" name="矩形 70"/>
          <p:cNvSpPr>
            <a:spLocks noChangeArrowheads="1"/>
          </p:cNvSpPr>
          <p:nvPr/>
        </p:nvSpPr>
        <p:spPr bwMode="auto">
          <a:xfrm>
            <a:off x="9117300" y="893496"/>
            <a:ext cx="1529241"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回報系統</a:t>
            </a:r>
            <a:endParaRPr lang="zh-TW" sz="2400">
              <a:solidFill>
                <a:schemeClr val="tx1"/>
              </a:solidFill>
              <a:latin typeface="微軟正黑體"/>
              <a:ea typeface="微軟正黑體"/>
            </a:endParaRPr>
          </a:p>
        </p:txBody>
      </p:sp>
      <p:pic>
        <p:nvPicPr>
          <p:cNvPr id="5" name="圖片 13"/>
          <p:cNvPicPr>
            <a:picLocks noChangeAspect="1" noChangeArrowheads="1"/>
          </p:cNvPicPr>
          <p:nvPr/>
        </p:nvPicPr>
        <p:blipFill>
          <a:blip r:embed="rId4"/>
          <a:stretch/>
        </p:blipFill>
        <p:spPr bwMode="auto">
          <a:xfrm>
            <a:off x="4013458" y="2755304"/>
            <a:ext cx="532045" cy="482199"/>
          </a:xfrm>
          <a:prstGeom prst="rect">
            <a:avLst/>
          </a:prstGeom>
          <a:noFill/>
          <a:ln>
            <a:noFill/>
          </a:ln>
        </p:spPr>
      </p:pic>
      <p:sp>
        <p:nvSpPr>
          <p:cNvPr id="25" name="文字方塊 24"/>
          <p:cNvSpPr txBox="1">
            <a:spLocks noChangeArrowheads="1"/>
          </p:cNvSpPr>
          <p:nvPr/>
        </p:nvSpPr>
        <p:spPr bwMode="auto">
          <a:xfrm>
            <a:off x="6081704" y="3598243"/>
            <a:ext cx="1668276" cy="95410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明細檔</a:t>
            </a:r>
            <a:r>
              <a:rPr lang="en-US" sz="1400">
                <a:solidFill>
                  <a:srgbClr val="FF0000"/>
                </a:solidFill>
                <a:latin typeface="微軟正黑體"/>
                <a:ea typeface="微軟正黑體"/>
              </a:rPr>
              <a:t>(</a:t>
            </a:r>
            <a:r>
              <a:rPr lang="zh-TW" sz="1400">
                <a:solidFill>
                  <a:srgbClr val="FF0000"/>
                </a:solidFill>
                <a:latin typeface="微軟正黑體"/>
                <a:ea typeface="微軟正黑體"/>
              </a:rPr>
              <a:t>發票工作主檔</a:t>
            </a:r>
            <a:r>
              <a:rPr lang="en-US" sz="1400">
                <a:solidFill>
                  <a:srgbClr val="FF0000"/>
                </a:solidFill>
                <a:latin typeface="微軟正黑體"/>
                <a:ea typeface="微軟正黑體"/>
              </a:rPr>
              <a:t>)</a:t>
            </a:r>
            <a:r>
              <a:rPr lang="zh-TW" sz="1400">
                <a:solidFill>
                  <a:srgbClr val="FF0000"/>
                </a:solidFill>
                <a:latin typeface="微軟正黑體"/>
                <a:ea typeface="微軟正黑體"/>
              </a:rPr>
              <a:t>付款狀態改為</a:t>
            </a:r>
            <a:endParaRPr lang="en-US" sz="1400">
              <a:solidFill>
                <a:srgbClr val="FF0000"/>
              </a:solidFill>
              <a:latin typeface="微軟正黑體"/>
              <a:ea typeface="微軟正黑體"/>
            </a:endParaRPr>
          </a:p>
          <a:p>
            <a:pPr algn="ctr">
              <a:defRPr/>
            </a:pPr>
            <a:r>
              <a:rPr lang="en-US" sz="1400">
                <a:solidFill>
                  <a:srgbClr val="FF0000"/>
                </a:solidFill>
                <a:latin typeface="微軟正黑體"/>
                <a:ea typeface="微軟正黑體"/>
              </a:rPr>
              <a:t>COMPLETE</a:t>
            </a:r>
            <a:r>
              <a:rPr lang="zh-TW" sz="1400">
                <a:solidFill>
                  <a:srgbClr val="FF0000"/>
                </a:solidFill>
                <a:latin typeface="微軟正黑體"/>
                <a:ea typeface="微軟正黑體"/>
              </a:rPr>
              <a:t>或</a:t>
            </a:r>
            <a:r>
              <a:rPr lang="en-US" sz="1400">
                <a:solidFill>
                  <a:srgbClr val="FF0000"/>
                </a:solidFill>
                <a:latin typeface="微軟正黑體"/>
                <a:ea typeface="微軟正黑體"/>
              </a:rPr>
              <a:t>PARTIAL</a:t>
            </a:r>
            <a:endParaRPr/>
          </a:p>
        </p:txBody>
      </p:sp>
      <p:cxnSp>
        <p:nvCxnSpPr>
          <p:cNvPr id="27" name="接點: 肘形 26"/>
          <p:cNvCxnSpPr>
            <a:cxnSpLocks/>
            <a:stCxn id="56" idx="1"/>
            <a:endCxn id="16" idx="3"/>
          </p:cNvCxnSpPr>
          <p:nvPr/>
        </p:nvCxnSpPr>
        <p:spPr bwMode="auto">
          <a:xfrm rot="10800000">
            <a:off x="6753581" y="2997883"/>
            <a:ext cx="1830682" cy="155803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a:spLocks noChangeArrowheads="1"/>
          </p:cNvSpPr>
          <p:nvPr/>
        </p:nvSpPr>
        <p:spPr bwMode="auto">
          <a:xfrm>
            <a:off x="9611452" y="4216170"/>
            <a:ext cx="1569090" cy="738664"/>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rgbClr val="FF0000"/>
                </a:solidFill>
                <a:latin typeface="微軟正黑體"/>
                <a:ea typeface="微軟正黑體"/>
              </a:rPr>
              <a:t>正常流程下，原狀態是</a:t>
            </a:r>
            <a:r>
              <a:rPr lang="en-US" sz="1400">
                <a:solidFill>
                  <a:srgbClr val="FF0000"/>
                </a:solidFill>
                <a:latin typeface="微軟正黑體"/>
                <a:ea typeface="微軟正黑體"/>
              </a:rPr>
              <a:t>null</a:t>
            </a:r>
            <a:r>
              <a:rPr lang="zh-TW" sz="1400">
                <a:solidFill>
                  <a:srgbClr val="FF0000"/>
                </a:solidFill>
                <a:latin typeface="微軟正黑體"/>
                <a:ea typeface="微軟正黑體"/>
              </a:rPr>
              <a:t>者被篩選出來</a:t>
            </a:r>
            <a:endParaRPr lang="en-US" sz="1400">
              <a:solidFill>
                <a:srgbClr val="FF0000"/>
              </a:solidFill>
              <a:latin typeface="微軟正黑體"/>
              <a:ea typeface="微軟正黑體"/>
            </a:endParaRPr>
          </a:p>
        </p:txBody>
      </p:sp>
      <p:grpSp>
        <p:nvGrpSpPr>
          <p:cNvPr id="7" name="群組 6"/>
          <p:cNvGrpSpPr/>
          <p:nvPr/>
        </p:nvGrpSpPr>
        <p:grpSpPr bwMode="auto">
          <a:xfrm>
            <a:off x="125598" y="2755304"/>
            <a:ext cx="902811" cy="743897"/>
            <a:chOff x="4923732" y="339056"/>
            <a:chExt cx="902811" cy="743897"/>
          </a:xfrm>
        </p:grpSpPr>
        <p:pic>
          <p:nvPicPr>
            <p:cNvPr id="8" name="圖片 21"/>
            <p:cNvPicPr>
              <a:picLocks noChangeAspect="1" noChangeArrowheads="1"/>
            </p:cNvPicPr>
            <p:nvPr/>
          </p:nvPicPr>
          <p:blipFill>
            <a:blip r:embed="rId5"/>
            <a:stretch/>
          </p:blipFill>
          <p:spPr bwMode="auto">
            <a:xfrm>
              <a:off x="5057776" y="339056"/>
              <a:ext cx="532270" cy="482559"/>
            </a:xfrm>
            <a:prstGeom prst="rect">
              <a:avLst/>
            </a:prstGeom>
            <a:noFill/>
            <a:ln>
              <a:noFill/>
            </a:ln>
          </p:spPr>
        </p:pic>
        <p:sp>
          <p:nvSpPr>
            <p:cNvPr id="13" name="文字方塊 22"/>
            <p:cNvSpPr txBox="1">
              <a:spLocks noChangeArrowheads="1"/>
            </p:cNvSpPr>
            <p:nvPr/>
          </p:nvSpPr>
          <p:spPr bwMode="auto">
            <a:xfrm>
              <a:off x="4923732" y="775176"/>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會計出納</a:t>
              </a:r>
              <a:endParaRPr/>
            </a:p>
          </p:txBody>
        </p:sp>
      </p:grpSp>
      <p:sp>
        <p:nvSpPr>
          <p:cNvPr id="14" name="矩形 70"/>
          <p:cNvSpPr>
            <a:spLocks noChangeArrowheads="1"/>
          </p:cNvSpPr>
          <p:nvPr/>
        </p:nvSpPr>
        <p:spPr bwMode="auto">
          <a:xfrm>
            <a:off x="1325661" y="2618249"/>
            <a:ext cx="2137745" cy="755947"/>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sz="2400">
                <a:latin typeface="微軟正黑體"/>
                <a:ea typeface="微軟正黑體"/>
              </a:rPr>
              <a:t>付款給供應商完成通知</a:t>
            </a:r>
            <a:endParaRPr lang="en-US" sz="2400">
              <a:latin typeface="微軟正黑體"/>
              <a:ea typeface="微軟正黑體"/>
            </a:endParaRPr>
          </a:p>
        </p:txBody>
      </p:sp>
      <p:cxnSp>
        <p:nvCxnSpPr>
          <p:cNvPr id="22" name="直線單箭頭接點 67"/>
          <p:cNvCxnSpPr>
            <a:cxnSpLocks noChangeShapeType="1"/>
            <a:stCxn id="14" idx="3"/>
            <a:endCxn id="5" idx="1"/>
          </p:cNvCxnSpPr>
          <p:nvPr/>
        </p:nvCxnSpPr>
        <p:spPr bwMode="auto">
          <a:xfrm>
            <a:off x="3463406" y="2996223"/>
            <a:ext cx="550052" cy="181"/>
          </a:xfrm>
          <a:prstGeom prst="straightConnector1">
            <a:avLst/>
          </a:prstGeom>
          <a:noFill/>
          <a:ln w="9525" algn="ctr">
            <a:solidFill>
              <a:schemeClr val="tx1"/>
            </a:solidFill>
            <a:round/>
            <a:headEnd/>
            <a:tailEnd type="triangle" w="med" len="med"/>
          </a:ln>
          <a:effectLst/>
        </p:spPr>
      </p:cxnSp>
      <p:cxnSp>
        <p:nvCxnSpPr>
          <p:cNvPr id="29" name="直線單箭頭接點 67"/>
          <p:cNvCxnSpPr>
            <a:cxnSpLocks noChangeShapeType="1"/>
            <a:stCxn id="8" idx="3"/>
            <a:endCxn id="14" idx="1"/>
          </p:cNvCxnSpPr>
          <p:nvPr/>
        </p:nvCxnSpPr>
        <p:spPr bwMode="auto">
          <a:xfrm flipV="1">
            <a:off x="791912" y="2996223"/>
            <a:ext cx="533749" cy="361"/>
          </a:xfrm>
          <a:prstGeom prst="straightConnector1">
            <a:avLst/>
          </a:prstGeom>
          <a:noFill/>
          <a:ln w="9525" algn="ctr">
            <a:solidFill>
              <a:schemeClr val="tx1"/>
            </a:solidFill>
            <a:round/>
            <a:headEnd/>
            <a:tailEnd type="triangle" w="med" len="med"/>
          </a:ln>
          <a:effectLst/>
        </p:spPr>
      </p:cxnSp>
      <p:grpSp>
        <p:nvGrpSpPr>
          <p:cNvPr id="51" name="群組 50"/>
          <p:cNvGrpSpPr/>
          <p:nvPr/>
        </p:nvGrpSpPr>
        <p:grpSpPr bwMode="auto">
          <a:xfrm>
            <a:off x="8584262" y="3961347"/>
            <a:ext cx="1064763" cy="1077409"/>
            <a:chOff x="1901663" y="2568469"/>
            <a:chExt cx="838706" cy="818121"/>
          </a:xfrm>
        </p:grpSpPr>
        <p:pic>
          <p:nvPicPr>
            <p:cNvPr id="54" name="圖形 8" descr="桌子"/>
            <p:cNvPicPr>
              <a:picLocks noChangeAspect="1" noChangeArrowheads="1"/>
            </p:cNvPicPr>
            <p:nvPr/>
          </p:nvPicPr>
          <p:blipFill>
            <a:blip r:embed="rId6"/>
            <a:stretch/>
          </p:blipFill>
          <p:spPr bwMode="auto">
            <a:xfrm>
              <a:off x="2000150" y="2568469"/>
              <a:ext cx="615553" cy="557601"/>
            </a:xfrm>
            <a:prstGeom prst="rect">
              <a:avLst/>
            </a:prstGeom>
            <a:noFill/>
            <a:ln>
              <a:noFill/>
            </a:ln>
          </p:spPr>
        </p:pic>
        <p:sp>
          <p:nvSpPr>
            <p:cNvPr id="55" name="文字方塊 9"/>
            <p:cNvSpPr txBox="1">
              <a:spLocks noChangeArrowheads="1"/>
            </p:cNvSpPr>
            <p:nvPr/>
          </p:nvSpPr>
          <p:spPr bwMode="auto">
            <a:xfrm>
              <a:off x="1901663" y="2989863"/>
              <a:ext cx="809110" cy="350561"/>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付款紀錄明細檔</a:t>
              </a:r>
              <a:endParaRPr/>
            </a:p>
          </p:txBody>
        </p:sp>
        <p:sp>
          <p:nvSpPr>
            <p:cNvPr id="56" name="矩形 64"/>
            <p:cNvSpPr>
              <a:spLocks noChangeArrowheads="1"/>
            </p:cNvSpPr>
            <p:nvPr/>
          </p:nvSpPr>
          <p:spPr bwMode="auto">
            <a:xfrm>
              <a:off x="1901664" y="2653310"/>
              <a:ext cx="838705"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sp>
        <p:nvSpPr>
          <p:cNvPr id="62" name="矩形 61"/>
          <p:cNvSpPr/>
          <p:nvPr/>
        </p:nvSpPr>
        <p:spPr bwMode="auto">
          <a:xfrm>
            <a:off x="0" y="5105610"/>
            <a:ext cx="10222309" cy="1343273"/>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defRPr/>
            </a:pPr>
            <a:r>
              <a:rPr lang="en-US">
                <a:latin typeface="微軟正黑體"/>
                <a:ea typeface="微軟正黑體"/>
              </a:rPr>
              <a:t>(1)</a:t>
            </a:r>
            <a:r>
              <a:rPr lang="zh-TW">
                <a:latin typeface="微軟正黑體"/>
                <a:ea typeface="微軟正黑體"/>
              </a:rPr>
              <a:t>將付款紀錄明細檔</a:t>
            </a:r>
            <a:r>
              <a:rPr lang="en-US">
                <a:latin typeface="微軟正黑體"/>
                <a:ea typeface="微軟正黑體"/>
              </a:rPr>
              <a:t>(</a:t>
            </a:r>
            <a:r>
              <a:rPr lang="zh-TW">
                <a:latin typeface="微軟正黑體"/>
                <a:ea typeface="微軟正黑體"/>
              </a:rPr>
              <a:t>資料等於發票工作主檔</a:t>
            </a:r>
            <a:r>
              <a:rPr lang="en-US">
                <a:latin typeface="微軟正黑體"/>
                <a:ea typeface="微軟正黑體"/>
              </a:rPr>
              <a:t>)</a:t>
            </a:r>
            <a:r>
              <a:rPr lang="zh-TW">
                <a:latin typeface="微軟正黑體"/>
                <a:ea typeface="微軟正黑體"/>
              </a:rPr>
              <a:t>中付款狀態為是</a:t>
            </a:r>
            <a:r>
              <a:rPr lang="en-US">
                <a:latin typeface="微軟正黑體"/>
                <a:ea typeface="微軟正黑體"/>
              </a:rPr>
              <a:t>null</a:t>
            </a:r>
            <a:r>
              <a:rPr lang="zh-TW">
                <a:latin typeface="微軟正黑體"/>
                <a:ea typeface="微軟正黑體"/>
              </a:rPr>
              <a:t>的篩選出來 </a:t>
            </a:r>
            <a:endParaRPr lang="en-US">
              <a:latin typeface="微軟正黑體"/>
              <a:ea typeface="微軟正黑體"/>
            </a:endParaRPr>
          </a:p>
          <a:p>
            <a:pPr>
              <a:defRPr/>
            </a:pPr>
            <a:r>
              <a:rPr lang="en-US">
                <a:latin typeface="微軟正黑體"/>
                <a:ea typeface="微軟正黑體"/>
              </a:rPr>
              <a:t>(2)</a:t>
            </a:r>
            <a:r>
              <a:rPr lang="zh-TW">
                <a:latin typeface="微軟正黑體"/>
                <a:ea typeface="微軟正黑體"/>
              </a:rPr>
              <a:t>逐一確認其實際付款狀態，變更為</a:t>
            </a:r>
            <a:r>
              <a:rPr lang="en-US">
                <a:latin typeface="微軟正黑體"/>
                <a:ea typeface="微軟正黑體"/>
              </a:rPr>
              <a:t>COMPLETE (</a:t>
            </a:r>
            <a:r>
              <a:rPr lang="zh-TW">
                <a:latin typeface="微軟正黑體"/>
                <a:ea typeface="微軟正黑體"/>
              </a:rPr>
              <a:t>完成付款</a:t>
            </a:r>
            <a:r>
              <a:rPr lang="en-US">
                <a:latin typeface="微軟正黑體"/>
                <a:ea typeface="微軟正黑體"/>
              </a:rPr>
              <a:t>)</a:t>
            </a:r>
            <a:r>
              <a:rPr lang="zh-TW">
                <a:latin typeface="微軟正黑體"/>
                <a:ea typeface="微軟正黑體"/>
              </a:rPr>
              <a:t>或</a:t>
            </a:r>
            <a:r>
              <a:rPr lang="en-US">
                <a:latin typeface="微軟正黑體"/>
                <a:ea typeface="微軟正黑體"/>
              </a:rPr>
              <a:t>PARTIAL(</a:t>
            </a:r>
            <a:r>
              <a:rPr lang="zh-TW">
                <a:latin typeface="微軟正黑體"/>
                <a:ea typeface="微軟正黑體"/>
              </a:rPr>
              <a:t>後續應該還要付款</a:t>
            </a:r>
            <a:r>
              <a:rPr lang="en-US">
                <a:latin typeface="微軟正黑體"/>
                <a:ea typeface="微軟正黑體"/>
              </a:rPr>
              <a:t>)</a:t>
            </a:r>
            <a:endParaRPr/>
          </a:p>
          <a:p>
            <a:pPr>
              <a:defRPr/>
            </a:pPr>
            <a:r>
              <a:rPr lang="en-US">
                <a:latin typeface="微軟正黑體"/>
                <a:ea typeface="微軟正黑體"/>
              </a:rPr>
              <a:t>(3)</a:t>
            </a:r>
            <a:r>
              <a:rPr lang="zh-TW">
                <a:latin typeface="微軟正黑體"/>
                <a:ea typeface="微軟正黑體"/>
              </a:rPr>
              <a:t>在</a:t>
            </a:r>
            <a:r>
              <a:rPr lang="en-US">
                <a:latin typeface="微軟正黑體"/>
                <a:ea typeface="微軟正黑體"/>
              </a:rPr>
              <a:t>(2)</a:t>
            </a:r>
            <a:r>
              <a:rPr lang="zh-TW">
                <a:latin typeface="微軟正黑體"/>
                <a:ea typeface="微軟正黑體"/>
              </a:rPr>
              <a:t>之中變更為</a:t>
            </a:r>
            <a:r>
              <a:rPr lang="en-US">
                <a:latin typeface="微軟正黑體"/>
                <a:ea typeface="微軟正黑體"/>
              </a:rPr>
              <a:t>COMPLETE </a:t>
            </a:r>
            <a:r>
              <a:rPr lang="zh-TW">
                <a:latin typeface="微軟正黑體"/>
                <a:ea typeface="微軟正黑體"/>
              </a:rPr>
              <a:t>者，則發票工作主檔的狀態從</a:t>
            </a:r>
            <a:r>
              <a:rPr lang="en-US">
                <a:latin typeface="微軟正黑體"/>
                <a:ea typeface="微軟正黑體"/>
              </a:rPr>
              <a:t>PAYING</a:t>
            </a:r>
            <a:r>
              <a:rPr lang="zh-TW">
                <a:latin typeface="微軟正黑體"/>
                <a:ea typeface="微軟正黑體"/>
              </a:rPr>
              <a:t>改為</a:t>
            </a:r>
            <a:r>
              <a:rPr lang="en-US">
                <a:latin typeface="微軟正黑體"/>
                <a:ea typeface="微軟正黑體"/>
              </a:rPr>
              <a:t>COMPLETE</a:t>
            </a:r>
            <a:endParaRPr/>
          </a:p>
          <a:p>
            <a:pPr>
              <a:defRPr/>
            </a:pPr>
            <a:r>
              <a:rPr lang="en-US">
                <a:latin typeface="微軟正黑體"/>
                <a:ea typeface="微軟正黑體"/>
              </a:rPr>
              <a:t>(4)</a:t>
            </a:r>
            <a:r>
              <a:rPr lang="zh-TW">
                <a:latin typeface="微軟正黑體"/>
                <a:ea typeface="微軟正黑體"/>
              </a:rPr>
              <a:t>付款紀錄明細中狀態為</a:t>
            </a:r>
            <a:r>
              <a:rPr lang="en-US">
                <a:latin typeface="微軟正黑體"/>
                <a:ea typeface="微軟正黑體"/>
              </a:rPr>
              <a:t>PARTIAL</a:t>
            </a:r>
            <a:r>
              <a:rPr lang="zh-TW">
                <a:latin typeface="微軟正黑體"/>
                <a:ea typeface="微軟正黑體"/>
              </a:rPr>
              <a:t>者，亦可提供彈性空間將狀態改為</a:t>
            </a:r>
            <a:r>
              <a:rPr lang="en-US">
                <a:latin typeface="微軟正黑體"/>
                <a:ea typeface="微軟正黑體"/>
              </a:rPr>
              <a:t>COMPLETE(</a:t>
            </a:r>
            <a:r>
              <a:rPr lang="zh-TW">
                <a:latin typeface="微軟正黑體"/>
                <a:ea typeface="微軟正黑體"/>
              </a:rPr>
              <a:t>不足額付款結案 </a:t>
            </a:r>
            <a:r>
              <a:rPr lang="en-US">
                <a:latin typeface="微軟正黑體"/>
                <a:ea typeface="微軟正黑體"/>
              </a:rPr>
              <a:t>?)</a:t>
            </a:r>
            <a:endParaRPr/>
          </a:p>
        </p:txBody>
      </p:sp>
      <p:cxnSp>
        <p:nvCxnSpPr>
          <p:cNvPr id="63" name="直線單箭頭接點 67"/>
          <p:cNvCxnSpPr>
            <a:cxnSpLocks noChangeShapeType="1"/>
            <a:stCxn id="62" idx="0"/>
            <a:endCxn id="16" idx="2"/>
          </p:cNvCxnSpPr>
          <p:nvPr/>
        </p:nvCxnSpPr>
        <p:spPr bwMode="auto">
          <a:xfrm flipV="1">
            <a:off x="5111155" y="3303847"/>
            <a:ext cx="697591" cy="1801763"/>
          </a:xfrm>
          <a:prstGeom prst="straightConnector1">
            <a:avLst/>
          </a:prstGeom>
          <a:noFill/>
          <a:ln w="44450" algn="ctr">
            <a:solidFill>
              <a:schemeClr val="tx1"/>
            </a:solidFill>
            <a:prstDash val="sysDash"/>
            <a:round/>
            <a:headEn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352074"/>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1" y="811400"/>
            <a:ext cx="3744604" cy="369332"/>
          </a:xfrm>
          <a:prstGeom prst="rect">
            <a:avLst/>
          </a:prstGeom>
        </p:spPr>
        <p:txBody>
          <a:bodyPr wrap="square">
            <a:spAutoFit/>
          </a:bodyPr>
          <a:lstStyle/>
          <a:p>
            <a:pPr>
              <a:defRPr/>
            </a:pPr>
            <a:r>
              <a:rPr lang="en-US" b="1">
                <a:solidFill>
                  <a:prstClr val="white"/>
                </a:solidFill>
                <a:latin typeface="微軟正黑體"/>
                <a:ea typeface="微軟正黑體"/>
              </a:rPr>
              <a:t>CB</a:t>
            </a:r>
            <a:r>
              <a:rPr lang="zh-TW" b="1">
                <a:solidFill>
                  <a:prstClr val="white"/>
                </a:solidFill>
                <a:latin typeface="微軟正黑體"/>
                <a:ea typeface="微軟正黑體"/>
              </a:rPr>
              <a:t>管理流程說明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39" name="文字方塊 38"/>
          <p:cNvSpPr txBox="1"/>
          <p:nvPr/>
        </p:nvSpPr>
        <p:spPr bwMode="auto">
          <a:xfrm>
            <a:off x="181580" y="1255175"/>
            <a:ext cx="10303887" cy="92333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新增一筆</a:t>
            </a:r>
            <a:r>
              <a:rPr lang="en-US">
                <a:latin typeface="微軟正黑體"/>
                <a:ea typeface="微軟正黑體"/>
              </a:rPr>
              <a:t>CB</a:t>
            </a:r>
            <a:endParaRPr/>
          </a:p>
          <a:p>
            <a:pPr marL="457200" indent="-457200" algn="just" defTabSz="1219170">
              <a:buFont typeface="Wingdings"/>
              <a:buChar char="p"/>
              <a:defRPr/>
            </a:pPr>
            <a:r>
              <a:rPr lang="zh-TW">
                <a:latin typeface="微軟正黑體"/>
                <a:ea typeface="微軟正黑體"/>
              </a:rPr>
              <a:t>帳單抵扣</a:t>
            </a:r>
            <a:r>
              <a:rPr lang="en-US">
                <a:latin typeface="微軟正黑體"/>
                <a:ea typeface="微軟正黑體"/>
              </a:rPr>
              <a:t>CB</a:t>
            </a:r>
            <a:r>
              <a:rPr lang="zh-TW">
                <a:latin typeface="微軟正黑體"/>
                <a:ea typeface="微軟正黑體"/>
              </a:rPr>
              <a:t>或作廢折返</a:t>
            </a:r>
            <a:r>
              <a:rPr lang="en-US">
                <a:latin typeface="微軟正黑體"/>
                <a:ea typeface="微軟正黑體"/>
              </a:rPr>
              <a:t>CB</a:t>
            </a:r>
            <a:endParaRPr/>
          </a:p>
          <a:p>
            <a:pPr marL="457200" indent="-457200" algn="just" defTabSz="1219170">
              <a:buFont typeface="Wingdings"/>
              <a:buChar char="p"/>
              <a:defRPr/>
            </a:pPr>
            <a:r>
              <a:rPr lang="zh-TW">
                <a:latin typeface="微軟正黑體"/>
                <a:ea typeface="微軟正黑體"/>
              </a:rPr>
              <a:t>退費</a:t>
            </a:r>
            <a:endParaRPr lang="en-US">
              <a:latin typeface="微軟正黑體"/>
              <a:ea typeface="微軟正黑體"/>
            </a:endParaRPr>
          </a:p>
        </p:txBody>
      </p:sp>
      <p:sp>
        <p:nvSpPr>
          <p:cNvPr id="6" name="矩形 70"/>
          <p:cNvSpPr>
            <a:spLocks noChangeArrowheads="1"/>
          </p:cNvSpPr>
          <p:nvPr/>
        </p:nvSpPr>
        <p:spPr bwMode="auto">
          <a:xfrm>
            <a:off x="8581560" y="826640"/>
            <a:ext cx="1998789" cy="421888"/>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CB</a:t>
            </a:r>
            <a:r>
              <a:rPr lang="zh-TW" sz="2400">
                <a:latin typeface="微軟正黑體"/>
                <a:ea typeface="微軟正黑體"/>
              </a:rPr>
              <a:t>管理流程</a:t>
            </a:r>
            <a:endParaRPr lang="zh-TW" sz="2400">
              <a:solidFill>
                <a:schemeClr val="tx1"/>
              </a:solidFill>
              <a:latin typeface="微軟正黑體"/>
              <a:ea typeface="微軟正黑體"/>
            </a:endParaRPr>
          </a:p>
        </p:txBody>
      </p:sp>
      <p:sp>
        <p:nvSpPr>
          <p:cNvPr id="76" name="文字方塊 22"/>
          <p:cNvSpPr txBox="1">
            <a:spLocks noChangeArrowheads="1"/>
          </p:cNvSpPr>
          <p:nvPr/>
        </p:nvSpPr>
        <p:spPr bwMode="auto">
          <a:xfrm>
            <a:off x="6379721" y="3603190"/>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80" name="矩形 79"/>
          <p:cNvSpPr/>
          <p:nvPr/>
        </p:nvSpPr>
        <p:spPr bwMode="auto">
          <a:xfrm>
            <a:off x="7843024" y="3059200"/>
            <a:ext cx="1202364"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抵扣 </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81" name="直線單箭頭接點 67"/>
          <p:cNvCxnSpPr>
            <a:cxnSpLocks noChangeShapeType="1"/>
            <a:stCxn id="28" idx="3"/>
            <a:endCxn id="80" idx="1"/>
          </p:cNvCxnSpPr>
          <p:nvPr/>
        </p:nvCxnSpPr>
        <p:spPr bwMode="auto">
          <a:xfrm>
            <a:off x="7061178" y="3276471"/>
            <a:ext cx="781846" cy="7555"/>
          </a:xfrm>
          <a:prstGeom prst="straightConnector1">
            <a:avLst/>
          </a:prstGeom>
          <a:noFill/>
          <a:ln w="9525" algn="ctr">
            <a:solidFill>
              <a:schemeClr val="tx1"/>
            </a:solidFill>
            <a:round/>
            <a:headEnd/>
            <a:tailEnd type="triangle" w="med" len="med"/>
          </a:ln>
          <a:effectLst/>
        </p:spPr>
      </p:cxnSp>
      <p:grpSp>
        <p:nvGrpSpPr>
          <p:cNvPr id="88" name="群組 7"/>
          <p:cNvGrpSpPr/>
          <p:nvPr/>
        </p:nvGrpSpPr>
        <p:grpSpPr bwMode="auto">
          <a:xfrm>
            <a:off x="10108518" y="2306195"/>
            <a:ext cx="1358111" cy="646148"/>
            <a:chOff x="1652305" y="1806922"/>
            <a:chExt cx="1395661" cy="861136"/>
          </a:xfrm>
        </p:grpSpPr>
        <p:pic>
          <p:nvPicPr>
            <p:cNvPr id="89"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90" name="文字方塊 89"/>
            <p:cNvSpPr txBox="1">
              <a:spLocks noChangeArrowheads="1"/>
            </p:cNvSpPr>
            <p:nvPr/>
          </p:nvSpPr>
          <p:spPr bwMode="auto">
            <a:xfrm>
              <a:off x="1652305" y="2361142"/>
              <a:ext cx="1395661"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Credit Balance</a:t>
              </a:r>
              <a:endParaRPr/>
            </a:p>
          </p:txBody>
        </p:sp>
      </p:grpSp>
      <p:cxnSp>
        <p:nvCxnSpPr>
          <p:cNvPr id="91" name="接點: 肘形 90"/>
          <p:cNvCxnSpPr>
            <a:cxnSpLocks/>
            <a:stCxn id="80" idx="3"/>
            <a:endCxn id="89" idx="1"/>
          </p:cNvCxnSpPr>
          <p:nvPr/>
        </p:nvCxnSpPr>
        <p:spPr bwMode="auto">
          <a:xfrm flipV="1">
            <a:off x="9045388" y="2571946"/>
            <a:ext cx="1383942" cy="712080"/>
          </a:xfrm>
          <a:prstGeom prst="bentConnector3">
            <a:avLst>
              <a:gd name="adj1" fmla="val 415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接點: 肘形 93"/>
          <p:cNvCxnSpPr>
            <a:cxnSpLocks/>
            <a:stCxn id="80" idx="3"/>
            <a:endCxn id="99" idx="1"/>
          </p:cNvCxnSpPr>
          <p:nvPr/>
        </p:nvCxnSpPr>
        <p:spPr bwMode="auto">
          <a:xfrm>
            <a:off x="9045388" y="3284026"/>
            <a:ext cx="1142685" cy="9201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7" name="群組 7"/>
          <p:cNvGrpSpPr/>
          <p:nvPr/>
        </p:nvGrpSpPr>
        <p:grpSpPr bwMode="auto">
          <a:xfrm>
            <a:off x="10188074" y="3673125"/>
            <a:ext cx="1283045" cy="684890"/>
            <a:chOff x="1732060" y="1806922"/>
            <a:chExt cx="1236152" cy="912769"/>
          </a:xfrm>
        </p:grpSpPr>
        <p:pic>
          <p:nvPicPr>
            <p:cNvPr id="98"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99" name="文字方塊 98"/>
            <p:cNvSpPr txBox="1">
              <a:spLocks noChangeArrowheads="1"/>
            </p:cNvSpPr>
            <p:nvPr/>
          </p:nvSpPr>
          <p:spPr bwMode="auto">
            <a:xfrm>
              <a:off x="1732060" y="2309509"/>
              <a:ext cx="1236152"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CBStatement</a:t>
              </a:r>
              <a:endParaRPr lang="en-US" sz="1400">
                <a:latin typeface="微軟正黑體"/>
                <a:ea typeface="微軟正黑體"/>
              </a:endParaRPr>
            </a:p>
          </p:txBody>
        </p:sp>
      </p:grpSp>
      <p:sp>
        <p:nvSpPr>
          <p:cNvPr id="108" name="文字方塊 107"/>
          <p:cNvSpPr txBox="1">
            <a:spLocks noChangeArrowheads="1"/>
          </p:cNvSpPr>
          <p:nvPr/>
        </p:nvSpPr>
        <p:spPr bwMode="auto">
          <a:xfrm>
            <a:off x="5389783" y="2234727"/>
            <a:ext cx="3586238"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800">
                <a:latin typeface="微軟正黑體"/>
                <a:ea typeface="微軟正黑體"/>
              </a:rPr>
              <a:t>(2)</a:t>
            </a:r>
            <a:r>
              <a:rPr lang="zh-TW" sz="2800">
                <a:latin typeface="微軟正黑體"/>
                <a:ea typeface="微軟正黑體"/>
              </a:rPr>
              <a:t> 產製帳單進行抵扣</a:t>
            </a:r>
            <a:endParaRPr lang="en-US" sz="2800">
              <a:latin typeface="微軟正黑體"/>
              <a:ea typeface="微軟正黑體"/>
            </a:endParaRPr>
          </a:p>
        </p:txBody>
      </p:sp>
      <p:sp>
        <p:nvSpPr>
          <p:cNvPr id="112" name="文字方塊 22"/>
          <p:cNvSpPr txBox="1">
            <a:spLocks noChangeArrowheads="1"/>
          </p:cNvSpPr>
          <p:nvPr/>
        </p:nvSpPr>
        <p:spPr bwMode="auto">
          <a:xfrm>
            <a:off x="6379721" y="5761934"/>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113" name="矩形 112"/>
          <p:cNvSpPr/>
          <p:nvPr/>
        </p:nvSpPr>
        <p:spPr bwMode="auto">
          <a:xfrm>
            <a:off x="7843024" y="5217944"/>
            <a:ext cx="1594142"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退費</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14" name="直線單箭頭接點 67"/>
          <p:cNvCxnSpPr>
            <a:cxnSpLocks noChangeShapeType="1"/>
            <a:stCxn id="30" idx="3"/>
            <a:endCxn id="113" idx="1"/>
          </p:cNvCxnSpPr>
          <p:nvPr/>
        </p:nvCxnSpPr>
        <p:spPr bwMode="auto">
          <a:xfrm>
            <a:off x="7097149" y="5442770"/>
            <a:ext cx="745875" cy="0"/>
          </a:xfrm>
          <a:prstGeom prst="straightConnector1">
            <a:avLst/>
          </a:prstGeom>
          <a:noFill/>
          <a:ln w="9525" algn="ctr">
            <a:solidFill>
              <a:schemeClr val="tx1"/>
            </a:solidFill>
            <a:round/>
            <a:headEnd/>
            <a:tailEnd type="triangle" w="med" len="med"/>
          </a:ln>
          <a:effectLst/>
        </p:spPr>
      </p:cxnSp>
      <p:grpSp>
        <p:nvGrpSpPr>
          <p:cNvPr id="115" name="群組 7"/>
          <p:cNvGrpSpPr/>
          <p:nvPr/>
        </p:nvGrpSpPr>
        <p:grpSpPr bwMode="auto">
          <a:xfrm>
            <a:off x="10108518" y="4464939"/>
            <a:ext cx="1358111" cy="646148"/>
            <a:chOff x="1652305" y="1806922"/>
            <a:chExt cx="1395661" cy="861136"/>
          </a:xfrm>
        </p:grpSpPr>
        <p:pic>
          <p:nvPicPr>
            <p:cNvPr id="116"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17" name="文字方塊 116"/>
            <p:cNvSpPr txBox="1">
              <a:spLocks noChangeArrowheads="1"/>
            </p:cNvSpPr>
            <p:nvPr/>
          </p:nvSpPr>
          <p:spPr bwMode="auto">
            <a:xfrm>
              <a:off x="1652305" y="2361142"/>
              <a:ext cx="1395661"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Credit Balance</a:t>
              </a:r>
              <a:endParaRPr/>
            </a:p>
          </p:txBody>
        </p:sp>
      </p:grpSp>
      <p:cxnSp>
        <p:nvCxnSpPr>
          <p:cNvPr id="118" name="接點: 肘形 117"/>
          <p:cNvCxnSpPr>
            <a:cxnSpLocks/>
            <a:stCxn id="113" idx="3"/>
            <a:endCxn id="116" idx="1"/>
          </p:cNvCxnSpPr>
          <p:nvPr/>
        </p:nvCxnSpPr>
        <p:spPr bwMode="auto">
          <a:xfrm flipV="1">
            <a:off x="9437166" y="4730690"/>
            <a:ext cx="992164" cy="7120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接點: 肘形 118"/>
          <p:cNvCxnSpPr>
            <a:cxnSpLocks/>
            <a:stCxn id="113" idx="3"/>
            <a:endCxn id="122" idx="1"/>
          </p:cNvCxnSpPr>
          <p:nvPr/>
        </p:nvCxnSpPr>
        <p:spPr bwMode="auto">
          <a:xfrm>
            <a:off x="9437166" y="5442770"/>
            <a:ext cx="755397" cy="920101"/>
          </a:xfrm>
          <a:prstGeom prst="bentConnector3">
            <a:avLst>
              <a:gd name="adj1" fmla="val 6407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0" name="群組 7"/>
          <p:cNvGrpSpPr/>
          <p:nvPr/>
        </p:nvGrpSpPr>
        <p:grpSpPr bwMode="auto">
          <a:xfrm>
            <a:off x="10192563" y="5831869"/>
            <a:ext cx="1274067" cy="684890"/>
            <a:chOff x="1736386" y="1806922"/>
            <a:chExt cx="1227502" cy="912769"/>
          </a:xfrm>
        </p:grpSpPr>
        <p:pic>
          <p:nvPicPr>
            <p:cNvPr id="121"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22" name="文字方塊 121"/>
            <p:cNvSpPr txBox="1">
              <a:spLocks noChangeArrowheads="1"/>
            </p:cNvSpPr>
            <p:nvPr/>
          </p:nvSpPr>
          <p:spPr bwMode="auto">
            <a:xfrm>
              <a:off x="1736386" y="2309509"/>
              <a:ext cx="1227502"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CBStatement</a:t>
              </a:r>
              <a:endParaRPr lang="en-US" sz="1400">
                <a:latin typeface="微軟正黑體"/>
                <a:ea typeface="微軟正黑體"/>
              </a:endParaRPr>
            </a:p>
          </p:txBody>
        </p:sp>
      </p:grpSp>
      <p:sp>
        <p:nvSpPr>
          <p:cNvPr id="123" name="文字方塊 122"/>
          <p:cNvSpPr txBox="1">
            <a:spLocks noChangeArrowheads="1"/>
          </p:cNvSpPr>
          <p:nvPr/>
        </p:nvSpPr>
        <p:spPr bwMode="auto">
          <a:xfrm>
            <a:off x="5770059" y="4494600"/>
            <a:ext cx="1342034"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800">
                <a:latin typeface="微軟正黑體"/>
                <a:ea typeface="微軟正黑體"/>
              </a:rPr>
              <a:t>(4)</a:t>
            </a:r>
            <a:r>
              <a:rPr lang="zh-TW" sz="2800">
                <a:latin typeface="微軟正黑體"/>
                <a:ea typeface="微軟正黑體"/>
              </a:rPr>
              <a:t>退費</a:t>
            </a:r>
            <a:endParaRPr lang="en-US" sz="2800">
              <a:latin typeface="微軟正黑體"/>
              <a:ea typeface="微軟正黑體"/>
            </a:endParaRPr>
          </a:p>
        </p:txBody>
      </p:sp>
      <p:sp>
        <p:nvSpPr>
          <p:cNvPr id="126" name="文字方塊 22"/>
          <p:cNvSpPr txBox="1">
            <a:spLocks noChangeArrowheads="1"/>
          </p:cNvSpPr>
          <p:nvPr/>
        </p:nvSpPr>
        <p:spPr bwMode="auto">
          <a:xfrm>
            <a:off x="130745" y="3545904"/>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127" name="矩形 126"/>
          <p:cNvSpPr/>
          <p:nvPr/>
        </p:nvSpPr>
        <p:spPr bwMode="auto">
          <a:xfrm>
            <a:off x="1594047" y="3001915"/>
            <a:ext cx="1594142"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新增</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28" name="直線單箭頭接點 67"/>
          <p:cNvCxnSpPr>
            <a:cxnSpLocks noChangeShapeType="1"/>
            <a:stCxn id="22" idx="3"/>
            <a:endCxn id="127" idx="1"/>
          </p:cNvCxnSpPr>
          <p:nvPr/>
        </p:nvCxnSpPr>
        <p:spPr bwMode="auto">
          <a:xfrm>
            <a:off x="841126" y="3199165"/>
            <a:ext cx="752921" cy="27576"/>
          </a:xfrm>
          <a:prstGeom prst="straightConnector1">
            <a:avLst/>
          </a:prstGeom>
          <a:noFill/>
          <a:ln w="9525" algn="ctr">
            <a:solidFill>
              <a:schemeClr val="tx1"/>
            </a:solidFill>
            <a:round/>
            <a:headEnd/>
            <a:tailEnd type="triangle" w="med" len="med"/>
          </a:ln>
          <a:effectLst/>
        </p:spPr>
      </p:cxnSp>
      <p:grpSp>
        <p:nvGrpSpPr>
          <p:cNvPr id="129" name="群組 7"/>
          <p:cNvGrpSpPr/>
          <p:nvPr/>
        </p:nvGrpSpPr>
        <p:grpSpPr bwMode="auto">
          <a:xfrm>
            <a:off x="4025580" y="2961055"/>
            <a:ext cx="1358111" cy="646148"/>
            <a:chOff x="1652305" y="1806922"/>
            <a:chExt cx="1395661" cy="861136"/>
          </a:xfrm>
        </p:grpSpPr>
        <p:pic>
          <p:nvPicPr>
            <p:cNvPr id="13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31" name="文字方塊 130"/>
            <p:cNvSpPr txBox="1">
              <a:spLocks noChangeArrowheads="1"/>
            </p:cNvSpPr>
            <p:nvPr/>
          </p:nvSpPr>
          <p:spPr bwMode="auto">
            <a:xfrm>
              <a:off x="1652305" y="2361142"/>
              <a:ext cx="1395661"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Credit Balance</a:t>
              </a:r>
              <a:endParaRPr/>
            </a:p>
          </p:txBody>
        </p:sp>
      </p:grpSp>
      <p:sp>
        <p:nvSpPr>
          <p:cNvPr id="137" name="文字方塊 136"/>
          <p:cNvSpPr txBox="1">
            <a:spLocks noChangeArrowheads="1"/>
          </p:cNvSpPr>
          <p:nvPr/>
        </p:nvSpPr>
        <p:spPr bwMode="auto">
          <a:xfrm>
            <a:off x="87327" y="2252948"/>
            <a:ext cx="1431802"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800">
                <a:latin typeface="微軟正黑體"/>
                <a:ea typeface="微軟正黑體"/>
              </a:rPr>
              <a:t>(1)</a:t>
            </a:r>
            <a:r>
              <a:rPr lang="zh-TW" sz="2800">
                <a:latin typeface="微軟正黑體"/>
                <a:ea typeface="微軟正黑體"/>
              </a:rPr>
              <a:t> 新增</a:t>
            </a:r>
            <a:endParaRPr lang="en-US" sz="2800">
              <a:latin typeface="微軟正黑體"/>
              <a:ea typeface="微軟正黑體"/>
            </a:endParaRPr>
          </a:p>
        </p:txBody>
      </p:sp>
      <p:cxnSp>
        <p:nvCxnSpPr>
          <p:cNvPr id="152" name="直線單箭頭接點 151"/>
          <p:cNvCxnSpPr>
            <a:cxnSpLocks/>
            <a:stCxn id="130" idx="1"/>
            <a:endCxn id="127" idx="3"/>
          </p:cNvCxnSpPr>
          <p:nvPr/>
        </p:nvCxnSpPr>
        <p:spPr bwMode="auto">
          <a:xfrm flipH="1" flipV="1">
            <a:off x="3188189" y="3226741"/>
            <a:ext cx="1158203" cy="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文字方塊 22"/>
          <p:cNvSpPr txBox="1">
            <a:spLocks noChangeArrowheads="1"/>
          </p:cNvSpPr>
          <p:nvPr/>
        </p:nvSpPr>
        <p:spPr bwMode="auto">
          <a:xfrm>
            <a:off x="671355" y="5756912"/>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sp>
        <p:nvSpPr>
          <p:cNvPr id="10" name="矩形 9"/>
          <p:cNvSpPr/>
          <p:nvPr/>
        </p:nvSpPr>
        <p:spPr bwMode="auto">
          <a:xfrm>
            <a:off x="2134657" y="5212922"/>
            <a:ext cx="1227108"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折返</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cxnSp>
        <p:nvCxnSpPr>
          <p:cNvPr id="11" name="直線單箭頭接點 67"/>
          <p:cNvCxnSpPr>
            <a:cxnSpLocks noChangeShapeType="1"/>
            <a:stCxn id="32" idx="3"/>
            <a:endCxn id="10" idx="1"/>
          </p:cNvCxnSpPr>
          <p:nvPr/>
        </p:nvCxnSpPr>
        <p:spPr bwMode="auto">
          <a:xfrm flipV="1">
            <a:off x="1348773" y="5437748"/>
            <a:ext cx="785884" cy="2300"/>
          </a:xfrm>
          <a:prstGeom prst="straightConnector1">
            <a:avLst/>
          </a:prstGeom>
          <a:noFill/>
          <a:ln w="9525" algn="ctr">
            <a:solidFill>
              <a:schemeClr val="tx1"/>
            </a:solidFill>
            <a:round/>
            <a:headEnd/>
            <a:tailEnd type="triangle" w="med" len="med"/>
          </a:ln>
          <a:effectLst/>
        </p:spPr>
      </p:cxnSp>
      <p:grpSp>
        <p:nvGrpSpPr>
          <p:cNvPr id="12" name="群組 7"/>
          <p:cNvGrpSpPr/>
          <p:nvPr/>
        </p:nvGrpSpPr>
        <p:grpSpPr bwMode="auto">
          <a:xfrm>
            <a:off x="4400151" y="4459917"/>
            <a:ext cx="1358111" cy="646148"/>
            <a:chOff x="1652305" y="1806922"/>
            <a:chExt cx="1395661" cy="861136"/>
          </a:xfrm>
        </p:grpSpPr>
        <p:pic>
          <p:nvPicPr>
            <p:cNvPr id="13"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4" name="文字方塊 13"/>
            <p:cNvSpPr txBox="1">
              <a:spLocks noChangeArrowheads="1"/>
            </p:cNvSpPr>
            <p:nvPr/>
          </p:nvSpPr>
          <p:spPr bwMode="auto">
            <a:xfrm>
              <a:off x="1652305" y="2361142"/>
              <a:ext cx="1395661"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Credit Balance</a:t>
              </a:r>
              <a:endParaRPr/>
            </a:p>
          </p:txBody>
        </p:sp>
      </p:grpSp>
      <p:cxnSp>
        <p:nvCxnSpPr>
          <p:cNvPr id="15" name="接點: 肘形 14"/>
          <p:cNvCxnSpPr>
            <a:cxnSpLocks/>
            <a:stCxn id="10" idx="3"/>
            <a:endCxn id="13" idx="1"/>
          </p:cNvCxnSpPr>
          <p:nvPr/>
        </p:nvCxnSpPr>
        <p:spPr bwMode="auto">
          <a:xfrm flipV="1">
            <a:off x="3361765" y="4725668"/>
            <a:ext cx="1359198" cy="712080"/>
          </a:xfrm>
          <a:prstGeom prst="bentConnector3">
            <a:avLst>
              <a:gd name="adj1" fmla="val 407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接點: 肘形 15"/>
          <p:cNvCxnSpPr>
            <a:cxnSpLocks/>
            <a:stCxn id="10" idx="3"/>
            <a:endCxn id="19" idx="1"/>
          </p:cNvCxnSpPr>
          <p:nvPr/>
        </p:nvCxnSpPr>
        <p:spPr bwMode="auto">
          <a:xfrm>
            <a:off x="3361765" y="5437748"/>
            <a:ext cx="1122431" cy="9201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群組 7"/>
          <p:cNvGrpSpPr/>
          <p:nvPr/>
        </p:nvGrpSpPr>
        <p:grpSpPr bwMode="auto">
          <a:xfrm>
            <a:off x="4484196" y="5826847"/>
            <a:ext cx="1274067" cy="684890"/>
            <a:chOff x="1736386" y="1806922"/>
            <a:chExt cx="1227502" cy="912769"/>
          </a:xfrm>
        </p:grpSpPr>
        <p:pic>
          <p:nvPicPr>
            <p:cNvPr id="18"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9" name="文字方塊 18"/>
            <p:cNvSpPr txBox="1">
              <a:spLocks noChangeArrowheads="1"/>
            </p:cNvSpPr>
            <p:nvPr/>
          </p:nvSpPr>
          <p:spPr bwMode="auto">
            <a:xfrm>
              <a:off x="1736386" y="2309509"/>
              <a:ext cx="1227502"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CBStatement</a:t>
              </a:r>
              <a:endParaRPr lang="en-US" sz="1400">
                <a:latin typeface="微軟正黑體"/>
                <a:ea typeface="微軟正黑體"/>
              </a:endParaRPr>
            </a:p>
          </p:txBody>
        </p:sp>
      </p:grpSp>
      <p:sp>
        <p:nvSpPr>
          <p:cNvPr id="20" name="文字方塊 19"/>
          <p:cNvSpPr txBox="1">
            <a:spLocks noChangeArrowheads="1"/>
          </p:cNvSpPr>
          <p:nvPr/>
        </p:nvSpPr>
        <p:spPr bwMode="auto">
          <a:xfrm>
            <a:off x="40487" y="4388449"/>
            <a:ext cx="2868093"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800">
                <a:latin typeface="微軟正黑體"/>
                <a:ea typeface="微軟正黑體"/>
              </a:rPr>
              <a:t>(3)</a:t>
            </a:r>
            <a:r>
              <a:rPr lang="zh-TW" sz="2800">
                <a:latin typeface="微軟正黑體"/>
                <a:ea typeface="微軟正黑體"/>
              </a:rPr>
              <a:t> 帳單作廢折返</a:t>
            </a:r>
            <a:endParaRPr lang="en-US" sz="2800">
              <a:latin typeface="微軟正黑體"/>
              <a:ea typeface="微軟正黑體"/>
            </a:endParaRPr>
          </a:p>
        </p:txBody>
      </p:sp>
      <p:sp>
        <p:nvSpPr>
          <p:cNvPr id="21" name="矩形 31">
            <a:hlinkClick r:id="rId3" action="ppaction://hlinksldjump"/>
          </p:cNvPr>
          <p:cNvSpPr>
            <a:spLocks noChangeArrowheads="1"/>
          </p:cNvSpPr>
          <p:nvPr/>
        </p:nvSpPr>
        <p:spPr bwMode="auto">
          <a:xfrm>
            <a:off x="9430450" y="96277"/>
            <a:ext cx="1895641"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回銷帳流程</a:t>
            </a:r>
            <a:endParaRPr/>
          </a:p>
        </p:txBody>
      </p:sp>
      <p:pic>
        <p:nvPicPr>
          <p:cNvPr id="22" name="圖片 13"/>
          <p:cNvPicPr>
            <a:picLocks noChangeAspect="1" noChangeArrowheads="1"/>
          </p:cNvPicPr>
          <p:nvPr/>
        </p:nvPicPr>
        <p:blipFill>
          <a:blip r:embed="rId4"/>
          <a:stretch/>
        </p:blipFill>
        <p:spPr bwMode="auto">
          <a:xfrm>
            <a:off x="309081" y="2983798"/>
            <a:ext cx="532045" cy="430734"/>
          </a:xfrm>
          <a:prstGeom prst="rect">
            <a:avLst/>
          </a:prstGeom>
          <a:noFill/>
          <a:ln>
            <a:noFill/>
          </a:ln>
        </p:spPr>
      </p:pic>
      <p:pic>
        <p:nvPicPr>
          <p:cNvPr id="28" name="圖片 13"/>
          <p:cNvPicPr>
            <a:picLocks noChangeAspect="1" noChangeArrowheads="1"/>
          </p:cNvPicPr>
          <p:nvPr/>
        </p:nvPicPr>
        <p:blipFill>
          <a:blip r:embed="rId4"/>
          <a:stretch/>
        </p:blipFill>
        <p:spPr bwMode="auto">
          <a:xfrm>
            <a:off x="6529133" y="3032583"/>
            <a:ext cx="532045" cy="487776"/>
          </a:xfrm>
          <a:prstGeom prst="rect">
            <a:avLst/>
          </a:prstGeom>
          <a:noFill/>
          <a:ln>
            <a:noFill/>
          </a:ln>
        </p:spPr>
      </p:pic>
      <p:pic>
        <p:nvPicPr>
          <p:cNvPr id="30" name="圖片 13"/>
          <p:cNvPicPr>
            <a:picLocks noChangeAspect="1" noChangeArrowheads="1"/>
          </p:cNvPicPr>
          <p:nvPr/>
        </p:nvPicPr>
        <p:blipFill>
          <a:blip r:embed="rId4"/>
          <a:stretch/>
        </p:blipFill>
        <p:spPr bwMode="auto">
          <a:xfrm>
            <a:off x="6565104" y="5198881"/>
            <a:ext cx="532045" cy="487776"/>
          </a:xfrm>
          <a:prstGeom prst="rect">
            <a:avLst/>
          </a:prstGeom>
          <a:noFill/>
          <a:ln>
            <a:noFill/>
          </a:ln>
        </p:spPr>
      </p:pic>
      <p:pic>
        <p:nvPicPr>
          <p:cNvPr id="32" name="圖片 13"/>
          <p:cNvPicPr>
            <a:picLocks noChangeAspect="1" noChangeArrowheads="1"/>
          </p:cNvPicPr>
          <p:nvPr/>
        </p:nvPicPr>
        <p:blipFill>
          <a:blip r:embed="rId4"/>
          <a:stretch/>
        </p:blipFill>
        <p:spPr bwMode="auto">
          <a:xfrm>
            <a:off x="816728" y="5196160"/>
            <a:ext cx="532045" cy="4877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4" name="群組 7"/>
          <p:cNvGrpSpPr/>
          <p:nvPr/>
        </p:nvGrpSpPr>
        <p:grpSpPr bwMode="auto">
          <a:xfrm>
            <a:off x="1047530" y="2710966"/>
            <a:ext cx="1448604" cy="646148"/>
            <a:chOff x="1652305" y="1806922"/>
            <a:chExt cx="1395661" cy="861136"/>
          </a:xfrm>
        </p:grpSpPr>
        <p:pic>
          <p:nvPicPr>
            <p:cNvPr id="5"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6" name="文字方塊 9"/>
            <p:cNvSpPr txBox="1">
              <a:spLocks noChangeArrowheads="1"/>
            </p:cNvSpPr>
            <p:nvPr/>
          </p:nvSpPr>
          <p:spPr bwMode="auto">
            <a:xfrm>
              <a:off x="1652305" y="2361142"/>
              <a:ext cx="1395661"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Credit Balance</a:t>
              </a:r>
              <a:endParaRPr/>
            </a:p>
          </p:txBody>
        </p:sp>
      </p:grpSp>
      <p:grpSp>
        <p:nvGrpSpPr>
          <p:cNvPr id="15" name="群組 14"/>
          <p:cNvGrpSpPr/>
          <p:nvPr/>
        </p:nvGrpSpPr>
        <p:grpSpPr bwMode="auto">
          <a:xfrm>
            <a:off x="3190779" y="3343607"/>
            <a:ext cx="1954548" cy="733280"/>
            <a:chOff x="3313638" y="3129675"/>
            <a:chExt cx="1954548" cy="733280"/>
          </a:xfrm>
        </p:grpSpPr>
        <p:grpSp>
          <p:nvGrpSpPr>
            <p:cNvPr id="8" name="群組 7"/>
            <p:cNvGrpSpPr/>
            <p:nvPr/>
          </p:nvGrpSpPr>
          <p:grpSpPr bwMode="auto">
            <a:xfrm>
              <a:off x="3420057" y="3143182"/>
              <a:ext cx="848386" cy="671384"/>
              <a:chOff x="1922102" y="1824922"/>
              <a:chExt cx="817379" cy="894769"/>
            </a:xfrm>
          </p:grpSpPr>
          <p:pic>
            <p:nvPicPr>
              <p:cNvPr id="9" name="圖形 8" descr="桌子"/>
              <p:cNvPicPr>
                <a:picLocks noChangeAspect="1" noChangeArrowheads="1"/>
              </p:cNvPicPr>
              <p:nvPr/>
            </p:nvPicPr>
            <p:blipFill>
              <a:blip r:embed="rId2"/>
              <a:stretch/>
            </p:blipFill>
            <p:spPr bwMode="auto">
              <a:xfrm>
                <a:off x="1922102" y="1824922"/>
                <a:ext cx="704874" cy="708343"/>
              </a:xfrm>
              <a:prstGeom prst="rect">
                <a:avLst/>
              </a:prstGeom>
              <a:noFill/>
              <a:ln>
                <a:noFill/>
              </a:ln>
            </p:spPr>
          </p:pic>
          <p:sp>
            <p:nvSpPr>
              <p:cNvPr id="10" name="文字方塊 9"/>
              <p:cNvSpPr txBox="1">
                <a:spLocks noChangeArrowheads="1"/>
              </p:cNvSpPr>
              <p:nvPr/>
            </p:nvSpPr>
            <p:spPr bwMode="auto">
              <a:xfrm>
                <a:off x="1960787" y="2309509"/>
                <a:ext cx="778695"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CN</a:t>
                </a:r>
                <a:r>
                  <a:rPr lang="zh-TW" sz="1400">
                    <a:latin typeface="微軟正黑體"/>
                    <a:ea typeface="微軟正黑體"/>
                  </a:rPr>
                  <a:t>主檔</a:t>
                </a:r>
                <a:endParaRPr lang="en-US" sz="1400">
                  <a:latin typeface="微軟正黑體"/>
                  <a:ea typeface="微軟正黑體"/>
                </a:endParaRPr>
              </a:p>
            </p:txBody>
          </p:sp>
        </p:grpSp>
        <p:grpSp>
          <p:nvGrpSpPr>
            <p:cNvPr id="11" name="群組 10"/>
            <p:cNvGrpSpPr/>
            <p:nvPr/>
          </p:nvGrpSpPr>
          <p:grpSpPr bwMode="auto">
            <a:xfrm>
              <a:off x="4280416" y="3129675"/>
              <a:ext cx="987769" cy="684890"/>
              <a:chOff x="1874300" y="1806922"/>
              <a:chExt cx="951668" cy="912769"/>
            </a:xfrm>
          </p:grpSpPr>
          <p:pic>
            <p:nvPicPr>
              <p:cNvPr id="12"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3" name="文字方塊 12"/>
              <p:cNvSpPr txBox="1">
                <a:spLocks noChangeArrowheads="1"/>
              </p:cNvSpPr>
              <p:nvPr/>
            </p:nvSpPr>
            <p:spPr bwMode="auto">
              <a:xfrm>
                <a:off x="1874300" y="2309509"/>
                <a:ext cx="951668"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CN</a:t>
                </a:r>
                <a:r>
                  <a:rPr lang="zh-TW" sz="1400">
                    <a:latin typeface="微軟正黑體"/>
                    <a:ea typeface="微軟正黑體"/>
                  </a:rPr>
                  <a:t>明細檔</a:t>
                </a:r>
                <a:endParaRPr lang="en-US" sz="1400">
                  <a:latin typeface="微軟正黑體"/>
                  <a:ea typeface="微軟正黑體"/>
                </a:endParaRPr>
              </a:p>
            </p:txBody>
          </p:sp>
        </p:grpSp>
        <p:sp>
          <p:nvSpPr>
            <p:cNvPr id="14" name="矩形 64"/>
            <p:cNvSpPr>
              <a:spLocks noChangeArrowheads="1"/>
            </p:cNvSpPr>
            <p:nvPr/>
          </p:nvSpPr>
          <p:spPr bwMode="auto">
            <a:xfrm>
              <a:off x="3313638" y="3129675"/>
              <a:ext cx="1923796"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17" name="接點: 肘形 16"/>
          <p:cNvCxnSpPr>
            <a:cxnSpLocks/>
            <a:stCxn id="5" idx="3"/>
            <a:endCxn id="29" idx="1"/>
          </p:cNvCxnSpPr>
          <p:nvPr/>
        </p:nvCxnSpPr>
        <p:spPr bwMode="auto">
          <a:xfrm flipV="1">
            <a:off x="2121331" y="2560533"/>
            <a:ext cx="898257" cy="4161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cxnSpLocks/>
            <a:stCxn id="29" idx="2"/>
            <a:endCxn id="14" idx="0"/>
          </p:cNvCxnSpPr>
          <p:nvPr/>
        </p:nvCxnSpPr>
        <p:spPr bwMode="auto">
          <a:xfrm>
            <a:off x="4152677" y="2993577"/>
            <a:ext cx="0" cy="35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70">
            <a:hlinkClick r:id="rId3" action="ppaction://hlinksldjump"/>
          </p:cNvPr>
          <p:cNvSpPr>
            <a:spLocks noChangeArrowheads="1"/>
          </p:cNvSpPr>
          <p:nvPr/>
        </p:nvSpPr>
        <p:spPr bwMode="auto">
          <a:xfrm>
            <a:off x="5602929" y="3344131"/>
            <a:ext cx="2070037" cy="724524"/>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Credit Note</a:t>
            </a:r>
            <a:r>
              <a:rPr lang="zh-TW" sz="2400">
                <a:latin typeface="微軟正黑體"/>
                <a:ea typeface="微軟正黑體"/>
              </a:rPr>
              <a:t>簽核流程</a:t>
            </a:r>
            <a:endParaRPr lang="en-US" sz="2400">
              <a:latin typeface="微軟正黑體"/>
              <a:ea typeface="微軟正黑體"/>
            </a:endParaRPr>
          </a:p>
        </p:txBody>
      </p:sp>
      <p:cxnSp>
        <p:nvCxnSpPr>
          <p:cNvPr id="27" name="直線單箭頭接點 26"/>
          <p:cNvCxnSpPr>
            <a:cxnSpLocks/>
            <a:stCxn id="14" idx="3"/>
            <a:endCxn id="22" idx="1"/>
          </p:cNvCxnSpPr>
          <p:nvPr/>
        </p:nvCxnSpPr>
        <p:spPr bwMode="auto">
          <a:xfrm flipV="1">
            <a:off x="5114575" y="3706393"/>
            <a:ext cx="488354" cy="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群組 34"/>
          <p:cNvGrpSpPr/>
          <p:nvPr/>
        </p:nvGrpSpPr>
        <p:grpSpPr bwMode="auto">
          <a:xfrm>
            <a:off x="10639314" y="3469785"/>
            <a:ext cx="902811" cy="975444"/>
            <a:chOff x="4923732" y="339056"/>
            <a:chExt cx="902811" cy="975444"/>
          </a:xfrm>
        </p:grpSpPr>
        <p:pic>
          <p:nvPicPr>
            <p:cNvPr id="36" name="圖片 21"/>
            <p:cNvPicPr>
              <a:picLocks noChangeAspect="1" noChangeArrowheads="1"/>
            </p:cNvPicPr>
            <p:nvPr/>
          </p:nvPicPr>
          <p:blipFill>
            <a:blip r:embed="rId4"/>
            <a:stretch/>
          </p:blipFill>
          <p:spPr bwMode="auto">
            <a:xfrm>
              <a:off x="5057776" y="339056"/>
              <a:ext cx="532270" cy="482559"/>
            </a:xfrm>
            <a:prstGeom prst="rect">
              <a:avLst/>
            </a:prstGeom>
            <a:noFill/>
            <a:ln>
              <a:noFill/>
            </a:ln>
          </p:spPr>
        </p:pic>
        <p:sp>
          <p:nvSpPr>
            <p:cNvPr id="37" name="文字方塊 22"/>
            <p:cNvSpPr txBox="1">
              <a:spLocks noChangeArrowheads="1"/>
            </p:cNvSpPr>
            <p:nvPr/>
          </p:nvSpPr>
          <p:spPr bwMode="auto">
            <a:xfrm>
              <a:off x="4923732" y="791280"/>
              <a:ext cx="902811" cy="52322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聯盟成員</a:t>
              </a:r>
              <a:endParaRPr lang="en-US" sz="1400"/>
            </a:p>
            <a:p>
              <a:pPr algn="ctr">
                <a:defRPr/>
              </a:pPr>
              <a:r>
                <a:rPr lang="en-US" sz="1400"/>
                <a:t>(Party)</a:t>
              </a:r>
              <a:endParaRPr lang="zh-TW" sz="1400"/>
            </a:p>
          </p:txBody>
        </p:sp>
      </p:grpSp>
      <p:cxnSp>
        <p:nvCxnSpPr>
          <p:cNvPr id="48" name="接點: 肘形 47"/>
          <p:cNvCxnSpPr>
            <a:cxnSpLocks/>
            <a:stCxn id="6" idx="2"/>
            <a:endCxn id="41" idx="1"/>
          </p:cNvCxnSpPr>
          <p:nvPr/>
        </p:nvCxnSpPr>
        <p:spPr bwMode="auto">
          <a:xfrm rot="16199999" flipH="1">
            <a:off x="1623243" y="3505702"/>
            <a:ext cx="1453717" cy="11565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群組 7"/>
          <p:cNvGrpSpPr/>
          <p:nvPr/>
        </p:nvGrpSpPr>
        <p:grpSpPr bwMode="auto">
          <a:xfrm>
            <a:off x="2153290" y="5387749"/>
            <a:ext cx="1254959" cy="684890"/>
            <a:chOff x="1745590" y="1806922"/>
            <a:chExt cx="1209094" cy="912769"/>
          </a:xfrm>
        </p:grpSpPr>
        <p:pic>
          <p:nvPicPr>
            <p:cNvPr id="5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51" name="文字方塊 9"/>
            <p:cNvSpPr txBox="1">
              <a:spLocks noChangeArrowheads="1"/>
            </p:cNvSpPr>
            <p:nvPr/>
          </p:nvSpPr>
          <p:spPr bwMode="auto">
            <a:xfrm>
              <a:off x="1745590" y="2309509"/>
              <a:ext cx="1209094"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Refund Note</a:t>
              </a:r>
              <a:endParaRPr/>
            </a:p>
          </p:txBody>
        </p:sp>
      </p:grpSp>
      <p:cxnSp>
        <p:nvCxnSpPr>
          <p:cNvPr id="53" name="直線單箭頭接點 52"/>
          <p:cNvCxnSpPr>
            <a:cxnSpLocks/>
            <a:stCxn id="41" idx="2"/>
            <a:endCxn id="50" idx="0"/>
          </p:cNvCxnSpPr>
          <p:nvPr/>
        </p:nvCxnSpPr>
        <p:spPr bwMode="auto">
          <a:xfrm flipH="1">
            <a:off x="2764460" y="5035657"/>
            <a:ext cx="112580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群組 57"/>
          <p:cNvGrpSpPr/>
          <p:nvPr/>
        </p:nvGrpSpPr>
        <p:grpSpPr bwMode="auto">
          <a:xfrm>
            <a:off x="4986636" y="6024236"/>
            <a:ext cx="561854" cy="798453"/>
            <a:chOff x="6484680" y="4937332"/>
            <a:chExt cx="561854" cy="798453"/>
          </a:xfrm>
        </p:grpSpPr>
        <p:sp>
          <p:nvSpPr>
            <p:cNvPr id="55" name="文字方塊 9"/>
            <p:cNvSpPr txBox="1">
              <a:spLocks noChangeArrowheads="1"/>
            </p:cNvSpPr>
            <p:nvPr/>
          </p:nvSpPr>
          <p:spPr bwMode="auto">
            <a:xfrm>
              <a:off x="6502795" y="5428008"/>
              <a:ext cx="543739"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函稿</a:t>
              </a:r>
              <a:endParaRPr lang="en-US" sz="1400">
                <a:latin typeface="微軟正黑體"/>
                <a:ea typeface="微軟正黑體"/>
              </a:endParaRPr>
            </a:p>
          </p:txBody>
        </p:sp>
        <p:pic>
          <p:nvPicPr>
            <p:cNvPr id="57" name="圖形 56" descr="文件"/>
            <p:cNvPicPr>
              <a:picLocks noChangeAspect="1"/>
            </p:cNvPicPr>
            <p:nvPr/>
          </p:nvPicPr>
          <p:blipFill>
            <a:blip r:embed="rId5"/>
            <a:stretch/>
          </p:blipFill>
          <p:spPr bwMode="auto">
            <a:xfrm>
              <a:off x="6484680" y="4937332"/>
              <a:ext cx="561854" cy="561854"/>
            </a:xfrm>
            <a:prstGeom prst="rect">
              <a:avLst/>
            </a:prstGeom>
          </p:spPr>
        </p:pic>
      </p:grpSp>
      <p:cxnSp>
        <p:nvCxnSpPr>
          <p:cNvPr id="59" name="接點: 肘形 58"/>
          <p:cNvCxnSpPr>
            <a:cxnSpLocks/>
            <a:stCxn id="41" idx="2"/>
            <a:endCxn id="57" idx="1"/>
          </p:cNvCxnSpPr>
          <p:nvPr/>
        </p:nvCxnSpPr>
        <p:spPr bwMode="auto">
          <a:xfrm rot="16199999" flipH="1">
            <a:off x="3803699" y="5122226"/>
            <a:ext cx="1269506" cy="1096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群組 64"/>
          <p:cNvGrpSpPr/>
          <p:nvPr/>
        </p:nvGrpSpPr>
        <p:grpSpPr bwMode="auto">
          <a:xfrm>
            <a:off x="6930986" y="6072639"/>
            <a:ext cx="902811" cy="743897"/>
            <a:chOff x="4923732" y="339056"/>
            <a:chExt cx="902811" cy="743897"/>
          </a:xfrm>
        </p:grpSpPr>
        <p:pic>
          <p:nvPicPr>
            <p:cNvPr id="66" name="圖片 21"/>
            <p:cNvPicPr>
              <a:picLocks noChangeAspect="1" noChangeArrowheads="1"/>
            </p:cNvPicPr>
            <p:nvPr/>
          </p:nvPicPr>
          <p:blipFill>
            <a:blip r:embed="rId4"/>
            <a:stretch/>
          </p:blipFill>
          <p:spPr bwMode="auto">
            <a:xfrm>
              <a:off x="5057776" y="339056"/>
              <a:ext cx="532270" cy="482559"/>
            </a:xfrm>
            <a:prstGeom prst="rect">
              <a:avLst/>
            </a:prstGeom>
            <a:noFill/>
            <a:ln>
              <a:noFill/>
            </a:ln>
          </p:spPr>
        </p:pic>
        <p:sp>
          <p:nvSpPr>
            <p:cNvPr id="67" name="文字方塊 22"/>
            <p:cNvSpPr txBox="1">
              <a:spLocks noChangeArrowheads="1"/>
            </p:cNvSpPr>
            <p:nvPr/>
          </p:nvSpPr>
          <p:spPr bwMode="auto">
            <a:xfrm>
              <a:off x="4923732" y="775176"/>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會計出納</a:t>
              </a:r>
              <a:endParaRPr/>
            </a:p>
          </p:txBody>
        </p:sp>
      </p:grpSp>
      <p:sp>
        <p:nvSpPr>
          <p:cNvPr id="68" name="矩形 70"/>
          <p:cNvSpPr>
            <a:spLocks noChangeArrowheads="1"/>
          </p:cNvSpPr>
          <p:nvPr/>
        </p:nvSpPr>
        <p:spPr bwMode="auto">
          <a:xfrm>
            <a:off x="8338573" y="6102745"/>
            <a:ext cx="1608303" cy="42188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sz="2400">
                <a:latin typeface="微軟正黑體"/>
                <a:ea typeface="微軟正黑體"/>
              </a:rPr>
              <a:t>銀行匯款</a:t>
            </a:r>
            <a:endParaRPr lang="en-US" sz="2400">
              <a:latin typeface="微軟正黑體"/>
              <a:ea typeface="微軟正黑體"/>
            </a:endParaRPr>
          </a:p>
        </p:txBody>
      </p:sp>
      <p:sp>
        <p:nvSpPr>
          <p:cNvPr id="69" name="文字方塊 68"/>
          <p:cNvSpPr txBox="1"/>
          <p:nvPr/>
        </p:nvSpPr>
        <p:spPr bwMode="auto">
          <a:xfrm>
            <a:off x="9814995" y="5533668"/>
            <a:ext cx="1270989" cy="646331"/>
          </a:xfrm>
          <a:prstGeom prst="rect">
            <a:avLst/>
          </a:prstGeom>
          <a:noFill/>
        </p:spPr>
        <p:txBody>
          <a:bodyPr wrap="none" rtlCol="0">
            <a:spAutoFit/>
          </a:bodyPr>
          <a:lstStyle/>
          <a:p>
            <a:pPr>
              <a:defRPr/>
            </a:pPr>
            <a:r>
              <a:rPr lang="zh-TW" sz="1200">
                <a:latin typeface="微軟正黑體"/>
                <a:ea typeface="微軟正黑體"/>
              </a:rPr>
              <a:t>匯款至</a:t>
            </a:r>
            <a:endParaRPr lang="en-US" sz="1200">
              <a:latin typeface="微軟正黑體"/>
              <a:ea typeface="微軟正黑體"/>
            </a:endParaRPr>
          </a:p>
          <a:p>
            <a:pPr>
              <a:defRPr/>
            </a:pPr>
            <a:r>
              <a:rPr lang="zh-TW" sz="1200">
                <a:latin typeface="微軟正黑體"/>
                <a:ea typeface="微軟正黑體"/>
              </a:rPr>
              <a:t>聯盟成員</a:t>
            </a:r>
            <a:r>
              <a:rPr lang="en-US" sz="1200">
                <a:latin typeface="微軟正黑體"/>
                <a:ea typeface="微軟正黑體"/>
              </a:rPr>
              <a:t>(Party)</a:t>
            </a:r>
            <a:endParaRPr/>
          </a:p>
          <a:p>
            <a:pPr>
              <a:defRPr/>
            </a:pPr>
            <a:r>
              <a:rPr lang="zh-TW" sz="1200">
                <a:latin typeface="微軟正黑體"/>
                <a:ea typeface="微軟正黑體"/>
              </a:rPr>
              <a:t>指定帳戶</a:t>
            </a:r>
            <a:endParaRPr/>
          </a:p>
        </p:txBody>
      </p:sp>
      <p:cxnSp>
        <p:nvCxnSpPr>
          <p:cNvPr id="73" name="直線單箭頭接點 72"/>
          <p:cNvCxnSpPr>
            <a:cxnSpLocks/>
            <a:stCxn id="57" idx="3"/>
            <a:endCxn id="66" idx="1"/>
          </p:cNvCxnSpPr>
          <p:nvPr/>
        </p:nvCxnSpPr>
        <p:spPr bwMode="auto">
          <a:xfrm>
            <a:off x="5548490" y="6305163"/>
            <a:ext cx="1516539" cy="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bwMode="auto">
          <a:xfrm>
            <a:off x="358267" y="3226155"/>
            <a:ext cx="630938" cy="2031321"/>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CB:</a:t>
            </a:r>
            <a:endParaRPr/>
          </a:p>
          <a:p>
            <a:pPr marL="285750" marR="0" indent="-285750" algn="l" defTabSz="914400">
              <a:lnSpc>
                <a:spcPct val="100000"/>
              </a:lnSpc>
              <a:spcBef>
                <a:spcPts val="0"/>
              </a:spcBef>
              <a:spcAft>
                <a:spcPts val="0"/>
              </a:spcAft>
              <a:buClrTx/>
              <a:buSzTx/>
              <a:buFont typeface="Wingdings"/>
              <a:buChar char="Ø"/>
              <a:defRPr/>
            </a:pPr>
            <a:r>
              <a:rPr lang="en-US" sz="1800" b="0" i="0" u="none" strike="noStrike" cap="none" spc="0">
                <a:ln>
                  <a:noFill/>
                </a:ln>
                <a:solidFill>
                  <a:srgbClr val="000000"/>
                </a:solidFill>
                <a:latin typeface="+mj-lt"/>
                <a:ea typeface="+mj-ea"/>
                <a:cs typeface="+mj-cs"/>
              </a:rPr>
              <a:t>A1</a:t>
            </a:r>
            <a:endParaRPr/>
          </a:p>
          <a:p>
            <a:pPr marL="285750" marR="0" indent="-285750" algn="l" defTabSz="914400">
              <a:lnSpc>
                <a:spcPct val="100000"/>
              </a:lnSpc>
              <a:spcBef>
                <a:spcPts val="0"/>
              </a:spcBef>
              <a:spcAft>
                <a:spcPts val="0"/>
              </a:spcAft>
              <a:buClrTx/>
              <a:buSzTx/>
              <a:buFont typeface="Wingdings"/>
              <a:buChar char="Ø"/>
              <a:defRPr/>
            </a:pPr>
            <a:r>
              <a:rPr lang="en-US">
                <a:solidFill>
                  <a:srgbClr val="000000"/>
                </a:solidFill>
                <a:latin typeface="+mj-lt"/>
                <a:ea typeface="+mj-ea"/>
                <a:cs typeface="+mj-cs"/>
              </a:rPr>
              <a:t>A2</a:t>
            </a:r>
            <a:endParaRPr/>
          </a:p>
          <a:p>
            <a:pPr marL="285750" marR="0" indent="-285750" algn="l" defTabSz="914400">
              <a:lnSpc>
                <a:spcPct val="100000"/>
              </a:lnSpc>
              <a:spcBef>
                <a:spcPts val="0"/>
              </a:spcBef>
              <a:spcAft>
                <a:spcPts val="0"/>
              </a:spcAft>
              <a:buClrTx/>
              <a:buSzTx/>
              <a:buFont typeface="Wingdings"/>
              <a:buChar char="Ø"/>
              <a:defRPr/>
            </a:pPr>
            <a:r>
              <a:rPr lang="en-US" sz="1800" b="0" i="0" u="none" strike="noStrike" cap="none" spc="0">
                <a:ln>
                  <a:noFill/>
                </a:ln>
                <a:solidFill>
                  <a:srgbClr val="000000"/>
                </a:solidFill>
                <a:latin typeface="+mj-lt"/>
                <a:ea typeface="+mj-ea"/>
                <a:cs typeface="+mj-cs"/>
              </a:rPr>
              <a:t>A3</a:t>
            </a:r>
            <a:endParaRPr/>
          </a:p>
          <a:p>
            <a:pPr marL="285750" marR="0" indent="-285750" algn="l" defTabSz="914400">
              <a:lnSpc>
                <a:spcPct val="100000"/>
              </a:lnSpc>
              <a:spcBef>
                <a:spcPts val="0"/>
              </a:spcBef>
              <a:spcAft>
                <a:spcPts val="0"/>
              </a:spcAft>
              <a:buClrTx/>
              <a:buSzTx/>
              <a:buFont typeface="Wingdings"/>
              <a:buChar char="Ø"/>
              <a:defRPr/>
            </a:pPr>
            <a:r>
              <a:rPr lang="en-US">
                <a:solidFill>
                  <a:srgbClr val="000000"/>
                </a:solidFill>
                <a:latin typeface="+mj-lt"/>
                <a:ea typeface="+mj-ea"/>
                <a:cs typeface="+mj-cs"/>
              </a:rPr>
              <a:t>B1</a:t>
            </a:r>
            <a:endParaRPr/>
          </a:p>
          <a:p>
            <a:pPr marL="285750" marR="0" indent="-285750" algn="l" defTabSz="914400">
              <a:lnSpc>
                <a:spcPct val="100000"/>
              </a:lnSpc>
              <a:spcBef>
                <a:spcPts val="0"/>
              </a:spcBef>
              <a:spcAft>
                <a:spcPts val="0"/>
              </a:spcAft>
              <a:buClrTx/>
              <a:buSzTx/>
              <a:buFont typeface="Wingdings"/>
              <a:buChar char="Ø"/>
              <a:defRPr/>
            </a:pPr>
            <a:r>
              <a:rPr lang="en-US" sz="1800" b="0" i="0" u="none" strike="noStrike" cap="none" spc="0">
                <a:ln>
                  <a:noFill/>
                </a:ln>
                <a:solidFill>
                  <a:srgbClr val="000000"/>
                </a:solidFill>
                <a:latin typeface="+mj-lt"/>
                <a:ea typeface="+mj-ea"/>
                <a:cs typeface="+mj-cs"/>
              </a:rPr>
              <a:t>B2</a:t>
            </a:r>
            <a:endParaRPr/>
          </a:p>
          <a:p>
            <a:pPr marL="285750" marR="0" indent="-285750" algn="l" defTabSz="914400">
              <a:lnSpc>
                <a:spcPct val="100000"/>
              </a:lnSpc>
              <a:spcBef>
                <a:spcPts val="0"/>
              </a:spcBef>
              <a:spcAft>
                <a:spcPts val="0"/>
              </a:spcAft>
              <a:buClrTx/>
              <a:buSzTx/>
              <a:buFont typeface="Wingdings"/>
              <a:buChar char="Ø"/>
              <a:defRPr/>
            </a:pPr>
            <a:r>
              <a:rPr lang="en-US">
                <a:solidFill>
                  <a:srgbClr val="000000"/>
                </a:solidFill>
                <a:latin typeface="+mj-lt"/>
                <a:ea typeface="+mj-ea"/>
                <a:cs typeface="+mj-cs"/>
              </a:rPr>
              <a:t>C1</a:t>
            </a:r>
            <a:endParaRPr lang="en-US" sz="1800" b="0" i="0" u="none" strike="noStrike" cap="none" spc="0">
              <a:ln>
                <a:noFill/>
              </a:ln>
              <a:solidFill>
                <a:srgbClr val="000000"/>
              </a:solidFill>
              <a:latin typeface="+mj-lt"/>
              <a:ea typeface="+mj-ea"/>
              <a:cs typeface="+mj-cs"/>
            </a:endParaRPr>
          </a:p>
        </p:txBody>
      </p:sp>
      <p:sp>
        <p:nvSpPr>
          <p:cNvPr id="52" name="文字方塊 51"/>
          <p:cNvSpPr txBox="1"/>
          <p:nvPr/>
        </p:nvSpPr>
        <p:spPr bwMode="auto">
          <a:xfrm>
            <a:off x="6675057" y="1491920"/>
            <a:ext cx="1312215" cy="147732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CN</a:t>
            </a:r>
            <a:r>
              <a:rPr lang="zh-TW" sz="1800" b="0" i="0" u="none" strike="noStrike" cap="none" spc="0">
                <a:ln>
                  <a:noFill/>
                </a:ln>
                <a:solidFill>
                  <a:srgbClr val="000000"/>
                </a:solidFill>
                <a:latin typeface="+mj-lt"/>
                <a:ea typeface="+mj-ea"/>
                <a:cs typeface="+mj-cs"/>
              </a:rPr>
              <a:t>明細</a:t>
            </a:r>
            <a:r>
              <a:rPr lang="en-US" sz="1800" b="0" i="0" u="none" strike="noStrike" cap="none" spc="0">
                <a:ln>
                  <a:noFill/>
                </a:ln>
                <a:solidFill>
                  <a:srgbClr val="000000"/>
                </a:solidFill>
                <a:latin typeface="+mj-lt"/>
                <a:ea typeface="+mj-ea"/>
                <a:cs typeface="+mj-cs"/>
              </a:rPr>
              <a:t>:</a:t>
            </a:r>
            <a:endParaRPr/>
          </a:p>
          <a:p>
            <a:pPr marL="285750" marR="0" indent="-285750" algn="l" defTabSz="914400">
              <a:lnSpc>
                <a:spcPct val="100000"/>
              </a:lnSpc>
              <a:spcBef>
                <a:spcPts val="0"/>
              </a:spcBef>
              <a:spcAft>
                <a:spcPts val="0"/>
              </a:spcAft>
              <a:buClrTx/>
              <a:buSzTx/>
              <a:buFont typeface="Wingdings"/>
              <a:buChar char="Ø"/>
              <a:defRPr/>
            </a:pPr>
            <a:r>
              <a:rPr lang="en-US" sz="1800" b="0" i="0" u="none" strike="noStrike" cap="none" spc="0">
                <a:ln>
                  <a:noFill/>
                </a:ln>
                <a:solidFill>
                  <a:srgbClr val="000000"/>
                </a:solidFill>
                <a:latin typeface="+mj-lt"/>
                <a:ea typeface="+mj-ea"/>
                <a:cs typeface="+mj-cs"/>
              </a:rPr>
              <a:t>I1(A1+A2)</a:t>
            </a:r>
            <a:endParaRPr/>
          </a:p>
          <a:p>
            <a:pPr marL="285750" marR="0" indent="-285750" algn="l" defTabSz="914400">
              <a:lnSpc>
                <a:spcPct val="100000"/>
              </a:lnSpc>
              <a:spcBef>
                <a:spcPts val="0"/>
              </a:spcBef>
              <a:spcAft>
                <a:spcPts val="0"/>
              </a:spcAft>
              <a:buClrTx/>
              <a:buSzTx/>
              <a:buFont typeface="Wingdings"/>
              <a:buChar char="Ø"/>
              <a:defRPr/>
            </a:pPr>
            <a:r>
              <a:rPr lang="en-US">
                <a:solidFill>
                  <a:srgbClr val="000000"/>
                </a:solidFill>
                <a:latin typeface="+mj-lt"/>
                <a:ea typeface="+mj-ea"/>
                <a:cs typeface="+mj-cs"/>
              </a:rPr>
              <a:t>I2(A3)</a:t>
            </a:r>
            <a:endParaRPr/>
          </a:p>
          <a:p>
            <a:pPr marL="285750" marR="0" indent="-285750" algn="l" defTabSz="914400">
              <a:lnSpc>
                <a:spcPct val="100000"/>
              </a:lnSpc>
              <a:spcBef>
                <a:spcPts val="0"/>
              </a:spcBef>
              <a:spcAft>
                <a:spcPts val="0"/>
              </a:spcAft>
              <a:buClrTx/>
              <a:buSzTx/>
              <a:buFont typeface="Wingdings"/>
              <a:buChar char="Ø"/>
              <a:defRPr/>
            </a:pPr>
            <a:r>
              <a:rPr lang="en-US">
                <a:solidFill>
                  <a:srgbClr val="000000"/>
                </a:solidFill>
                <a:latin typeface="+mj-lt"/>
                <a:ea typeface="+mj-ea"/>
                <a:cs typeface="+mj-cs"/>
              </a:rPr>
              <a:t>I3(B1)</a:t>
            </a:r>
            <a:endParaRPr/>
          </a:p>
          <a:p>
            <a:pPr marL="285750" marR="0" indent="-285750" algn="l" defTabSz="914400">
              <a:lnSpc>
                <a:spcPct val="100000"/>
              </a:lnSpc>
              <a:spcBef>
                <a:spcPts val="0"/>
              </a:spcBef>
              <a:spcAft>
                <a:spcPts val="0"/>
              </a:spcAft>
              <a:buClrTx/>
              <a:buSzTx/>
              <a:buFont typeface="Wingdings"/>
              <a:buChar char="Ø"/>
              <a:defRPr/>
            </a:pPr>
            <a:r>
              <a:rPr lang="en-US" sz="1800" b="0" i="0" u="none" strike="noStrike" cap="none" spc="0">
                <a:ln>
                  <a:noFill/>
                </a:ln>
                <a:solidFill>
                  <a:srgbClr val="000000"/>
                </a:solidFill>
                <a:latin typeface="+mj-lt"/>
                <a:ea typeface="+mj-ea"/>
                <a:cs typeface="+mj-cs"/>
              </a:rPr>
              <a:t>I4(B2+C1)</a:t>
            </a:r>
            <a:endParaRPr/>
          </a:p>
        </p:txBody>
      </p:sp>
      <p:cxnSp>
        <p:nvCxnSpPr>
          <p:cNvPr id="16" name="接點: 弧形 15"/>
          <p:cNvCxnSpPr>
            <a:cxnSpLocks/>
            <a:stCxn id="12" idx="3"/>
            <a:endCxn id="52" idx="1"/>
          </p:cNvCxnSpPr>
          <p:nvPr/>
        </p:nvCxnSpPr>
        <p:spPr bwMode="auto">
          <a:xfrm flipV="1">
            <a:off x="5000943" y="2230582"/>
            <a:ext cx="1674114" cy="1378775"/>
          </a:xfrm>
          <a:prstGeom prst="curvedConnector3">
            <a:avLst>
              <a:gd name="adj1" fmla="val 50000"/>
            </a:avLst>
          </a:prstGeom>
          <a:noFill/>
          <a:ln w="25400" cap="flat">
            <a:solidFill>
              <a:srgbClr val="C00000"/>
            </a:solidFill>
            <a:prstDash val="sysDash"/>
            <a:round/>
            <a:tailEnd type="triangle"/>
          </a:ln>
          <a:effectLst/>
        </p:spPr>
        <p:style>
          <a:lnRef idx="0">
            <a:srgbClr val="000000"/>
          </a:lnRef>
          <a:fillRef idx="0">
            <a:srgbClr val="000000"/>
          </a:fillRef>
          <a:effectRef idx="0">
            <a:srgbClr val="000000"/>
          </a:effectRef>
          <a:fontRef idx="none"/>
        </p:style>
      </p:cxnSp>
      <p:cxnSp>
        <p:nvCxnSpPr>
          <p:cNvPr id="54" name="接點: 弧形 53"/>
          <p:cNvCxnSpPr>
            <a:cxnSpLocks/>
            <a:stCxn id="5" idx="1"/>
            <a:endCxn id="2" idx="0"/>
          </p:cNvCxnSpPr>
          <p:nvPr/>
        </p:nvCxnSpPr>
        <p:spPr bwMode="auto">
          <a:xfrm rot="10800000" flipV="1">
            <a:off x="673736" y="2976717"/>
            <a:ext cx="715982" cy="249438"/>
          </a:xfrm>
          <a:prstGeom prst="curvedConnector2">
            <a:avLst/>
          </a:prstGeom>
          <a:noFill/>
          <a:ln w="25400" cap="flat">
            <a:solidFill>
              <a:srgbClr val="C00000"/>
            </a:solidFill>
            <a:prstDash val="sysDash"/>
            <a:round/>
            <a:tailEnd type="triangle"/>
          </a:ln>
          <a:effectLst/>
        </p:spPr>
        <p:style>
          <a:lnRef idx="0">
            <a:srgbClr val="000000"/>
          </a:lnRef>
          <a:fillRef idx="0">
            <a:srgbClr val="000000"/>
          </a:fillRef>
          <a:effectRef idx="0">
            <a:srgbClr val="000000"/>
          </a:effectRef>
          <a:fontRef idx="none"/>
        </p:style>
      </p:cxnSp>
      <p:sp>
        <p:nvSpPr>
          <p:cNvPr id="3" name="矩形 2"/>
          <p:cNvSpPr/>
          <p:nvPr/>
        </p:nvSpPr>
        <p:spPr bwMode="auto">
          <a:xfrm>
            <a:off x="329636" y="753279"/>
            <a:ext cx="10351968" cy="518199"/>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8" name="流程圖: 人工輸入 17"/>
          <p:cNvSpPr/>
          <p:nvPr/>
        </p:nvSpPr>
        <p:spPr bwMode="auto">
          <a:xfrm rot="16199999" flipV="1">
            <a:off x="2172509" y="-842102"/>
            <a:ext cx="355548" cy="3749087"/>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0" name="矩形 19"/>
          <p:cNvSpPr/>
          <p:nvPr/>
        </p:nvSpPr>
        <p:spPr bwMode="auto">
          <a:xfrm>
            <a:off x="613150" y="863023"/>
            <a:ext cx="2341923" cy="369332"/>
          </a:xfrm>
          <a:prstGeom prst="rect">
            <a:avLst/>
          </a:prstGeom>
        </p:spPr>
        <p:txBody>
          <a:bodyPr wrap="none">
            <a:spAutoFit/>
          </a:bodyPr>
          <a:lstStyle/>
          <a:p>
            <a:pPr>
              <a:defRPr/>
            </a:pPr>
            <a:r>
              <a:rPr lang="zh-TW" b="1">
                <a:solidFill>
                  <a:prstClr val="white"/>
                </a:solidFill>
                <a:latin typeface="微軟正黑體"/>
                <a:ea typeface="微軟正黑體"/>
              </a:rPr>
              <a:t>產生</a:t>
            </a:r>
            <a:r>
              <a:rPr lang="en-US" b="1">
                <a:solidFill>
                  <a:prstClr val="white"/>
                </a:solidFill>
                <a:latin typeface="微軟正黑體"/>
                <a:ea typeface="微軟正黑體"/>
              </a:rPr>
              <a:t>CreditNote</a:t>
            </a:r>
            <a:r>
              <a:rPr lang="zh-TW" b="1">
                <a:solidFill>
                  <a:prstClr val="white"/>
                </a:solidFill>
                <a:latin typeface="微軟正黑體"/>
                <a:ea typeface="微軟正黑體"/>
              </a:rPr>
              <a:t>流程</a:t>
            </a:r>
            <a:endParaRPr lang="en-US" b="1">
              <a:solidFill>
                <a:prstClr val="white"/>
              </a:solidFill>
              <a:latin typeface="微軟正黑體"/>
              <a:ea typeface="微軟正黑體"/>
            </a:endParaRPr>
          </a:p>
        </p:txBody>
      </p:sp>
      <p:sp>
        <p:nvSpPr>
          <p:cNvPr id="26" name="矩形 86"/>
          <p:cNvSpPr>
            <a:spLocks noChangeArrowheads="1"/>
          </p:cNvSpPr>
          <p:nvPr/>
        </p:nvSpPr>
        <p:spPr bwMode="auto">
          <a:xfrm>
            <a:off x="6915499" y="790925"/>
            <a:ext cx="3659807" cy="399092"/>
          </a:xfrm>
          <a:prstGeom prst="rect">
            <a:avLst/>
          </a:prstGeom>
          <a:no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000">
                <a:solidFill>
                  <a:srgbClr val="FF0000"/>
                </a:solidFill>
                <a:latin typeface="微軟正黑體"/>
                <a:ea typeface="微軟正黑體"/>
              </a:rPr>
              <a:t>產生</a:t>
            </a:r>
            <a:r>
              <a:rPr lang="en-US" sz="2000">
                <a:solidFill>
                  <a:srgbClr val="FF0000"/>
                </a:solidFill>
                <a:latin typeface="微軟正黑體"/>
                <a:ea typeface="微軟正黑體"/>
              </a:rPr>
              <a:t>Credit Note (optional)</a:t>
            </a:r>
            <a:endParaRPr/>
          </a:p>
        </p:txBody>
      </p:sp>
      <p:sp>
        <p:nvSpPr>
          <p:cNvPr id="29" name="矩形 28"/>
          <p:cNvSpPr/>
          <p:nvPr/>
        </p:nvSpPr>
        <p:spPr bwMode="auto">
          <a:xfrm>
            <a:off x="3019588" y="2127489"/>
            <a:ext cx="2266178" cy="866088"/>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solidFill>
                  <a:schemeClr val="bg1"/>
                </a:solidFill>
                <a:latin typeface="微軟正黑體"/>
                <a:ea typeface="微軟正黑體"/>
              </a:rPr>
              <a:t>產生</a:t>
            </a:r>
            <a:r>
              <a:rPr lang="en-US">
                <a:solidFill>
                  <a:schemeClr val="bg1"/>
                </a:solidFill>
                <a:latin typeface="微軟正黑體"/>
                <a:ea typeface="微軟正黑體"/>
              </a:rPr>
              <a:t>CN</a:t>
            </a:r>
            <a:r>
              <a:rPr lang="zh-TW">
                <a:solidFill>
                  <a:schemeClr val="bg1"/>
                </a:solidFill>
                <a:latin typeface="微軟正黑體"/>
                <a:ea typeface="微軟正黑體"/>
              </a:rPr>
              <a:t>資訊處理</a:t>
            </a:r>
            <a:endParaRPr lang="en-US">
              <a:solidFill>
                <a:schemeClr val="bg1"/>
              </a:solidFill>
              <a:latin typeface="微軟正黑體"/>
              <a:ea typeface="微軟正黑體"/>
            </a:endParaRPr>
          </a:p>
          <a:p>
            <a:pPr algn="ctr">
              <a:defRPr/>
            </a:pPr>
            <a:r>
              <a:rPr lang="en-US">
                <a:solidFill>
                  <a:schemeClr val="bg1"/>
                </a:solidFill>
                <a:latin typeface="微軟正黑體"/>
                <a:ea typeface="微軟正黑體"/>
              </a:rPr>
              <a:t>:</a:t>
            </a:r>
            <a:r>
              <a:rPr lang="zh-TW">
                <a:solidFill>
                  <a:schemeClr val="bg1"/>
                </a:solidFill>
                <a:latin typeface="微軟正黑體"/>
                <a:ea typeface="微軟正黑體"/>
              </a:rPr>
              <a:t>取得會員資料</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endParaRPr/>
          </a:p>
          <a:p>
            <a:pPr algn="ctr">
              <a:defRPr/>
            </a:pPr>
            <a:r>
              <a:rPr lang="en-US">
                <a:solidFill>
                  <a:schemeClr val="bg1"/>
                </a:solidFill>
                <a:latin typeface="微軟正黑體"/>
                <a:ea typeface="微軟正黑體"/>
              </a:rPr>
              <a:t>:</a:t>
            </a:r>
            <a:r>
              <a:rPr lang="zh-TW">
                <a:solidFill>
                  <a:schemeClr val="bg1"/>
                </a:solidFill>
                <a:latin typeface="微軟正黑體"/>
                <a:ea typeface="微軟正黑體"/>
              </a:rPr>
              <a:t>取得帳單相關資料</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endParaRPr lang="zh-TW">
              <a:solidFill>
                <a:schemeClr val="bg1"/>
              </a:solidFill>
              <a:latin typeface="微軟正黑體"/>
              <a:ea typeface="微軟正黑體"/>
            </a:endParaRPr>
          </a:p>
        </p:txBody>
      </p:sp>
      <p:sp>
        <p:nvSpPr>
          <p:cNvPr id="41" name="矩形 40"/>
          <p:cNvSpPr/>
          <p:nvPr/>
        </p:nvSpPr>
        <p:spPr bwMode="auto">
          <a:xfrm>
            <a:off x="2928371" y="4586005"/>
            <a:ext cx="1923796" cy="449652"/>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TW">
                <a:latin typeface="微軟正黑體"/>
                <a:ea typeface="微軟正黑體"/>
              </a:rPr>
              <a:t>退費處理</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sp>
        <p:nvSpPr>
          <p:cNvPr id="43"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cxnSp>
        <p:nvCxnSpPr>
          <p:cNvPr id="56" name="直線單箭頭接點 67"/>
          <p:cNvCxnSpPr>
            <a:cxnSpLocks noChangeShapeType="1"/>
            <a:stCxn id="66" idx="3"/>
            <a:endCxn id="68" idx="1"/>
          </p:cNvCxnSpPr>
          <p:nvPr/>
        </p:nvCxnSpPr>
        <p:spPr bwMode="auto">
          <a:xfrm flipV="1">
            <a:off x="7597299" y="6313689"/>
            <a:ext cx="741272" cy="230"/>
          </a:xfrm>
          <a:prstGeom prst="straightConnector1">
            <a:avLst/>
          </a:prstGeom>
          <a:noFill/>
          <a:ln w="9525" algn="ctr">
            <a:solidFill>
              <a:schemeClr val="tx1"/>
            </a:solidFill>
            <a:round/>
            <a:headEnd/>
            <a:tailEnd type="triangle" w="med" len="med"/>
          </a:ln>
          <a:effectLst/>
        </p:spPr>
      </p:cxnSp>
      <p:cxnSp>
        <p:nvCxnSpPr>
          <p:cNvPr id="62" name="接點: 肘形 36"/>
          <p:cNvCxnSpPr>
            <a:cxnSpLocks noChangeShapeType="1"/>
            <a:stCxn id="68" idx="3"/>
            <a:endCxn id="37" idx="2"/>
          </p:cNvCxnSpPr>
          <p:nvPr/>
        </p:nvCxnSpPr>
        <p:spPr bwMode="auto">
          <a:xfrm flipV="1">
            <a:off x="9946876" y="4445229"/>
            <a:ext cx="1143844" cy="1868460"/>
          </a:xfrm>
          <a:prstGeom prst="bentConnector2">
            <a:avLst/>
          </a:prstGeom>
          <a:noFill/>
          <a:ln w="9525" algn="ctr">
            <a:solidFill>
              <a:schemeClr val="tx1"/>
            </a:solidFill>
            <a:round/>
            <a:headEnd/>
            <a:tailEnd type="triangle" w="med" len="med"/>
          </a:ln>
          <a:effectLst/>
        </p:spPr>
      </p:cxnSp>
      <p:cxnSp>
        <p:nvCxnSpPr>
          <p:cNvPr id="131" name="直線單箭頭接點 67"/>
          <p:cNvCxnSpPr>
            <a:cxnSpLocks noChangeShapeType="1"/>
            <a:stCxn id="7" idx="3"/>
            <a:endCxn id="36" idx="1"/>
          </p:cNvCxnSpPr>
          <p:nvPr/>
        </p:nvCxnSpPr>
        <p:spPr bwMode="auto">
          <a:xfrm>
            <a:off x="10251868" y="3705911"/>
            <a:ext cx="521490" cy="5154"/>
          </a:xfrm>
          <a:prstGeom prst="straightConnector1">
            <a:avLst/>
          </a:prstGeom>
          <a:noFill/>
          <a:ln w="9525" algn="ctr">
            <a:solidFill>
              <a:schemeClr val="tx1"/>
            </a:solidFill>
            <a:round/>
            <a:headEnd/>
            <a:tailEnd type="triangle" w="med" len="med"/>
          </a:ln>
          <a:effectLst/>
        </p:spPr>
      </p:cxnSp>
      <p:cxnSp>
        <p:nvCxnSpPr>
          <p:cNvPr id="64" name="直線單箭頭接點 67"/>
          <p:cNvCxnSpPr>
            <a:cxnSpLocks noChangeShapeType="1"/>
            <a:stCxn id="22" idx="3"/>
            <a:endCxn id="7" idx="1"/>
          </p:cNvCxnSpPr>
          <p:nvPr/>
        </p:nvCxnSpPr>
        <p:spPr bwMode="auto">
          <a:xfrm flipV="1">
            <a:off x="7672966" y="3705911"/>
            <a:ext cx="407957" cy="482"/>
          </a:xfrm>
          <a:prstGeom prst="straightConnector1">
            <a:avLst/>
          </a:prstGeom>
          <a:noFill/>
          <a:ln w="9525" algn="ctr">
            <a:solidFill>
              <a:schemeClr val="tx1"/>
            </a:solidFill>
            <a:round/>
            <a:headEnd/>
            <a:tailEnd type="triangle" w="med" len="med"/>
          </a:ln>
          <a:effectLst/>
        </p:spPr>
      </p:cxnSp>
      <p:cxnSp>
        <p:nvCxnSpPr>
          <p:cNvPr id="77" name="接點: 肘形 74"/>
          <p:cNvCxnSpPr>
            <a:cxnSpLocks noChangeShapeType="1"/>
            <a:stCxn id="22" idx="2"/>
            <a:endCxn id="41" idx="3"/>
          </p:cNvCxnSpPr>
          <p:nvPr/>
        </p:nvCxnSpPr>
        <p:spPr bwMode="auto">
          <a:xfrm rot="5400000">
            <a:off x="5373970" y="3546853"/>
            <a:ext cx="742176" cy="1785781"/>
          </a:xfrm>
          <a:prstGeom prst="bentConnector2">
            <a:avLst/>
          </a:prstGeom>
          <a:noFill/>
          <a:ln w="9525" algn="ctr">
            <a:solidFill>
              <a:schemeClr val="tx1"/>
            </a:solidFill>
            <a:round/>
            <a:headEnd/>
            <a:tailEnd type="triangle" w="med" len="med"/>
          </a:ln>
          <a:effectLst/>
        </p:spPr>
      </p:cxnSp>
      <p:cxnSp>
        <p:nvCxnSpPr>
          <p:cNvPr id="89" name="直線接點 88"/>
          <p:cNvCxnSpPr>
            <a:cxnSpLocks/>
          </p:cNvCxnSpPr>
          <p:nvPr/>
        </p:nvCxnSpPr>
        <p:spPr bwMode="auto">
          <a:xfrm flipV="1">
            <a:off x="3984945" y="3622864"/>
            <a:ext cx="306362" cy="172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4" name="群組 65"/>
          <p:cNvGrpSpPr/>
          <p:nvPr/>
        </p:nvGrpSpPr>
        <p:grpSpPr bwMode="auto">
          <a:xfrm>
            <a:off x="4720813" y="1305108"/>
            <a:ext cx="1785782" cy="686579"/>
            <a:chOff x="5791200" y="1396334"/>
            <a:chExt cx="2202865" cy="927766"/>
          </a:xfrm>
        </p:grpSpPr>
        <p:grpSp>
          <p:nvGrpSpPr>
            <p:cNvPr id="25" name="群組 7"/>
            <p:cNvGrpSpPr/>
            <p:nvPr/>
          </p:nvGrpSpPr>
          <p:grpSpPr bwMode="auto">
            <a:xfrm>
              <a:off x="5907327" y="1396334"/>
              <a:ext cx="902571" cy="863435"/>
              <a:chOff x="1898834" y="1806922"/>
              <a:chExt cx="902608" cy="861296"/>
            </a:xfrm>
          </p:grpSpPr>
          <p:pic>
            <p:nvPicPr>
              <p:cNvPr id="33"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34" name="文字方塊 9"/>
              <p:cNvSpPr txBox="1">
                <a:spLocks noChangeArrowheads="1"/>
              </p:cNvSpPr>
              <p:nvPr/>
            </p:nvSpPr>
            <p:spPr bwMode="auto">
              <a:xfrm>
                <a:off x="1898834" y="2360983"/>
                <a:ext cx="90260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帳單主檔</a:t>
                </a:r>
                <a:endParaRPr/>
              </a:p>
            </p:txBody>
          </p:sp>
        </p:grpSp>
        <p:grpSp>
          <p:nvGrpSpPr>
            <p:cNvPr id="28" name="群組 7"/>
            <p:cNvGrpSpPr/>
            <p:nvPr/>
          </p:nvGrpSpPr>
          <p:grpSpPr bwMode="auto">
            <a:xfrm>
              <a:off x="6803665" y="1396334"/>
              <a:ext cx="1082061" cy="875281"/>
              <a:chOff x="1809084" y="1795105"/>
              <a:chExt cx="1082104" cy="873113"/>
            </a:xfrm>
          </p:grpSpPr>
          <p:pic>
            <p:nvPicPr>
              <p:cNvPr id="31" name="圖形 8" descr="桌子"/>
              <p:cNvPicPr>
                <a:picLocks noChangeAspect="1" noChangeArrowheads="1"/>
              </p:cNvPicPr>
              <p:nvPr/>
            </p:nvPicPr>
            <p:blipFill>
              <a:blip r:embed="rId6"/>
              <a:stretch/>
            </p:blipFill>
            <p:spPr bwMode="auto">
              <a:xfrm>
                <a:off x="1995782" y="1795105"/>
                <a:ext cx="704874" cy="703744"/>
              </a:xfrm>
              <a:prstGeom prst="rect">
                <a:avLst/>
              </a:prstGeom>
              <a:noFill/>
              <a:ln>
                <a:noFill/>
              </a:ln>
            </p:spPr>
          </p:pic>
          <p:sp>
            <p:nvSpPr>
              <p:cNvPr id="32" name="文字方塊 9"/>
              <p:cNvSpPr txBox="1">
                <a:spLocks noChangeArrowheads="1"/>
              </p:cNvSpPr>
              <p:nvPr/>
            </p:nvSpPr>
            <p:spPr bwMode="auto">
              <a:xfrm>
                <a:off x="1809084" y="2360983"/>
                <a:ext cx="108210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帳單明細檔</a:t>
                </a:r>
                <a:endParaRPr/>
              </a:p>
            </p:txBody>
          </p:sp>
        </p:grpSp>
        <p:sp>
          <p:nvSpPr>
            <p:cNvPr id="30" name="矩形 64"/>
            <p:cNvSpPr>
              <a:spLocks noChangeArrowheads="1"/>
            </p:cNvSpPr>
            <p:nvPr/>
          </p:nvSpPr>
          <p:spPr bwMode="auto">
            <a:xfrm>
              <a:off x="5791200" y="1396335"/>
              <a:ext cx="2202865" cy="927765"/>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44" name="接點: 肘形 43"/>
          <p:cNvCxnSpPr>
            <a:cxnSpLocks/>
            <a:stCxn id="30" idx="1"/>
            <a:endCxn id="29" idx="0"/>
          </p:cNvCxnSpPr>
          <p:nvPr/>
        </p:nvCxnSpPr>
        <p:spPr bwMode="auto">
          <a:xfrm rot="10800000" flipV="1">
            <a:off x="4152677" y="1648397"/>
            <a:ext cx="568136" cy="4790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bwMode="auto">
          <a:xfrm>
            <a:off x="8080923" y="3398745"/>
            <a:ext cx="2170945" cy="61433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a:latin typeface="微軟正黑體"/>
                <a:ea typeface="微軟正黑體"/>
              </a:rPr>
              <a:t>CN</a:t>
            </a:r>
            <a:r>
              <a:rPr lang="zh-TW" sz="1800">
                <a:latin typeface="微軟正黑體"/>
                <a:ea typeface="微軟正黑體"/>
              </a:rPr>
              <a:t>檔寄送會員</a:t>
            </a:r>
            <a:r>
              <a:rPr lang="en-US">
                <a:latin typeface="微軟正黑體"/>
                <a:ea typeface="微軟正黑體"/>
              </a:rPr>
              <a:t>(</a:t>
            </a:r>
            <a:r>
              <a:rPr lang="zh-TW">
                <a:latin typeface="微軟正黑體"/>
                <a:ea typeface="微軟正黑體"/>
              </a:rPr>
              <a:t> </a:t>
            </a:r>
            <a:r>
              <a:rPr lang="en-US">
                <a:latin typeface="微軟正黑體"/>
                <a:ea typeface="微軟正黑體"/>
              </a:rPr>
              <a:t>)</a:t>
            </a:r>
            <a:endParaRPr lang="zh-TW">
              <a:solidFill>
                <a:schemeClr val="tx1"/>
              </a:solidFill>
              <a:latin typeface="微軟正黑體"/>
              <a:ea typeface="微軟正黑體"/>
            </a:endParaRPr>
          </a:p>
        </p:txBody>
      </p:sp>
      <p:sp>
        <p:nvSpPr>
          <p:cNvPr id="21" name="矩形 31">
            <a:hlinkClick r:id="rId7" action="ppaction://hlinksldjump"/>
          </p:cNvPr>
          <p:cNvSpPr>
            <a:spLocks noChangeArrowheads="1"/>
          </p:cNvSpPr>
          <p:nvPr/>
        </p:nvSpPr>
        <p:spPr bwMode="auto">
          <a:xfrm>
            <a:off x="8842664" y="96277"/>
            <a:ext cx="2483427"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回產製帳單流程</a:t>
            </a:r>
            <a:endParaRPr/>
          </a:p>
        </p:txBody>
      </p:sp>
      <p:pic>
        <p:nvPicPr>
          <p:cNvPr id="39" name="圖片 13"/>
          <p:cNvPicPr>
            <a:picLocks noChangeAspect="1" noChangeArrowheads="1"/>
          </p:cNvPicPr>
          <p:nvPr/>
        </p:nvPicPr>
        <p:blipFill>
          <a:blip r:embed="rId8"/>
          <a:stretch/>
        </p:blipFill>
        <p:spPr bwMode="auto">
          <a:xfrm>
            <a:off x="781507" y="1513346"/>
            <a:ext cx="532045" cy="430734"/>
          </a:xfrm>
          <a:prstGeom prst="rect">
            <a:avLst/>
          </a:prstGeom>
          <a:noFill/>
          <a:ln>
            <a:noFill/>
          </a:ln>
        </p:spPr>
      </p:pic>
      <p:sp>
        <p:nvSpPr>
          <p:cNvPr id="40" name="文字方塊 22"/>
          <p:cNvSpPr txBox="1">
            <a:spLocks noChangeArrowheads="1"/>
          </p:cNvSpPr>
          <p:nvPr/>
        </p:nvSpPr>
        <p:spPr bwMode="auto">
          <a:xfrm>
            <a:off x="661613" y="2005727"/>
            <a:ext cx="90281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a:t>
            </a:r>
            <a:endParaRPr/>
          </a:p>
        </p:txBody>
      </p:sp>
      <p:cxnSp>
        <p:nvCxnSpPr>
          <p:cNvPr id="42" name="接點: 肘形 74"/>
          <p:cNvCxnSpPr>
            <a:cxnSpLocks noChangeShapeType="1"/>
            <a:stCxn id="39" idx="3"/>
            <a:endCxn id="29" idx="1"/>
          </p:cNvCxnSpPr>
          <p:nvPr/>
        </p:nvCxnSpPr>
        <p:spPr bwMode="auto">
          <a:xfrm>
            <a:off x="1313551" y="1728713"/>
            <a:ext cx="1706036" cy="831820"/>
          </a:xfrm>
          <a:prstGeom prst="bentConnector3">
            <a:avLst>
              <a:gd name="adj1" fmla="val 50000"/>
            </a:avLst>
          </a:prstGeom>
          <a:noFill/>
          <a:ln w="9525" algn="ctr">
            <a:solidFill>
              <a:schemeClr val="tx1"/>
            </a:solidFill>
            <a:round/>
            <a:headEnd/>
            <a:tailEnd type="triangle"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1074501"/>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810799" y="-858560"/>
            <a:ext cx="376755" cy="374715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8151" y="811400"/>
            <a:ext cx="3744604" cy="369332"/>
          </a:xfrm>
          <a:prstGeom prst="rect">
            <a:avLst/>
          </a:prstGeom>
        </p:spPr>
        <p:txBody>
          <a:bodyPr wrap="square">
            <a:spAutoFit/>
          </a:bodyPr>
          <a:lstStyle/>
          <a:p>
            <a:pPr>
              <a:defRPr/>
            </a:pPr>
            <a:r>
              <a:rPr lang="zh-TW" b="1">
                <a:solidFill>
                  <a:prstClr val="white"/>
                </a:solidFill>
                <a:latin typeface="微軟正黑體"/>
                <a:ea typeface="微軟正黑體"/>
              </a:rPr>
              <a:t>簽核流程說明</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cxnSp>
        <p:nvCxnSpPr>
          <p:cNvPr id="53" name="接點: 肘形 52"/>
          <p:cNvCxnSpPr>
            <a:cxnSpLocks/>
            <a:stCxn id="32" idx="3"/>
            <a:endCxn id="14" idx="1"/>
          </p:cNvCxnSpPr>
          <p:nvPr/>
        </p:nvCxnSpPr>
        <p:spPr bwMode="auto">
          <a:xfrm flipV="1">
            <a:off x="6918656" y="2978609"/>
            <a:ext cx="1126631" cy="9276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接點: 肘形 58"/>
          <p:cNvCxnSpPr>
            <a:cxnSpLocks/>
            <a:stCxn id="32" idx="3"/>
            <a:endCxn id="11" idx="1"/>
          </p:cNvCxnSpPr>
          <p:nvPr/>
        </p:nvCxnSpPr>
        <p:spPr bwMode="auto">
          <a:xfrm>
            <a:off x="6918656" y="3906221"/>
            <a:ext cx="1188008" cy="8280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bwMode="auto">
          <a:xfrm>
            <a:off x="271419" y="1422570"/>
            <a:ext cx="10303887"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窗口類似用帳單簽核的方式進行</a:t>
            </a:r>
            <a:r>
              <a:rPr lang="en-US">
                <a:latin typeface="微軟正黑體"/>
                <a:ea typeface="微軟正黑體"/>
              </a:rPr>
              <a:t>Credit Note</a:t>
            </a:r>
            <a:r>
              <a:rPr lang="zh-TW">
                <a:latin typeface="微軟正黑體"/>
                <a:ea typeface="微軟正黑體"/>
              </a:rPr>
              <a:t>的簽核</a:t>
            </a:r>
            <a:endParaRPr lang="en-US">
              <a:latin typeface="微軟正黑體"/>
              <a:ea typeface="微軟正黑體"/>
            </a:endParaRPr>
          </a:p>
        </p:txBody>
      </p:sp>
      <p:sp>
        <p:nvSpPr>
          <p:cNvPr id="5" name="矩形 54"/>
          <p:cNvSpPr>
            <a:spLocks noChangeArrowheads="1"/>
          </p:cNvSpPr>
          <p:nvPr/>
        </p:nvSpPr>
        <p:spPr bwMode="auto">
          <a:xfrm>
            <a:off x="7817225" y="888701"/>
            <a:ext cx="2668820" cy="399092"/>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2400">
                <a:latin typeface="微軟正黑體"/>
                <a:ea typeface="微軟正黑體"/>
              </a:rPr>
              <a:t>Credit Note </a:t>
            </a:r>
            <a:r>
              <a:rPr lang="zh-TW" sz="2400">
                <a:latin typeface="微軟正黑體"/>
                <a:ea typeface="微軟正黑體"/>
              </a:rPr>
              <a:t>簽核</a:t>
            </a:r>
            <a:endParaRPr lang="en-US" sz="2400">
              <a:latin typeface="微軟正黑體"/>
              <a:ea typeface="微軟正黑體"/>
            </a:endParaRPr>
          </a:p>
        </p:txBody>
      </p:sp>
      <p:sp>
        <p:nvSpPr>
          <p:cNvPr id="32" name="矩形 31"/>
          <p:cNvSpPr/>
          <p:nvPr/>
        </p:nvSpPr>
        <p:spPr bwMode="auto">
          <a:xfrm>
            <a:off x="4480025" y="3429000"/>
            <a:ext cx="2438631" cy="954441"/>
          </a:xfrm>
          <a:prstGeom prst="rect">
            <a:avLst/>
          </a:prstGeom>
          <a:solidFill>
            <a:srgbClr val="0070C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atin typeface="微軟正黑體"/>
                <a:ea typeface="微軟正黑體"/>
              </a:rPr>
              <a:t>CreditNote</a:t>
            </a:r>
            <a:r>
              <a:rPr lang="zh-TW">
                <a:latin typeface="微軟正黑體"/>
                <a:ea typeface="微軟正黑體"/>
              </a:rPr>
              <a:t>簽核處理</a:t>
            </a:r>
            <a:br>
              <a:rPr lang="en-US">
                <a:latin typeface="微軟正黑體"/>
                <a:ea typeface="微軟正黑體"/>
              </a:rPr>
            </a:br>
            <a:r>
              <a:rPr lang="en-US">
                <a:solidFill>
                  <a:schemeClr val="bg1"/>
                </a:solidFill>
                <a:latin typeface="微軟正黑體"/>
                <a:ea typeface="微軟正黑體"/>
              </a:rPr>
              <a:t>:</a:t>
            </a:r>
            <a:r>
              <a:rPr lang="zh-TW">
                <a:solidFill>
                  <a:schemeClr val="bg1"/>
                </a:solidFill>
                <a:latin typeface="微軟正黑體"/>
                <a:ea typeface="微軟正黑體"/>
              </a:rPr>
              <a:t>主管確認簽核</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endParaRPr/>
          </a:p>
          <a:p>
            <a:pPr algn="ctr">
              <a:defRPr/>
            </a:pPr>
            <a:r>
              <a:rPr lang="en-US">
                <a:solidFill>
                  <a:schemeClr val="bg1"/>
                </a:solidFill>
                <a:latin typeface="微軟正黑體"/>
                <a:ea typeface="微軟正黑體"/>
              </a:rPr>
              <a:t>:</a:t>
            </a:r>
            <a:r>
              <a:rPr lang="zh-TW">
                <a:solidFill>
                  <a:schemeClr val="bg1"/>
                </a:solidFill>
                <a:latin typeface="微軟正黑體"/>
                <a:ea typeface="微軟正黑體"/>
              </a:rPr>
              <a:t>手動上傳簽核</a:t>
            </a:r>
            <a:r>
              <a:rPr lang="en-US">
                <a:solidFill>
                  <a:schemeClr val="bg1"/>
                </a:solidFill>
                <a:latin typeface="微軟正黑體"/>
                <a:ea typeface="微軟正黑體"/>
              </a:rPr>
              <a:t>(</a:t>
            </a:r>
            <a:r>
              <a:rPr lang="zh-TW">
                <a:solidFill>
                  <a:schemeClr val="bg1"/>
                </a:solidFill>
                <a:latin typeface="微軟正黑體"/>
                <a:ea typeface="微軟正黑體"/>
              </a:rPr>
              <a:t> </a:t>
            </a:r>
            <a:r>
              <a:rPr lang="en-US">
                <a:solidFill>
                  <a:schemeClr val="bg1"/>
                </a:solidFill>
                <a:latin typeface="微軟正黑體"/>
                <a:ea typeface="微軟正黑體"/>
              </a:rPr>
              <a:t>)</a:t>
            </a:r>
            <a:endParaRPr/>
          </a:p>
        </p:txBody>
      </p:sp>
      <p:pic>
        <p:nvPicPr>
          <p:cNvPr id="11" name="圖形 10" descr="文件"/>
          <p:cNvPicPr>
            <a:picLocks noChangeAspect="1"/>
          </p:cNvPicPr>
          <p:nvPr/>
        </p:nvPicPr>
        <p:blipFill>
          <a:blip r:embed="rId2"/>
          <a:stretch/>
        </p:blipFill>
        <p:spPr bwMode="auto">
          <a:xfrm>
            <a:off x="8106663" y="4453356"/>
            <a:ext cx="561854" cy="561854"/>
          </a:xfrm>
          <a:prstGeom prst="rect">
            <a:avLst/>
          </a:prstGeom>
        </p:spPr>
      </p:pic>
      <p:grpSp>
        <p:nvGrpSpPr>
          <p:cNvPr id="13" name="群組 7"/>
          <p:cNvGrpSpPr/>
          <p:nvPr/>
        </p:nvGrpSpPr>
        <p:grpSpPr bwMode="auto">
          <a:xfrm>
            <a:off x="7886029" y="2712859"/>
            <a:ext cx="1082347" cy="684890"/>
            <a:chOff x="1828474" y="1806922"/>
            <a:chExt cx="1043317" cy="912769"/>
          </a:xfrm>
        </p:grpSpPr>
        <p:pic>
          <p:nvPicPr>
            <p:cNvPr id="14"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15" name="文字方塊 9"/>
            <p:cNvSpPr txBox="1">
              <a:spLocks noChangeArrowheads="1"/>
            </p:cNvSpPr>
            <p:nvPr/>
          </p:nvSpPr>
          <p:spPr bwMode="auto">
            <a:xfrm>
              <a:off x="1828474" y="2309509"/>
              <a:ext cx="1043317"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簽核紀錄表</a:t>
              </a:r>
              <a:endParaRPr lang="en-US" sz="1400">
                <a:latin typeface="微軟正黑體"/>
                <a:ea typeface="微軟正黑體"/>
              </a:endParaRPr>
            </a:p>
          </p:txBody>
        </p:sp>
      </p:grpSp>
      <p:sp>
        <p:nvSpPr>
          <p:cNvPr id="16" name="文字方塊 9"/>
          <p:cNvSpPr txBox="1">
            <a:spLocks noChangeArrowheads="1"/>
          </p:cNvSpPr>
          <p:nvPr/>
        </p:nvSpPr>
        <p:spPr bwMode="auto">
          <a:xfrm>
            <a:off x="7744046" y="5014753"/>
            <a:ext cx="126028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Signed</a:t>
            </a:r>
            <a:r>
              <a:rPr lang="zh-TW" sz="1400">
                <a:latin typeface="微軟正黑體"/>
                <a:ea typeface="微軟正黑體"/>
              </a:rPr>
              <a:t> </a:t>
            </a:r>
            <a:r>
              <a:rPr lang="en-US" sz="1400">
                <a:latin typeface="微軟正黑體"/>
                <a:ea typeface="微軟正黑體"/>
              </a:rPr>
              <a:t>CN</a:t>
            </a:r>
            <a:r>
              <a:rPr lang="zh-TW" sz="1400">
                <a:latin typeface="微軟正黑體"/>
                <a:ea typeface="微軟正黑體"/>
              </a:rPr>
              <a:t>檔</a:t>
            </a:r>
            <a:endParaRPr lang="en-US" sz="1400">
              <a:latin typeface="微軟正黑體"/>
              <a:ea typeface="微軟正黑體"/>
            </a:endParaRPr>
          </a:p>
        </p:txBody>
      </p:sp>
      <p:grpSp>
        <p:nvGrpSpPr>
          <p:cNvPr id="6" name="群組 5"/>
          <p:cNvGrpSpPr/>
          <p:nvPr/>
        </p:nvGrpSpPr>
        <p:grpSpPr bwMode="auto">
          <a:xfrm>
            <a:off x="4630836" y="2130431"/>
            <a:ext cx="2171171" cy="733280"/>
            <a:chOff x="3313638" y="3129675"/>
            <a:chExt cx="1954548" cy="733280"/>
          </a:xfrm>
        </p:grpSpPr>
        <p:grpSp>
          <p:nvGrpSpPr>
            <p:cNvPr id="8" name="群組 7"/>
            <p:cNvGrpSpPr/>
            <p:nvPr/>
          </p:nvGrpSpPr>
          <p:grpSpPr bwMode="auto">
            <a:xfrm>
              <a:off x="3370503" y="3129675"/>
              <a:ext cx="808234" cy="684890"/>
              <a:chOff x="1874357" y="1806922"/>
              <a:chExt cx="778695" cy="912769"/>
            </a:xfrm>
          </p:grpSpPr>
          <p:pic>
            <p:nvPicPr>
              <p:cNvPr id="30" name="圖形 8" descr="桌子"/>
              <p:cNvPicPr>
                <a:picLocks noChangeAspect="1" noChangeArrowheads="1"/>
              </p:cNvPicPr>
              <p:nvPr/>
            </p:nvPicPr>
            <p:blipFill>
              <a:blip r:embed="rId3"/>
              <a:stretch/>
            </p:blipFill>
            <p:spPr bwMode="auto">
              <a:xfrm>
                <a:off x="1924325" y="1806922"/>
                <a:ext cx="704874" cy="708343"/>
              </a:xfrm>
              <a:prstGeom prst="rect">
                <a:avLst/>
              </a:prstGeom>
              <a:noFill/>
              <a:ln>
                <a:noFill/>
              </a:ln>
            </p:spPr>
          </p:pic>
          <p:sp>
            <p:nvSpPr>
              <p:cNvPr id="31" name="文字方塊 30"/>
              <p:cNvSpPr txBox="1">
                <a:spLocks noChangeArrowheads="1"/>
              </p:cNvSpPr>
              <p:nvPr/>
            </p:nvSpPr>
            <p:spPr bwMode="auto">
              <a:xfrm>
                <a:off x="1874357" y="2309509"/>
                <a:ext cx="778695"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CN</a:t>
                </a:r>
                <a:r>
                  <a:rPr lang="zh-TW" sz="1400">
                    <a:latin typeface="微軟正黑體"/>
                    <a:ea typeface="微軟正黑體"/>
                  </a:rPr>
                  <a:t>主檔</a:t>
                </a:r>
                <a:endParaRPr lang="en-US" sz="1400">
                  <a:latin typeface="微軟正黑體"/>
                  <a:ea typeface="微軟正黑體"/>
                </a:endParaRPr>
              </a:p>
            </p:txBody>
          </p:sp>
        </p:grpSp>
        <p:grpSp>
          <p:nvGrpSpPr>
            <p:cNvPr id="10" name="群組 9"/>
            <p:cNvGrpSpPr/>
            <p:nvPr/>
          </p:nvGrpSpPr>
          <p:grpSpPr bwMode="auto">
            <a:xfrm>
              <a:off x="4280416" y="3129675"/>
              <a:ext cx="987769" cy="684890"/>
              <a:chOff x="1874300" y="1806922"/>
              <a:chExt cx="951668" cy="912769"/>
            </a:xfrm>
          </p:grpSpPr>
          <p:pic>
            <p:nvPicPr>
              <p:cNvPr id="28"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29" name="文字方塊 28"/>
              <p:cNvSpPr txBox="1">
                <a:spLocks noChangeArrowheads="1"/>
              </p:cNvSpPr>
              <p:nvPr/>
            </p:nvSpPr>
            <p:spPr bwMode="auto">
              <a:xfrm>
                <a:off x="1874300" y="2309509"/>
                <a:ext cx="951668" cy="41018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CN</a:t>
                </a:r>
                <a:r>
                  <a:rPr lang="zh-TW" sz="1400">
                    <a:latin typeface="微軟正黑體"/>
                    <a:ea typeface="微軟正黑體"/>
                  </a:rPr>
                  <a:t>明細檔</a:t>
                </a:r>
                <a:endParaRPr lang="en-US" sz="1400">
                  <a:latin typeface="微軟正黑體"/>
                  <a:ea typeface="微軟正黑體"/>
                </a:endParaRPr>
              </a:p>
            </p:txBody>
          </p:sp>
        </p:grpSp>
        <p:sp>
          <p:nvSpPr>
            <p:cNvPr id="27" name="矩形 64"/>
            <p:cNvSpPr>
              <a:spLocks noChangeArrowheads="1"/>
            </p:cNvSpPr>
            <p:nvPr/>
          </p:nvSpPr>
          <p:spPr bwMode="auto">
            <a:xfrm>
              <a:off x="3313638" y="3129675"/>
              <a:ext cx="1923796" cy="733280"/>
            </a:xfrm>
            <a:prstGeom prst="rect">
              <a:avLst/>
            </a:prstGeom>
            <a:noFill/>
            <a:ln w="9525" algn="ctr">
              <a:solidFill>
                <a:srgbClr val="C00000"/>
              </a:solidFill>
              <a:prstDash val="dash"/>
              <a:round/>
              <a:headEnd/>
              <a:tailEnd/>
            </a:ln>
          </p:spPr>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endParaRPr lang="zh-TW">
                <a:latin typeface="Arial"/>
              </a:endParaRPr>
            </a:p>
          </p:txBody>
        </p:sp>
      </p:grpSp>
      <p:cxnSp>
        <p:nvCxnSpPr>
          <p:cNvPr id="33" name="直線單箭頭接點 32"/>
          <p:cNvCxnSpPr>
            <a:cxnSpLocks/>
            <a:stCxn id="27" idx="2"/>
            <a:endCxn id="32" idx="0"/>
          </p:cNvCxnSpPr>
          <p:nvPr/>
        </p:nvCxnSpPr>
        <p:spPr bwMode="auto">
          <a:xfrm flipH="1">
            <a:off x="5699341" y="2863711"/>
            <a:ext cx="1" cy="56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接點 6"/>
          <p:cNvCxnSpPr>
            <a:cxnSpLocks/>
          </p:cNvCxnSpPr>
          <p:nvPr/>
        </p:nvCxnSpPr>
        <p:spPr bwMode="auto">
          <a:xfrm flipV="1">
            <a:off x="5520253" y="2391991"/>
            <a:ext cx="392338" cy="172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矩形 31">
            <a:hlinkClick r:id="rId4" action="ppaction://hlinksldjump"/>
          </p:cNvPr>
          <p:cNvSpPr>
            <a:spLocks noChangeArrowheads="1"/>
          </p:cNvSpPr>
          <p:nvPr/>
        </p:nvSpPr>
        <p:spPr bwMode="auto">
          <a:xfrm>
            <a:off x="7818666" y="96277"/>
            <a:ext cx="3507426" cy="399092"/>
          </a:xfrm>
          <a:prstGeom prst="rect">
            <a:avLst/>
          </a:prstGeom>
          <a:solidFill>
            <a:schemeClr val="accent2"/>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回產生</a:t>
            </a:r>
            <a:r>
              <a:rPr lang="en-US" sz="2400">
                <a:latin typeface="微軟正黑體"/>
                <a:ea typeface="微軟正黑體"/>
              </a:rPr>
              <a:t>Credit Note</a:t>
            </a:r>
            <a:r>
              <a:rPr lang="zh-TW" sz="2400">
                <a:latin typeface="微軟正黑體"/>
                <a:ea typeface="微軟正黑體"/>
              </a:rPr>
              <a:t>流程</a:t>
            </a:r>
            <a:endParaRPr/>
          </a:p>
        </p:txBody>
      </p:sp>
      <p:sp>
        <p:nvSpPr>
          <p:cNvPr id="22" name="文字方塊 22"/>
          <p:cNvSpPr txBox="1">
            <a:spLocks noChangeArrowheads="1"/>
          </p:cNvSpPr>
          <p:nvPr/>
        </p:nvSpPr>
        <p:spPr bwMode="auto">
          <a:xfrm>
            <a:off x="2463449" y="4211063"/>
            <a:ext cx="1188008" cy="523220"/>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t>聯盟窗口或其主管</a:t>
            </a:r>
            <a:endParaRPr/>
          </a:p>
        </p:txBody>
      </p:sp>
      <p:cxnSp>
        <p:nvCxnSpPr>
          <p:cNvPr id="23" name="直線單箭頭接點 67"/>
          <p:cNvCxnSpPr>
            <a:cxnSpLocks noChangeShapeType="1"/>
            <a:stCxn id="24" idx="3"/>
            <a:endCxn id="32" idx="1"/>
          </p:cNvCxnSpPr>
          <p:nvPr/>
        </p:nvCxnSpPr>
        <p:spPr bwMode="auto">
          <a:xfrm>
            <a:off x="3323477" y="3906220"/>
            <a:ext cx="1156548" cy="1"/>
          </a:xfrm>
          <a:prstGeom prst="straightConnector1">
            <a:avLst/>
          </a:prstGeom>
          <a:noFill/>
          <a:ln w="9525" algn="ctr">
            <a:solidFill>
              <a:schemeClr val="tx1"/>
            </a:solidFill>
            <a:round/>
            <a:headEnd/>
            <a:tailEnd type="triangle" w="med" len="med"/>
          </a:ln>
          <a:effectLst/>
        </p:spPr>
      </p:cxnSp>
      <p:pic>
        <p:nvPicPr>
          <p:cNvPr id="24" name="圖片 13"/>
          <p:cNvPicPr>
            <a:picLocks noChangeAspect="1" noChangeArrowheads="1"/>
          </p:cNvPicPr>
          <p:nvPr/>
        </p:nvPicPr>
        <p:blipFill>
          <a:blip r:embed="rId5"/>
          <a:stretch/>
        </p:blipFill>
        <p:spPr bwMode="auto">
          <a:xfrm>
            <a:off x="2791432" y="3662332"/>
            <a:ext cx="532045" cy="487776"/>
          </a:xfrm>
          <a:prstGeom prst="rect">
            <a:avLst/>
          </a:prstGeom>
          <a:noFill/>
          <a:ln>
            <a:noFill/>
          </a:ln>
        </p:spPr>
      </p:pic>
      <p:sp>
        <p:nvSpPr>
          <p:cNvPr id="18" name="文字方塊 17"/>
          <p:cNvSpPr txBox="1">
            <a:spLocks noChangeArrowheads="1"/>
          </p:cNvSpPr>
          <p:nvPr/>
        </p:nvSpPr>
        <p:spPr bwMode="auto">
          <a:xfrm>
            <a:off x="7841148" y="3370940"/>
            <a:ext cx="1310487"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FF0000"/>
                </a:solidFill>
                <a:latin typeface="微軟正黑體"/>
                <a:ea typeface="微軟正黑體"/>
              </a:rPr>
              <a:t>DocType</a:t>
            </a:r>
            <a:r>
              <a:rPr lang="en-US" sz="1400">
                <a:solidFill>
                  <a:srgbClr val="FF0000"/>
                </a:solidFill>
                <a:latin typeface="微軟正黑體"/>
                <a:ea typeface="微軟正黑體"/>
              </a:rPr>
              <a:t>=CN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2015727" cy="6036796"/>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2311987" y="-1359858"/>
            <a:ext cx="327200" cy="470318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3994" y="815583"/>
            <a:ext cx="4158639" cy="369332"/>
          </a:xfrm>
          <a:prstGeom prst="rect">
            <a:avLst/>
          </a:prstGeom>
        </p:spPr>
        <p:txBody>
          <a:bodyPr wrap="square">
            <a:spAutoFit/>
          </a:bodyPr>
          <a:lstStyle/>
          <a:p>
            <a:pPr>
              <a:defRPr/>
            </a:pPr>
            <a:r>
              <a:rPr lang="zh-TW" b="1">
                <a:solidFill>
                  <a:prstClr val="white"/>
                </a:solidFill>
                <a:latin typeface="微軟正黑體"/>
                <a:ea typeface="微軟正黑體"/>
              </a:rPr>
              <a:t>其他例外處理流程</a:t>
            </a:r>
            <a:r>
              <a:rPr lang="en-US" b="1">
                <a:solidFill>
                  <a:prstClr val="white"/>
                </a:solidFill>
                <a:latin typeface="微軟正黑體"/>
                <a:ea typeface="微軟正黑體"/>
              </a:rPr>
              <a:t>-</a:t>
            </a:r>
            <a:r>
              <a:rPr lang="zh-TW" b="1">
                <a:solidFill>
                  <a:prstClr val="white"/>
                </a:solidFill>
                <a:latin typeface="微軟正黑體"/>
                <a:ea typeface="微軟正黑體"/>
              </a:rPr>
              <a:t>退回</a:t>
            </a:r>
            <a:r>
              <a:rPr lang="en-US" b="1">
                <a:solidFill>
                  <a:prstClr val="white"/>
                </a:solidFill>
                <a:latin typeface="微軟正黑體"/>
                <a:ea typeface="微軟正黑體"/>
              </a:rPr>
              <a:t>(</a:t>
            </a:r>
            <a:r>
              <a:rPr lang="zh-TW" b="1">
                <a:solidFill>
                  <a:prstClr val="white"/>
                </a:solidFill>
                <a:latin typeface="微軟正黑體"/>
                <a:ea typeface="微軟正黑體"/>
              </a:rPr>
              <a:t>至前面階段</a:t>
            </a:r>
            <a:r>
              <a:rPr lang="en-US" b="1">
                <a:solidFill>
                  <a:prstClr val="white"/>
                </a:solidFill>
                <a:latin typeface="微軟正黑體"/>
                <a:ea typeface="微軟正黑體"/>
              </a:rPr>
              <a:t>)</a:t>
            </a:r>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5" name="文字方塊 4"/>
          <p:cNvSpPr txBox="1"/>
          <p:nvPr/>
        </p:nvSpPr>
        <p:spPr bwMode="auto">
          <a:xfrm>
            <a:off x="88135" y="1258876"/>
            <a:ext cx="11597043" cy="3139321"/>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所有</a:t>
            </a:r>
            <a:r>
              <a:rPr lang="zh-TW" b="1">
                <a:latin typeface="微軟正黑體"/>
                <a:ea typeface="微軟正黑體"/>
              </a:rPr>
              <a:t>退回</a:t>
            </a:r>
            <a:r>
              <a:rPr lang="en-US" b="1">
                <a:latin typeface="微軟正黑體"/>
                <a:ea typeface="微軟正黑體"/>
              </a:rPr>
              <a:t>(</a:t>
            </a:r>
            <a:r>
              <a:rPr lang="en-US" b="1">
                <a:latin typeface="微軟正黑體"/>
                <a:ea typeface="微軟正黑體"/>
              </a:rPr>
              <a:t>RollBack</a:t>
            </a:r>
            <a:r>
              <a:rPr lang="en-US" b="1">
                <a:latin typeface="微軟正黑體"/>
                <a:ea typeface="微軟正黑體"/>
              </a:rPr>
              <a:t>)</a:t>
            </a:r>
            <a:r>
              <a:rPr lang="zh-TW">
                <a:latin typeface="微軟正黑體"/>
                <a:ea typeface="微軟正黑體"/>
              </a:rPr>
              <a:t>的動作皆紀錄資訊至</a:t>
            </a:r>
            <a:r>
              <a:rPr lang="en-US" b="1">
                <a:latin typeface="微軟正黑體"/>
                <a:ea typeface="微軟正黑體"/>
              </a:rPr>
              <a:t>UndoAction</a:t>
            </a:r>
            <a:r>
              <a:rPr lang="zh-TW">
                <a:latin typeface="微軟正黑體"/>
                <a:ea typeface="微軟正黑體"/>
              </a:rPr>
              <a:t>資料表。</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發票工作檔完成後</a:t>
            </a:r>
            <a:r>
              <a:rPr lang="en-US">
                <a:latin typeface="微軟正黑體"/>
                <a:ea typeface="微軟正黑體"/>
              </a:rPr>
              <a:t>(</a:t>
            </a:r>
            <a:r>
              <a:rPr lang="en-US">
                <a:solidFill>
                  <a:srgbClr val="FF0000"/>
                </a:solidFill>
                <a:latin typeface="微軟正黑體"/>
                <a:ea typeface="微軟正黑體"/>
              </a:rPr>
              <a:t>VALIDATED</a:t>
            </a:r>
            <a:r>
              <a:rPr lang="en-US">
                <a:latin typeface="微軟正黑體"/>
                <a:ea typeface="微軟正黑體"/>
              </a:rPr>
              <a:t>)</a:t>
            </a:r>
            <a:r>
              <a:rPr lang="zh-TW">
                <a:latin typeface="微軟正黑體"/>
                <a:ea typeface="微軟正黑體"/>
              </a:rPr>
              <a:t> 退回 </a:t>
            </a:r>
            <a:r>
              <a:rPr lang="en-US">
                <a:latin typeface="微軟正黑體"/>
                <a:ea typeface="微軟正黑體"/>
              </a:rPr>
              <a:t>:</a:t>
            </a:r>
            <a:r>
              <a:rPr lang="zh-TW">
                <a:latin typeface="微軟正黑體"/>
                <a:ea typeface="微軟正黑體"/>
              </a:rPr>
              <a:t> 直接刪除</a:t>
            </a:r>
            <a:r>
              <a:rPr lang="en-US">
                <a:latin typeface="微軟正黑體"/>
                <a:ea typeface="微軟正黑體"/>
              </a:rPr>
              <a:t>[</a:t>
            </a:r>
            <a:r>
              <a:rPr lang="zh-TW">
                <a:latin typeface="微軟正黑體"/>
                <a:ea typeface="微軟正黑體"/>
              </a:rPr>
              <a:t>發票工作主</a:t>
            </a:r>
            <a:r>
              <a:rPr lang="en-US">
                <a:latin typeface="微軟正黑體"/>
                <a:ea typeface="微軟正黑體"/>
              </a:rPr>
              <a:t>/</a:t>
            </a:r>
            <a:r>
              <a:rPr lang="zh-TW">
                <a:latin typeface="微軟正黑體"/>
                <a:ea typeface="微軟正黑體"/>
              </a:rPr>
              <a:t>明細檔</a:t>
            </a:r>
            <a:r>
              <a:rPr lang="en-US">
                <a:latin typeface="微軟正黑體"/>
                <a:ea typeface="微軟正黑體"/>
              </a:rPr>
              <a:t>]</a:t>
            </a:r>
            <a:r>
              <a:rPr lang="zh-TW">
                <a:latin typeface="微軟正黑體"/>
                <a:ea typeface="微軟正黑體"/>
              </a:rPr>
              <a:t>即可。</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立帳完成後</a:t>
            </a:r>
            <a:r>
              <a:rPr lang="en-US">
                <a:latin typeface="微軟正黑體"/>
                <a:ea typeface="微軟正黑體"/>
              </a:rPr>
              <a:t>(</a:t>
            </a:r>
            <a:r>
              <a:rPr lang="en-US">
                <a:solidFill>
                  <a:srgbClr val="FF0000"/>
                </a:solidFill>
                <a:latin typeface="微軟正黑體"/>
                <a:ea typeface="微軟正黑體"/>
              </a:rPr>
              <a:t>TO_MERGE</a:t>
            </a:r>
            <a:r>
              <a:rPr lang="en-US">
                <a:latin typeface="微軟正黑體"/>
                <a:ea typeface="微軟正黑體"/>
              </a:rPr>
              <a:t>)</a:t>
            </a:r>
            <a:r>
              <a:rPr lang="zh-TW">
                <a:latin typeface="微軟正黑體"/>
                <a:ea typeface="微軟正黑體"/>
              </a:rPr>
              <a:t>退回  </a:t>
            </a:r>
            <a:r>
              <a:rPr lang="en-US">
                <a:latin typeface="微軟正黑體"/>
                <a:ea typeface="微軟正黑體"/>
              </a:rPr>
              <a:t>:</a:t>
            </a:r>
            <a:r>
              <a:rPr lang="zh-TW">
                <a:latin typeface="微軟正黑體"/>
                <a:ea typeface="微軟正黑體"/>
              </a:rPr>
              <a:t> </a:t>
            </a:r>
            <a:r>
              <a:rPr lang="en-US">
                <a:latin typeface="微軟正黑體"/>
                <a:ea typeface="微軟正黑體"/>
              </a:rPr>
              <a:t>[</a:t>
            </a:r>
            <a:r>
              <a:rPr lang="zh-TW" b="0">
                <a:solidFill>
                  <a:srgbClr val="000000"/>
                </a:solidFill>
                <a:latin typeface="Consolas"/>
              </a:rPr>
              <a:t>發票主</a:t>
            </a:r>
            <a:r>
              <a:rPr lang="en-US" b="0">
                <a:solidFill>
                  <a:srgbClr val="000000"/>
                </a:solidFill>
                <a:latin typeface="Consolas"/>
              </a:rPr>
              <a:t>/</a:t>
            </a:r>
            <a:r>
              <a:rPr lang="zh-TW" b="0">
                <a:solidFill>
                  <a:srgbClr val="000000"/>
                </a:solidFill>
                <a:latin typeface="Consolas"/>
              </a:rPr>
              <a:t>明細檔</a:t>
            </a:r>
            <a:r>
              <a:rPr lang="en-US" b="0">
                <a:solidFill>
                  <a:srgbClr val="000000"/>
                </a:solidFill>
                <a:latin typeface="Consolas"/>
              </a:rPr>
              <a:t>]</a:t>
            </a:r>
            <a:r>
              <a:rPr lang="zh-TW" b="0">
                <a:solidFill>
                  <a:srgbClr val="000000"/>
                </a:solidFill>
                <a:latin typeface="Consolas"/>
              </a:rPr>
              <a:t>資訊都刪除，</a:t>
            </a:r>
            <a:r>
              <a:rPr lang="en-US" b="0">
                <a:solidFill>
                  <a:srgbClr val="000000"/>
                </a:solidFill>
                <a:latin typeface="Consolas"/>
              </a:rPr>
              <a:t>[</a:t>
            </a:r>
            <a:r>
              <a:rPr lang="zh-TW" b="0">
                <a:solidFill>
                  <a:srgbClr val="000000"/>
                </a:solidFill>
                <a:latin typeface="Consolas"/>
              </a:rPr>
              <a:t>發票工作主檔</a:t>
            </a:r>
            <a:r>
              <a:rPr lang="en-US" b="0">
                <a:solidFill>
                  <a:srgbClr val="000000"/>
                </a:solidFill>
                <a:latin typeface="Consolas"/>
              </a:rPr>
              <a:t>]</a:t>
            </a:r>
            <a:r>
              <a:rPr lang="zh-TW" b="0">
                <a:solidFill>
                  <a:srgbClr val="000000"/>
                </a:solidFill>
                <a:latin typeface="Consolas"/>
              </a:rPr>
              <a:t>從</a:t>
            </a:r>
            <a:r>
              <a:rPr lang="en-US">
                <a:solidFill>
                  <a:srgbClr val="FF0000"/>
                </a:solidFill>
                <a:latin typeface="微軟正黑體"/>
                <a:ea typeface="微軟正黑體"/>
              </a:rPr>
              <a:t>BILLED</a:t>
            </a:r>
            <a:r>
              <a:rPr lang="zh-TW" b="0">
                <a:solidFill>
                  <a:srgbClr val="000000"/>
                </a:solidFill>
                <a:latin typeface="Consolas"/>
              </a:rPr>
              <a:t>退為</a:t>
            </a:r>
            <a:r>
              <a:rPr lang="en-US">
                <a:solidFill>
                  <a:srgbClr val="FF0000"/>
                </a:solidFill>
                <a:latin typeface="微軟正黑體"/>
                <a:ea typeface="微軟正黑體"/>
              </a:rPr>
              <a:t>VALIDATED</a:t>
            </a:r>
            <a:r>
              <a:rPr lang="zh-TW" b="0">
                <a:solidFill>
                  <a:srgbClr val="000000"/>
                </a:solidFill>
                <a:latin typeface="Consolas"/>
              </a:rPr>
              <a:t>，重新等待立帳，。</a:t>
            </a:r>
            <a:endParaRPr lang="en-US" b="0">
              <a:solidFill>
                <a:srgbClr val="000000"/>
              </a:solidFill>
              <a:latin typeface="Consolas"/>
            </a:endParaRPr>
          </a:p>
          <a:p>
            <a:pPr marL="457200" indent="-457200" algn="just" defTabSz="1219170">
              <a:buFont typeface="Wingdings"/>
              <a:buChar char="p"/>
              <a:defRPr/>
            </a:pPr>
            <a:r>
              <a:rPr lang="zh-TW">
                <a:solidFill>
                  <a:srgbClr val="000000"/>
                </a:solidFill>
                <a:latin typeface="Consolas"/>
                <a:ea typeface="微軟正黑體"/>
              </a:rPr>
              <a:t>發票合併帳單後</a:t>
            </a:r>
            <a:r>
              <a:rPr lang="en-US">
                <a:latin typeface="微軟正黑體"/>
                <a:ea typeface="微軟正黑體"/>
              </a:rPr>
              <a:t>(</a:t>
            </a:r>
            <a:r>
              <a:rPr lang="en-US">
                <a:solidFill>
                  <a:srgbClr val="FF0000"/>
                </a:solidFill>
                <a:latin typeface="微軟正黑體"/>
                <a:ea typeface="微軟正黑體"/>
              </a:rPr>
              <a:t>INITIAL</a:t>
            </a:r>
            <a:r>
              <a:rPr lang="en-US">
                <a:latin typeface="微軟正黑體"/>
                <a:ea typeface="微軟正黑體"/>
              </a:rPr>
              <a:t>)</a:t>
            </a:r>
            <a:r>
              <a:rPr lang="zh-TW">
                <a:solidFill>
                  <a:srgbClr val="000000"/>
                </a:solidFill>
                <a:latin typeface="Consolas"/>
                <a:ea typeface="微軟正黑體"/>
              </a:rPr>
              <a:t>退回 </a:t>
            </a:r>
            <a:r>
              <a:rPr lang="en-US">
                <a:latin typeface="微軟正黑體"/>
                <a:ea typeface="微軟正黑體"/>
              </a:rPr>
              <a:t>:</a:t>
            </a:r>
            <a:r>
              <a:rPr lang="zh-TW">
                <a:latin typeface="微軟正黑體"/>
                <a:ea typeface="微軟正黑體"/>
              </a:rPr>
              <a:t> </a:t>
            </a:r>
            <a:r>
              <a:rPr lang="en-US">
                <a:latin typeface="微軟正黑體"/>
                <a:ea typeface="微軟正黑體"/>
              </a:rPr>
              <a:t>[</a:t>
            </a:r>
            <a:r>
              <a:rPr lang="zh-TW">
                <a:latin typeface="微軟正黑體"/>
                <a:ea typeface="微軟正黑體"/>
              </a:rPr>
              <a:t>帳單</a:t>
            </a:r>
            <a:r>
              <a:rPr lang="zh-TW" b="0">
                <a:solidFill>
                  <a:srgbClr val="000000"/>
                </a:solidFill>
                <a:latin typeface="Consolas"/>
              </a:rPr>
              <a:t>主</a:t>
            </a:r>
            <a:r>
              <a:rPr lang="en-US" b="0">
                <a:solidFill>
                  <a:srgbClr val="000000"/>
                </a:solidFill>
                <a:latin typeface="Consolas"/>
              </a:rPr>
              <a:t>/</a:t>
            </a:r>
            <a:r>
              <a:rPr lang="zh-TW" b="0">
                <a:solidFill>
                  <a:srgbClr val="000000"/>
                </a:solidFill>
                <a:latin typeface="Consolas"/>
              </a:rPr>
              <a:t>明細</a:t>
            </a:r>
            <a:r>
              <a:rPr lang="zh-TW">
                <a:latin typeface="微軟正黑體"/>
                <a:ea typeface="微軟正黑體"/>
              </a:rPr>
              <a:t>檔</a:t>
            </a:r>
            <a:r>
              <a:rPr lang="en-US">
                <a:latin typeface="微軟正黑體"/>
                <a:ea typeface="微軟正黑體"/>
              </a:rPr>
              <a:t>]</a:t>
            </a:r>
            <a:r>
              <a:rPr lang="zh-TW">
                <a:latin typeface="微軟正黑體"/>
                <a:ea typeface="微軟正黑體"/>
              </a:rPr>
              <a:t>資訊都刪除，</a:t>
            </a:r>
            <a:r>
              <a:rPr lang="en-US">
                <a:latin typeface="微軟正黑體"/>
                <a:ea typeface="微軟正黑體"/>
              </a:rPr>
              <a:t>[</a:t>
            </a:r>
            <a:r>
              <a:rPr lang="zh-TW" b="0">
                <a:solidFill>
                  <a:srgbClr val="000000"/>
                </a:solidFill>
                <a:latin typeface="Consolas"/>
              </a:rPr>
              <a:t>發票主檔</a:t>
            </a:r>
            <a:r>
              <a:rPr lang="en-US" b="0">
                <a:solidFill>
                  <a:srgbClr val="000000"/>
                </a:solidFill>
                <a:latin typeface="Consolas"/>
              </a:rPr>
              <a:t>]</a:t>
            </a:r>
            <a:r>
              <a:rPr lang="zh-TW" b="0">
                <a:solidFill>
                  <a:srgbClr val="000000"/>
                </a:solidFill>
                <a:latin typeface="Consolas"/>
              </a:rPr>
              <a:t>從</a:t>
            </a:r>
            <a:r>
              <a:rPr lang="en-US">
                <a:solidFill>
                  <a:srgbClr val="FF0000"/>
                </a:solidFill>
                <a:latin typeface="微軟正黑體"/>
                <a:ea typeface="微軟正黑體"/>
              </a:rPr>
              <a:t>MERGED</a:t>
            </a:r>
            <a:r>
              <a:rPr lang="zh-TW" b="0">
                <a:solidFill>
                  <a:srgbClr val="000000"/>
                </a:solidFill>
                <a:latin typeface="Consolas"/>
              </a:rPr>
              <a:t>退為</a:t>
            </a:r>
            <a:r>
              <a:rPr lang="en-US">
                <a:solidFill>
                  <a:srgbClr val="FF0000"/>
                </a:solidFill>
                <a:latin typeface="微軟正黑體"/>
                <a:ea typeface="微軟正黑體"/>
              </a:rPr>
              <a:t>TO_MERGE</a:t>
            </a:r>
            <a:r>
              <a:rPr lang="zh-TW" b="0">
                <a:solidFill>
                  <a:srgbClr val="000000"/>
                </a:solidFill>
                <a:latin typeface="Consolas"/>
              </a:rPr>
              <a:t>，重新等待合併帳單。</a:t>
            </a:r>
            <a:endParaRPr lang="en-US" b="0">
              <a:solidFill>
                <a:srgbClr val="000000"/>
              </a:solidFill>
              <a:latin typeface="Consolas"/>
            </a:endParaRPr>
          </a:p>
          <a:p>
            <a:pPr marL="457200" indent="-457200" algn="just" defTabSz="1219170">
              <a:buFont typeface="Wingdings"/>
              <a:buChar char="p"/>
              <a:defRPr/>
            </a:pPr>
            <a:r>
              <a:rPr lang="zh-TW">
                <a:solidFill>
                  <a:srgbClr val="000000"/>
                </a:solidFill>
                <a:latin typeface="Consolas"/>
                <a:ea typeface="微軟正黑體"/>
              </a:rPr>
              <a:t>抵扣</a:t>
            </a:r>
            <a:r>
              <a:rPr lang="en-US">
                <a:solidFill>
                  <a:srgbClr val="000000"/>
                </a:solidFill>
                <a:latin typeface="Consolas"/>
                <a:ea typeface="微軟正黑體"/>
              </a:rPr>
              <a:t>CB</a:t>
            </a:r>
            <a:r>
              <a:rPr lang="zh-TW">
                <a:solidFill>
                  <a:srgbClr val="000000"/>
                </a:solidFill>
                <a:latin typeface="Consolas"/>
                <a:ea typeface="微軟正黑體"/>
              </a:rPr>
              <a:t>產生帳單後</a:t>
            </a:r>
            <a:r>
              <a:rPr lang="en-US">
                <a:latin typeface="微軟正黑體"/>
                <a:ea typeface="微軟正黑體"/>
              </a:rPr>
              <a:t>(</a:t>
            </a:r>
            <a:r>
              <a:rPr lang="en-US">
                <a:solidFill>
                  <a:srgbClr val="FF0000"/>
                </a:solidFill>
                <a:latin typeface="微軟正黑體"/>
                <a:ea typeface="微軟正黑體"/>
              </a:rPr>
              <a:t>RATED</a:t>
            </a:r>
            <a:r>
              <a:rPr lang="en-US">
                <a:latin typeface="微軟正黑體"/>
                <a:ea typeface="微軟正黑體"/>
              </a:rPr>
              <a:t>)</a:t>
            </a:r>
            <a:r>
              <a:rPr lang="zh-TW">
                <a:solidFill>
                  <a:srgbClr val="000000"/>
                </a:solidFill>
                <a:latin typeface="Consolas"/>
                <a:ea typeface="微軟正黑體"/>
              </a:rPr>
              <a:t>退回 </a:t>
            </a:r>
            <a:r>
              <a:rPr lang="en-US">
                <a:latin typeface="微軟正黑體"/>
                <a:ea typeface="微軟正黑體"/>
              </a:rPr>
              <a:t>:</a:t>
            </a:r>
            <a:r>
              <a:rPr lang="zh-TW" b="1">
                <a:solidFill>
                  <a:srgbClr val="FF0000"/>
                </a:solidFill>
                <a:latin typeface="微軟正黑體"/>
                <a:ea typeface="微軟正黑體"/>
              </a:rPr>
              <a:t>以下細部設計說明</a:t>
            </a:r>
            <a:endParaRPr lang="en-US" b="1">
              <a:solidFill>
                <a:srgbClr val="FF0000"/>
              </a:solidFill>
              <a:latin typeface="微軟正黑體"/>
              <a:ea typeface="微軟正黑體"/>
            </a:endParaRPr>
          </a:p>
          <a:p>
            <a:pPr marL="457200" indent="-457200" algn="just" defTabSz="1219170">
              <a:buFont typeface="Wingdings"/>
              <a:buChar char="p"/>
              <a:defRPr/>
            </a:pPr>
            <a:r>
              <a:rPr lang="zh-TW">
                <a:solidFill>
                  <a:srgbClr val="000000"/>
                </a:solidFill>
                <a:latin typeface="Consolas"/>
                <a:ea typeface="微軟正黑體"/>
              </a:rPr>
              <a:t>產生帳單檔後</a:t>
            </a:r>
            <a:r>
              <a:rPr lang="en-US">
                <a:latin typeface="微軟正黑體"/>
                <a:ea typeface="微軟正黑體"/>
              </a:rPr>
              <a:t>(</a:t>
            </a:r>
            <a:r>
              <a:rPr lang="en-US">
                <a:solidFill>
                  <a:srgbClr val="FF0000"/>
                </a:solidFill>
                <a:latin typeface="微軟正黑體"/>
                <a:ea typeface="微軟正黑體"/>
              </a:rPr>
              <a:t>DRAFTED/SIGNED/TEMPLATED</a:t>
            </a:r>
            <a:r>
              <a:rPr lang="en-US">
                <a:latin typeface="微軟正黑體"/>
                <a:ea typeface="微軟正黑體"/>
              </a:rPr>
              <a:t>)</a:t>
            </a:r>
            <a:r>
              <a:rPr lang="zh-TW">
                <a:solidFill>
                  <a:srgbClr val="000000"/>
                </a:solidFill>
                <a:latin typeface="Consolas"/>
                <a:ea typeface="微軟正黑體"/>
              </a:rPr>
              <a:t>退回 </a:t>
            </a:r>
            <a:r>
              <a:rPr lang="en-US">
                <a:latin typeface="微軟正黑體"/>
                <a:ea typeface="微軟正黑體"/>
              </a:rPr>
              <a:t>: [</a:t>
            </a:r>
            <a:r>
              <a:rPr lang="zh-TW">
                <a:latin typeface="微軟正黑體"/>
                <a:ea typeface="微軟正黑體"/>
              </a:rPr>
              <a:t>帳單主檔</a:t>
            </a:r>
            <a:r>
              <a:rPr lang="en-US">
                <a:latin typeface="微軟正黑體"/>
                <a:ea typeface="微軟正黑體"/>
              </a:rPr>
              <a:t>]</a:t>
            </a:r>
            <a:r>
              <a:rPr lang="zh-TW">
                <a:latin typeface="微軟正黑體"/>
                <a:ea typeface="微軟正黑體"/>
              </a:rPr>
              <a:t>從</a:t>
            </a:r>
            <a:r>
              <a:rPr lang="en-US">
                <a:solidFill>
                  <a:srgbClr val="FF0000"/>
                </a:solidFill>
                <a:latin typeface="微軟正黑體"/>
                <a:ea typeface="微軟正黑體"/>
              </a:rPr>
              <a:t>DRAFTED/SIGNED/TEMPLATED</a:t>
            </a:r>
            <a:r>
              <a:rPr lang="zh-TW">
                <a:latin typeface="微軟正黑體"/>
                <a:ea typeface="微軟正黑體"/>
              </a:rPr>
              <a:t>退為</a:t>
            </a:r>
            <a:r>
              <a:rPr lang="en-US">
                <a:solidFill>
                  <a:srgbClr val="FF0000"/>
                </a:solidFill>
                <a:latin typeface="微軟正黑體"/>
                <a:ea typeface="微軟正黑體"/>
              </a:rPr>
              <a:t>RATED</a:t>
            </a:r>
            <a:r>
              <a:rPr lang="zh-TW" b="0">
                <a:solidFill>
                  <a:srgbClr val="000000"/>
                </a:solidFill>
                <a:latin typeface="Consolas"/>
              </a:rPr>
              <a:t>，重新等待產生</a:t>
            </a:r>
            <a:r>
              <a:rPr lang="en-US" b="0">
                <a:solidFill>
                  <a:srgbClr val="000000"/>
                </a:solidFill>
                <a:latin typeface="Consolas"/>
              </a:rPr>
              <a:t>draft</a:t>
            </a:r>
            <a:r>
              <a:rPr lang="zh-TW" b="0">
                <a:solidFill>
                  <a:srgbClr val="000000"/>
                </a:solidFill>
                <a:latin typeface="Consolas"/>
              </a:rPr>
              <a:t>帳單，通常是因為要修改帳單時間與金額。</a:t>
            </a:r>
            <a:endParaRPr lang="en-US" b="0">
              <a:solidFill>
                <a:srgbClr val="000000"/>
              </a:solidFill>
              <a:latin typeface="Consolas"/>
            </a:endParaRPr>
          </a:p>
          <a:p>
            <a:pPr marL="457200" indent="-457200" algn="just" defTabSz="1219170">
              <a:buFont typeface="Wingdings"/>
              <a:buChar char="p"/>
              <a:defRPr/>
            </a:pPr>
            <a:r>
              <a:rPr lang="zh-TW">
                <a:solidFill>
                  <a:srgbClr val="000000"/>
                </a:solidFill>
                <a:latin typeface="Consolas"/>
                <a:ea typeface="微軟正黑體"/>
              </a:rPr>
              <a:t>產生帳單檔從待銷帳階段之後</a:t>
            </a:r>
            <a:r>
              <a:rPr lang="en-US">
                <a:latin typeface="微軟正黑體"/>
                <a:ea typeface="微軟正黑體"/>
              </a:rPr>
              <a:t>(</a:t>
            </a:r>
            <a:r>
              <a:rPr lang="en-US">
                <a:solidFill>
                  <a:srgbClr val="FF0000"/>
                </a:solidFill>
                <a:latin typeface="微軟正黑體"/>
                <a:ea typeface="微軟正黑體"/>
              </a:rPr>
              <a:t>TO_WRITEOFF/COMPLETE</a:t>
            </a:r>
            <a:r>
              <a:rPr lang="en-US">
                <a:latin typeface="微軟正黑體"/>
                <a:ea typeface="微軟正黑體"/>
              </a:rPr>
              <a:t>)</a:t>
            </a:r>
            <a:r>
              <a:rPr lang="zh-TW">
                <a:latin typeface="微軟正黑體"/>
                <a:ea typeface="微軟正黑體"/>
              </a:rPr>
              <a:t>退回 </a:t>
            </a:r>
            <a:r>
              <a:rPr lang="en-US">
                <a:latin typeface="微軟正黑體"/>
                <a:ea typeface="微軟正黑體"/>
              </a:rPr>
              <a:t>:</a:t>
            </a:r>
            <a:r>
              <a:rPr lang="zh-TW">
                <a:latin typeface="微軟正黑體"/>
                <a:ea typeface="微軟正黑體"/>
              </a:rPr>
              <a:t> </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從</a:t>
            </a:r>
            <a:r>
              <a:rPr lang="en-US">
                <a:solidFill>
                  <a:srgbClr val="FF0000"/>
                </a:solidFill>
                <a:latin typeface="微軟正黑體"/>
                <a:ea typeface="微軟正黑體"/>
              </a:rPr>
              <a:t>TO_WRITEOFF /COMPLETE</a:t>
            </a:r>
            <a:r>
              <a:rPr lang="zh-TW">
                <a:latin typeface="微軟正黑體"/>
                <a:ea typeface="微軟正黑體"/>
              </a:rPr>
              <a:t>退為</a:t>
            </a:r>
            <a:r>
              <a:rPr lang="en-US">
                <a:solidFill>
                  <a:srgbClr val="FF0000"/>
                </a:solidFill>
                <a:latin typeface="微軟正黑體"/>
                <a:ea typeface="微軟正黑體"/>
              </a:rPr>
              <a:t>RATED</a:t>
            </a:r>
            <a:r>
              <a:rPr lang="zh-TW" b="0">
                <a:solidFill>
                  <a:srgbClr val="000000"/>
                </a:solidFill>
                <a:latin typeface="Consolas"/>
              </a:rPr>
              <a:t>，所屬所有的帳單明細檔之項次</a:t>
            </a:r>
            <a:r>
              <a:rPr lang="en-US" b="0">
                <a:solidFill>
                  <a:srgbClr val="000000"/>
                </a:solidFill>
                <a:latin typeface="Consolas"/>
              </a:rPr>
              <a:t>14</a:t>
            </a:r>
            <a:r>
              <a:rPr lang="zh-TW" b="0">
                <a:solidFill>
                  <a:srgbClr val="000000"/>
                </a:solidFill>
                <a:latin typeface="Consolas"/>
              </a:rPr>
              <a:t>至</a:t>
            </a:r>
            <a:r>
              <a:rPr lang="en-US" b="0">
                <a:solidFill>
                  <a:srgbClr val="000000"/>
                </a:solidFill>
                <a:latin typeface="Consolas"/>
              </a:rPr>
              <a:t>23</a:t>
            </a:r>
            <a:r>
              <a:rPr lang="zh-TW" b="0">
                <a:solidFill>
                  <a:srgbClr val="000000"/>
                </a:solidFill>
                <a:latin typeface="Consolas"/>
              </a:rPr>
              <a:t>的金額或資訊皆</a:t>
            </a:r>
            <a:r>
              <a:rPr lang="zh-TW">
                <a:solidFill>
                  <a:srgbClr val="000000"/>
                </a:solidFill>
                <a:latin typeface="Consolas"/>
              </a:rPr>
              <a:t>退回</a:t>
            </a:r>
            <a:r>
              <a:rPr lang="zh-TW" b="0">
                <a:solidFill>
                  <a:srgbClr val="000000"/>
                </a:solidFill>
                <a:latin typeface="Consolas"/>
              </a:rPr>
              <a:t>為</a:t>
            </a:r>
            <a:r>
              <a:rPr lang="en-US" b="0">
                <a:solidFill>
                  <a:srgbClr val="000000"/>
                </a:solidFill>
                <a:latin typeface="Consolas"/>
              </a:rPr>
              <a:t>null</a:t>
            </a:r>
            <a:r>
              <a:rPr lang="zh-TW" b="0">
                <a:solidFill>
                  <a:srgbClr val="000000"/>
                </a:solidFill>
                <a:latin typeface="Consolas"/>
              </a:rPr>
              <a:t>。</a:t>
            </a:r>
            <a:endParaRPr lang="en-US" b="0">
              <a:solidFill>
                <a:srgbClr val="000000"/>
              </a:solidFill>
              <a:latin typeface="Consolas"/>
            </a:endParaRPr>
          </a:p>
        </p:txBody>
      </p:sp>
      <p:sp>
        <p:nvSpPr>
          <p:cNvPr id="6" name="文字方塊 5"/>
          <p:cNvSpPr txBox="1"/>
          <p:nvPr/>
        </p:nvSpPr>
        <p:spPr bwMode="auto">
          <a:xfrm>
            <a:off x="123994" y="4759395"/>
            <a:ext cx="10487170" cy="203132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窗口透過</a:t>
            </a:r>
            <a:r>
              <a:rPr lang="en-US">
                <a:latin typeface="微軟正黑體"/>
                <a:ea typeface="微軟正黑體"/>
              </a:rPr>
              <a:t>CBP</a:t>
            </a:r>
            <a:r>
              <a:rPr lang="zh-TW">
                <a:latin typeface="微軟正黑體"/>
                <a:ea typeface="微軟正黑體"/>
              </a:rPr>
              <a:t>系統將發票號碼輸入後查詢出對應之</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進行退回處理</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點選</a:t>
            </a:r>
            <a:r>
              <a:rPr lang="en-US">
                <a:latin typeface="微軟正黑體"/>
                <a:ea typeface="微軟正黑體"/>
              </a:rPr>
              <a:t>[</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各項目，由系統帶出對應之</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endParaRPr/>
          </a:p>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窗口確認作廢後，將逐筆把</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資料進行費用回復動作</a:t>
            </a:r>
            <a:endParaRPr lang="en-US">
              <a:latin typeface="微軟正黑體"/>
              <a:ea typeface="微軟正黑體"/>
            </a:endParaRPr>
          </a:p>
          <a:p>
            <a:pPr marL="914400" lvl="1" indent="-457200" algn="just" defTabSz="1219170">
              <a:buFont typeface="Wingdings"/>
              <a:buChar char="ü"/>
              <a:defRPr/>
            </a:pPr>
            <a:r>
              <a:rPr lang="zh-TW">
                <a:latin typeface="微軟正黑體"/>
                <a:ea typeface="微軟正黑體"/>
              </a:rPr>
              <a:t>系統取得一筆</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a:t>
            </a:r>
            <a:endParaRPr lang="en-US">
              <a:latin typeface="微軟正黑體"/>
              <a:ea typeface="微軟正黑體"/>
            </a:endParaRPr>
          </a:p>
          <a:p>
            <a:pPr marL="914400" lvl="1" indent="-457200" algn="just" defTabSz="1219170">
              <a:buFont typeface="Wingdings"/>
              <a:buChar char="ü"/>
              <a:defRPr/>
            </a:pPr>
            <a:r>
              <a:rPr lang="zh-TW">
                <a:latin typeface="微軟正黑體"/>
                <a:ea typeface="微軟正黑體"/>
              </a:rPr>
              <a:t>將該筆已扣抵費用加回至</a:t>
            </a:r>
            <a:r>
              <a:rPr lang="en-US">
                <a:latin typeface="微軟正黑體"/>
                <a:ea typeface="微軟正黑體"/>
              </a:rPr>
              <a:t>[Credit Balance]</a:t>
            </a:r>
            <a:r>
              <a:rPr lang="zh-TW">
                <a:latin typeface="微軟正黑體"/>
                <a:ea typeface="微軟正黑體"/>
              </a:rPr>
              <a:t>餘額費用，</a:t>
            </a:r>
            <a:r>
              <a:rPr lang="en-US">
                <a:latin typeface="微軟正黑體"/>
                <a:ea typeface="微軟正黑體"/>
              </a:rPr>
              <a:t>note</a:t>
            </a:r>
            <a:r>
              <a:rPr lang="zh-TW">
                <a:latin typeface="微軟正黑體"/>
                <a:ea typeface="微軟正黑體"/>
              </a:rPr>
              <a:t>為</a:t>
            </a:r>
            <a:r>
              <a:rPr lang="en-US">
                <a:latin typeface="微軟正黑體"/>
                <a:ea typeface="微軟正黑體"/>
              </a:rPr>
              <a:t>&lt;</a:t>
            </a:r>
            <a:r>
              <a:rPr lang="zh-TW">
                <a:latin typeface="微軟正黑體"/>
                <a:ea typeface="微軟正黑體"/>
              </a:rPr>
              <a:t>作廢回復</a:t>
            </a:r>
            <a:r>
              <a:rPr lang="en-US">
                <a:latin typeface="微軟正黑體"/>
                <a:ea typeface="微軟正黑體"/>
              </a:rPr>
              <a:t>&gt;</a:t>
            </a:r>
            <a:endParaRPr/>
          </a:p>
          <a:p>
            <a:pPr marL="914400" lvl="1" indent="-457200" algn="just" defTabSz="1219170">
              <a:buFont typeface="Wingdings"/>
              <a:buChar char="ü"/>
              <a:defRPr/>
            </a:pPr>
            <a:r>
              <a:rPr lang="zh-TW">
                <a:latin typeface="微軟正黑體"/>
                <a:ea typeface="微軟正黑體"/>
              </a:rPr>
              <a:t>新增一筆</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資料，金額為正值</a:t>
            </a:r>
            <a:r>
              <a:rPr lang="en-US">
                <a:latin typeface="微軟正黑體"/>
                <a:ea typeface="微軟正黑體"/>
              </a:rPr>
              <a:t>(</a:t>
            </a:r>
            <a:r>
              <a:rPr lang="zh-TW">
                <a:latin typeface="微軟正黑體"/>
                <a:ea typeface="微軟正黑體"/>
              </a:rPr>
              <a:t>作廢折返</a:t>
            </a:r>
            <a:r>
              <a:rPr lang="en-US">
                <a:latin typeface="微軟正黑體"/>
                <a:ea typeface="微軟正黑體"/>
              </a:rPr>
              <a:t>)</a:t>
            </a:r>
            <a:endParaRPr/>
          </a:p>
          <a:p>
            <a:pPr marL="457200" indent="-457200" algn="just" defTabSz="1219170">
              <a:buFont typeface="Wingdings"/>
              <a:buChar char="p"/>
              <a:defRPr/>
            </a:pPr>
            <a:r>
              <a:rPr lang="zh-TW">
                <a:latin typeface="微軟正黑體"/>
                <a:ea typeface="微軟正黑體"/>
              </a:rPr>
              <a:t>更新</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之處理狀態為</a:t>
            </a:r>
            <a:r>
              <a:rPr lang="en-US">
                <a:solidFill>
                  <a:srgbClr val="FF0000"/>
                </a:solidFill>
                <a:latin typeface="微軟正黑體"/>
                <a:ea typeface="微軟正黑體"/>
              </a:rPr>
              <a:t>INITIAL</a:t>
            </a:r>
            <a:endParaRPr/>
          </a:p>
        </p:txBody>
      </p:sp>
      <p:sp>
        <p:nvSpPr>
          <p:cNvPr id="7" name="流程圖: 人工輸入 6"/>
          <p:cNvSpPr/>
          <p:nvPr/>
        </p:nvSpPr>
        <p:spPr bwMode="auto">
          <a:xfrm rot="16199999" flipV="1">
            <a:off x="1185269" y="3286726"/>
            <a:ext cx="369333" cy="2491884"/>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8" name="矩形 7"/>
          <p:cNvSpPr/>
          <p:nvPr/>
        </p:nvSpPr>
        <p:spPr bwMode="auto">
          <a:xfrm>
            <a:off x="88135" y="4349515"/>
            <a:ext cx="3533603" cy="369332"/>
          </a:xfrm>
          <a:prstGeom prst="rect">
            <a:avLst/>
          </a:prstGeom>
        </p:spPr>
        <p:txBody>
          <a:bodyPr wrap="square">
            <a:spAutoFit/>
          </a:bodyPr>
          <a:lstStyle/>
          <a:p>
            <a:pPr>
              <a:defRPr/>
            </a:pPr>
            <a:r>
              <a:rPr lang="zh-TW" b="1">
                <a:solidFill>
                  <a:prstClr val="white"/>
                </a:solidFill>
                <a:latin typeface="微軟正黑體"/>
                <a:ea typeface="微軟正黑體"/>
              </a:rPr>
              <a:t>帳單退回 </a:t>
            </a:r>
            <a:r>
              <a:rPr lang="en-US" b="1">
                <a:solidFill>
                  <a:prstClr val="white"/>
                </a:solidFill>
                <a:latin typeface="微軟正黑體"/>
                <a:ea typeface="微軟正黑體"/>
              </a:rPr>
              <a:t>(RATED)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1597043" cy="5508653"/>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2311987" y="-1359858"/>
            <a:ext cx="327200" cy="470318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123994" y="815583"/>
            <a:ext cx="4158639" cy="369332"/>
          </a:xfrm>
          <a:prstGeom prst="rect">
            <a:avLst/>
          </a:prstGeom>
        </p:spPr>
        <p:txBody>
          <a:bodyPr wrap="square">
            <a:spAutoFit/>
          </a:bodyPr>
          <a:lstStyle/>
          <a:p>
            <a:pPr>
              <a:defRPr/>
            </a:pPr>
            <a:r>
              <a:rPr lang="zh-TW" b="1">
                <a:solidFill>
                  <a:prstClr val="white"/>
                </a:solidFill>
                <a:latin typeface="微軟正黑體"/>
                <a:ea typeface="微軟正黑體"/>
              </a:rPr>
              <a:t>其他例外處理流程</a:t>
            </a:r>
            <a:r>
              <a:rPr lang="en-US" b="1">
                <a:solidFill>
                  <a:prstClr val="white"/>
                </a:solidFill>
                <a:latin typeface="微軟正黑體"/>
                <a:ea typeface="微軟正黑體"/>
              </a:rPr>
              <a:t>-</a:t>
            </a:r>
            <a:r>
              <a:rPr lang="zh-TW" b="1">
                <a:solidFill>
                  <a:prstClr val="white"/>
                </a:solidFill>
                <a:latin typeface="微軟正黑體"/>
                <a:ea typeface="微軟正黑體"/>
              </a:rPr>
              <a:t>作廢</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
        <p:nvSpPr>
          <p:cNvPr id="5" name="文字方塊 4"/>
          <p:cNvSpPr txBox="1"/>
          <p:nvPr/>
        </p:nvSpPr>
        <p:spPr bwMode="auto">
          <a:xfrm>
            <a:off x="88135" y="1258876"/>
            <a:ext cx="11597043" cy="1754326"/>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a:latin typeface="微軟正黑體"/>
                <a:ea typeface="微軟正黑體"/>
              </a:rPr>
              <a:t>所有</a:t>
            </a:r>
            <a:r>
              <a:rPr lang="zh-TW" b="1">
                <a:latin typeface="微軟正黑體"/>
                <a:ea typeface="微軟正黑體"/>
              </a:rPr>
              <a:t>作廢</a:t>
            </a:r>
            <a:r>
              <a:rPr lang="en-US" b="1">
                <a:latin typeface="微軟正黑體"/>
                <a:ea typeface="微軟正黑體"/>
              </a:rPr>
              <a:t>(INVALID)</a:t>
            </a:r>
            <a:r>
              <a:rPr lang="zh-TW">
                <a:latin typeface="微軟正黑體"/>
                <a:ea typeface="微軟正黑體"/>
              </a:rPr>
              <a:t>的動作皆紀錄資訊至</a:t>
            </a:r>
            <a:r>
              <a:rPr lang="en-US" b="1">
                <a:latin typeface="微軟正黑體"/>
                <a:ea typeface="微軟正黑體"/>
              </a:rPr>
              <a:t>UndoAction</a:t>
            </a:r>
            <a:r>
              <a:rPr lang="zh-TW">
                <a:latin typeface="微軟正黑體"/>
                <a:ea typeface="微軟正黑體"/>
              </a:rPr>
              <a:t>資料表。</a:t>
            </a:r>
            <a:endParaRPr lang="en-US">
              <a:latin typeface="微軟正黑體"/>
              <a:ea typeface="微軟正黑體"/>
            </a:endParaRPr>
          </a:p>
          <a:p>
            <a:pPr marL="457200" indent="-457200" algn="just" defTabSz="1219170">
              <a:buFont typeface="Wingdings"/>
              <a:buChar char="p"/>
              <a:defRPr/>
            </a:pPr>
            <a:r>
              <a:rPr lang="en-US">
                <a:latin typeface="微軟正黑體"/>
                <a:ea typeface="微軟正黑體"/>
              </a:rPr>
              <a:t>[</a:t>
            </a:r>
            <a:r>
              <a:rPr lang="zh-TW">
                <a:latin typeface="微軟正黑體"/>
                <a:ea typeface="微軟正黑體"/>
              </a:rPr>
              <a:t>發票工作檔</a:t>
            </a:r>
            <a:r>
              <a:rPr lang="en-US">
                <a:latin typeface="微軟正黑體"/>
                <a:ea typeface="微軟正黑體"/>
              </a:rPr>
              <a:t>]</a:t>
            </a:r>
            <a:r>
              <a:rPr lang="zh-TW">
                <a:latin typeface="微軟正黑體"/>
                <a:ea typeface="微軟正黑體"/>
              </a:rPr>
              <a:t>完成後</a:t>
            </a:r>
            <a:r>
              <a:rPr lang="en-US">
                <a:latin typeface="微軟正黑體"/>
                <a:ea typeface="微軟正黑體"/>
              </a:rPr>
              <a:t>(</a:t>
            </a:r>
            <a:r>
              <a:rPr lang="en-US">
                <a:solidFill>
                  <a:srgbClr val="FF0000"/>
                </a:solidFill>
                <a:latin typeface="微軟正黑體"/>
                <a:ea typeface="微軟正黑體"/>
              </a:rPr>
              <a:t>VALIDATED</a:t>
            </a:r>
            <a:r>
              <a:rPr lang="en-US">
                <a:latin typeface="微軟正黑體"/>
                <a:ea typeface="微軟正黑體"/>
              </a:rPr>
              <a:t>)</a:t>
            </a:r>
            <a:r>
              <a:rPr lang="zh-TW">
                <a:latin typeface="微軟正黑體"/>
                <a:ea typeface="微軟正黑體"/>
              </a:rPr>
              <a:t> 作廢 </a:t>
            </a:r>
            <a:r>
              <a:rPr lang="en-US">
                <a:latin typeface="微軟正黑體"/>
                <a:ea typeface="微軟正黑體"/>
              </a:rPr>
              <a:t>:</a:t>
            </a:r>
            <a:r>
              <a:rPr lang="zh-TW">
                <a:latin typeface="微軟正黑體"/>
                <a:ea typeface="微軟正黑體"/>
              </a:rPr>
              <a:t> 直接將</a:t>
            </a:r>
            <a:r>
              <a:rPr lang="en-US">
                <a:latin typeface="微軟正黑體"/>
                <a:ea typeface="微軟正黑體"/>
              </a:rPr>
              <a:t>[</a:t>
            </a:r>
            <a:r>
              <a:rPr lang="zh-TW">
                <a:latin typeface="微軟正黑體"/>
                <a:ea typeface="微軟正黑體"/>
              </a:rPr>
              <a:t>發票工作主檔</a:t>
            </a:r>
            <a:r>
              <a:rPr lang="en-US">
                <a:latin typeface="微軟正黑體"/>
                <a:ea typeface="微軟正黑體"/>
              </a:rPr>
              <a:t>]</a:t>
            </a:r>
            <a:r>
              <a:rPr lang="zh-TW">
                <a:latin typeface="微軟正黑體"/>
                <a:ea typeface="微軟正黑體"/>
              </a:rPr>
              <a:t>從</a:t>
            </a:r>
            <a:r>
              <a:rPr lang="en-US">
                <a:solidFill>
                  <a:srgbClr val="FF0000"/>
                </a:solidFill>
                <a:latin typeface="微軟正黑體"/>
                <a:ea typeface="微軟正黑體"/>
              </a:rPr>
              <a:t>VALIDATED</a:t>
            </a:r>
            <a:r>
              <a:rPr lang="zh-TW" b="0">
                <a:solidFill>
                  <a:srgbClr val="000000"/>
                </a:solidFill>
                <a:latin typeface="Consolas"/>
              </a:rPr>
              <a:t>改</a:t>
            </a:r>
            <a:r>
              <a:rPr lang="zh-TW">
                <a:latin typeface="微軟正黑體"/>
                <a:ea typeface="微軟正黑體"/>
              </a:rPr>
              <a:t>為</a:t>
            </a:r>
            <a:r>
              <a:rPr lang="en-US">
                <a:solidFill>
                  <a:srgbClr val="FF0000"/>
                </a:solidFill>
                <a:latin typeface="微軟正黑體"/>
                <a:ea typeface="微軟正黑體"/>
              </a:rPr>
              <a:t>INVALID</a:t>
            </a:r>
            <a:r>
              <a:rPr lang="zh-TW">
                <a:latin typeface="微軟正黑體"/>
                <a:ea typeface="微軟正黑體"/>
              </a:rPr>
              <a:t>。</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立帳完成後</a:t>
            </a:r>
            <a:r>
              <a:rPr lang="en-US">
                <a:latin typeface="微軟正黑體"/>
                <a:ea typeface="微軟正黑體"/>
              </a:rPr>
              <a:t>(</a:t>
            </a:r>
            <a:r>
              <a:rPr lang="en-US">
                <a:solidFill>
                  <a:srgbClr val="FF0000"/>
                </a:solidFill>
                <a:latin typeface="微軟正黑體"/>
                <a:ea typeface="微軟正黑體"/>
              </a:rPr>
              <a:t>TO_MERGE</a:t>
            </a:r>
            <a:r>
              <a:rPr lang="en-US">
                <a:latin typeface="微軟正黑體"/>
                <a:ea typeface="微軟正黑體"/>
              </a:rPr>
              <a:t>)</a:t>
            </a:r>
            <a:r>
              <a:rPr lang="zh-TW">
                <a:latin typeface="微軟正黑體"/>
                <a:ea typeface="微軟正黑體"/>
              </a:rPr>
              <a:t>作廢 </a:t>
            </a:r>
            <a:r>
              <a:rPr lang="en-US">
                <a:latin typeface="微軟正黑體"/>
                <a:ea typeface="微軟正黑體"/>
              </a:rPr>
              <a:t>: [</a:t>
            </a:r>
            <a:r>
              <a:rPr lang="zh-TW">
                <a:latin typeface="微軟正黑體"/>
                <a:ea typeface="微軟正黑體"/>
              </a:rPr>
              <a:t>發票主檔</a:t>
            </a:r>
            <a:r>
              <a:rPr lang="en-US">
                <a:latin typeface="微軟正黑體"/>
                <a:ea typeface="微軟正黑體"/>
              </a:rPr>
              <a:t>]</a:t>
            </a:r>
            <a:r>
              <a:rPr lang="zh-TW">
                <a:latin typeface="微軟正黑體"/>
                <a:ea typeface="微軟正黑體"/>
              </a:rPr>
              <a:t>從</a:t>
            </a:r>
            <a:r>
              <a:rPr lang="en-US">
                <a:solidFill>
                  <a:srgbClr val="FF0000"/>
                </a:solidFill>
                <a:latin typeface="微軟正黑體"/>
                <a:ea typeface="微軟正黑體"/>
              </a:rPr>
              <a:t>TO_MERGE</a:t>
            </a:r>
            <a:r>
              <a:rPr lang="zh-TW" b="0">
                <a:solidFill>
                  <a:srgbClr val="000000"/>
                </a:solidFill>
                <a:latin typeface="Consolas"/>
              </a:rPr>
              <a:t>改</a:t>
            </a:r>
            <a:r>
              <a:rPr lang="zh-TW">
                <a:latin typeface="微軟正黑體"/>
                <a:ea typeface="微軟正黑體"/>
              </a:rPr>
              <a:t>為</a:t>
            </a:r>
            <a:r>
              <a:rPr lang="en-US">
                <a:solidFill>
                  <a:srgbClr val="FF0000"/>
                </a:solidFill>
                <a:latin typeface="微軟正黑體"/>
                <a:ea typeface="微軟正黑體"/>
              </a:rPr>
              <a:t>INVALID</a:t>
            </a:r>
            <a:r>
              <a:rPr lang="zh-TW" b="0">
                <a:solidFill>
                  <a:srgbClr val="000000"/>
                </a:solidFill>
                <a:latin typeface="Consolas"/>
              </a:rPr>
              <a:t>，</a:t>
            </a:r>
            <a:r>
              <a:rPr lang="en-US" b="0">
                <a:solidFill>
                  <a:srgbClr val="000000"/>
                </a:solidFill>
                <a:latin typeface="Consolas"/>
              </a:rPr>
              <a:t>[</a:t>
            </a:r>
            <a:r>
              <a:rPr lang="zh-TW" b="0">
                <a:solidFill>
                  <a:srgbClr val="000000"/>
                </a:solidFill>
                <a:latin typeface="Consolas"/>
              </a:rPr>
              <a:t>發票工作主檔</a:t>
            </a:r>
            <a:r>
              <a:rPr lang="en-US" b="0">
                <a:solidFill>
                  <a:srgbClr val="000000"/>
                </a:solidFill>
                <a:latin typeface="Consolas"/>
              </a:rPr>
              <a:t>]</a:t>
            </a:r>
            <a:r>
              <a:rPr lang="zh-TW" b="0">
                <a:solidFill>
                  <a:srgbClr val="000000"/>
                </a:solidFill>
                <a:latin typeface="Consolas"/>
              </a:rPr>
              <a:t>從</a:t>
            </a:r>
            <a:r>
              <a:rPr lang="en-US">
                <a:solidFill>
                  <a:srgbClr val="FF0000"/>
                </a:solidFill>
                <a:latin typeface="微軟正黑體"/>
                <a:ea typeface="微軟正黑體"/>
              </a:rPr>
              <a:t>BILLED</a:t>
            </a:r>
            <a:r>
              <a:rPr lang="zh-TW" b="0">
                <a:solidFill>
                  <a:srgbClr val="000000"/>
                </a:solidFill>
                <a:latin typeface="Consolas"/>
              </a:rPr>
              <a:t>改為</a:t>
            </a:r>
            <a:r>
              <a:rPr lang="en-US">
                <a:solidFill>
                  <a:srgbClr val="FF0000"/>
                </a:solidFill>
                <a:latin typeface="微軟正黑體"/>
                <a:ea typeface="微軟正黑體"/>
              </a:rPr>
              <a:t>INVALID </a:t>
            </a:r>
            <a:r>
              <a:rPr lang="zh-TW" b="0">
                <a:solidFill>
                  <a:srgbClr val="000000"/>
                </a:solidFill>
                <a:latin typeface="Consolas"/>
              </a:rPr>
              <a:t>。</a:t>
            </a:r>
            <a:endParaRPr lang="en-US" b="0">
              <a:solidFill>
                <a:srgbClr val="000000"/>
              </a:solidFill>
              <a:latin typeface="Consolas"/>
            </a:endParaRPr>
          </a:p>
          <a:p>
            <a:pPr marL="457200" indent="-457200" algn="just" defTabSz="1219170">
              <a:buFont typeface="Wingdings"/>
              <a:buChar char="p"/>
              <a:defRPr/>
            </a:pPr>
            <a:r>
              <a:rPr lang="zh-TW">
                <a:solidFill>
                  <a:srgbClr val="000000"/>
                </a:solidFill>
                <a:latin typeface="Consolas"/>
                <a:ea typeface="微軟正黑體"/>
              </a:rPr>
              <a:t>發票合併帳單後</a:t>
            </a:r>
            <a:r>
              <a:rPr lang="en-US">
                <a:latin typeface="微軟正黑體"/>
                <a:ea typeface="微軟正黑體"/>
              </a:rPr>
              <a:t>(</a:t>
            </a:r>
            <a:r>
              <a:rPr lang="en-US">
                <a:solidFill>
                  <a:srgbClr val="FF0000"/>
                </a:solidFill>
                <a:latin typeface="微軟正黑體"/>
                <a:ea typeface="微軟正黑體"/>
              </a:rPr>
              <a:t>INITIAL</a:t>
            </a:r>
            <a:r>
              <a:rPr lang="en-US">
                <a:latin typeface="微軟正黑體"/>
                <a:ea typeface="微軟正黑體"/>
              </a:rPr>
              <a:t>)</a:t>
            </a:r>
            <a:r>
              <a:rPr lang="zh-TW">
                <a:solidFill>
                  <a:srgbClr val="000000"/>
                </a:solidFill>
                <a:latin typeface="Consolas"/>
                <a:ea typeface="微軟正黑體"/>
              </a:rPr>
              <a:t>作廢 </a:t>
            </a:r>
            <a:r>
              <a:rPr lang="en-US">
                <a:latin typeface="微軟正黑體"/>
                <a:ea typeface="微軟正黑體"/>
              </a:rPr>
              <a:t>:</a:t>
            </a:r>
            <a:r>
              <a:rPr lang="zh-TW">
                <a:latin typeface="微軟正黑體"/>
                <a:ea typeface="微軟正黑體"/>
              </a:rPr>
              <a:t> </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從</a:t>
            </a:r>
            <a:r>
              <a:rPr lang="en-US">
                <a:solidFill>
                  <a:srgbClr val="FF0000"/>
                </a:solidFill>
                <a:latin typeface="微軟正黑體"/>
                <a:ea typeface="微軟正黑體"/>
              </a:rPr>
              <a:t>INITIAL</a:t>
            </a:r>
            <a:r>
              <a:rPr lang="zh-TW" b="0">
                <a:solidFill>
                  <a:srgbClr val="000000"/>
                </a:solidFill>
                <a:latin typeface="Consolas"/>
              </a:rPr>
              <a:t>改</a:t>
            </a:r>
            <a:r>
              <a:rPr lang="zh-TW">
                <a:latin typeface="微軟正黑體"/>
                <a:ea typeface="微軟正黑體"/>
              </a:rPr>
              <a:t>為</a:t>
            </a:r>
            <a:r>
              <a:rPr lang="en-US">
                <a:solidFill>
                  <a:srgbClr val="FF0000"/>
                </a:solidFill>
                <a:latin typeface="微軟正黑體"/>
                <a:ea typeface="微軟正黑體"/>
              </a:rPr>
              <a:t>INVALID</a:t>
            </a:r>
            <a:r>
              <a:rPr lang="zh-TW">
                <a:latin typeface="微軟正黑體"/>
                <a:ea typeface="微軟正黑體"/>
              </a:rPr>
              <a:t>，</a:t>
            </a:r>
            <a:r>
              <a:rPr lang="en-US">
                <a:latin typeface="微軟正黑體"/>
                <a:ea typeface="微軟正黑體"/>
              </a:rPr>
              <a:t>[</a:t>
            </a:r>
            <a:r>
              <a:rPr lang="zh-TW" b="0">
                <a:solidFill>
                  <a:srgbClr val="000000"/>
                </a:solidFill>
                <a:latin typeface="Consolas"/>
              </a:rPr>
              <a:t>發票主檔</a:t>
            </a:r>
            <a:r>
              <a:rPr lang="en-US" b="0">
                <a:solidFill>
                  <a:srgbClr val="000000"/>
                </a:solidFill>
                <a:latin typeface="Consolas"/>
              </a:rPr>
              <a:t>]</a:t>
            </a:r>
            <a:r>
              <a:rPr lang="zh-TW" b="0">
                <a:solidFill>
                  <a:srgbClr val="000000"/>
                </a:solidFill>
                <a:latin typeface="Consolas"/>
              </a:rPr>
              <a:t>從</a:t>
            </a:r>
            <a:r>
              <a:rPr lang="en-US">
                <a:solidFill>
                  <a:srgbClr val="FF0000"/>
                </a:solidFill>
                <a:latin typeface="微軟正黑體"/>
                <a:ea typeface="微軟正黑體"/>
              </a:rPr>
              <a:t>MERGED</a:t>
            </a:r>
            <a:r>
              <a:rPr lang="zh-TW" b="0">
                <a:solidFill>
                  <a:srgbClr val="000000"/>
                </a:solidFill>
                <a:latin typeface="Consolas"/>
              </a:rPr>
              <a:t>改為</a:t>
            </a:r>
            <a:r>
              <a:rPr lang="en-US">
                <a:solidFill>
                  <a:srgbClr val="FF0000"/>
                </a:solidFill>
                <a:latin typeface="微軟正黑體"/>
                <a:ea typeface="微軟正黑體"/>
              </a:rPr>
              <a:t>INVALID</a:t>
            </a:r>
            <a:r>
              <a:rPr lang="zh-TW" b="0">
                <a:solidFill>
                  <a:srgbClr val="000000"/>
                </a:solidFill>
                <a:latin typeface="Consolas"/>
              </a:rPr>
              <a:t>。</a:t>
            </a:r>
            <a:endParaRPr lang="en-US" b="0">
              <a:solidFill>
                <a:srgbClr val="000000"/>
              </a:solidFill>
              <a:latin typeface="Consolas"/>
            </a:endParaRPr>
          </a:p>
          <a:p>
            <a:pPr marL="457200" indent="-457200" algn="just" defTabSz="1219170">
              <a:buFont typeface="Wingdings"/>
              <a:buChar char="p"/>
              <a:defRPr/>
            </a:pPr>
            <a:r>
              <a:rPr lang="zh-TW">
                <a:solidFill>
                  <a:srgbClr val="000000"/>
                </a:solidFill>
                <a:latin typeface="Consolas"/>
                <a:ea typeface="微軟正黑體"/>
              </a:rPr>
              <a:t>抵扣</a:t>
            </a:r>
            <a:r>
              <a:rPr lang="en-US">
                <a:solidFill>
                  <a:srgbClr val="000000"/>
                </a:solidFill>
                <a:latin typeface="Consolas"/>
                <a:ea typeface="微軟正黑體"/>
              </a:rPr>
              <a:t>CB</a:t>
            </a:r>
            <a:r>
              <a:rPr lang="zh-TW">
                <a:solidFill>
                  <a:srgbClr val="000000"/>
                </a:solidFill>
                <a:latin typeface="Consolas"/>
                <a:ea typeface="微軟正黑體"/>
              </a:rPr>
              <a:t>產生帳單之後的階段</a:t>
            </a:r>
            <a:r>
              <a:rPr lang="en-US">
                <a:latin typeface="微軟正黑體"/>
                <a:ea typeface="微軟正黑體"/>
              </a:rPr>
              <a:t>(</a:t>
            </a:r>
            <a:r>
              <a:rPr lang="en-US">
                <a:solidFill>
                  <a:srgbClr val="FF0000"/>
                </a:solidFill>
                <a:latin typeface="微軟正黑體"/>
                <a:ea typeface="微軟正黑體"/>
              </a:rPr>
              <a:t>RATED</a:t>
            </a:r>
            <a:r>
              <a:rPr lang="zh-TW">
                <a:solidFill>
                  <a:srgbClr val="000000"/>
                </a:solidFill>
                <a:latin typeface="Consolas"/>
                <a:ea typeface="微軟正黑體"/>
              </a:rPr>
              <a:t>之後</a:t>
            </a:r>
            <a:r>
              <a:rPr lang="en-US">
                <a:latin typeface="微軟正黑體"/>
                <a:ea typeface="微軟正黑體"/>
              </a:rPr>
              <a:t>)</a:t>
            </a:r>
            <a:r>
              <a:rPr lang="zh-TW">
                <a:solidFill>
                  <a:srgbClr val="000000"/>
                </a:solidFill>
                <a:latin typeface="Consolas"/>
                <a:ea typeface="微軟正黑體"/>
              </a:rPr>
              <a:t>作廢 </a:t>
            </a:r>
            <a:r>
              <a:rPr lang="en-US">
                <a:latin typeface="微軟正黑體"/>
                <a:ea typeface="微軟正黑體"/>
              </a:rPr>
              <a:t>:</a:t>
            </a:r>
            <a:r>
              <a:rPr lang="zh-TW">
                <a:latin typeface="微軟正黑體"/>
                <a:ea typeface="微軟正黑體"/>
              </a:rPr>
              <a:t> </a:t>
            </a:r>
            <a:r>
              <a:rPr lang="zh-TW" b="1">
                <a:solidFill>
                  <a:srgbClr val="FF0000"/>
                </a:solidFill>
                <a:latin typeface="微軟正黑體"/>
                <a:ea typeface="微軟正黑體"/>
              </a:rPr>
              <a:t>以下細部設計說明</a:t>
            </a:r>
            <a:endParaRPr lang="en-US" b="1">
              <a:solidFill>
                <a:srgbClr val="FF0000"/>
              </a:solidFill>
              <a:latin typeface="微軟正黑體"/>
              <a:ea typeface="微軟正黑體"/>
            </a:endParaRPr>
          </a:p>
        </p:txBody>
      </p:sp>
      <p:sp>
        <p:nvSpPr>
          <p:cNvPr id="6" name="文字方塊 5"/>
          <p:cNvSpPr txBox="1"/>
          <p:nvPr/>
        </p:nvSpPr>
        <p:spPr bwMode="auto">
          <a:xfrm>
            <a:off x="123994" y="3759008"/>
            <a:ext cx="10487170" cy="203132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窗口透過</a:t>
            </a:r>
            <a:r>
              <a:rPr lang="en-US">
                <a:latin typeface="微軟正黑體"/>
                <a:ea typeface="微軟正黑體"/>
              </a:rPr>
              <a:t>CBP</a:t>
            </a:r>
            <a:r>
              <a:rPr lang="zh-TW">
                <a:latin typeface="微軟正黑體"/>
                <a:ea typeface="微軟正黑體"/>
              </a:rPr>
              <a:t>系統將發票號碼輸入後查詢出對應之</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]&amp;[</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進行作廢處理</a:t>
            </a:r>
            <a:endParaRPr lang="en-US">
              <a:latin typeface="微軟正黑體"/>
              <a:ea typeface="微軟正黑體"/>
            </a:endParaRPr>
          </a:p>
          <a:p>
            <a:pPr marL="457200" indent="-457200" algn="just" defTabSz="1219170">
              <a:buFont typeface="Wingdings"/>
              <a:buChar char="p"/>
              <a:defRPr/>
            </a:pPr>
            <a:r>
              <a:rPr lang="zh-TW">
                <a:latin typeface="微軟正黑體"/>
                <a:ea typeface="微軟正黑體"/>
              </a:rPr>
              <a:t>點選</a:t>
            </a:r>
            <a:r>
              <a:rPr lang="en-US">
                <a:latin typeface="微軟正黑體"/>
                <a:ea typeface="微軟正黑體"/>
              </a:rPr>
              <a:t>[</a:t>
            </a:r>
            <a:r>
              <a:rPr lang="zh-TW">
                <a:latin typeface="微軟正黑體"/>
                <a:ea typeface="微軟正黑體"/>
              </a:rPr>
              <a:t>帳單明細檔</a:t>
            </a:r>
            <a:r>
              <a:rPr lang="en-US">
                <a:latin typeface="微軟正黑體"/>
                <a:ea typeface="微軟正黑體"/>
              </a:rPr>
              <a:t>]</a:t>
            </a:r>
            <a:r>
              <a:rPr lang="zh-TW">
                <a:latin typeface="微軟正黑體"/>
                <a:ea typeface="微軟正黑體"/>
              </a:rPr>
              <a:t>各項目，由系統帶出對應之</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endParaRPr/>
          </a:p>
          <a:p>
            <a:pPr marL="457200" indent="-457200" algn="just" defTabSz="1219170">
              <a:buFont typeface="Wingdings"/>
              <a:buChar char="p"/>
              <a:defRPr/>
            </a:pPr>
            <a:r>
              <a:rPr lang="en-US">
                <a:latin typeface="微軟正黑體"/>
                <a:ea typeface="微軟正黑體"/>
              </a:rPr>
              <a:t>CBP</a:t>
            </a:r>
            <a:r>
              <a:rPr lang="zh-TW">
                <a:latin typeface="微軟正黑體"/>
                <a:ea typeface="微軟正黑體"/>
              </a:rPr>
              <a:t>窗口確認作廢後，將逐筆把</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資料進行費用回復動作</a:t>
            </a:r>
            <a:endParaRPr lang="en-US">
              <a:latin typeface="微軟正黑體"/>
              <a:ea typeface="微軟正黑體"/>
            </a:endParaRPr>
          </a:p>
          <a:p>
            <a:pPr marL="914400" lvl="1" indent="-457200" algn="just" defTabSz="1219170">
              <a:buFont typeface="Wingdings"/>
              <a:buChar char="ü"/>
              <a:defRPr/>
            </a:pPr>
            <a:r>
              <a:rPr lang="zh-TW">
                <a:latin typeface="微軟正黑體"/>
                <a:ea typeface="微軟正黑體"/>
              </a:rPr>
              <a:t>系統取得一筆</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a:t>
            </a:r>
            <a:endParaRPr lang="en-US">
              <a:latin typeface="微軟正黑體"/>
              <a:ea typeface="微軟正黑體"/>
            </a:endParaRPr>
          </a:p>
          <a:p>
            <a:pPr marL="914400" lvl="1" indent="-457200" algn="just" defTabSz="1219170">
              <a:buFont typeface="Wingdings"/>
              <a:buChar char="ü"/>
              <a:defRPr/>
            </a:pPr>
            <a:r>
              <a:rPr lang="zh-TW">
                <a:latin typeface="微軟正黑體"/>
                <a:ea typeface="微軟正黑體"/>
              </a:rPr>
              <a:t>將該筆已扣抵費用加回至</a:t>
            </a:r>
            <a:r>
              <a:rPr lang="en-US">
                <a:latin typeface="微軟正黑體"/>
                <a:ea typeface="微軟正黑體"/>
              </a:rPr>
              <a:t>[Credit Balance]</a:t>
            </a:r>
            <a:r>
              <a:rPr lang="zh-TW">
                <a:latin typeface="微軟正黑體"/>
                <a:ea typeface="微軟正黑體"/>
              </a:rPr>
              <a:t>餘額費用，</a:t>
            </a:r>
            <a:r>
              <a:rPr lang="en-US">
                <a:latin typeface="微軟正黑體"/>
                <a:ea typeface="微軟正黑體"/>
              </a:rPr>
              <a:t>note</a:t>
            </a:r>
            <a:r>
              <a:rPr lang="zh-TW">
                <a:latin typeface="微軟正黑體"/>
                <a:ea typeface="微軟正黑體"/>
              </a:rPr>
              <a:t>為</a:t>
            </a:r>
            <a:r>
              <a:rPr lang="en-US">
                <a:latin typeface="微軟正黑體"/>
                <a:ea typeface="微軟正黑體"/>
              </a:rPr>
              <a:t>&lt;</a:t>
            </a:r>
            <a:r>
              <a:rPr lang="zh-TW">
                <a:latin typeface="微軟正黑體"/>
                <a:ea typeface="微軟正黑體"/>
              </a:rPr>
              <a:t>作廢回復</a:t>
            </a:r>
            <a:r>
              <a:rPr lang="en-US">
                <a:latin typeface="微軟正黑體"/>
                <a:ea typeface="微軟正黑體"/>
              </a:rPr>
              <a:t>&gt;</a:t>
            </a:r>
            <a:endParaRPr/>
          </a:p>
          <a:p>
            <a:pPr marL="914400" lvl="1" indent="-457200" algn="just" defTabSz="1219170">
              <a:buFont typeface="Wingdings"/>
              <a:buChar char="ü"/>
              <a:defRPr/>
            </a:pPr>
            <a:r>
              <a:rPr lang="zh-TW">
                <a:latin typeface="微軟正黑體"/>
                <a:ea typeface="微軟正黑體"/>
              </a:rPr>
              <a:t>新增一筆</a:t>
            </a:r>
            <a:r>
              <a:rPr lang="en-US">
                <a:latin typeface="微軟正黑體"/>
                <a:ea typeface="微軟正黑體"/>
              </a:rPr>
              <a:t>[CB</a:t>
            </a:r>
            <a:r>
              <a:rPr lang="zh-TW">
                <a:latin typeface="微軟正黑體"/>
                <a:ea typeface="微軟正黑體"/>
              </a:rPr>
              <a:t>抵扣紀錄</a:t>
            </a:r>
            <a:r>
              <a:rPr lang="en-US">
                <a:latin typeface="微軟正黑體"/>
                <a:ea typeface="微軟正黑體"/>
              </a:rPr>
              <a:t>]</a:t>
            </a:r>
            <a:r>
              <a:rPr lang="zh-TW">
                <a:latin typeface="微軟正黑體"/>
                <a:ea typeface="微軟正黑體"/>
              </a:rPr>
              <a:t>資料，金額為正值</a:t>
            </a:r>
            <a:r>
              <a:rPr lang="en-US">
                <a:latin typeface="微軟正黑體"/>
                <a:ea typeface="微軟正黑體"/>
              </a:rPr>
              <a:t>(</a:t>
            </a:r>
            <a:r>
              <a:rPr lang="zh-TW">
                <a:latin typeface="微軟正黑體"/>
                <a:ea typeface="微軟正黑體"/>
              </a:rPr>
              <a:t>作廢折返</a:t>
            </a:r>
            <a:r>
              <a:rPr lang="en-US">
                <a:latin typeface="微軟正黑體"/>
                <a:ea typeface="微軟正黑體"/>
              </a:rPr>
              <a:t>)</a:t>
            </a:r>
            <a:endParaRPr/>
          </a:p>
          <a:p>
            <a:pPr marL="457200" indent="-457200" algn="just" defTabSz="1219170">
              <a:buFont typeface="Wingdings"/>
              <a:buChar char="p"/>
              <a:defRPr/>
            </a:pPr>
            <a:r>
              <a:rPr lang="zh-TW">
                <a:latin typeface="微軟正黑體"/>
                <a:ea typeface="微軟正黑體"/>
              </a:rPr>
              <a:t>更新</a:t>
            </a:r>
            <a:r>
              <a:rPr lang="en-US">
                <a:latin typeface="微軟正黑體"/>
                <a:ea typeface="微軟正黑體"/>
              </a:rPr>
              <a:t>[</a:t>
            </a:r>
            <a:r>
              <a:rPr lang="zh-TW">
                <a:latin typeface="微軟正黑體"/>
                <a:ea typeface="微軟正黑體"/>
              </a:rPr>
              <a:t>帳單主檔</a:t>
            </a:r>
            <a:r>
              <a:rPr lang="en-US">
                <a:latin typeface="微軟正黑體"/>
                <a:ea typeface="微軟正黑體"/>
              </a:rPr>
              <a:t>]</a:t>
            </a:r>
            <a:r>
              <a:rPr lang="zh-TW">
                <a:latin typeface="微軟正黑體"/>
                <a:ea typeface="微軟正黑體"/>
              </a:rPr>
              <a:t>之處理狀態為</a:t>
            </a:r>
            <a:r>
              <a:rPr lang="en-US">
                <a:solidFill>
                  <a:srgbClr val="FF0000"/>
                </a:solidFill>
                <a:latin typeface="微軟正黑體"/>
                <a:ea typeface="微軟正黑體"/>
              </a:rPr>
              <a:t>INVALID(</a:t>
            </a:r>
            <a:r>
              <a:rPr lang="zh-TW">
                <a:solidFill>
                  <a:srgbClr val="FF0000"/>
                </a:solidFill>
                <a:latin typeface="微軟正黑體"/>
                <a:ea typeface="微軟正黑體"/>
              </a:rPr>
              <a:t>作廢</a:t>
            </a:r>
            <a:r>
              <a:rPr lang="en-US">
                <a:solidFill>
                  <a:srgbClr val="FF0000"/>
                </a:solidFill>
                <a:latin typeface="微軟正黑體"/>
                <a:ea typeface="微軟正黑體"/>
              </a:rPr>
              <a:t>)</a:t>
            </a:r>
            <a:endParaRPr/>
          </a:p>
        </p:txBody>
      </p:sp>
      <p:sp>
        <p:nvSpPr>
          <p:cNvPr id="7" name="流程圖: 人工輸入 6"/>
          <p:cNvSpPr/>
          <p:nvPr/>
        </p:nvSpPr>
        <p:spPr bwMode="auto">
          <a:xfrm rot="16199999" flipV="1">
            <a:off x="2113060" y="1319513"/>
            <a:ext cx="388850" cy="4366983"/>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8" name="矩形 7"/>
          <p:cNvSpPr/>
          <p:nvPr/>
        </p:nvSpPr>
        <p:spPr bwMode="auto">
          <a:xfrm>
            <a:off x="88135" y="3349128"/>
            <a:ext cx="3533603" cy="369332"/>
          </a:xfrm>
          <a:prstGeom prst="rect">
            <a:avLst/>
          </a:prstGeom>
        </p:spPr>
        <p:txBody>
          <a:bodyPr wrap="square">
            <a:spAutoFit/>
          </a:bodyPr>
          <a:lstStyle/>
          <a:p>
            <a:pPr>
              <a:defRPr/>
            </a:pPr>
            <a:r>
              <a:rPr lang="zh-TW" b="1">
                <a:solidFill>
                  <a:prstClr val="white"/>
                </a:solidFill>
                <a:latin typeface="微軟正黑體"/>
                <a:ea typeface="微軟正黑體"/>
              </a:rPr>
              <a:t>帳單作廢 </a:t>
            </a:r>
            <a:r>
              <a:rPr lang="en-US" b="1">
                <a:solidFill>
                  <a:prstClr val="white"/>
                </a:solidFill>
                <a:latin typeface="微軟正黑體"/>
                <a:ea typeface="微軟正黑體"/>
              </a:rPr>
              <a:t>(</a:t>
            </a:r>
            <a:r>
              <a:rPr lang="zh-TW" b="1">
                <a:solidFill>
                  <a:prstClr val="white"/>
                </a:solidFill>
                <a:latin typeface="微軟正黑體"/>
                <a:ea typeface="微軟正黑體"/>
              </a:rPr>
              <a:t>抵扣</a:t>
            </a:r>
            <a:r>
              <a:rPr lang="en-US" b="1">
                <a:solidFill>
                  <a:prstClr val="white"/>
                </a:solidFill>
                <a:latin typeface="微軟正黑體"/>
                <a:ea typeface="微軟正黑體"/>
              </a:rPr>
              <a:t>CB</a:t>
            </a:r>
            <a:r>
              <a:rPr lang="zh-TW" b="1">
                <a:solidFill>
                  <a:prstClr val="white"/>
                </a:solidFill>
                <a:latin typeface="微軟正黑體"/>
                <a:ea typeface="微軟正黑體"/>
              </a:rPr>
              <a:t>產生帳單之後</a:t>
            </a:r>
            <a:r>
              <a:rPr lang="en-US" b="1">
                <a:solidFill>
                  <a:prstClr val="white"/>
                </a:solidFill>
                <a:latin typeface="微軟正黑體"/>
                <a:ea typeface="微軟正黑體"/>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3" name="內容版面配置區 3"/>
          <p:cNvGraphicFramePr>
            <a:graphicFrameLocks xmlns:a="http://schemas.openxmlformats.org/drawingml/2006/main"/>
          </p:cNvGraphicFramePr>
          <p:nvPr/>
        </p:nvGraphicFramePr>
        <p:xfrm>
          <a:off x="136450" y="764731"/>
          <a:ext cx="12055549" cy="6909570"/>
        </p:xfrm>
        <a:graphic>
          <a:graphicData uri="http://schemas.openxmlformats.org/drawingml/2006/table">
            <a:tbl>
              <a:tblPr firstRow="1" firstCol="0" lastRow="0" lastCol="0" bandRow="1" bandCol="0">
                <a:tableStyleId>{5C22544A-7EE6-4342-B048-85BDC9FD1C3A}</a:tableStyleId>
              </a:tblPr>
              <a:tblGrid>
                <a:gridCol w="1240040"/>
                <a:gridCol w="4529788"/>
                <a:gridCol w="6285721"/>
              </a:tblGrid>
              <a:tr h="345612">
                <a:tc>
                  <a:txBody>
                    <a:bodyPr/>
                    <a:p>
                      <a:pPr algn="l">
                        <a:defRPr/>
                      </a:pPr>
                      <a:r>
                        <a:rPr lang="zh-TW" sz="1600"/>
                        <a:t>時間</a:t>
                      </a:r>
                      <a:endParaRPr/>
                    </a:p>
                  </a:txBody>
                  <a:tcPr/>
                </a:tc>
                <a:tc>
                  <a:txBody>
                    <a:bodyPr/>
                    <a:p>
                      <a:pPr algn="l">
                        <a:defRPr/>
                      </a:pPr>
                      <a:r>
                        <a:rPr lang="zh-TW" sz="1600"/>
                        <a:t>內容</a:t>
                      </a:r>
                      <a:endParaRPr/>
                    </a:p>
                  </a:txBody>
                  <a:tcPr/>
                </a:tc>
                <a:tc>
                  <a:txBody>
                    <a:bodyPr/>
                    <a:p>
                      <a:pPr algn="l">
                        <a:defRPr/>
                      </a:pPr>
                      <a:r>
                        <a:rPr lang="zh-TW" sz="1600"/>
                        <a:t>說明</a:t>
                      </a:r>
                      <a:endParaRPr/>
                    </a:p>
                  </a:txBody>
                  <a:tcPr/>
                </a:tc>
              </a:tr>
              <a:tr h="493059">
                <a:tc>
                  <a:txBody>
                    <a:bodyPr/>
                    <a:p>
                      <a:pPr algn="l">
                        <a:defRPr/>
                      </a:pPr>
                      <a:r>
                        <a:rPr lang="en-US" sz="1600"/>
                        <a:t>2023-01-13</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發票工作明細檔與</a:t>
                      </a:r>
                      <a:r>
                        <a:rPr lang="en-US" sz="1600"/>
                        <a:t>Liability</a:t>
                      </a:r>
                      <a:r>
                        <a:rPr lang="zh-TW" sz="1600"/>
                        <a:t>增加海纜名稱與海纜作業；發票主</a:t>
                      </a:r>
                      <a:r>
                        <a:rPr lang="en-US" sz="1600"/>
                        <a:t>/</a:t>
                      </a:r>
                      <a:r>
                        <a:rPr lang="zh-TW" sz="1600"/>
                        <a:t>明細檔、帳單明細檔亦增加海纜作業</a:t>
                      </a:r>
                      <a:endParaRPr/>
                    </a:p>
                  </a:txBody>
                  <a:tcPr/>
                </a:tc>
                <a:tc>
                  <a:txBody>
                    <a:bodyPr/>
                    <a:p>
                      <a:pPr marL="0" indent="0" algn="l">
                        <a:buFont typeface="+mj-lt"/>
                        <a:buNone/>
                        <a:defRPr/>
                      </a:pPr>
                      <a:r>
                        <a:rPr lang="zh-TW" sz="1600">
                          <a:solidFill>
                            <a:schemeClr val="dk1"/>
                          </a:solidFill>
                          <a:latin typeface="+mn-lt"/>
                          <a:ea typeface="+mn-ea"/>
                          <a:cs typeface="+mn-cs"/>
                        </a:rPr>
                        <a:t>後來確認，</a:t>
                      </a:r>
                      <a:r>
                        <a:rPr lang="zh-TW" sz="1600"/>
                        <a:t>海纜名稱</a:t>
                      </a:r>
                      <a:r>
                        <a:rPr lang="en-US" sz="1600"/>
                        <a:t>+</a:t>
                      </a:r>
                      <a:r>
                        <a:rPr lang="zh-TW" sz="1600"/>
                        <a:t>海纜作業</a:t>
                      </a:r>
                      <a:r>
                        <a:rPr lang="en-US" sz="1600"/>
                        <a:t>+</a:t>
                      </a:r>
                      <a:r>
                        <a:rPr lang="zh-TW" sz="1600"/>
                        <a:t>計帳段號才能唯一做計帳段號的識別</a:t>
                      </a:r>
                      <a:endParaRPr lang="en-US" sz="1600">
                        <a:solidFill>
                          <a:schemeClr val="dk1"/>
                        </a:solidFill>
                        <a:latin typeface="+mn-lt"/>
                        <a:ea typeface="+mn-ea"/>
                        <a:cs typeface="+mn-cs"/>
                      </a:endParaRPr>
                    </a:p>
                  </a:txBody>
                  <a:tcPr/>
                </a:tc>
              </a:tr>
              <a:tr h="430306">
                <a:tc>
                  <a:txBody>
                    <a:bodyPr/>
                    <a:p>
                      <a:pPr algn="l">
                        <a:defRPr/>
                      </a:pPr>
                      <a:r>
                        <a:rPr lang="en-US" sz="1600"/>
                        <a:t>2023-01-13</a:t>
                      </a:r>
                      <a:endParaRPr lang="zh-TW" sz="1600"/>
                    </a:p>
                  </a:txBody>
                  <a:tcPr/>
                </a:tc>
                <a:tc>
                  <a:txBody>
                    <a:bodyPr/>
                    <a:p>
                      <a:pPr algn="l">
                        <a:defRPr/>
                      </a:pPr>
                      <a:r>
                        <a:rPr lang="zh-TW" sz="1600" b="0" i="0" u="none" strike="noStrike" cap="none" spc="0">
                          <a:solidFill>
                            <a:schemeClr val="dk1"/>
                          </a:solidFill>
                          <a:latin typeface="+mn-lt"/>
                          <a:ea typeface="+mn-ea"/>
                          <a:cs typeface="+mn-cs"/>
                        </a:rPr>
                        <a:t>新增</a:t>
                      </a:r>
                      <a:r>
                        <a:rPr lang="en-US" sz="1600" b="0" i="0" u="none" strike="noStrike" cap="none" spc="0">
                          <a:solidFill>
                            <a:schemeClr val="dk1"/>
                          </a:solidFill>
                          <a:latin typeface="+mn-lt"/>
                          <a:ea typeface="+mn-ea"/>
                          <a:cs typeface="+mn-cs"/>
                        </a:rPr>
                        <a:t>PTPaymentRecords</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會員繳款紀錄表</a:t>
                      </a:r>
                      <a:r>
                        <a:rPr lang="en-US" sz="1600" b="0" i="0" u="none" strike="noStrike" cap="none" spc="0">
                          <a:solidFill>
                            <a:schemeClr val="dk1"/>
                          </a:solidFill>
                          <a:latin typeface="+mn-lt"/>
                          <a:ea typeface="+mn-ea"/>
                          <a:cs typeface="+mn-cs"/>
                        </a:rPr>
                        <a:t>)</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因會員對於帳單上某項費用項目可能進行多次繳款</a:t>
                      </a:r>
                      <a:endParaRPr/>
                    </a:p>
                  </a:txBody>
                  <a:tcPr/>
                </a:tc>
              </a:tr>
              <a:tr h="430306">
                <a:tc>
                  <a:txBody>
                    <a:bodyPr/>
                    <a:p>
                      <a:pPr algn="l">
                        <a:defRPr/>
                      </a:pPr>
                      <a:r>
                        <a:rPr lang="en-US" sz="1600"/>
                        <a:t>2023-01-14</a:t>
                      </a:r>
                      <a:endParaRPr lang="zh-TW" sz="1600"/>
                    </a:p>
                  </a:txBody>
                  <a:tcPr/>
                </a:tc>
                <a:tc>
                  <a:txBody>
                    <a:bodyPr/>
                    <a:p>
                      <a:pPr algn="l">
                        <a:defRPr/>
                      </a:pPr>
                      <a:r>
                        <a:rPr lang="zh-TW" sz="1600" b="0" i="0" u="none" strike="noStrike" cap="none" spc="0">
                          <a:solidFill>
                            <a:schemeClr val="dk1"/>
                          </a:solidFill>
                          <a:latin typeface="+mn-lt"/>
                          <a:ea typeface="+mn-ea"/>
                          <a:cs typeface="+mn-cs"/>
                        </a:rPr>
                        <a:t>發票</a:t>
                      </a:r>
                      <a:r>
                        <a:rPr lang="zh-TW" sz="1600"/>
                        <a:t>工作明細檔新增</a:t>
                      </a:r>
                      <a:r>
                        <a:rPr lang="en-US" sz="1600"/>
                        <a:t>InvoiceNo</a:t>
                      </a:r>
                      <a:r>
                        <a:rPr lang="zh-TW" sz="1600"/>
                        <a:t>與</a:t>
                      </a:r>
                      <a:r>
                        <a:rPr lang="en-US" sz="1600"/>
                        <a:t>SupplierName</a:t>
                      </a:r>
                      <a:r>
                        <a:rPr lang="zh-TW" sz="1600"/>
                        <a:t>兩欄位</a:t>
                      </a:r>
                      <a:endParaRPr lang="zh-TW" sz="1600" b="0" i="0" u="none" strike="noStrike" cap="none" spc="0">
                        <a:solidFill>
                          <a:schemeClr val="dk1"/>
                        </a:solidFill>
                        <a:latin typeface="+mn-lt"/>
                        <a:ea typeface="+mn-ea"/>
                        <a:cs typeface="+mn-cs"/>
                      </a:endParaRPr>
                    </a:p>
                  </a:txBody>
                  <a:tcPr/>
                </a:tc>
                <a:tc>
                  <a:txBody>
                    <a:bodyPr/>
                    <a:p>
                      <a:pPr algn="l">
                        <a:defRPr/>
                      </a:pP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2023-01-16</a:t>
                      </a:r>
                      <a:endParaRPr lang="zh-TW" sz="1600"/>
                    </a:p>
                  </a:txBody>
                  <a:tcPr/>
                </a:tc>
                <a:tc>
                  <a:txBody>
                    <a:bodyPr/>
                    <a:p>
                      <a:pPr algn="l">
                        <a:defRPr/>
                      </a:pPr>
                      <a:r>
                        <a:rPr lang="zh-TW" sz="1600"/>
                        <a:t>付款流程圖調整</a:t>
                      </a:r>
                      <a:endParaRPr/>
                    </a:p>
                  </a:txBody>
                  <a:tcPr/>
                </a:tc>
                <a:tc>
                  <a:txBody>
                    <a:bodyPr/>
                    <a:p>
                      <a:pPr algn="l">
                        <a:defRPr/>
                      </a:pPr>
                      <a:endParaRPr lang="zh-TW" sz="1600"/>
                    </a:p>
                  </a:txBody>
                  <a:tcPr/>
                </a:tc>
              </a:tr>
              <a:tr h="430306">
                <a:tc>
                  <a:txBody>
                    <a:bodyPr/>
                    <a:p>
                      <a:pPr algn="l">
                        <a:defRPr/>
                      </a:pPr>
                      <a:r>
                        <a:rPr lang="en-US" sz="1600"/>
                        <a:t>2023-01-16</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發票主檔的處理狀態因應多張發票可能合併成一張帳單，在畫面上合併與否的區隔而調整</a:t>
                      </a:r>
                      <a:endParaRPr/>
                    </a:p>
                  </a:txBody>
                  <a:tcPr/>
                </a:tc>
                <a:tc>
                  <a:txBody>
                    <a:bodyPr/>
                    <a:p>
                      <a:pPr marL="0" marR="0" lvl="0" indent="0" algn="l" defTabSz="6858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ln>
                            <a:noFill/>
                          </a:ln>
                          <a:solidFill>
                            <a:srgbClr val="FF0000"/>
                          </a:solidFill>
                          <a:latin typeface="微軟正黑體"/>
                          <a:ea typeface="微軟正黑體"/>
                          <a:cs typeface="+mn-cs"/>
                        </a:rPr>
                        <a:t>TO_MERGE(</a:t>
                      </a:r>
                      <a:r>
                        <a:rPr lang="zh-TW" sz="1600" b="0" i="0" u="none" strike="noStrike" cap="none" spc="0">
                          <a:ln>
                            <a:noFill/>
                          </a:ln>
                          <a:solidFill>
                            <a:srgbClr val="FF0000"/>
                          </a:solidFill>
                          <a:latin typeface="微軟正黑體"/>
                          <a:ea typeface="微軟正黑體"/>
                          <a:cs typeface="+mn-cs"/>
                        </a:rPr>
                        <a:t>待與別張發票</a:t>
                      </a:r>
                      <a:r>
                        <a:rPr lang="en-US" sz="1600" b="0" i="0" u="none" strike="noStrike" cap="none" spc="0">
                          <a:ln>
                            <a:noFill/>
                          </a:ln>
                          <a:solidFill>
                            <a:srgbClr val="FF0000"/>
                          </a:solidFill>
                          <a:latin typeface="微軟正黑體"/>
                          <a:ea typeface="微軟正黑體"/>
                          <a:cs typeface="+mn-cs"/>
                        </a:rPr>
                        <a:t>(</a:t>
                      </a:r>
                      <a:r>
                        <a:rPr lang="zh-TW" sz="1600" b="0" i="0" u="none" strike="noStrike" cap="none" spc="0">
                          <a:ln>
                            <a:noFill/>
                          </a:ln>
                          <a:solidFill>
                            <a:srgbClr val="FF0000"/>
                          </a:solidFill>
                          <a:latin typeface="微軟正黑體"/>
                          <a:ea typeface="微軟正黑體"/>
                          <a:cs typeface="+mn-cs"/>
                        </a:rPr>
                        <a:t>或無</a:t>
                      </a:r>
                      <a:r>
                        <a:rPr lang="en-US" sz="1600" b="0" i="0" u="none" strike="noStrike" cap="none" spc="0">
                          <a:ln>
                            <a:noFill/>
                          </a:ln>
                          <a:solidFill>
                            <a:srgbClr val="FF0000"/>
                          </a:solidFill>
                          <a:latin typeface="微軟正黑體"/>
                          <a:ea typeface="微軟正黑體"/>
                          <a:cs typeface="+mn-cs"/>
                        </a:rPr>
                        <a:t>)</a:t>
                      </a:r>
                      <a:r>
                        <a:rPr lang="zh-TW" sz="1600" b="0" i="0" u="none" strike="noStrike" cap="none" spc="0">
                          <a:ln>
                            <a:noFill/>
                          </a:ln>
                          <a:solidFill>
                            <a:srgbClr val="FF0000"/>
                          </a:solidFill>
                          <a:latin typeface="微軟正黑體"/>
                          <a:ea typeface="微軟正黑體"/>
                          <a:cs typeface="+mn-cs"/>
                        </a:rPr>
                        <a:t>合併成一張起始帳單</a:t>
                      </a:r>
                      <a:r>
                        <a:rPr lang="en-US" sz="1600" b="0" i="0" u="none" strike="noStrike" cap="none" spc="0">
                          <a:ln>
                            <a:noFill/>
                          </a:ln>
                          <a:solidFill>
                            <a:srgbClr val="FF0000"/>
                          </a:solidFill>
                          <a:latin typeface="微軟正黑體"/>
                          <a:ea typeface="微軟正黑體"/>
                          <a:cs typeface="+mn-cs"/>
                        </a:rPr>
                        <a:t>)</a:t>
                      </a:r>
                      <a:endParaRPr/>
                    </a:p>
                    <a:p>
                      <a:pPr marL="0" marR="0" lvl="0" indent="0" algn="l" defTabSz="685800">
                        <a:lnSpc>
                          <a:spcPct val="100000"/>
                        </a:lnSpc>
                        <a:spcBef>
                          <a:spcPts val="0"/>
                        </a:spcBef>
                        <a:spcAft>
                          <a:spcPts val="0"/>
                        </a:spcAft>
                        <a:buClrTx/>
                        <a:buSzTx/>
                        <a:buFontTx/>
                        <a:buNone/>
                        <a:defRPr/>
                      </a:pPr>
                      <a:r>
                        <a:rPr lang="en-US" sz="1600" b="0" i="0" u="none" strike="noStrike" cap="none" spc="0">
                          <a:ln>
                            <a:noFill/>
                          </a:ln>
                          <a:solidFill>
                            <a:srgbClr val="FF0000"/>
                          </a:solidFill>
                          <a:latin typeface="微軟正黑體"/>
                          <a:ea typeface="微軟正黑體"/>
                          <a:cs typeface="+mn-cs"/>
                        </a:rPr>
                        <a:t>MERGED(</a:t>
                      </a:r>
                      <a:r>
                        <a:rPr lang="zh-TW" sz="1600" b="0" i="0" u="none" strike="noStrike" cap="none" spc="0">
                          <a:ln>
                            <a:noFill/>
                          </a:ln>
                          <a:solidFill>
                            <a:srgbClr val="FF0000"/>
                          </a:solidFill>
                          <a:latin typeface="微軟正黑體"/>
                          <a:ea typeface="微軟正黑體"/>
                          <a:cs typeface="+mn-cs"/>
                        </a:rPr>
                        <a:t>已完成合併</a:t>
                      </a:r>
                      <a:r>
                        <a:rPr lang="en-US" sz="1600" b="0" i="0" u="none" strike="noStrike" cap="none" spc="0">
                          <a:ln>
                            <a:noFill/>
                          </a:ln>
                          <a:solidFill>
                            <a:srgbClr val="FF0000"/>
                          </a:solidFill>
                          <a:latin typeface="微軟正黑體"/>
                          <a:ea typeface="微軟正黑體"/>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zh-TW" sz="1600" b="0" i="0" u="none" strike="noStrike" cap="none" spc="0">
                        <a:ln>
                          <a:noFill/>
                        </a:ln>
                        <a:solidFill>
                          <a:srgbClr val="FF0000"/>
                        </a:solidFill>
                        <a:latin typeface="微軟正黑體"/>
                        <a:ea typeface="微軟正黑體"/>
                        <a:cs typeface="+mn-cs"/>
                      </a:endParaRPr>
                    </a:p>
                  </a:txBody>
                  <a:tcPr/>
                </a:tc>
              </a:tr>
              <a:tr h="430306">
                <a:tc>
                  <a:txBody>
                    <a:bodyPr/>
                    <a:p>
                      <a:pPr algn="l">
                        <a:defRPr/>
                      </a:pPr>
                      <a:r>
                        <a:rPr lang="en-US" sz="1600"/>
                        <a:t>2023-01-16</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帳單主檔的處理狀態因應多張發票可能合併成一張帳單，在畫面上合併與否的區隔而調整</a:t>
                      </a:r>
                      <a:endParaRPr/>
                    </a:p>
                  </a:txBody>
                  <a:tcPr/>
                </a:tc>
                <a:tc>
                  <a:txBody>
                    <a:bodyPr/>
                    <a:p>
                      <a:pPr marL="0" indent="0" algn="l">
                        <a:buFont typeface="+mj-lt"/>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rgbClr val="FF0000"/>
                          </a:solidFill>
                          <a:latin typeface="+mn-lt"/>
                          <a:ea typeface="+mn-ea"/>
                          <a:cs typeface="+mn-cs"/>
                        </a:rPr>
                        <a:t>INITIAL(</a:t>
                      </a:r>
                      <a:r>
                        <a:rPr lang="zh-TW" sz="1600" b="0" i="0" u="none" strike="noStrike" cap="none" spc="0">
                          <a:solidFill>
                            <a:srgbClr val="FF0000"/>
                          </a:solidFill>
                          <a:latin typeface="+mn-lt"/>
                          <a:ea typeface="+mn-ea"/>
                          <a:cs typeface="+mn-cs"/>
                        </a:rPr>
                        <a:t>起始狀態</a:t>
                      </a:r>
                      <a:r>
                        <a:rPr lang="en-US" sz="1600" b="0" i="0" u="none" strike="noStrike" cap="none" spc="0">
                          <a:solidFill>
                            <a:srgbClr val="FF0000"/>
                          </a:solidFill>
                          <a:latin typeface="+mn-lt"/>
                          <a:ea typeface="+mn-ea"/>
                          <a:cs typeface="+mn-cs"/>
                        </a:rPr>
                        <a:t>)</a:t>
                      </a:r>
                      <a:r>
                        <a:rPr lang="zh-TW" sz="1600" b="0" i="0" u="none" strike="noStrike" cap="none" spc="0">
                          <a:solidFill>
                            <a:srgbClr val="FF0000"/>
                          </a:solidFill>
                          <a:latin typeface="+mn-lt"/>
                          <a:ea typeface="+mn-ea"/>
                          <a:cs typeface="+mn-cs"/>
                        </a:rPr>
                        <a:t> 、</a:t>
                      </a:r>
                      <a:r>
                        <a:rPr lang="en-US" sz="1600" b="0" i="0" u="none" strike="noStrike" cap="none" spc="0">
                          <a:solidFill>
                            <a:srgbClr val="FF0000"/>
                          </a:solidFill>
                          <a:latin typeface="+mn-lt"/>
                          <a:ea typeface="+mn-ea"/>
                          <a:cs typeface="+mn-cs"/>
                        </a:rPr>
                        <a:t>RATED(</a:t>
                      </a:r>
                      <a:r>
                        <a:rPr lang="zh-TW" sz="1600" b="0" i="0" u="none" strike="noStrike" cap="none" spc="0">
                          <a:solidFill>
                            <a:srgbClr val="FF0000"/>
                          </a:solidFill>
                          <a:latin typeface="+mn-lt"/>
                          <a:ea typeface="+mn-ea"/>
                          <a:cs typeface="+mn-cs"/>
                        </a:rPr>
                        <a:t>已抵扣，產生最後金額</a:t>
                      </a:r>
                      <a:r>
                        <a:rPr lang="en-US" sz="1600" b="0" i="0" u="none" strike="noStrike" cap="none" spc="0">
                          <a:solidFill>
                            <a:srgbClr val="FF0000"/>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DRAFTED(</a:t>
                      </a:r>
                      <a:r>
                        <a:rPr lang="zh-TW" sz="1600" b="0" i="0" u="none" strike="noStrike" cap="none" spc="0">
                          <a:solidFill>
                            <a:schemeClr val="dk1"/>
                          </a:solidFill>
                          <a:latin typeface="+mn-lt"/>
                          <a:ea typeface="+mn-ea"/>
                          <a:cs typeface="+mn-cs"/>
                        </a:rPr>
                        <a:t>帳單檔草稿完成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SIGNED(</a:t>
                      </a:r>
                      <a:r>
                        <a:rPr lang="zh-TW" sz="1600" b="0" i="0" u="none" strike="noStrike" cap="none" spc="0">
                          <a:solidFill>
                            <a:schemeClr val="dk1"/>
                          </a:solidFill>
                          <a:latin typeface="+mn-lt"/>
                          <a:ea typeface="+mn-ea"/>
                          <a:cs typeface="+mn-cs"/>
                        </a:rPr>
                        <a:t>帳單檔簽核完成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TEMPLATED(</a:t>
                      </a:r>
                      <a:r>
                        <a:rPr lang="zh-TW" sz="1600" b="0" i="0" u="none" strike="noStrike" cap="none" spc="0">
                          <a:solidFill>
                            <a:schemeClr val="dk1"/>
                          </a:solidFill>
                          <a:latin typeface="+mn-lt"/>
                          <a:ea typeface="+mn-ea"/>
                          <a:cs typeface="+mn-cs"/>
                        </a:rPr>
                        <a:t>帳單檔套用樣板完成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TO_WRITEOFF</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待銷帳</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銷帳完成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en-US" sz="1600">
                        <a:solidFill>
                          <a:schemeClr val="dk1"/>
                        </a:solidFill>
                        <a:latin typeface="+mn-lt"/>
                        <a:ea typeface="+mn-ea"/>
                        <a:cs typeface="+mn-cs"/>
                      </a:endParaRPr>
                    </a:p>
                  </a:txBody>
                  <a:tcPr/>
                </a:tc>
              </a:tr>
              <a:tr h="418677">
                <a:tc>
                  <a:txBody>
                    <a:bodyPr/>
                    <a:p>
                      <a:pPr algn="l">
                        <a:defRPr/>
                      </a:pPr>
                      <a:r>
                        <a:rPr lang="en-US" sz="1600"/>
                        <a:t>2023-01-17</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發票工作主檔處理狀態增加</a:t>
                      </a:r>
                      <a:r>
                        <a:rPr lang="en-US" sz="1600" b="0" i="0" u="none" strike="noStrike" cap="none">
                          <a:ln>
                            <a:noFill/>
                          </a:ln>
                          <a:solidFill>
                            <a:srgbClr val="FF0000"/>
                          </a:solidFill>
                          <a:latin typeface="微軟正黑體"/>
                          <a:ea typeface="微軟正黑體"/>
                        </a:rPr>
                        <a:t>BILLED(</a:t>
                      </a:r>
                      <a:r>
                        <a:rPr lang="zh-TW" sz="1600" b="0" i="0" u="none" strike="noStrike" cap="none">
                          <a:ln>
                            <a:noFill/>
                          </a:ln>
                          <a:solidFill>
                            <a:srgbClr val="FF0000"/>
                          </a:solidFill>
                          <a:latin typeface="微軟正黑體"/>
                          <a:ea typeface="微軟正黑體"/>
                        </a:rPr>
                        <a:t>已立帳</a:t>
                      </a:r>
                      <a:r>
                        <a:rPr lang="en-US" sz="1600" b="0" i="0" u="none" strike="noStrike" cap="none">
                          <a:ln>
                            <a:noFill/>
                          </a:ln>
                          <a:solidFill>
                            <a:srgbClr val="FF0000"/>
                          </a:solidFill>
                          <a:latin typeface="微軟正黑體"/>
                          <a:ea typeface="微軟正黑體"/>
                        </a:rPr>
                        <a:t>)</a:t>
                      </a:r>
                      <a:r>
                        <a:rPr lang="zh-TW" sz="1600" b="0" i="0" u="none" strike="noStrike" cap="none">
                          <a:ln>
                            <a:noFill/>
                          </a:ln>
                          <a:solidFill>
                            <a:schemeClr val="tx1"/>
                          </a:solidFill>
                          <a:latin typeface="微軟正黑體"/>
                          <a:ea typeface="微軟正黑體"/>
                        </a:rPr>
                        <a:t>狀態</a:t>
                      </a:r>
                      <a:endParaRPr lang="zh-TW" sz="1600" b="0" i="0" u="none" strike="noStrike" cap="none" spc="0">
                        <a:solidFill>
                          <a:schemeClr val="tx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a:solidFill>
                            <a:schemeClr val="dk1"/>
                          </a:solidFill>
                          <a:latin typeface="+mn-lt"/>
                          <a:ea typeface="+mn-ea"/>
                          <a:cs typeface="+mn-cs"/>
                        </a:rPr>
                        <a:t>因應畫面上立帳與否的區隔再增加</a:t>
                      </a:r>
                      <a:r>
                        <a:rPr lang="en-US" sz="1600" b="0" i="0" u="none" strike="noStrike" cap="none">
                          <a:ln>
                            <a:noFill/>
                          </a:ln>
                          <a:solidFill>
                            <a:srgbClr val="FF0000"/>
                          </a:solidFill>
                          <a:latin typeface="微軟正黑體"/>
                          <a:ea typeface="微軟正黑體"/>
                        </a:rPr>
                        <a:t>BILLED(</a:t>
                      </a:r>
                      <a:r>
                        <a:rPr lang="zh-TW" sz="1600" b="0" i="0" u="none" strike="noStrike" cap="none">
                          <a:ln>
                            <a:noFill/>
                          </a:ln>
                          <a:solidFill>
                            <a:srgbClr val="FF0000"/>
                          </a:solidFill>
                          <a:latin typeface="微軟正黑體"/>
                          <a:ea typeface="微軟正黑體"/>
                        </a:rPr>
                        <a:t>已立帳</a:t>
                      </a:r>
                      <a:r>
                        <a:rPr lang="en-US" sz="1600" b="0" i="0" u="none" strike="noStrike" cap="none">
                          <a:ln>
                            <a:noFill/>
                          </a:ln>
                          <a:solidFill>
                            <a:srgbClr val="FF0000"/>
                          </a:solidFill>
                          <a:latin typeface="微軟正黑體"/>
                          <a:ea typeface="微軟正黑體"/>
                        </a:rPr>
                        <a:t>)</a:t>
                      </a:r>
                      <a:r>
                        <a:rPr lang="zh-TW" sz="1600" b="0" i="0" u="none" strike="noStrike" cap="none" spc="0">
                          <a:solidFill>
                            <a:schemeClr val="dk1"/>
                          </a:solidFill>
                          <a:latin typeface="+mn-lt"/>
                          <a:ea typeface="+mn-ea"/>
                          <a:cs typeface="+mn-cs"/>
                        </a:rPr>
                        <a:t> ，目前暫訂有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TEMPORARY(</a:t>
                      </a:r>
                      <a:r>
                        <a:rPr lang="zh-TW" sz="1600" b="0" i="0" u="none" strike="noStrike" cap="none" spc="0">
                          <a:solidFill>
                            <a:schemeClr val="dk1"/>
                          </a:solidFill>
                          <a:latin typeface="+mn-lt"/>
                          <a:ea typeface="+mn-ea"/>
                          <a:cs typeface="+mn-cs"/>
                        </a:rPr>
                        <a:t>暫存</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VALIDATED</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已確認</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a:ln>
                            <a:noFill/>
                          </a:ln>
                          <a:solidFill>
                            <a:srgbClr val="FF0000"/>
                          </a:solidFill>
                          <a:latin typeface="微軟正黑體"/>
                          <a:ea typeface="微軟正黑體"/>
                        </a:rPr>
                        <a:t>BILLED(</a:t>
                      </a:r>
                      <a:r>
                        <a:rPr lang="zh-TW" sz="1600" b="0" i="0" u="none" strike="noStrike" cap="none">
                          <a:ln>
                            <a:noFill/>
                          </a:ln>
                          <a:solidFill>
                            <a:srgbClr val="FF0000"/>
                          </a:solidFill>
                          <a:latin typeface="微軟正黑體"/>
                          <a:ea typeface="微軟正黑體"/>
                        </a:rPr>
                        <a:t>已立帳</a:t>
                      </a:r>
                      <a:r>
                        <a:rPr lang="en-US" sz="1600" b="0" i="0" u="none" strike="noStrike" cap="none">
                          <a:ln>
                            <a:noFill/>
                          </a:ln>
                          <a:solidFill>
                            <a:srgbClr val="FF0000"/>
                          </a:solidFill>
                          <a:latin typeface="微軟正黑體"/>
                          <a:ea typeface="微軟正黑體"/>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PAYING(</a:t>
                      </a:r>
                      <a:r>
                        <a:rPr lang="zh-TW" sz="1600" b="0" i="0" u="none" strike="noStrike" cap="none" spc="0">
                          <a:solidFill>
                            <a:schemeClr val="dk1"/>
                          </a:solidFill>
                          <a:latin typeface="+mn-lt"/>
                          <a:ea typeface="+mn-ea"/>
                          <a:cs typeface="+mn-cs"/>
                        </a:rPr>
                        <a:t>付款中</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zh-TW" sz="1600"/>
                    </a:p>
                    <a:p>
                      <a:pPr marL="0" indent="0" algn="l">
                        <a:buFont typeface="+mj-lt"/>
                        <a:buNone/>
                        <a:defRPr/>
                      </a:pPr>
                      <a:endParaRPr lang="en-US" sz="1600">
                        <a:solidFill>
                          <a:schemeClr val="dk1"/>
                        </a:solidFill>
                        <a:latin typeface="+mn-lt"/>
                        <a:ea typeface="+mn-ea"/>
                        <a:cs typeface="+mn-cs"/>
                      </a:endParaRPr>
                    </a:p>
                  </a:txBody>
                  <a:tcPr/>
                </a:tc>
              </a:tr>
              <a:tr h="430306">
                <a:tc>
                  <a:txBody>
                    <a:bodyPr/>
                    <a:p>
                      <a:pPr algn="l">
                        <a:defRPr/>
                      </a:pPr>
                      <a:r>
                        <a:rPr lang="en-US" sz="1600"/>
                        <a:t>2023-01-18</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發票工作主檔的</a:t>
                      </a:r>
                      <a:r>
                        <a:rPr lang="en-US" sz="1600" b="0" i="0" u="none" strike="noStrike" cap="none" spc="0">
                          <a:solidFill>
                            <a:schemeClr val="dk1"/>
                          </a:solidFill>
                          <a:latin typeface="+mn-lt"/>
                          <a:ea typeface="+mn-ea"/>
                          <a:cs typeface="+mn-cs"/>
                        </a:rPr>
                        <a:t>Description</a:t>
                      </a:r>
                      <a:r>
                        <a:rPr lang="zh-TW" sz="1600" b="0" i="0" u="none" strike="noStrike" cap="none" spc="0">
                          <a:solidFill>
                            <a:schemeClr val="dk1"/>
                          </a:solidFill>
                          <a:latin typeface="+mn-lt"/>
                          <a:ea typeface="+mn-ea"/>
                          <a:cs typeface="+mn-cs"/>
                        </a:rPr>
                        <a:t>欄位先拿掉</a:t>
                      </a:r>
                      <a:endParaRPr/>
                    </a:p>
                  </a:txBody>
                  <a:tcPr/>
                </a:tc>
                <a:tc>
                  <a:txBody>
                    <a:bodyPr/>
                    <a:p>
                      <a:pPr algn="l">
                        <a:defRPr/>
                      </a:pPr>
                      <a:r>
                        <a:rPr lang="en-US" sz="1600"/>
                        <a:t>20230118</a:t>
                      </a:r>
                      <a:r>
                        <a:rPr lang="zh-TW" sz="1600"/>
                        <a:t>會議確認</a:t>
                      </a:r>
                      <a:endParaRPr lang="zh-TW" sz="1600"/>
                    </a:p>
                  </a:txBody>
                  <a:tcPr/>
                </a:tc>
              </a:tr>
              <a:tr h="430306">
                <a:tc>
                  <a:txBody>
                    <a:bodyPr/>
                    <a:p>
                      <a:pPr algn="l">
                        <a:defRPr/>
                      </a:pPr>
                      <a:r>
                        <a:rPr lang="en-US" sz="1600"/>
                        <a:t>2023-01-19</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a:t>付款流程畫面與說明稍作調整，且</a:t>
                      </a:r>
                      <a:r>
                        <a:rPr lang="zh-TW" sz="1600" b="1"/>
                        <a:t>付款紀錄表</a:t>
                      </a:r>
                      <a:r>
                        <a:rPr lang="zh-TW" sz="1600" b="0"/>
                        <a:t>內容調整</a:t>
                      </a:r>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付款對象是廠商</a:t>
                      </a:r>
                      <a:endParaRPr/>
                    </a:p>
                    <a:p>
                      <a:pPr marL="0" marR="0" lvl="0" indent="0" algn="l" defTabSz="914400">
                        <a:lnSpc>
                          <a:spcPct val="100000"/>
                        </a:lnSpc>
                        <a:spcBef>
                          <a:spcPts val="0"/>
                        </a:spcBef>
                        <a:spcAft>
                          <a:spcPts val="0"/>
                        </a:spcAft>
                        <a:buClrTx/>
                        <a:buSzTx/>
                        <a:buFont typeface="+mj-lt"/>
                        <a:buNone/>
                        <a:defRPr/>
                      </a:pPr>
                      <a:endParaRPr lang="zh-TW" sz="1600" b="0" i="0" u="none" strike="noStrike" cap="none" spc="0">
                        <a:solidFill>
                          <a:schemeClr val="dk1"/>
                        </a:solidFill>
                        <a:latin typeface="+mn-lt"/>
                        <a:ea typeface="+mn-ea"/>
                        <a:cs typeface="+mn-cs"/>
                      </a:endParaRPr>
                    </a:p>
                  </a:txBody>
                  <a:tcPr/>
                </a:tc>
              </a:tr>
              <a:tr h="430306">
                <a:tc>
                  <a:txBody>
                    <a:bodyPr/>
                    <a:p>
                      <a:pPr algn="l">
                        <a:defRPr/>
                      </a:pPr>
                      <a:r>
                        <a:rPr lang="en-US" sz="1600"/>
                        <a:t>2023-01-19</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帳單明細檔</a:t>
                      </a:r>
                      <a:r>
                        <a:rPr lang="zh-TW" sz="1600"/>
                        <a:t>的</a:t>
                      </a:r>
                      <a:r>
                        <a:rPr lang="zh-TW" sz="1600" b="1"/>
                        <a:t>付款金額</a:t>
                      </a:r>
                      <a:r>
                        <a:rPr lang="zh-TW" sz="1600" b="0"/>
                        <a:t>與</a:t>
                      </a:r>
                      <a:r>
                        <a:rPr lang="zh-TW" sz="1600" b="1"/>
                        <a:t>付款日期</a:t>
                      </a:r>
                      <a:r>
                        <a:rPr lang="zh-TW" sz="1600"/>
                        <a:t>兩欄位移除；改至工作明細檔，且工作明細檔增加</a:t>
                      </a:r>
                      <a:r>
                        <a:rPr lang="zh-TW" sz="1600" b="1"/>
                        <a:t>付款狀態</a:t>
                      </a:r>
                      <a:r>
                        <a:rPr lang="zh-TW" sz="1600"/>
                        <a:t>欄位</a:t>
                      </a:r>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付款對象是廠商</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88138" y="753924"/>
            <a:ext cx="10687437" cy="913512"/>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3" name="流程圖: 人工輸入 2"/>
          <p:cNvSpPr/>
          <p:nvPr/>
        </p:nvSpPr>
        <p:spPr bwMode="auto">
          <a:xfrm rot="16199999" flipV="1">
            <a:off x="1701617" y="-789459"/>
            <a:ext cx="378361" cy="3605323"/>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4" name="矩形 3"/>
          <p:cNvSpPr/>
          <p:nvPr/>
        </p:nvSpPr>
        <p:spPr bwMode="auto">
          <a:xfrm>
            <a:off x="88136" y="841348"/>
            <a:ext cx="3533603" cy="369332"/>
          </a:xfrm>
          <a:prstGeom prst="rect">
            <a:avLst/>
          </a:prstGeom>
        </p:spPr>
        <p:txBody>
          <a:bodyPr wrap="square">
            <a:spAutoFit/>
          </a:bodyPr>
          <a:lstStyle/>
          <a:p>
            <a:pPr>
              <a:defRPr/>
            </a:pPr>
            <a:r>
              <a:rPr lang="zh-TW" b="1">
                <a:solidFill>
                  <a:prstClr val="white"/>
                </a:solidFill>
                <a:latin typeface="微軟正黑體"/>
                <a:ea typeface="微軟正黑體"/>
              </a:rPr>
              <a:t>其他例外處理流程</a:t>
            </a:r>
            <a:r>
              <a:rPr lang="en-US" b="1">
                <a:solidFill>
                  <a:prstClr val="white"/>
                </a:solidFill>
                <a:latin typeface="微軟正黑體"/>
                <a:ea typeface="微軟正黑體"/>
              </a:rPr>
              <a:t>-CB</a:t>
            </a:r>
            <a:r>
              <a:rPr lang="zh-TW" b="1">
                <a:solidFill>
                  <a:prstClr val="white"/>
                </a:solidFill>
                <a:latin typeface="微軟正黑體"/>
                <a:ea typeface="微軟正黑體"/>
              </a:rPr>
              <a:t>更改</a:t>
            </a:r>
            <a:endParaRPr lang="en-US" b="1">
              <a:solidFill>
                <a:prstClr val="white"/>
              </a:solidFill>
              <a:latin typeface="微軟正黑體"/>
              <a:ea typeface="微軟正黑體"/>
            </a:endParaRPr>
          </a:p>
        </p:txBody>
      </p:sp>
      <p:sp>
        <p:nvSpPr>
          <p:cNvPr id="9"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業務流程</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631424" y="-457855"/>
            <a:ext cx="355548" cy="286707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62117" y="741880"/>
            <a:ext cx="10435904" cy="770649"/>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5661" y="792024"/>
            <a:ext cx="2492990" cy="369332"/>
          </a:xfrm>
          <a:prstGeom prst="rect">
            <a:avLst/>
          </a:prstGeom>
        </p:spPr>
        <p:txBody>
          <a:bodyPr wrap="none">
            <a:spAutoFit/>
          </a:bodyPr>
          <a:lstStyle/>
          <a:p>
            <a:pPr>
              <a:defRPr/>
            </a:pPr>
            <a:r>
              <a:rPr lang="zh-TW" b="1">
                <a:solidFill>
                  <a:srgbClr val="0070C0"/>
                </a:solidFill>
                <a:latin typeface="微軟正黑體"/>
                <a:ea typeface="微軟正黑體"/>
              </a:rPr>
              <a:t>發票資料導入系統階段</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endParaRPr lang="zh-TW" sz="3300" b="1" i="0" u="none" strike="noStrike" cap="none" spc="0">
              <a:ln w="3175">
                <a:noFill/>
              </a:ln>
              <a:gradFill>
                <a:gsLst>
                  <a:gs pos="0">
                    <a:srgbClr val="0255D5"/>
                  </a:gs>
                  <a:gs pos="100000">
                    <a:srgbClr val="072C85"/>
                  </a:gs>
                </a:gsLst>
                <a:lin ang="5400000" scaled="1"/>
              </a:gradFill>
            </a:endParaRPr>
          </a:p>
        </p:txBody>
      </p:sp>
      <p:graphicFrame>
        <p:nvGraphicFramePr>
          <p:cNvPr id="8" name="表格 7"/>
          <p:cNvGraphicFramePr>
            <a:graphicFrameLocks xmlns:a="http://schemas.openxmlformats.org/drawingml/2006/main" noGrp="1"/>
          </p:cNvGraphicFramePr>
          <p:nvPr/>
        </p:nvGraphicFramePr>
        <p:xfrm>
          <a:off x="209320" y="1562673"/>
          <a:ext cx="6180462" cy="5327659"/>
        </p:xfrm>
        <a:graphic>
          <a:graphicData uri="http://schemas.openxmlformats.org/drawingml/2006/table">
            <a:tbl>
              <a:tblPr firstRow="0" firstCol="0" lastRow="0" lastCol="0" bandRow="0" bandCol="0"/>
              <a:tblGrid>
                <a:gridCol w="481902"/>
                <a:gridCol w="1194370"/>
                <a:gridCol w="1285542"/>
                <a:gridCol w="957318"/>
                <a:gridCol w="2261330"/>
              </a:tblGrid>
              <a:tr h="254206">
                <a:tc gridSpan="5">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InvoiceWKMaster</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發票工作主檔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hMerge="1">
                  <a:txBody>
                    <a:bodyPr/>
                    <a:p>
                      <a:endParaRPr/>
                    </a:p>
                  </a:txBody>
                </a:tc>
                <a:tc hMerge="1">
                  <a:txBody>
                    <a:bodyPr/>
                    <a:p>
                      <a:endParaRPr/>
                    </a:p>
                  </a:txBody>
                </a:tc>
                <a:tc hMerge="1">
                  <a:txBody>
                    <a:bodyPr/>
                    <a:p>
                      <a:endParaRPr/>
                    </a:p>
                  </a:txBody>
                </a:tc>
                <a:tc hMerge="1">
                  <a:txBody>
                    <a:bodyPr/>
                    <a:p>
                      <a:endParaRPr/>
                    </a:p>
                  </a:txBody>
                </a:tc>
              </a:tr>
              <a:tr h="254206">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工作主檔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WKMasterID</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發票號碼</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InvoiceNo</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varchar(64)</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供應商給的</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3</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供應商</a:t>
                      </a:r>
                      <a:r>
                        <a:rPr lang="zh-TW" sz="1000">
                          <a:latin typeface="微軟正黑體"/>
                          <a:ea typeface="微軟正黑體"/>
                        </a:rPr>
                        <a:t>名稱</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SupplierName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varchar(6)</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bg2"/>
                          </a:solidFill>
                          <a:latin typeface="微軟正黑體"/>
                          <a:ea typeface="微軟正黑體"/>
                        </a:rPr>
                        <a:t>　</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4</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海纜代號</a:t>
                      </a:r>
                      <a:r>
                        <a:rPr lang="zh-TW" sz="1000" b="0" i="0">
                          <a:solidFill>
                            <a:srgbClr val="000000"/>
                          </a:solidFill>
                          <a:latin typeface="微軟正黑體"/>
                        </a:rPr>
                        <a:t>​</a:t>
                      </a:r>
                      <a:r>
                        <a:rPr lang="en-US" sz="1000" b="0" i="0">
                          <a:solidFill>
                            <a:srgbClr val="000000"/>
                          </a:solidFill>
                          <a:latin typeface="微軟正黑體"/>
                        </a:rPr>
                        <a:t>/</a:t>
                      </a:r>
                      <a:r>
                        <a:rPr lang="zh-TW" sz="1000" b="0" i="0">
                          <a:solidFill>
                            <a:srgbClr val="000000"/>
                          </a:solidFill>
                          <a:latin typeface="微軟正黑體"/>
                        </a:rPr>
                        <a:t>名稱</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SubmarineCable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NCP</a:t>
                      </a:r>
                      <a:r>
                        <a:rPr lang="zh-TW" sz="1000" b="0" i="0" u="none" strike="noStrike" cap="none" spc="0">
                          <a:ln>
                            <a:noFill/>
                          </a:ln>
                          <a:solidFill>
                            <a:srgbClr val="000000"/>
                          </a:solidFill>
                          <a:latin typeface="微軟正黑體"/>
                          <a:ea typeface="微軟正黑體"/>
                          <a:cs typeface="+mn-cs"/>
                        </a:rPr>
                        <a:t>、</a:t>
                      </a:r>
                      <a:r>
                        <a:rPr lang="en-US" sz="1000" b="0" i="0" u="none" strike="noStrike" cap="none" spc="0">
                          <a:ln>
                            <a:noFill/>
                          </a:ln>
                          <a:solidFill>
                            <a:srgbClr val="000000"/>
                          </a:solidFill>
                          <a:latin typeface="微軟正黑體"/>
                          <a:ea typeface="微軟正黑體"/>
                          <a:cs typeface="+mn-cs"/>
                        </a:rPr>
                        <a:t>SJC2</a:t>
                      </a:r>
                      <a:r>
                        <a:rPr lang="zh-TW" sz="1000" b="0" i="0" u="none" strike="noStrike" cap="none" spc="0">
                          <a:ln>
                            <a:noFill/>
                          </a:ln>
                          <a:solidFill>
                            <a:srgbClr val="000000"/>
                          </a:solidFill>
                          <a:latin typeface="微軟正黑體"/>
                          <a:ea typeface="微軟正黑體"/>
                          <a:cs typeface="+mn-cs"/>
                        </a:rPr>
                        <a:t> 、</a:t>
                      </a:r>
                      <a:r>
                        <a:rPr lang="en-US" sz="1000" b="0" i="0" u="none" strike="noStrike" cap="none" spc="0">
                          <a:ln>
                            <a:noFill/>
                          </a:ln>
                          <a:solidFill>
                            <a:srgbClr val="000000"/>
                          </a:solidFill>
                          <a:latin typeface="微軟正黑體"/>
                          <a:ea typeface="微軟正黑體"/>
                          <a:cs typeface="+mn-cs"/>
                        </a:rPr>
                        <a:t>…</a:t>
                      </a:r>
                      <a:r>
                        <a:rPr lang="zh-TW" sz="1000" b="0" i="0" u="none" strike="noStrike" cap="none" spc="0">
                          <a:ln>
                            <a:noFill/>
                          </a:ln>
                          <a:solidFill>
                            <a:srgbClr val="000000"/>
                          </a:solidFill>
                          <a:latin typeface="微軟正黑體"/>
                          <a:ea typeface="微軟正黑體"/>
                          <a:cs typeface="+mn-cs"/>
                        </a:rPr>
                        <a:t>等</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5</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海纜作業</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WorkTitle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varchar(50)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Construction</a:t>
                      </a:r>
                      <a:r>
                        <a:rPr lang="zh-TW" sz="1000" b="0" i="0" u="none" strike="noStrike" cap="none" spc="0">
                          <a:ln>
                            <a:noFill/>
                          </a:ln>
                          <a:solidFill>
                            <a:srgbClr val="000000"/>
                          </a:solidFill>
                          <a:latin typeface="微軟正黑體"/>
                          <a:ea typeface="微軟正黑體"/>
                          <a:cs typeface="+mn-cs"/>
                        </a:rPr>
                        <a:t> 、</a:t>
                      </a:r>
                      <a:r>
                        <a:rPr lang="en-US" sz="1000" b="0" i="0" u="none" strike="noStrike" cap="none" spc="0">
                          <a:ln>
                            <a:noFill/>
                          </a:ln>
                          <a:solidFill>
                            <a:srgbClr val="000000"/>
                          </a:solidFill>
                          <a:latin typeface="微軟正黑體"/>
                          <a:ea typeface="微軟正黑體"/>
                          <a:cs typeface="+mn-cs"/>
                        </a:rPr>
                        <a:t>Upgrade</a:t>
                      </a:r>
                      <a:r>
                        <a:rPr lang="zh-TW" sz="1000" b="0" i="0" u="none" strike="noStrike" cap="none" spc="0">
                          <a:ln>
                            <a:noFill/>
                          </a:ln>
                          <a:solidFill>
                            <a:srgbClr val="000000"/>
                          </a:solidFill>
                          <a:latin typeface="微軟正黑體"/>
                          <a:ea typeface="微軟正黑體"/>
                          <a:cs typeface="+mn-cs"/>
                        </a:rPr>
                        <a:t>、</a:t>
                      </a:r>
                      <a:r>
                        <a:rPr lang="en-US" sz="1000" b="0" i="0" u="none" strike="noStrike" cap="none" spc="0">
                          <a:ln>
                            <a:noFill/>
                          </a:ln>
                          <a:solidFill>
                            <a:srgbClr val="000000"/>
                          </a:solidFill>
                          <a:latin typeface="微軟正黑體"/>
                          <a:ea typeface="微軟正黑體"/>
                          <a:cs typeface="+mn-cs"/>
                        </a:rPr>
                        <a:t>O&amp;M</a:t>
                      </a:r>
                      <a:r>
                        <a:rPr lang="en-US" sz="1000" b="0" i="0" u="none" strike="noStrike" cap="none" spc="0">
                          <a:solidFill>
                            <a:schemeClr val="tx1"/>
                          </a:solidFill>
                          <a:latin typeface="微軟正黑體"/>
                          <a:ea typeface="微軟正黑體"/>
                          <a:cs typeface="+mn-cs"/>
                        </a:rPr>
                        <a:t>(</a:t>
                      </a:r>
                      <a:r>
                        <a:rPr lang="zh-TW" sz="1000" b="0" i="0" u="none" strike="noStrike" cap="none" spc="0">
                          <a:solidFill>
                            <a:schemeClr val="tx1"/>
                          </a:solidFill>
                          <a:latin typeface="微軟正黑體"/>
                          <a:ea typeface="微軟正黑體"/>
                          <a:cs typeface="+mn-cs"/>
                        </a:rPr>
                        <a:t> </a:t>
                      </a:r>
                      <a:r>
                        <a:rPr lang="en-US" sz="1000" b="0" i="0" u="none" strike="noStrike" cap="none" spc="0">
                          <a:solidFill>
                            <a:schemeClr val="tx1"/>
                          </a:solidFill>
                          <a:latin typeface="微軟正黑體"/>
                          <a:ea typeface="微軟正黑體"/>
                          <a:cs typeface="+mn-cs"/>
                        </a:rPr>
                        <a:t>ex: </a:t>
                      </a:r>
                      <a:r>
                        <a:rPr lang="zh-TW" sz="1000" b="0" i="0" u="none" strike="noStrike" cap="none" spc="0">
                          <a:solidFill>
                            <a:schemeClr val="tx1"/>
                          </a:solidFill>
                          <a:latin typeface="微軟正黑體"/>
                          <a:ea typeface="微軟正黑體"/>
                          <a:cs typeface="+mn-cs"/>
                        </a:rPr>
                        <a:t>輸入</a:t>
                      </a:r>
                      <a:r>
                        <a:rPr lang="en-US" sz="1000" b="0" i="0" u="none" strike="noStrike" cap="none" spc="0">
                          <a:solidFill>
                            <a:schemeClr val="tx1"/>
                          </a:solidFill>
                          <a:latin typeface="微軟正黑體"/>
                          <a:ea typeface="微軟正黑體"/>
                          <a:cs typeface="+mn-cs"/>
                        </a:rPr>
                        <a:t>UPG1,UPG2..</a:t>
                      </a:r>
                      <a:r>
                        <a:rPr lang="zh-TW" sz="1000" b="0" i="0" u="none" strike="noStrike" cap="none" spc="0">
                          <a:solidFill>
                            <a:schemeClr val="tx1"/>
                          </a:solidFill>
                          <a:latin typeface="微軟正黑體"/>
                          <a:ea typeface="微軟正黑體"/>
                          <a:cs typeface="+mn-cs"/>
                        </a:rPr>
                        <a:t> </a:t>
                      </a:r>
                      <a:r>
                        <a:rPr lang="en-US" sz="1000" b="0" i="0" u="none" strike="noStrike" cap="none" spc="0">
                          <a:solidFill>
                            <a:schemeClr val="tx1"/>
                          </a:solidFill>
                          <a:latin typeface="微軟正黑體"/>
                          <a:ea typeface="微軟正黑體"/>
                          <a:cs typeface="+mn-cs"/>
                        </a:rPr>
                        <a:t>)</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329585">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6</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合約種類</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ContractType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varchar(20)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SC</a:t>
                      </a:r>
                      <a:r>
                        <a:rPr lang="zh-TW" sz="1000" b="0" i="0" u="none" strike="noStrike" cap="none" spc="0">
                          <a:ln>
                            <a:noFill/>
                          </a:ln>
                          <a:solidFill>
                            <a:srgbClr val="000000"/>
                          </a:solidFill>
                          <a:latin typeface="微軟正黑體"/>
                          <a:ea typeface="微軟正黑體"/>
                          <a:cs typeface="+mn-cs"/>
                        </a:rPr>
                        <a:t>、</a:t>
                      </a:r>
                      <a:r>
                        <a:rPr lang="en-US" sz="1000" b="0" i="0" u="none" strike="noStrike" cap="none" spc="0">
                          <a:ln>
                            <a:noFill/>
                          </a:ln>
                          <a:solidFill>
                            <a:srgbClr val="000000"/>
                          </a:solidFill>
                          <a:latin typeface="微軟正黑體"/>
                          <a:ea typeface="微軟正黑體"/>
                          <a:cs typeface="+mn-cs"/>
                        </a:rPr>
                        <a:t>NSC…</a:t>
                      </a:r>
                      <a:r>
                        <a:rPr lang="zh-TW" sz="1000" b="0" i="0" u="none" strike="noStrike" cap="none" spc="0">
                          <a:ln>
                            <a:noFill/>
                          </a:ln>
                          <a:solidFill>
                            <a:srgbClr val="000000"/>
                          </a:solidFill>
                          <a:latin typeface="微軟正黑體"/>
                          <a:ea typeface="微軟正黑體"/>
                          <a:cs typeface="+mn-cs"/>
                        </a:rPr>
                        <a:t>等</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7</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發票日期</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IssueDate</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datetime</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　</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8</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發票到期日</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DueDate</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datetime</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　</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9</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zh-TW" sz="1000" b="0" i="0" u="none" strike="noStrike" cap="none" spc="0">
                          <a:ln>
                            <a:noFill/>
                          </a:ln>
                          <a:solidFill>
                            <a:srgbClr val="000000"/>
                          </a:solidFill>
                          <a:latin typeface="微軟正黑體"/>
                          <a:ea typeface="微軟正黑體"/>
                          <a:cs typeface="+mn-cs"/>
                        </a:rPr>
                        <a:t>會員名稱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000" b="0" i="0" u="none" strike="noStrike" cap="none" spc="0">
                          <a:ln>
                            <a:noFill/>
                          </a:ln>
                          <a:solidFill>
                            <a:srgbClr val="000000"/>
                          </a:solidFill>
                          <a:latin typeface="微軟正黑體"/>
                          <a:ea typeface="微軟正黑體"/>
                          <a:cs typeface="+mn-cs"/>
                        </a:rPr>
                        <a:t>PartyName</a:t>
                      </a:r>
                      <a:endParaRPr lang="en-US" sz="1000" b="0" i="0" u="none" strike="noStrike" cap="none" spc="0">
                        <a:ln>
                          <a:noFill/>
                        </a:ln>
                        <a:solidFill>
                          <a:srgbClr val="000000"/>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varchar(100)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Null if </a:t>
                      </a:r>
                      <a:r>
                        <a:rPr lang="en-US" sz="1000" b="0" i="0" u="none" strike="noStrike" cap="none">
                          <a:ln>
                            <a:noFill/>
                          </a:ln>
                          <a:solidFill>
                            <a:srgbClr val="000000"/>
                          </a:solidFill>
                          <a:latin typeface="微軟正黑體"/>
                          <a:ea typeface="微軟正黑體"/>
                        </a:rPr>
                        <a:t>IsLiability</a:t>
                      </a:r>
                      <a:r>
                        <a:rPr lang="en-US" sz="1000" b="0" i="0" u="none" strike="noStrike" cap="none">
                          <a:ln>
                            <a:noFill/>
                          </a:ln>
                          <a:solidFill>
                            <a:srgbClr val="000000"/>
                          </a:solidFill>
                          <a:latin typeface="微軟正黑體"/>
                          <a:ea typeface="微軟正黑體"/>
                        </a:rPr>
                        <a:t>=1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是否為</a:t>
                      </a:r>
                      <a:r>
                        <a:rPr lang="en-US" sz="1000" b="0" i="0" u="none" strike="noStrike" cap="none">
                          <a:ln>
                            <a:noFill/>
                          </a:ln>
                          <a:solidFill>
                            <a:srgbClr val="000000"/>
                          </a:solidFill>
                          <a:latin typeface="微軟正黑體"/>
                          <a:ea typeface="微軟正黑體"/>
                        </a:rPr>
                        <a:t>Pro-forma</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IsPro</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TINYINT(1)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r>
                        <a:rPr lang="zh-TW" sz="1000" b="0" i="0" u="none" strike="noStrike" cap="none">
                          <a:ln>
                            <a:noFill/>
                          </a:ln>
                          <a:solidFill>
                            <a:srgbClr val="000000"/>
                          </a:solidFill>
                          <a:latin typeface="微軟正黑體"/>
                          <a:ea typeface="微軟正黑體"/>
                        </a:rPr>
                        <a:t>是</a:t>
                      </a:r>
                      <a:r>
                        <a:rPr lang="en-US" sz="1000" b="0" i="0" u="none" strike="noStrike" cap="none">
                          <a:ln>
                            <a:noFill/>
                          </a:ln>
                          <a:solidFill>
                            <a:srgbClr val="000000"/>
                          </a:solidFill>
                          <a:latin typeface="微軟正黑體"/>
                          <a:ea typeface="微軟正黑體"/>
                        </a:rPr>
                        <a:t>.0:</a:t>
                      </a:r>
                      <a:r>
                        <a:rPr lang="zh-TW" sz="1000" b="0" i="0" u="none" strike="noStrike" cap="none">
                          <a:ln>
                            <a:noFill/>
                          </a:ln>
                          <a:solidFill>
                            <a:srgbClr val="000000"/>
                          </a:solidFill>
                          <a:latin typeface="微軟正黑體"/>
                          <a:ea typeface="微軟正黑體"/>
                        </a:rPr>
                        <a:t>否</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是否為短繳補收</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IsRecharge</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TINYINT(1)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r>
                        <a:rPr lang="zh-TW" sz="1000" b="0" i="0" u="none" strike="noStrike" cap="none">
                          <a:ln>
                            <a:noFill/>
                          </a:ln>
                          <a:solidFill>
                            <a:srgbClr val="000000"/>
                          </a:solidFill>
                          <a:latin typeface="微軟正黑體"/>
                          <a:ea typeface="微軟正黑體"/>
                        </a:rPr>
                        <a:t>是</a:t>
                      </a:r>
                      <a:r>
                        <a:rPr lang="en-US" sz="1000" b="0" i="0" u="none" strike="noStrike" cap="none">
                          <a:ln>
                            <a:noFill/>
                          </a:ln>
                          <a:solidFill>
                            <a:srgbClr val="000000"/>
                          </a:solidFill>
                          <a:latin typeface="微軟正黑體"/>
                          <a:ea typeface="微軟正黑體"/>
                        </a:rPr>
                        <a:t>.0:</a:t>
                      </a:r>
                      <a:r>
                        <a:rPr lang="zh-TW" sz="1000" b="0" i="0" u="none" strike="noStrike" cap="none">
                          <a:ln>
                            <a:noFill/>
                          </a:ln>
                          <a:solidFill>
                            <a:srgbClr val="000000"/>
                          </a:solidFill>
                          <a:latin typeface="微軟正黑體"/>
                          <a:ea typeface="微軟正黑體"/>
                        </a:rPr>
                        <a:t>否</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是否需攤分</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IsLiability</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TINYINT(1)</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r>
                        <a:rPr lang="zh-TW" sz="1000" b="0" i="0" u="none" strike="noStrike" cap="none">
                          <a:ln>
                            <a:noFill/>
                          </a:ln>
                          <a:solidFill>
                            <a:srgbClr val="000000"/>
                          </a:solidFill>
                          <a:latin typeface="微軟正黑體"/>
                          <a:ea typeface="微軟正黑體"/>
                        </a:rPr>
                        <a:t>是</a:t>
                      </a:r>
                      <a:r>
                        <a:rPr lang="en-US" sz="1000" b="0" i="0" u="none" strike="noStrike" cap="none">
                          <a:ln>
                            <a:noFill/>
                          </a:ln>
                          <a:solidFill>
                            <a:srgbClr val="000000"/>
                          </a:solidFill>
                          <a:latin typeface="微軟正黑體"/>
                          <a:ea typeface="微軟正黑體"/>
                        </a:rPr>
                        <a:t>.0:</a:t>
                      </a:r>
                      <a:r>
                        <a:rPr lang="zh-TW" sz="1000" b="0" i="0" u="none" strike="noStrike" cap="none">
                          <a:ln>
                            <a:noFill/>
                          </a:ln>
                          <a:solidFill>
                            <a:srgbClr val="000000"/>
                          </a:solidFill>
                          <a:latin typeface="微軟正黑體"/>
                          <a:ea typeface="微軟正黑體"/>
                        </a:rPr>
                        <a:t>否</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13</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應付總金額</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TotalAmount</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14</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累計實付金額</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200" b="0" i="0" u="none" strike="noStrike">
                          <a:solidFill>
                            <a:srgbClr val="000000"/>
                          </a:solidFill>
                          <a:latin typeface="微軟正黑體"/>
                          <a:ea typeface="微軟正黑體"/>
                        </a:rPr>
                        <a:t>PaidAmount</a:t>
                      </a:r>
                      <a:endParaRPr lang="en-US"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15</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建立日期</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200" b="0" i="0" u="none" strike="noStrike">
                          <a:solidFill>
                            <a:srgbClr val="000000"/>
                          </a:solidFill>
                          <a:latin typeface="微軟正黑體"/>
                          <a:ea typeface="微軟正黑體"/>
                        </a:rPr>
                        <a:t>CreateDate</a:t>
                      </a:r>
                      <a:endParaRPr lang="en-US"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zh-TW" sz="1200" u="none" strike="noStrike">
                          <a:latin typeface="微軟正黑體"/>
                          <a:ea typeface="微軟正黑體"/>
                        </a:rPr>
                        <a:t>　</a:t>
                      </a:r>
                      <a:endParaRPr lang="zh-TW"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16</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最新付款日期</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200" b="0" i="0" u="none" strike="noStrike">
                          <a:solidFill>
                            <a:srgbClr val="000000"/>
                          </a:solidFill>
                          <a:latin typeface="微軟正黑體"/>
                          <a:ea typeface="微軟正黑體"/>
                        </a:rPr>
                        <a:t>PaidDate</a:t>
                      </a:r>
                      <a:endParaRPr lang="en-US"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endParaRPr lang="zh-TW"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17</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處理狀態</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Status</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varchar(20)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TEMPORARY(</a:t>
                      </a:r>
                      <a:r>
                        <a:rPr lang="zh-TW" sz="1000" b="0" i="0" u="none" strike="noStrike" cap="none">
                          <a:ln>
                            <a:noFill/>
                          </a:ln>
                          <a:solidFill>
                            <a:srgbClr val="FF0000"/>
                          </a:solidFill>
                          <a:latin typeface="微軟正黑體"/>
                          <a:ea typeface="微軟正黑體"/>
                        </a:rPr>
                        <a:t>暫存</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VALIDATED</a:t>
                      </a:r>
                      <a:r>
                        <a:rPr lang="zh-TW" sz="1000" b="0" i="0" u="none" strike="noStrike" cap="none">
                          <a:ln>
                            <a:noFill/>
                          </a:ln>
                          <a:solidFill>
                            <a:srgbClr val="FF0000"/>
                          </a:solidFill>
                          <a:latin typeface="微軟正黑體"/>
                          <a:ea typeface="微軟正黑體"/>
                        </a:rPr>
                        <a:t> </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已確認</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BILLED(</a:t>
                      </a:r>
                      <a:r>
                        <a:rPr lang="zh-TW" sz="1000" b="0" i="0" u="none" strike="noStrike" cap="none">
                          <a:ln>
                            <a:noFill/>
                          </a:ln>
                          <a:solidFill>
                            <a:srgbClr val="FF0000"/>
                          </a:solidFill>
                          <a:latin typeface="微軟正黑體"/>
                          <a:ea typeface="微軟正黑體"/>
                        </a:rPr>
                        <a:t>已立帳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PAYING(</a:t>
                      </a:r>
                      <a:r>
                        <a:rPr lang="zh-TW" sz="1000" b="0" i="0" u="none" strike="noStrike" cap="none">
                          <a:ln>
                            <a:noFill/>
                          </a:ln>
                          <a:solidFill>
                            <a:srgbClr val="FF0000"/>
                          </a:solidFill>
                          <a:latin typeface="微軟正黑體"/>
                          <a:ea typeface="微軟正黑體"/>
                        </a:rPr>
                        <a:t>付款中</a:t>
                      </a:r>
                      <a:r>
                        <a:rPr lang="en-US" sz="1000" b="0" i="0" u="none" strike="noStrike" cap="none">
                          <a:ln>
                            <a:noFill/>
                          </a:ln>
                          <a:solidFill>
                            <a:srgbClr val="FF0000"/>
                          </a:solidFill>
                          <a:latin typeface="微軟正黑體"/>
                          <a:ea typeface="微軟正黑體"/>
                        </a:rPr>
                        <a:t>) </a:t>
                      </a:r>
                      <a:r>
                        <a:rPr lang="zh-TW" sz="1000" b="0" i="0" u="none" strike="noStrike" cap="none">
                          <a:ln>
                            <a:noFill/>
                          </a:ln>
                          <a:solidFill>
                            <a:srgbClr val="FF0000"/>
                          </a:solidFill>
                          <a:latin typeface="微軟正黑體"/>
                          <a:ea typeface="微軟正黑體"/>
                        </a:rPr>
                        <a:t>、</a:t>
                      </a:r>
                      <a:r>
                        <a:rPr lang="zh-TW" sz="1000" b="0" i="0" u="none" strike="noStrike" cap="none" spc="0">
                          <a:solidFill>
                            <a:schemeClr val="dk1"/>
                          </a:solidFill>
                          <a:latin typeface="Calibri"/>
                          <a:ea typeface="新細明體"/>
                          <a:cs typeface="+mn-cs"/>
                        </a:rPr>
                        <a:t> </a:t>
                      </a:r>
                      <a:r>
                        <a:rPr lang="en-US" sz="1000" b="0" i="0" u="none" strike="noStrike" cap="none">
                          <a:ln>
                            <a:noFill/>
                          </a:ln>
                          <a:solidFill>
                            <a:srgbClr val="FF0000"/>
                          </a:solidFill>
                          <a:latin typeface="微軟正黑體"/>
                          <a:ea typeface="微軟正黑體"/>
                        </a:rPr>
                        <a:t>COMPLETE(</a:t>
                      </a:r>
                      <a:r>
                        <a:rPr lang="zh-TW" sz="1000" b="0" i="0" u="none" strike="noStrike" cap="none" spc="0">
                          <a:ln>
                            <a:noFill/>
                          </a:ln>
                          <a:solidFill>
                            <a:srgbClr val="FF0000"/>
                          </a:solidFill>
                          <a:latin typeface="微軟正黑體"/>
                          <a:ea typeface="微軟正黑體"/>
                          <a:cs typeface="+mn-cs"/>
                        </a:rPr>
                        <a:t>完成</a:t>
                      </a:r>
                      <a:r>
                        <a:rPr lang="zh-TW" sz="1000" b="0" i="0" u="none" strike="noStrike" cap="none">
                          <a:ln>
                            <a:noFill/>
                          </a:ln>
                          <a:solidFill>
                            <a:srgbClr val="FF0000"/>
                          </a:solidFill>
                          <a:latin typeface="微軟正黑體"/>
                          <a:ea typeface="微軟正黑體"/>
                        </a:rPr>
                        <a:t>付款結案</a:t>
                      </a:r>
                      <a:r>
                        <a:rPr lang="en-US" sz="1000" b="0" i="0" u="none" strike="noStrike" cap="none" spc="0">
                          <a:ln>
                            <a:noFill/>
                          </a:ln>
                          <a:solidFill>
                            <a:srgbClr val="FF0000"/>
                          </a:solidFill>
                          <a:latin typeface="微軟正黑體"/>
                          <a:ea typeface="微軟正黑體"/>
                          <a:cs typeface="+mn-cs"/>
                        </a:rPr>
                        <a:t>)</a:t>
                      </a:r>
                      <a:r>
                        <a:rPr lang="zh-TW" sz="1000" b="0" i="0" u="none" strike="noStrike" cap="none" spc="0">
                          <a:ln>
                            <a:noFill/>
                          </a:ln>
                          <a:solidFill>
                            <a:srgbClr val="FF0000"/>
                          </a:solidFill>
                          <a:latin typeface="微軟正黑體"/>
                          <a:ea typeface="微軟正黑體"/>
                          <a:cs typeface="+mn-cs"/>
                        </a:rPr>
                        <a:t>、</a:t>
                      </a:r>
                      <a:r>
                        <a:rPr lang="en-US" sz="1000" b="0" i="0" u="none" strike="noStrike" cap="none" spc="0">
                          <a:ln>
                            <a:noFill/>
                          </a:ln>
                          <a:solidFill>
                            <a:srgbClr val="FF0000"/>
                          </a:solidFill>
                          <a:latin typeface="微軟正黑體"/>
                          <a:ea typeface="微軟正黑體"/>
                          <a:cs typeface="+mn-cs"/>
                        </a:rPr>
                        <a:t>INVALID(</a:t>
                      </a:r>
                      <a:r>
                        <a:rPr lang="zh-TW" sz="1000" b="0" i="0" u="none" strike="noStrike" cap="none" spc="0">
                          <a:ln>
                            <a:noFill/>
                          </a:ln>
                          <a:solidFill>
                            <a:srgbClr val="FF0000"/>
                          </a:solidFill>
                          <a:latin typeface="微軟正黑體"/>
                          <a:ea typeface="微軟正黑體"/>
                          <a:cs typeface="+mn-cs"/>
                        </a:rPr>
                        <a:t>作廢</a:t>
                      </a:r>
                      <a:r>
                        <a:rPr lang="en-US" sz="1000" b="0" i="0" u="none" strike="noStrike" cap="none" spc="0">
                          <a:ln>
                            <a:noFill/>
                          </a:ln>
                          <a:solidFill>
                            <a:srgbClr val="FF0000"/>
                          </a:solidFill>
                          <a:latin typeface="微軟正黑體"/>
                          <a:ea typeface="微軟正黑體"/>
                          <a:cs typeface="+mn-cs"/>
                        </a:rPr>
                        <a:t>)</a:t>
                      </a:r>
                      <a:endParaRPr lang="zh-TW" sz="10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bl>
          </a:graphicData>
        </a:graphic>
      </p:graphicFrame>
      <p:graphicFrame>
        <p:nvGraphicFramePr>
          <p:cNvPr id="10" name="表格 9"/>
          <p:cNvGraphicFramePr>
            <a:graphicFrameLocks xmlns:a="http://schemas.openxmlformats.org/drawingml/2006/main" noGrp="1"/>
          </p:cNvGraphicFramePr>
          <p:nvPr/>
        </p:nvGraphicFramePr>
        <p:xfrm>
          <a:off x="6568401" y="1685587"/>
          <a:ext cx="5626286" cy="3083459"/>
        </p:xfrm>
        <a:graphic>
          <a:graphicData uri="http://schemas.openxmlformats.org/drawingml/2006/table">
            <a:tbl>
              <a:tblPr firstRow="0" firstCol="0" lastRow="0" lastCol="0" bandRow="0" bandCol="0"/>
              <a:tblGrid>
                <a:gridCol w="407698"/>
                <a:gridCol w="875215"/>
                <a:gridCol w="1098309"/>
                <a:gridCol w="926698"/>
                <a:gridCol w="2318365"/>
              </a:tblGrid>
              <a:tr h="253993">
                <a:tc gridSpan="5">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InvoiceWKDetail</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發票工作明細檔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hMerge="1">
                  <a:txBody>
                    <a:bodyPr/>
                    <a:p>
                      <a:endParaRPr/>
                    </a:p>
                  </a:txBody>
                </a:tc>
                <a:tc hMerge="1">
                  <a:txBody>
                    <a:bodyPr/>
                    <a:p>
                      <a:endParaRPr/>
                    </a:p>
                  </a:txBody>
                </a:tc>
                <a:tc hMerge="1">
                  <a:txBody>
                    <a:bodyPr/>
                    <a:p>
                      <a:endParaRPr/>
                    </a:p>
                  </a:txBody>
                </a:tc>
                <a:tc hMerge="1">
                  <a:txBody>
                    <a:bodyPr/>
                    <a:p>
                      <a:endParaRPr/>
                    </a:p>
                  </a:txBody>
                </a:tc>
              </a:tr>
              <a:tr h="253993">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5" marR="8195" marT="8189" marB="0" anchor="ctr">
                    <a:lnL w="12700" algn="ctr">
                      <a:solidFill>
                        <a:srgbClr val="4BACC6"/>
                      </a:solidFill>
                    </a:lnL>
                    <a:lnR w="12700" algn="ctr">
                      <a:solidFill>
                        <a:srgbClr val="4BACC6"/>
                      </a:solidFill>
                    </a:lnR>
                    <a:lnT w="12700" algn="ctr">
                      <a:solidFill>
                        <a:srgbClr val="4BACC6"/>
                      </a:solidFill>
                      <a:miter/>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5" marR="8195" marT="8189" marB="0" anchor="ctr">
                    <a:lnL w="12700" algn="ctr">
                      <a:solidFill>
                        <a:srgbClr val="4BACC6"/>
                      </a:solidFill>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工作明細檔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miter/>
                    </a:lnL>
                    <a:lnR w="12700" algn="ctr">
                      <a:solidFill>
                        <a:srgbClr val="4BACC6"/>
                      </a:solidFill>
                    </a:lnR>
                    <a:lnT w="12700" algn="ctr">
                      <a:solidFill>
                        <a:srgbClr val="4BACC6"/>
                      </a:solidFill>
                      <a:miter/>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WKDetailID</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miter/>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miter/>
                    </a:lnT>
                    <a:lnB w="12700" algn="ctr">
                      <a:solidFill>
                        <a:srgbClr val="4BACC6"/>
                      </a:solidFill>
                      <a:miter/>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工作主檔</a:t>
                      </a:r>
                      <a:r>
                        <a:rPr lang="en-US" sz="1000" b="0" i="0" u="none" strike="noStrike" cap="none" spc="0">
                          <a:ln>
                            <a:noFill/>
                          </a:ln>
                          <a:solidFill>
                            <a:srgbClr val="000000"/>
                          </a:solidFill>
                          <a:latin typeface="微軟正黑體"/>
                          <a:ea typeface="微軟正黑體"/>
                          <a:cs typeface="+mn-cs"/>
                        </a:rPr>
                        <a:t>ID</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WKMasterID</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int</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bg2"/>
                          </a:solidFill>
                          <a:latin typeface="微軟正黑體"/>
                          <a:ea typeface="微軟正黑體"/>
                        </a:rPr>
                        <a:t>By</a:t>
                      </a:r>
                      <a:r>
                        <a:rPr lang="zh-TW" sz="1000" b="0" i="0" u="none" strike="noStrike" cap="none">
                          <a:ln>
                            <a:noFill/>
                          </a:ln>
                          <a:solidFill>
                            <a:schemeClr val="bg2"/>
                          </a:solidFill>
                          <a:latin typeface="微軟正黑體"/>
                          <a:ea typeface="微軟正黑體"/>
                        </a:rPr>
                        <a:t> 發票工作主檔</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r>
              <a:tr h="214113">
                <a:tc>
                  <a:txBody>
                    <a:bodyPr/>
                    <a:p>
                      <a:pPr marL="0" lvl="0" indent="0" algn="ctr" defTabSz="685800">
                        <a:lnSpc>
                          <a:spcPct val="100000"/>
                        </a:lnSpc>
                        <a:spcBef>
                          <a:spcPts val="0"/>
                        </a:spcBef>
                        <a:spcAft>
                          <a:spcPts val="0"/>
                        </a:spcAft>
                        <a:buNone/>
                        <a:defRPr/>
                      </a:pPr>
                      <a:r>
                        <a:rPr lang="en-US" sz="1000" b="0" i="0" u="none" strike="noStrike" cap="none">
                          <a:ln>
                            <a:noFill/>
                          </a:ln>
                          <a:solidFill>
                            <a:srgbClr val="000000"/>
                          </a:solidFill>
                          <a:latin typeface="微軟正黑體"/>
                          <a:ea typeface="微軟正黑體"/>
                        </a:rPr>
                        <a:t>3</a:t>
                      </a:r>
                      <a:endParaRPr lang="en-US" sz="1000" b="0" i="0" u="none" strike="noStrike" cap="none">
                        <a:ln>
                          <a:noFill/>
                        </a:ln>
                        <a:solidFill>
                          <a:srgbClr val="000000"/>
                        </a:solidFill>
                        <a:latin typeface="微軟正黑體"/>
                        <a:ea typeface="微軟正黑體"/>
                      </a:endParaRPr>
                    </a:p>
                  </a:txBody>
                  <a:tcPr marL="8194" marR="8194"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發票號碼</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miter/>
                    </a:lnR>
                    <a:lnT w="12700" algn="ctr">
                      <a:solidFill>
                        <a:srgbClr val="4BACC6"/>
                      </a:solidFill>
                    </a:lnT>
                    <a:lnB w="12700" algn="ctr">
                      <a:solidFill>
                        <a:srgbClr val="4BACC6"/>
                      </a:solidFill>
                      <a:miter/>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InvoiceNo</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miter/>
                    </a:lnL>
                    <a:lnR w="12700" algn="ctr">
                      <a:solidFill>
                        <a:srgbClr val="4BACC6"/>
                      </a:solidFill>
                      <a:miter/>
                    </a:lnR>
                    <a:lnT w="12700" algn="ctr">
                      <a:solidFill>
                        <a:srgbClr val="4BACC6"/>
                      </a:solidFill>
                      <a:miter/>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varchar(64)</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miter/>
                    </a:lnL>
                    <a:lnR w="12700" algn="ctr">
                      <a:solidFill>
                        <a:srgbClr val="4BACC6"/>
                      </a:solidFill>
                    </a:lnR>
                    <a:lnT w="12700" algn="ctr">
                      <a:solidFill>
                        <a:srgbClr val="4BACC6"/>
                      </a:solidFill>
                      <a:miter/>
                    </a:lnT>
                    <a:lnB w="12700" algn="ctr">
                      <a:solidFill>
                        <a:srgbClr val="4BACC6"/>
                      </a:solidFill>
                    </a:lnB>
                    <a:solidFill>
                      <a:schemeClr val="accent2">
                        <a:lumMod val="20000"/>
                        <a:lumOff val="80000"/>
                      </a:schemeClr>
                    </a:solidFill>
                  </a:tcPr>
                </a:tc>
                <a:tc>
                  <a:txBody>
                    <a:bodyPr/>
                    <a:p>
                      <a:pPr marL="0" lvl="0" indent="0" algn="l">
                        <a:lnSpc>
                          <a:spcPct val="100000"/>
                        </a:lnSpc>
                        <a:spcBef>
                          <a:spcPts val="0"/>
                        </a:spcBef>
                        <a:spcAft>
                          <a:spcPts val="0"/>
                        </a:spcAft>
                        <a:buNone/>
                        <a:defRPr/>
                      </a:pPr>
                      <a:r>
                        <a:rPr lang="en-US" sz="1000" b="0" i="0" u="none" strike="noStrike" cap="none">
                          <a:ln>
                            <a:noFill/>
                          </a:ln>
                          <a:solidFill>
                            <a:schemeClr val="bg2"/>
                          </a:solidFill>
                          <a:latin typeface="Microsoft JhengHei"/>
                        </a:rPr>
                        <a:t>By</a:t>
                      </a:r>
                      <a:r>
                        <a:rPr lang="zh-TW" sz="1000" b="0" i="0" u="none" strike="noStrike" cap="none">
                          <a:ln>
                            <a:noFill/>
                          </a:ln>
                          <a:solidFill>
                            <a:schemeClr val="bg2"/>
                          </a:solidFill>
                          <a:latin typeface="Microsoft JhengHei"/>
                          <a:ea typeface="Microsoft JhengHei"/>
                        </a:rPr>
                        <a:t> 發票工作主檔</a:t>
                      </a:r>
                      <a:endParaRPr lang="zh-TW"/>
                    </a:p>
                  </a:txBody>
                  <a:tcPr marL="8194" marR="8194" marT="8189" marB="0" anchor="ctr">
                    <a:lnL w="12700" algn="ctr">
                      <a:solidFill>
                        <a:srgbClr val="4BACC6"/>
                      </a:solidFill>
                    </a:lnL>
                    <a:lnR w="12700" algn="ctr">
                      <a:solidFill>
                        <a:srgbClr val="4BACC6"/>
                      </a:solidFill>
                    </a:lnR>
                    <a:lnT w="12700" algn="ctr">
                      <a:solidFill>
                        <a:srgbClr val="4BACC6"/>
                      </a:solidFill>
                      <a:miter/>
                    </a:lnT>
                    <a:lnB w="12700" algn="ctr">
                      <a:solidFill>
                        <a:srgbClr val="4BACC6"/>
                      </a:solidFill>
                      <a:miter/>
                    </a:lnB>
                    <a:solidFill>
                      <a:schemeClr val="accent2">
                        <a:lumMod val="20000"/>
                        <a:lumOff val="80000"/>
                      </a:schemeClr>
                    </a:solidFill>
                  </a:tcPr>
                </a:tc>
              </a:tr>
              <a:tr h="214113">
                <a:tc>
                  <a:txBody>
                    <a:bodyPr/>
                    <a:p>
                      <a:pPr marL="0" lvl="0" indent="0" algn="ctr" defTabSz="685800">
                        <a:lnSpc>
                          <a:spcPct val="100000"/>
                        </a:lnSpc>
                        <a:spcBef>
                          <a:spcPts val="0"/>
                        </a:spcBef>
                        <a:spcAft>
                          <a:spcPts val="0"/>
                        </a:spcAft>
                        <a:buNone/>
                        <a:defRPr/>
                      </a:pPr>
                      <a:r>
                        <a:rPr lang="en-US" sz="1000" b="0" i="0" u="none" strike="noStrike" cap="none">
                          <a:ln>
                            <a:noFill/>
                          </a:ln>
                          <a:solidFill>
                            <a:srgbClr val="000000"/>
                          </a:solidFill>
                          <a:latin typeface="微軟正黑體"/>
                          <a:ea typeface="微軟正黑體"/>
                        </a:rPr>
                        <a:t>4</a:t>
                      </a:r>
                      <a:endParaRPr lang="en-US" sz="1000" b="0" i="0" u="none" strike="noStrike" cap="none">
                        <a:ln>
                          <a:noFill/>
                        </a:ln>
                        <a:solidFill>
                          <a:srgbClr val="000000"/>
                        </a:solidFill>
                        <a:latin typeface="微軟正黑體"/>
                        <a:ea typeface="微軟正黑體"/>
                      </a:endParaRPr>
                    </a:p>
                  </a:txBody>
                  <a:tcPr marL="8194" marR="8194" marT="8189" marB="0" anchor="ctr">
                    <a:lnL w="12700" algn="ctr">
                      <a:solidFill>
                        <a:srgbClr val="4BACC6"/>
                      </a:solidFill>
                      <a:miter/>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供應商代號</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miter/>
                    </a:lnR>
                    <a:lnT w="12700" algn="ctr">
                      <a:solidFill>
                        <a:srgbClr val="4BACC6"/>
                      </a:solidFill>
                      <a:miter/>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SupplierName</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varchar(100)</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c>
                  <a:txBody>
                    <a:bodyPr/>
                    <a:p>
                      <a:pPr marL="0" lvl="0" indent="0" algn="l">
                        <a:lnSpc>
                          <a:spcPct val="100000"/>
                        </a:lnSpc>
                        <a:spcBef>
                          <a:spcPts val="0"/>
                        </a:spcBef>
                        <a:spcAft>
                          <a:spcPts val="0"/>
                        </a:spcAft>
                        <a:buNone/>
                        <a:defRPr/>
                      </a:pPr>
                      <a:r>
                        <a:rPr lang="en-US" sz="1000" b="0" i="0" u="none" strike="noStrike" cap="none">
                          <a:ln>
                            <a:noFill/>
                          </a:ln>
                          <a:solidFill>
                            <a:schemeClr val="bg2"/>
                          </a:solidFill>
                          <a:latin typeface="Microsoft JhengHei"/>
                        </a:rPr>
                        <a:t>By</a:t>
                      </a:r>
                      <a:r>
                        <a:rPr lang="zh-TW" sz="1000" b="0" i="0" u="none" strike="noStrike" cap="none">
                          <a:ln>
                            <a:noFill/>
                          </a:ln>
                          <a:solidFill>
                            <a:schemeClr val="bg2"/>
                          </a:solidFill>
                          <a:latin typeface="Microsoft JhengHei"/>
                          <a:ea typeface="Microsoft JhengHei"/>
                        </a:rPr>
                        <a:t> 發票工作主檔</a:t>
                      </a:r>
                      <a:endParaRPr lang="zh-TW"/>
                    </a:p>
                  </a:txBody>
                  <a:tcPr marL="8194" marR="8194"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r>
              <a:tr h="21411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5</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海纜代號</a:t>
                      </a:r>
                      <a:r>
                        <a:rPr lang="zh-TW" sz="1000" b="0" i="0">
                          <a:solidFill>
                            <a:srgbClr val="000000"/>
                          </a:solidFill>
                          <a:latin typeface="微軟正黑體"/>
                        </a:rPr>
                        <a:t>​</a:t>
                      </a:r>
                      <a:r>
                        <a:rPr lang="en-US" sz="1000" b="0" i="0">
                          <a:solidFill>
                            <a:srgbClr val="000000"/>
                          </a:solidFill>
                          <a:latin typeface="微軟正黑體"/>
                        </a:rPr>
                        <a:t>/</a:t>
                      </a:r>
                      <a:r>
                        <a:rPr lang="zh-TW" sz="1000" b="0" i="0">
                          <a:solidFill>
                            <a:srgbClr val="000000"/>
                          </a:solidFill>
                          <a:latin typeface="微軟正黑體"/>
                        </a:rPr>
                        <a:t>名稱</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SubmarineCable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varchar(10)</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a:lnSpc>
                          <a:spcPct val="100000"/>
                        </a:lnSpc>
                        <a:spcBef>
                          <a:spcPts val="0"/>
                        </a:spcBef>
                        <a:spcAft>
                          <a:spcPts val="0"/>
                        </a:spcAft>
                        <a:buNone/>
                        <a:defRPr/>
                      </a:pPr>
                      <a:r>
                        <a:rPr lang="en-US" sz="1000" b="0" i="0" u="none" strike="noStrike" cap="none" spc="0">
                          <a:ln>
                            <a:noFill/>
                          </a:ln>
                          <a:solidFill>
                            <a:schemeClr val="bg2"/>
                          </a:solidFill>
                          <a:latin typeface="Microsoft JhengHei"/>
                        </a:rPr>
                        <a:t>By</a:t>
                      </a:r>
                      <a:r>
                        <a:rPr lang="zh-TW" sz="1000" b="0" i="0" u="none" strike="noStrike" cap="none" spc="0">
                          <a:ln>
                            <a:noFill/>
                          </a:ln>
                          <a:solidFill>
                            <a:schemeClr val="bg2"/>
                          </a:solidFill>
                          <a:latin typeface="Microsoft JhengHei"/>
                          <a:ea typeface="Microsoft JhengHei"/>
                        </a:rPr>
                        <a:t> 發票</a:t>
                      </a:r>
                      <a:r>
                        <a:rPr lang="zh-TW" sz="1000" b="0" i="0" u="none" strike="noStrike" cap="none" spc="0">
                          <a:ln>
                            <a:noFill/>
                          </a:ln>
                          <a:solidFill>
                            <a:schemeClr val="bg2"/>
                          </a:solidFill>
                          <a:latin typeface="Microsoft JhengHei"/>
                          <a:ea typeface="Microsoft JhengHei"/>
                        </a:rPr>
                        <a:t>工作</a:t>
                      </a:r>
                      <a:r>
                        <a:rPr lang="zh-TW" sz="1000" b="0" i="0" u="none" strike="noStrike" cap="none" spc="0">
                          <a:ln>
                            <a:noFill/>
                          </a:ln>
                          <a:solidFill>
                            <a:schemeClr val="bg2"/>
                          </a:solidFill>
                          <a:latin typeface="Microsoft JhengHei"/>
                          <a:ea typeface="Microsoft JhengHei"/>
                        </a:rPr>
                        <a:t>主</a:t>
                      </a:r>
                      <a:r>
                        <a:rPr lang="zh-TW" sz="1000" b="0" i="0" u="none" strike="noStrike" cap="none" spc="0">
                          <a:ln>
                            <a:noFill/>
                          </a:ln>
                          <a:solidFill>
                            <a:schemeClr val="bg2"/>
                          </a:solidFill>
                          <a:latin typeface="Microsoft JhengHei"/>
                          <a:ea typeface="Microsoft JhengHei"/>
                        </a:rPr>
                        <a:t>檔</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r>
              <a:tr h="21411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6</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海纜作業</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WorkTitle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varchar(50)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a:lnSpc>
                          <a:spcPct val="100000"/>
                        </a:lnSpc>
                        <a:spcBef>
                          <a:spcPts val="0"/>
                        </a:spcBef>
                        <a:spcAft>
                          <a:spcPts val="0"/>
                        </a:spcAft>
                        <a:buNone/>
                        <a:defRPr/>
                      </a:pPr>
                      <a:r>
                        <a:rPr lang="en-US" sz="1000" b="0" i="0" u="none" strike="noStrike" cap="none" spc="0">
                          <a:ln>
                            <a:noFill/>
                          </a:ln>
                          <a:solidFill>
                            <a:schemeClr val="bg2"/>
                          </a:solidFill>
                          <a:latin typeface="Microsoft JhengHei"/>
                        </a:rPr>
                        <a:t>By</a:t>
                      </a:r>
                      <a:r>
                        <a:rPr lang="zh-TW" sz="1000" b="0" i="0" u="none" strike="noStrike" cap="none" spc="0">
                          <a:ln>
                            <a:noFill/>
                          </a:ln>
                          <a:solidFill>
                            <a:schemeClr val="bg2"/>
                          </a:solidFill>
                          <a:latin typeface="Microsoft JhengHei"/>
                          <a:ea typeface="Microsoft JhengHei"/>
                        </a:rPr>
                        <a:t> 發票</a:t>
                      </a:r>
                      <a:r>
                        <a:rPr lang="zh-TW" sz="1000" b="0" i="0" u="none" strike="noStrike" cap="none" spc="0">
                          <a:ln>
                            <a:noFill/>
                          </a:ln>
                          <a:solidFill>
                            <a:schemeClr val="bg2"/>
                          </a:solidFill>
                          <a:latin typeface="Microsoft JhengHei"/>
                          <a:ea typeface="Microsoft JhengHei"/>
                        </a:rPr>
                        <a:t>工</a:t>
                      </a:r>
                      <a:r>
                        <a:rPr lang="zh-TW" sz="1000" b="0" i="0" u="none" strike="noStrike" cap="none" spc="0">
                          <a:ln>
                            <a:noFill/>
                          </a:ln>
                          <a:solidFill>
                            <a:schemeClr val="bg2"/>
                          </a:solidFill>
                          <a:latin typeface="Microsoft JhengHei"/>
                          <a:ea typeface="Microsoft JhengHei"/>
                        </a:rPr>
                        <a:t>作主檔</a:t>
                      </a:r>
                      <a:endParaRPr lang="zh-TW"/>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1411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7</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計帳段號</a:t>
                      </a:r>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BillMilestone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miter/>
                    </a:lnL>
                    <a:lnR w="12700" algn="ctr">
                      <a:solidFill>
                        <a:srgbClr val="4BACC6"/>
                      </a:solidFill>
                    </a:lnR>
                    <a:lnT w="12700" algn="ctr">
                      <a:solidFill>
                        <a:srgbClr val="4BACC6"/>
                      </a:solidFill>
                      <a:miter/>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varchar(20)</a:t>
                      </a:r>
                      <a:endParaRPr/>
                    </a:p>
                  </a:txBody>
                  <a:tcPr marL="8195" marR="8195" marT="8189" marB="0" anchor="ctr">
                    <a:lnL w="12700" algn="ctr">
                      <a:solidFill>
                        <a:srgbClr val="4BACC6"/>
                      </a:solidFill>
                      <a:miter/>
                    </a:lnL>
                    <a:lnR w="12700" algn="ctr">
                      <a:solidFill>
                        <a:srgbClr val="4BACC6"/>
                      </a:solidFill>
                      <a:miter/>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en-US" sz="1000" b="0" i="0" u="none" strike="noStrike" cap="none">
                        <a:ln>
                          <a:noFill/>
                        </a:ln>
                        <a:solidFill>
                          <a:schemeClr val="bg2"/>
                        </a:solidFill>
                        <a:latin typeface="微軟正黑體"/>
                        <a:ea typeface="微軟正黑體"/>
                      </a:endParaRPr>
                    </a:p>
                  </a:txBody>
                  <a:tcPr marL="8195" marR="8195" marT="8189" marB="0" anchor="ctr">
                    <a:lnL w="12700" algn="ctr">
                      <a:solidFill>
                        <a:srgbClr val="4BACC6"/>
                      </a:solidFill>
                      <a:miter/>
                    </a:lnL>
                    <a:lnR w="12700" algn="ctr">
                      <a:solidFill>
                        <a:srgbClr val="4BACC6"/>
                      </a:solidFill>
                    </a:lnR>
                    <a:lnT w="12700" algn="ctr">
                      <a:solidFill>
                        <a:srgbClr val="4BACC6"/>
                      </a:solidFill>
                    </a:lnT>
                    <a:lnB w="12700" algn="ctr">
                      <a:solidFill>
                        <a:srgbClr val="4BACC6"/>
                      </a:solidFill>
                      <a:miter/>
                    </a:lnB>
                    <a:solidFill>
                      <a:schemeClr val="accent2">
                        <a:lumMod val="20000"/>
                        <a:lumOff val="80000"/>
                      </a:schemeClr>
                    </a:solidFill>
                  </a:tcPr>
                </a:tc>
              </a:tr>
              <a:tr h="74292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8</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費用項目</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FeeItem</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varchar(100)</a:t>
                      </a:r>
                      <a:endParaRPr/>
                    </a:p>
                  </a:txBody>
                  <a:tcPr marL="8195" marR="8195" marT="8189" marB="0" anchor="ctr">
                    <a:lnL w="12700" algn="ctr">
                      <a:solidFill>
                        <a:srgbClr val="4BACC6"/>
                      </a:solidFill>
                    </a:lnL>
                    <a:lnR w="12700" algn="ctr">
                      <a:solidFill>
                        <a:srgbClr val="4BACC6"/>
                      </a:solidFill>
                      <a:miter/>
                    </a:lnR>
                    <a:lnT w="12700" algn="ctr">
                      <a:solidFill>
                        <a:srgbClr val="4BACC6"/>
                      </a:solidFill>
                      <a:miter/>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a:solidFill>
                            <a:schemeClr val="bg2"/>
                          </a:solidFill>
                        </a:rPr>
                        <a:t>Description</a:t>
                      </a:r>
                      <a:endParaRPr lang="zh-TW" sz="1000">
                        <a:solidFill>
                          <a:schemeClr val="bg2"/>
                        </a:solidFill>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9</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費用金額</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FeeAmount</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bl>
          </a:graphicData>
        </a:graphic>
      </p:graphicFrame>
      <p:cxnSp>
        <p:nvCxnSpPr>
          <p:cNvPr id="7" name="直線接點 6"/>
          <p:cNvCxnSpPr>
            <a:cxnSpLocks/>
          </p:cNvCxnSpPr>
          <p:nvPr/>
        </p:nvCxnSpPr>
        <p:spPr bwMode="auto">
          <a:xfrm>
            <a:off x="6389782" y="2275031"/>
            <a:ext cx="178619" cy="307777"/>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grpSp>
        <p:nvGrpSpPr>
          <p:cNvPr id="15" name="群組 7"/>
          <p:cNvGrpSpPr/>
          <p:nvPr/>
        </p:nvGrpSpPr>
        <p:grpSpPr bwMode="auto">
          <a:xfrm>
            <a:off x="6568401" y="4984434"/>
            <a:ext cx="1416196" cy="862816"/>
            <a:chOff x="1540841" y="1806922"/>
            <a:chExt cx="1618598" cy="861296"/>
          </a:xfrm>
        </p:grpSpPr>
        <p:pic>
          <p:nvPicPr>
            <p:cNvPr id="2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21" name="文字方塊 9"/>
            <p:cNvSpPr txBox="1">
              <a:spLocks noChangeArrowheads="1"/>
            </p:cNvSpPr>
            <p:nvPr/>
          </p:nvSpPr>
          <p:spPr bwMode="auto">
            <a:xfrm>
              <a:off x="1540841" y="2360983"/>
              <a:ext cx="161859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InvoiceWKMaster</a:t>
              </a:r>
              <a:endParaRPr lang="zh-TW" sz="1400">
                <a:latin typeface="微軟正黑體"/>
                <a:ea typeface="微軟正黑體"/>
              </a:endParaRPr>
            </a:p>
          </p:txBody>
        </p:sp>
      </p:grpSp>
      <p:grpSp>
        <p:nvGrpSpPr>
          <p:cNvPr id="16" name="群組 7"/>
          <p:cNvGrpSpPr/>
          <p:nvPr/>
        </p:nvGrpSpPr>
        <p:grpSpPr bwMode="auto">
          <a:xfrm>
            <a:off x="10853714" y="4984433"/>
            <a:ext cx="1338285" cy="925805"/>
            <a:chOff x="1514751" y="1795105"/>
            <a:chExt cx="1670778" cy="862933"/>
          </a:xfrm>
        </p:grpSpPr>
        <p:pic>
          <p:nvPicPr>
            <p:cNvPr id="18"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9" name="文字方塊 9"/>
            <p:cNvSpPr txBox="1">
              <a:spLocks noChangeArrowheads="1"/>
            </p:cNvSpPr>
            <p:nvPr/>
          </p:nvSpPr>
          <p:spPr bwMode="auto">
            <a:xfrm>
              <a:off x="1514751" y="2371162"/>
              <a:ext cx="1670778"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InvoiceWKDetail</a:t>
              </a:r>
              <a:endParaRPr lang="zh-TW" sz="1400">
                <a:latin typeface="微軟正黑體"/>
                <a:ea typeface="微軟正黑體"/>
              </a:endParaRPr>
            </a:p>
          </p:txBody>
        </p:sp>
      </p:grpSp>
      <p:sp>
        <p:nvSpPr>
          <p:cNvPr id="22" name="流程圖: 決策 21"/>
          <p:cNvSpPr/>
          <p:nvPr/>
        </p:nvSpPr>
        <p:spPr bwMode="auto">
          <a:xfrm>
            <a:off x="8928942" y="4991662"/>
            <a:ext cx="964316"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4" name="直線接點 23"/>
          <p:cNvCxnSpPr>
            <a:cxnSpLocks/>
            <a:endCxn id="22" idx="1"/>
          </p:cNvCxnSpPr>
          <p:nvPr/>
        </p:nvCxnSpPr>
        <p:spPr bwMode="auto">
          <a:xfrm>
            <a:off x="7465552" y="5358489"/>
            <a:ext cx="1463390"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30" name="直線接點 29"/>
          <p:cNvCxnSpPr>
            <a:cxnSpLocks/>
            <a:stCxn id="22" idx="3"/>
            <a:endCxn id="18" idx="1"/>
          </p:cNvCxnSpPr>
          <p:nvPr/>
        </p:nvCxnSpPr>
        <p:spPr bwMode="auto">
          <a:xfrm>
            <a:off x="9893258" y="5358490"/>
            <a:ext cx="1345759" cy="3452"/>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37" name="文字方塊 9"/>
          <p:cNvSpPr txBox="1">
            <a:spLocks noChangeArrowheads="1"/>
          </p:cNvSpPr>
          <p:nvPr/>
        </p:nvSpPr>
        <p:spPr bwMode="auto">
          <a:xfrm>
            <a:off x="8589212" y="5014907"/>
            <a:ext cx="245961"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38" name="文字方塊 9"/>
          <p:cNvSpPr txBox="1">
            <a:spLocks noChangeArrowheads="1"/>
          </p:cNvSpPr>
          <p:nvPr/>
        </p:nvSpPr>
        <p:spPr bwMode="auto">
          <a:xfrm>
            <a:off x="9913897" y="5014755"/>
            <a:ext cx="250055"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sp>
        <p:nvSpPr>
          <p:cNvPr id="41" name="文字方塊 40"/>
          <p:cNvSpPr txBox="1"/>
          <p:nvPr/>
        </p:nvSpPr>
        <p:spPr bwMode="auto">
          <a:xfrm>
            <a:off x="461269" y="1147872"/>
            <a:ext cx="9159031" cy="338554"/>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sz="1600" b="1" i="0" u="none" strike="noStrike" cap="none">
                <a:ln>
                  <a:noFill/>
                </a:ln>
                <a:solidFill>
                  <a:srgbClr val="000000"/>
                </a:solidFill>
                <a:latin typeface="微軟正黑體"/>
                <a:ea typeface="微軟正黑體"/>
              </a:rPr>
              <a:t>發票工作主</a:t>
            </a:r>
            <a:r>
              <a:rPr lang="en-US" sz="1600" b="1" i="0" u="none" strike="noStrike" cap="none">
                <a:ln>
                  <a:noFill/>
                </a:ln>
                <a:solidFill>
                  <a:srgbClr val="000000"/>
                </a:solidFill>
                <a:latin typeface="微軟正黑體"/>
                <a:ea typeface="微軟正黑體"/>
              </a:rPr>
              <a:t>/</a:t>
            </a:r>
            <a:r>
              <a:rPr lang="zh-TW" sz="1600" b="1" i="0" u="none" strike="noStrike" cap="none">
                <a:ln>
                  <a:noFill/>
                </a:ln>
                <a:solidFill>
                  <a:srgbClr val="000000"/>
                </a:solidFill>
                <a:latin typeface="微軟正黑體"/>
                <a:ea typeface="微軟正黑體"/>
              </a:rPr>
              <a:t>明細檔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由使用者建檔，</a:t>
            </a:r>
            <a:r>
              <a:rPr lang="zh-TW" sz="1600">
                <a:solidFill>
                  <a:srgbClr val="000000"/>
                </a:solidFill>
                <a:latin typeface="微軟正黑體"/>
                <a:ea typeface="微軟正黑體"/>
              </a:rPr>
              <a:t>由</a:t>
            </a:r>
            <a:r>
              <a:rPr lang="zh-TW" sz="1600" b="0" i="0" u="none" strike="noStrike" cap="none">
                <a:ln>
                  <a:noFill/>
                </a:ln>
                <a:solidFill>
                  <a:srgbClr val="000000"/>
                </a:solidFill>
                <a:latin typeface="微軟正黑體"/>
                <a:ea typeface="微軟正黑體"/>
              </a:rPr>
              <a:t>使用者</a:t>
            </a:r>
            <a:r>
              <a:rPr lang="en-US" sz="1600" b="0" i="0" u="none" strike="noStrike" cap="none">
                <a:ln>
                  <a:noFill/>
                </a:ln>
                <a:solidFill>
                  <a:srgbClr val="000000"/>
                </a:solidFill>
                <a:latin typeface="微軟正黑體"/>
                <a:ea typeface="微軟正黑體"/>
              </a:rPr>
              <a:t>key in </a:t>
            </a:r>
            <a:r>
              <a:rPr lang="zh-TW" sz="1600" b="0" i="0" u="none" strike="noStrike" cap="none">
                <a:ln>
                  <a:noFill/>
                </a:ln>
                <a:solidFill>
                  <a:srgbClr val="000000"/>
                </a:solidFill>
                <a:latin typeface="微軟正黑體"/>
                <a:ea typeface="微軟正黑體"/>
              </a:rPr>
              <a:t>資訊或下拉選單。</a:t>
            </a:r>
            <a:endParaRPr lang="en-US" sz="1600" b="0" i="0" u="none" strike="noStrike" cap="none">
              <a:ln>
                <a:noFill/>
              </a:ln>
              <a:solidFill>
                <a:srgbClr val="000000"/>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6096000" y="1476470"/>
            <a:ext cx="5461233" cy="329320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InvoiceWKDetail</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WKDetailID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WKMasterID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InvoiceNo</a:t>
            </a:r>
            <a:r>
              <a:rPr lang="en-US" sz="1600">
                <a:solidFill>
                  <a:srgbClr val="000000"/>
                </a:solidFill>
                <a:latin typeface="Consolas"/>
              </a:rPr>
              <a:t>       </a:t>
            </a:r>
            <a:r>
              <a:rPr lang="en-US" sz="1600">
                <a:solidFill>
                  <a:srgbClr val="0000FF"/>
                </a:solidFill>
                <a:latin typeface="Consolas"/>
              </a:rPr>
              <a:t>varchar</a:t>
            </a:r>
            <a:r>
              <a:rPr lang="en-US" sz="1600">
                <a:solidFill>
                  <a:srgbClr val="000000"/>
                </a:solidFill>
                <a:latin typeface="Consolas"/>
              </a:rPr>
              <a:t>(</a:t>
            </a:r>
            <a:r>
              <a:rPr lang="en-US" sz="1600">
                <a:solidFill>
                  <a:srgbClr val="098658"/>
                </a:solidFill>
                <a:latin typeface="Consolas"/>
              </a:rPr>
              <a:t>64</a:t>
            </a:r>
            <a:r>
              <a:rPr lang="en-US" sz="1600">
                <a:solidFill>
                  <a:srgbClr val="000000"/>
                </a:solidFill>
                <a:latin typeface="Consolas"/>
              </a:rPr>
              <a:t>), </a:t>
            </a:r>
            <a:endParaRPr/>
          </a:p>
          <a:p>
            <a:pPr>
              <a:defRPr/>
            </a:pPr>
            <a:r>
              <a:rPr lang="en-US" sz="1600">
                <a:solidFill>
                  <a:srgbClr val="000000"/>
                </a:solidFill>
                <a:latin typeface="Consolas"/>
              </a:rPr>
              <a:t>    </a:t>
            </a:r>
            <a:r>
              <a:rPr lang="en-US" sz="1600">
                <a:solidFill>
                  <a:srgbClr val="000000"/>
                </a:solidFill>
                <a:latin typeface="Consolas"/>
              </a:rPr>
              <a:t>SupplierName</a:t>
            </a:r>
            <a:r>
              <a:rPr lang="en-US" sz="1600">
                <a:solidFill>
                  <a:srgbClr val="000000"/>
                </a:solidFill>
                <a:latin typeface="Consolas"/>
              </a:rPr>
              <a:t>    </a:t>
            </a:r>
            <a:r>
              <a:rPr lang="en-US" sz="1600">
                <a:solidFill>
                  <a:srgbClr val="0000FF"/>
                </a:solidFill>
                <a:latin typeface="Consolas"/>
              </a:rPr>
              <a:t>varchar</a:t>
            </a:r>
            <a:r>
              <a:rPr lang="en-US" sz="1600">
                <a:solidFill>
                  <a:srgbClr val="000000"/>
                </a:solidFill>
                <a:latin typeface="Consolas"/>
              </a:rPr>
              <a:t>(</a:t>
            </a:r>
            <a:r>
              <a:rPr lang="en-US" sz="1600">
                <a:solidFill>
                  <a:srgbClr val="098658"/>
                </a:solidFill>
                <a:latin typeface="Consolas"/>
              </a:rPr>
              <a:t>100</a:t>
            </a:r>
            <a:r>
              <a:rPr lang="en-US" sz="1600">
                <a:solidFill>
                  <a:srgbClr val="000000"/>
                </a:solidFill>
                <a:latin typeface="Consolas"/>
              </a:rPr>
              <a:t>),</a:t>
            </a:r>
            <a:endParaRPr lang="en-US" sz="1600" b="0">
              <a:solidFill>
                <a:srgbClr val="000000"/>
              </a:solidFill>
              <a:latin typeface="Consolas"/>
            </a:endParaRPr>
          </a:p>
          <a:p>
            <a:pPr>
              <a:defRPr/>
            </a:pPr>
            <a:r>
              <a:rPr lang="en-US" sz="1600" b="0">
                <a:solidFill>
                  <a:srgbClr val="000000"/>
                </a:solidFill>
                <a:latin typeface="Consolas"/>
              </a:rPr>
              <a:t>    </a:t>
            </a:r>
            <a:r>
              <a:rPr lang="en-US" sz="1600" b="0">
                <a:solidFill>
                  <a:srgbClr val="000000"/>
                </a:solidFill>
                <a:latin typeface="Consolas"/>
              </a:rPr>
              <a:t>SubmarineCable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a:t>
            </a:r>
            <a:r>
              <a:rPr lang="en-US" sz="1600" b="0">
                <a:solidFill>
                  <a:srgbClr val="000000"/>
                </a:solidFill>
                <a:latin typeface="Consolas"/>
              </a:rPr>
              <a:t>),</a:t>
            </a:r>
            <a:endParaRPr/>
          </a:p>
          <a:p>
            <a:pPr>
              <a:defRPr/>
            </a:pPr>
            <a:r>
              <a:rPr lang="en-US" sz="1600">
                <a:solidFill>
                  <a:srgbClr val="000000"/>
                </a:solidFill>
                <a:latin typeface="Consolas"/>
              </a:rPr>
              <a:t>    </a:t>
            </a:r>
            <a:r>
              <a:rPr lang="en-US" sz="1600" b="0">
                <a:solidFill>
                  <a:srgbClr val="000000"/>
                </a:solidFill>
                <a:latin typeface="Consolas"/>
              </a:rPr>
              <a:t>WorkTitle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50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BillMilestone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FeeItem</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FeeAmount</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b="0">
                <a:solidFill>
                  <a:srgbClr val="098658"/>
                </a:solidFill>
                <a:latin typeface="Consolas"/>
              </a:rPr>
              <a:t>65</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WKDetailID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6" name="文字方塊 5"/>
          <p:cNvSpPr txBox="1"/>
          <p:nvPr/>
        </p:nvSpPr>
        <p:spPr bwMode="auto">
          <a:xfrm>
            <a:off x="247476" y="1484855"/>
            <a:ext cx="5461233" cy="526297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InvoiceWKMaster</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WKMasterID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InvoiceNo</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64</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SupplierName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SubmarineCable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WorkTitle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50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ContractType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IssueDate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DueDate</a:t>
            </a:r>
            <a:r>
              <a:rPr lang="en-US" sz="1600" b="0">
                <a:solidFill>
                  <a:srgbClr val="000000"/>
                </a:solidFill>
                <a:latin typeface="Consolas"/>
              </a:rPr>
              <a:t>  </a:t>
            </a:r>
            <a:r>
              <a:rPr lang="zh-TW"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IsPro</a:t>
            </a:r>
            <a:r>
              <a:rPr lang="en-US" sz="1600" b="0">
                <a:solidFill>
                  <a:srgbClr val="000000"/>
                </a:solidFill>
                <a:latin typeface="Consolas"/>
              </a:rPr>
              <a:t>           </a:t>
            </a:r>
            <a:r>
              <a:rPr lang="en-US" sz="1600" b="0">
                <a:solidFill>
                  <a:srgbClr val="0000FF"/>
                </a:solidFill>
                <a:latin typeface="Consolas"/>
              </a:rPr>
              <a:t>TINYINT</a:t>
            </a:r>
            <a:r>
              <a:rPr lang="en-US" sz="1600" b="0">
                <a:solidFill>
                  <a:srgbClr val="000000"/>
                </a:solidFill>
                <a:latin typeface="Consolas"/>
              </a:rPr>
              <a:t>(</a:t>
            </a:r>
            <a:r>
              <a:rPr lang="en-US" sz="1600" b="0">
                <a:solidFill>
                  <a:srgbClr val="098658"/>
                </a:solidFill>
                <a:latin typeface="Consolas"/>
              </a:rPr>
              <a:t>1</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IsRecharge</a:t>
            </a:r>
            <a:r>
              <a:rPr lang="en-US" sz="1600" b="0">
                <a:solidFill>
                  <a:srgbClr val="000000"/>
                </a:solidFill>
                <a:latin typeface="Consolas"/>
              </a:rPr>
              <a:t>      </a:t>
            </a:r>
            <a:r>
              <a:rPr lang="en-US" sz="1600" b="0">
                <a:solidFill>
                  <a:srgbClr val="0000FF"/>
                </a:solidFill>
                <a:latin typeface="Consolas"/>
              </a:rPr>
              <a:t>TINYINT</a:t>
            </a:r>
            <a:r>
              <a:rPr lang="en-US" sz="1600" b="0">
                <a:solidFill>
                  <a:srgbClr val="000000"/>
                </a:solidFill>
                <a:latin typeface="Consolas"/>
              </a:rPr>
              <a:t>(</a:t>
            </a:r>
            <a:r>
              <a:rPr lang="en-US" sz="1600" b="0">
                <a:solidFill>
                  <a:srgbClr val="098658"/>
                </a:solidFill>
                <a:latin typeface="Consolas"/>
              </a:rPr>
              <a:t>1</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IsLiability</a:t>
            </a:r>
            <a:r>
              <a:rPr lang="en-US" sz="1600" b="0">
                <a:solidFill>
                  <a:srgbClr val="000000"/>
                </a:solidFill>
                <a:latin typeface="Consolas"/>
              </a:rPr>
              <a:t>     </a:t>
            </a:r>
            <a:r>
              <a:rPr lang="en-US" sz="1600" b="0">
                <a:solidFill>
                  <a:srgbClr val="0000FF"/>
                </a:solidFill>
                <a:latin typeface="Consolas"/>
              </a:rPr>
              <a:t>TINYINT</a:t>
            </a:r>
            <a:r>
              <a:rPr lang="en-US" sz="1600" b="0">
                <a:solidFill>
                  <a:srgbClr val="000000"/>
                </a:solidFill>
                <a:latin typeface="Consolas"/>
              </a:rPr>
              <a:t>(</a:t>
            </a:r>
            <a:r>
              <a:rPr lang="en-US" sz="1600" b="0">
                <a:solidFill>
                  <a:srgbClr val="098658"/>
                </a:solidFill>
                <a:latin typeface="Consolas"/>
              </a:rPr>
              <a:t>1</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TotalAmount</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zh-TW" sz="1600">
                <a:solidFill>
                  <a:srgbClr val="000000"/>
                </a:solidFill>
                <a:latin typeface="Consolas"/>
              </a:rPr>
              <a:t>    </a:t>
            </a:r>
            <a:r>
              <a:rPr lang="en-US" sz="1600">
                <a:solidFill>
                  <a:srgbClr val="000000"/>
                </a:solidFill>
                <a:latin typeface="Consolas"/>
              </a:rPr>
              <a:t>PaidAmount</a:t>
            </a:r>
            <a:r>
              <a:rPr lang="en-US" sz="160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zh-TW" sz="1600">
                <a:solidFill>
                  <a:srgbClr val="000000"/>
                </a:solidFill>
                <a:latin typeface="Consolas"/>
              </a:rPr>
              <a:t>    </a:t>
            </a:r>
            <a:r>
              <a:rPr lang="en-US" sz="1600">
                <a:solidFill>
                  <a:srgbClr val="000000"/>
                </a:solidFill>
                <a:latin typeface="Consolas"/>
              </a:rPr>
              <a:t>CreateDate</a:t>
            </a:r>
            <a:r>
              <a:rPr lang="en-US" sz="160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PaidDate</a:t>
            </a:r>
            <a:r>
              <a:rPr lang="en-US" sz="160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a:solidFill>
                  <a:srgbClr val="000000"/>
                </a:solidFill>
                <a:latin typeface="Consolas"/>
              </a:rPr>
              <a:t>    </a:t>
            </a:r>
            <a:r>
              <a:rPr lang="en-US" sz="1600" b="0">
                <a:latin typeface="Consolas"/>
              </a:rPr>
              <a:t>Status</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WKMasterID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8" name="文字方塊 7"/>
          <p:cNvSpPr txBox="1"/>
          <p:nvPr/>
        </p:nvSpPr>
        <p:spPr bwMode="auto">
          <a:xfrm>
            <a:off x="6460920" y="5171805"/>
            <a:ext cx="4731391"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a:solidFill>
                  <a:srgbClr val="FF0000"/>
                </a:solidFill>
                <a:latin typeface="Helvetica Neue"/>
              </a:rPr>
              <a:t>d</a:t>
            </a:r>
            <a:r>
              <a:rPr lang="en-US" sz="1600" b="0" i="0">
                <a:solidFill>
                  <a:srgbClr val="FF0000"/>
                </a:solidFill>
                <a:latin typeface="Helvetica Neue"/>
              </a:rPr>
              <a:t>ecimal(M,D) =&gt; </a:t>
            </a:r>
            <a:r>
              <a:rPr lang="zh-TW" sz="1600" b="0" i="0">
                <a:solidFill>
                  <a:srgbClr val="FF0000"/>
                </a:solidFill>
                <a:latin typeface="Helvetica Neue"/>
              </a:rPr>
              <a:t>總共</a:t>
            </a:r>
            <a:r>
              <a:rPr lang="en-US" sz="1600" b="0" i="0">
                <a:solidFill>
                  <a:srgbClr val="FF0000"/>
                </a:solidFill>
                <a:latin typeface="Helvetica Neue"/>
              </a:rPr>
              <a:t>M</a:t>
            </a:r>
            <a:r>
              <a:rPr lang="zh-TW" sz="1600" b="0" i="0">
                <a:solidFill>
                  <a:srgbClr val="FF0000"/>
                </a:solidFill>
                <a:latin typeface="Helvetica Neue"/>
              </a:rPr>
              <a:t>個數字和</a:t>
            </a:r>
            <a:r>
              <a:rPr lang="en-US" sz="1600" b="0" i="0">
                <a:solidFill>
                  <a:srgbClr val="FF0000"/>
                </a:solidFill>
                <a:latin typeface="Helvetica Neue"/>
              </a:rPr>
              <a:t>D</a:t>
            </a:r>
            <a:r>
              <a:rPr lang="zh-TW" sz="1600" b="0" i="0">
                <a:solidFill>
                  <a:srgbClr val="FF0000"/>
                </a:solidFill>
                <a:latin typeface="Helvetica Neue"/>
              </a:rPr>
              <a:t>個小數位數；</a:t>
            </a:r>
            <a:endParaRPr lang="en-US" sz="1600" b="0" i="0">
              <a:solidFill>
                <a:srgbClr val="FF0000"/>
              </a:solidFill>
              <a:latin typeface="Helvetica Neue"/>
            </a:endParaRPr>
          </a:p>
          <a:p>
            <a:pPr>
              <a:defRPr/>
            </a:pPr>
            <a:r>
              <a:rPr lang="en-US" sz="1600" b="0" i="0">
                <a:solidFill>
                  <a:srgbClr val="FF0000"/>
                </a:solidFill>
                <a:latin typeface="Helvetica Neue"/>
              </a:rPr>
              <a:t>M</a:t>
            </a:r>
            <a:r>
              <a:rPr lang="zh-TW" sz="1600" b="0" i="0">
                <a:solidFill>
                  <a:srgbClr val="FF0000"/>
                </a:solidFill>
                <a:latin typeface="Helvetica Neue"/>
              </a:rPr>
              <a:t>的範圍是</a:t>
            </a:r>
            <a:r>
              <a:rPr lang="en-US" sz="1600" b="0" i="0">
                <a:solidFill>
                  <a:srgbClr val="FF0000"/>
                </a:solidFill>
                <a:latin typeface="Helvetica Neue"/>
              </a:rPr>
              <a:t>1~65</a:t>
            </a:r>
            <a:r>
              <a:rPr lang="zh-TW" sz="1600" b="0" i="0">
                <a:solidFill>
                  <a:srgbClr val="FF0000"/>
                </a:solidFill>
                <a:latin typeface="Helvetica Neue"/>
              </a:rPr>
              <a:t>；</a:t>
            </a:r>
            <a:r>
              <a:rPr lang="en-US" sz="1600" b="0" i="0">
                <a:solidFill>
                  <a:srgbClr val="FF0000"/>
                </a:solidFill>
                <a:latin typeface="Helvetica Neue"/>
              </a:rPr>
              <a:t>D</a:t>
            </a:r>
            <a:r>
              <a:rPr lang="zh-TW" sz="1600" b="0" i="0">
                <a:solidFill>
                  <a:srgbClr val="FF0000"/>
                </a:solidFill>
                <a:latin typeface="Helvetica Neue"/>
              </a:rPr>
              <a:t>的範圍是</a:t>
            </a:r>
            <a:r>
              <a:rPr lang="en-US" sz="1600" b="0" i="0">
                <a:solidFill>
                  <a:srgbClr val="FF0000"/>
                </a:solidFill>
                <a:latin typeface="Helvetica Neue"/>
              </a:rPr>
              <a:t>0~30</a:t>
            </a:r>
            <a:r>
              <a:rPr lang="zh-TW" sz="1600" b="0" i="0">
                <a:solidFill>
                  <a:srgbClr val="FF0000"/>
                </a:solidFill>
                <a:latin typeface="Helvetica Neue"/>
              </a:rPr>
              <a:t>；且</a:t>
            </a:r>
            <a:r>
              <a:rPr lang="en-US" sz="1600" b="0" i="0">
                <a:solidFill>
                  <a:srgbClr val="FF0000"/>
                </a:solidFill>
                <a:latin typeface="Helvetica Neue"/>
              </a:rPr>
              <a:t>M&gt;=D</a:t>
            </a:r>
            <a:r>
              <a:rPr lang="zh-TW" sz="1600" b="0" i="0">
                <a:solidFill>
                  <a:srgbClr val="FF0000"/>
                </a:solidFill>
                <a:latin typeface="Helvetica Neue"/>
              </a:rPr>
              <a:t>。</a:t>
            </a:r>
            <a:endParaRPr lang="zh-TW" sz="1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53" name="表格 52"/>
          <p:cNvGraphicFramePr>
            <a:graphicFrameLocks xmlns:a="http://schemas.openxmlformats.org/drawingml/2006/main" noGrp="1"/>
          </p:cNvGraphicFramePr>
          <p:nvPr/>
        </p:nvGraphicFramePr>
        <p:xfrm>
          <a:off x="280048" y="2112620"/>
          <a:ext cx="5169595" cy="3940795"/>
        </p:xfrm>
        <a:graphic>
          <a:graphicData uri="http://schemas.openxmlformats.org/drawingml/2006/table">
            <a:tbl>
              <a:tblPr firstRow="0" firstCol="0" lastRow="0" lastCol="0" bandRow="0" bandCol="0">
                <a:tableStyleId>{16D9F66E-5EB9-4882-86FB-DCBF35E3C3E4}</a:tableStyleId>
              </a:tblPr>
              <a:tblGrid>
                <a:gridCol w="443937"/>
                <a:gridCol w="1197166"/>
                <a:gridCol w="1309059"/>
                <a:gridCol w="803563"/>
                <a:gridCol w="1415870"/>
              </a:tblGrid>
              <a:tr h="212656">
                <a:tc gridSpan="5">
                  <a:txBody>
                    <a:bodyPr/>
                    <a:p>
                      <a:pPr marL="0" marR="0" lvl="0" indent="0" algn="ctr" defTabSz="9144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InvoiceMaster</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發票主檔</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c hMerge="1">
                  <a:txBody>
                    <a:bodyPr/>
                    <a:p>
                      <a:endParaRPr/>
                    </a:p>
                  </a:txBody>
                </a:tc>
              </a:tr>
              <a:tr h="212656">
                <a:tc>
                  <a:txBody>
                    <a:bodyPr/>
                    <a:p>
                      <a:pPr algn="ctr">
                        <a:defRPr/>
                      </a:pPr>
                      <a:r>
                        <a:rPr lang="zh-TW" sz="1200" u="none" strike="noStrike">
                          <a:latin typeface="微軟正黑體"/>
                          <a:ea typeface="微軟正黑體"/>
                        </a:rPr>
                        <a:t>項次</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資料庫欄位名稱</a:t>
                      </a:r>
                      <a:endParaRPr lang="zh-TW" sz="1200" b="0" i="0" u="none" strike="noStrike">
                        <a:solidFill>
                          <a:srgbClr val="000000"/>
                        </a:solidFill>
                        <a:latin typeface="微軟正黑體"/>
                        <a:ea typeface="微軟正黑體"/>
                      </a:endParaRPr>
                    </a:p>
                  </a:txBody>
                  <a:tcPr marL="8193" marR="8193" marT="8193" marB="0" anchor="ct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3" marB="0" anchor="ctr"/>
                </a:tc>
                <a:tc>
                  <a:txBody>
                    <a:bodyPr/>
                    <a:p>
                      <a:pPr algn="ctr">
                        <a:defRPr/>
                      </a:pPr>
                      <a:r>
                        <a:rPr lang="zh-TW" sz="1200" u="none" strike="noStrike">
                          <a:latin typeface="微軟正黑體"/>
                          <a:ea typeface="微軟正黑體"/>
                        </a:rPr>
                        <a:t>內容說明</a:t>
                      </a:r>
                      <a:endParaRPr lang="zh-TW" sz="1200" b="0" i="0" u="none" strike="noStrike">
                        <a:solidFill>
                          <a:srgbClr val="000000"/>
                        </a:solidFill>
                        <a:latin typeface="微軟正黑體"/>
                        <a:ea typeface="微軟正黑體"/>
                      </a:endParaRPr>
                    </a:p>
                  </a:txBody>
                  <a:tcPr marL="8193" marR="8193" marT="8193" marB="0" anchor="ctr"/>
                </a:tc>
              </a:tr>
              <a:tr h="415695">
                <a:tc>
                  <a:txBody>
                    <a:bodyPr/>
                    <a:p>
                      <a:pPr algn="ctr">
                        <a:defRPr/>
                      </a:pPr>
                      <a:r>
                        <a:rPr lang="en-US" sz="1200" u="none" strike="noStrike">
                          <a:latin typeface="微軟正黑體"/>
                          <a:ea typeface="微軟正黑體"/>
                        </a:rPr>
                        <a:t>1</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發票主檔</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InvMasterID</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a:ln>
                          <a:noFill/>
                        </a:ln>
                        <a:solidFill>
                          <a:srgbClr val="000000"/>
                        </a:solidFill>
                        <a:latin typeface="微軟正黑體"/>
                        <a:ea typeface="微軟正黑體"/>
                      </a:endParaRPr>
                    </a:p>
                  </a:txBody>
                  <a:tcPr marL="8195" marR="8195" marT="8189" marB="0" anchor="ctr"/>
                </a:tc>
              </a:tr>
              <a:tr h="415695">
                <a:tc>
                  <a:txBody>
                    <a:bodyPr/>
                    <a:p>
                      <a:pPr algn="ctr">
                        <a:defRPr/>
                      </a:pPr>
                      <a:r>
                        <a:rPr lang="en-US" sz="1200" u="none" strike="noStrike">
                          <a:latin typeface="微軟正黑體"/>
                          <a:ea typeface="微軟正黑體"/>
                        </a:rPr>
                        <a:t>2</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發票工作檔</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a:ln>
                            <a:noFill/>
                          </a:ln>
                          <a:solidFill>
                            <a:srgbClr val="000000"/>
                          </a:solidFill>
                          <a:latin typeface="微軟正黑體"/>
                          <a:ea typeface="微軟正黑體"/>
                        </a:rPr>
                        <a:t>WK</a:t>
                      </a:r>
                      <a:r>
                        <a:rPr lang="en-US" sz="1200" u="none" strike="noStrike">
                          <a:latin typeface="微軟正黑體"/>
                          <a:ea typeface="微軟正黑體"/>
                        </a:rPr>
                        <a:t>MasterID</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a:t>
                      </a:r>
                      <a:r>
                        <a:rPr lang="zh-TW" sz="1000" b="0" i="0" u="none" strike="noStrike" cap="none" spc="0">
                          <a:ln>
                            <a:noFill/>
                          </a:ln>
                          <a:solidFill>
                            <a:srgbClr val="000000"/>
                          </a:solidFill>
                          <a:latin typeface="微軟正黑體"/>
                          <a:ea typeface="微軟正黑體"/>
                          <a:cs typeface="+mn-cs"/>
                        </a:rPr>
                        <a:t>工</a:t>
                      </a:r>
                      <a:r>
                        <a:rPr lang="zh-TW" sz="1000" b="0" i="0" u="none" strike="noStrike" cap="none">
                          <a:ln>
                            <a:noFill/>
                          </a:ln>
                          <a:solidFill>
                            <a:srgbClr val="000000"/>
                          </a:solidFill>
                          <a:latin typeface="微軟正黑體"/>
                          <a:ea typeface="微軟正黑體"/>
                        </a:rPr>
                        <a:t>作主檔</a:t>
                      </a:r>
                      <a:endParaRPr/>
                    </a:p>
                  </a:txBody>
                  <a:tcPr marL="8195" marR="8195" marT="8189" marB="0" anchor="ctr"/>
                </a:tc>
              </a:tr>
              <a:tr h="212656">
                <a:tc>
                  <a:txBody>
                    <a:bodyPr/>
                    <a:p>
                      <a:pPr marL="0" algn="ctr" defTabSz="685800">
                        <a:defRPr/>
                      </a:pPr>
                      <a:r>
                        <a:rPr lang="en-US" sz="1200" u="none" strike="noStrike">
                          <a:solidFill>
                            <a:schemeClr val="dk1"/>
                          </a:solidFill>
                          <a:latin typeface="微軟正黑體"/>
                          <a:ea typeface="微軟正黑體"/>
                          <a:cs typeface="+mn-cs"/>
                        </a:rPr>
                        <a:t>3</a:t>
                      </a:r>
                      <a:endParaRPr/>
                    </a:p>
                  </a:txBody>
                  <a:tcPr marL="8193" marR="8193" marT="8193" marB="0" anchor="ctr"/>
                </a:tc>
                <a:tc>
                  <a:txBody>
                    <a:bodyPr/>
                    <a:p>
                      <a:pPr algn="l">
                        <a:defRPr/>
                      </a:pPr>
                      <a:r>
                        <a:rPr lang="zh-TW" sz="1200" u="none" strike="noStrike">
                          <a:latin typeface="微軟正黑體"/>
                          <a:ea typeface="微軟正黑體"/>
                        </a:rPr>
                        <a:t>發票號碼</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InvoiceNo</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varchar(64)</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會員名稱</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PartyName</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varchar(100)</a:t>
                      </a:r>
                      <a:endParaRPr/>
                    </a:p>
                  </a:txBody>
                  <a:tcPr marL="8193" marR="8193" marT="8193" marB="0" anchor="ctr"/>
                </a:tc>
                <a:tc>
                  <a:txBody>
                    <a:bodyPr/>
                    <a:p>
                      <a:pPr algn="l">
                        <a:defRPr/>
                      </a:pPr>
                      <a:r>
                        <a:rPr lang="zh-TW" sz="1000" b="0" i="0" u="none" strike="noStrike" cap="none" spc="0">
                          <a:ln>
                            <a:noFill/>
                          </a:ln>
                          <a:solidFill>
                            <a:srgbClr val="FF0000"/>
                          </a:solidFill>
                          <a:latin typeface="微軟正黑體"/>
                          <a:ea typeface="微軟正黑體"/>
                          <a:cs typeface="+mn-cs"/>
                        </a:rPr>
                        <a:t>此階段產生</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5</a:t>
                      </a:r>
                      <a:endParaRPr/>
                    </a:p>
                  </a:txBody>
                  <a:tcPr marL="8193" marR="8193" marT="8193" marB="0" anchor="ctr"/>
                </a:tc>
                <a:tc>
                  <a:txBody>
                    <a:bodyPr/>
                    <a:p>
                      <a:pPr algn="l">
                        <a:defRPr/>
                      </a:pPr>
                      <a:r>
                        <a:rPr lang="zh-TW" sz="1200" u="none" strike="noStrike">
                          <a:latin typeface="微軟正黑體"/>
                          <a:ea typeface="微軟正黑體"/>
                        </a:rPr>
                        <a:t>供應商</a:t>
                      </a:r>
                      <a:r>
                        <a:rPr lang="zh-TW" sz="1200">
                          <a:latin typeface="微軟正黑體"/>
                          <a:ea typeface="微軟正黑體"/>
                        </a:rPr>
                        <a:t>名稱</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SupplierName</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varchar(6)</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6</a:t>
                      </a:r>
                      <a:endParaRPr/>
                    </a:p>
                  </a:txBody>
                  <a:tcPr marL="8193" marR="8193" marT="8193" marB="0" anchor="ctr"/>
                </a:tc>
                <a:tc>
                  <a:txBody>
                    <a:bodyPr/>
                    <a:p>
                      <a:pPr algn="l">
                        <a:defRPr/>
                      </a:pPr>
                      <a:r>
                        <a:rPr lang="zh-TW" sz="1200">
                          <a:latin typeface="微軟正黑體"/>
                          <a:ea typeface="微軟正黑體"/>
                        </a:rPr>
                        <a:t>海纜代號</a:t>
                      </a:r>
                      <a:r>
                        <a:rPr lang="en-US" sz="1200">
                          <a:latin typeface="微軟正黑體"/>
                          <a:ea typeface="微軟正黑體"/>
                        </a:rPr>
                        <a:t>/</a:t>
                      </a:r>
                      <a:r>
                        <a:rPr lang="zh-TW" sz="1200">
                          <a:latin typeface="微軟正黑體"/>
                          <a:ea typeface="微軟正黑體"/>
                        </a:rPr>
                        <a:t>名稱</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SubmarineCable</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varchar(10)</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7</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dk1"/>
                          </a:solidFill>
                          <a:latin typeface="微軟正黑體"/>
                          <a:ea typeface="微軟正黑體"/>
                          <a:cs typeface="+mn-cs"/>
                        </a:rPr>
                        <a:t>海纜作業</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WorkTitle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varchar(50)</a:t>
                      </a:r>
                      <a:endParaRPr/>
                    </a:p>
                  </a:txBody>
                  <a:tcPr marL="8195" marR="8195" marT="8189"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5" marR="8195" marT="8189" marB="0" anchor="ctr"/>
                </a:tc>
              </a:tr>
              <a:tr h="212656">
                <a:tc>
                  <a:txBody>
                    <a:bodyPr/>
                    <a:p>
                      <a:pPr algn="ctr">
                        <a:defRPr/>
                      </a:pPr>
                      <a:r>
                        <a:rPr lang="en-US" sz="1200" b="0" i="0" u="none" strike="noStrike">
                          <a:solidFill>
                            <a:srgbClr val="000000"/>
                          </a:solidFill>
                          <a:latin typeface="微軟正黑體"/>
                          <a:ea typeface="微軟正黑體"/>
                        </a:rPr>
                        <a:t>8</a:t>
                      </a:r>
                      <a:endParaRPr/>
                    </a:p>
                  </a:txBody>
                  <a:tcPr marL="8193" marR="8193" marT="8193" marB="0" anchor="ctr"/>
                </a:tc>
                <a:tc>
                  <a:txBody>
                    <a:bodyPr/>
                    <a:p>
                      <a:pPr algn="l">
                        <a:defRPr/>
                      </a:pPr>
                      <a:r>
                        <a:rPr lang="zh-TW" sz="1200">
                          <a:latin typeface="微軟正黑體"/>
                          <a:ea typeface="微軟正黑體"/>
                        </a:rPr>
                        <a:t>合約種類</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ContractType</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varchar(20)</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9</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發票日期</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IssueDate</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datetime</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000000"/>
                          </a:solidFill>
                          <a:latin typeface="微軟正黑體"/>
                          <a:ea typeface="微軟正黑體"/>
                        </a:rPr>
                        <a:t>10</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發票到期日</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DueDate</a:t>
                      </a:r>
                      <a:endParaRPr lang="en-US" sz="1200" b="0" i="0" u="none" strike="noStrike" cap="none">
                        <a:ln>
                          <a:noFill/>
                        </a:ln>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datetime</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12656">
                <a:tc>
                  <a:txBody>
                    <a:bodyPr/>
                    <a:p>
                      <a:pPr algn="ctr">
                        <a:defRPr/>
                      </a:pPr>
                      <a:r>
                        <a:rPr lang="en-US" sz="1200" b="0" i="0" u="none" strike="noStrike">
                          <a:solidFill>
                            <a:srgbClr val="FF0000"/>
                          </a:solidFill>
                          <a:latin typeface="微軟正黑體"/>
                          <a:ea typeface="微軟正黑體"/>
                        </a:rPr>
                        <a:t>11</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是否為</a:t>
                      </a:r>
                      <a:r>
                        <a:rPr lang="en-US" sz="1000" b="0" i="0" u="none" strike="noStrike" cap="none">
                          <a:ln>
                            <a:noFill/>
                          </a:ln>
                          <a:solidFill>
                            <a:srgbClr val="FF0000"/>
                          </a:solidFill>
                          <a:latin typeface="微軟正黑體"/>
                          <a:ea typeface="微軟正黑體"/>
                        </a:rPr>
                        <a:t>Pro-forma</a:t>
                      </a:r>
                      <a:endParaRPr lang="zh-TW" sz="1000" b="0" i="0" u="none" strike="noStrike" cap="none">
                        <a:ln>
                          <a:noFill/>
                        </a:ln>
                        <a:solidFill>
                          <a:srgbClr val="FF0000"/>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IsPro</a:t>
                      </a:r>
                      <a:endParaRPr lang="en-US" sz="1000" b="0" i="0" u="none" strike="noStrike" cap="none">
                        <a:ln>
                          <a:noFill/>
                        </a:ln>
                        <a:solidFill>
                          <a:srgbClr val="FF0000"/>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TINYINT(1)</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a:t>
                      </a:r>
                      <a:r>
                        <a:rPr lang="zh-TW" sz="1000" b="0" i="0" u="none" strike="noStrike" cap="none">
                          <a:ln>
                            <a:noFill/>
                          </a:ln>
                          <a:solidFill>
                            <a:srgbClr val="FF0000"/>
                          </a:solidFill>
                          <a:latin typeface="微軟正黑體"/>
                          <a:ea typeface="微軟正黑體"/>
                        </a:rPr>
                        <a:t>是</a:t>
                      </a:r>
                      <a:r>
                        <a:rPr lang="en-US" sz="1000" b="0" i="0" u="none" strike="noStrike" cap="none">
                          <a:ln>
                            <a:noFill/>
                          </a:ln>
                          <a:solidFill>
                            <a:srgbClr val="FF0000"/>
                          </a:solidFill>
                          <a:latin typeface="微軟正黑體"/>
                          <a:ea typeface="微軟正黑體"/>
                        </a:rPr>
                        <a:t>.0:</a:t>
                      </a:r>
                      <a:r>
                        <a:rPr lang="zh-TW" sz="1000" b="0" i="0" u="none" strike="noStrike" cap="none">
                          <a:ln>
                            <a:noFill/>
                          </a:ln>
                          <a:solidFill>
                            <a:srgbClr val="FF0000"/>
                          </a:solidFill>
                          <a:latin typeface="微軟正黑體"/>
                          <a:ea typeface="微軟正黑體"/>
                        </a:rPr>
                        <a:t>否</a:t>
                      </a:r>
                      <a:endParaRPr/>
                    </a:p>
                  </a:txBody>
                  <a:tcPr marL="8195" marR="8195" marT="8189" marB="0" anchor="ctr"/>
                </a:tc>
              </a:tr>
              <a:tr h="212656">
                <a:tc>
                  <a:txBody>
                    <a:bodyPr/>
                    <a:p>
                      <a:pPr algn="ctr">
                        <a:defRPr/>
                      </a:pPr>
                      <a:r>
                        <a:rPr lang="en-US" sz="1200" b="0" i="0" u="none" strike="noStrike">
                          <a:solidFill>
                            <a:srgbClr val="FF0000"/>
                          </a:solidFill>
                          <a:latin typeface="微軟正黑體"/>
                          <a:ea typeface="微軟正黑體"/>
                        </a:rPr>
                        <a:t>12</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rgbClr val="FF0000"/>
                          </a:solidFill>
                          <a:latin typeface="微軟正黑體"/>
                          <a:ea typeface="微軟正黑體"/>
                          <a:cs typeface="+mn-cs"/>
                        </a:rPr>
                        <a:t>處理狀態</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Status</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varchar(20)</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TO_MERGE(</a:t>
                      </a:r>
                      <a:r>
                        <a:rPr lang="zh-TW" sz="1000" b="0" i="0" u="none" strike="noStrike" cap="none" spc="0">
                          <a:ln>
                            <a:noFill/>
                          </a:ln>
                          <a:solidFill>
                            <a:srgbClr val="FF0000"/>
                          </a:solidFill>
                          <a:latin typeface="微軟正黑體"/>
                          <a:ea typeface="微軟正黑體"/>
                          <a:cs typeface="+mn-cs"/>
                        </a:rPr>
                        <a:t>待與別張發票</a:t>
                      </a:r>
                      <a:r>
                        <a:rPr lang="en-US" sz="1000" b="0" i="0" u="none" strike="noStrike" cap="none" spc="0">
                          <a:ln>
                            <a:noFill/>
                          </a:ln>
                          <a:solidFill>
                            <a:srgbClr val="FF0000"/>
                          </a:solidFill>
                          <a:latin typeface="微軟正黑體"/>
                          <a:ea typeface="微軟正黑體"/>
                          <a:cs typeface="+mn-cs"/>
                        </a:rPr>
                        <a:t>(</a:t>
                      </a:r>
                      <a:r>
                        <a:rPr lang="zh-TW" sz="1000" b="0" i="0" u="none" strike="noStrike" cap="none" spc="0">
                          <a:ln>
                            <a:noFill/>
                          </a:ln>
                          <a:solidFill>
                            <a:srgbClr val="FF0000"/>
                          </a:solidFill>
                          <a:latin typeface="微軟正黑體"/>
                          <a:ea typeface="微軟正黑體"/>
                          <a:cs typeface="+mn-cs"/>
                        </a:rPr>
                        <a:t>或無</a:t>
                      </a:r>
                      <a:r>
                        <a:rPr lang="en-US" sz="1000" b="0" i="0" u="none" strike="noStrike" cap="none" spc="0">
                          <a:ln>
                            <a:noFill/>
                          </a:ln>
                          <a:solidFill>
                            <a:srgbClr val="FF0000"/>
                          </a:solidFill>
                          <a:latin typeface="微軟正黑體"/>
                          <a:ea typeface="微軟正黑體"/>
                          <a:cs typeface="+mn-cs"/>
                        </a:rPr>
                        <a:t>)</a:t>
                      </a:r>
                      <a:r>
                        <a:rPr lang="zh-TW" sz="1000" b="0" i="0" u="none" strike="noStrike" cap="none" spc="0">
                          <a:ln>
                            <a:noFill/>
                          </a:ln>
                          <a:solidFill>
                            <a:srgbClr val="FF0000"/>
                          </a:solidFill>
                          <a:latin typeface="微軟正黑體"/>
                          <a:ea typeface="微軟正黑體"/>
                          <a:cs typeface="+mn-cs"/>
                        </a:rPr>
                        <a:t>合併成一張起始帳單</a:t>
                      </a:r>
                      <a:r>
                        <a:rPr lang="en-US" sz="1000" b="0" i="0" u="none" strike="noStrike" cap="none" spc="0">
                          <a:ln>
                            <a:noFill/>
                          </a:ln>
                          <a:solidFill>
                            <a:srgbClr val="FF0000"/>
                          </a:solidFill>
                          <a:latin typeface="微軟正黑體"/>
                          <a:ea typeface="微軟正黑體"/>
                          <a:cs typeface="+mn-cs"/>
                        </a:rPr>
                        <a:t>)</a:t>
                      </a:r>
                      <a:endParaRPr/>
                    </a:p>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MERGED(</a:t>
                      </a:r>
                      <a:r>
                        <a:rPr lang="zh-TW" sz="1000" b="0" i="0" u="none" strike="noStrike" cap="none" spc="0">
                          <a:ln>
                            <a:noFill/>
                          </a:ln>
                          <a:solidFill>
                            <a:srgbClr val="FF0000"/>
                          </a:solidFill>
                          <a:latin typeface="微軟正黑體"/>
                          <a:ea typeface="微軟正黑體"/>
                          <a:cs typeface="+mn-cs"/>
                        </a:rPr>
                        <a:t>已完成合併</a:t>
                      </a:r>
                      <a:r>
                        <a:rPr lang="en-US" sz="1000" b="0" i="0" u="none" strike="noStrike" cap="none" spc="0">
                          <a:ln>
                            <a:noFill/>
                          </a:ln>
                          <a:solidFill>
                            <a:srgbClr val="FF0000"/>
                          </a:solidFill>
                          <a:latin typeface="微軟正黑體"/>
                          <a:ea typeface="微軟正黑體"/>
                          <a:cs typeface="+mn-cs"/>
                        </a:rPr>
                        <a:t>)</a:t>
                      </a:r>
                      <a:r>
                        <a:rPr lang="zh-TW" sz="1000" b="0" i="0" u="none" strike="noStrike" cap="none" spc="0">
                          <a:ln>
                            <a:noFill/>
                          </a:ln>
                          <a:solidFill>
                            <a:srgbClr val="FF0000"/>
                          </a:solidFill>
                          <a:latin typeface="微軟正黑體"/>
                          <a:ea typeface="微軟正黑體"/>
                          <a:cs typeface="+mn-cs"/>
                        </a:rPr>
                        <a:t>、</a:t>
                      </a:r>
                      <a:r>
                        <a:rPr lang="en-US" sz="1000" b="0" i="0" u="none" strike="noStrike" cap="none" spc="0">
                          <a:ln>
                            <a:noFill/>
                          </a:ln>
                          <a:solidFill>
                            <a:srgbClr val="FF0000"/>
                          </a:solidFill>
                          <a:latin typeface="微軟正黑體"/>
                          <a:ea typeface="微軟正黑體"/>
                          <a:cs typeface="+mn-cs"/>
                        </a:rPr>
                        <a:t>INVALID(</a:t>
                      </a:r>
                      <a:r>
                        <a:rPr lang="zh-TW" sz="1000" b="0" i="0" u="none" strike="noStrike" cap="none" spc="0">
                          <a:ln>
                            <a:noFill/>
                          </a:ln>
                          <a:solidFill>
                            <a:srgbClr val="FF0000"/>
                          </a:solidFill>
                          <a:latin typeface="微軟正黑體"/>
                          <a:ea typeface="微軟正黑體"/>
                          <a:cs typeface="+mn-cs"/>
                        </a:rPr>
                        <a:t>作廢</a:t>
                      </a:r>
                      <a:r>
                        <a:rPr lang="en-US" sz="1000" b="0" i="0" u="none" strike="noStrike" cap="none" spc="0">
                          <a:ln>
                            <a:noFill/>
                          </a:ln>
                          <a:solidFill>
                            <a:srgbClr val="FF0000"/>
                          </a:solidFill>
                          <a:latin typeface="微軟正黑體"/>
                          <a:ea typeface="微軟正黑體"/>
                          <a:cs typeface="+mn-cs"/>
                        </a:rPr>
                        <a:t>)</a:t>
                      </a:r>
                      <a:endParaRPr lang="zh-TW" sz="1000" b="0" i="0" u="none" strike="noStrike" cap="none" spc="0">
                        <a:ln>
                          <a:noFill/>
                        </a:ln>
                        <a:solidFill>
                          <a:srgbClr val="FF0000"/>
                        </a:solidFill>
                        <a:latin typeface="微軟正黑體"/>
                        <a:ea typeface="微軟正黑體"/>
                        <a:cs typeface="+mn-cs"/>
                      </a:endParaRPr>
                    </a:p>
                  </a:txBody>
                  <a:tcPr marL="8195" marR="8195" marT="8189" marB="0" anchor="ctr"/>
                </a:tc>
              </a:tr>
            </a:tbl>
          </a:graphicData>
        </a:graphic>
      </p:graphicFrame>
      <p:sp>
        <p:nvSpPr>
          <p:cNvPr id="3" name="矩形 2"/>
          <p:cNvSpPr/>
          <p:nvPr/>
        </p:nvSpPr>
        <p:spPr bwMode="auto">
          <a:xfrm>
            <a:off x="318782" y="782191"/>
            <a:ext cx="10435904" cy="1201414"/>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517629" y="819598"/>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grpSp>
        <p:nvGrpSpPr>
          <p:cNvPr id="15" name="群組 7"/>
          <p:cNvGrpSpPr/>
          <p:nvPr/>
        </p:nvGrpSpPr>
        <p:grpSpPr bwMode="auto">
          <a:xfrm>
            <a:off x="1163491" y="6114854"/>
            <a:ext cx="1371466" cy="862816"/>
            <a:chOff x="1682801" y="1806922"/>
            <a:chExt cx="1334678" cy="861296"/>
          </a:xfrm>
        </p:grpSpPr>
        <p:pic>
          <p:nvPicPr>
            <p:cNvPr id="20"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21" name="文字方塊 9"/>
            <p:cNvSpPr txBox="1">
              <a:spLocks noChangeArrowheads="1"/>
            </p:cNvSpPr>
            <p:nvPr/>
          </p:nvSpPr>
          <p:spPr bwMode="auto">
            <a:xfrm>
              <a:off x="1682801" y="2360983"/>
              <a:ext cx="1334678"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InvoiceMaster</a:t>
              </a:r>
              <a:endParaRPr lang="zh-TW" sz="1400">
                <a:latin typeface="微軟正黑體"/>
                <a:ea typeface="微軟正黑體"/>
              </a:endParaRPr>
            </a:p>
          </p:txBody>
        </p:sp>
      </p:grpSp>
      <p:grpSp>
        <p:nvGrpSpPr>
          <p:cNvPr id="16" name="群組 7"/>
          <p:cNvGrpSpPr/>
          <p:nvPr/>
        </p:nvGrpSpPr>
        <p:grpSpPr bwMode="auto">
          <a:xfrm>
            <a:off x="5462393" y="6114853"/>
            <a:ext cx="1279966" cy="925805"/>
            <a:chOff x="1669817" y="1795105"/>
            <a:chExt cx="1360643" cy="862933"/>
          </a:xfrm>
        </p:grpSpPr>
        <p:pic>
          <p:nvPicPr>
            <p:cNvPr id="18"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9" name="文字方塊 9"/>
            <p:cNvSpPr txBox="1">
              <a:spLocks noChangeArrowheads="1"/>
            </p:cNvSpPr>
            <p:nvPr/>
          </p:nvSpPr>
          <p:spPr bwMode="auto">
            <a:xfrm>
              <a:off x="1669817" y="2371162"/>
              <a:ext cx="1360643"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InvoiceDetail</a:t>
              </a:r>
              <a:endParaRPr lang="zh-TW" sz="1400">
                <a:latin typeface="微軟正黑體"/>
                <a:ea typeface="微軟正黑體"/>
              </a:endParaRPr>
            </a:p>
          </p:txBody>
        </p:sp>
      </p:grpSp>
      <p:sp>
        <p:nvSpPr>
          <p:cNvPr id="22" name="流程圖: 決策 21"/>
          <p:cNvSpPr/>
          <p:nvPr/>
        </p:nvSpPr>
        <p:spPr bwMode="auto">
          <a:xfrm>
            <a:off x="3456977" y="6122082"/>
            <a:ext cx="1132514"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4" name="直線接點 23"/>
          <p:cNvCxnSpPr>
            <a:cxnSpLocks/>
          </p:cNvCxnSpPr>
          <p:nvPr/>
        </p:nvCxnSpPr>
        <p:spPr bwMode="auto">
          <a:xfrm>
            <a:off x="2161785" y="6438614"/>
            <a:ext cx="1295192"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30" name="直線接點 29"/>
          <p:cNvCxnSpPr>
            <a:cxnSpLocks/>
          </p:cNvCxnSpPr>
          <p:nvPr/>
        </p:nvCxnSpPr>
        <p:spPr bwMode="auto">
          <a:xfrm>
            <a:off x="4589491" y="6438615"/>
            <a:ext cx="1179540" cy="345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37" name="文字方塊 9"/>
          <p:cNvSpPr txBox="1">
            <a:spLocks noChangeArrowheads="1"/>
          </p:cNvSpPr>
          <p:nvPr/>
        </p:nvSpPr>
        <p:spPr bwMode="auto">
          <a:xfrm>
            <a:off x="2742713" y="6153748"/>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38" name="文字方塊 9"/>
          <p:cNvSpPr txBox="1">
            <a:spLocks noChangeArrowheads="1"/>
          </p:cNvSpPr>
          <p:nvPr/>
        </p:nvSpPr>
        <p:spPr bwMode="auto">
          <a:xfrm>
            <a:off x="4959116" y="6165461"/>
            <a:ext cx="293670"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sp>
        <p:nvSpPr>
          <p:cNvPr id="41" name="文字方塊 40"/>
          <p:cNvSpPr txBox="1"/>
          <p:nvPr/>
        </p:nvSpPr>
        <p:spPr bwMode="auto">
          <a:xfrm>
            <a:off x="412807" y="1244941"/>
            <a:ext cx="9159031"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sz="1600" b="1" i="0" u="none" strike="noStrike" cap="none">
                <a:ln>
                  <a:noFill/>
                </a:ln>
                <a:solidFill>
                  <a:srgbClr val="000000"/>
                </a:solidFill>
                <a:latin typeface="微軟正黑體"/>
                <a:ea typeface="微軟正黑體"/>
              </a:rPr>
              <a:t>發票主檔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大部分資訊來自發票工作主檔，</a:t>
            </a:r>
            <a:r>
              <a:rPr lang="zh-TW" sz="1600">
                <a:solidFill>
                  <a:srgbClr val="000000"/>
                </a:solidFill>
                <a:latin typeface="微軟正黑體"/>
                <a:ea typeface="微軟正黑體"/>
              </a:rPr>
              <a:t>完成拆分後產生工作主檔對主檔可能是</a:t>
            </a:r>
            <a:r>
              <a:rPr lang="en-US" sz="1600">
                <a:solidFill>
                  <a:srgbClr val="000000"/>
                </a:solidFill>
                <a:latin typeface="微軟正黑體"/>
                <a:ea typeface="微軟正黑體"/>
              </a:rPr>
              <a:t>1</a:t>
            </a:r>
            <a:r>
              <a:rPr lang="zh-TW" sz="1600">
                <a:solidFill>
                  <a:srgbClr val="000000"/>
                </a:solidFill>
                <a:latin typeface="微軟正黑體"/>
                <a:ea typeface="微軟正黑體"/>
              </a:rPr>
              <a:t>對</a:t>
            </a:r>
            <a:r>
              <a:rPr lang="en-US" sz="1600">
                <a:solidFill>
                  <a:srgbClr val="000000"/>
                </a:solidFill>
                <a:latin typeface="微軟正黑體"/>
                <a:ea typeface="微軟正黑體"/>
              </a:rPr>
              <a:t>n</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r>
              <a:rPr lang="zh-TW" sz="1600" b="1" i="0" u="none" strike="noStrike" cap="none">
                <a:ln>
                  <a:noFill/>
                </a:ln>
                <a:solidFill>
                  <a:srgbClr val="000000"/>
                </a:solidFill>
                <a:latin typeface="微軟正黑體"/>
                <a:ea typeface="微軟正黑體"/>
              </a:rPr>
              <a:t>發票</a:t>
            </a:r>
            <a:r>
              <a:rPr lang="zh-TW" sz="1600" b="1">
                <a:solidFill>
                  <a:srgbClr val="000000"/>
                </a:solidFill>
                <a:latin typeface="微軟正黑體"/>
                <a:ea typeface="微軟正黑體"/>
              </a:rPr>
              <a:t>明細檔 </a:t>
            </a:r>
            <a:r>
              <a:rPr lang="en-US" sz="1600" b="0" i="0" u="none" strike="noStrike" cap="none">
                <a:ln>
                  <a:noFill/>
                </a:ln>
                <a:solidFill>
                  <a:srgbClr val="000000"/>
                </a:solidFill>
                <a:latin typeface="微軟正黑體"/>
                <a:ea typeface="微軟正黑體"/>
              </a:rPr>
              <a:t>:</a:t>
            </a:r>
            <a:r>
              <a:rPr lang="zh-TW" sz="1600">
                <a:solidFill>
                  <a:srgbClr val="000000"/>
                </a:solidFill>
                <a:latin typeface="微軟正黑體"/>
                <a:ea typeface="微軟正黑體"/>
              </a:rPr>
              <a:t> </a:t>
            </a:r>
            <a:r>
              <a:rPr lang="zh-TW" sz="1600" b="0" i="0" u="none" strike="noStrike" cap="none">
                <a:ln>
                  <a:noFill/>
                </a:ln>
                <a:solidFill>
                  <a:srgbClr val="000000"/>
                </a:solidFill>
                <a:latin typeface="微軟正黑體"/>
                <a:ea typeface="微軟正黑體"/>
              </a:rPr>
              <a:t>部分資訊來自發票工作明細檔，經過立帳產生攤分後的金額與攤分比率資訊</a:t>
            </a:r>
            <a:endParaRPr lang="en-US" sz="1600">
              <a:solidFill>
                <a:schemeClr val="accent5">
                  <a:lumMod val="75000"/>
                </a:schemeClr>
              </a:solidFill>
              <a:latin typeface="微軟正黑體"/>
              <a:ea typeface="微軟正黑體"/>
            </a:endParaRPr>
          </a:p>
        </p:txBody>
      </p:sp>
      <p:sp>
        <p:nvSpPr>
          <p:cNvPr id="6" name="流程圖: 人工輸入 5"/>
          <p:cNvSpPr/>
          <p:nvPr/>
        </p:nvSpPr>
        <p:spPr bwMode="auto">
          <a:xfrm rot="16199999" flipV="1">
            <a:off x="1444383" y="-229122"/>
            <a:ext cx="355548" cy="2485377"/>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9" name="矩形 8"/>
          <p:cNvSpPr/>
          <p:nvPr/>
        </p:nvSpPr>
        <p:spPr bwMode="auto">
          <a:xfrm>
            <a:off x="375661" y="835792"/>
            <a:ext cx="1569660" cy="369332"/>
          </a:xfrm>
          <a:prstGeom prst="rect">
            <a:avLst/>
          </a:prstGeom>
        </p:spPr>
        <p:txBody>
          <a:bodyPr wrap="none">
            <a:spAutoFit/>
          </a:bodyPr>
          <a:lstStyle/>
          <a:p>
            <a:pPr>
              <a:defRPr/>
            </a:pPr>
            <a:r>
              <a:rPr lang="zh-TW" b="1">
                <a:solidFill>
                  <a:srgbClr val="0070C0"/>
                </a:solidFill>
                <a:latin typeface="微軟正黑體"/>
                <a:ea typeface="微軟正黑體"/>
              </a:rPr>
              <a:t>立帳管理階段</a:t>
            </a:r>
            <a:endParaRPr lang="en-US" b="1">
              <a:solidFill>
                <a:srgbClr val="0070C0"/>
              </a:solidFill>
              <a:latin typeface="微軟正黑體"/>
              <a:ea typeface="微軟正黑體"/>
            </a:endParaRPr>
          </a:p>
        </p:txBody>
      </p:sp>
      <p:graphicFrame>
        <p:nvGraphicFramePr>
          <p:cNvPr id="54" name="表格 53"/>
          <p:cNvGraphicFramePr>
            <a:graphicFrameLocks xmlns:a="http://schemas.openxmlformats.org/drawingml/2006/main" noGrp="1"/>
          </p:cNvGraphicFramePr>
          <p:nvPr/>
        </p:nvGraphicFramePr>
        <p:xfrm>
          <a:off x="5994657" y="2070234"/>
          <a:ext cx="5678258" cy="4048406"/>
        </p:xfrm>
        <a:graphic>
          <a:graphicData uri="http://schemas.openxmlformats.org/drawingml/2006/table">
            <a:tbl>
              <a:tblPr firstRow="0" firstCol="0" lastRow="0" lastCol="0" bandRow="0" bandCol="0"/>
              <a:tblGrid>
                <a:gridCol w="454820"/>
                <a:gridCol w="1393416"/>
                <a:gridCol w="1374458"/>
                <a:gridCol w="1071129"/>
                <a:gridCol w="1384435"/>
              </a:tblGrid>
              <a:tr h="217742">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InvoiceDetail</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發票明細檔</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17742">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發票明細檔</a:t>
                      </a:r>
                      <a:r>
                        <a:rPr lang="en-US" sz="1200" b="0" i="0" u="none" strike="noStrike" cap="none">
                          <a:ln>
                            <a:noFill/>
                          </a:ln>
                          <a:solidFill>
                            <a:srgbClr val="000000"/>
                          </a:solidFill>
                          <a:latin typeface="微軟正黑體"/>
                          <a:ea typeface="微軟正黑體"/>
                        </a:rPr>
                        <a:t>ID</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InvDetailID</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 NULL AUTO_INCREMENT</a:t>
                      </a:r>
                      <a:r>
                        <a:rPr lang="zh-TW" sz="1200" b="0" i="0" u="none" strike="noStrike" cap="none">
                          <a:ln>
                            <a:noFill/>
                          </a:ln>
                          <a:solidFill>
                            <a:srgbClr val="000000"/>
                          </a:solidFill>
                          <a:latin typeface="微軟正黑體"/>
                          <a:ea typeface="微軟正黑體"/>
                        </a:rPr>
                        <a:t> </a:t>
                      </a:r>
                      <a:r>
                        <a:rPr lang="en-US" sz="1200" b="0" i="0" u="none" strike="noStrike" cap="none">
                          <a:ln>
                            <a:noFill/>
                          </a:ln>
                          <a:solidFill>
                            <a:srgbClr val="000000"/>
                          </a:solidFill>
                          <a:latin typeface="微軟正黑體"/>
                          <a:ea typeface="微軟正黑體"/>
                        </a:rPr>
                        <a:t>(PK)</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發票主檔</a:t>
                      </a:r>
                      <a:r>
                        <a:rPr lang="en-US" sz="1200" b="0" i="0" u="none" strike="noStrike" cap="none">
                          <a:ln>
                            <a:noFill/>
                          </a:ln>
                          <a:solidFill>
                            <a:srgbClr val="000000"/>
                          </a:solidFill>
                          <a:latin typeface="微軟正黑體"/>
                          <a:ea typeface="微軟正黑體"/>
                        </a:rPr>
                        <a:t>ID</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InvMasterID</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By</a:t>
                      </a:r>
                      <a:r>
                        <a:rPr lang="zh-TW" sz="1200" b="0" i="0" u="none" strike="noStrike" cap="none" spc="0">
                          <a:ln>
                            <a:noFill/>
                          </a:ln>
                          <a:solidFill>
                            <a:srgbClr val="000000"/>
                          </a:solidFill>
                          <a:latin typeface="微軟正黑體"/>
                          <a:ea typeface="微軟正黑體"/>
                          <a:cs typeface="+mn-cs"/>
                        </a:rPr>
                        <a:t> 發票主檔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3</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發票工作主檔</a:t>
                      </a:r>
                      <a:r>
                        <a:rPr lang="en-US" sz="1200" b="0" i="0" u="none" strike="noStrike" cap="none" spc="0">
                          <a:ln>
                            <a:noFill/>
                          </a:ln>
                          <a:solidFill>
                            <a:srgbClr val="FF0000"/>
                          </a:solidFill>
                          <a:latin typeface="微軟正黑體"/>
                          <a:ea typeface="微軟正黑體"/>
                          <a:cs typeface="+mn-cs"/>
                        </a:rPr>
                        <a:t>ID</a:t>
                      </a:r>
                      <a:endParaRPr lang="zh-TW"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WKMasterID</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作主檔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4</a:t>
                      </a:r>
                      <a:endParaRPr lang="en-US" sz="1200" b="0" i="0" u="none" strike="noStrike" cap="none">
                        <a:ln>
                          <a:noFill/>
                        </a:ln>
                        <a:solidFill>
                          <a:srgbClr val="FF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發票工作明細檔</a:t>
                      </a:r>
                      <a:r>
                        <a:rPr lang="en-US" sz="1200" b="0" i="0" u="none" strike="noStrike" cap="none" spc="0">
                          <a:ln>
                            <a:noFill/>
                          </a:ln>
                          <a:solidFill>
                            <a:srgbClr val="FF0000"/>
                          </a:solidFill>
                          <a:latin typeface="微軟正黑體"/>
                          <a:ea typeface="微軟正黑體"/>
                          <a:cs typeface="+mn-cs"/>
                        </a:rPr>
                        <a:t>ID</a:t>
                      </a:r>
                      <a:endParaRPr lang="zh-TW"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WKDetailID</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5</a:t>
                      </a:r>
                      <a:endParaRPr lang="en-US" sz="1200" b="0" i="0" u="none" strike="noStrike" cap="none">
                        <a:ln>
                          <a:noFill/>
                        </a:ln>
                        <a:solidFill>
                          <a:srgbClr val="FF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200" u="none" strike="noStrike">
                          <a:solidFill>
                            <a:srgbClr val="FF0000"/>
                          </a:solidFill>
                          <a:latin typeface="微軟正黑體"/>
                          <a:ea typeface="微軟正黑體"/>
                        </a:rPr>
                        <a:t>發票號碼</a:t>
                      </a:r>
                      <a:endParaRPr lang="zh-TW" sz="12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InvoiceNo</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varchar(64)</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By</a:t>
                      </a:r>
                      <a:r>
                        <a:rPr lang="zh-TW" sz="1200" b="0" i="0" u="none" strike="noStrike" cap="none" spc="0">
                          <a:ln>
                            <a:noFill/>
                          </a:ln>
                          <a:solidFill>
                            <a:srgbClr val="000000"/>
                          </a:solidFill>
                          <a:latin typeface="微軟正黑體"/>
                          <a:ea typeface="微軟正黑體"/>
                          <a:cs typeface="+mn-cs"/>
                        </a:rPr>
                        <a:t> 發票主檔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6</a:t>
                      </a:r>
                      <a:endParaRPr lang="en-US" sz="1200" b="0" i="0" u="none" strike="noStrike" cap="none">
                        <a:ln>
                          <a:noFill/>
                        </a:ln>
                        <a:solidFill>
                          <a:srgbClr val="FF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200" b="0" i="0" u="none" strike="noStrike">
                          <a:solidFill>
                            <a:srgbClr val="FF0000"/>
                          </a:solidFill>
                          <a:latin typeface="微軟正黑體"/>
                          <a:ea typeface="微軟正黑體"/>
                        </a:rPr>
                        <a:t>會員名稱</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PartyName</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varchar(100)</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Helvetica"/>
                        </a:rPr>
                        <a:t>By</a:t>
                      </a:r>
                      <a:r>
                        <a:rPr lang="zh-TW" sz="1200" b="0" i="0" u="none" strike="noStrike" cap="none" spc="0">
                          <a:ln>
                            <a:noFill/>
                          </a:ln>
                          <a:solidFill>
                            <a:srgbClr val="000000"/>
                          </a:solidFill>
                          <a:latin typeface="微軟正黑體"/>
                          <a:ea typeface="微軟正黑體"/>
                          <a:cs typeface="Helvetica"/>
                        </a:rPr>
                        <a:t> 發票主檔</a:t>
                      </a:r>
                      <a:endParaRPr lang="zh-TW" sz="1200" b="0" i="0" u="none" strike="noStrike" cap="none" spc="0">
                        <a:ln>
                          <a:noFill/>
                        </a:ln>
                        <a:solidFill>
                          <a:srgbClr val="000000"/>
                        </a:solidFill>
                        <a:latin typeface="微軟正黑體"/>
                        <a:ea typeface="微軟正黑體"/>
                        <a:cs typeface="Helvetica"/>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7</a:t>
                      </a:r>
                      <a:endParaRPr lang="en-US" sz="1200" b="0" i="0" u="none" strike="noStrike" cap="none">
                        <a:ln>
                          <a:noFill/>
                        </a:ln>
                        <a:solidFill>
                          <a:srgbClr val="FF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200" u="none" strike="noStrike">
                          <a:solidFill>
                            <a:srgbClr val="FF0000"/>
                          </a:solidFill>
                          <a:latin typeface="微軟正黑體"/>
                          <a:ea typeface="微軟正黑體"/>
                        </a:rPr>
                        <a:t>供應商</a:t>
                      </a:r>
                      <a:r>
                        <a:rPr lang="zh-TW" sz="1200">
                          <a:solidFill>
                            <a:srgbClr val="FF0000"/>
                          </a:solidFill>
                          <a:latin typeface="微軟正黑體"/>
                          <a:ea typeface="微軟正黑體"/>
                        </a:rPr>
                        <a:t>名稱</a:t>
                      </a:r>
                      <a:endParaRPr lang="zh-TW" sz="12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SupplierName</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varchar(100)</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Helvetica"/>
                        </a:rPr>
                        <a:t>By</a:t>
                      </a:r>
                      <a:r>
                        <a:rPr lang="zh-TW" sz="1200" b="0" i="0" u="none" strike="noStrike" cap="none" spc="0">
                          <a:ln>
                            <a:noFill/>
                          </a:ln>
                          <a:solidFill>
                            <a:srgbClr val="000000"/>
                          </a:solidFill>
                          <a:latin typeface="微軟正黑體"/>
                          <a:ea typeface="微軟正黑體"/>
                          <a:cs typeface="Helvetica"/>
                        </a:rPr>
                        <a:t> 發票主檔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8</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200">
                          <a:solidFill>
                            <a:srgbClr val="FF0000"/>
                          </a:solidFill>
                          <a:latin typeface="微軟正黑體"/>
                          <a:ea typeface="微軟正黑體"/>
                        </a:rPr>
                        <a:t>海纜代號</a:t>
                      </a:r>
                      <a:r>
                        <a:rPr lang="en-US" sz="1200">
                          <a:solidFill>
                            <a:srgbClr val="FF0000"/>
                          </a:solidFill>
                          <a:latin typeface="微軟正黑體"/>
                          <a:ea typeface="微軟正黑體"/>
                        </a:rPr>
                        <a:t>/</a:t>
                      </a:r>
                      <a:r>
                        <a:rPr lang="zh-TW" sz="1200">
                          <a:solidFill>
                            <a:srgbClr val="FF0000"/>
                          </a:solidFill>
                          <a:latin typeface="微軟正黑體"/>
                          <a:ea typeface="微軟正黑體"/>
                        </a:rPr>
                        <a:t>名稱</a:t>
                      </a:r>
                      <a:endParaRPr lang="zh-TW" sz="12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SubmarineCable</a:t>
                      </a:r>
                      <a:endParaRPr lang="en-US" sz="1200" b="0" i="0" u="none" strike="noStrike" cap="none" spc="0">
                        <a:ln>
                          <a:noFill/>
                        </a:ln>
                        <a:solidFill>
                          <a:srgbClr val="FF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varchar(10)</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Helvetica"/>
                        </a:rPr>
                        <a:t>By</a:t>
                      </a:r>
                      <a:r>
                        <a:rPr lang="zh-TW" sz="1200" b="0" i="0" u="none" strike="noStrike" cap="none" spc="0">
                          <a:ln>
                            <a:noFill/>
                          </a:ln>
                          <a:solidFill>
                            <a:srgbClr val="000000"/>
                          </a:solidFill>
                          <a:latin typeface="微軟正黑體"/>
                          <a:ea typeface="微軟正黑體"/>
                          <a:cs typeface="Helvetica"/>
                        </a:rPr>
                        <a:t> 發票主檔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algn="ctr">
                        <a:defRPr/>
                      </a:pPr>
                      <a:r>
                        <a:rPr lang="en-US" sz="1200" b="0" i="0" u="none" strike="noStrike">
                          <a:solidFill>
                            <a:srgbClr val="FF0000"/>
                          </a:solidFill>
                          <a:latin typeface="微軟正黑體"/>
                          <a:ea typeface="微軟正黑體"/>
                        </a:rPr>
                        <a:t>9</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WorkTitle</a:t>
                      </a:r>
                      <a:endParaRPr lang="en-US" sz="10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varchar(50)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beve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Helvetica"/>
                        </a:rPr>
                        <a:t>By</a:t>
                      </a:r>
                      <a:r>
                        <a:rPr lang="zh-TW" sz="1200" b="0" i="0" u="none" strike="noStrike" cap="none" spc="0">
                          <a:ln>
                            <a:noFill/>
                          </a:ln>
                          <a:solidFill>
                            <a:srgbClr val="000000"/>
                          </a:solidFill>
                          <a:latin typeface="微軟正黑體"/>
                          <a:ea typeface="微軟正黑體"/>
                          <a:cs typeface="Helvetica"/>
                        </a:rPr>
                        <a:t> 發票主檔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10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計帳段號</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BillMilestone</a:t>
                      </a:r>
                      <a:endParaRPr lang="en-US" sz="12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varchar(20)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By</a:t>
                      </a:r>
                      <a:r>
                        <a:rPr lang="zh-TW" sz="1200" b="0" i="0" u="none" strike="noStrike" cap="none">
                          <a:ln>
                            <a:noFill/>
                          </a:ln>
                          <a:solidFill>
                            <a:srgbClr val="FF0000"/>
                          </a:solidFill>
                          <a:latin typeface="微軟正黑體"/>
                          <a:ea typeface="微軟正黑體"/>
                        </a:rPr>
                        <a:t> 發票</a:t>
                      </a:r>
                      <a:r>
                        <a:rPr lang="zh-TW" sz="1200" b="0" i="0" u="none" strike="noStrike" cap="none" spc="0">
                          <a:ln>
                            <a:noFill/>
                          </a:ln>
                          <a:solidFill>
                            <a:srgbClr val="FF0000"/>
                          </a:solidFill>
                          <a:latin typeface="微軟正黑體"/>
                          <a:ea typeface="微軟正黑體"/>
                          <a:cs typeface="+mn-cs"/>
                        </a:rPr>
                        <a:t>工</a:t>
                      </a:r>
                      <a:r>
                        <a:rPr lang="zh-TW" sz="1200" b="0" i="0" u="none" strike="noStrike" cap="none">
                          <a:ln>
                            <a:noFill/>
                          </a:ln>
                          <a:solidFill>
                            <a:srgbClr val="FF0000"/>
                          </a:solidFill>
                          <a:latin typeface="微軟正黑體"/>
                          <a:ea typeface="微軟正黑體"/>
                        </a:rPr>
                        <a:t>作明細檔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11</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費用項目</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FeeItem</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varchar(100)</a:t>
                      </a:r>
                      <a:endParaRPr lang="en-US" sz="1200" b="0" i="0" u="none" strike="noStrike" cap="none" spc="0">
                        <a:ln>
                          <a:noFill/>
                        </a:ln>
                        <a:solidFill>
                          <a:srgbClr val="00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作明細檔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a:t>攤分前</a:t>
                      </a:r>
                      <a:r>
                        <a:rPr lang="zh-TW" sz="1200" b="0" i="0" u="none" strike="noStrike" cap="none">
                          <a:ln>
                            <a:noFill/>
                          </a:ln>
                          <a:solidFill>
                            <a:srgbClr val="000000"/>
                          </a:solidFill>
                          <a:latin typeface="微軟正黑體"/>
                          <a:ea typeface="微軟正黑體"/>
                        </a:rPr>
                        <a:t>金額</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FeeAmountPre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作明細檔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13</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攤分比率</a:t>
                      </a:r>
                      <a:r>
                        <a:rPr lang="en-US" sz="1200" b="0" i="0" u="none" strike="noStrike" cap="none">
                          <a:ln>
                            <a:noFill/>
                          </a:ln>
                          <a:solidFill>
                            <a:srgbClr val="000000"/>
                          </a:solidFill>
                          <a:latin typeface="微軟正黑體"/>
                          <a:ea typeface="微軟正黑體"/>
                        </a:rPr>
                        <a:t>(%)</a:t>
                      </a:r>
                      <a:endParaRPr lang="en-US"/>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LBRatio</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decimal(13,10)</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計算時要自行補上</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5451">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14</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攤分後金額</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FeeAmountPost</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15</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尾差值</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Difference</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decimal(3,2)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金額尾差值</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cxnSp>
        <p:nvCxnSpPr>
          <p:cNvPr id="8" name="直線接點 7"/>
          <p:cNvCxnSpPr>
            <a:cxnSpLocks/>
          </p:cNvCxnSpPr>
          <p:nvPr/>
        </p:nvCxnSpPr>
        <p:spPr bwMode="auto">
          <a:xfrm>
            <a:off x="5456514" y="2711566"/>
            <a:ext cx="538143" cy="46653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567911" y="10932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6096000" y="1476470"/>
            <a:ext cx="5461233" cy="477053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InvoiceDetail</a:t>
            </a:r>
            <a:r>
              <a:rPr lang="en-US" sz="1600" b="0">
                <a:solidFill>
                  <a:srgbClr val="000000"/>
                </a:solidFill>
                <a:latin typeface="Consolas"/>
              </a:rPr>
              <a:t> (</a:t>
            </a:r>
            <a:endParaRPr/>
          </a:p>
          <a:p>
            <a:pPr>
              <a:defRPr/>
            </a:pPr>
            <a:r>
              <a:rPr lang="en-US" sz="1600" b="0">
                <a:solidFill>
                  <a:srgbClr val="000000"/>
                </a:solidFill>
                <a:latin typeface="Consolas"/>
              </a:rPr>
              <a:t>    </a:t>
            </a:r>
            <a:r>
              <a:rPr lang="en-US" sz="1600">
                <a:solidFill>
                  <a:srgbClr val="000000"/>
                </a:solidFill>
                <a:latin typeface="Consolas"/>
              </a:rPr>
              <a:t>Inv</a:t>
            </a:r>
            <a:r>
              <a:rPr lang="en-US" sz="1600" b="0">
                <a:solidFill>
                  <a:srgbClr val="000000"/>
                </a:solidFill>
                <a:latin typeface="Consolas"/>
              </a:rPr>
              <a:t>DetailID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InvMasterID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a:t>
            </a:r>
            <a:endParaRPr/>
          </a:p>
          <a:p>
            <a:pPr>
              <a:defRPr/>
            </a:pPr>
            <a:r>
              <a:rPr lang="en-US" sz="1600">
                <a:solidFill>
                  <a:srgbClr val="000000"/>
                </a:solidFill>
                <a:latin typeface="Consolas"/>
              </a:rPr>
              <a:t>    </a:t>
            </a:r>
            <a:r>
              <a:rPr lang="en-US" sz="1600" b="0">
                <a:solidFill>
                  <a:srgbClr val="000000"/>
                </a:solidFill>
                <a:latin typeface="Consolas"/>
              </a:rPr>
              <a:t>WKMasterID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WKDetailID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a:t>
            </a:r>
            <a:endParaRPr/>
          </a:p>
          <a:p>
            <a:pPr>
              <a:defRPr/>
            </a:pPr>
            <a:r>
              <a:rPr lang="zh-TW" sz="1600">
                <a:solidFill>
                  <a:srgbClr val="000000"/>
                </a:solidFill>
                <a:latin typeface="Consolas"/>
              </a:rPr>
              <a:t>    </a:t>
            </a:r>
            <a:r>
              <a:rPr lang="en-US" sz="1600" b="0">
                <a:solidFill>
                  <a:srgbClr val="000000"/>
                </a:solidFill>
                <a:latin typeface="Consolas"/>
              </a:rPr>
              <a:t>InvoiceNo</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64</a:t>
            </a:r>
            <a:r>
              <a:rPr lang="en-US" sz="1600" b="0">
                <a:solidFill>
                  <a:srgbClr val="000000"/>
                </a:solidFill>
                <a:latin typeface="Consolas"/>
              </a:rPr>
              <a:t>),</a:t>
            </a:r>
            <a:endParaRPr/>
          </a:p>
          <a:p>
            <a:pPr>
              <a:defRPr/>
            </a:pPr>
            <a:r>
              <a:rPr lang="en-US" sz="1600" b="0">
                <a:solidFill>
                  <a:srgbClr val="000000"/>
                </a:solidFill>
                <a:latin typeface="Consolas"/>
              </a:rPr>
              <a:t>  </a:t>
            </a:r>
            <a:r>
              <a:rPr lang="en-US" sz="160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SupplierName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SubmarineCable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a:t>
            </a:r>
            <a:r>
              <a:rPr lang="en-US" sz="1600" b="0">
                <a:solidFill>
                  <a:srgbClr val="000000"/>
                </a:solidFill>
                <a:latin typeface="Consolas"/>
              </a:rPr>
              <a:t>),</a:t>
            </a:r>
            <a:endParaRPr/>
          </a:p>
          <a:p>
            <a:pPr>
              <a:defRPr/>
            </a:pPr>
            <a:r>
              <a:rPr lang="en-US" sz="1600">
                <a:solidFill>
                  <a:srgbClr val="000000"/>
                </a:solidFill>
                <a:latin typeface="Consolas"/>
              </a:rPr>
              <a:t>    </a:t>
            </a:r>
            <a:r>
              <a:rPr lang="en-US" sz="1600" b="0">
                <a:solidFill>
                  <a:srgbClr val="000000"/>
                </a:solidFill>
                <a:latin typeface="Consolas"/>
              </a:rPr>
              <a:t>WorkTitle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50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BillMilestone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FeeItem</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FeeAmountPre</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b="0">
                <a:solidFill>
                  <a:srgbClr val="000000"/>
                </a:solidFill>
                <a:latin typeface="Consolas"/>
              </a:rPr>
              <a:t>    </a:t>
            </a:r>
            <a:r>
              <a:rPr lang="en-US" sz="1600">
                <a:solidFill>
                  <a:srgbClr val="000000"/>
                </a:solidFill>
                <a:latin typeface="Consolas"/>
              </a:rPr>
              <a:t>LBRatio</a:t>
            </a:r>
            <a:r>
              <a:rPr lang="en-US" sz="160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13</a:t>
            </a:r>
            <a:r>
              <a:rPr lang="en-US" sz="1600" b="0">
                <a:solidFill>
                  <a:srgbClr val="000000"/>
                </a:solidFill>
                <a:latin typeface="Consolas"/>
              </a:rPr>
              <a:t>,</a:t>
            </a:r>
            <a:r>
              <a:rPr lang="en-US" sz="1600">
                <a:solidFill>
                  <a:srgbClr val="098658"/>
                </a:solidFill>
                <a:latin typeface="Consolas"/>
              </a:rPr>
              <a:t>10</a:t>
            </a:r>
            <a:r>
              <a:rPr lang="en-US" sz="1600" b="0">
                <a:solidFill>
                  <a:srgbClr val="000000"/>
                </a:solidFill>
                <a:latin typeface="Consolas"/>
              </a:rPr>
              <a:t>),</a:t>
            </a:r>
            <a:endParaRPr lang="en-US" sz="1600">
              <a:solidFill>
                <a:srgbClr val="000000"/>
              </a:solidFill>
              <a:latin typeface="Consolas"/>
            </a:endParaRPr>
          </a:p>
          <a:p>
            <a:pPr>
              <a:defRPr/>
            </a:pPr>
            <a:r>
              <a:rPr lang="en-US" sz="1600" b="0">
                <a:solidFill>
                  <a:srgbClr val="000000"/>
                </a:solidFill>
                <a:latin typeface="Consolas"/>
              </a:rPr>
              <a:t>    </a:t>
            </a:r>
            <a:r>
              <a:rPr lang="en-US" sz="1600" b="0">
                <a:solidFill>
                  <a:srgbClr val="000000"/>
                </a:solidFill>
                <a:latin typeface="Consolas"/>
              </a:rPr>
              <a:t>FeeAmountPost</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zh-TW" sz="1600" b="0">
                <a:solidFill>
                  <a:srgbClr val="000000"/>
                </a:solidFill>
                <a:latin typeface="Consolas"/>
              </a:rPr>
              <a:t>    </a:t>
            </a:r>
            <a:r>
              <a:rPr lang="en-US" sz="1600" b="0">
                <a:solidFill>
                  <a:srgbClr val="000000"/>
                </a:solidFill>
                <a:latin typeface="Consolas"/>
              </a:rPr>
              <a:t>Difference      </a:t>
            </a:r>
            <a:r>
              <a:rPr lang="en-US" sz="1600" b="0">
                <a:solidFill>
                  <a:srgbClr val="0000FF"/>
                </a:solidFill>
                <a:latin typeface="Consolas"/>
              </a:rPr>
              <a:t>decimal</a:t>
            </a:r>
            <a:r>
              <a:rPr lang="en-US" sz="1600" b="0">
                <a:solidFill>
                  <a:srgbClr val="000000"/>
                </a:solidFill>
                <a:latin typeface="Consolas"/>
              </a:rPr>
              <a:t>(</a:t>
            </a:r>
            <a:r>
              <a:rPr lang="en-US" sz="1600" b="0">
                <a:solidFill>
                  <a:srgbClr val="098658"/>
                </a:solidFill>
                <a:latin typeface="Consolas"/>
              </a:rPr>
              <a:t>3</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InvDetailID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6" name="文字方塊 5"/>
          <p:cNvSpPr txBox="1"/>
          <p:nvPr/>
        </p:nvSpPr>
        <p:spPr bwMode="auto">
          <a:xfrm>
            <a:off x="247476" y="1484855"/>
            <a:ext cx="5649985" cy="403187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InvoiceMaster</a:t>
            </a:r>
            <a:r>
              <a:rPr lang="en-US" sz="1600" b="0">
                <a:solidFill>
                  <a:srgbClr val="000000"/>
                </a:solidFill>
                <a:latin typeface="Consolas"/>
              </a:rPr>
              <a:t> (</a:t>
            </a:r>
            <a:endParaRPr/>
          </a:p>
          <a:p>
            <a:pPr>
              <a:defRPr/>
            </a:pPr>
            <a:r>
              <a:rPr lang="en-US" sz="1600" b="0">
                <a:solidFill>
                  <a:srgbClr val="000000"/>
                </a:solidFill>
                <a:latin typeface="Consolas"/>
              </a:rPr>
              <a:t>    </a:t>
            </a:r>
            <a:r>
              <a:rPr lang="en-US" sz="1600">
                <a:solidFill>
                  <a:srgbClr val="000000"/>
                </a:solidFill>
                <a:latin typeface="Consolas"/>
              </a:rPr>
              <a:t>Inv</a:t>
            </a:r>
            <a:r>
              <a:rPr lang="en-US" sz="1600" b="0">
                <a:solidFill>
                  <a:srgbClr val="000000"/>
                </a:solidFill>
                <a:latin typeface="Consolas"/>
              </a:rPr>
              <a:t>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WKMasterID</a:t>
            </a:r>
            <a:r>
              <a:rPr lang="en-US" sz="1600" b="0">
                <a:solidFill>
                  <a:srgbClr val="000000"/>
                </a:solidFill>
                <a:latin typeface="Consolas"/>
              </a:rPr>
              <a:t>      </a:t>
            </a:r>
            <a:r>
              <a:rPr lang="en-US" sz="1600" b="0">
                <a:solidFill>
                  <a:srgbClr val="0000FF"/>
                </a:solidFill>
                <a:latin typeface="Consolas"/>
              </a:rPr>
              <a:t>int,</a:t>
            </a:r>
            <a:endParaRPr lang="en-US" sz="1600" b="0">
              <a:solidFill>
                <a:srgbClr val="000000"/>
              </a:solidFill>
              <a:latin typeface="Consolas"/>
            </a:endParaRPr>
          </a:p>
          <a:p>
            <a:pPr>
              <a:defRPr/>
            </a:pPr>
            <a:r>
              <a:rPr lang="zh-TW" sz="1600">
                <a:solidFill>
                  <a:srgbClr val="000000"/>
                </a:solidFill>
                <a:latin typeface="Consolas"/>
              </a:rPr>
              <a:t>    </a:t>
            </a:r>
            <a:r>
              <a:rPr lang="en-US" sz="1600" b="0">
                <a:solidFill>
                  <a:srgbClr val="000000"/>
                </a:solidFill>
                <a:latin typeface="Consolas"/>
              </a:rPr>
              <a:t>InvoiceNo</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64</a:t>
            </a:r>
            <a:r>
              <a:rPr lang="en-US" sz="1600" b="0">
                <a:solidFill>
                  <a:srgbClr val="000000"/>
                </a:solidFill>
                <a:latin typeface="Consolas"/>
              </a:rPr>
              <a:t>),</a:t>
            </a:r>
            <a:endParaRPr/>
          </a:p>
          <a:p>
            <a:pPr>
              <a:defRPr/>
            </a:pPr>
            <a:r>
              <a:rPr lang="en-US" sz="1600" b="0">
                <a:solidFill>
                  <a:srgbClr val="000000"/>
                </a:solidFill>
                <a:latin typeface="Consolas"/>
              </a:rPr>
              <a:t>  </a:t>
            </a:r>
            <a:r>
              <a:rPr lang="en-US" sz="160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SupplierName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SubmarineCable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a:t>
            </a:r>
            <a:r>
              <a:rPr lang="en-US" sz="1600" b="0">
                <a:solidFill>
                  <a:srgbClr val="000000"/>
                </a:solidFill>
                <a:latin typeface="Consolas"/>
              </a:rPr>
              <a:t>),</a:t>
            </a:r>
            <a:endParaRPr/>
          </a:p>
          <a:p>
            <a:pPr>
              <a:defRPr/>
            </a:pPr>
            <a:r>
              <a:rPr lang="en-US" sz="1600">
                <a:solidFill>
                  <a:srgbClr val="000000"/>
                </a:solidFill>
                <a:latin typeface="Consolas"/>
              </a:rPr>
              <a:t>    </a:t>
            </a:r>
            <a:r>
              <a:rPr lang="en-US" sz="1600" b="0">
                <a:solidFill>
                  <a:srgbClr val="000000"/>
                </a:solidFill>
                <a:latin typeface="Consolas"/>
              </a:rPr>
              <a:t>WorkTitle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50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ContractType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IssueDate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zh-TW" sz="1600" b="0">
                <a:solidFill>
                  <a:srgbClr val="000000"/>
                </a:solidFill>
                <a:latin typeface="Consolas"/>
              </a:rPr>
              <a:t>    </a:t>
            </a:r>
            <a:r>
              <a:rPr lang="en-US" sz="1600" b="0">
                <a:solidFill>
                  <a:srgbClr val="000000"/>
                </a:solidFill>
                <a:latin typeface="Consolas"/>
              </a:rPr>
              <a:t>IsPro</a:t>
            </a:r>
            <a:r>
              <a:rPr lang="en-US" sz="1600" b="0">
                <a:solidFill>
                  <a:srgbClr val="000000"/>
                </a:solidFill>
                <a:latin typeface="Consolas"/>
              </a:rPr>
              <a:t>           </a:t>
            </a:r>
            <a:r>
              <a:rPr lang="en-US" sz="1600" b="0">
                <a:solidFill>
                  <a:srgbClr val="0000FF"/>
                </a:solidFill>
                <a:latin typeface="Consolas"/>
              </a:rPr>
              <a:t>TINYINT</a:t>
            </a:r>
            <a:r>
              <a:rPr lang="en-US" sz="1600" b="0">
                <a:solidFill>
                  <a:srgbClr val="000000"/>
                </a:solidFill>
                <a:latin typeface="Consolas"/>
              </a:rPr>
              <a:t>(</a:t>
            </a:r>
            <a:r>
              <a:rPr lang="en-US" sz="1600" b="0">
                <a:solidFill>
                  <a:srgbClr val="098658"/>
                </a:solidFill>
                <a:latin typeface="Consolas"/>
              </a:rPr>
              <a:t>1</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latin typeface="Consolas"/>
              </a:rPr>
              <a:t>Status</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InvMasterID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cxnSp>
        <p:nvCxnSpPr>
          <p:cNvPr id="55" name="接點: 肘形 54"/>
          <p:cNvCxnSpPr>
            <a:cxnSpLocks/>
            <a:stCxn id="3" idx="2"/>
            <a:endCxn id="4" idx="2"/>
          </p:cNvCxnSpPr>
          <p:nvPr/>
        </p:nvCxnSpPr>
        <p:spPr bwMode="auto">
          <a:xfrm rot="16199999" flipH="1">
            <a:off x="5760213" y="-419599"/>
            <a:ext cx="113016" cy="6236815"/>
          </a:xfrm>
          <a:prstGeom prst="bentConnector3">
            <a:avLst>
              <a:gd name="adj1" fmla="val 302272"/>
            </a:avLst>
          </a:prstGeom>
          <a:ln w="381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bwMode="auto">
          <a:xfrm>
            <a:off x="3698290" y="3001299"/>
            <a:ext cx="1963657" cy="923330"/>
          </a:xfrm>
          <a:prstGeom prst="rect">
            <a:avLst/>
          </a:prstGeom>
          <a:solidFill>
            <a:srgbClr val="92D050"/>
          </a:solidFill>
        </p:spPr>
        <p:txBody>
          <a:bodyPr wrap="square" rtlCol="0">
            <a:spAutoFit/>
          </a:bodyPr>
          <a:lstStyle/>
          <a:p>
            <a:pPr marL="342900" indent="-342900">
              <a:buAutoNum type="arabicPeriod"/>
              <a:defRPr/>
            </a:pPr>
            <a:r>
              <a:rPr lang="zh-TW"/>
              <a:t>攤分前金額</a:t>
            </a:r>
            <a:endParaRPr lang="en-US"/>
          </a:p>
          <a:p>
            <a:pPr marL="342900" indent="-342900">
              <a:buAutoNum type="arabicPeriod"/>
              <a:defRPr/>
            </a:pPr>
            <a:r>
              <a:rPr lang="zh-TW"/>
              <a:t>攤分比率</a:t>
            </a:r>
            <a:endParaRPr lang="en-US"/>
          </a:p>
          <a:p>
            <a:pPr marL="342900" indent="-342900">
              <a:buAutoNum type="arabicPeriod"/>
              <a:defRPr/>
            </a:pPr>
            <a:r>
              <a:rPr lang="zh-TW"/>
              <a:t>攤分後金額</a:t>
            </a:r>
            <a:endParaRPr/>
          </a:p>
        </p:txBody>
      </p:sp>
      <p:sp>
        <p:nvSpPr>
          <p:cNvPr id="57" name="文字方塊 56"/>
          <p:cNvSpPr txBox="1"/>
          <p:nvPr/>
        </p:nvSpPr>
        <p:spPr bwMode="auto">
          <a:xfrm>
            <a:off x="1336355" y="4423926"/>
            <a:ext cx="1492716" cy="369332"/>
          </a:xfrm>
          <a:prstGeom prst="rect">
            <a:avLst/>
          </a:prstGeom>
          <a:noFill/>
          <a:ln>
            <a:solidFill>
              <a:schemeClr val="accent1"/>
            </a:solidFill>
          </a:ln>
        </p:spPr>
        <p:txBody>
          <a:bodyPr wrap="none" rtlCol="0">
            <a:spAutoFit/>
          </a:bodyPr>
          <a:lstStyle/>
          <a:p>
            <a:pPr>
              <a:defRPr/>
            </a:pPr>
            <a:r>
              <a:rPr lang="zh-TW"/>
              <a:t>總金額</a:t>
            </a:r>
            <a:r>
              <a:rPr lang="en-US"/>
              <a:t>100</a:t>
            </a:r>
            <a:r>
              <a:rPr lang="zh-TW"/>
              <a:t>元</a:t>
            </a:r>
            <a:endParaRPr/>
          </a:p>
        </p:txBody>
      </p:sp>
      <p:sp>
        <p:nvSpPr>
          <p:cNvPr id="58" name="文字方塊 57"/>
          <p:cNvSpPr txBox="1"/>
          <p:nvPr/>
        </p:nvSpPr>
        <p:spPr bwMode="auto">
          <a:xfrm>
            <a:off x="929956" y="5219040"/>
            <a:ext cx="2303151" cy="646331"/>
          </a:xfrm>
          <a:prstGeom prst="rect">
            <a:avLst/>
          </a:prstGeom>
          <a:noFill/>
          <a:ln>
            <a:solidFill>
              <a:schemeClr val="accent1"/>
            </a:solidFill>
          </a:ln>
        </p:spPr>
        <p:txBody>
          <a:bodyPr wrap="square" rtlCol="0">
            <a:spAutoFit/>
          </a:bodyPr>
          <a:lstStyle/>
          <a:p>
            <a:pPr algn="ctr">
              <a:defRPr/>
            </a:pPr>
            <a:r>
              <a:rPr lang="zh-TW"/>
              <a:t>三個費用項目分別為</a:t>
            </a:r>
            <a:endParaRPr lang="en-US"/>
          </a:p>
          <a:p>
            <a:pPr algn="ctr">
              <a:defRPr/>
            </a:pPr>
            <a:r>
              <a:rPr lang="en-US"/>
              <a:t>40</a:t>
            </a:r>
            <a:r>
              <a:rPr lang="zh-TW"/>
              <a:t>元</a:t>
            </a:r>
            <a:r>
              <a:rPr lang="en-US"/>
              <a:t>,30</a:t>
            </a:r>
            <a:r>
              <a:rPr lang="zh-TW"/>
              <a:t>元</a:t>
            </a:r>
            <a:r>
              <a:rPr lang="en-US"/>
              <a:t>,30</a:t>
            </a:r>
            <a:r>
              <a:rPr lang="zh-TW"/>
              <a:t>元</a:t>
            </a:r>
            <a:endParaRPr/>
          </a:p>
        </p:txBody>
      </p:sp>
      <p:cxnSp>
        <p:nvCxnSpPr>
          <p:cNvPr id="59" name="直線接點 58"/>
          <p:cNvCxnSpPr>
            <a:cxnSpLocks/>
            <a:stCxn id="57" idx="2"/>
            <a:endCxn id="58" idx="0"/>
          </p:cNvCxnSpPr>
          <p:nvPr/>
        </p:nvCxnSpPr>
        <p:spPr bwMode="auto">
          <a:xfrm flipH="1">
            <a:off x="2081532" y="4793258"/>
            <a:ext cx="1181" cy="425781"/>
          </a:xfrm>
          <a:prstGeom prst="line">
            <a:avLst/>
          </a:prstGeom>
        </p:spPr>
        <p:style>
          <a:lnRef idx="1">
            <a:schemeClr val="accent1"/>
          </a:lnRef>
          <a:fillRef idx="0">
            <a:schemeClr val="accent1"/>
          </a:fillRef>
          <a:effectRef idx="0">
            <a:schemeClr val="accent1"/>
          </a:effectRef>
          <a:fontRef idx="minor">
            <a:schemeClr val="tx1"/>
          </a:fontRef>
        </p:style>
      </p:cxnSp>
      <p:sp>
        <p:nvSpPr>
          <p:cNvPr id="60" name="箭號: 向右 59"/>
          <p:cNvSpPr/>
          <p:nvPr/>
        </p:nvSpPr>
        <p:spPr bwMode="auto">
          <a:xfrm>
            <a:off x="4207122" y="4655220"/>
            <a:ext cx="847720" cy="33245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p>
        </p:txBody>
      </p:sp>
      <p:sp>
        <p:nvSpPr>
          <p:cNvPr id="61" name="文字方塊 60"/>
          <p:cNvSpPr txBox="1"/>
          <p:nvPr/>
        </p:nvSpPr>
        <p:spPr bwMode="auto">
          <a:xfrm>
            <a:off x="4228732" y="4285888"/>
            <a:ext cx="646331" cy="369332"/>
          </a:xfrm>
          <a:prstGeom prst="rect">
            <a:avLst/>
          </a:prstGeom>
          <a:noFill/>
        </p:spPr>
        <p:txBody>
          <a:bodyPr wrap="none" rtlCol="0">
            <a:spAutoFit/>
          </a:bodyPr>
          <a:lstStyle/>
          <a:p>
            <a:pPr>
              <a:defRPr/>
            </a:pPr>
            <a:r>
              <a:rPr lang="zh-TW"/>
              <a:t>立帳</a:t>
            </a:r>
            <a:endParaRPr/>
          </a:p>
        </p:txBody>
      </p:sp>
      <p:sp>
        <p:nvSpPr>
          <p:cNvPr id="62" name="文字方塊 61"/>
          <p:cNvSpPr txBox="1"/>
          <p:nvPr/>
        </p:nvSpPr>
        <p:spPr bwMode="auto">
          <a:xfrm>
            <a:off x="3499903" y="5108436"/>
            <a:ext cx="2262158" cy="1200329"/>
          </a:xfrm>
          <a:prstGeom prst="rect">
            <a:avLst/>
          </a:prstGeom>
          <a:noFill/>
        </p:spPr>
        <p:txBody>
          <a:bodyPr wrap="none" rtlCol="0">
            <a:spAutoFit/>
          </a:bodyPr>
          <a:lstStyle/>
          <a:p>
            <a:pPr algn="ctr">
              <a:defRPr/>
            </a:pPr>
            <a:r>
              <a:rPr lang="zh-TW"/>
              <a:t>三個會員的攤分比率</a:t>
            </a:r>
            <a:endParaRPr lang="en-US"/>
          </a:p>
          <a:p>
            <a:pPr algn="ctr">
              <a:defRPr/>
            </a:pPr>
            <a:r>
              <a:rPr lang="en-US"/>
              <a:t>P1:20%</a:t>
            </a:r>
            <a:endParaRPr/>
          </a:p>
          <a:p>
            <a:pPr algn="ctr">
              <a:defRPr/>
            </a:pPr>
            <a:r>
              <a:rPr lang="en-US"/>
              <a:t>P2:30%</a:t>
            </a:r>
            <a:endParaRPr/>
          </a:p>
          <a:p>
            <a:pPr algn="ctr">
              <a:defRPr/>
            </a:pPr>
            <a:r>
              <a:rPr lang="en-US"/>
              <a:t>P3:50%</a:t>
            </a:r>
            <a:endParaRPr lang="zh-TW"/>
          </a:p>
        </p:txBody>
      </p:sp>
      <p:sp>
        <p:nvSpPr>
          <p:cNvPr id="63" name="文字方塊 62"/>
          <p:cNvSpPr txBox="1"/>
          <p:nvPr/>
        </p:nvSpPr>
        <p:spPr bwMode="auto">
          <a:xfrm>
            <a:off x="6530916" y="4043830"/>
            <a:ext cx="671979" cy="369332"/>
          </a:xfrm>
          <a:prstGeom prst="rect">
            <a:avLst/>
          </a:prstGeom>
          <a:noFill/>
          <a:ln>
            <a:solidFill>
              <a:schemeClr val="accent1"/>
            </a:solidFill>
          </a:ln>
        </p:spPr>
        <p:txBody>
          <a:bodyPr wrap="none" rtlCol="0">
            <a:spAutoFit/>
          </a:bodyPr>
          <a:lstStyle/>
          <a:p>
            <a:pPr>
              <a:defRPr/>
            </a:pPr>
            <a:r>
              <a:rPr lang="en-US"/>
              <a:t>20</a:t>
            </a:r>
            <a:r>
              <a:rPr lang="zh-TW"/>
              <a:t>元</a:t>
            </a:r>
            <a:endParaRPr/>
          </a:p>
        </p:txBody>
      </p:sp>
      <p:sp>
        <p:nvSpPr>
          <p:cNvPr id="64" name="文字方塊 63"/>
          <p:cNvSpPr txBox="1"/>
          <p:nvPr/>
        </p:nvSpPr>
        <p:spPr bwMode="auto">
          <a:xfrm>
            <a:off x="8178590" y="4045335"/>
            <a:ext cx="1390124" cy="369332"/>
          </a:xfrm>
          <a:prstGeom prst="rect">
            <a:avLst/>
          </a:prstGeom>
          <a:noFill/>
          <a:ln>
            <a:solidFill>
              <a:schemeClr val="accent1"/>
            </a:solidFill>
          </a:ln>
        </p:spPr>
        <p:txBody>
          <a:bodyPr wrap="none" rtlCol="0">
            <a:spAutoFit/>
          </a:bodyPr>
          <a:lstStyle/>
          <a:p>
            <a:pPr>
              <a:defRPr/>
            </a:pPr>
            <a:r>
              <a:rPr lang="en-US"/>
              <a:t>8</a:t>
            </a:r>
            <a:r>
              <a:rPr lang="zh-TW"/>
              <a:t>元</a:t>
            </a:r>
            <a:r>
              <a:rPr lang="en-US"/>
              <a:t>,6</a:t>
            </a:r>
            <a:r>
              <a:rPr lang="zh-TW"/>
              <a:t>元</a:t>
            </a:r>
            <a:r>
              <a:rPr lang="en-US"/>
              <a:t>,6</a:t>
            </a:r>
            <a:r>
              <a:rPr lang="zh-TW"/>
              <a:t>元</a:t>
            </a:r>
            <a:endParaRPr/>
          </a:p>
        </p:txBody>
      </p:sp>
      <p:cxnSp>
        <p:nvCxnSpPr>
          <p:cNvPr id="65" name="直線接點 64"/>
          <p:cNvCxnSpPr>
            <a:cxnSpLocks/>
            <a:stCxn id="63" idx="3"/>
            <a:endCxn id="64" idx="1"/>
          </p:cNvCxnSpPr>
          <p:nvPr/>
        </p:nvCxnSpPr>
        <p:spPr bwMode="auto">
          <a:xfrm>
            <a:off x="7202895" y="4228496"/>
            <a:ext cx="975695" cy="1505"/>
          </a:xfrm>
          <a:prstGeom prst="line">
            <a:avLst/>
          </a:prstGeom>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bwMode="auto">
          <a:xfrm>
            <a:off x="5621592" y="4285888"/>
            <a:ext cx="466794" cy="369332"/>
          </a:xfrm>
          <a:prstGeom prst="rect">
            <a:avLst/>
          </a:prstGeom>
          <a:noFill/>
        </p:spPr>
        <p:txBody>
          <a:bodyPr wrap="none" rtlCol="0">
            <a:spAutoFit/>
          </a:bodyPr>
          <a:lstStyle/>
          <a:p>
            <a:pPr>
              <a:defRPr/>
            </a:pPr>
            <a:r>
              <a:rPr lang="en-US"/>
              <a:t>P1</a:t>
            </a:r>
            <a:endParaRPr lang="zh-TW"/>
          </a:p>
        </p:txBody>
      </p:sp>
      <p:sp>
        <p:nvSpPr>
          <p:cNvPr id="67" name="文字方塊 66"/>
          <p:cNvSpPr txBox="1"/>
          <p:nvPr/>
        </p:nvSpPr>
        <p:spPr bwMode="auto">
          <a:xfrm>
            <a:off x="7098591" y="4508558"/>
            <a:ext cx="3057247" cy="369332"/>
          </a:xfrm>
          <a:prstGeom prst="rect">
            <a:avLst/>
          </a:prstGeom>
          <a:noFill/>
        </p:spPr>
        <p:txBody>
          <a:bodyPr wrap="none" rtlCol="0">
            <a:spAutoFit/>
          </a:bodyPr>
          <a:lstStyle/>
          <a:p>
            <a:pPr>
              <a:defRPr/>
            </a:pPr>
            <a:r>
              <a:rPr lang="en-US"/>
              <a:t>40*20%</a:t>
            </a:r>
            <a:r>
              <a:rPr lang="zh-TW"/>
              <a:t> </a:t>
            </a:r>
            <a:r>
              <a:rPr lang="en-US"/>
              <a:t>,</a:t>
            </a:r>
            <a:r>
              <a:rPr lang="zh-TW"/>
              <a:t> </a:t>
            </a:r>
            <a:r>
              <a:rPr lang="en-US"/>
              <a:t>30*20%</a:t>
            </a:r>
            <a:r>
              <a:rPr lang="zh-TW"/>
              <a:t> </a:t>
            </a:r>
            <a:r>
              <a:rPr lang="en-US"/>
              <a:t>,</a:t>
            </a:r>
            <a:r>
              <a:rPr lang="zh-TW"/>
              <a:t>  </a:t>
            </a:r>
            <a:r>
              <a:rPr lang="en-US"/>
              <a:t>30*20%</a:t>
            </a:r>
            <a:endParaRPr lang="zh-TW"/>
          </a:p>
        </p:txBody>
      </p:sp>
      <p:sp>
        <p:nvSpPr>
          <p:cNvPr id="68" name="文字方塊 67"/>
          <p:cNvSpPr txBox="1"/>
          <p:nvPr/>
        </p:nvSpPr>
        <p:spPr bwMode="auto">
          <a:xfrm>
            <a:off x="6598000" y="4979128"/>
            <a:ext cx="671979" cy="369332"/>
          </a:xfrm>
          <a:prstGeom prst="rect">
            <a:avLst/>
          </a:prstGeom>
          <a:noFill/>
          <a:ln>
            <a:solidFill>
              <a:schemeClr val="accent1"/>
            </a:solidFill>
          </a:ln>
        </p:spPr>
        <p:txBody>
          <a:bodyPr wrap="none" rtlCol="0">
            <a:spAutoFit/>
          </a:bodyPr>
          <a:lstStyle/>
          <a:p>
            <a:pPr>
              <a:defRPr/>
            </a:pPr>
            <a:r>
              <a:rPr lang="en-US"/>
              <a:t>30</a:t>
            </a:r>
            <a:r>
              <a:rPr lang="zh-TW"/>
              <a:t>元</a:t>
            </a:r>
            <a:endParaRPr/>
          </a:p>
        </p:txBody>
      </p:sp>
      <p:sp>
        <p:nvSpPr>
          <p:cNvPr id="69" name="文字方塊 68"/>
          <p:cNvSpPr txBox="1"/>
          <p:nvPr/>
        </p:nvSpPr>
        <p:spPr bwMode="auto">
          <a:xfrm>
            <a:off x="7999967" y="4976307"/>
            <a:ext cx="1518364" cy="369332"/>
          </a:xfrm>
          <a:prstGeom prst="rect">
            <a:avLst/>
          </a:prstGeom>
          <a:noFill/>
          <a:ln>
            <a:solidFill>
              <a:schemeClr val="accent1"/>
            </a:solidFill>
          </a:ln>
        </p:spPr>
        <p:txBody>
          <a:bodyPr wrap="none" rtlCol="0">
            <a:spAutoFit/>
          </a:bodyPr>
          <a:lstStyle/>
          <a:p>
            <a:pPr>
              <a:defRPr/>
            </a:pPr>
            <a:r>
              <a:rPr lang="en-US"/>
              <a:t>12</a:t>
            </a:r>
            <a:r>
              <a:rPr lang="zh-TW"/>
              <a:t>元</a:t>
            </a:r>
            <a:r>
              <a:rPr lang="en-US"/>
              <a:t>,9</a:t>
            </a:r>
            <a:r>
              <a:rPr lang="zh-TW"/>
              <a:t>元</a:t>
            </a:r>
            <a:r>
              <a:rPr lang="en-US"/>
              <a:t>,9</a:t>
            </a:r>
            <a:r>
              <a:rPr lang="zh-TW"/>
              <a:t>元</a:t>
            </a:r>
            <a:endParaRPr/>
          </a:p>
        </p:txBody>
      </p:sp>
      <p:cxnSp>
        <p:nvCxnSpPr>
          <p:cNvPr id="70" name="直線接點 69"/>
          <p:cNvCxnSpPr>
            <a:cxnSpLocks/>
            <a:stCxn id="68" idx="3"/>
            <a:endCxn id="69" idx="1"/>
          </p:cNvCxnSpPr>
          <p:nvPr/>
        </p:nvCxnSpPr>
        <p:spPr bwMode="auto">
          <a:xfrm flipV="1">
            <a:off x="7269979" y="5160973"/>
            <a:ext cx="729989" cy="2821"/>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bwMode="auto">
          <a:xfrm>
            <a:off x="5629206" y="5105115"/>
            <a:ext cx="466794" cy="369332"/>
          </a:xfrm>
          <a:prstGeom prst="rect">
            <a:avLst/>
          </a:prstGeom>
          <a:noFill/>
        </p:spPr>
        <p:txBody>
          <a:bodyPr wrap="none" rtlCol="0">
            <a:spAutoFit/>
          </a:bodyPr>
          <a:lstStyle/>
          <a:p>
            <a:pPr>
              <a:defRPr/>
            </a:pPr>
            <a:r>
              <a:rPr lang="en-US"/>
              <a:t>P2</a:t>
            </a:r>
            <a:endParaRPr lang="zh-TW"/>
          </a:p>
        </p:txBody>
      </p:sp>
      <p:sp>
        <p:nvSpPr>
          <p:cNvPr id="72" name="文字方塊 71"/>
          <p:cNvSpPr txBox="1"/>
          <p:nvPr/>
        </p:nvSpPr>
        <p:spPr bwMode="auto">
          <a:xfrm>
            <a:off x="7112459" y="5348460"/>
            <a:ext cx="3057247" cy="369332"/>
          </a:xfrm>
          <a:prstGeom prst="rect">
            <a:avLst/>
          </a:prstGeom>
          <a:noFill/>
        </p:spPr>
        <p:txBody>
          <a:bodyPr wrap="none" rtlCol="0">
            <a:spAutoFit/>
          </a:bodyPr>
          <a:lstStyle/>
          <a:p>
            <a:pPr>
              <a:defRPr/>
            </a:pPr>
            <a:r>
              <a:rPr lang="en-US"/>
              <a:t>40*30%,</a:t>
            </a:r>
            <a:r>
              <a:rPr lang="zh-TW"/>
              <a:t>  </a:t>
            </a:r>
            <a:r>
              <a:rPr lang="en-US"/>
              <a:t>30*30%,</a:t>
            </a:r>
            <a:r>
              <a:rPr lang="zh-TW"/>
              <a:t>   </a:t>
            </a:r>
            <a:r>
              <a:rPr lang="en-US"/>
              <a:t>30*30%</a:t>
            </a:r>
            <a:endParaRPr lang="zh-TW"/>
          </a:p>
        </p:txBody>
      </p:sp>
      <p:sp>
        <p:nvSpPr>
          <p:cNvPr id="73" name="文字方塊 72"/>
          <p:cNvSpPr txBox="1"/>
          <p:nvPr/>
        </p:nvSpPr>
        <p:spPr bwMode="auto">
          <a:xfrm>
            <a:off x="6598000" y="5850092"/>
            <a:ext cx="671979" cy="369332"/>
          </a:xfrm>
          <a:prstGeom prst="rect">
            <a:avLst/>
          </a:prstGeom>
          <a:noFill/>
          <a:ln>
            <a:solidFill>
              <a:schemeClr val="accent1"/>
            </a:solidFill>
          </a:ln>
        </p:spPr>
        <p:txBody>
          <a:bodyPr wrap="none" rtlCol="0">
            <a:spAutoFit/>
          </a:bodyPr>
          <a:lstStyle/>
          <a:p>
            <a:pPr>
              <a:defRPr/>
            </a:pPr>
            <a:r>
              <a:rPr lang="en-US"/>
              <a:t>50</a:t>
            </a:r>
            <a:r>
              <a:rPr lang="zh-TW"/>
              <a:t>元</a:t>
            </a:r>
            <a:endParaRPr/>
          </a:p>
        </p:txBody>
      </p:sp>
      <p:sp>
        <p:nvSpPr>
          <p:cNvPr id="74" name="文字方塊 73"/>
          <p:cNvSpPr txBox="1"/>
          <p:nvPr/>
        </p:nvSpPr>
        <p:spPr bwMode="auto">
          <a:xfrm>
            <a:off x="7984492" y="5850092"/>
            <a:ext cx="1774845" cy="369332"/>
          </a:xfrm>
          <a:prstGeom prst="rect">
            <a:avLst/>
          </a:prstGeom>
          <a:noFill/>
          <a:ln>
            <a:solidFill>
              <a:schemeClr val="accent1"/>
            </a:solidFill>
          </a:ln>
        </p:spPr>
        <p:txBody>
          <a:bodyPr wrap="none" rtlCol="0">
            <a:spAutoFit/>
          </a:bodyPr>
          <a:lstStyle/>
          <a:p>
            <a:pPr>
              <a:defRPr/>
            </a:pPr>
            <a:r>
              <a:rPr lang="en-US"/>
              <a:t>20</a:t>
            </a:r>
            <a:r>
              <a:rPr lang="zh-TW"/>
              <a:t>元</a:t>
            </a:r>
            <a:r>
              <a:rPr lang="en-US"/>
              <a:t>,15</a:t>
            </a:r>
            <a:r>
              <a:rPr lang="zh-TW"/>
              <a:t>元</a:t>
            </a:r>
            <a:r>
              <a:rPr lang="en-US"/>
              <a:t>,15</a:t>
            </a:r>
            <a:r>
              <a:rPr lang="zh-TW"/>
              <a:t>元</a:t>
            </a:r>
            <a:endParaRPr/>
          </a:p>
        </p:txBody>
      </p:sp>
      <p:cxnSp>
        <p:nvCxnSpPr>
          <p:cNvPr id="75" name="直線接點 74"/>
          <p:cNvCxnSpPr>
            <a:cxnSpLocks/>
            <a:stCxn id="73" idx="3"/>
            <a:endCxn id="74" idx="1"/>
          </p:cNvCxnSpPr>
          <p:nvPr/>
        </p:nvCxnSpPr>
        <p:spPr bwMode="auto">
          <a:xfrm>
            <a:off x="7269979" y="6034759"/>
            <a:ext cx="714513"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bwMode="auto">
          <a:xfrm>
            <a:off x="5642359" y="5924342"/>
            <a:ext cx="466794" cy="369332"/>
          </a:xfrm>
          <a:prstGeom prst="rect">
            <a:avLst/>
          </a:prstGeom>
          <a:noFill/>
        </p:spPr>
        <p:txBody>
          <a:bodyPr wrap="none" rtlCol="0">
            <a:spAutoFit/>
          </a:bodyPr>
          <a:lstStyle/>
          <a:p>
            <a:pPr>
              <a:defRPr/>
            </a:pPr>
            <a:r>
              <a:rPr lang="en-US"/>
              <a:t>P3</a:t>
            </a:r>
            <a:endParaRPr lang="zh-TW"/>
          </a:p>
        </p:txBody>
      </p:sp>
      <p:sp>
        <p:nvSpPr>
          <p:cNvPr id="77" name="文字方塊 76"/>
          <p:cNvSpPr txBox="1"/>
          <p:nvPr/>
        </p:nvSpPr>
        <p:spPr bwMode="auto">
          <a:xfrm>
            <a:off x="7112459" y="6416259"/>
            <a:ext cx="3057247" cy="369332"/>
          </a:xfrm>
          <a:prstGeom prst="rect">
            <a:avLst/>
          </a:prstGeom>
          <a:noFill/>
        </p:spPr>
        <p:txBody>
          <a:bodyPr wrap="none" rtlCol="0">
            <a:spAutoFit/>
          </a:bodyPr>
          <a:lstStyle/>
          <a:p>
            <a:pPr>
              <a:defRPr/>
            </a:pPr>
            <a:r>
              <a:rPr lang="en-US"/>
              <a:t>40*50%,</a:t>
            </a:r>
            <a:r>
              <a:rPr lang="zh-TW"/>
              <a:t>  </a:t>
            </a:r>
            <a:r>
              <a:rPr lang="en-US"/>
              <a:t>30*50%,</a:t>
            </a:r>
            <a:r>
              <a:rPr lang="zh-TW"/>
              <a:t>   </a:t>
            </a:r>
            <a:r>
              <a:rPr lang="en-US"/>
              <a:t>30*50%</a:t>
            </a:r>
            <a:endParaRPr lang="zh-TW"/>
          </a:p>
        </p:txBody>
      </p:sp>
      <p:sp>
        <p:nvSpPr>
          <p:cNvPr id="78" name="文字方塊 77"/>
          <p:cNvSpPr txBox="1"/>
          <p:nvPr/>
        </p:nvSpPr>
        <p:spPr bwMode="auto">
          <a:xfrm>
            <a:off x="5762061" y="3008739"/>
            <a:ext cx="1189191" cy="923330"/>
          </a:xfrm>
          <a:prstGeom prst="rect">
            <a:avLst/>
          </a:prstGeom>
          <a:solidFill>
            <a:schemeClr val="accent1">
              <a:lumMod val="40000"/>
              <a:lumOff val="60000"/>
            </a:schemeClr>
          </a:solidFill>
        </p:spPr>
        <p:txBody>
          <a:bodyPr wrap="square" rtlCol="0">
            <a:spAutoFit/>
          </a:bodyPr>
          <a:lstStyle/>
          <a:p>
            <a:pPr marL="342900" indent="-342900">
              <a:buAutoNum type="arabicPeriod"/>
              <a:defRPr/>
            </a:pPr>
            <a:r>
              <a:rPr lang="en-US"/>
              <a:t>40</a:t>
            </a:r>
            <a:r>
              <a:rPr lang="zh-TW"/>
              <a:t>元</a:t>
            </a:r>
            <a:endParaRPr lang="en-US"/>
          </a:p>
          <a:p>
            <a:pPr marL="342900" indent="-342900">
              <a:buAutoNum type="arabicPeriod"/>
              <a:defRPr/>
            </a:pPr>
            <a:r>
              <a:rPr lang="en-US"/>
              <a:t>20%</a:t>
            </a:r>
            <a:endParaRPr/>
          </a:p>
          <a:p>
            <a:pPr marL="342900" indent="-342900">
              <a:buAutoNum type="arabicPeriod"/>
              <a:defRPr/>
            </a:pPr>
            <a:r>
              <a:rPr lang="en-US"/>
              <a:t>8</a:t>
            </a:r>
            <a:r>
              <a:rPr lang="zh-TW"/>
              <a:t>元</a:t>
            </a:r>
            <a:endParaRPr/>
          </a:p>
        </p:txBody>
      </p:sp>
      <p:cxnSp>
        <p:nvCxnSpPr>
          <p:cNvPr id="79" name="直線單箭頭接點 78"/>
          <p:cNvCxnSpPr>
            <a:cxnSpLocks/>
          </p:cNvCxnSpPr>
          <p:nvPr/>
        </p:nvCxnSpPr>
        <p:spPr bwMode="auto">
          <a:xfrm>
            <a:off x="5359678" y="3195383"/>
            <a:ext cx="402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cxnSpLocks/>
          </p:cNvCxnSpPr>
          <p:nvPr/>
        </p:nvCxnSpPr>
        <p:spPr bwMode="auto">
          <a:xfrm>
            <a:off x="5346764" y="3492274"/>
            <a:ext cx="455566" cy="2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cxnSpLocks/>
          </p:cNvCxnSpPr>
          <p:nvPr/>
        </p:nvCxnSpPr>
        <p:spPr bwMode="auto">
          <a:xfrm>
            <a:off x="5373356" y="3756180"/>
            <a:ext cx="4023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bwMode="auto">
          <a:xfrm>
            <a:off x="7041970" y="4446696"/>
            <a:ext cx="969130" cy="41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p>
        </p:txBody>
      </p:sp>
      <p:cxnSp>
        <p:nvCxnSpPr>
          <p:cNvPr id="83" name="直線單箭頭接點 82"/>
          <p:cNvCxnSpPr>
            <a:cxnSpLocks/>
          </p:cNvCxnSpPr>
          <p:nvPr/>
        </p:nvCxnSpPr>
        <p:spPr bwMode="auto">
          <a:xfrm flipH="1" flipV="1">
            <a:off x="6447718" y="3802928"/>
            <a:ext cx="1083229" cy="6769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xmlns:a="http://schemas.openxmlformats.org/drawingml/2006/main" noGrp="1"/>
          </p:cNvGraphicFramePr>
          <p:nvPr/>
        </p:nvGraphicFramePr>
        <p:xfrm>
          <a:off x="113517" y="834501"/>
          <a:ext cx="5169595" cy="1807800"/>
        </p:xfrm>
        <a:graphic>
          <a:graphicData uri="http://schemas.openxmlformats.org/drawingml/2006/table">
            <a:tbl>
              <a:tblPr firstRow="0" firstCol="0" lastRow="0" lastCol="0" bandRow="0" bandCol="0">
                <a:tableStyleId>{16D9F66E-5EB9-4882-86FB-DCBF35E3C3E4}</a:tableStyleId>
              </a:tblPr>
              <a:tblGrid>
                <a:gridCol w="443937"/>
                <a:gridCol w="1197166"/>
                <a:gridCol w="1309059"/>
                <a:gridCol w="803563"/>
                <a:gridCol w="1415870"/>
              </a:tblGrid>
              <a:tr h="202906">
                <a:tc gridSpan="5">
                  <a:txBody>
                    <a:bodyPr/>
                    <a:p>
                      <a:pPr marL="0" marR="0" lvl="0" indent="0" algn="ctr" defTabSz="9144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InvoiceMaster</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發票主檔</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c hMerge="1">
                  <a:txBody>
                    <a:bodyPr/>
                    <a:p>
                      <a:endParaRPr/>
                    </a:p>
                  </a:txBody>
                </a:tc>
              </a:tr>
              <a:tr h="202906">
                <a:tc>
                  <a:txBody>
                    <a:bodyPr/>
                    <a:p>
                      <a:pPr algn="ctr">
                        <a:defRPr/>
                      </a:pPr>
                      <a:r>
                        <a:rPr lang="zh-TW" sz="1200" u="none" strike="noStrike">
                          <a:latin typeface="微軟正黑體"/>
                          <a:ea typeface="微軟正黑體"/>
                        </a:rPr>
                        <a:t>項次</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資料庫欄位名稱</a:t>
                      </a:r>
                      <a:endParaRPr lang="zh-TW" sz="1200" b="0" i="0" u="none" strike="noStrike">
                        <a:solidFill>
                          <a:srgbClr val="000000"/>
                        </a:solidFill>
                        <a:latin typeface="微軟正黑體"/>
                        <a:ea typeface="微軟正黑體"/>
                      </a:endParaRPr>
                    </a:p>
                  </a:txBody>
                  <a:tcPr marL="8193" marR="8193" marT="8193" marB="0" anchor="ct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3" marB="0" anchor="ctr"/>
                </a:tc>
                <a:tc>
                  <a:txBody>
                    <a:bodyPr/>
                    <a:p>
                      <a:pPr algn="ctr">
                        <a:defRPr/>
                      </a:pPr>
                      <a:r>
                        <a:rPr lang="zh-TW" sz="1200" u="none" strike="noStrike">
                          <a:latin typeface="微軟正黑體"/>
                          <a:ea typeface="微軟正黑體"/>
                        </a:rPr>
                        <a:t>內容說明</a:t>
                      </a:r>
                      <a:endParaRPr lang="zh-TW" sz="1200" b="0" i="0" u="none" strike="noStrike">
                        <a:solidFill>
                          <a:srgbClr val="000000"/>
                        </a:solidFill>
                        <a:latin typeface="微軟正黑體"/>
                        <a:ea typeface="微軟正黑體"/>
                      </a:endParaRPr>
                    </a:p>
                  </a:txBody>
                  <a:tcPr marL="8193" marR="8193" marT="8193" marB="0" anchor="ctr"/>
                </a:tc>
              </a:tr>
              <a:tr h="396635">
                <a:tc>
                  <a:txBody>
                    <a:bodyPr/>
                    <a:p>
                      <a:pPr algn="ctr">
                        <a:defRPr/>
                      </a:pPr>
                      <a:r>
                        <a:rPr lang="en-US" sz="1200" u="none" strike="noStrike">
                          <a:latin typeface="微軟正黑體"/>
                          <a:ea typeface="微軟正黑體"/>
                        </a:rPr>
                        <a:t>1</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發票主檔</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InvMasterID</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a:ln>
                          <a:noFill/>
                        </a:ln>
                        <a:solidFill>
                          <a:srgbClr val="000000"/>
                        </a:solidFill>
                        <a:latin typeface="微軟正黑體"/>
                        <a:ea typeface="微軟正黑體"/>
                      </a:endParaRPr>
                    </a:p>
                  </a:txBody>
                  <a:tcPr marL="8195" marR="8195" marT="8189" marB="0" anchor="ctr"/>
                </a:tc>
              </a:tr>
              <a:tr h="396635">
                <a:tc>
                  <a:txBody>
                    <a:bodyPr/>
                    <a:p>
                      <a:pPr algn="ctr">
                        <a:defRPr/>
                      </a:pPr>
                      <a:r>
                        <a:rPr lang="en-US" sz="1200" u="none" strike="noStrike">
                          <a:latin typeface="微軟正黑體"/>
                          <a:ea typeface="微軟正黑體"/>
                        </a:rPr>
                        <a:t>2</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發票工作檔</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a:ln>
                            <a:noFill/>
                          </a:ln>
                          <a:solidFill>
                            <a:srgbClr val="000000"/>
                          </a:solidFill>
                          <a:latin typeface="微軟正黑體"/>
                          <a:ea typeface="微軟正黑體"/>
                        </a:rPr>
                        <a:t>WK</a:t>
                      </a:r>
                      <a:r>
                        <a:rPr lang="en-US" sz="1200" u="none" strike="noStrike">
                          <a:latin typeface="微軟正黑體"/>
                          <a:ea typeface="微軟正黑體"/>
                        </a:rPr>
                        <a:t>MasterID</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a:t>
                      </a:r>
                      <a:r>
                        <a:rPr lang="zh-TW" sz="1000" b="0" i="0" u="none" strike="noStrike" cap="none" spc="0">
                          <a:ln>
                            <a:noFill/>
                          </a:ln>
                          <a:solidFill>
                            <a:srgbClr val="000000"/>
                          </a:solidFill>
                          <a:latin typeface="微軟正黑體"/>
                          <a:ea typeface="微軟正黑體"/>
                          <a:cs typeface="+mn-cs"/>
                        </a:rPr>
                        <a:t>工</a:t>
                      </a:r>
                      <a:r>
                        <a:rPr lang="zh-TW" sz="1000" b="0" i="0" u="none" strike="noStrike" cap="none">
                          <a:ln>
                            <a:noFill/>
                          </a:ln>
                          <a:solidFill>
                            <a:srgbClr val="000000"/>
                          </a:solidFill>
                          <a:latin typeface="微軟正黑體"/>
                          <a:ea typeface="微軟正黑體"/>
                        </a:rPr>
                        <a:t>作主檔</a:t>
                      </a:r>
                      <a:endParaRPr/>
                    </a:p>
                  </a:txBody>
                  <a:tcPr marL="8195" marR="8195" marT="8189" marB="0" anchor="ctr"/>
                </a:tc>
              </a:tr>
              <a:tr h="202906">
                <a:tc>
                  <a:txBody>
                    <a:bodyPr/>
                    <a:p>
                      <a:pPr marL="0" algn="ctr" defTabSz="685800">
                        <a:defRPr/>
                      </a:pPr>
                      <a:r>
                        <a:rPr lang="en-US" sz="1200" u="none" strike="noStrike">
                          <a:solidFill>
                            <a:schemeClr val="dk1"/>
                          </a:solidFill>
                          <a:latin typeface="微軟正黑體"/>
                          <a:ea typeface="微軟正黑體"/>
                          <a:cs typeface="+mn-cs"/>
                        </a:rPr>
                        <a:t>3</a:t>
                      </a:r>
                      <a:endParaRPr/>
                    </a:p>
                  </a:txBody>
                  <a:tcPr marL="8193" marR="8193" marT="8193" marB="0" anchor="ctr"/>
                </a:tc>
                <a:tc>
                  <a:txBody>
                    <a:bodyPr/>
                    <a:p>
                      <a:pPr algn="l">
                        <a:defRPr/>
                      </a:pPr>
                      <a:r>
                        <a:rPr lang="zh-TW" sz="1200" u="none" strike="noStrike">
                          <a:latin typeface="微軟正黑體"/>
                          <a:ea typeface="微軟正黑體"/>
                        </a:rPr>
                        <a:t>發票號碼</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InvoiceNo</a:t>
                      </a:r>
                      <a:endParaRPr lang="en-US" sz="1200" b="0" i="0" u="none" strike="noStrike">
                        <a:solidFill>
                          <a:srgbClr val="000000"/>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varchar(64)</a:t>
                      </a:r>
                      <a:endParaRPr/>
                    </a:p>
                  </a:txBody>
                  <a:tcPr marL="8193" marR="8193" marT="8193" marB="0" anchor="ct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By</a:t>
                      </a:r>
                      <a:r>
                        <a:rPr lang="zh-TW" sz="1000" b="0" i="0" u="none" strike="noStrike" cap="none" spc="0">
                          <a:ln>
                            <a:noFill/>
                          </a:ln>
                          <a:solidFill>
                            <a:srgbClr val="000000"/>
                          </a:solidFill>
                          <a:latin typeface="微軟正黑體"/>
                          <a:ea typeface="微軟正黑體"/>
                          <a:cs typeface="+mn-cs"/>
                        </a:rPr>
                        <a:t> 發票工作主檔</a:t>
                      </a:r>
                      <a:endParaRPr/>
                    </a:p>
                  </a:txBody>
                  <a:tcPr marL="8193" marR="8193" marT="8193" marB="0" anchor="ctr"/>
                </a:tc>
              </a:tr>
              <a:tr h="202906">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1" i="0" u="none" strike="noStrike">
                          <a:solidFill>
                            <a:schemeClr val="accent5">
                              <a:lumMod val="75000"/>
                            </a:schemeClr>
                          </a:solidFill>
                          <a:latin typeface="微軟正黑體"/>
                          <a:ea typeface="微軟正黑體"/>
                        </a:rPr>
                        <a:t>會員名稱</a:t>
                      </a:r>
                      <a:endParaRPr/>
                    </a:p>
                  </a:txBody>
                  <a:tcPr marL="8193" marR="8193" marT="8193" marB="0" anchor="ctr"/>
                </a:tc>
                <a:tc>
                  <a:txBody>
                    <a:bodyPr/>
                    <a:p>
                      <a:pPr algn="l">
                        <a:defRPr/>
                      </a:pPr>
                      <a:r>
                        <a:rPr lang="en-US" sz="1200" b="1" i="0" u="none" strike="noStrike">
                          <a:solidFill>
                            <a:schemeClr val="accent5">
                              <a:lumMod val="75000"/>
                            </a:schemeClr>
                          </a:solidFill>
                          <a:latin typeface="微軟正黑體"/>
                          <a:ea typeface="微軟正黑體"/>
                        </a:rPr>
                        <a:t>PartyName</a:t>
                      </a:r>
                      <a:endParaRPr lang="en-US" sz="1200" b="1" i="0" u="none" strike="noStrike">
                        <a:solidFill>
                          <a:schemeClr val="accent5">
                            <a:lumMod val="75000"/>
                          </a:schemeClr>
                        </a:solidFill>
                        <a:latin typeface="微軟正黑體"/>
                        <a:ea typeface="微軟正黑體"/>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000" b="1" i="0" u="none" strike="noStrike" cap="none">
                          <a:ln>
                            <a:noFill/>
                          </a:ln>
                          <a:solidFill>
                            <a:schemeClr val="accent5">
                              <a:lumMod val="75000"/>
                            </a:schemeClr>
                          </a:solidFill>
                          <a:latin typeface="微軟正黑體"/>
                          <a:ea typeface="微軟正黑體"/>
                        </a:rPr>
                        <a:t>Varchar(100)</a:t>
                      </a:r>
                      <a:endParaRPr/>
                    </a:p>
                  </a:txBody>
                  <a:tcPr marL="8193" marR="8193" marT="8193" marB="0" anchor="ctr"/>
                </a:tc>
                <a:tc>
                  <a:txBody>
                    <a:bodyPr/>
                    <a:p>
                      <a:pPr algn="l">
                        <a:defRPr/>
                      </a:pPr>
                      <a:endParaRPr lang="zh-TW" sz="1000" b="1" i="0" u="none" strike="noStrike" cap="none" spc="0">
                        <a:ln>
                          <a:noFill/>
                        </a:ln>
                        <a:solidFill>
                          <a:schemeClr val="accent5">
                            <a:lumMod val="75000"/>
                          </a:schemeClr>
                        </a:solidFill>
                        <a:latin typeface="微軟正黑體"/>
                        <a:ea typeface="微軟正黑體"/>
                        <a:cs typeface="+mn-cs"/>
                      </a:endParaRPr>
                    </a:p>
                  </a:txBody>
                  <a:tcPr marL="8193" marR="8193" marT="8193" marB="0" anchor="ctr"/>
                </a:tc>
              </a:tr>
              <a:tr h="202906">
                <a:tc>
                  <a:txBody>
                    <a:bodyPr/>
                    <a:p>
                      <a:pPr algn="ctr">
                        <a:defRPr/>
                      </a:pPr>
                      <a:r>
                        <a:rPr lang="en-US" sz="1200" b="0" i="0" u="none" strike="noStrike">
                          <a:solidFill>
                            <a:srgbClr val="000000"/>
                          </a:solidFill>
                          <a:latin typeface="微軟正黑體"/>
                          <a:ea typeface="微軟正黑體"/>
                        </a:rPr>
                        <a:t>…</a:t>
                      </a:r>
                      <a:endParaRPr/>
                    </a:p>
                  </a:txBody>
                  <a:tcPr marL="8193" marR="8193" marT="8193" marB="0" anchor="ctr"/>
                </a:tc>
                <a:tc>
                  <a:txBody>
                    <a:bodyPr/>
                    <a:p>
                      <a:pPr algn="ctr">
                        <a:defRPr/>
                      </a:pPr>
                      <a:r>
                        <a:rPr lang="en-US" sz="1200" b="0" i="0" u="none" strike="noStrike">
                          <a:solidFill>
                            <a:srgbClr val="000000"/>
                          </a:solidFill>
                          <a:latin typeface="微軟正黑體"/>
                          <a:ea typeface="微軟正黑體"/>
                        </a:rPr>
                        <a:t>…</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en-US" sz="1200" b="0" i="0" u="none" strike="noStrike">
                          <a:solidFill>
                            <a:srgbClr val="000000"/>
                          </a:solidFill>
                          <a:latin typeface="微軟正黑體"/>
                          <a:ea typeface="微軟正黑體"/>
                        </a:rPr>
                        <a:t>…</a:t>
                      </a:r>
                      <a:endParaRPr/>
                    </a:p>
                  </a:txBody>
                  <a:tcPr marL="8193" marR="8193" marT="8193" marB="0" anchor="ct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a:t>
                      </a:r>
                      <a:endParaRPr/>
                    </a:p>
                  </a:txBody>
                  <a:tcPr marL="8193" marR="8193" marT="8193" marB="0" anchor="ct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a:t>
                      </a:r>
                      <a:endParaRPr lang="zh-TW" sz="1000" b="0" i="0" u="none" strike="noStrike" cap="none" spc="0">
                        <a:ln>
                          <a:noFill/>
                        </a:ln>
                        <a:solidFill>
                          <a:srgbClr val="000000"/>
                        </a:solidFill>
                        <a:latin typeface="微軟正黑體"/>
                        <a:ea typeface="微軟正黑體"/>
                        <a:cs typeface="+mn-cs"/>
                      </a:endParaRPr>
                    </a:p>
                  </a:txBody>
                  <a:tcPr marL="8193" marR="8193" marT="8193" marB="0" anchor="ctr"/>
                </a:tc>
              </a:tr>
            </a:tbl>
          </a:graphicData>
        </a:graphic>
      </p:graphicFrame>
      <p:sp>
        <p:nvSpPr>
          <p:cNvPr id="2" name="文字方塊 1"/>
          <p:cNvSpPr txBox="1"/>
          <p:nvPr/>
        </p:nvSpPr>
        <p:spPr bwMode="auto">
          <a:xfrm>
            <a:off x="113517" y="3954827"/>
            <a:ext cx="2303151" cy="461665"/>
          </a:xfrm>
          <a:prstGeom prst="rect">
            <a:avLst/>
          </a:prstGeom>
          <a:noFill/>
          <a:ln>
            <a:solidFill>
              <a:schemeClr val="accent1"/>
            </a:solidFill>
          </a:ln>
        </p:spPr>
        <p:txBody>
          <a:bodyPr wrap="square" rtlCol="0">
            <a:spAutoFit/>
          </a:bodyPr>
          <a:lstStyle/>
          <a:p>
            <a:pPr algn="ctr">
              <a:defRPr/>
            </a:pPr>
            <a:r>
              <a:rPr lang="zh-TW" sz="2400" b="1">
                <a:solidFill>
                  <a:srgbClr val="FF0000"/>
                </a:solidFill>
              </a:rPr>
              <a:t>攤分範例說明</a:t>
            </a:r>
            <a:endParaRPr/>
          </a:p>
        </p:txBody>
      </p:sp>
      <p:graphicFrame>
        <p:nvGraphicFramePr>
          <p:cNvPr id="4" name="表格 3"/>
          <p:cNvGraphicFramePr>
            <a:graphicFrameLocks xmlns:a="http://schemas.openxmlformats.org/drawingml/2006/main" noGrp="1"/>
          </p:cNvGraphicFramePr>
          <p:nvPr/>
        </p:nvGraphicFramePr>
        <p:xfrm>
          <a:off x="6096000" y="787930"/>
          <a:ext cx="5678258" cy="1967387"/>
        </p:xfrm>
        <a:graphic>
          <a:graphicData uri="http://schemas.openxmlformats.org/drawingml/2006/table">
            <a:tbl>
              <a:tblPr firstRow="0" firstCol="0" lastRow="0" lastCol="0" bandRow="0" bandCol="0"/>
              <a:tblGrid>
                <a:gridCol w="454820"/>
                <a:gridCol w="1393416"/>
                <a:gridCol w="1374458"/>
                <a:gridCol w="1071129"/>
                <a:gridCol w="1384435"/>
              </a:tblGrid>
              <a:tr h="217742">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InvoiceDetail</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發票明細檔</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17742">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algn="ctr">
                        <a:defRPr/>
                      </a:pPr>
                      <a:r>
                        <a:rPr lang="en-US" sz="1200" b="0" i="0" u="none" strike="noStrike">
                          <a:solidFill>
                            <a:srgbClr val="000000"/>
                          </a:solidFill>
                          <a:latin typeface="微軟正黑體"/>
                          <a:ea typeface="微軟正黑體"/>
                        </a:rPr>
                        <a:t>…</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ctr">
                        <a:defRPr/>
                      </a:pPr>
                      <a:r>
                        <a:rPr lang="en-US" sz="1200" b="0" i="0" u="none" strike="noStrike">
                          <a:solidFill>
                            <a:srgbClr val="000000"/>
                          </a:solidFill>
                          <a:latin typeface="微軟正黑體"/>
                          <a:ea typeface="微軟正黑體"/>
                        </a:rPr>
                        <a:t>…</a:t>
                      </a:r>
                      <a:endParaRPr lang="zh-TW" sz="12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ctr">
                        <a:defRPr/>
                      </a:pPr>
                      <a:r>
                        <a:rPr lang="en-US" sz="1200" b="0" i="0" u="none" strike="noStrike">
                          <a:solidFill>
                            <a:srgbClr val="000000"/>
                          </a:solidFill>
                          <a:latin typeface="微軟正黑體"/>
                          <a:ea typeface="微軟正黑體"/>
                        </a:rPr>
                        <a:t>…</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a:t>
                      </a:r>
                      <a:endParaRPr lang="zh-TW" sz="1000" b="0" i="0" u="none" strike="noStrike" cap="none" spc="0">
                        <a:ln>
                          <a:noFill/>
                        </a:ln>
                        <a:solidFill>
                          <a:srgbClr val="00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10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計帳段號</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BillMilestone</a:t>
                      </a:r>
                      <a:endParaRPr lang="en-US" sz="12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varchar(20)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By</a:t>
                      </a:r>
                      <a:r>
                        <a:rPr lang="zh-TW" sz="1200" b="0" i="0" u="none" strike="noStrike" cap="none">
                          <a:ln>
                            <a:noFill/>
                          </a:ln>
                          <a:solidFill>
                            <a:srgbClr val="FF0000"/>
                          </a:solidFill>
                          <a:latin typeface="微軟正黑體"/>
                          <a:ea typeface="微軟正黑體"/>
                        </a:rPr>
                        <a:t> 發票</a:t>
                      </a:r>
                      <a:r>
                        <a:rPr lang="zh-TW" sz="1200" b="0" i="0" u="none" strike="noStrike" cap="none" spc="0">
                          <a:ln>
                            <a:noFill/>
                          </a:ln>
                          <a:solidFill>
                            <a:srgbClr val="FF0000"/>
                          </a:solidFill>
                          <a:latin typeface="微軟正黑體"/>
                          <a:ea typeface="微軟正黑體"/>
                          <a:cs typeface="+mn-cs"/>
                        </a:rPr>
                        <a:t>工</a:t>
                      </a:r>
                      <a:r>
                        <a:rPr lang="zh-TW" sz="1200" b="0" i="0" u="none" strike="noStrike" cap="none">
                          <a:ln>
                            <a:noFill/>
                          </a:ln>
                          <a:solidFill>
                            <a:srgbClr val="FF0000"/>
                          </a:solidFill>
                          <a:latin typeface="微軟正黑體"/>
                          <a:ea typeface="微軟正黑體"/>
                        </a:rPr>
                        <a:t>作明細檔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11</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費用項目</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FeeItem</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varchar(100)</a:t>
                      </a:r>
                      <a:endParaRPr lang="en-US" sz="1200" b="0" i="0" u="none" strike="noStrike" cap="none" spc="0">
                        <a:ln>
                          <a:noFill/>
                        </a:ln>
                        <a:solidFill>
                          <a:srgbClr val="000000"/>
                        </a:solidFill>
                        <a:latin typeface="微軟正黑體"/>
                        <a:ea typeface="微軟正黑體"/>
                        <a:cs typeface="+mn-cs"/>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作明細檔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a:t>攤分前</a:t>
                      </a:r>
                      <a:r>
                        <a:rPr lang="zh-TW" sz="1200" b="0" i="0" u="none" strike="noStrike" cap="none">
                          <a:ln>
                            <a:noFill/>
                          </a:ln>
                          <a:solidFill>
                            <a:srgbClr val="000000"/>
                          </a:solidFill>
                          <a:latin typeface="微軟正黑體"/>
                          <a:ea typeface="微軟正黑體"/>
                        </a:rPr>
                        <a:t>金額</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FeeAmountPre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By</a:t>
                      </a:r>
                      <a:r>
                        <a:rPr lang="zh-TW" sz="1200" b="0" i="0" u="none" strike="noStrike" cap="none">
                          <a:ln>
                            <a:noFill/>
                          </a:ln>
                          <a:solidFill>
                            <a:srgbClr val="000000"/>
                          </a:solidFill>
                          <a:latin typeface="微軟正黑體"/>
                          <a:ea typeface="微軟正黑體"/>
                        </a:rPr>
                        <a:t> 發票</a:t>
                      </a:r>
                      <a:r>
                        <a:rPr lang="zh-TW" sz="1200" b="0" i="0" u="none" strike="noStrike" cap="none" spc="0">
                          <a:ln>
                            <a:noFill/>
                          </a:ln>
                          <a:solidFill>
                            <a:srgbClr val="000000"/>
                          </a:solidFill>
                          <a:latin typeface="微軟正黑體"/>
                          <a:ea typeface="微軟正黑體"/>
                          <a:cs typeface="+mn-cs"/>
                        </a:rPr>
                        <a:t>工</a:t>
                      </a:r>
                      <a:r>
                        <a:rPr lang="zh-TW" sz="1200" b="0" i="0" u="none" strike="noStrike" cap="none">
                          <a:ln>
                            <a:noFill/>
                          </a:ln>
                          <a:solidFill>
                            <a:srgbClr val="000000"/>
                          </a:solidFill>
                          <a:latin typeface="微軟正黑體"/>
                          <a:ea typeface="微軟正黑體"/>
                        </a:rPr>
                        <a:t>作明細檔</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13</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攤分比率</a:t>
                      </a:r>
                      <a:r>
                        <a:rPr lang="en-US" sz="1200" b="0" i="0" u="none" strike="noStrike" cap="none">
                          <a:ln>
                            <a:noFill/>
                          </a:ln>
                          <a:solidFill>
                            <a:srgbClr val="000000"/>
                          </a:solidFill>
                          <a:latin typeface="微軟正黑體"/>
                          <a:ea typeface="微軟正黑體"/>
                        </a:rPr>
                        <a:t>(%)</a:t>
                      </a:r>
                      <a:endParaRPr lang="en-US"/>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LBRatio</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decimal(13,10)</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計算時要自行補上</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5451">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14</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攤分後金額</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FeeAmountPost</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774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15</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a:t>尾差值</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Difference</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decimal(3,2)</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金額尾差值</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11404" y="65847"/>
            <a:ext cx="9056177" cy="551182"/>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82307" y="636736"/>
            <a:ext cx="10388809" cy="266748"/>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63382" y="793847"/>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1" name="流程圖: 人工輸入 10"/>
          <p:cNvSpPr/>
          <p:nvPr/>
        </p:nvSpPr>
        <p:spPr bwMode="auto">
          <a:xfrm rot="16199999" flipV="1">
            <a:off x="1688720" y="-655400"/>
            <a:ext cx="268145" cy="2880970"/>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82307" y="588409"/>
            <a:ext cx="2635394" cy="369332"/>
          </a:xfrm>
          <a:prstGeom prst="rect">
            <a:avLst/>
          </a:prstGeom>
        </p:spPr>
        <p:txBody>
          <a:bodyPr wrap="square">
            <a:spAutoFit/>
          </a:bodyPr>
          <a:lstStyle/>
          <a:p>
            <a:pPr>
              <a:defRPr/>
            </a:pPr>
            <a:r>
              <a:rPr lang="zh-TW" b="1">
                <a:solidFill>
                  <a:srgbClr val="0070C0"/>
                </a:solidFill>
                <a:latin typeface="微軟正黑體"/>
                <a:ea typeface="微軟正黑體"/>
              </a:rPr>
              <a:t>應收帳款</a:t>
            </a:r>
            <a:r>
              <a:rPr lang="en-US" b="1">
                <a:solidFill>
                  <a:srgbClr val="0070C0"/>
                </a:solidFill>
                <a:latin typeface="微軟正黑體"/>
                <a:ea typeface="微軟正黑體"/>
              </a:rPr>
              <a:t>-</a:t>
            </a:r>
            <a:r>
              <a:rPr lang="zh-TW" b="1">
                <a:solidFill>
                  <a:srgbClr val="0070C0"/>
                </a:solidFill>
                <a:latin typeface="微軟正黑體"/>
                <a:ea typeface="微軟正黑體"/>
              </a:rPr>
              <a:t>產製帳單階段</a:t>
            </a:r>
            <a:endParaRPr lang="en-US" b="1">
              <a:solidFill>
                <a:srgbClr val="0070C0"/>
              </a:solidFill>
              <a:latin typeface="微軟正黑體"/>
              <a:ea typeface="微軟正黑體"/>
            </a:endParaRPr>
          </a:p>
        </p:txBody>
      </p:sp>
      <p:graphicFrame>
        <p:nvGraphicFramePr>
          <p:cNvPr id="14" name="表格 13"/>
          <p:cNvGraphicFramePr>
            <a:graphicFrameLocks xmlns:a="http://schemas.openxmlformats.org/drawingml/2006/main" noGrp="1"/>
          </p:cNvGraphicFramePr>
          <p:nvPr/>
        </p:nvGraphicFramePr>
        <p:xfrm>
          <a:off x="6004564" y="930601"/>
          <a:ext cx="6026616" cy="5380764"/>
        </p:xfrm>
        <a:graphic>
          <a:graphicData uri="http://schemas.openxmlformats.org/drawingml/2006/table">
            <a:tbl>
              <a:tblPr firstRow="0" firstCol="0" lastRow="0" lastCol="0" bandRow="0" bandCol="0"/>
              <a:tblGrid>
                <a:gridCol w="434256"/>
                <a:gridCol w="1075536"/>
                <a:gridCol w="1188720"/>
                <a:gridCol w="987552"/>
                <a:gridCol w="2340552"/>
              </a:tblGrid>
              <a:tr h="210207">
                <a:tc gridSpan="5">
                  <a:txBody>
                    <a:bodyPr/>
                    <a:p>
                      <a:pPr marL="0" marR="0" lvl="0" indent="0" algn="ctr" defTabSz="685800">
                        <a:lnSpc>
                          <a:spcPct val="100000"/>
                        </a:lnSpc>
                        <a:spcBef>
                          <a:spcPts val="0"/>
                        </a:spcBef>
                        <a:spcAft>
                          <a:spcPts val="0"/>
                        </a:spcAft>
                        <a:buClrTx/>
                        <a:buSzTx/>
                        <a:buFontTx/>
                        <a:buNone/>
                        <a:defRPr/>
                      </a:pPr>
                      <a:r>
                        <a:rPr lang="en-US" sz="1000" u="none" strike="noStrike">
                          <a:latin typeface="微軟正黑體"/>
                          <a:ea typeface="微軟正黑體"/>
                        </a:rPr>
                        <a:t>BillDetail</a:t>
                      </a:r>
                      <a:r>
                        <a:rPr lang="en-US" sz="1000" u="none" strike="noStrike">
                          <a:latin typeface="微軟正黑體"/>
                          <a:ea typeface="微軟正黑體"/>
                        </a:rPr>
                        <a:t>(</a:t>
                      </a:r>
                      <a:r>
                        <a:rPr lang="zh-TW" sz="1000" b="0" i="0" u="none" strike="noStrike" cap="none">
                          <a:ln>
                            <a:noFill/>
                          </a:ln>
                          <a:solidFill>
                            <a:srgbClr val="000000"/>
                          </a:solidFill>
                          <a:latin typeface="微軟正黑體"/>
                          <a:ea typeface="微軟正黑體"/>
                        </a:rPr>
                        <a:t>帳單明細檔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39155">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9566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帳單明細檔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BillDetailID</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int</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spc="0">
                        <a:solidFill>
                          <a:schemeClr val="dk1"/>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46304">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帳單主檔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BillMasterID</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int</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dk1"/>
                          </a:solidFill>
                          <a:latin typeface="微軟正黑體"/>
                          <a:ea typeface="微軟正黑體"/>
                          <a:cs typeface="+mn-cs"/>
                        </a:rPr>
                        <a:t>By</a:t>
                      </a:r>
                      <a:r>
                        <a:rPr lang="zh-TW" sz="1000" b="0" i="0" u="none" strike="noStrike" cap="none" spc="0">
                          <a:solidFill>
                            <a:schemeClr val="dk1"/>
                          </a:solidFill>
                          <a:latin typeface="微軟正黑體"/>
                          <a:ea typeface="微軟正黑體"/>
                          <a:cs typeface="+mn-cs"/>
                        </a:rPr>
                        <a:t> 帳單主檔</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51215">
                <a:tc>
                  <a:txBody>
                    <a:bodyPr/>
                    <a:p>
                      <a:pPr algn="ctr">
                        <a:defRPr/>
                      </a:pPr>
                      <a:r>
                        <a:rPr lang="en-US" sz="1000" b="0" i="0" u="none" strike="noStrike">
                          <a:solidFill>
                            <a:srgbClr val="FF0000"/>
                          </a:solidFill>
                          <a:latin typeface="微軟正黑體"/>
                          <a:ea typeface="微軟正黑體"/>
                        </a:rPr>
                        <a:t>3</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solidFill>
                            <a:srgbClr val="FF0000"/>
                          </a:solidFill>
                          <a:latin typeface="微軟正黑體"/>
                          <a:ea typeface="微軟正黑體"/>
                        </a:rPr>
                        <a:t>發票工作主檔</a:t>
                      </a:r>
                      <a:r>
                        <a:rPr lang="en-US" sz="1000" u="none" strike="noStrike">
                          <a:solidFill>
                            <a:srgbClr val="FF0000"/>
                          </a:solidFill>
                          <a:latin typeface="微軟正黑體"/>
                          <a:ea typeface="微軟正黑體"/>
                        </a:rPr>
                        <a:t>ID</a:t>
                      </a:r>
                      <a:endParaRPr lang="zh-TW"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cap="none">
                          <a:ln>
                            <a:noFill/>
                          </a:ln>
                          <a:solidFill>
                            <a:srgbClr val="FF0000"/>
                          </a:solidFill>
                          <a:latin typeface="微軟正黑體"/>
                          <a:ea typeface="微軟正黑體"/>
                        </a:rPr>
                        <a:t>WK</a:t>
                      </a:r>
                      <a:r>
                        <a:rPr lang="en-US" sz="1000" u="none" strike="noStrike">
                          <a:solidFill>
                            <a:srgbClr val="FF0000"/>
                          </a:solidFill>
                          <a:latin typeface="微軟正黑體"/>
                          <a:ea typeface="微軟正黑體"/>
                        </a:rPr>
                        <a:t>MasterID</a:t>
                      </a:r>
                      <a:endParaRPr lang="en-US"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int</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85796">
                <a:tc>
                  <a:txBody>
                    <a:bodyPr/>
                    <a:p>
                      <a:pPr algn="ctr">
                        <a:defRPr/>
                      </a:pPr>
                      <a:r>
                        <a:rPr lang="en-US" sz="1000" b="0" i="0" u="none" strike="noStrike">
                          <a:solidFill>
                            <a:srgbClr val="FF0000"/>
                          </a:solidFill>
                          <a:latin typeface="微軟正黑體"/>
                          <a:ea typeface="微軟正黑體"/>
                        </a:rPr>
                        <a:t>4</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solidFill>
                            <a:srgbClr val="FF0000"/>
                          </a:solidFill>
                          <a:latin typeface="微軟正黑體"/>
                          <a:ea typeface="微軟正黑體"/>
                        </a:rPr>
                        <a:t>發票明細檔</a:t>
                      </a:r>
                      <a:r>
                        <a:rPr lang="en-US" sz="1000" u="none" strike="noStrike">
                          <a:solidFill>
                            <a:srgbClr val="FF0000"/>
                          </a:solidFill>
                          <a:latin typeface="微軟正黑體"/>
                          <a:ea typeface="微軟正黑體"/>
                        </a:rPr>
                        <a:t>ID</a:t>
                      </a:r>
                      <a:endParaRPr lang="zh-TW"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u="none" strike="noStrike">
                          <a:solidFill>
                            <a:srgbClr val="FF0000"/>
                          </a:solidFill>
                          <a:latin typeface="微軟正黑體"/>
                          <a:ea typeface="微軟正黑體"/>
                        </a:rPr>
                        <a:t>InvDetailID</a:t>
                      </a:r>
                      <a:endParaRPr lang="en-US" sz="1000" b="0" i="0" u="none" strike="noStrike">
                        <a:solidFill>
                          <a:srgbClr val="FF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indent="0" algn="l" defTabSz="9144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int</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668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5</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b="0" i="0" u="none" strike="noStrike" cap="none" spc="0">
                          <a:ln>
                            <a:noFill/>
                          </a:ln>
                          <a:solidFill>
                            <a:srgbClr val="FF0000"/>
                          </a:solidFill>
                          <a:latin typeface="微軟正黑體"/>
                          <a:ea typeface="微軟正黑體"/>
                          <a:cs typeface="+mn-cs"/>
                        </a:rPr>
                        <a:t>會員名稱</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cap="none" spc="0">
                          <a:ln>
                            <a:noFill/>
                          </a:ln>
                          <a:solidFill>
                            <a:srgbClr val="FF0000"/>
                          </a:solidFill>
                          <a:latin typeface="微軟正黑體"/>
                          <a:ea typeface="微軟正黑體"/>
                          <a:cs typeface="+mn-cs"/>
                        </a:rPr>
                        <a:t>PartyName</a:t>
                      </a:r>
                      <a:endParaRPr lang="en-US" sz="1000" b="0" i="0" u="none" strike="noStrike" cap="none" spc="0">
                        <a:ln>
                          <a:noFill/>
                        </a:ln>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varchar(100)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54715">
                <a:tc>
                  <a:txBody>
                    <a:bodyPr/>
                    <a:p>
                      <a:pPr algn="ctr">
                        <a:defRPr/>
                      </a:pPr>
                      <a:r>
                        <a:rPr lang="en-US" sz="1000" b="0" i="0" u="none" strike="noStrike">
                          <a:solidFill>
                            <a:srgbClr val="000000"/>
                          </a:solidFill>
                          <a:latin typeface="微軟正黑體"/>
                          <a:ea typeface="微軟正黑體"/>
                        </a:rPr>
                        <a:t>6</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latin typeface="微軟正黑體"/>
                          <a:ea typeface="微軟正黑體"/>
                        </a:rPr>
                        <a:t>供應商</a:t>
                      </a:r>
                      <a:r>
                        <a:rPr lang="zh-TW" sz="1000">
                          <a:latin typeface="微軟正黑體"/>
                          <a:ea typeface="微軟正黑體"/>
                        </a:rPr>
                        <a:t>名稱</a:t>
                      </a:r>
                      <a:endParaRPr lang="zh-TW"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u="none" strike="noStrike">
                          <a:latin typeface="微軟正黑體"/>
                          <a:ea typeface="微軟正黑體"/>
                        </a:rPr>
                        <a:t>SupplierName</a:t>
                      </a:r>
                      <a:endParaRPr lang="en-US"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varchar(100)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2448">
                <a:tc>
                  <a:txBody>
                    <a:bodyPr/>
                    <a:p>
                      <a:pPr algn="ctr">
                        <a:defRPr/>
                      </a:pPr>
                      <a:r>
                        <a:rPr lang="en-US" sz="1000" b="0" i="0" u="none" strike="noStrike">
                          <a:solidFill>
                            <a:srgbClr val="000000"/>
                          </a:solidFill>
                          <a:latin typeface="微軟正黑體"/>
                          <a:ea typeface="微軟正黑體"/>
                        </a:rPr>
                        <a:t>7</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a:latin typeface="微軟正黑體"/>
                          <a:ea typeface="微軟正黑體"/>
                        </a:rPr>
                        <a:t>海纜代號</a:t>
                      </a:r>
                      <a:r>
                        <a:rPr lang="en-US" sz="1000">
                          <a:latin typeface="微軟正黑體"/>
                          <a:ea typeface="微軟正黑體"/>
                        </a:rPr>
                        <a:t>/</a:t>
                      </a:r>
                      <a:r>
                        <a:rPr lang="zh-TW" sz="1000">
                          <a:latin typeface="微軟正黑體"/>
                          <a:ea typeface="微軟正黑體"/>
                        </a:rPr>
                        <a:t>名稱</a:t>
                      </a:r>
                      <a:endParaRPr lang="zh-TW"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a:solidFill>
                            <a:srgbClr val="000000"/>
                          </a:solidFill>
                          <a:latin typeface="微軟正黑體"/>
                          <a:ea typeface="微軟正黑體"/>
                        </a:rPr>
                        <a:t>SubmarineCable</a:t>
                      </a:r>
                      <a:endParaRPr lang="en-US" sz="1000" b="0" i="0" u="none" strike="noStrike">
                        <a:solidFill>
                          <a:srgbClr val="000000"/>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dk1"/>
                          </a:solidFill>
                          <a:latin typeface="微軟正黑體"/>
                          <a:ea typeface="微軟正黑體"/>
                          <a:cs typeface="+mn-cs"/>
                        </a:rPr>
                        <a:t>varchar(10)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algn="ctr">
                        <a:defRPr/>
                      </a:pPr>
                      <a:r>
                        <a:rPr lang="en-US" sz="1200" b="0" i="0" u="none" strike="noStrike">
                          <a:solidFill>
                            <a:srgbClr val="FF0000"/>
                          </a:solidFill>
                          <a:latin typeface="微軟正黑體"/>
                          <a:ea typeface="微軟正黑體"/>
                        </a:rPr>
                        <a:t>8</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WorkTitle</a:t>
                      </a:r>
                      <a:endParaRPr lang="en-US" sz="10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varchar(50)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發票明細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marL="0" algn="ctr" defTabSz="685800">
                        <a:defRPr/>
                      </a:pPr>
                      <a:r>
                        <a:rPr lang="en-US" sz="1000" u="none" strike="noStrike">
                          <a:solidFill>
                            <a:schemeClr val="dk1"/>
                          </a:solidFill>
                          <a:latin typeface="微軟正黑體"/>
                          <a:ea typeface="微軟正黑體"/>
                          <a:cs typeface="+mn-cs"/>
                        </a:rPr>
                        <a:t>9</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計帳段號</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BillMilestone</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varchar(20)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39155">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費用項目</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FeeItem</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varchar(100)</a:t>
                      </a:r>
                      <a:endParaRPr lang="en-US" sz="1000" b="0" i="0" u="none" strike="noStrike" cap="none" spc="0">
                        <a:ln>
                          <a:noFill/>
                        </a:ln>
                        <a:solidFill>
                          <a:srgbClr val="00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8564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原始費用金額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OrgFeeAmount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By</a:t>
                      </a:r>
                      <a:r>
                        <a:rPr lang="zh-TW" sz="1000" b="0" i="0" u="none" strike="noStrike" cap="none">
                          <a:ln>
                            <a:noFill/>
                          </a:ln>
                          <a:solidFill>
                            <a:srgbClr val="000000"/>
                          </a:solidFill>
                          <a:latin typeface="微軟正黑體"/>
                          <a:ea typeface="微軟正黑體"/>
                        </a:rPr>
                        <a:t> 發票明細檔</a:t>
                      </a:r>
                      <a:r>
                        <a:rPr lang="en-US" sz="1000" b="0" i="0" u="none" strike="noStrike" cap="none">
                          <a:ln>
                            <a:noFill/>
                          </a:ln>
                          <a:solidFill>
                            <a:srgbClr val="000000"/>
                          </a:solidFill>
                          <a:latin typeface="微軟正黑體"/>
                          <a:ea typeface="微軟正黑體"/>
                        </a:rPr>
                        <a:t>.</a:t>
                      </a:r>
                      <a:r>
                        <a:rPr lang="en-US" sz="1000" b="0" i="0" u="none" strike="noStrike" cap="none" spc="0">
                          <a:ln>
                            <a:noFill/>
                          </a:ln>
                          <a:solidFill>
                            <a:srgbClr val="000000"/>
                          </a:solidFill>
                          <a:latin typeface="微軟正黑體"/>
                          <a:ea typeface="微軟正黑體"/>
                          <a:cs typeface="+mn-cs"/>
                        </a:rPr>
                        <a:t>FeeAmountPost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02524">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抵扣金額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DedAmount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025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應收</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會員繳</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FeeAmount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072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14</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累計實收</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會員繳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金額</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ReceivedAmount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銷帳介面輸入此次金額加上原本累計實收金額</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8914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15</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重溢繳金額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OverAmount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銷帳介面會自動計算帶出</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490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16</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短繳金額</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ShortAmount</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銷帳介面會自動計算帶出</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490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17</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銀行手續費</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BankFees</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0">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18</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短溢繳原因</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ShortOverReason</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varchar(128)</a:t>
                      </a:r>
                      <a:endParaRPr lang="en-US" sz="1000" b="0" i="0" u="none" strike="noStrike" cap="none" spc="0">
                        <a:ln>
                          <a:noFill/>
                        </a:ln>
                        <a:solidFill>
                          <a:srgbClr val="00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373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19</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銷帳日期</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WriteOffDate</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datetime</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164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最新收款</a:t>
                      </a:r>
                      <a:r>
                        <a:rPr lang="zh-TW" sz="1000" b="0" i="0" u="none" strike="noStrike" cap="none">
                          <a:ln>
                            <a:noFill/>
                          </a:ln>
                          <a:solidFill>
                            <a:srgbClr val="000000"/>
                          </a:solidFill>
                          <a:latin typeface="微軟正黑體"/>
                          <a:ea typeface="微軟正黑體"/>
                        </a:rPr>
                        <a:t>日期</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ReceivedDate</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datetime</a:t>
                      </a:r>
                      <a:endParaRPr/>
                    </a:p>
                  </a:txBody>
                  <a:tcPr marL="8193" marR="8193" marT="8189" marB="0" anchor="ctr">
                    <a:lnL w="12700" algn="ctr">
                      <a:solidFill>
                        <a:srgbClr val="F79646"/>
                      </a:solidFill>
                    </a:lnL>
                    <a:lnR w="12700" algn="ctr">
                      <a:solidFill>
                        <a:srgbClr val="F79646"/>
                      </a:solidFill>
                      <a:beve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162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21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摘要說明</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Note</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varchar(128)</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162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金額是否已存至</a:t>
                      </a:r>
                      <a:r>
                        <a:rPr lang="en-US" sz="1000" b="0" i="0" u="none" strike="noStrike" cap="none">
                          <a:ln>
                            <a:noFill/>
                          </a:ln>
                          <a:solidFill>
                            <a:srgbClr val="FF0000"/>
                          </a:solidFill>
                          <a:latin typeface="微軟正黑體"/>
                          <a:ea typeface="微軟正黑體"/>
                        </a:rPr>
                        <a:t>CB</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ToCB</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varchar(10)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null or DONE</a:t>
                      </a:r>
                      <a:endParaRPr lang="zh-TW"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371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23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收費狀態</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Status</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varchar(20)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OK(</a:t>
                      </a:r>
                      <a:r>
                        <a:rPr lang="zh-TW" sz="1000" b="0" i="0" u="none" strike="noStrike" cap="none">
                          <a:ln>
                            <a:noFill/>
                          </a:ln>
                          <a:solidFill>
                            <a:srgbClr val="FF0000"/>
                          </a:solidFill>
                          <a:latin typeface="微軟正黑體"/>
                          <a:ea typeface="微軟正黑體"/>
                        </a:rPr>
                        <a:t>正常繳款</a:t>
                      </a:r>
                      <a:r>
                        <a:rPr lang="en-US" sz="1000" b="0" i="0" u="none" strike="noStrike" cap="none">
                          <a:ln>
                            <a:noFill/>
                          </a:ln>
                          <a:solidFill>
                            <a:srgbClr val="FF0000"/>
                          </a:solidFill>
                          <a:latin typeface="微軟正黑體"/>
                          <a:ea typeface="微軟正黑體"/>
                        </a:rPr>
                        <a:t>),OVER(</a:t>
                      </a:r>
                      <a:r>
                        <a:rPr lang="zh-TW" sz="1000" b="0" i="0" u="none" strike="noStrike" cap="none">
                          <a:ln>
                            <a:noFill/>
                          </a:ln>
                          <a:solidFill>
                            <a:srgbClr val="FF0000"/>
                          </a:solidFill>
                          <a:latin typeface="微軟正黑體"/>
                          <a:ea typeface="微軟正黑體"/>
                        </a:rPr>
                        <a:t>重溢繳</a:t>
                      </a:r>
                      <a:r>
                        <a:rPr lang="en-US" sz="1000" b="0" i="0" u="none" strike="noStrike" cap="none">
                          <a:ln>
                            <a:noFill/>
                          </a:ln>
                          <a:solidFill>
                            <a:srgbClr val="FF0000"/>
                          </a:solidFill>
                          <a:latin typeface="微軟正黑體"/>
                          <a:ea typeface="微軟正黑體"/>
                        </a:rPr>
                        <a:t>),HANDLE_FEE(</a:t>
                      </a:r>
                      <a:r>
                        <a:rPr lang="zh-TW" sz="1000" b="0" i="0" u="none" strike="noStrike" cap="none">
                          <a:ln>
                            <a:noFill/>
                          </a:ln>
                          <a:solidFill>
                            <a:srgbClr val="FF0000"/>
                          </a:solidFill>
                          <a:latin typeface="微軟正黑體"/>
                          <a:ea typeface="微軟正黑體"/>
                        </a:rPr>
                        <a:t>尚欠手續費</a:t>
                      </a:r>
                      <a:r>
                        <a:rPr lang="en-US" sz="1000" b="0" i="0" u="none" strike="noStrike" cap="none">
                          <a:ln>
                            <a:noFill/>
                          </a:ln>
                          <a:solidFill>
                            <a:srgbClr val="FF0000"/>
                          </a:solidFill>
                          <a:latin typeface="微軟正黑體"/>
                          <a:ea typeface="微軟正黑體"/>
                        </a:rPr>
                        <a:t>),PARTIAL(</a:t>
                      </a:r>
                      <a:r>
                        <a:rPr lang="zh-TW" sz="1000" b="0" i="0" u="none" strike="noStrike" cap="none">
                          <a:ln>
                            <a:noFill/>
                          </a:ln>
                          <a:solidFill>
                            <a:srgbClr val="FF0000"/>
                          </a:solidFill>
                          <a:latin typeface="微軟正黑體"/>
                          <a:ea typeface="微軟正黑體"/>
                        </a:rPr>
                        <a:t>部分收款中</a:t>
                      </a:r>
                      <a:r>
                        <a:rPr lang="en-US" sz="1000" b="0" i="0" u="none" strike="noStrike" cap="none">
                          <a:ln>
                            <a:noFill/>
                          </a:ln>
                          <a:solidFill>
                            <a:srgbClr val="FF0000"/>
                          </a:solidFill>
                          <a:latin typeface="微軟正黑體"/>
                          <a:ea typeface="微軟正黑體"/>
                        </a:rPr>
                        <a:t>),INCOMPLETE(</a:t>
                      </a:r>
                      <a:r>
                        <a:rPr lang="zh-TW" sz="1000" b="0" i="0" u="none" strike="noStrike" cap="none">
                          <a:ln>
                            <a:noFill/>
                          </a:ln>
                          <a:solidFill>
                            <a:srgbClr val="FF0000"/>
                          </a:solidFill>
                          <a:latin typeface="微軟正黑體"/>
                          <a:ea typeface="微軟正黑體"/>
                        </a:rPr>
                        <a:t>尚未付款</a:t>
                      </a:r>
                      <a:r>
                        <a:rPr lang="en-US" sz="1000" b="0" i="0" u="none" strike="noStrike" cap="none">
                          <a:ln>
                            <a:noFill/>
                          </a:ln>
                          <a:solidFill>
                            <a:srgbClr val="FF0000"/>
                          </a:solidFill>
                          <a:latin typeface="微軟正黑體"/>
                          <a:ea typeface="微軟正黑體"/>
                        </a:rPr>
                        <a:t>),SHORT(</a:t>
                      </a:r>
                      <a:r>
                        <a:rPr lang="zh-TW" sz="1000" b="0" i="0" u="none" strike="noStrike" cap="none">
                          <a:ln>
                            <a:noFill/>
                          </a:ln>
                          <a:solidFill>
                            <a:srgbClr val="FF0000"/>
                          </a:solidFill>
                          <a:latin typeface="微軟正黑體"/>
                          <a:ea typeface="微軟正黑體"/>
                        </a:rPr>
                        <a:t>以短繳狀態結束不再處理</a:t>
                      </a:r>
                      <a:r>
                        <a:rPr lang="en-US" sz="1000" b="0" i="0" u="none" strike="noStrike" cap="none">
                          <a:ln>
                            <a:noFill/>
                          </a:ln>
                          <a:solidFill>
                            <a:srgbClr val="FF0000"/>
                          </a:solidFill>
                          <a:latin typeface="微軟正黑體"/>
                          <a:ea typeface="微軟正黑體"/>
                        </a:rPr>
                        <a:t>)</a:t>
                      </a:r>
                      <a:r>
                        <a:rPr lang="zh-TW" sz="1000" b="0" i="0" u="none" strike="noStrike" cap="none" spc="0">
                          <a:ln>
                            <a:noFill/>
                          </a:ln>
                          <a:solidFill>
                            <a:srgbClr val="FF0000"/>
                          </a:solidFill>
                          <a:latin typeface="微軟正黑體"/>
                          <a:ea typeface="微軟正黑體"/>
                          <a:cs typeface="+mn-cs"/>
                        </a:rPr>
                        <a:t> 、</a:t>
                      </a:r>
                      <a:r>
                        <a:rPr lang="en-US" sz="1000" b="0" i="0" u="none" strike="noStrike" cap="none" spc="0">
                          <a:ln>
                            <a:noFill/>
                          </a:ln>
                          <a:solidFill>
                            <a:srgbClr val="FF0000"/>
                          </a:solidFill>
                          <a:latin typeface="微軟正黑體"/>
                          <a:ea typeface="微軟正黑體"/>
                          <a:cs typeface="+mn-cs"/>
                        </a:rPr>
                        <a:t>INVALID(</a:t>
                      </a:r>
                      <a:r>
                        <a:rPr lang="zh-TW" sz="1000" b="0" i="0" u="none" strike="noStrike" cap="none" spc="0">
                          <a:ln>
                            <a:noFill/>
                          </a:ln>
                          <a:solidFill>
                            <a:srgbClr val="FF0000"/>
                          </a:solidFill>
                          <a:latin typeface="微軟正黑體"/>
                          <a:ea typeface="微軟正黑體"/>
                          <a:cs typeface="+mn-cs"/>
                        </a:rPr>
                        <a:t>作廢</a:t>
                      </a:r>
                      <a:r>
                        <a:rPr lang="en-US" sz="1000" b="0" i="0" u="none" strike="noStrike" cap="none" spc="0">
                          <a:ln>
                            <a:noFill/>
                          </a:ln>
                          <a:solidFill>
                            <a:srgbClr val="FF0000"/>
                          </a:solidFill>
                          <a:latin typeface="微軟正黑體"/>
                          <a:ea typeface="微軟正黑體"/>
                          <a:cs typeface="+mn-cs"/>
                        </a:rPr>
                        <a: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grpSp>
        <p:nvGrpSpPr>
          <p:cNvPr id="4" name="群組 7"/>
          <p:cNvGrpSpPr/>
          <p:nvPr/>
        </p:nvGrpSpPr>
        <p:grpSpPr bwMode="auto">
          <a:xfrm>
            <a:off x="238596" y="5930079"/>
            <a:ext cx="1019959" cy="862816"/>
            <a:chOff x="1853838" y="1806922"/>
            <a:chExt cx="992600" cy="861296"/>
          </a:xfrm>
        </p:grpSpPr>
        <p:pic>
          <p:nvPicPr>
            <p:cNvPr id="6"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9" name="文字方塊 9"/>
            <p:cNvSpPr txBox="1">
              <a:spLocks noChangeArrowheads="1"/>
            </p:cNvSpPr>
            <p:nvPr/>
          </p:nvSpPr>
          <p:spPr bwMode="auto">
            <a:xfrm>
              <a:off x="1853838" y="2360983"/>
              <a:ext cx="992600"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Bill</a:t>
              </a:r>
              <a:r>
                <a:rPr lang="en-US" sz="1400" b="0" i="0" u="none" strike="noStrike" cap="none">
                  <a:ln>
                    <a:noFill/>
                  </a:ln>
                  <a:solidFill>
                    <a:srgbClr val="000000"/>
                  </a:solidFill>
                  <a:latin typeface="微軟正黑體"/>
                  <a:ea typeface="微軟正黑體"/>
                </a:rPr>
                <a:t>Master</a:t>
              </a:r>
              <a:endParaRPr lang="zh-TW" sz="1400">
                <a:latin typeface="微軟正黑體"/>
                <a:ea typeface="微軟正黑體"/>
              </a:endParaRPr>
            </a:p>
          </p:txBody>
        </p:sp>
      </p:grpSp>
      <p:grpSp>
        <p:nvGrpSpPr>
          <p:cNvPr id="16" name="群組 7"/>
          <p:cNvGrpSpPr/>
          <p:nvPr/>
        </p:nvGrpSpPr>
        <p:grpSpPr bwMode="auto">
          <a:xfrm>
            <a:off x="4537500" y="5930078"/>
            <a:ext cx="928459" cy="925805"/>
            <a:chOff x="1856649" y="1795105"/>
            <a:chExt cx="986980" cy="862933"/>
          </a:xfrm>
        </p:grpSpPr>
        <p:pic>
          <p:nvPicPr>
            <p:cNvPr id="17"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8" name="文字方塊 9"/>
            <p:cNvSpPr txBox="1">
              <a:spLocks noChangeArrowheads="1"/>
            </p:cNvSpPr>
            <p:nvPr/>
          </p:nvSpPr>
          <p:spPr bwMode="auto">
            <a:xfrm>
              <a:off x="1856649" y="2371162"/>
              <a:ext cx="986980"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BillDetail</a:t>
              </a:r>
              <a:endParaRPr lang="zh-TW" sz="1400">
                <a:latin typeface="微軟正黑體"/>
                <a:ea typeface="微軟正黑體"/>
              </a:endParaRPr>
            </a:p>
          </p:txBody>
        </p:sp>
      </p:grpSp>
      <p:sp>
        <p:nvSpPr>
          <p:cNvPr id="19" name="流程圖: 決策 18"/>
          <p:cNvSpPr/>
          <p:nvPr/>
        </p:nvSpPr>
        <p:spPr bwMode="auto">
          <a:xfrm>
            <a:off x="2356330" y="5937307"/>
            <a:ext cx="1132514"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0" name="直線接點 19"/>
          <p:cNvCxnSpPr>
            <a:cxnSpLocks/>
            <a:endCxn id="19" idx="1"/>
          </p:cNvCxnSpPr>
          <p:nvPr/>
        </p:nvCxnSpPr>
        <p:spPr bwMode="auto">
          <a:xfrm>
            <a:off x="1061138" y="6304134"/>
            <a:ext cx="1295192"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21" name="直線接點 20"/>
          <p:cNvCxnSpPr>
            <a:cxnSpLocks/>
            <a:stCxn id="19" idx="3"/>
            <a:endCxn id="17" idx="1"/>
          </p:cNvCxnSpPr>
          <p:nvPr/>
        </p:nvCxnSpPr>
        <p:spPr bwMode="auto">
          <a:xfrm>
            <a:off x="3488844" y="6304135"/>
            <a:ext cx="1179540" cy="345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22" name="文字方塊 9"/>
          <p:cNvSpPr txBox="1">
            <a:spLocks noChangeArrowheads="1"/>
          </p:cNvSpPr>
          <p:nvPr/>
        </p:nvSpPr>
        <p:spPr bwMode="auto">
          <a:xfrm>
            <a:off x="2141898" y="5960552"/>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23" name="文字方塊 9"/>
          <p:cNvSpPr txBox="1">
            <a:spLocks noChangeArrowheads="1"/>
          </p:cNvSpPr>
          <p:nvPr/>
        </p:nvSpPr>
        <p:spPr bwMode="auto">
          <a:xfrm>
            <a:off x="3465869" y="5960400"/>
            <a:ext cx="293670"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cxnSp>
        <p:nvCxnSpPr>
          <p:cNvPr id="24" name="直線接點 23"/>
          <p:cNvCxnSpPr>
            <a:cxnSpLocks/>
          </p:cNvCxnSpPr>
          <p:nvPr/>
        </p:nvCxnSpPr>
        <p:spPr bwMode="auto">
          <a:xfrm>
            <a:off x="5697486" y="1636776"/>
            <a:ext cx="307078" cy="81957"/>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graphicFrame>
        <p:nvGraphicFramePr>
          <p:cNvPr id="2" name="表格 1"/>
          <p:cNvGraphicFramePr>
            <a:graphicFrameLocks xmlns:a="http://schemas.openxmlformats.org/drawingml/2006/main" noGrp="1"/>
          </p:cNvGraphicFramePr>
          <p:nvPr/>
        </p:nvGraphicFramePr>
        <p:xfrm>
          <a:off x="65779" y="977931"/>
          <a:ext cx="5633783" cy="4588513"/>
        </p:xfrm>
        <a:graphic>
          <a:graphicData uri="http://schemas.openxmlformats.org/drawingml/2006/table">
            <a:tbl>
              <a:tblPr firstRow="0" firstCol="0" lastRow="0" lastCol="0" bandRow="0" bandCol="0">
                <a:tableStyleId>{16D9F66E-5EB9-4882-86FB-DCBF35E3C3E4}</a:tableStyleId>
              </a:tblPr>
              <a:tblGrid>
                <a:gridCol w="483846"/>
                <a:gridCol w="1119709"/>
                <a:gridCol w="1169559"/>
                <a:gridCol w="935665"/>
                <a:gridCol w="1925004"/>
              </a:tblGrid>
              <a:tr h="229614">
                <a:tc gridSpan="5">
                  <a:txBody>
                    <a:bodyPr/>
                    <a:p>
                      <a:pPr algn="ctr">
                        <a:defRPr/>
                      </a:pPr>
                      <a:r>
                        <a:rPr lang="en-US" sz="1200" u="none" strike="noStrike">
                          <a:latin typeface="微軟正黑體"/>
                          <a:ea typeface="微軟正黑體"/>
                        </a:rPr>
                        <a:t>BillMaster</a:t>
                      </a:r>
                      <a:r>
                        <a:rPr lang="en-US" sz="1200" u="none" strike="noStrike">
                          <a:latin typeface="微軟正黑體"/>
                          <a:ea typeface="微軟正黑體"/>
                        </a:rPr>
                        <a:t>(</a:t>
                      </a:r>
                      <a:r>
                        <a:rPr lang="zh-TW" sz="1200" u="none" strike="noStrike">
                          <a:latin typeface="微軟正黑體"/>
                          <a:ea typeface="微軟正黑體"/>
                        </a:rPr>
                        <a:t>帳單主檔</a:t>
                      </a:r>
                      <a:r>
                        <a:rPr lang="en-US" sz="1200" u="none" strike="noStrike">
                          <a:latin typeface="微軟正黑體"/>
                          <a:ea typeface="微軟正黑體"/>
                        </a:rPr>
                        <a:t>)</a:t>
                      </a:r>
                      <a:endParaRPr lang="zh-TW" sz="1200" b="0" i="0" u="none" strike="noStrike">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c hMerge="1">
                  <a:txBody>
                    <a:bodyPr/>
                    <a:p>
                      <a:endParaRPr/>
                    </a:p>
                  </a:txBody>
                </a:tc>
              </a:tr>
              <a:tr h="229614">
                <a:tc>
                  <a:txBody>
                    <a:bodyPr/>
                    <a:p>
                      <a:pPr algn="ctr">
                        <a:defRPr/>
                      </a:pPr>
                      <a:r>
                        <a:rPr lang="zh-TW" sz="1200" u="none" strike="noStrike">
                          <a:latin typeface="微軟正黑體"/>
                          <a:ea typeface="微軟正黑體"/>
                        </a:rPr>
                        <a:t>項次</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資料庫欄位名稱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b="0" i="0" u="none" strike="noStrike">
                          <a:solidFill>
                            <a:srgbClr val="000000"/>
                          </a:solidFill>
                          <a:latin typeface="微軟正黑體"/>
                          <a:ea typeface="微軟正黑體"/>
                        </a:rPr>
                        <a:t>資料型態</a:t>
                      </a:r>
                      <a:endParaRPr/>
                    </a:p>
                  </a:txBody>
                  <a:tcPr marL="8193" marR="8193" marT="8193" marB="0" anchor="ctr"/>
                </a:tc>
                <a:tc>
                  <a:txBody>
                    <a:bodyPr/>
                    <a:p>
                      <a:pPr algn="ctr">
                        <a:defRPr/>
                      </a:pPr>
                      <a:r>
                        <a:rPr lang="zh-TW" sz="1200" u="none" strike="noStrike">
                          <a:latin typeface="微軟正黑體"/>
                          <a:ea typeface="微軟正黑體"/>
                        </a:rPr>
                        <a:t>內容說明</a:t>
                      </a:r>
                      <a:endParaRPr lang="zh-TW" sz="1200" b="0" i="0" u="none" strike="noStrike">
                        <a:solidFill>
                          <a:srgbClr val="000000"/>
                        </a:solidFill>
                        <a:latin typeface="微軟正黑體"/>
                        <a:ea typeface="微軟正黑體"/>
                      </a:endParaRPr>
                    </a:p>
                  </a:txBody>
                  <a:tcPr marL="8193" marR="8193" marT="8193" marB="0" anchor="ctr"/>
                </a:tc>
              </a:tr>
              <a:tr h="407431">
                <a:tc>
                  <a:txBody>
                    <a:bodyPr/>
                    <a:p>
                      <a:pPr algn="ctr">
                        <a:defRPr/>
                      </a:pPr>
                      <a:r>
                        <a:rPr lang="en-US" sz="1200" u="none" strike="noStrike">
                          <a:latin typeface="微軟正黑體"/>
                          <a:ea typeface="微軟正黑體"/>
                        </a:rPr>
                        <a:t>1</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帳單主檔</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BillMasterID</a:t>
                      </a:r>
                      <a:endParaRPr lang="en-US" sz="1200" b="0" i="0" u="none" strike="noStrike">
                        <a:solidFill>
                          <a:srgbClr val="000000"/>
                        </a:solidFill>
                        <a:latin typeface="微軟正黑體"/>
                        <a:ea typeface="微軟正黑體"/>
                      </a:endParaRPr>
                    </a:p>
                  </a:txBody>
                  <a:tcPr marL="8193" marR="8193" marT="8193" marB="0" anchor="ctr"/>
                </a:tc>
                <a:tc>
                  <a:txBody>
                    <a:bodyPr/>
                    <a:p>
                      <a:pPr marL="0" marR="0" indent="0" algn="l" defTabSz="9144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int</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 NULL AUTO_INCREMENT</a:t>
                      </a:r>
                      <a:r>
                        <a:rPr lang="zh-TW" sz="1200" b="0" i="0" u="none" strike="noStrike" cap="none">
                          <a:ln>
                            <a:noFill/>
                          </a:ln>
                          <a:solidFill>
                            <a:srgbClr val="000000"/>
                          </a:solidFill>
                          <a:latin typeface="微軟正黑體"/>
                          <a:ea typeface="微軟正黑體"/>
                        </a:rPr>
                        <a:t> </a:t>
                      </a:r>
                      <a:r>
                        <a:rPr lang="en-US" sz="1200" b="0" i="0" u="none" strike="noStrike" cap="none">
                          <a:ln>
                            <a:noFill/>
                          </a:ln>
                          <a:solidFill>
                            <a:srgbClr val="000000"/>
                          </a:solidFill>
                          <a:latin typeface="微軟正黑體"/>
                          <a:ea typeface="微軟正黑體"/>
                        </a:rPr>
                        <a:t>(PK)</a:t>
                      </a:r>
                      <a:endParaRPr lang="zh-TW" sz="1200" b="0" i="0" u="none" strike="noStrike" cap="none" spc="0">
                        <a:solidFill>
                          <a:schemeClr val="dk1"/>
                        </a:solidFill>
                        <a:latin typeface="微軟正黑體"/>
                        <a:ea typeface="微軟正黑體"/>
                        <a:cs typeface="+mn-cs"/>
                      </a:endParaRPr>
                    </a:p>
                  </a:txBody>
                  <a:tcPr marL="8193" marR="8193" marT="8193" marB="0" anchor="ctr"/>
                </a:tc>
              </a:tr>
              <a:tr h="606682">
                <a:tc>
                  <a:txBody>
                    <a:bodyPr/>
                    <a:p>
                      <a:pPr algn="ctr">
                        <a:defRPr/>
                      </a:pPr>
                      <a:r>
                        <a:rPr lang="en-US" sz="1200" b="0" i="0" u="none" strike="noStrike">
                          <a:solidFill>
                            <a:srgbClr val="FF0000"/>
                          </a:solidFill>
                          <a:latin typeface="微軟正黑體"/>
                          <a:ea typeface="微軟正黑體"/>
                        </a:rPr>
                        <a:t>2</a:t>
                      </a:r>
                      <a:endParaRPr/>
                    </a:p>
                  </a:txBody>
                  <a:tcPr marL="8193" marR="8193" marT="8193" marB="0" anchor="ctr"/>
                </a:tc>
                <a:tc>
                  <a:txBody>
                    <a:bodyPr/>
                    <a:p>
                      <a:pPr algn="l">
                        <a:defRPr/>
                      </a:pPr>
                      <a:r>
                        <a:rPr lang="zh-TW" sz="1200" b="0" i="0" u="none" strike="noStrike" cap="none" spc="0">
                          <a:solidFill>
                            <a:srgbClr val="FF0000"/>
                          </a:solidFill>
                          <a:latin typeface="微軟正黑體"/>
                          <a:ea typeface="微軟正黑體"/>
                          <a:cs typeface="+mn-cs"/>
                        </a:rPr>
                        <a:t>帳單號碼</a:t>
                      </a:r>
                      <a:endParaRPr/>
                    </a:p>
                  </a:txBody>
                  <a:tcPr marL="8193" marR="8193" marT="8193" marB="0" anchor="ctr"/>
                </a:tc>
                <a:tc>
                  <a:txBody>
                    <a:bodyPr/>
                    <a:p>
                      <a:pPr algn="l">
                        <a:defRPr/>
                      </a:pPr>
                      <a:r>
                        <a:rPr lang="en-US" sz="1200" b="0" i="0" u="none" strike="noStrike" cap="none" spc="0">
                          <a:solidFill>
                            <a:srgbClr val="FF0000"/>
                          </a:solidFill>
                          <a:latin typeface="微軟正黑體"/>
                          <a:ea typeface="微軟正黑體"/>
                          <a:cs typeface="+mn-cs"/>
                        </a:rPr>
                        <a:t>BillingNo</a:t>
                      </a:r>
                      <a:endParaRPr lang="en-US" sz="1200" b="0" i="0" u="none" strike="noStrike" cap="none" spc="0">
                        <a:solidFill>
                          <a:srgbClr val="FF0000"/>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varchar(64)</a:t>
                      </a:r>
                      <a:endParaRPr/>
                    </a:p>
                  </a:txBody>
                  <a:tcPr marL="8193" marR="8193" marT="8193" marB="0" anchor="ctr"/>
                </a:tc>
                <a:tc>
                  <a:txBody>
                    <a:bodyPr/>
                    <a:p>
                      <a:pPr algn="l">
                        <a:defRPr/>
                      </a:pPr>
                      <a:r>
                        <a:rPr lang="zh-TW" sz="1200" b="0" i="0" u="none" strike="noStrike" cap="none" spc="0">
                          <a:solidFill>
                            <a:srgbClr val="FF0000"/>
                          </a:solidFill>
                          <a:latin typeface="微軟正黑體"/>
                          <a:ea typeface="微軟正黑體"/>
                          <a:cs typeface="+mn-cs"/>
                        </a:rPr>
                        <a:t>海纜名稱</a:t>
                      </a:r>
                      <a:r>
                        <a:rPr lang="en-US" sz="1200" b="0" i="0" u="none" strike="noStrike" cap="none" spc="0">
                          <a:solidFill>
                            <a:srgbClr val="FF0000"/>
                          </a:solidFill>
                          <a:latin typeface="微軟正黑體"/>
                          <a:ea typeface="微軟正黑體"/>
                          <a:cs typeface="+mn-cs"/>
                        </a:rPr>
                        <a:t>-CBP-</a:t>
                      </a:r>
                      <a:r>
                        <a:rPr lang="en-US" sz="1200" b="0" i="0" u="none" strike="noStrike" cap="none" spc="0">
                          <a:solidFill>
                            <a:srgbClr val="FF0000"/>
                          </a:solidFill>
                          <a:latin typeface="微軟正黑體"/>
                          <a:ea typeface="微軟正黑體"/>
                          <a:cs typeface="+mn-cs"/>
                        </a:rPr>
                        <a:t>PartyName</a:t>
                      </a:r>
                      <a:r>
                        <a:rPr lang="en-US" sz="1200" b="0" i="0" u="none" strike="noStrike" cap="none" spc="0">
                          <a:solidFill>
                            <a:srgbClr val="FF0000"/>
                          </a:solidFill>
                          <a:latin typeface="微軟正黑體"/>
                          <a:ea typeface="微軟正黑體"/>
                          <a:cs typeface="+mn-cs"/>
                        </a:rPr>
                        <a:t>-</a:t>
                      </a:r>
                      <a:r>
                        <a:rPr lang="zh-TW" sz="1200" b="0" i="0" u="none" strike="noStrike" cap="none" spc="0">
                          <a:solidFill>
                            <a:srgbClr val="FF0000"/>
                          </a:solidFill>
                          <a:latin typeface="微軟正黑體"/>
                          <a:ea typeface="微軟正黑體"/>
                          <a:cs typeface="+mn-cs"/>
                        </a:rPr>
                        <a:t>記帳段號</a:t>
                      </a:r>
                      <a:r>
                        <a:rPr lang="en-US" sz="1200" b="0" i="0" u="none" strike="noStrike" cap="none" spc="0">
                          <a:solidFill>
                            <a:srgbClr val="FF0000"/>
                          </a:solidFill>
                          <a:latin typeface="微軟正黑體"/>
                          <a:ea typeface="微軟正黑體"/>
                          <a:cs typeface="+mn-cs"/>
                        </a:rPr>
                        <a:t>1-..</a:t>
                      </a:r>
                      <a:r>
                        <a:rPr lang="zh-TW" sz="1200" b="0" i="0" u="none" strike="noStrike" cap="none" spc="0">
                          <a:solidFill>
                            <a:srgbClr val="FF0000"/>
                          </a:solidFill>
                          <a:latin typeface="微軟正黑體"/>
                          <a:ea typeface="微軟正黑體"/>
                          <a:cs typeface="+mn-cs"/>
                        </a:rPr>
                        <a:t>記帳段號</a:t>
                      </a:r>
                      <a:r>
                        <a:rPr lang="en-US" sz="1200" b="0" i="0" u="none" strike="noStrike" cap="none" spc="0">
                          <a:solidFill>
                            <a:srgbClr val="FF0000"/>
                          </a:solidFill>
                          <a:latin typeface="微軟正黑體"/>
                          <a:ea typeface="微軟正黑體"/>
                          <a:cs typeface="+mn-cs"/>
                        </a:rPr>
                        <a:t>2…</a:t>
                      </a:r>
                      <a:endParaRPr lang="zh-TW" sz="1200" b="0" i="0" u="none" strike="noStrike" cap="none" spc="0">
                        <a:solidFill>
                          <a:srgbClr val="FF0000"/>
                        </a:solidFill>
                        <a:latin typeface="微軟正黑體"/>
                        <a:ea typeface="微軟正黑體"/>
                        <a:cs typeface="+mn-cs"/>
                      </a:endParaRPr>
                    </a:p>
                  </a:txBody>
                  <a:tcPr marL="8193" marR="8193" marT="8193" marB="0" anchor="ctr"/>
                </a:tc>
              </a:tr>
              <a:tr h="229614">
                <a:tc>
                  <a:txBody>
                    <a:bodyPr/>
                    <a:p>
                      <a:pPr algn="ctr">
                        <a:defRPr/>
                      </a:pPr>
                      <a:r>
                        <a:rPr lang="en-US" sz="1200" b="0" i="0" u="none" strike="noStrike">
                          <a:solidFill>
                            <a:srgbClr val="000000"/>
                          </a:solidFill>
                          <a:latin typeface="微軟正黑體"/>
                          <a:ea typeface="微軟正黑體"/>
                        </a:rPr>
                        <a:t>3</a:t>
                      </a:r>
                      <a:endParaRPr/>
                    </a:p>
                  </a:txBody>
                  <a:tcPr marL="8193" marR="8193" marT="8193" marB="0" anchor="ctr"/>
                </a:tc>
                <a:tc>
                  <a:txBody>
                    <a:bodyPr/>
                    <a:p>
                      <a:pPr algn="l">
                        <a:defRPr/>
                      </a:pPr>
                      <a:r>
                        <a:rPr lang="zh-TW" sz="1200" b="0" i="0" u="none" strike="noStrike" cap="none" spc="0">
                          <a:solidFill>
                            <a:schemeClr val="dk1"/>
                          </a:solidFill>
                          <a:latin typeface="微軟正黑體"/>
                          <a:ea typeface="微軟正黑體"/>
                          <a:cs typeface="+mn-cs"/>
                        </a:rPr>
                        <a:t>會員名稱</a:t>
                      </a:r>
                      <a:endParaRPr/>
                    </a:p>
                  </a:txBody>
                  <a:tcPr marL="8193" marR="8193" marT="8193" marB="0" anchor="ctr"/>
                </a:tc>
                <a:tc>
                  <a:txBody>
                    <a:bodyPr/>
                    <a:p>
                      <a:pPr algn="l">
                        <a:defRPr/>
                      </a:pPr>
                      <a:r>
                        <a:rPr lang="en-US" sz="1200" b="0" i="0" u="none" strike="noStrike" cap="none" spc="0">
                          <a:solidFill>
                            <a:schemeClr val="dk1"/>
                          </a:solidFill>
                          <a:latin typeface="微軟正黑體"/>
                          <a:ea typeface="微軟正黑體"/>
                          <a:cs typeface="+mn-cs"/>
                        </a:rPr>
                        <a:t>PartyName</a:t>
                      </a:r>
                      <a:endParaRPr lang="en-US" sz="1200" b="0" i="0" u="none" strike="noStrike" cap="none" spc="0">
                        <a:solidFill>
                          <a:schemeClr val="dk1"/>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varchar(100)</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By</a:t>
                      </a:r>
                      <a:r>
                        <a:rPr lang="zh-TW" sz="1200" b="0" i="0" u="none" strike="noStrike" cap="none" spc="0">
                          <a:solidFill>
                            <a:schemeClr val="dk1"/>
                          </a:solidFill>
                          <a:latin typeface="微軟正黑體"/>
                          <a:ea typeface="微軟正黑體"/>
                          <a:cs typeface="+mn-cs"/>
                        </a:rPr>
                        <a:t> 發票主檔</a:t>
                      </a:r>
                      <a:endParaRPr/>
                    </a:p>
                  </a:txBody>
                  <a:tcPr marL="8193" marR="8193" marT="8193" marB="0" anchor="ctr"/>
                </a:tc>
              </a:tr>
              <a:tr h="229614">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帳單日期</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IssueDate</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auto</a:t>
                      </a:r>
                      <a:endParaRPr lang="zh-TW" sz="1200" b="0" i="0" u="none" strike="noStrike">
                        <a:solidFill>
                          <a:srgbClr val="000000"/>
                        </a:solidFill>
                        <a:latin typeface="微軟正黑體"/>
                        <a:ea typeface="微軟正黑體"/>
                      </a:endParaRPr>
                    </a:p>
                  </a:txBody>
                  <a:tcPr marL="8193" marR="8193" marT="8193" marB="0" anchor="ctr"/>
                </a:tc>
              </a:tr>
              <a:tr h="229614">
                <a:tc>
                  <a:txBody>
                    <a:bodyPr/>
                    <a:p>
                      <a:pPr algn="ctr">
                        <a:defRPr/>
                      </a:pPr>
                      <a:r>
                        <a:rPr lang="en-US" sz="1200" b="0" i="0" u="none" strike="noStrike">
                          <a:solidFill>
                            <a:srgbClr val="000000"/>
                          </a:solidFill>
                          <a:latin typeface="微軟正黑體"/>
                          <a:ea typeface="微軟正黑體"/>
                        </a:rPr>
                        <a:t>5</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帳單截止日期</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DueDate</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By </a:t>
                      </a:r>
                      <a:r>
                        <a:rPr lang="zh-TW" sz="1200" b="0" i="0" u="none" strike="noStrike" cap="none" spc="0">
                          <a:solidFill>
                            <a:schemeClr val="dk1"/>
                          </a:solidFill>
                          <a:latin typeface="微軟正黑體"/>
                          <a:ea typeface="微軟正黑體"/>
                          <a:cs typeface="+mn-cs"/>
                        </a:rPr>
                        <a:t>使用者</a:t>
                      </a:r>
                      <a:endParaRPr/>
                    </a:p>
                  </a:txBody>
                  <a:tcPr marL="8193" marR="8193" marT="8193" marB="0" anchor="ctr"/>
                </a:tc>
              </a:tr>
              <a:tr h="229614">
                <a:tc>
                  <a:txBody>
                    <a:bodyPr/>
                    <a:p>
                      <a:pPr marL="0" marR="0" lvl="0" indent="0" algn="ctr" defTabSz="9144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6</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應收</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會員繳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金額</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FeeAmountSum</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By</a:t>
                      </a:r>
                      <a:r>
                        <a:rPr lang="zh-TW" sz="1000" b="0" i="0" u="none" strike="noStrike" cap="none">
                          <a:ln>
                            <a:noFill/>
                          </a:ln>
                          <a:solidFill>
                            <a:srgbClr val="FF0000"/>
                          </a:solidFill>
                          <a:latin typeface="微軟正黑體"/>
                          <a:ea typeface="微軟正黑體"/>
                        </a:rPr>
                        <a:t>帳單明細檔加總</a:t>
                      </a:r>
                      <a:endParaRPr/>
                    </a:p>
                  </a:txBody>
                  <a:tcPr marL="8193" marR="8193" marT="8189" marB="0" anchor="ctr"/>
                </a:tc>
              </a:tr>
              <a:tr h="229614">
                <a:tc>
                  <a:txBody>
                    <a:bodyPr/>
                    <a:p>
                      <a:pPr marL="0" marR="0" lvl="0" indent="0" algn="ctr" defTabSz="9144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7</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實收</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會員繳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金額</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ReceivedAmountSum</a:t>
                      </a:r>
                      <a:endParaRPr lang="en-US" sz="1000" b="0" i="0" u="none" strike="noStrike" cap="none">
                        <a:ln>
                          <a:noFill/>
                        </a:ln>
                        <a:solidFill>
                          <a:srgbClr val="FF0000"/>
                        </a:solidFill>
                        <a:latin typeface="微軟正黑體"/>
                        <a:ea typeface="微軟正黑體"/>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By</a:t>
                      </a:r>
                      <a:r>
                        <a:rPr lang="zh-TW" sz="1000" b="0" i="0" u="none" strike="noStrike" cap="none">
                          <a:ln>
                            <a:noFill/>
                          </a:ln>
                          <a:solidFill>
                            <a:srgbClr val="FF0000"/>
                          </a:solidFill>
                          <a:latin typeface="微軟正黑體"/>
                          <a:ea typeface="微軟正黑體"/>
                        </a:rPr>
                        <a:t>帳單明細檔加總</a:t>
                      </a:r>
                      <a:endParaRPr/>
                    </a:p>
                  </a:txBody>
                  <a:tcPr marL="8193" marR="8193" marT="8189" marB="0" anchor="ctr"/>
                </a:tc>
              </a:tr>
              <a:tr h="229614">
                <a:tc>
                  <a:txBody>
                    <a:bodyPr/>
                    <a:p>
                      <a:pPr marL="0" marR="0" indent="0" algn="ctr" defTabSz="914400">
                        <a:lnSpc>
                          <a:spcPct val="100000"/>
                        </a:lnSpc>
                        <a:spcBef>
                          <a:spcPts val="0"/>
                        </a:spcBef>
                        <a:spcAft>
                          <a:spcPts val="0"/>
                        </a:spcAft>
                        <a:buClrTx/>
                        <a:buSzTx/>
                        <a:buFontTx/>
                        <a:buNone/>
                        <a:defRPr/>
                      </a:pPr>
                      <a:r>
                        <a:rPr lang="en-US" sz="1200" b="0" i="0" u="none" strike="noStrike" cap="none" spc="0">
                          <a:solidFill>
                            <a:srgbClr val="000000"/>
                          </a:solidFill>
                          <a:latin typeface="微軟正黑體"/>
                          <a:ea typeface="微軟正黑體"/>
                          <a:cs typeface="+mn-cs"/>
                        </a:rPr>
                        <a:t>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是否為</a:t>
                      </a:r>
                      <a:r>
                        <a:rPr lang="en-US" sz="1000" b="0" i="0" u="none" strike="noStrike" cap="none">
                          <a:ln>
                            <a:noFill/>
                          </a:ln>
                          <a:solidFill>
                            <a:schemeClr val="tx1"/>
                          </a:solidFill>
                          <a:latin typeface="微軟正黑體"/>
                          <a:ea typeface="微軟正黑體"/>
                        </a:rPr>
                        <a:t>Pro-forma</a:t>
                      </a:r>
                      <a:endParaRPr lang="zh-TW"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IsPro</a:t>
                      </a:r>
                      <a:endParaRPr lang="en-US" sz="1000" b="0" i="0" u="none" strike="noStrike" cap="none">
                        <a:ln>
                          <a:noFill/>
                        </a:ln>
                        <a:solidFill>
                          <a:schemeClr val="tx1"/>
                        </a:solidFill>
                        <a:latin typeface="微軟正黑體"/>
                        <a:ea typeface="微軟正黑體"/>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TINYINT(1)</a:t>
                      </a:r>
                      <a:endParaRPr/>
                    </a:p>
                  </a:txBody>
                  <a:tcPr marL="8195" marR="8195" marT="8189" marB="0" anchor="ct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1:</a:t>
                      </a:r>
                      <a:r>
                        <a:rPr lang="zh-TW" sz="1000" b="0" i="0" u="none" strike="noStrike" cap="none">
                          <a:ln>
                            <a:noFill/>
                          </a:ln>
                          <a:solidFill>
                            <a:schemeClr val="tx1"/>
                          </a:solidFill>
                          <a:latin typeface="微軟正黑體"/>
                          <a:ea typeface="微軟正黑體"/>
                        </a:rPr>
                        <a:t>是</a:t>
                      </a:r>
                      <a:r>
                        <a:rPr lang="en-US" sz="1000" b="0" i="0" u="none" strike="noStrike" cap="none">
                          <a:ln>
                            <a:noFill/>
                          </a:ln>
                          <a:solidFill>
                            <a:schemeClr val="tx1"/>
                          </a:solidFill>
                          <a:latin typeface="微軟正黑體"/>
                          <a:ea typeface="微軟正黑體"/>
                        </a:rPr>
                        <a:t>.0:</a:t>
                      </a:r>
                      <a:r>
                        <a:rPr lang="zh-TW" sz="1000" b="0" i="0" u="none" strike="noStrike" cap="none">
                          <a:ln>
                            <a:noFill/>
                          </a:ln>
                          <a:solidFill>
                            <a:schemeClr val="tx1"/>
                          </a:solidFill>
                          <a:latin typeface="微軟正黑體"/>
                          <a:ea typeface="微軟正黑體"/>
                        </a:rPr>
                        <a:t>否</a:t>
                      </a:r>
                      <a:endParaRPr/>
                    </a:p>
                  </a:txBody>
                  <a:tcPr marL="8195" marR="8195" marT="8189" marB="0" anchor="ctr"/>
                </a:tc>
              </a:tr>
              <a:tr h="229614">
                <a:tc>
                  <a:txBody>
                    <a:bodyPr/>
                    <a:p>
                      <a:pPr marL="0" marR="0" indent="0" algn="ctr" defTabSz="914400">
                        <a:lnSpc>
                          <a:spcPct val="100000"/>
                        </a:lnSpc>
                        <a:spcBef>
                          <a:spcPts val="0"/>
                        </a:spcBef>
                        <a:spcAft>
                          <a:spcPts val="0"/>
                        </a:spcAft>
                        <a:buClrTx/>
                        <a:buSzTx/>
                        <a:buFontTx/>
                        <a:buNone/>
                        <a:defRPr/>
                      </a:pPr>
                      <a:r>
                        <a:rPr lang="en-US" sz="1200" b="0" i="0" u="none" strike="noStrike" cap="none" spc="0">
                          <a:solidFill>
                            <a:srgbClr val="000000"/>
                          </a:solidFill>
                          <a:latin typeface="微軟正黑體"/>
                          <a:ea typeface="微軟正黑體"/>
                          <a:cs typeface="+mn-cs"/>
                        </a:rPr>
                        <a:t>9</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處理狀態</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Status</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spc="0">
                          <a:ln>
                            <a:noFill/>
                          </a:ln>
                          <a:solidFill>
                            <a:srgbClr val="000000"/>
                          </a:solidFill>
                          <a:latin typeface="微軟正黑體"/>
                          <a:ea typeface="微軟正黑體"/>
                          <a:cs typeface="+mn-cs"/>
                        </a:rPr>
                        <a:t>varchar(20)</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INITIAL(</a:t>
                      </a:r>
                      <a:r>
                        <a:rPr lang="zh-TW" sz="1200" b="0" i="0" u="none" strike="noStrike" cap="none" spc="0">
                          <a:ln>
                            <a:noFill/>
                          </a:ln>
                          <a:solidFill>
                            <a:srgbClr val="FF0000"/>
                          </a:solidFill>
                          <a:latin typeface="微軟正黑體"/>
                          <a:ea typeface="微軟正黑體"/>
                          <a:cs typeface="+mn-cs"/>
                        </a:rPr>
                        <a:t>起始狀態</a:t>
                      </a:r>
                      <a:r>
                        <a:rPr lang="en-US" sz="1200" b="0" i="0" u="none" strike="noStrike" cap="none" spc="0">
                          <a:ln>
                            <a:noFill/>
                          </a:ln>
                          <a:solidFill>
                            <a:srgbClr val="FF0000"/>
                          </a:solidFill>
                          <a:latin typeface="微軟正黑體"/>
                          <a:ea typeface="微軟正黑體"/>
                          <a:cs typeface="+mn-cs"/>
                        </a:rPr>
                        <a:t>) </a:t>
                      </a:r>
                      <a:r>
                        <a:rPr lang="en-US" sz="1200">
                          <a:solidFill>
                            <a:srgbClr val="FF0000"/>
                          </a:solidFill>
                          <a:latin typeface="微軟正黑體"/>
                          <a:ea typeface="微軟正黑體"/>
                        </a:rPr>
                        <a:t>RATED</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做完</a:t>
                      </a:r>
                      <a:r>
                        <a:rPr lang="en-US" sz="1200" b="0" i="0" u="none" strike="noStrike" cap="none" spc="0">
                          <a:ln>
                            <a:noFill/>
                          </a:ln>
                          <a:solidFill>
                            <a:srgbClr val="FF0000"/>
                          </a:solidFill>
                          <a:latin typeface="微軟正黑體"/>
                          <a:ea typeface="微軟正黑體"/>
                          <a:cs typeface="+mn-cs"/>
                        </a:rPr>
                        <a:t>CB</a:t>
                      </a:r>
                      <a:r>
                        <a:rPr lang="zh-TW" sz="1200" b="0" i="0" u="none" strike="noStrike" cap="none" spc="0">
                          <a:ln>
                            <a:noFill/>
                          </a:ln>
                          <a:solidFill>
                            <a:srgbClr val="FF0000"/>
                          </a:solidFill>
                          <a:latin typeface="微軟正黑體"/>
                          <a:ea typeface="微軟正黑體"/>
                          <a:cs typeface="+mn-cs"/>
                        </a:rPr>
                        <a:t>抵扣、已產生最後金額</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a:t>
                      </a:r>
                      <a:r>
                        <a:rPr lang="en-US" sz="1200" b="0" i="0" u="none" strike="noStrike" cap="none" spc="0">
                          <a:ln>
                            <a:noFill/>
                          </a:ln>
                          <a:solidFill>
                            <a:srgbClr val="FF0000"/>
                          </a:solidFill>
                          <a:latin typeface="微軟正黑體"/>
                          <a:ea typeface="微軟正黑體"/>
                          <a:cs typeface="+mn-cs"/>
                        </a:rPr>
                        <a:t>DRAFTED(</a:t>
                      </a:r>
                      <a:r>
                        <a:rPr lang="zh-TW" sz="1200" b="0" i="0" u="none" strike="noStrike" cap="none" spc="0">
                          <a:ln>
                            <a:noFill/>
                          </a:ln>
                          <a:solidFill>
                            <a:srgbClr val="FF0000"/>
                          </a:solidFill>
                          <a:latin typeface="微軟正黑體"/>
                          <a:ea typeface="微軟正黑體"/>
                          <a:cs typeface="+mn-cs"/>
                        </a:rPr>
                        <a:t>帳單檔草稿完成</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 、</a:t>
                      </a:r>
                      <a:r>
                        <a:rPr lang="en-US" sz="1200" b="0" i="0" u="none" strike="noStrike" cap="none" spc="0">
                          <a:ln>
                            <a:noFill/>
                          </a:ln>
                          <a:solidFill>
                            <a:srgbClr val="FF0000"/>
                          </a:solidFill>
                          <a:latin typeface="微軟正黑體"/>
                          <a:ea typeface="微軟正黑體"/>
                          <a:cs typeface="+mn-cs"/>
                        </a:rPr>
                        <a:t>SIGNED(</a:t>
                      </a:r>
                      <a:r>
                        <a:rPr lang="zh-TW" sz="1200" b="0" i="0" u="none" strike="noStrike" cap="none" spc="0">
                          <a:ln>
                            <a:noFill/>
                          </a:ln>
                          <a:solidFill>
                            <a:srgbClr val="FF0000"/>
                          </a:solidFill>
                          <a:latin typeface="微軟正黑體"/>
                          <a:ea typeface="微軟正黑體"/>
                          <a:cs typeface="+mn-cs"/>
                        </a:rPr>
                        <a:t>帳單檔簽核完成</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 、</a:t>
                      </a:r>
                      <a:r>
                        <a:rPr lang="en-US" sz="1200" b="0" i="0" u="none" strike="noStrike" cap="none" spc="0">
                          <a:ln>
                            <a:noFill/>
                          </a:ln>
                          <a:solidFill>
                            <a:srgbClr val="FF0000"/>
                          </a:solidFill>
                          <a:latin typeface="微軟正黑體"/>
                          <a:ea typeface="微軟正黑體"/>
                          <a:cs typeface="+mn-cs"/>
                        </a:rPr>
                        <a:t>TEMPLATED(</a:t>
                      </a:r>
                      <a:r>
                        <a:rPr lang="zh-TW" sz="1200" b="0" i="0" u="none" strike="noStrike" cap="none" spc="0">
                          <a:ln>
                            <a:noFill/>
                          </a:ln>
                          <a:solidFill>
                            <a:srgbClr val="FF0000"/>
                          </a:solidFill>
                          <a:latin typeface="微軟正黑體"/>
                          <a:ea typeface="微軟正黑體"/>
                          <a:cs typeface="+mn-cs"/>
                        </a:rPr>
                        <a:t>帳單檔套用樣板完成</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 、</a:t>
                      </a:r>
                      <a:r>
                        <a:rPr lang="en-US" sz="1200" b="0" i="0" u="none" strike="noStrike" cap="none" spc="0">
                          <a:ln>
                            <a:noFill/>
                          </a:ln>
                          <a:solidFill>
                            <a:srgbClr val="FF0000"/>
                          </a:solidFill>
                          <a:latin typeface="微軟正黑體"/>
                          <a:ea typeface="微軟正黑體"/>
                          <a:cs typeface="+mn-cs"/>
                        </a:rPr>
                        <a:t>TO_WRITEOFF</a:t>
                      </a:r>
                      <a:r>
                        <a:rPr lang="zh-TW" sz="1200" b="0" i="0" u="none" strike="noStrike" cap="none" spc="0">
                          <a:ln>
                            <a:noFill/>
                          </a:ln>
                          <a:solidFill>
                            <a:srgbClr val="FF0000"/>
                          </a:solidFill>
                          <a:latin typeface="微軟正黑體"/>
                          <a:ea typeface="微軟正黑體"/>
                          <a:cs typeface="+mn-cs"/>
                        </a:rPr>
                        <a:t> </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待銷帳</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 、</a:t>
                      </a:r>
                      <a:r>
                        <a:rPr lang="en-US" sz="1200" b="0" i="0" u="none" strike="noStrike" cap="none" spc="0">
                          <a:ln>
                            <a:noFill/>
                          </a:ln>
                          <a:solidFill>
                            <a:srgbClr val="FF0000"/>
                          </a:solidFill>
                          <a:latin typeface="微軟正黑體"/>
                          <a:ea typeface="微軟正黑體"/>
                          <a:cs typeface="+mn-cs"/>
                        </a:rPr>
                        <a:t>COMPLETE(</a:t>
                      </a:r>
                      <a:r>
                        <a:rPr lang="zh-TW" sz="1200" b="0" i="0" u="none" strike="noStrike" cap="none" spc="0">
                          <a:ln>
                            <a:noFill/>
                          </a:ln>
                          <a:solidFill>
                            <a:srgbClr val="FF0000"/>
                          </a:solidFill>
                          <a:latin typeface="微軟正黑體"/>
                          <a:ea typeface="微軟正黑體"/>
                          <a:cs typeface="+mn-cs"/>
                        </a:rPr>
                        <a:t>銷帳完成</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a:t>
                      </a:r>
                      <a:r>
                        <a:rPr lang="en-US" sz="1200" b="0" i="0" u="none" strike="noStrike" cap="none" spc="0">
                          <a:ln>
                            <a:noFill/>
                          </a:ln>
                          <a:solidFill>
                            <a:srgbClr val="FF0000"/>
                          </a:solidFill>
                          <a:latin typeface="微軟正黑體"/>
                          <a:ea typeface="微軟正黑體"/>
                          <a:cs typeface="+mn-cs"/>
                        </a:rPr>
                        <a:t>INVALID(</a:t>
                      </a:r>
                      <a:r>
                        <a:rPr lang="zh-TW" sz="1200" b="0" i="0" u="none" strike="noStrike" cap="none" spc="0">
                          <a:ln>
                            <a:noFill/>
                          </a:ln>
                          <a:solidFill>
                            <a:srgbClr val="FF0000"/>
                          </a:solidFill>
                          <a:latin typeface="微軟正黑體"/>
                          <a:ea typeface="微軟正黑體"/>
                          <a:cs typeface="+mn-cs"/>
                        </a:rPr>
                        <a:t>作廢</a:t>
                      </a:r>
                      <a:r>
                        <a:rPr lang="en-US" sz="1200" b="0" i="0" u="none" strike="noStrike" cap="none" spc="0">
                          <a:ln>
                            <a:noFill/>
                          </a:ln>
                          <a:solidFill>
                            <a:srgbClr val="FF0000"/>
                          </a:solidFill>
                          <a:latin typeface="微軟正黑體"/>
                          <a:ea typeface="微軟正黑體"/>
                          <a:cs typeface="+mn-cs"/>
                        </a:rPr>
                        <a:t>)</a:t>
                      </a:r>
                      <a:endParaRPr/>
                    </a:p>
                  </a:txBody>
                  <a:tcPr marL="8193" marR="8193" marT="8193" marB="0" anchor="ctr"/>
                </a:tc>
              </a:tr>
            </a:tbl>
          </a:graphicData>
        </a:graphic>
      </p:graphicFrame>
      <p:sp>
        <p:nvSpPr>
          <p:cNvPr id="10" name="文字方塊 9"/>
          <p:cNvSpPr txBox="1"/>
          <p:nvPr/>
        </p:nvSpPr>
        <p:spPr bwMode="auto">
          <a:xfrm>
            <a:off x="5664341" y="6284875"/>
            <a:ext cx="6527659"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0" marR="0" lvl="0" indent="0" algn="l" defTabSz="685800">
              <a:lnSpc>
                <a:spcPct val="100000"/>
              </a:lnSpc>
              <a:spcBef>
                <a:spcPts val="0"/>
              </a:spcBef>
              <a:spcAft>
                <a:spcPts val="0"/>
              </a:spcAft>
              <a:buClrTx/>
              <a:buSzTx/>
              <a:buFontTx/>
              <a:buNone/>
              <a:defRPr/>
            </a:pPr>
            <a:r>
              <a:rPr lang="zh-TW" sz="1600" b="0" i="0" u="none" strike="noStrike" cap="none" spc="0">
                <a:ln>
                  <a:noFill/>
                </a:ln>
                <a:solidFill>
                  <a:srgbClr val="7030A0"/>
                </a:solidFill>
                <a:latin typeface="微軟正黑體"/>
                <a:ea typeface="微軟正黑體"/>
                <a:cs typeface="+mn-cs"/>
              </a:rPr>
              <a:t>注意</a:t>
            </a:r>
            <a:r>
              <a:rPr lang="en-US" sz="1600" b="0" i="0" u="none" strike="noStrike" cap="none" spc="0">
                <a:ln>
                  <a:noFill/>
                </a:ln>
                <a:solidFill>
                  <a:srgbClr val="7030A0"/>
                </a:solidFill>
                <a:latin typeface="微軟正黑體"/>
                <a:ea typeface="微軟正黑體"/>
                <a:cs typeface="+mn-cs"/>
              </a:rPr>
              <a:t>:</a:t>
            </a:r>
            <a:r>
              <a:rPr lang="zh-TW" sz="1600" b="0" i="0" u="none" strike="noStrike" cap="none" spc="0">
                <a:ln>
                  <a:noFill/>
                </a:ln>
                <a:solidFill>
                  <a:srgbClr val="7030A0"/>
                </a:solidFill>
                <a:latin typeface="微軟正黑體"/>
                <a:ea typeface="微軟正黑體"/>
                <a:cs typeface="+mn-cs"/>
              </a:rPr>
              <a:t>主檔狀態在</a:t>
            </a:r>
            <a:r>
              <a:rPr lang="en-US" sz="1600" b="0" i="0" u="none" strike="noStrike" cap="none" spc="0">
                <a:ln>
                  <a:noFill/>
                </a:ln>
                <a:solidFill>
                  <a:srgbClr val="7030A0"/>
                </a:solidFill>
                <a:latin typeface="微軟正黑體"/>
                <a:ea typeface="微軟正黑體"/>
                <a:cs typeface="+mn-cs"/>
              </a:rPr>
              <a:t>RATED</a:t>
            </a:r>
            <a:r>
              <a:rPr lang="zh-TW" sz="1600" b="0" i="0" u="none" strike="noStrike" cap="none" spc="0">
                <a:ln>
                  <a:noFill/>
                </a:ln>
                <a:solidFill>
                  <a:srgbClr val="7030A0"/>
                </a:solidFill>
                <a:latin typeface="微軟正黑體"/>
                <a:ea typeface="微軟正黑體"/>
                <a:cs typeface="+mn-cs"/>
              </a:rPr>
              <a:t>之前是允許修改主</a:t>
            </a:r>
            <a:r>
              <a:rPr lang="en-US" sz="1600" b="0" i="0" u="none" strike="noStrike" cap="none" spc="0">
                <a:ln>
                  <a:noFill/>
                </a:ln>
                <a:solidFill>
                  <a:srgbClr val="7030A0"/>
                </a:solidFill>
                <a:latin typeface="微軟正黑體"/>
                <a:ea typeface="微軟正黑體"/>
                <a:cs typeface="+mn-cs"/>
              </a:rPr>
              <a:t>/</a:t>
            </a:r>
            <a:r>
              <a:rPr lang="zh-TW" sz="1600" b="0" i="0" u="none" strike="noStrike" cap="none" spc="0">
                <a:ln>
                  <a:noFill/>
                </a:ln>
                <a:solidFill>
                  <a:srgbClr val="7030A0"/>
                </a:solidFill>
                <a:latin typeface="微軟正黑體"/>
                <a:ea typeface="微軟正黑體"/>
                <a:cs typeface="+mn-cs"/>
              </a:rPr>
              <a:t>明細檔時間與金額的，</a:t>
            </a:r>
            <a:r>
              <a:rPr lang="en-US" sz="1600" b="0" i="0" u="none" strike="noStrike" cap="none" spc="0">
                <a:ln>
                  <a:noFill/>
                </a:ln>
                <a:solidFill>
                  <a:srgbClr val="7030A0"/>
                </a:solidFill>
                <a:latin typeface="微軟正黑體"/>
                <a:ea typeface="微軟正黑體"/>
                <a:cs typeface="+mn-cs"/>
              </a:rPr>
              <a:t>DRAFTED</a:t>
            </a:r>
            <a:r>
              <a:rPr lang="zh-TW" sz="1600" b="0" i="0" u="none" strike="noStrike" cap="none" spc="0">
                <a:ln>
                  <a:noFill/>
                </a:ln>
                <a:solidFill>
                  <a:srgbClr val="7030A0"/>
                </a:solidFill>
                <a:latin typeface="微軟正黑體"/>
                <a:ea typeface="微軟正黑體"/>
                <a:cs typeface="+mn-cs"/>
              </a:rPr>
              <a:t>之後要更動，需走退回程序。</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5765534" y="1317072"/>
            <a:ext cx="5791700" cy="489364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200" b="0">
                <a:solidFill>
                  <a:srgbClr val="0000FF"/>
                </a:solidFill>
                <a:latin typeface="Consolas"/>
              </a:rPr>
              <a:t>CREATE</a:t>
            </a:r>
            <a:r>
              <a:rPr lang="en-US" sz="1200" b="0">
                <a:solidFill>
                  <a:srgbClr val="000000"/>
                </a:solidFill>
                <a:latin typeface="Consolas"/>
              </a:rPr>
              <a:t> </a:t>
            </a:r>
            <a:r>
              <a:rPr lang="en-US" sz="1200" b="0">
                <a:solidFill>
                  <a:srgbClr val="0000FF"/>
                </a:solidFill>
                <a:latin typeface="Consolas"/>
              </a:rPr>
              <a:t>TABLE</a:t>
            </a:r>
            <a:r>
              <a:rPr lang="en-US" sz="1200" b="0">
                <a:solidFill>
                  <a:srgbClr val="000000"/>
                </a:solidFill>
                <a:latin typeface="Consolas"/>
              </a:rPr>
              <a:t> </a:t>
            </a:r>
            <a:r>
              <a:rPr lang="en-US" sz="1200" b="0">
                <a:solidFill>
                  <a:srgbClr val="000000"/>
                </a:solidFill>
                <a:latin typeface="Consolas"/>
              </a:rPr>
              <a:t>BillDetail</a:t>
            </a:r>
            <a:r>
              <a:rPr lang="en-US" sz="1200" b="0">
                <a:solidFill>
                  <a:srgbClr val="000000"/>
                </a:solidFill>
                <a:latin typeface="Consolas"/>
              </a:rPr>
              <a:t> (</a:t>
            </a:r>
            <a:endParaRPr/>
          </a:p>
          <a:p>
            <a:pPr>
              <a:defRPr/>
            </a:pPr>
            <a:r>
              <a:rPr lang="en-US" sz="1200" b="0">
                <a:solidFill>
                  <a:srgbClr val="000000"/>
                </a:solidFill>
                <a:latin typeface="Consolas"/>
              </a:rPr>
              <a:t>    </a:t>
            </a:r>
            <a:r>
              <a:rPr lang="en-US" sz="1200">
                <a:solidFill>
                  <a:srgbClr val="000000"/>
                </a:solidFill>
                <a:latin typeface="Consolas"/>
              </a:rPr>
              <a:t>Bill</a:t>
            </a:r>
            <a:r>
              <a:rPr lang="en-US" sz="1200" b="0">
                <a:solidFill>
                  <a:srgbClr val="000000"/>
                </a:solidFill>
                <a:latin typeface="Consolas"/>
              </a:rPr>
              <a:t>DetailID</a:t>
            </a:r>
            <a:r>
              <a:rPr lang="en-US" sz="1200" b="0">
                <a:solidFill>
                  <a:srgbClr val="000000"/>
                </a:solidFill>
                <a:latin typeface="Consolas"/>
              </a:rPr>
              <a:t>    </a:t>
            </a:r>
            <a:r>
              <a:rPr lang="en-US" sz="1200" b="0">
                <a:solidFill>
                  <a:srgbClr val="0000FF"/>
                </a:solidFill>
                <a:latin typeface="Consolas"/>
              </a:rPr>
              <a:t>int</a:t>
            </a:r>
            <a:r>
              <a:rPr lang="en-US" sz="1200" b="0">
                <a:solidFill>
                  <a:srgbClr val="000000"/>
                </a:solidFill>
                <a:latin typeface="Consolas"/>
              </a:rPr>
              <a:t> </a:t>
            </a:r>
            <a:r>
              <a:rPr lang="en-US" sz="1200" b="0">
                <a:solidFill>
                  <a:srgbClr val="0000FF"/>
                </a:solidFill>
                <a:latin typeface="Consolas"/>
              </a:rPr>
              <a:t>NOT</a:t>
            </a:r>
            <a:r>
              <a:rPr lang="en-US" sz="1200" b="0">
                <a:solidFill>
                  <a:srgbClr val="000000"/>
                </a:solidFill>
                <a:latin typeface="Consolas"/>
              </a:rPr>
              <a:t> </a:t>
            </a:r>
            <a:r>
              <a:rPr lang="en-US" sz="1200" b="0">
                <a:solidFill>
                  <a:srgbClr val="0000FF"/>
                </a:solidFill>
                <a:latin typeface="Consolas"/>
              </a:rPr>
              <a:t>NULL</a:t>
            </a:r>
            <a:r>
              <a:rPr lang="en-US" sz="1200" b="0">
                <a:solidFill>
                  <a:srgbClr val="000000"/>
                </a:solidFill>
                <a:latin typeface="Consolas"/>
              </a:rPr>
              <a:t> AUTO_INCREMENT,</a:t>
            </a:r>
            <a:endParaRPr/>
          </a:p>
          <a:p>
            <a:pPr>
              <a:defRPr/>
            </a:pPr>
            <a:r>
              <a:rPr lang="en-US" sz="1200" b="0">
                <a:solidFill>
                  <a:srgbClr val="000000"/>
                </a:solidFill>
                <a:latin typeface="Consolas"/>
              </a:rPr>
              <a:t>    </a:t>
            </a:r>
            <a:r>
              <a:rPr lang="en-US" sz="1200" b="0">
                <a:solidFill>
                  <a:srgbClr val="000000"/>
                </a:solidFill>
                <a:latin typeface="Consolas"/>
              </a:rPr>
              <a:t>BillMasterID</a:t>
            </a:r>
            <a:r>
              <a:rPr lang="en-US" sz="1200" b="0">
                <a:solidFill>
                  <a:srgbClr val="000000"/>
                </a:solidFill>
                <a:latin typeface="Consolas"/>
              </a:rPr>
              <a:t>    </a:t>
            </a:r>
            <a:r>
              <a:rPr lang="en-US" sz="1200" b="0">
                <a:solidFill>
                  <a:srgbClr val="0000FF"/>
                </a:solidFill>
                <a:latin typeface="Consolas"/>
              </a:rPr>
              <a:t>int</a:t>
            </a:r>
            <a:r>
              <a:rPr lang="en-US" sz="1200" b="0">
                <a:solidFill>
                  <a:srgbClr val="000000"/>
                </a:solidFill>
                <a:latin typeface="Consolas"/>
              </a:rPr>
              <a:t> </a:t>
            </a:r>
            <a:r>
              <a:rPr lang="en-US" sz="1200" b="0">
                <a:solidFill>
                  <a:srgbClr val="0000FF"/>
                </a:solidFill>
                <a:latin typeface="Consolas"/>
              </a:rPr>
              <a:t>NOT</a:t>
            </a:r>
            <a:r>
              <a:rPr lang="en-US" sz="1200" b="0">
                <a:solidFill>
                  <a:srgbClr val="000000"/>
                </a:solidFill>
                <a:latin typeface="Consolas"/>
              </a:rPr>
              <a:t> </a:t>
            </a:r>
            <a:r>
              <a:rPr lang="en-US" sz="1200" b="0">
                <a:solidFill>
                  <a:srgbClr val="0000FF"/>
                </a:solidFill>
                <a:latin typeface="Consolas"/>
              </a:rPr>
              <a:t>NULL</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00"/>
                </a:solidFill>
                <a:latin typeface="Consolas"/>
              </a:rPr>
              <a:t>WKMasterID</a:t>
            </a:r>
            <a:r>
              <a:rPr lang="en-US" sz="1200" b="0">
                <a:solidFill>
                  <a:srgbClr val="000000"/>
                </a:solidFill>
                <a:latin typeface="Consolas"/>
              </a:rPr>
              <a:t>      </a:t>
            </a:r>
            <a:r>
              <a:rPr lang="en-US" sz="1200" b="0">
                <a:solidFill>
                  <a:srgbClr val="0000FF"/>
                </a:solidFill>
                <a:latin typeface="Consolas"/>
              </a:rPr>
              <a:t>int,</a:t>
            </a:r>
            <a:r>
              <a:rPr lang="en-US" sz="1200" b="0">
                <a:solidFill>
                  <a:srgbClr val="000000"/>
                </a:solidFill>
                <a:latin typeface="Consolas"/>
              </a:rPr>
              <a:t>    </a:t>
            </a:r>
            <a:endParaRPr/>
          </a:p>
          <a:p>
            <a:pPr>
              <a:defRPr/>
            </a:pPr>
            <a:r>
              <a:rPr lang="en-US" sz="1200">
                <a:solidFill>
                  <a:srgbClr val="000000"/>
                </a:solidFill>
                <a:latin typeface="Consolas"/>
              </a:rPr>
              <a:t>    </a:t>
            </a:r>
            <a:r>
              <a:rPr lang="en-US" sz="1200">
                <a:solidFill>
                  <a:srgbClr val="000000"/>
                </a:solidFill>
                <a:latin typeface="Consolas"/>
              </a:rPr>
              <a:t>Inv</a:t>
            </a:r>
            <a:r>
              <a:rPr lang="en-US" sz="1200" b="0">
                <a:solidFill>
                  <a:srgbClr val="000000"/>
                </a:solidFill>
                <a:latin typeface="Consolas"/>
              </a:rPr>
              <a:t>DetailID</a:t>
            </a:r>
            <a:r>
              <a:rPr lang="en-US" sz="1200" b="0">
                <a:solidFill>
                  <a:srgbClr val="000000"/>
                </a:solidFill>
                <a:latin typeface="Consolas"/>
              </a:rPr>
              <a:t>     </a:t>
            </a:r>
            <a:r>
              <a:rPr lang="en-US" sz="1200" b="0">
                <a:solidFill>
                  <a:srgbClr val="0000FF"/>
                </a:solidFill>
                <a:latin typeface="Consolas"/>
              </a:rPr>
              <a:t>int,</a:t>
            </a:r>
            <a:endParaRPr lang="en-US" sz="1200" b="0">
              <a:solidFill>
                <a:srgbClr val="000000"/>
              </a:solidFill>
              <a:latin typeface="Consolas"/>
            </a:endParaRPr>
          </a:p>
          <a:p>
            <a:pPr>
              <a:defRPr/>
            </a:pPr>
            <a:r>
              <a:rPr lang="en-US" sz="1200" b="0">
                <a:solidFill>
                  <a:srgbClr val="000000"/>
                </a:solidFill>
                <a:latin typeface="Consolas"/>
              </a:rPr>
              <a:t>    </a:t>
            </a:r>
            <a:r>
              <a:rPr lang="en-US" sz="1200" b="0">
                <a:solidFill>
                  <a:srgbClr val="000000"/>
                </a:solidFill>
                <a:latin typeface="Consolas"/>
              </a:rPr>
              <a:t>PartyName</a:t>
            </a:r>
            <a:r>
              <a:rPr lang="en-US" sz="1200" b="0">
                <a:solidFill>
                  <a:srgbClr val="000000"/>
                </a:solidFill>
                <a:latin typeface="Consolas"/>
              </a:rPr>
              <a:t>       </a:t>
            </a:r>
            <a:r>
              <a:rPr lang="en-US" sz="1200" b="0">
                <a:solidFill>
                  <a:srgbClr val="0000FF"/>
                </a:solidFill>
                <a:latin typeface="Consolas"/>
              </a:rPr>
              <a:t>varchar(</a:t>
            </a:r>
            <a:r>
              <a:rPr lang="en-US" sz="1200">
                <a:solidFill>
                  <a:srgbClr val="098658"/>
                </a:solidFill>
                <a:latin typeface="Consolas"/>
              </a:rPr>
              <a:t>100</a:t>
            </a:r>
            <a:r>
              <a:rPr lang="en-US" sz="1200" b="0">
                <a:solidFill>
                  <a:srgbClr val="0000FF"/>
                </a:solidFill>
                <a:latin typeface="Consolas"/>
              </a:rPr>
              <a:t>)</a:t>
            </a:r>
            <a:r>
              <a:rPr lang="en-US" sz="1200" b="0">
                <a:solidFill>
                  <a:srgbClr val="000000"/>
                </a:solidFill>
                <a:latin typeface="Consolas"/>
              </a:rPr>
              <a:t>,     </a:t>
            </a:r>
            <a:endParaRPr/>
          </a:p>
          <a:p>
            <a:pPr>
              <a:defRPr/>
            </a:pPr>
            <a:r>
              <a:rPr lang="en-US" sz="1200">
                <a:solidFill>
                  <a:srgbClr val="000000"/>
                </a:solidFill>
                <a:latin typeface="Consolas"/>
              </a:rPr>
              <a:t>    </a:t>
            </a:r>
            <a:r>
              <a:rPr lang="en-US" sz="1200">
                <a:solidFill>
                  <a:srgbClr val="000000"/>
                </a:solidFill>
                <a:latin typeface="Consolas"/>
              </a:rPr>
              <a:t>SupplierName</a:t>
            </a:r>
            <a:r>
              <a:rPr lang="en-US" sz="120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SubmarineCable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WorkTitle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50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BillMilestone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20</a:t>
            </a:r>
            <a:r>
              <a:rPr lang="en-US" sz="1200" b="0">
                <a:solidFill>
                  <a:srgbClr val="000000"/>
                </a:solidFill>
                <a:latin typeface="Consolas"/>
              </a:rPr>
              <a:t>),</a:t>
            </a:r>
            <a:endParaRPr lang="en-US" sz="1200">
              <a:solidFill>
                <a:srgbClr val="000000"/>
              </a:solidFill>
              <a:latin typeface="Consolas"/>
            </a:endParaRPr>
          </a:p>
          <a:p>
            <a:pPr>
              <a:defRPr/>
            </a:pPr>
            <a:r>
              <a:rPr lang="en-US" sz="1200" b="0">
                <a:solidFill>
                  <a:srgbClr val="000000"/>
                </a:solidFill>
                <a:latin typeface="Consolas"/>
              </a:rPr>
              <a:t>    </a:t>
            </a:r>
            <a:r>
              <a:rPr lang="en-US" sz="1200" b="0">
                <a:solidFill>
                  <a:srgbClr val="000000"/>
                </a:solidFill>
                <a:latin typeface="Consolas"/>
              </a:rPr>
              <a:t>FeeItem</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100</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00"/>
                </a:solidFill>
                <a:latin typeface="Consolas"/>
              </a:rPr>
              <a:t>OrgFeeAmount</a:t>
            </a:r>
            <a:r>
              <a:rPr lang="en-US" sz="1200" b="0">
                <a:solidFill>
                  <a:srgbClr val="000000"/>
                </a:solidFill>
                <a:latin typeface="Consolas"/>
              </a:rPr>
              <a:t>    </a:t>
            </a:r>
            <a:r>
              <a:rPr lang="en-US" sz="1200" b="0">
                <a:solidFill>
                  <a:srgbClr val="0000FF"/>
                </a:solidFill>
                <a:latin typeface="Consolas"/>
              </a:rPr>
              <a:t>decimal</a:t>
            </a:r>
            <a:r>
              <a:rPr lang="en-US" sz="1200" b="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b="0">
                <a:solidFill>
                  <a:srgbClr val="000000"/>
                </a:solidFill>
                <a:latin typeface="Consolas"/>
              </a:rPr>
              <a:t>),</a:t>
            </a:r>
            <a:endParaRPr/>
          </a:p>
          <a:p>
            <a:pPr>
              <a:defRPr/>
            </a:pPr>
            <a:r>
              <a:rPr lang="en-US" sz="1200" b="0">
                <a:solidFill>
                  <a:srgbClr val="000000"/>
                </a:solidFill>
                <a:latin typeface="Consolas"/>
              </a:rPr>
              <a:t>   </a:t>
            </a:r>
            <a:r>
              <a:rPr lang="en-US" sz="1200">
                <a:solidFill>
                  <a:srgbClr val="000000"/>
                </a:solidFill>
                <a:latin typeface="Consolas"/>
              </a:rPr>
              <a:t> </a:t>
            </a:r>
            <a:r>
              <a:rPr lang="en-US" sz="1200">
                <a:solidFill>
                  <a:srgbClr val="000000"/>
                </a:solidFill>
                <a:latin typeface="Consolas"/>
              </a:rPr>
              <a:t>DedAmount</a:t>
            </a:r>
            <a:r>
              <a:rPr lang="en-US" sz="1200">
                <a:solidFill>
                  <a:srgbClr val="000000"/>
                </a:solidFill>
                <a:latin typeface="Consolas"/>
              </a:rPr>
              <a:t>       </a:t>
            </a:r>
            <a:r>
              <a:rPr lang="en-US" sz="1200">
                <a:solidFill>
                  <a:srgbClr val="0000FF"/>
                </a:solidFill>
                <a:latin typeface="Consolas"/>
              </a:rPr>
              <a:t>decimal</a:t>
            </a:r>
            <a:r>
              <a:rPr lang="en-US" sz="120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FeeAmount</a:t>
            </a:r>
            <a:r>
              <a:rPr lang="en-US" sz="1200" b="0">
                <a:solidFill>
                  <a:srgbClr val="000000"/>
                </a:solidFill>
                <a:latin typeface="Consolas"/>
              </a:rPr>
              <a:t>       </a:t>
            </a:r>
            <a:r>
              <a:rPr lang="en-US" sz="1200" b="0">
                <a:solidFill>
                  <a:srgbClr val="0000FF"/>
                </a:solidFill>
                <a:latin typeface="Consolas"/>
              </a:rPr>
              <a:t>decimal</a:t>
            </a:r>
            <a:r>
              <a:rPr lang="en-US" sz="1200" b="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b="0">
                <a:solidFill>
                  <a:srgbClr val="000000"/>
                </a:solidFill>
                <a:latin typeface="Consolas"/>
              </a:rPr>
              <a:t>),</a:t>
            </a:r>
            <a:endParaRPr/>
          </a:p>
          <a:p>
            <a:pPr marL="0" marR="0" indent="0" algn="l">
              <a:spcBef>
                <a:spcPts val="0"/>
              </a:spcBef>
              <a:spcAft>
                <a:spcPts val="0"/>
              </a:spcAft>
              <a:defRPr/>
            </a:pPr>
            <a:r>
              <a:rPr lang="en-US" sz="1200">
                <a:solidFill>
                  <a:srgbClr val="000000"/>
                </a:solidFill>
                <a:latin typeface="Consolas"/>
              </a:rPr>
              <a:t>    </a:t>
            </a:r>
            <a:r>
              <a:rPr lang="en-US" sz="1200">
                <a:solidFill>
                  <a:srgbClr val="000000"/>
                </a:solidFill>
                <a:latin typeface="Consolas"/>
              </a:rPr>
              <a:t>ReceivedAmount</a:t>
            </a:r>
            <a:r>
              <a:rPr lang="en-US" sz="1200">
                <a:solidFill>
                  <a:srgbClr val="000000"/>
                </a:solidFill>
                <a:latin typeface="Consolas"/>
              </a:rPr>
              <a:t>  </a:t>
            </a:r>
            <a:r>
              <a:rPr lang="en-US" sz="1200" b="0">
                <a:solidFill>
                  <a:srgbClr val="0000FF"/>
                </a:solidFill>
                <a:latin typeface="Consolas"/>
              </a:rPr>
              <a:t>decimal</a:t>
            </a:r>
            <a:r>
              <a:rPr lang="en-US" sz="1200" b="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b="0">
                <a:solidFill>
                  <a:srgbClr val="000000"/>
                </a:solidFill>
                <a:latin typeface="Consolas"/>
              </a:rPr>
              <a:t>),</a:t>
            </a:r>
            <a:endParaRPr lang="zh-TW" sz="1200">
              <a:solidFill>
                <a:srgbClr val="000000"/>
              </a:solidFill>
              <a:latin typeface="Consolas"/>
            </a:endParaRPr>
          </a:p>
          <a:p>
            <a:pPr marL="0" marR="0" indent="0" algn="l">
              <a:spcBef>
                <a:spcPts val="0"/>
              </a:spcBef>
              <a:spcAft>
                <a:spcPts val="0"/>
              </a:spcAft>
              <a:defRPr/>
            </a:pPr>
            <a:r>
              <a:rPr lang="en-US" sz="1200">
                <a:solidFill>
                  <a:srgbClr val="000000"/>
                </a:solidFill>
                <a:latin typeface="Consolas"/>
              </a:rPr>
              <a:t>    </a:t>
            </a:r>
            <a:r>
              <a:rPr lang="en-US" sz="1200">
                <a:solidFill>
                  <a:srgbClr val="000000"/>
                </a:solidFill>
                <a:latin typeface="Consolas"/>
              </a:rPr>
              <a:t>OverAmount</a:t>
            </a:r>
            <a:r>
              <a:rPr lang="en-US" sz="1200">
                <a:solidFill>
                  <a:srgbClr val="000000"/>
                </a:solidFill>
                <a:latin typeface="Consolas"/>
              </a:rPr>
              <a:t>      </a:t>
            </a:r>
            <a:r>
              <a:rPr lang="en-US" sz="1200">
                <a:solidFill>
                  <a:srgbClr val="0000FF"/>
                </a:solidFill>
                <a:latin typeface="Consolas"/>
              </a:rPr>
              <a:t>decimal(</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ShortAmount</a:t>
            </a:r>
            <a:r>
              <a:rPr lang="en-US" sz="1200">
                <a:solidFill>
                  <a:srgbClr val="000000"/>
                </a:solidFill>
                <a:latin typeface="Consolas"/>
              </a:rPr>
              <a:t>     </a:t>
            </a:r>
            <a:r>
              <a:rPr lang="en-US" sz="1200">
                <a:solidFill>
                  <a:srgbClr val="0000FF"/>
                </a:solidFill>
                <a:latin typeface="Consolas"/>
              </a:rPr>
              <a:t>decimal</a:t>
            </a:r>
            <a:r>
              <a:rPr lang="en-US" sz="120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BankFees</a:t>
            </a:r>
            <a:r>
              <a:rPr lang="zh-TW" sz="1200">
                <a:solidFill>
                  <a:srgbClr val="000000"/>
                </a:solidFill>
                <a:latin typeface="Consolas"/>
              </a:rPr>
              <a:t>   </a:t>
            </a:r>
            <a:r>
              <a:rPr lang="en-US" sz="1200">
                <a:solidFill>
                  <a:srgbClr val="000000"/>
                </a:solidFill>
                <a:latin typeface="Consolas"/>
              </a:rPr>
              <a:t>     </a:t>
            </a:r>
            <a:r>
              <a:rPr lang="en-US" sz="1200">
                <a:solidFill>
                  <a:srgbClr val="0000FF"/>
                </a:solidFill>
                <a:latin typeface="Consolas"/>
              </a:rPr>
              <a:t>decimal</a:t>
            </a:r>
            <a:r>
              <a:rPr lang="en-US" sz="120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zh-TW" sz="1200">
                <a:solidFill>
                  <a:srgbClr val="000000"/>
                </a:solidFill>
                <a:latin typeface="Consolas"/>
              </a:rPr>
              <a:t>    </a:t>
            </a:r>
            <a:r>
              <a:rPr lang="en-US" sz="1200">
                <a:solidFill>
                  <a:srgbClr val="000000"/>
                </a:solidFill>
                <a:latin typeface="Consolas"/>
              </a:rPr>
              <a:t>ShortOverReason</a:t>
            </a:r>
            <a:r>
              <a:rPr lang="en-US" sz="1200">
                <a:solidFill>
                  <a:srgbClr val="000000"/>
                </a:solidFill>
                <a:latin typeface="Consolas"/>
              </a:rPr>
              <a:t> </a:t>
            </a:r>
            <a:r>
              <a:rPr lang="en-US" sz="1200">
                <a:solidFill>
                  <a:srgbClr val="0000FF"/>
                </a:solidFill>
                <a:latin typeface="Consolas"/>
              </a:rPr>
              <a:t>varchar</a:t>
            </a:r>
            <a:r>
              <a:rPr lang="en-US" sz="1200">
                <a:solidFill>
                  <a:srgbClr val="000000"/>
                </a:solidFill>
                <a:latin typeface="Consolas"/>
              </a:rPr>
              <a:t>(</a:t>
            </a:r>
            <a:r>
              <a:rPr lang="en-US" sz="1200">
                <a:solidFill>
                  <a:srgbClr val="098658"/>
                </a:solidFill>
                <a:latin typeface="Consolas"/>
              </a:rPr>
              <a:t>128</a:t>
            </a:r>
            <a:r>
              <a:rPr lang="en-US" sz="1200">
                <a:solidFill>
                  <a:srgbClr val="000000"/>
                </a:solidFill>
                <a:latin typeface="Consolas"/>
              </a:rPr>
              <a:t>)</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WriteOffDate</a:t>
            </a:r>
            <a:r>
              <a:rPr lang="en-US" sz="1200">
                <a:solidFill>
                  <a:srgbClr val="000000"/>
                </a:solidFill>
                <a:latin typeface="Consolas"/>
              </a:rPr>
              <a:t>    </a:t>
            </a:r>
            <a:r>
              <a:rPr lang="en-US" sz="1200" b="0">
                <a:solidFill>
                  <a:srgbClr val="0000FF"/>
                </a:solidFill>
                <a:latin typeface="Consolas"/>
              </a:rPr>
              <a:t>datetime</a:t>
            </a:r>
            <a:r>
              <a:rPr lang="en-US" sz="1200" b="0">
                <a:solidFill>
                  <a:srgbClr val="000000"/>
                </a:solidFill>
                <a:latin typeface="Consolas"/>
              </a:rPr>
              <a:t>,</a:t>
            </a:r>
            <a:endParaRPr lang="en-US" sz="1200" b="0" i="0" u="none" strike="noStrike" cap="none">
              <a:ln>
                <a:noFill/>
              </a:ln>
              <a:solidFill>
                <a:srgbClr val="000000"/>
              </a:solidFill>
              <a:latin typeface="微軟正黑體"/>
              <a:ea typeface="微軟正黑體"/>
            </a:endParaRPr>
          </a:p>
          <a:p>
            <a:pPr>
              <a:defRPr/>
            </a:pPr>
            <a:r>
              <a:rPr lang="en-US" sz="1200">
                <a:solidFill>
                  <a:srgbClr val="000000"/>
                </a:solidFill>
                <a:latin typeface="Consolas"/>
              </a:rPr>
              <a:t>    </a:t>
            </a:r>
            <a:r>
              <a:rPr lang="en-US" sz="1200">
                <a:solidFill>
                  <a:srgbClr val="000000"/>
                </a:solidFill>
                <a:latin typeface="Consolas"/>
              </a:rPr>
              <a:t>ReceiveDate</a:t>
            </a:r>
            <a:r>
              <a:rPr lang="en-US" sz="1200" b="0" i="0" u="none" strike="noStrike" cap="none">
                <a:ln>
                  <a:noFill/>
                </a:ln>
                <a:solidFill>
                  <a:srgbClr val="000000"/>
                </a:solidFill>
                <a:latin typeface="微軟正黑體"/>
                <a:ea typeface="微軟正黑體"/>
              </a:rPr>
              <a:t>           </a:t>
            </a:r>
            <a:r>
              <a:rPr lang="en-US" sz="1200" b="0">
                <a:solidFill>
                  <a:srgbClr val="0000FF"/>
                </a:solidFill>
                <a:latin typeface="Consolas"/>
              </a:rPr>
              <a:t>datetime</a:t>
            </a:r>
            <a:r>
              <a:rPr lang="en-US" sz="1200" b="0">
                <a:solidFill>
                  <a:srgbClr val="000000"/>
                </a:solidFill>
                <a:latin typeface="Consolas"/>
              </a:rPr>
              <a:t>,</a:t>
            </a:r>
            <a:endParaRPr/>
          </a:p>
          <a:p>
            <a:pPr>
              <a:defRPr/>
            </a:pPr>
            <a:r>
              <a:rPr lang="zh-TW" sz="1200">
                <a:solidFill>
                  <a:srgbClr val="000000"/>
                </a:solidFill>
                <a:latin typeface="Consolas"/>
              </a:rPr>
              <a:t>    </a:t>
            </a:r>
            <a:r>
              <a:rPr lang="en-US" sz="1200">
                <a:solidFill>
                  <a:srgbClr val="000000"/>
                </a:solidFill>
                <a:latin typeface="Consolas"/>
              </a:rPr>
              <a:t>Note</a:t>
            </a:r>
            <a:r>
              <a:rPr lang="en-US" sz="1200" b="0" i="0" u="none" strike="noStrike" cap="none">
                <a:ln>
                  <a:noFill/>
                </a:ln>
                <a:solidFill>
                  <a:srgbClr val="000000"/>
                </a:solidFill>
                <a:latin typeface="微軟正黑體"/>
                <a:ea typeface="微軟正黑體"/>
              </a:rPr>
              <a:t>                          </a:t>
            </a:r>
            <a:r>
              <a:rPr lang="en-US" sz="1200">
                <a:solidFill>
                  <a:srgbClr val="0000FF"/>
                </a:solidFill>
                <a:latin typeface="Consolas"/>
              </a:rPr>
              <a:t>varchar</a:t>
            </a:r>
            <a:r>
              <a:rPr lang="en-US" sz="1200">
                <a:solidFill>
                  <a:srgbClr val="000000"/>
                </a:solidFill>
                <a:latin typeface="Consolas"/>
              </a:rPr>
              <a:t>(</a:t>
            </a:r>
            <a:r>
              <a:rPr lang="en-US" sz="1200">
                <a:solidFill>
                  <a:srgbClr val="098658"/>
                </a:solidFill>
                <a:latin typeface="Consolas"/>
              </a:rPr>
              <a:t>128</a:t>
            </a:r>
            <a:r>
              <a:rPr lang="en-US" sz="1200">
                <a:solidFill>
                  <a:srgbClr val="000000"/>
                </a:solidFill>
                <a:latin typeface="Consolas"/>
              </a:rPr>
              <a:t>)</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ToCB</a:t>
            </a:r>
            <a:r>
              <a:rPr lang="en-US" sz="120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a:t>
            </a:r>
            <a:r>
              <a:rPr lang="en-US" sz="1200" b="0">
                <a:solidFill>
                  <a:srgbClr val="000000"/>
                </a:solidFill>
                <a:latin typeface="Consolas"/>
              </a:rPr>
              <a:t>),</a:t>
            </a:r>
            <a:endParaRPr lang="en-US" sz="1200">
              <a:solidFill>
                <a:srgbClr val="000000"/>
              </a:solidFill>
              <a:latin typeface="Consolas"/>
            </a:endParaRPr>
          </a:p>
          <a:p>
            <a:pPr>
              <a:defRPr/>
            </a:pPr>
            <a:r>
              <a:rPr lang="en-US" sz="1200">
                <a:solidFill>
                  <a:srgbClr val="000000"/>
                </a:solidFill>
                <a:latin typeface="Consolas"/>
              </a:rPr>
              <a:t>    Status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20</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FF"/>
                </a:solidFill>
                <a:latin typeface="Consolas"/>
              </a:rPr>
              <a:t>PRIMARY</a:t>
            </a:r>
            <a:r>
              <a:rPr lang="en-US" sz="1200" b="0">
                <a:solidFill>
                  <a:srgbClr val="000000"/>
                </a:solidFill>
                <a:latin typeface="Consolas"/>
              </a:rPr>
              <a:t> </a:t>
            </a:r>
            <a:r>
              <a:rPr lang="en-US" sz="1200" b="0">
                <a:solidFill>
                  <a:srgbClr val="0000FF"/>
                </a:solidFill>
                <a:latin typeface="Consolas"/>
              </a:rPr>
              <a:t>KEY</a:t>
            </a:r>
            <a:r>
              <a:rPr lang="en-US" sz="1200" b="0">
                <a:solidFill>
                  <a:srgbClr val="000000"/>
                </a:solidFill>
                <a:latin typeface="Consolas"/>
              </a:rPr>
              <a:t>(</a:t>
            </a:r>
            <a:r>
              <a:rPr lang="en-US" sz="1200" b="0">
                <a:solidFill>
                  <a:srgbClr val="000000"/>
                </a:solidFill>
                <a:latin typeface="Consolas"/>
              </a:rPr>
              <a:t>BillDetailID</a:t>
            </a:r>
            <a:r>
              <a:rPr lang="en-US" sz="1200" b="0">
                <a:solidFill>
                  <a:srgbClr val="000000"/>
                </a:solidFill>
                <a:latin typeface="Consolas"/>
              </a:rPr>
              <a:t>)</a:t>
            </a:r>
            <a:endParaRPr/>
          </a:p>
          <a:p>
            <a:pPr>
              <a:defRPr/>
            </a:pPr>
            <a:r>
              <a:rPr lang="en-US" sz="1200" b="0">
                <a:solidFill>
                  <a:srgbClr val="000000"/>
                </a:solidFill>
                <a:latin typeface="Consolas"/>
              </a:rPr>
              <a:t>);</a:t>
            </a:r>
            <a:endParaRPr/>
          </a:p>
        </p:txBody>
      </p:sp>
      <p:sp>
        <p:nvSpPr>
          <p:cNvPr id="6" name="文字方塊 5"/>
          <p:cNvSpPr txBox="1"/>
          <p:nvPr/>
        </p:nvSpPr>
        <p:spPr bwMode="auto">
          <a:xfrm>
            <a:off x="247476" y="1484855"/>
            <a:ext cx="5649985" cy="329320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BillMaster</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BillMasterID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a:solidFill>
                  <a:srgbClr val="000000"/>
                </a:solidFill>
                <a:latin typeface="Consolas"/>
              </a:rPr>
              <a:t>    </a:t>
            </a:r>
            <a:r>
              <a:rPr lang="en-US" sz="1600">
                <a:solidFill>
                  <a:srgbClr val="000000"/>
                </a:solidFill>
                <a:latin typeface="Consolas"/>
              </a:rPr>
              <a:t>BillingNo</a:t>
            </a:r>
            <a:r>
              <a:rPr lang="zh-TW" sz="160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64</a:t>
            </a:r>
            <a:r>
              <a:rPr lang="en-US" sz="1600" b="0">
                <a:solidFill>
                  <a:srgbClr val="000000"/>
                </a:solidFill>
                <a:latin typeface="Consolas"/>
              </a:rPr>
              <a:t>),   </a:t>
            </a:r>
            <a:r>
              <a:rPr lang="en-US" sz="160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IssueDate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zh-TW" sz="1600" b="0">
                <a:solidFill>
                  <a:srgbClr val="000000"/>
                </a:solidFill>
                <a:latin typeface="Consolas"/>
              </a:rPr>
              <a:t>    </a:t>
            </a:r>
            <a:r>
              <a:rPr lang="en-US" sz="1600" b="0">
                <a:solidFill>
                  <a:srgbClr val="000000"/>
                </a:solidFill>
                <a:latin typeface="Consolas"/>
              </a:rPr>
              <a:t>FeeAmountSum</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marL="0" marR="0" indent="0" algn="l">
              <a:spcBef>
                <a:spcPts val="0"/>
              </a:spcBef>
              <a:spcAft>
                <a:spcPts val="0"/>
              </a:spcAft>
              <a:defRPr/>
            </a:pPr>
            <a:r>
              <a:rPr lang="en-US" sz="1600">
                <a:solidFill>
                  <a:srgbClr val="000000"/>
                </a:solidFill>
                <a:latin typeface="Consolas"/>
              </a:rPr>
              <a:t>    </a:t>
            </a:r>
            <a:r>
              <a:rPr lang="en-US" sz="1600">
                <a:solidFill>
                  <a:srgbClr val="000000"/>
                </a:solidFill>
                <a:latin typeface="Consolas"/>
              </a:rPr>
              <a:t>ReceivedAmountSum</a:t>
            </a:r>
            <a:r>
              <a:rPr lang="en-US" sz="160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a:solidFill>
                  <a:srgbClr val="000000"/>
                </a:solidFill>
                <a:latin typeface="Consolas"/>
              </a:rPr>
              <a:t>    </a:t>
            </a:r>
            <a:r>
              <a:rPr lang="en-US" sz="1600" b="0">
                <a:solidFill>
                  <a:srgbClr val="000000"/>
                </a:solidFill>
                <a:latin typeface="Consolas"/>
              </a:rPr>
              <a:t>IsPro</a:t>
            </a:r>
            <a:r>
              <a:rPr lang="en-US" sz="1600" b="0">
                <a:solidFill>
                  <a:srgbClr val="000000"/>
                </a:solidFill>
                <a:latin typeface="Consolas"/>
              </a:rPr>
              <a:t>             </a:t>
            </a:r>
            <a:r>
              <a:rPr lang="en-US" sz="1600" b="0">
                <a:solidFill>
                  <a:srgbClr val="0000FF"/>
                </a:solidFill>
                <a:latin typeface="Consolas"/>
              </a:rPr>
              <a:t>TINYINT</a:t>
            </a:r>
            <a:r>
              <a:rPr lang="en-US" sz="1600" b="0">
                <a:solidFill>
                  <a:srgbClr val="000000"/>
                </a:solidFill>
                <a:latin typeface="Consolas"/>
              </a:rPr>
              <a:t>(</a:t>
            </a:r>
            <a:r>
              <a:rPr lang="en-US" sz="1600" b="0">
                <a:solidFill>
                  <a:srgbClr val="098658"/>
                </a:solidFill>
                <a:latin typeface="Consolas"/>
              </a:rPr>
              <a:t>1</a:t>
            </a:r>
            <a:r>
              <a:rPr lang="en-US" sz="1600" b="0">
                <a:solidFill>
                  <a:srgbClr val="000000"/>
                </a:solidFill>
                <a:latin typeface="Consolas"/>
              </a:rPr>
              <a:t>),</a:t>
            </a:r>
            <a:endParaRPr/>
          </a:p>
          <a:p>
            <a:pPr>
              <a:defRPr/>
            </a:pPr>
            <a:r>
              <a:rPr lang="zh-TW" sz="1600">
                <a:solidFill>
                  <a:srgbClr val="000000"/>
                </a:solidFill>
                <a:latin typeface="Consolas"/>
              </a:rPr>
              <a:t>    </a:t>
            </a:r>
            <a:r>
              <a:rPr lang="en-US" sz="1600" b="0">
                <a:latin typeface="Consolas"/>
              </a:rPr>
              <a:t>Status</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BillMasterID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矩形 3"/>
          <p:cNvSpPr/>
          <p:nvPr/>
        </p:nvSpPr>
        <p:spPr bwMode="auto">
          <a:xfrm>
            <a:off x="2255512" y="945248"/>
            <a:ext cx="2521131" cy="323164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algn="ctr">
              <a:defRPr/>
            </a:pPr>
            <a:r>
              <a:rPr lang="en-US" sz="1200" b="1">
                <a:solidFill>
                  <a:srgbClr val="000000"/>
                </a:solidFill>
                <a:latin typeface="微軟正黑體"/>
                <a:ea typeface="微軟正黑體"/>
              </a:rPr>
              <a:t>InvoiceWKMaster</a:t>
            </a:r>
            <a:r>
              <a:rPr lang="en-US" sz="1200" b="1">
                <a:solidFill>
                  <a:srgbClr val="000000"/>
                </a:solidFill>
                <a:latin typeface="微軟正黑體"/>
                <a:ea typeface="微軟正黑體"/>
              </a:rPr>
              <a:t>(</a:t>
            </a:r>
            <a:r>
              <a:rPr lang="zh-TW" sz="1200" b="1">
                <a:solidFill>
                  <a:srgbClr val="000000"/>
                </a:solidFill>
                <a:latin typeface="微軟正黑體"/>
                <a:ea typeface="微軟正黑體"/>
              </a:rPr>
              <a:t>發票工作主檔</a:t>
            </a:r>
            <a:r>
              <a:rPr lang="en-US" sz="1200" b="1">
                <a:solidFill>
                  <a:srgbClr val="000000"/>
                </a:solidFill>
                <a:latin typeface="微軟正黑體"/>
                <a:ea typeface="微軟正黑體"/>
              </a:rPr>
              <a:t>)</a:t>
            </a:r>
            <a:endParaRPr lang="zh-TW" sz="1200" b="1">
              <a:solidFill>
                <a:srgbClr val="000000"/>
              </a:solidFill>
              <a:latin typeface="微軟正黑體"/>
              <a:ea typeface="微軟正黑體"/>
            </a:endParaRPr>
          </a:p>
          <a:p>
            <a:pPr marL="171450" indent="-171450">
              <a:buFont typeface="Wingdings"/>
              <a:buChar char="n"/>
              <a:defRPr/>
            </a:pPr>
            <a:r>
              <a:rPr lang="zh-TW" sz="1200">
                <a:solidFill>
                  <a:srgbClr val="000000"/>
                </a:solidFill>
                <a:latin typeface="+mj-lt"/>
                <a:ea typeface="+mj-ea"/>
                <a:cs typeface="+mj-cs"/>
              </a:rPr>
              <a:t>發票工作主檔</a:t>
            </a:r>
            <a:r>
              <a:rPr lang="en-US" sz="1200">
                <a:solidFill>
                  <a:srgbClr val="000000"/>
                </a:solidFill>
                <a:latin typeface="+mj-lt"/>
                <a:ea typeface="+mj-ea"/>
                <a:cs typeface="+mj-cs"/>
              </a:rPr>
              <a:t>ID</a:t>
            </a:r>
            <a:r>
              <a:rPr lang="en-US" sz="1200" b="1">
                <a:solidFill>
                  <a:srgbClr val="FF0000"/>
                </a:solidFill>
                <a:latin typeface="+mj-lt"/>
                <a:ea typeface="+mj-ea"/>
                <a:cs typeface="+mj-cs"/>
              </a:rPr>
              <a:t>(PK)</a:t>
            </a:r>
            <a:endParaRPr/>
          </a:p>
          <a:p>
            <a:pPr marL="171450" indent="-171450">
              <a:buFont typeface="Wingdings"/>
              <a:buChar char="n"/>
              <a:defRPr/>
            </a:pPr>
            <a:r>
              <a:rPr lang="zh-TW" sz="1200">
                <a:solidFill>
                  <a:srgbClr val="000000"/>
                </a:solidFill>
                <a:latin typeface="+mj-lt"/>
                <a:ea typeface="+mj-ea"/>
                <a:cs typeface="+mj-cs"/>
              </a:rPr>
              <a:t>發票號碼</a:t>
            </a:r>
            <a:endParaRPr/>
          </a:p>
          <a:p>
            <a:pPr marL="171450" indent="-171450">
              <a:buFont typeface="Wingdings"/>
              <a:buChar char="n"/>
              <a:defRPr/>
            </a:pPr>
            <a:r>
              <a:rPr lang="zh-TW" sz="1200">
                <a:solidFill>
                  <a:srgbClr val="000000"/>
                </a:solidFill>
                <a:latin typeface="+mj-lt"/>
                <a:ea typeface="+mj-ea"/>
                <a:cs typeface="+mj-cs"/>
              </a:rPr>
              <a:t>發票描述</a:t>
            </a:r>
            <a:endParaRPr/>
          </a:p>
          <a:p>
            <a:pPr marL="171450" indent="-171450">
              <a:buFont typeface="Wingdings"/>
              <a:buChar char="n"/>
              <a:defRPr/>
            </a:pPr>
            <a:r>
              <a:rPr lang="zh-TW" sz="1200">
                <a:solidFill>
                  <a:srgbClr val="000000"/>
                </a:solidFill>
                <a:latin typeface="+mj-lt"/>
                <a:ea typeface="+mj-ea"/>
                <a:cs typeface="+mj-cs"/>
              </a:rPr>
              <a:t>供應商名稱</a:t>
            </a:r>
            <a:endParaRPr/>
          </a:p>
          <a:p>
            <a:pPr marL="171450" indent="-171450">
              <a:buFont typeface="Wingdings"/>
              <a:buChar char="n"/>
              <a:defRPr/>
            </a:pPr>
            <a:r>
              <a:rPr lang="zh-TW" sz="1200">
                <a:solidFill>
                  <a:srgbClr val="000000"/>
                </a:solidFill>
                <a:latin typeface="+mj-lt"/>
                <a:ea typeface="+mj-ea"/>
                <a:cs typeface="+mj-cs"/>
              </a:rPr>
              <a:t>海纜代號</a:t>
            </a:r>
            <a:endParaRPr/>
          </a:p>
          <a:p>
            <a:pPr marL="171450" indent="-171450">
              <a:buFont typeface="Wingdings"/>
              <a:buChar char="n"/>
              <a:defRPr/>
            </a:pPr>
            <a:r>
              <a:rPr lang="zh-TW" sz="1200">
                <a:solidFill>
                  <a:srgbClr val="000000"/>
                </a:solidFill>
                <a:latin typeface="+mj-lt"/>
                <a:ea typeface="+mj-ea"/>
                <a:cs typeface="+mj-cs"/>
              </a:rPr>
              <a:t>海纜作業</a:t>
            </a:r>
            <a:endParaRPr/>
          </a:p>
          <a:p>
            <a:pPr marL="171450" indent="-171450">
              <a:buFont typeface="Wingdings"/>
              <a:buChar char="n"/>
              <a:defRPr/>
            </a:pPr>
            <a:r>
              <a:rPr lang="zh-TW" sz="1200">
                <a:solidFill>
                  <a:srgbClr val="000000"/>
                </a:solidFill>
                <a:latin typeface="+mj-lt"/>
                <a:ea typeface="+mj-ea"/>
                <a:cs typeface="+mj-cs"/>
              </a:rPr>
              <a:t>合約種類</a:t>
            </a:r>
            <a:endParaRPr/>
          </a:p>
          <a:p>
            <a:pPr marL="171450" indent="-171450">
              <a:buFont typeface="Wingdings"/>
              <a:buChar char="n"/>
              <a:defRPr/>
            </a:pPr>
            <a:r>
              <a:rPr lang="zh-TW" sz="1200">
                <a:solidFill>
                  <a:srgbClr val="000000"/>
                </a:solidFill>
                <a:latin typeface="+mj-lt"/>
                <a:ea typeface="+mj-ea"/>
                <a:cs typeface="+mj-cs"/>
              </a:rPr>
              <a:t>發票日期</a:t>
            </a:r>
            <a:endParaRPr/>
          </a:p>
          <a:p>
            <a:pPr marL="171450" indent="-171450">
              <a:buFont typeface="Wingdings"/>
              <a:buChar char="n"/>
              <a:defRPr/>
            </a:pPr>
            <a:r>
              <a:rPr lang="zh-TW" sz="1200">
                <a:solidFill>
                  <a:srgbClr val="000000"/>
                </a:solidFill>
                <a:latin typeface="+mj-lt"/>
                <a:ea typeface="+mj-ea"/>
                <a:cs typeface="+mj-cs"/>
              </a:rPr>
              <a:t>發票到期日</a:t>
            </a:r>
            <a:endParaRPr/>
          </a:p>
          <a:p>
            <a:pPr marL="171450" indent="-171450">
              <a:buFont typeface="Wingdings"/>
              <a:buChar char="n"/>
              <a:defRPr/>
            </a:pPr>
            <a:r>
              <a:rPr lang="zh-TW" sz="1200">
                <a:solidFill>
                  <a:srgbClr val="000000"/>
                </a:solidFill>
                <a:latin typeface="+mj-lt"/>
                <a:ea typeface="+mj-ea"/>
                <a:cs typeface="+mj-cs"/>
              </a:rPr>
              <a:t>會員名稱</a:t>
            </a:r>
            <a:endParaRPr/>
          </a:p>
          <a:p>
            <a:pPr marL="171450" indent="-171450">
              <a:buFont typeface="Wingdings"/>
              <a:buChar char="n"/>
              <a:defRPr/>
            </a:pPr>
            <a:r>
              <a:rPr lang="zh-TW" sz="1200">
                <a:solidFill>
                  <a:srgbClr val="000000"/>
                </a:solidFill>
                <a:latin typeface="+mj-lt"/>
                <a:ea typeface="+mj-ea"/>
                <a:cs typeface="+mj-cs"/>
              </a:rPr>
              <a:t>處理狀態</a:t>
            </a:r>
            <a:endParaRPr/>
          </a:p>
          <a:p>
            <a:pPr marL="171450" indent="-171450">
              <a:buFont typeface="Wingdings"/>
              <a:buChar char="n"/>
              <a:defRPr/>
            </a:pPr>
            <a:r>
              <a:rPr lang="zh-TW" sz="1200">
                <a:solidFill>
                  <a:srgbClr val="000000"/>
                </a:solidFill>
                <a:latin typeface="+mj-lt"/>
                <a:ea typeface="+mj-ea"/>
                <a:cs typeface="+mj-cs"/>
              </a:rPr>
              <a:t>是否為</a:t>
            </a:r>
            <a:r>
              <a:rPr lang="en-US" sz="1200">
                <a:solidFill>
                  <a:srgbClr val="000000"/>
                </a:solidFill>
                <a:latin typeface="+mj-lt"/>
                <a:ea typeface="+mj-ea"/>
                <a:cs typeface="+mj-cs"/>
              </a:rPr>
              <a:t>Pro-forma</a:t>
            </a:r>
            <a:endParaRPr/>
          </a:p>
          <a:p>
            <a:pPr marL="171450" indent="-171450">
              <a:buFont typeface="Wingdings"/>
              <a:buChar char="n"/>
              <a:defRPr/>
            </a:pPr>
            <a:r>
              <a:rPr lang="zh-TW" sz="1200">
                <a:solidFill>
                  <a:srgbClr val="000000"/>
                </a:solidFill>
                <a:latin typeface="+mj-lt"/>
                <a:ea typeface="+mj-ea"/>
                <a:cs typeface="+mj-cs"/>
              </a:rPr>
              <a:t>是否為短繳補收</a:t>
            </a:r>
            <a:endParaRPr/>
          </a:p>
          <a:p>
            <a:pPr marL="171450" indent="-171450">
              <a:buFont typeface="Wingdings"/>
              <a:buChar char="n"/>
              <a:defRPr/>
            </a:pPr>
            <a:r>
              <a:rPr lang="zh-TW" sz="1200">
                <a:solidFill>
                  <a:srgbClr val="000000"/>
                </a:solidFill>
                <a:latin typeface="+mj-lt"/>
                <a:ea typeface="+mj-ea"/>
                <a:cs typeface="+mj-cs"/>
              </a:rPr>
              <a:t>是否需攤分</a:t>
            </a:r>
            <a:endParaRPr/>
          </a:p>
          <a:p>
            <a:pPr marL="171450" indent="-171450">
              <a:buFont typeface="Wingdings"/>
              <a:buChar char="n"/>
              <a:defRPr/>
            </a:pPr>
            <a:r>
              <a:rPr lang="zh-TW" sz="1200">
                <a:solidFill>
                  <a:srgbClr val="000000"/>
                </a:solidFill>
                <a:latin typeface="+mj-lt"/>
                <a:ea typeface="+mj-ea"/>
                <a:cs typeface="+mj-cs"/>
              </a:rPr>
              <a:t>總金額</a:t>
            </a:r>
            <a:endParaRPr/>
          </a:p>
          <a:p>
            <a:pPr marL="171450" indent="-171450">
              <a:buFont typeface="Wingdings"/>
              <a:buChar char="n"/>
              <a:defRPr/>
            </a:pPr>
            <a:r>
              <a:rPr lang="zh-TW" sz="1200">
                <a:solidFill>
                  <a:srgbClr val="000000"/>
                </a:solidFill>
                <a:latin typeface="+mj-lt"/>
                <a:ea typeface="+mj-ea"/>
                <a:cs typeface="+mj-cs"/>
              </a:rPr>
              <a:t>建立日期</a:t>
            </a:r>
            <a:endParaRPr/>
          </a:p>
        </p:txBody>
      </p:sp>
      <p:sp>
        <p:nvSpPr>
          <p:cNvPr id="6" name="矩形 5"/>
          <p:cNvSpPr/>
          <p:nvPr/>
        </p:nvSpPr>
        <p:spPr bwMode="auto">
          <a:xfrm>
            <a:off x="2255510" y="4620985"/>
            <a:ext cx="2521133" cy="120032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algn="ctr">
              <a:defRPr/>
            </a:pPr>
            <a:r>
              <a:rPr lang="en-US" sz="1200" b="1">
                <a:solidFill>
                  <a:srgbClr val="000000"/>
                </a:solidFill>
                <a:latin typeface="微軟正黑體"/>
                <a:ea typeface="微軟正黑體"/>
              </a:rPr>
              <a:t>InvoiceWKDetail</a:t>
            </a:r>
            <a:r>
              <a:rPr lang="en-US" sz="1200" b="1">
                <a:solidFill>
                  <a:srgbClr val="000000"/>
                </a:solidFill>
                <a:latin typeface="微軟正黑體"/>
                <a:ea typeface="微軟正黑體"/>
              </a:rPr>
              <a:t>(</a:t>
            </a:r>
            <a:r>
              <a:rPr lang="zh-TW" sz="1200" b="1">
                <a:solidFill>
                  <a:srgbClr val="000000"/>
                </a:solidFill>
                <a:latin typeface="微軟正黑體"/>
                <a:ea typeface="微軟正黑體"/>
              </a:rPr>
              <a:t>發票工作明細檔</a:t>
            </a:r>
            <a:r>
              <a:rPr lang="en-US" sz="1200" b="1">
                <a:solidFill>
                  <a:srgbClr val="000000"/>
                </a:solidFill>
                <a:latin typeface="微軟正黑體"/>
                <a:ea typeface="微軟正黑體"/>
              </a:rPr>
              <a:t>)</a:t>
            </a:r>
            <a:endParaRPr lang="zh-TW" sz="1200" b="1">
              <a:solidFill>
                <a:srgbClr val="000000"/>
              </a:solidFill>
              <a:latin typeface="微軟正黑體"/>
              <a:ea typeface="微軟正黑體"/>
            </a:endParaRPr>
          </a:p>
          <a:p>
            <a:pPr marL="171450" indent="-171450">
              <a:buFont typeface="Wingdings"/>
              <a:buChar char="n"/>
              <a:defRPr/>
            </a:pPr>
            <a:r>
              <a:rPr lang="zh-TW" sz="1200">
                <a:solidFill>
                  <a:srgbClr val="000000"/>
                </a:solidFill>
                <a:latin typeface="+mj-lt"/>
                <a:ea typeface="+mj-ea"/>
                <a:cs typeface="+mj-cs"/>
              </a:rPr>
              <a:t>發票工作明細檔</a:t>
            </a:r>
            <a:r>
              <a:rPr lang="en-US" sz="1200">
                <a:solidFill>
                  <a:srgbClr val="000000"/>
                </a:solidFill>
                <a:latin typeface="+mj-lt"/>
                <a:ea typeface="+mj-ea"/>
                <a:cs typeface="+mj-cs"/>
              </a:rPr>
              <a:t>ID</a:t>
            </a:r>
            <a:r>
              <a:rPr lang="en-US" sz="1200" b="1">
                <a:solidFill>
                  <a:srgbClr val="FF0000"/>
                </a:solidFill>
              </a:rPr>
              <a:t> (PK)</a:t>
            </a:r>
            <a:endParaRPr lang="en-US" sz="1200">
              <a:solidFill>
                <a:srgbClr val="000000"/>
              </a:solidFill>
              <a:latin typeface="+mj-lt"/>
              <a:ea typeface="+mj-ea"/>
              <a:cs typeface="+mj-cs"/>
            </a:endParaRPr>
          </a:p>
          <a:p>
            <a:pPr marL="171450" indent="-171450">
              <a:buFont typeface="Wingdings"/>
              <a:buChar char="n"/>
              <a:defRPr/>
            </a:pPr>
            <a:r>
              <a:rPr lang="zh-TW" sz="1200">
                <a:solidFill>
                  <a:srgbClr val="000000"/>
                </a:solidFill>
              </a:rPr>
              <a:t>發票</a:t>
            </a:r>
            <a:r>
              <a:rPr lang="zh-TW" sz="1200">
                <a:solidFill>
                  <a:srgbClr val="000000"/>
                </a:solidFill>
                <a:latin typeface="+mj-lt"/>
                <a:ea typeface="+mj-ea"/>
                <a:cs typeface="+mj-cs"/>
              </a:rPr>
              <a:t>工作主檔</a:t>
            </a:r>
            <a:r>
              <a:rPr lang="en-US" sz="1200">
                <a:solidFill>
                  <a:srgbClr val="000000"/>
                </a:solidFill>
                <a:latin typeface="+mj-lt"/>
                <a:ea typeface="+mj-ea"/>
                <a:cs typeface="+mj-cs"/>
              </a:rPr>
              <a:t>ID</a:t>
            </a:r>
            <a:r>
              <a:rPr lang="en-US" sz="1200" b="1">
                <a:solidFill>
                  <a:srgbClr val="FF0000"/>
                </a:solidFill>
              </a:rPr>
              <a:t> (FK)</a:t>
            </a:r>
            <a:endParaRPr lang="en-US" sz="1200">
              <a:solidFill>
                <a:srgbClr val="000000"/>
              </a:solidFill>
              <a:latin typeface="+mj-lt"/>
              <a:ea typeface="+mj-ea"/>
              <a:cs typeface="+mj-cs"/>
            </a:endParaRPr>
          </a:p>
          <a:p>
            <a:pPr marL="171450" indent="-171450">
              <a:buFont typeface="Wingdings"/>
              <a:buChar char="n"/>
              <a:defRPr/>
            </a:pPr>
            <a:r>
              <a:rPr lang="zh-TW" sz="1200">
                <a:solidFill>
                  <a:srgbClr val="000000"/>
                </a:solidFill>
                <a:latin typeface="+mj-lt"/>
                <a:ea typeface="+mj-ea"/>
                <a:cs typeface="+mj-cs"/>
              </a:rPr>
              <a:t>計帳段號</a:t>
            </a:r>
            <a:endParaRPr/>
          </a:p>
          <a:p>
            <a:pPr marL="171450" indent="-171450">
              <a:buFont typeface="Wingdings"/>
              <a:buChar char="n"/>
              <a:defRPr/>
            </a:pPr>
            <a:r>
              <a:rPr lang="zh-TW" sz="1200">
                <a:solidFill>
                  <a:srgbClr val="000000"/>
                </a:solidFill>
                <a:latin typeface="+mj-lt"/>
                <a:ea typeface="+mj-ea"/>
                <a:cs typeface="+mj-cs"/>
              </a:rPr>
              <a:t>費用項目</a:t>
            </a:r>
            <a:endParaRPr/>
          </a:p>
          <a:p>
            <a:pPr marL="171450" indent="-171450">
              <a:buFont typeface="Wingdings"/>
              <a:buChar char="n"/>
              <a:defRPr/>
            </a:pPr>
            <a:r>
              <a:rPr lang="zh-TW" sz="1200">
                <a:solidFill>
                  <a:srgbClr val="000000"/>
                </a:solidFill>
                <a:latin typeface="+mj-lt"/>
                <a:ea typeface="+mj-ea"/>
                <a:cs typeface="+mj-cs"/>
              </a:rPr>
              <a:t>費用金額</a:t>
            </a:r>
            <a:endParaRPr/>
          </a:p>
        </p:txBody>
      </p:sp>
      <p:sp>
        <p:nvSpPr>
          <p:cNvPr id="7" name="矩形 6"/>
          <p:cNvSpPr/>
          <p:nvPr/>
        </p:nvSpPr>
        <p:spPr bwMode="auto">
          <a:xfrm>
            <a:off x="5375364" y="1337273"/>
            <a:ext cx="1928950" cy="230832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algn="ctr">
              <a:defRPr/>
            </a:pPr>
            <a:r>
              <a:rPr lang="en-US" sz="1200" b="1">
                <a:solidFill>
                  <a:srgbClr val="000000"/>
                </a:solidFill>
                <a:latin typeface="微軟正黑體"/>
                <a:ea typeface="微軟正黑體"/>
              </a:rPr>
              <a:t>InvoiceMaster</a:t>
            </a:r>
            <a:r>
              <a:rPr lang="en-US" sz="1200" b="1">
                <a:solidFill>
                  <a:srgbClr val="000000"/>
                </a:solidFill>
                <a:latin typeface="微軟正黑體"/>
                <a:ea typeface="微軟正黑體"/>
              </a:rPr>
              <a:t>(</a:t>
            </a:r>
            <a:r>
              <a:rPr lang="zh-TW" sz="1200" b="1">
                <a:solidFill>
                  <a:srgbClr val="000000"/>
                </a:solidFill>
                <a:latin typeface="微軟正黑體"/>
                <a:ea typeface="微軟正黑體"/>
              </a:rPr>
              <a:t>發票主檔</a:t>
            </a:r>
            <a:r>
              <a:rPr lang="en-US" sz="1200" b="1">
                <a:solidFill>
                  <a:srgbClr val="000000"/>
                </a:solidFill>
                <a:latin typeface="微軟正黑體"/>
                <a:ea typeface="微軟正黑體"/>
              </a:rPr>
              <a:t>)</a:t>
            </a:r>
            <a:endParaRPr lang="zh-TW" sz="1200" b="1">
              <a:solidFill>
                <a:srgbClr val="000000"/>
              </a:solidFill>
              <a:latin typeface="微軟正黑體"/>
              <a:ea typeface="微軟正黑體"/>
            </a:endParaRPr>
          </a:p>
          <a:p>
            <a:pPr>
              <a:defRPr/>
            </a:pPr>
            <a:r>
              <a:rPr lang="zh-TW" sz="1200">
                <a:solidFill>
                  <a:srgbClr val="000000"/>
                </a:solidFill>
                <a:latin typeface="+mj-lt"/>
                <a:ea typeface="+mj-ea"/>
                <a:cs typeface="+mj-cs"/>
              </a:rPr>
              <a:t>發票主檔</a:t>
            </a:r>
            <a:r>
              <a:rPr lang="en-US" sz="1200">
                <a:solidFill>
                  <a:srgbClr val="000000"/>
                </a:solidFill>
                <a:latin typeface="+mj-lt"/>
                <a:ea typeface="+mj-ea"/>
                <a:cs typeface="+mj-cs"/>
              </a:rPr>
              <a:t>ID</a:t>
            </a:r>
            <a:r>
              <a:rPr lang="en-US" sz="1200" b="1">
                <a:solidFill>
                  <a:srgbClr val="FF0000"/>
                </a:solidFill>
              </a:rPr>
              <a:t> (PK)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發票工作主檔</a:t>
            </a:r>
            <a:r>
              <a:rPr lang="en-US" sz="1200">
                <a:solidFill>
                  <a:srgbClr val="000000"/>
                </a:solidFill>
                <a:latin typeface="+mj-lt"/>
                <a:ea typeface="+mj-ea"/>
                <a:cs typeface="+mj-cs"/>
              </a:rPr>
              <a:t>ID</a:t>
            </a:r>
            <a:r>
              <a:rPr lang="en-US" sz="1200" b="1">
                <a:solidFill>
                  <a:srgbClr val="FF0000"/>
                </a:solidFill>
              </a:rPr>
              <a:t> (FK)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發票號碼</a:t>
            </a:r>
            <a:endParaRPr/>
          </a:p>
          <a:p>
            <a:pPr>
              <a:defRPr/>
            </a:pPr>
            <a:r>
              <a:rPr lang="zh-TW" sz="1200">
                <a:solidFill>
                  <a:srgbClr val="000000"/>
                </a:solidFill>
                <a:latin typeface="+mj-lt"/>
                <a:ea typeface="+mj-ea"/>
                <a:cs typeface="+mj-cs"/>
              </a:rPr>
              <a:t>會員名稱</a:t>
            </a:r>
            <a:endParaRPr/>
          </a:p>
          <a:p>
            <a:pPr>
              <a:defRPr/>
            </a:pPr>
            <a:r>
              <a:rPr lang="zh-TW" sz="1200">
                <a:solidFill>
                  <a:srgbClr val="000000"/>
                </a:solidFill>
                <a:latin typeface="+mj-lt"/>
                <a:ea typeface="+mj-ea"/>
                <a:cs typeface="+mj-cs"/>
              </a:rPr>
              <a:t>供應商名稱</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海纜代號</a:t>
            </a:r>
            <a:endParaRPr/>
          </a:p>
          <a:p>
            <a:pPr>
              <a:defRPr/>
            </a:pPr>
            <a:r>
              <a:rPr lang="zh-TW" sz="1200">
                <a:solidFill>
                  <a:srgbClr val="000000"/>
                </a:solidFill>
                <a:latin typeface="+mj-lt"/>
                <a:ea typeface="+mj-ea"/>
                <a:cs typeface="+mj-cs"/>
              </a:rPr>
              <a:t>合約種類</a:t>
            </a:r>
            <a:endParaRPr/>
          </a:p>
          <a:p>
            <a:pPr>
              <a:defRPr/>
            </a:pPr>
            <a:r>
              <a:rPr lang="zh-TW" sz="1200">
                <a:solidFill>
                  <a:srgbClr val="000000"/>
                </a:solidFill>
                <a:latin typeface="+mj-lt"/>
                <a:ea typeface="+mj-ea"/>
                <a:cs typeface="+mj-cs"/>
              </a:rPr>
              <a:t>發票日期</a:t>
            </a:r>
            <a:endParaRPr/>
          </a:p>
          <a:p>
            <a:pPr>
              <a:defRPr/>
            </a:pPr>
            <a:r>
              <a:rPr lang="zh-TW" sz="1200">
                <a:solidFill>
                  <a:srgbClr val="000000"/>
                </a:solidFill>
                <a:latin typeface="+mj-lt"/>
                <a:ea typeface="+mj-ea"/>
                <a:cs typeface="+mj-cs"/>
              </a:rPr>
              <a:t>發票到期日</a:t>
            </a:r>
            <a:endParaRPr/>
          </a:p>
          <a:p>
            <a:pPr>
              <a:defRPr/>
            </a:pPr>
            <a:r>
              <a:rPr lang="zh-TW" sz="1200">
                <a:solidFill>
                  <a:srgbClr val="000000"/>
                </a:solidFill>
                <a:latin typeface="+mj-lt"/>
                <a:ea typeface="+mj-ea"/>
                <a:cs typeface="+mj-cs"/>
              </a:rPr>
              <a:t>處理狀態</a:t>
            </a:r>
            <a:endParaRPr/>
          </a:p>
          <a:p>
            <a:pPr>
              <a:defRPr/>
            </a:pPr>
            <a:r>
              <a:rPr lang="zh-TW" sz="1200">
                <a:solidFill>
                  <a:srgbClr val="000000"/>
                </a:solidFill>
                <a:latin typeface="+mj-lt"/>
                <a:ea typeface="+mj-ea"/>
                <a:cs typeface="+mj-cs"/>
              </a:rPr>
              <a:t>是否為</a:t>
            </a:r>
            <a:r>
              <a:rPr lang="en-US" sz="1200">
                <a:solidFill>
                  <a:srgbClr val="000000"/>
                </a:solidFill>
                <a:latin typeface="+mj-lt"/>
                <a:ea typeface="+mj-ea"/>
                <a:cs typeface="+mj-cs"/>
              </a:rPr>
              <a:t>Pro-forma</a:t>
            </a:r>
            <a:endParaRPr lang="zh-TW" sz="1200">
              <a:solidFill>
                <a:srgbClr val="000000"/>
              </a:solidFill>
              <a:latin typeface="+mj-lt"/>
              <a:ea typeface="+mj-ea"/>
              <a:cs typeface="+mj-cs"/>
            </a:endParaRPr>
          </a:p>
        </p:txBody>
      </p:sp>
      <p:sp>
        <p:nvSpPr>
          <p:cNvPr id="8" name="矩形 7"/>
          <p:cNvSpPr/>
          <p:nvPr/>
        </p:nvSpPr>
        <p:spPr bwMode="auto">
          <a:xfrm>
            <a:off x="5375364" y="3811862"/>
            <a:ext cx="1928950" cy="175432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algn="ctr">
              <a:defRPr/>
            </a:pPr>
            <a:r>
              <a:rPr lang="en-US" sz="1200" b="1">
                <a:solidFill>
                  <a:srgbClr val="000000"/>
                </a:solidFill>
                <a:latin typeface="微軟正黑體"/>
                <a:ea typeface="微軟正黑體"/>
              </a:rPr>
              <a:t>InvoiceDetail</a:t>
            </a:r>
            <a:r>
              <a:rPr lang="en-US" sz="1200" b="1">
                <a:solidFill>
                  <a:srgbClr val="000000"/>
                </a:solidFill>
                <a:latin typeface="微軟正黑體"/>
                <a:ea typeface="微軟正黑體"/>
              </a:rPr>
              <a:t>(</a:t>
            </a:r>
            <a:r>
              <a:rPr lang="zh-TW" sz="1200" b="1">
                <a:solidFill>
                  <a:srgbClr val="000000"/>
                </a:solidFill>
                <a:latin typeface="微軟正黑體"/>
                <a:ea typeface="微軟正黑體"/>
              </a:rPr>
              <a:t>發票明細檔</a:t>
            </a:r>
            <a:r>
              <a:rPr lang="en-US" sz="1200" b="1">
                <a:solidFill>
                  <a:srgbClr val="000000"/>
                </a:solidFill>
                <a:latin typeface="微軟正黑體"/>
                <a:ea typeface="微軟正黑體"/>
              </a:rPr>
              <a:t>)</a:t>
            </a:r>
            <a:endParaRPr lang="zh-TW" sz="1200" b="1">
              <a:solidFill>
                <a:srgbClr val="000000"/>
              </a:solidFill>
              <a:latin typeface="微軟正黑體"/>
              <a:ea typeface="微軟正黑體"/>
            </a:endParaRPr>
          </a:p>
          <a:p>
            <a:pPr>
              <a:defRPr/>
            </a:pPr>
            <a:r>
              <a:rPr lang="zh-TW" sz="1200">
                <a:solidFill>
                  <a:srgbClr val="000000"/>
                </a:solidFill>
                <a:latin typeface="+mj-lt"/>
                <a:ea typeface="+mj-ea"/>
                <a:cs typeface="+mj-cs"/>
              </a:rPr>
              <a:t>發票明細檔</a:t>
            </a:r>
            <a:r>
              <a:rPr lang="en-US" sz="1200">
                <a:solidFill>
                  <a:srgbClr val="000000"/>
                </a:solidFill>
                <a:latin typeface="+mj-lt"/>
                <a:ea typeface="+mj-ea"/>
                <a:cs typeface="+mj-cs"/>
              </a:rPr>
              <a:t>ID</a:t>
            </a:r>
            <a:r>
              <a:rPr lang="en-US" sz="1200" b="1">
                <a:solidFill>
                  <a:srgbClr val="FF0000"/>
                </a:solidFill>
              </a:rPr>
              <a:t> (PK)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發票主檔</a:t>
            </a:r>
            <a:r>
              <a:rPr lang="en-US" sz="1200">
                <a:solidFill>
                  <a:srgbClr val="000000"/>
                </a:solidFill>
                <a:latin typeface="+mj-lt"/>
                <a:ea typeface="+mj-ea"/>
                <a:cs typeface="+mj-cs"/>
              </a:rPr>
              <a:t>ID</a:t>
            </a:r>
            <a:r>
              <a:rPr lang="en-US" sz="1200" b="1">
                <a:solidFill>
                  <a:srgbClr val="FF0000"/>
                </a:solidFill>
              </a:rPr>
              <a:t> (FK)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計帳段號</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費用項目</a:t>
            </a:r>
            <a:endParaRPr/>
          </a:p>
          <a:p>
            <a:pPr>
              <a:defRPr/>
            </a:pPr>
            <a:r>
              <a:rPr lang="zh-TW" sz="1200">
                <a:solidFill>
                  <a:srgbClr val="000000"/>
                </a:solidFill>
                <a:latin typeface="+mj-lt"/>
                <a:ea typeface="+mj-ea"/>
                <a:cs typeface="+mj-cs"/>
              </a:rPr>
              <a:t>攤分前金額</a:t>
            </a:r>
            <a:endParaRPr/>
          </a:p>
          <a:p>
            <a:pPr>
              <a:defRPr/>
            </a:pPr>
            <a:r>
              <a:rPr lang="zh-TW" sz="1200">
                <a:solidFill>
                  <a:srgbClr val="000000"/>
                </a:solidFill>
                <a:latin typeface="+mj-lt"/>
                <a:ea typeface="+mj-ea"/>
                <a:cs typeface="+mj-cs"/>
              </a:rPr>
              <a:t>攤分比率</a:t>
            </a:r>
            <a:r>
              <a:rPr lang="en-US" sz="1200">
                <a:solidFill>
                  <a:srgbClr val="000000"/>
                </a:solidFill>
                <a:latin typeface="+mj-lt"/>
                <a:ea typeface="+mj-ea"/>
                <a:cs typeface="+mj-cs"/>
              </a:rPr>
              <a:t>(%)</a:t>
            </a:r>
            <a:endParaRPr/>
          </a:p>
          <a:p>
            <a:pPr>
              <a:defRPr/>
            </a:pPr>
            <a:r>
              <a:rPr lang="zh-TW" sz="1200">
                <a:solidFill>
                  <a:srgbClr val="000000"/>
                </a:solidFill>
                <a:latin typeface="+mj-lt"/>
                <a:ea typeface="+mj-ea"/>
                <a:cs typeface="+mj-cs"/>
              </a:rPr>
              <a:t>攤分後金額</a:t>
            </a:r>
            <a:endParaRPr/>
          </a:p>
          <a:p>
            <a:pPr>
              <a:defRPr/>
            </a:pPr>
            <a:r>
              <a:rPr lang="zh-TW" sz="1200">
                <a:solidFill>
                  <a:srgbClr val="000000"/>
                </a:solidFill>
                <a:latin typeface="+mj-lt"/>
                <a:ea typeface="+mj-ea"/>
                <a:cs typeface="+mj-cs"/>
              </a:rPr>
              <a:t>尾差值</a:t>
            </a:r>
            <a:endParaRPr/>
          </a:p>
        </p:txBody>
      </p:sp>
      <p:sp>
        <p:nvSpPr>
          <p:cNvPr id="9" name="矩形 8"/>
          <p:cNvSpPr/>
          <p:nvPr/>
        </p:nvSpPr>
        <p:spPr bwMode="auto">
          <a:xfrm>
            <a:off x="7856224" y="948623"/>
            <a:ext cx="1928950" cy="2308320"/>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algn="ctr">
              <a:defRPr/>
            </a:pPr>
            <a:r>
              <a:rPr lang="en-US" sz="1200" b="1">
                <a:latin typeface="微軟正黑體"/>
                <a:ea typeface="微軟正黑體"/>
              </a:rPr>
              <a:t>BillMaster</a:t>
            </a:r>
            <a:r>
              <a:rPr lang="en-US" sz="1200" b="1">
                <a:latin typeface="微軟正黑體"/>
                <a:ea typeface="微軟正黑體"/>
              </a:rPr>
              <a:t>(</a:t>
            </a:r>
            <a:r>
              <a:rPr lang="zh-TW" sz="1200" b="1">
                <a:latin typeface="微軟正黑體"/>
                <a:ea typeface="微軟正黑體"/>
              </a:rPr>
              <a:t>帳單主檔</a:t>
            </a:r>
            <a:r>
              <a:rPr lang="en-US" sz="1200" b="1">
                <a:latin typeface="微軟正黑體"/>
                <a:ea typeface="微軟正黑體"/>
              </a:rPr>
              <a:t>)</a:t>
            </a:r>
            <a:endParaRPr lang="zh-TW" sz="1200" b="1">
              <a:solidFill>
                <a:srgbClr val="000000"/>
              </a:solidFill>
              <a:latin typeface="微軟正黑體"/>
              <a:ea typeface="微軟正黑體"/>
            </a:endParaRPr>
          </a:p>
          <a:p>
            <a:pPr>
              <a:defRPr/>
            </a:pPr>
            <a:r>
              <a:rPr lang="zh-TW" sz="1200">
                <a:solidFill>
                  <a:srgbClr val="000000"/>
                </a:solidFill>
                <a:latin typeface="+mj-lt"/>
                <a:ea typeface="+mj-ea"/>
                <a:cs typeface="+mj-cs"/>
              </a:rPr>
              <a:t>帳單主檔</a:t>
            </a:r>
            <a:r>
              <a:rPr lang="en-US" sz="1200">
                <a:solidFill>
                  <a:srgbClr val="000000"/>
                </a:solidFill>
                <a:latin typeface="+mj-lt"/>
                <a:ea typeface="+mj-ea"/>
                <a:cs typeface="+mj-cs"/>
              </a:rPr>
              <a:t>ID</a:t>
            </a:r>
            <a:r>
              <a:rPr lang="en-US" sz="1200" b="1">
                <a:solidFill>
                  <a:srgbClr val="FF0000"/>
                </a:solidFill>
              </a:rPr>
              <a:t> (PK)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帳單號碼</a:t>
            </a:r>
            <a:endParaRPr/>
          </a:p>
          <a:p>
            <a:pPr>
              <a:defRPr/>
            </a:pPr>
            <a:r>
              <a:rPr lang="zh-TW" sz="1200">
                <a:solidFill>
                  <a:srgbClr val="000000"/>
                </a:solidFill>
                <a:latin typeface="+mj-lt"/>
                <a:ea typeface="+mj-ea"/>
                <a:cs typeface="+mj-cs"/>
              </a:rPr>
              <a:t>會員名稱</a:t>
            </a:r>
            <a:endParaRPr/>
          </a:p>
          <a:p>
            <a:pPr>
              <a:defRPr/>
            </a:pPr>
            <a:r>
              <a:rPr lang="zh-TW" sz="1200">
                <a:solidFill>
                  <a:srgbClr val="000000"/>
                </a:solidFill>
                <a:latin typeface="+mj-lt"/>
                <a:ea typeface="+mj-ea"/>
                <a:cs typeface="+mj-cs"/>
              </a:rPr>
              <a:t>供應商名稱</a:t>
            </a:r>
            <a:endParaRPr/>
          </a:p>
          <a:p>
            <a:pPr>
              <a:defRPr/>
            </a:pPr>
            <a:r>
              <a:rPr lang="zh-TW" sz="1200">
                <a:solidFill>
                  <a:srgbClr val="000000"/>
                </a:solidFill>
                <a:latin typeface="+mj-lt"/>
                <a:ea typeface="+mj-ea"/>
                <a:cs typeface="+mj-cs"/>
              </a:rPr>
              <a:t>海纜代號</a:t>
            </a:r>
            <a:r>
              <a:rPr lang="en-US" sz="1200">
                <a:solidFill>
                  <a:srgbClr val="000000"/>
                </a:solidFill>
                <a:latin typeface="+mj-lt"/>
                <a:ea typeface="+mj-ea"/>
                <a:cs typeface="+mj-cs"/>
              </a:rPr>
              <a:t>/</a:t>
            </a:r>
            <a:r>
              <a:rPr lang="zh-TW" sz="1200">
                <a:solidFill>
                  <a:srgbClr val="000000"/>
                </a:solidFill>
                <a:latin typeface="+mj-lt"/>
                <a:ea typeface="+mj-ea"/>
                <a:cs typeface="+mj-cs"/>
              </a:rPr>
              <a:t>名稱</a:t>
            </a:r>
            <a:endParaRPr/>
          </a:p>
          <a:p>
            <a:pPr>
              <a:defRPr/>
            </a:pPr>
            <a:r>
              <a:rPr lang="zh-TW" sz="1200">
                <a:solidFill>
                  <a:srgbClr val="000000"/>
                </a:solidFill>
                <a:latin typeface="+mj-lt"/>
                <a:ea typeface="+mj-ea"/>
                <a:cs typeface="+mj-cs"/>
              </a:rPr>
              <a:t>合約種類</a:t>
            </a:r>
            <a:endParaRPr/>
          </a:p>
          <a:p>
            <a:pPr>
              <a:defRPr/>
            </a:pPr>
            <a:r>
              <a:rPr lang="zh-TW" sz="1200">
                <a:solidFill>
                  <a:srgbClr val="000000"/>
                </a:solidFill>
                <a:latin typeface="+mj-lt"/>
                <a:ea typeface="+mj-ea"/>
                <a:cs typeface="+mj-cs"/>
              </a:rPr>
              <a:t>計帳段號</a:t>
            </a:r>
            <a:endParaRPr/>
          </a:p>
          <a:p>
            <a:pPr>
              <a:defRPr/>
            </a:pPr>
            <a:r>
              <a:rPr lang="zh-TW" sz="1200">
                <a:solidFill>
                  <a:srgbClr val="000000"/>
                </a:solidFill>
                <a:latin typeface="+mj-lt"/>
                <a:ea typeface="+mj-ea"/>
                <a:cs typeface="+mj-cs"/>
              </a:rPr>
              <a:t>帳單日期</a:t>
            </a:r>
            <a:endParaRPr/>
          </a:p>
          <a:p>
            <a:pPr>
              <a:defRPr/>
            </a:pPr>
            <a:r>
              <a:rPr lang="zh-TW" sz="1200">
                <a:solidFill>
                  <a:srgbClr val="000000"/>
                </a:solidFill>
                <a:latin typeface="+mj-lt"/>
                <a:ea typeface="+mj-ea"/>
                <a:cs typeface="+mj-cs"/>
              </a:rPr>
              <a:t>帳單截止日期</a:t>
            </a:r>
            <a:endParaRPr/>
          </a:p>
          <a:p>
            <a:pPr>
              <a:defRPr/>
            </a:pPr>
            <a:r>
              <a:rPr lang="zh-TW" sz="1200">
                <a:solidFill>
                  <a:srgbClr val="000000"/>
                </a:solidFill>
                <a:latin typeface="+mj-lt"/>
                <a:ea typeface="+mj-ea"/>
                <a:cs typeface="+mj-cs"/>
              </a:rPr>
              <a:t>帳單狀態</a:t>
            </a:r>
            <a:endParaRPr/>
          </a:p>
          <a:p>
            <a:pPr>
              <a:defRPr/>
            </a:pPr>
            <a:r>
              <a:rPr lang="zh-TW" sz="1200">
                <a:solidFill>
                  <a:srgbClr val="000000"/>
                </a:solidFill>
                <a:latin typeface="+mj-lt"/>
                <a:ea typeface="+mj-ea"/>
                <a:cs typeface="+mj-cs"/>
              </a:rPr>
              <a:t>是否為</a:t>
            </a:r>
            <a:r>
              <a:rPr lang="en-US" sz="1200">
                <a:solidFill>
                  <a:srgbClr val="000000"/>
                </a:solidFill>
                <a:latin typeface="+mj-lt"/>
                <a:ea typeface="+mj-ea"/>
                <a:cs typeface="+mj-cs"/>
              </a:rPr>
              <a:t>Pro-forma</a:t>
            </a:r>
            <a:endParaRPr lang="zh-TW" sz="1200">
              <a:solidFill>
                <a:srgbClr val="000000"/>
              </a:solidFill>
              <a:latin typeface="+mj-lt"/>
              <a:ea typeface="+mj-ea"/>
              <a:cs typeface="+mj-cs"/>
            </a:endParaRPr>
          </a:p>
        </p:txBody>
      </p:sp>
      <p:sp>
        <p:nvSpPr>
          <p:cNvPr id="10" name="矩形 9"/>
          <p:cNvSpPr/>
          <p:nvPr/>
        </p:nvSpPr>
        <p:spPr bwMode="auto">
          <a:xfrm>
            <a:off x="7856224" y="3461551"/>
            <a:ext cx="1928950" cy="2677652"/>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lvl="0" algn="ctr" defTabSz="685800">
              <a:spcBef>
                <a:spcPts val="0"/>
              </a:spcBef>
              <a:spcAft>
                <a:spcPts val="0"/>
              </a:spcAft>
              <a:defRPr/>
            </a:pPr>
            <a:r>
              <a:rPr lang="en-US" sz="1200" b="1">
                <a:latin typeface="微軟正黑體"/>
                <a:ea typeface="微軟正黑體"/>
              </a:rPr>
              <a:t>BillDetail</a:t>
            </a:r>
            <a:r>
              <a:rPr lang="en-US" sz="1200" b="1">
                <a:latin typeface="微軟正黑體"/>
                <a:ea typeface="微軟正黑體"/>
              </a:rPr>
              <a:t>(</a:t>
            </a:r>
            <a:r>
              <a:rPr lang="zh-TW" sz="1200" b="1">
                <a:solidFill>
                  <a:srgbClr val="000000"/>
                </a:solidFill>
                <a:latin typeface="微軟正黑體"/>
                <a:ea typeface="微軟正黑體"/>
              </a:rPr>
              <a:t>帳單明細檔</a:t>
            </a:r>
            <a:r>
              <a:rPr lang="en-US" sz="1200" b="1">
                <a:solidFill>
                  <a:srgbClr val="000000"/>
                </a:solidFill>
                <a:latin typeface="微軟正黑體"/>
                <a:ea typeface="微軟正黑體"/>
              </a:rPr>
              <a:t>)</a:t>
            </a:r>
            <a:endParaRPr lang="zh-TW" sz="1200" b="1">
              <a:solidFill>
                <a:srgbClr val="000000"/>
              </a:solidFill>
              <a:latin typeface="微軟正黑體"/>
              <a:ea typeface="微軟正黑體"/>
            </a:endParaRPr>
          </a:p>
          <a:p>
            <a:pPr>
              <a:defRPr/>
            </a:pPr>
            <a:r>
              <a:rPr lang="zh-TW" sz="1200">
                <a:solidFill>
                  <a:srgbClr val="000000"/>
                </a:solidFill>
                <a:latin typeface="+mj-lt"/>
                <a:ea typeface="+mj-ea"/>
                <a:cs typeface="+mj-cs"/>
              </a:rPr>
              <a:t>帳單明細檔</a:t>
            </a:r>
            <a:r>
              <a:rPr lang="en-US" sz="1200">
                <a:solidFill>
                  <a:srgbClr val="000000"/>
                </a:solidFill>
                <a:latin typeface="+mj-lt"/>
                <a:ea typeface="+mj-ea"/>
                <a:cs typeface="+mj-cs"/>
              </a:rPr>
              <a:t>ID</a:t>
            </a:r>
            <a:r>
              <a:rPr lang="en-US" sz="1200" b="1">
                <a:solidFill>
                  <a:srgbClr val="FF0000"/>
                </a:solidFill>
              </a:rPr>
              <a:t> (PK)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帳單主檔</a:t>
            </a:r>
            <a:r>
              <a:rPr lang="en-US" sz="1200">
                <a:solidFill>
                  <a:srgbClr val="000000"/>
                </a:solidFill>
                <a:latin typeface="+mj-lt"/>
                <a:ea typeface="+mj-ea"/>
                <a:cs typeface="+mj-cs"/>
              </a:rPr>
              <a:t>ID</a:t>
            </a:r>
            <a:r>
              <a:rPr lang="en-US" sz="1200" b="1">
                <a:solidFill>
                  <a:srgbClr val="FF0000"/>
                </a:solidFill>
              </a:rPr>
              <a:t> (FK)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發票明細檔</a:t>
            </a:r>
            <a:r>
              <a:rPr lang="en-US" sz="1200">
                <a:solidFill>
                  <a:srgbClr val="000000"/>
                </a:solidFill>
                <a:latin typeface="+mj-lt"/>
                <a:ea typeface="+mj-ea"/>
                <a:cs typeface="+mj-cs"/>
              </a:rPr>
              <a:t>ID</a:t>
            </a:r>
            <a:r>
              <a:rPr lang="en-US" sz="1200" b="1">
                <a:solidFill>
                  <a:srgbClr val="FF0000"/>
                </a:solidFill>
              </a:rPr>
              <a:t> (FK)</a:t>
            </a:r>
            <a:endParaRPr lang="en-US" sz="1200">
              <a:solidFill>
                <a:srgbClr val="000000"/>
              </a:solidFill>
              <a:latin typeface="+mj-lt"/>
              <a:ea typeface="+mj-ea"/>
              <a:cs typeface="+mj-cs"/>
            </a:endParaRPr>
          </a:p>
          <a:p>
            <a:pPr>
              <a:defRPr/>
            </a:pPr>
            <a:r>
              <a:rPr lang="zh-TW" sz="1200">
                <a:solidFill>
                  <a:srgbClr val="000000"/>
                </a:solidFill>
                <a:latin typeface="+mj-lt"/>
                <a:ea typeface="+mj-ea"/>
                <a:cs typeface="+mj-cs"/>
              </a:rPr>
              <a:t>費用項目</a:t>
            </a:r>
            <a:endParaRPr/>
          </a:p>
          <a:p>
            <a:pPr>
              <a:defRPr/>
            </a:pPr>
            <a:r>
              <a:rPr lang="zh-TW" sz="1200">
                <a:solidFill>
                  <a:srgbClr val="000000"/>
                </a:solidFill>
                <a:latin typeface="+mj-lt"/>
                <a:ea typeface="+mj-ea"/>
                <a:cs typeface="+mj-cs"/>
              </a:rPr>
              <a:t>費用金額</a:t>
            </a:r>
            <a:endParaRPr/>
          </a:p>
          <a:p>
            <a:pPr>
              <a:defRPr/>
            </a:pPr>
            <a:r>
              <a:rPr lang="zh-TW" sz="1200">
                <a:solidFill>
                  <a:srgbClr val="000000"/>
                </a:solidFill>
                <a:latin typeface="+mj-lt"/>
                <a:ea typeface="+mj-ea"/>
                <a:cs typeface="+mj-cs"/>
              </a:rPr>
              <a:t>抵扣金額</a:t>
            </a:r>
            <a:endParaRPr/>
          </a:p>
          <a:p>
            <a:pPr>
              <a:defRPr/>
            </a:pPr>
            <a:r>
              <a:rPr lang="zh-TW" sz="1200">
                <a:solidFill>
                  <a:srgbClr val="000000"/>
                </a:solidFill>
                <a:latin typeface="+mj-lt"/>
                <a:ea typeface="+mj-ea"/>
                <a:cs typeface="+mj-cs"/>
              </a:rPr>
              <a:t>重溢繳金額</a:t>
            </a:r>
            <a:endParaRPr/>
          </a:p>
          <a:p>
            <a:pPr>
              <a:defRPr/>
            </a:pPr>
            <a:r>
              <a:rPr lang="zh-TW" sz="1200">
                <a:solidFill>
                  <a:srgbClr val="000000"/>
                </a:solidFill>
                <a:latin typeface="+mj-lt"/>
                <a:ea typeface="+mj-ea"/>
                <a:cs typeface="+mj-cs"/>
              </a:rPr>
              <a:t>短繳金額</a:t>
            </a:r>
            <a:endParaRPr/>
          </a:p>
          <a:p>
            <a:pPr>
              <a:defRPr/>
            </a:pPr>
            <a:r>
              <a:rPr lang="zh-TW" sz="1200">
                <a:solidFill>
                  <a:srgbClr val="000000"/>
                </a:solidFill>
                <a:latin typeface="+mj-lt"/>
                <a:ea typeface="+mj-ea"/>
                <a:cs typeface="+mj-cs"/>
              </a:rPr>
              <a:t>短溢繳原因</a:t>
            </a:r>
            <a:endParaRPr/>
          </a:p>
          <a:p>
            <a:pPr>
              <a:defRPr/>
            </a:pPr>
            <a:r>
              <a:rPr lang="zh-TW" sz="1200">
                <a:solidFill>
                  <a:srgbClr val="000000"/>
                </a:solidFill>
                <a:latin typeface="+mj-lt"/>
                <a:ea typeface="+mj-ea"/>
                <a:cs typeface="+mj-cs"/>
              </a:rPr>
              <a:t>銷帳日期</a:t>
            </a:r>
            <a:endParaRPr/>
          </a:p>
          <a:p>
            <a:pPr>
              <a:defRPr/>
            </a:pPr>
            <a:r>
              <a:rPr lang="zh-TW" sz="1200">
                <a:solidFill>
                  <a:srgbClr val="000000"/>
                </a:solidFill>
                <a:latin typeface="+mj-lt"/>
                <a:ea typeface="+mj-ea"/>
                <a:cs typeface="+mj-cs"/>
              </a:rPr>
              <a:t>收款日期</a:t>
            </a:r>
            <a:endParaRPr/>
          </a:p>
          <a:p>
            <a:pPr>
              <a:defRPr/>
            </a:pPr>
            <a:r>
              <a:rPr lang="zh-TW" sz="1200">
                <a:solidFill>
                  <a:srgbClr val="000000"/>
                </a:solidFill>
                <a:latin typeface="+mj-lt"/>
                <a:ea typeface="+mj-ea"/>
                <a:cs typeface="+mj-cs"/>
              </a:rPr>
              <a:t>摘要說明</a:t>
            </a:r>
            <a:endParaRPr/>
          </a:p>
          <a:p>
            <a:pPr>
              <a:defRPr/>
            </a:pPr>
            <a:r>
              <a:rPr lang="zh-TW" sz="1200">
                <a:solidFill>
                  <a:srgbClr val="000000"/>
                </a:solidFill>
                <a:latin typeface="+mj-lt"/>
                <a:ea typeface="+mj-ea"/>
                <a:cs typeface="+mj-cs"/>
              </a:rPr>
              <a:t>收費狀態</a:t>
            </a:r>
            <a:endParaRPr/>
          </a:p>
        </p:txBody>
      </p:sp>
      <p:cxnSp>
        <p:nvCxnSpPr>
          <p:cNvPr id="12" name="直線接點 11"/>
          <p:cNvCxnSpPr>
            <a:cxnSpLocks/>
            <a:stCxn id="4" idx="2"/>
            <a:endCxn id="6" idx="0"/>
          </p:cNvCxnSpPr>
          <p:nvPr/>
        </p:nvCxnSpPr>
        <p:spPr bwMode="auto">
          <a:xfrm flipH="1">
            <a:off x="3516077" y="4176898"/>
            <a:ext cx="1" cy="444087"/>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14" name="直線接點 13"/>
          <p:cNvCxnSpPr>
            <a:cxnSpLocks/>
            <a:stCxn id="7" idx="2"/>
            <a:endCxn id="8" idx="0"/>
          </p:cNvCxnSpPr>
          <p:nvPr/>
        </p:nvCxnSpPr>
        <p:spPr bwMode="auto">
          <a:xfrm>
            <a:off x="6339839" y="3645593"/>
            <a:ext cx="0" cy="166269"/>
          </a:xfrm>
          <a:prstGeom prst="line">
            <a:avLst/>
          </a:prstGeom>
          <a:noFill/>
          <a:ln w="25400" cap="flat">
            <a:solidFill>
              <a:schemeClr val="accent2">
                <a:lumMod val="60000"/>
                <a:lumOff val="40000"/>
              </a:schemeClr>
            </a:solidFill>
            <a:prstDash val="solid"/>
            <a:round/>
          </a:ln>
          <a:effectLst/>
        </p:spPr>
        <p:style>
          <a:lnRef idx="0">
            <a:srgbClr val="000000"/>
          </a:lnRef>
          <a:fillRef idx="0">
            <a:srgbClr val="000000"/>
          </a:fillRef>
          <a:effectRef idx="0">
            <a:srgbClr val="000000"/>
          </a:effectRef>
          <a:fontRef idx="none"/>
        </p:style>
      </p:cxnSp>
      <p:cxnSp>
        <p:nvCxnSpPr>
          <p:cNvPr id="16" name="直線接點 15"/>
          <p:cNvCxnSpPr>
            <a:cxnSpLocks/>
            <a:stCxn id="9" idx="2"/>
            <a:endCxn id="10" idx="0"/>
          </p:cNvCxnSpPr>
          <p:nvPr/>
        </p:nvCxnSpPr>
        <p:spPr bwMode="auto">
          <a:xfrm>
            <a:off x="8820699" y="3256943"/>
            <a:ext cx="0" cy="204608"/>
          </a:xfrm>
          <a:prstGeom prst="line">
            <a:avLst/>
          </a:prstGeom>
          <a:noFill/>
          <a:ln w="25400" cap="flat">
            <a:solidFill>
              <a:srgbClr val="FFC000"/>
            </a:solidFill>
            <a:prstDash val="solid"/>
            <a:round/>
          </a:ln>
          <a:effectLst/>
        </p:spPr>
        <p:style>
          <a:lnRef idx="0">
            <a:srgbClr val="000000"/>
          </a:lnRef>
          <a:fillRef idx="0">
            <a:srgbClr val="000000"/>
          </a:fillRef>
          <a:effectRef idx="0">
            <a:srgbClr val="000000"/>
          </a:effectRef>
          <a:fontRef idx="none"/>
        </p:style>
      </p:cxnSp>
      <p:sp>
        <p:nvSpPr>
          <p:cNvPr id="21" name="矩形 20"/>
          <p:cNvSpPr/>
          <p:nvPr/>
        </p:nvSpPr>
        <p:spPr bwMode="auto">
          <a:xfrm>
            <a:off x="2111824" y="792487"/>
            <a:ext cx="2847703" cy="5338127"/>
          </a:xfrm>
          <a:prstGeom prst="rect">
            <a:avLst/>
          </a:prstGeom>
          <a:noFill/>
          <a:ln w="25400" cap="flat">
            <a:solidFill>
              <a:srgbClr val="C00000"/>
            </a:solidFill>
            <a:prstDash val="dash"/>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22" name="矩形 21"/>
          <p:cNvSpPr/>
          <p:nvPr/>
        </p:nvSpPr>
        <p:spPr bwMode="auto">
          <a:xfrm>
            <a:off x="5239290" y="840496"/>
            <a:ext cx="2201097" cy="5338127"/>
          </a:xfrm>
          <a:prstGeom prst="rect">
            <a:avLst/>
          </a:prstGeom>
          <a:noFill/>
          <a:ln w="25400" cap="flat">
            <a:solidFill>
              <a:srgbClr val="C00000"/>
            </a:solidFill>
            <a:prstDash val="dash"/>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23" name="矩形 22"/>
          <p:cNvSpPr/>
          <p:nvPr/>
        </p:nvSpPr>
        <p:spPr bwMode="auto">
          <a:xfrm>
            <a:off x="7720150" y="840496"/>
            <a:ext cx="2201097" cy="5338127"/>
          </a:xfrm>
          <a:prstGeom prst="rect">
            <a:avLst/>
          </a:prstGeom>
          <a:noFill/>
          <a:ln w="25400" cap="flat">
            <a:solidFill>
              <a:srgbClr val="C00000"/>
            </a:solidFill>
            <a:prstDash val="dash"/>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25" name="接點: 肘形 24"/>
          <p:cNvCxnSpPr>
            <a:cxnSpLocks/>
            <a:stCxn id="21" idx="0"/>
            <a:endCxn id="22" idx="0"/>
          </p:cNvCxnSpPr>
          <p:nvPr/>
        </p:nvCxnSpPr>
        <p:spPr bwMode="auto">
          <a:xfrm rot="16199999" flipH="1">
            <a:off x="4913752" y="-585590"/>
            <a:ext cx="48009" cy="2804163"/>
          </a:xfrm>
          <a:prstGeom prst="bentConnector3">
            <a:avLst>
              <a:gd name="adj1" fmla="val -47616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26" name="文字方塊 25"/>
          <p:cNvSpPr txBox="1"/>
          <p:nvPr/>
        </p:nvSpPr>
        <p:spPr bwMode="auto">
          <a:xfrm>
            <a:off x="4193614" y="235932"/>
            <a:ext cx="1214431" cy="30777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highlight>
                  <a:srgbClr val="FFFF00"/>
                </a:highlight>
                <a:latin typeface="微軟正黑體"/>
                <a:ea typeface="微軟正黑體"/>
                <a:cs typeface="+mj-cs"/>
              </a:rPr>
              <a:t>1</a:t>
            </a:r>
            <a:r>
              <a:rPr lang="zh-TW" sz="1400" b="0" i="0" u="none" strike="noStrike" cap="none" spc="0">
                <a:ln>
                  <a:noFill/>
                </a:ln>
                <a:solidFill>
                  <a:srgbClr val="000000"/>
                </a:solidFill>
                <a:highlight>
                  <a:srgbClr val="FFFF00"/>
                </a:highlight>
                <a:latin typeface="微軟正黑體"/>
                <a:ea typeface="微軟正黑體"/>
                <a:cs typeface="+mj-cs"/>
              </a:rPr>
              <a:t>對</a:t>
            </a:r>
            <a:r>
              <a:rPr lang="en-US" sz="1400" b="0" i="0" u="none" strike="noStrike" cap="none" spc="0">
                <a:ln>
                  <a:noFill/>
                </a:ln>
                <a:solidFill>
                  <a:srgbClr val="000000"/>
                </a:solidFill>
                <a:highlight>
                  <a:srgbClr val="FFFF00"/>
                </a:highlight>
                <a:latin typeface="微軟正黑體"/>
                <a:ea typeface="微軟正黑體"/>
                <a:cs typeface="+mj-cs"/>
              </a:rPr>
              <a:t>1 or 1</a:t>
            </a:r>
            <a:r>
              <a:rPr lang="zh-TW" sz="1400" b="0" i="0" u="none" strike="noStrike" cap="none" spc="0">
                <a:ln>
                  <a:noFill/>
                </a:ln>
                <a:solidFill>
                  <a:srgbClr val="000000"/>
                </a:solidFill>
                <a:highlight>
                  <a:srgbClr val="FFFF00"/>
                </a:highlight>
                <a:latin typeface="微軟正黑體"/>
                <a:ea typeface="微軟正黑體"/>
                <a:cs typeface="+mj-cs"/>
              </a:rPr>
              <a:t>對多</a:t>
            </a:r>
            <a:endParaRPr/>
          </a:p>
        </p:txBody>
      </p:sp>
      <p:cxnSp>
        <p:nvCxnSpPr>
          <p:cNvPr id="27" name="接點: 肘形 26"/>
          <p:cNvCxnSpPr>
            <a:cxnSpLocks/>
            <a:stCxn id="22" idx="2"/>
            <a:endCxn id="23" idx="2"/>
          </p:cNvCxnSpPr>
          <p:nvPr/>
        </p:nvCxnSpPr>
        <p:spPr bwMode="auto">
          <a:xfrm rot="16199999" flipH="1">
            <a:off x="7580269" y="4938193"/>
            <a:ext cx="12700" cy="2480860"/>
          </a:xfrm>
          <a:prstGeom prst="bentConnector3">
            <a:avLst>
              <a:gd name="adj1" fmla="val 1800000"/>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30" name="文字方塊 29"/>
          <p:cNvSpPr txBox="1"/>
          <p:nvPr/>
        </p:nvSpPr>
        <p:spPr bwMode="auto">
          <a:xfrm>
            <a:off x="8222130" y="6396803"/>
            <a:ext cx="3398234" cy="30777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zh-TW" sz="1400" b="0" i="0" u="none" strike="noStrike" cap="none" spc="0">
                <a:ln>
                  <a:noFill/>
                </a:ln>
                <a:solidFill>
                  <a:srgbClr val="000000"/>
                </a:solidFill>
                <a:highlight>
                  <a:srgbClr val="FFFF00"/>
                </a:highlight>
                <a:latin typeface="微軟正黑體"/>
                <a:ea typeface="微軟正黑體"/>
                <a:cs typeface="+mj-cs"/>
              </a:rPr>
              <a:t>明細項數量</a:t>
            </a:r>
            <a:r>
              <a:rPr lang="zh-TW" sz="1400">
                <a:solidFill>
                  <a:srgbClr val="000000"/>
                </a:solidFill>
                <a:highlight>
                  <a:srgbClr val="FFFF00"/>
                </a:highlight>
                <a:latin typeface="微軟正黑體"/>
                <a:ea typeface="微軟正黑體"/>
                <a:cs typeface="+mj-cs"/>
              </a:rPr>
              <a:t>應該</a:t>
            </a:r>
            <a:r>
              <a:rPr lang="zh-TW" sz="1400" b="0" i="0" u="none" strike="noStrike" cap="none" spc="0">
                <a:ln>
                  <a:noFill/>
                </a:ln>
                <a:solidFill>
                  <a:srgbClr val="000000"/>
                </a:solidFill>
                <a:highlight>
                  <a:srgbClr val="FFFF00"/>
                </a:highlight>
                <a:latin typeface="微軟正黑體"/>
                <a:ea typeface="微軟正黑體"/>
                <a:cs typeface="+mj-cs"/>
              </a:rPr>
              <a:t>一樣但項目</a:t>
            </a:r>
            <a:r>
              <a:rPr lang="en-US" sz="1400" b="0" i="0" u="none" strike="noStrike" cap="none" spc="0">
                <a:ln>
                  <a:noFill/>
                </a:ln>
                <a:solidFill>
                  <a:srgbClr val="000000"/>
                </a:solidFill>
                <a:highlight>
                  <a:srgbClr val="FFFF00"/>
                </a:highlight>
                <a:latin typeface="微軟正黑體"/>
                <a:ea typeface="微軟正黑體"/>
                <a:cs typeface="+mj-cs"/>
              </a:rPr>
              <a:t>BY PARTY</a:t>
            </a:r>
            <a:r>
              <a:rPr lang="zh-TW" sz="1400" b="0" i="0" u="none" strike="noStrike" cap="none" spc="0">
                <a:ln>
                  <a:noFill/>
                </a:ln>
                <a:solidFill>
                  <a:srgbClr val="000000"/>
                </a:solidFill>
                <a:highlight>
                  <a:srgbClr val="FFFF00"/>
                </a:highlight>
                <a:latin typeface="微軟正黑體"/>
                <a:ea typeface="微軟正黑體"/>
                <a:cs typeface="+mj-cs"/>
              </a:rPr>
              <a:t>重組</a:t>
            </a:r>
            <a:endParaRPr/>
          </a:p>
        </p:txBody>
      </p:sp>
      <p:sp>
        <p:nvSpPr>
          <p:cNvPr id="31" name="橢圓 30"/>
          <p:cNvSpPr/>
          <p:nvPr/>
        </p:nvSpPr>
        <p:spPr bwMode="auto">
          <a:xfrm>
            <a:off x="3883069" y="1203437"/>
            <a:ext cx="200416" cy="200416"/>
          </a:xfrm>
          <a:prstGeom prst="ellipse">
            <a:avLst/>
          </a:prstGeom>
          <a:solidFill>
            <a:srgbClr val="C0000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32" name="橢圓 31"/>
          <p:cNvSpPr/>
          <p:nvPr/>
        </p:nvSpPr>
        <p:spPr bwMode="auto">
          <a:xfrm>
            <a:off x="6928981" y="1769196"/>
            <a:ext cx="200416" cy="200416"/>
          </a:xfrm>
          <a:prstGeom prst="ellipse">
            <a:avLst/>
          </a:prstGeom>
          <a:solidFill>
            <a:srgbClr val="C0000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33" name="橢圓 32"/>
          <p:cNvSpPr/>
          <p:nvPr/>
        </p:nvSpPr>
        <p:spPr bwMode="auto">
          <a:xfrm>
            <a:off x="5177036" y="1547685"/>
            <a:ext cx="200416" cy="200416"/>
          </a:xfrm>
          <a:prstGeom prst="ellipse">
            <a:avLst/>
          </a:prstGeom>
          <a:solidFill>
            <a:srgbClr val="0070C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34" name="橢圓 33"/>
          <p:cNvSpPr/>
          <p:nvPr/>
        </p:nvSpPr>
        <p:spPr bwMode="auto">
          <a:xfrm>
            <a:off x="6728565" y="4071338"/>
            <a:ext cx="200416" cy="200416"/>
          </a:xfrm>
          <a:prstGeom prst="ellipse">
            <a:avLst/>
          </a:prstGeom>
          <a:solidFill>
            <a:srgbClr val="FFC00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35" name="橢圓 34"/>
          <p:cNvSpPr/>
          <p:nvPr/>
        </p:nvSpPr>
        <p:spPr bwMode="auto">
          <a:xfrm>
            <a:off x="5207119" y="4198525"/>
            <a:ext cx="200416" cy="200416"/>
          </a:xfrm>
          <a:prstGeom prst="ellipse">
            <a:avLst/>
          </a:prstGeom>
          <a:solidFill>
            <a:srgbClr val="0070C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36" name="橢圓 35"/>
          <p:cNvSpPr/>
          <p:nvPr/>
        </p:nvSpPr>
        <p:spPr bwMode="auto">
          <a:xfrm>
            <a:off x="9248385" y="4057096"/>
            <a:ext cx="200416" cy="200416"/>
          </a:xfrm>
          <a:prstGeom prst="ellipse">
            <a:avLst/>
          </a:prstGeom>
          <a:solidFill>
            <a:srgbClr val="FFC00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38" name="接點: 弧形 37"/>
          <p:cNvCxnSpPr>
            <a:cxnSpLocks/>
            <a:stCxn id="31" idx="6"/>
            <a:endCxn id="32" idx="0"/>
          </p:cNvCxnSpPr>
          <p:nvPr/>
        </p:nvCxnSpPr>
        <p:spPr bwMode="auto">
          <a:xfrm>
            <a:off x="4083485" y="1303645"/>
            <a:ext cx="2945704" cy="46555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接點: 弧形 39"/>
          <p:cNvCxnSpPr>
            <a:cxnSpLocks/>
            <a:stCxn id="32" idx="4"/>
            <a:endCxn id="33" idx="5"/>
          </p:cNvCxnSpPr>
          <p:nvPr/>
        </p:nvCxnSpPr>
        <p:spPr bwMode="auto">
          <a:xfrm rot="5400000" flipH="1">
            <a:off x="6063215" y="1003639"/>
            <a:ext cx="250861" cy="1681087"/>
          </a:xfrm>
          <a:prstGeom prst="curvedConnector3">
            <a:avLst>
              <a:gd name="adj1" fmla="val -91126"/>
            </a:avLst>
          </a:prstGeom>
          <a:ln>
            <a:tailEnd type="triangle"/>
          </a:ln>
        </p:spPr>
        <p:style>
          <a:lnRef idx="1">
            <a:schemeClr val="dk1"/>
          </a:lnRef>
          <a:fillRef idx="0">
            <a:schemeClr val="dk1"/>
          </a:fillRef>
          <a:effectRef idx="0">
            <a:schemeClr val="dk1"/>
          </a:effectRef>
          <a:fontRef idx="minor">
            <a:schemeClr val="tx1"/>
          </a:fontRef>
        </p:style>
      </p:cxnSp>
      <p:cxnSp>
        <p:nvCxnSpPr>
          <p:cNvPr id="42" name="接點: 弧形 41"/>
          <p:cNvCxnSpPr>
            <a:cxnSpLocks/>
            <a:stCxn id="33" idx="2"/>
            <a:endCxn id="35" idx="2"/>
          </p:cNvCxnSpPr>
          <p:nvPr/>
        </p:nvCxnSpPr>
        <p:spPr bwMode="auto">
          <a:xfrm rot="10800000" flipH="1" flipV="1">
            <a:off x="5177035" y="1647893"/>
            <a:ext cx="30083" cy="2650840"/>
          </a:xfrm>
          <a:prstGeom prst="curvedConnector3">
            <a:avLst>
              <a:gd name="adj1" fmla="val -759898"/>
            </a:avLst>
          </a:prstGeom>
          <a:ln>
            <a:tailEnd type="triangle"/>
          </a:ln>
        </p:spPr>
        <p:style>
          <a:lnRef idx="1">
            <a:schemeClr val="dk1"/>
          </a:lnRef>
          <a:fillRef idx="0">
            <a:schemeClr val="dk1"/>
          </a:fillRef>
          <a:effectRef idx="0">
            <a:schemeClr val="dk1"/>
          </a:effectRef>
          <a:fontRef idx="minor">
            <a:schemeClr val="tx1"/>
          </a:fontRef>
        </p:style>
      </p:cxnSp>
      <p:cxnSp>
        <p:nvCxnSpPr>
          <p:cNvPr id="44" name="接點: 弧形 43"/>
          <p:cNvCxnSpPr>
            <a:cxnSpLocks/>
            <a:endCxn id="34" idx="1"/>
          </p:cNvCxnSpPr>
          <p:nvPr/>
        </p:nvCxnSpPr>
        <p:spPr bwMode="auto">
          <a:xfrm flipV="1">
            <a:off x="5407535" y="4100688"/>
            <a:ext cx="1350380" cy="156824"/>
          </a:xfrm>
          <a:prstGeom prst="curvedConnector4">
            <a:avLst>
              <a:gd name="adj1" fmla="val 48913"/>
              <a:gd name="adj2" fmla="val 264484"/>
            </a:avLst>
          </a:prstGeom>
          <a:ln>
            <a:tailEnd type="triangle"/>
          </a:ln>
        </p:spPr>
        <p:style>
          <a:lnRef idx="1">
            <a:schemeClr val="dk1"/>
          </a:lnRef>
          <a:fillRef idx="0">
            <a:schemeClr val="dk1"/>
          </a:fillRef>
          <a:effectRef idx="0">
            <a:schemeClr val="dk1"/>
          </a:effectRef>
          <a:fontRef idx="minor">
            <a:schemeClr val="tx1"/>
          </a:fontRef>
        </p:style>
      </p:cxnSp>
      <p:cxnSp>
        <p:nvCxnSpPr>
          <p:cNvPr id="46" name="接點: 弧形 45"/>
          <p:cNvCxnSpPr>
            <a:cxnSpLocks/>
            <a:stCxn id="34" idx="6"/>
            <a:endCxn id="36" idx="5"/>
          </p:cNvCxnSpPr>
          <p:nvPr/>
        </p:nvCxnSpPr>
        <p:spPr bwMode="auto">
          <a:xfrm>
            <a:off x="6928981" y="4171546"/>
            <a:ext cx="2490470" cy="56616"/>
          </a:xfrm>
          <a:prstGeom prst="curvedConnector4">
            <a:avLst>
              <a:gd name="adj1" fmla="val 46566"/>
              <a:gd name="adj2" fmla="val 503773"/>
            </a:avLst>
          </a:prstGeom>
          <a:ln>
            <a:tailEnd type="triangle"/>
          </a:ln>
        </p:spPr>
        <p:style>
          <a:lnRef idx="1">
            <a:schemeClr val="dk1"/>
          </a:lnRef>
          <a:fillRef idx="0">
            <a:schemeClr val="dk1"/>
          </a:fillRef>
          <a:effectRef idx="0">
            <a:schemeClr val="dk1"/>
          </a:effectRef>
          <a:fontRef idx="minor">
            <a:schemeClr val="tx1"/>
          </a:fontRef>
        </p:style>
      </p:cxnSp>
      <p:sp>
        <p:nvSpPr>
          <p:cNvPr id="47" name="箭號: 向右 46"/>
          <p:cNvSpPr/>
          <p:nvPr/>
        </p:nvSpPr>
        <p:spPr bwMode="auto">
          <a:xfrm>
            <a:off x="1453019" y="1403853"/>
            <a:ext cx="778313" cy="143832"/>
          </a:xfrm>
          <a:prstGeom prst="rightArrow">
            <a:avLst>
              <a:gd name="adj1" fmla="val 50000"/>
              <a:gd name="adj2" fmla="val 50000"/>
            </a:avLst>
          </a:prstGeom>
          <a:solidFill>
            <a:srgbClr val="C00000"/>
          </a:solidFill>
          <a:ln w="25400" cap="flat">
            <a:solidFill>
              <a:srgbClr val="C0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48" name="文字方塊 47"/>
          <p:cNvSpPr txBox="1"/>
          <p:nvPr/>
        </p:nvSpPr>
        <p:spPr bwMode="auto">
          <a:xfrm>
            <a:off x="440274" y="1015546"/>
            <a:ext cx="1477323"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zh-TW" sz="1800" b="0" i="0" u="none" strike="noStrike" cap="none" spc="0">
                <a:ln>
                  <a:noFill/>
                </a:ln>
                <a:solidFill>
                  <a:srgbClr val="000000"/>
                </a:solidFill>
                <a:latin typeface="+mj-lt"/>
                <a:ea typeface="+mj-ea"/>
                <a:cs typeface="+mj-cs"/>
              </a:rPr>
              <a:t>輸入發票號碼</a:t>
            </a:r>
            <a:endParaRPr/>
          </a:p>
        </p:txBody>
      </p:sp>
      <p:sp>
        <p:nvSpPr>
          <p:cNvPr id="2" name="標題 1"/>
          <p:cNvSpPr>
            <a:spLocks noChangeArrowheads="1" noGrp="1"/>
          </p:cNvSpPr>
          <p:nvPr>
            <p:ph type="title"/>
          </p:nvPr>
        </p:nvSpPr>
        <p:spPr bwMode="auto">
          <a:xfrm>
            <a:off x="7116771" y="132182"/>
            <a:ext cx="3195834" cy="639763"/>
          </a:xfrm>
        </p:spPr>
        <p:txBody>
          <a:bodyPr>
            <a:normAutofit fontScale="90000"/>
          </a:bodyPr>
          <a:lstStyle/>
          <a:p>
            <a:pPr>
              <a:defRPr/>
            </a:pPr>
            <a:r>
              <a:rPr lang="zh-TW">
                <a:solidFill>
                  <a:srgbClr val="FF0000"/>
                </a:solidFill>
              </a:rPr>
              <a:t>待更新修正</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 name="文字方塊 67"/>
          <p:cNvSpPr txBox="1"/>
          <p:nvPr/>
        </p:nvSpPr>
        <p:spPr bwMode="auto">
          <a:xfrm>
            <a:off x="11412945" y="3905976"/>
            <a:ext cx="228600" cy="217752"/>
          </a:xfrm>
          <a:prstGeom prst="rect">
            <a:avLst/>
          </a:prstGeom>
          <a:noFill/>
          <a:ln>
            <a:noFill/>
          </a:ln>
        </p:spPr>
        <p:txBody>
          <a:bodyPr wrap="square" rtlCol="0">
            <a:spAutoFit/>
          </a:bodyPr>
          <a:lstStyle/>
          <a:p>
            <a:pPr algn="ctr">
              <a:defRPr/>
            </a:pPr>
            <a:endParaRPr lang="zh-TW"/>
          </a:p>
        </p:txBody>
      </p:sp>
      <p:sp>
        <p:nvSpPr>
          <p:cNvPr id="37" name="文字方塊 36"/>
          <p:cNvSpPr txBox="1"/>
          <p:nvPr/>
        </p:nvSpPr>
        <p:spPr bwMode="auto">
          <a:xfrm>
            <a:off x="9263675" y="3674011"/>
            <a:ext cx="228600" cy="217752"/>
          </a:xfrm>
          <a:prstGeom prst="rect">
            <a:avLst/>
          </a:prstGeom>
          <a:noFill/>
          <a:ln>
            <a:noFill/>
          </a:ln>
        </p:spPr>
        <p:txBody>
          <a:bodyPr wrap="square" rtlCol="0">
            <a:spAutoFit/>
          </a:bodyPr>
          <a:lstStyle/>
          <a:p>
            <a:pPr algn="ctr">
              <a:defRPr/>
            </a:pPr>
            <a:endParaRPr lang="zh-TW"/>
          </a:p>
        </p:txBody>
      </p:sp>
      <p:sp>
        <p:nvSpPr>
          <p:cNvPr id="5" name="標題 1"/>
          <p:cNvSpPr txBox="1"/>
          <p:nvPr/>
        </p:nvSpPr>
        <p:spPr bwMode="auto">
          <a:xfrm>
            <a:off x="1611404" y="65847"/>
            <a:ext cx="9056177" cy="551182"/>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82307" y="757051"/>
            <a:ext cx="10388809" cy="762281"/>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1" name="流程圖: 人工輸入 10"/>
          <p:cNvSpPr/>
          <p:nvPr/>
        </p:nvSpPr>
        <p:spPr bwMode="auto">
          <a:xfrm rot="16199999" flipV="1">
            <a:off x="2421120" y="-1233426"/>
            <a:ext cx="268145" cy="4345775"/>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82305" y="742435"/>
            <a:ext cx="3823934" cy="369332"/>
          </a:xfrm>
          <a:prstGeom prst="rect">
            <a:avLst/>
          </a:prstGeom>
        </p:spPr>
        <p:txBody>
          <a:bodyPr wrap="square">
            <a:spAutoFit/>
          </a:bodyPr>
          <a:lstStyle/>
          <a:p>
            <a:pPr>
              <a:defRPr/>
            </a:pPr>
            <a:r>
              <a:rPr lang="zh-TW" b="1">
                <a:solidFill>
                  <a:srgbClr val="0070C0"/>
                </a:solidFill>
                <a:latin typeface="微軟正黑體"/>
                <a:ea typeface="微軟正黑體"/>
              </a:rPr>
              <a:t>應收帳款</a:t>
            </a:r>
            <a:r>
              <a:rPr lang="en-US" b="1">
                <a:solidFill>
                  <a:srgbClr val="0070C0"/>
                </a:solidFill>
                <a:latin typeface="微軟正黑體"/>
                <a:ea typeface="微軟正黑體"/>
              </a:rPr>
              <a:t>-</a:t>
            </a:r>
            <a:r>
              <a:rPr lang="zh-TW" b="1">
                <a:solidFill>
                  <a:srgbClr val="0070C0"/>
                </a:solidFill>
                <a:latin typeface="微軟正黑體"/>
                <a:ea typeface="微軟正黑體"/>
              </a:rPr>
              <a:t>收款</a:t>
            </a:r>
            <a:r>
              <a:rPr lang="en-US" b="1">
                <a:solidFill>
                  <a:srgbClr val="0070C0"/>
                </a:solidFill>
                <a:latin typeface="微軟正黑體"/>
                <a:ea typeface="微軟正黑體"/>
              </a:rPr>
              <a:t>(</a:t>
            </a:r>
            <a:r>
              <a:rPr lang="zh-TW" b="1">
                <a:solidFill>
                  <a:srgbClr val="0070C0"/>
                </a:solidFill>
                <a:latin typeface="微軟正黑體"/>
                <a:ea typeface="微軟正黑體"/>
              </a:rPr>
              <a:t>會員繳款</a:t>
            </a:r>
            <a:r>
              <a:rPr lang="en-US" b="1">
                <a:solidFill>
                  <a:srgbClr val="0070C0"/>
                </a:solidFill>
                <a:latin typeface="微軟正黑體"/>
                <a:ea typeface="微軟正黑體"/>
              </a:rPr>
              <a:t>)</a:t>
            </a:r>
            <a:r>
              <a:rPr lang="zh-TW" b="1">
                <a:solidFill>
                  <a:srgbClr val="0070C0"/>
                </a:solidFill>
                <a:latin typeface="微軟正黑體"/>
                <a:ea typeface="微軟正黑體"/>
              </a:rPr>
              <a:t>紀錄表</a:t>
            </a:r>
            <a:endParaRPr lang="en-US" b="1">
              <a:solidFill>
                <a:srgbClr val="0070C0"/>
              </a:solidFill>
              <a:latin typeface="微軟正黑體"/>
              <a:ea typeface="微軟正黑體"/>
            </a:endParaRPr>
          </a:p>
        </p:txBody>
      </p:sp>
      <p:graphicFrame>
        <p:nvGraphicFramePr>
          <p:cNvPr id="14" name="表格 13"/>
          <p:cNvGraphicFramePr>
            <a:graphicFrameLocks xmlns:a="http://schemas.openxmlformats.org/drawingml/2006/main" noGrp="1"/>
          </p:cNvGraphicFramePr>
          <p:nvPr/>
        </p:nvGraphicFramePr>
        <p:xfrm>
          <a:off x="124277" y="2686277"/>
          <a:ext cx="5939633" cy="3897824"/>
        </p:xfrm>
        <a:graphic>
          <a:graphicData uri="http://schemas.openxmlformats.org/drawingml/2006/table">
            <a:tbl>
              <a:tblPr firstRow="0" firstCol="0" lastRow="0" lastCol="0" bandRow="0" bandCol="0"/>
              <a:tblGrid>
                <a:gridCol w="427988"/>
                <a:gridCol w="904519"/>
                <a:gridCol w="1177714"/>
                <a:gridCol w="829726"/>
                <a:gridCol w="2599685"/>
              </a:tblGrid>
              <a:tr h="210207">
                <a:tc gridSpan="5">
                  <a:txBody>
                    <a:bodyPr/>
                    <a:p>
                      <a:pPr marL="0" marR="0" lvl="0" indent="0" algn="ctr" defTabSz="685800">
                        <a:lnSpc>
                          <a:spcPct val="100000"/>
                        </a:lnSpc>
                        <a:spcBef>
                          <a:spcPts val="0"/>
                        </a:spcBef>
                        <a:spcAft>
                          <a:spcPts val="0"/>
                        </a:spcAft>
                        <a:buClrTx/>
                        <a:buSzTx/>
                        <a:buFontTx/>
                        <a:buNone/>
                        <a:defRPr/>
                      </a:pPr>
                      <a:r>
                        <a:rPr lang="en-US" sz="1000" u="none" strike="noStrike">
                          <a:latin typeface="微軟正黑體"/>
                          <a:ea typeface="微軟正黑體"/>
                        </a:rPr>
                        <a:t>CollectStatement</a:t>
                      </a:r>
                      <a:r>
                        <a:rPr lang="en-US" sz="1000" u="none" strike="noStrike">
                          <a:latin typeface="微軟正黑體"/>
                          <a:ea typeface="微軟正黑體"/>
                        </a:rPr>
                        <a:t> (</a:t>
                      </a:r>
                      <a:r>
                        <a:rPr lang="zh-TW" sz="1000" b="0" i="0" u="none" strike="noStrike" cap="none">
                          <a:ln>
                            <a:noFill/>
                          </a:ln>
                          <a:solidFill>
                            <a:srgbClr val="000000"/>
                          </a:solidFill>
                          <a:latin typeface="微軟正黑體"/>
                          <a:ea typeface="微軟正黑體"/>
                        </a:rPr>
                        <a:t>收款紀錄表</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39155">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9566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收款紀錄</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CollectID</a:t>
                      </a:r>
                      <a:endParaRPr lang="en-US"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Helvetica"/>
                        </a:rPr>
                        <a:t>int</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spc="0">
                        <a:solidFill>
                          <a:schemeClr val="dk1"/>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46304">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帳單明細檔</a:t>
                      </a:r>
                      <a:r>
                        <a:rPr lang="en-US" sz="1000" b="0" i="0" u="none" strike="noStrike" cap="none">
                          <a:ln>
                            <a:noFill/>
                          </a:ln>
                          <a:solidFill>
                            <a:srgbClr val="FF0000"/>
                          </a:solidFill>
                          <a:latin typeface="微軟正黑體"/>
                          <a:ea typeface="微軟正黑體"/>
                        </a:rPr>
                        <a:t>ID</a:t>
                      </a:r>
                      <a:endParaRPr lang="zh-TW"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BLMasterID</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int</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a:t>
                      </a:r>
                      <a:r>
                        <a:rPr lang="zh-TW" sz="1000" b="0" i="0" u="none" strike="noStrike" cap="none">
                          <a:ln>
                            <a:noFill/>
                          </a:ln>
                          <a:solidFill>
                            <a:srgbClr val="FF0000"/>
                          </a:solidFill>
                          <a:latin typeface="微軟正黑體"/>
                          <a:ea typeface="微軟正黑體"/>
                        </a:rPr>
                        <a:t>帳單明細檔</a:t>
                      </a:r>
                      <a:endParaRPr lang="zh-TW" sz="1000" b="0" i="0" u="none" strike="noStrike" cap="none" spc="0">
                        <a:solidFill>
                          <a:srgbClr val="FF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668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b="0" i="0" u="none" strike="noStrike" cap="none" spc="0">
                          <a:ln>
                            <a:noFill/>
                          </a:ln>
                          <a:solidFill>
                            <a:srgbClr val="FF0000"/>
                          </a:solidFill>
                          <a:latin typeface="微軟正黑體"/>
                          <a:ea typeface="微軟正黑體"/>
                          <a:cs typeface="+mn-cs"/>
                        </a:rPr>
                        <a:t>會員名稱</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cap="none" spc="0">
                          <a:ln>
                            <a:noFill/>
                          </a:ln>
                          <a:solidFill>
                            <a:srgbClr val="FF0000"/>
                          </a:solidFill>
                          <a:latin typeface="微軟正黑體"/>
                          <a:ea typeface="微軟正黑體"/>
                          <a:cs typeface="+mn-cs"/>
                        </a:rPr>
                        <a:t>PartyName</a:t>
                      </a:r>
                      <a:endParaRPr lang="en-US" sz="1000" b="0" i="0" u="none" strike="noStrike" cap="none" spc="0">
                        <a:ln>
                          <a:noFill/>
                        </a:ln>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varchar(100)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a:t>
                      </a:r>
                      <a:r>
                        <a:rPr lang="zh-TW" sz="1000" b="0" i="0" u="none" strike="noStrike" cap="none">
                          <a:ln>
                            <a:noFill/>
                          </a:ln>
                          <a:solidFill>
                            <a:srgbClr val="FF0000"/>
                          </a:solidFill>
                          <a:latin typeface="微軟正黑體"/>
                          <a:ea typeface="微軟正黑體"/>
                        </a:rPr>
                        <a:t>帳單明細檔</a:t>
                      </a: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54715">
                <a:tc>
                  <a:txBody>
                    <a:bodyPr/>
                    <a:p>
                      <a:pPr algn="ctr">
                        <a:defRPr/>
                      </a:pPr>
                      <a:r>
                        <a:rPr lang="en-US" sz="1000" b="0" i="0" u="none" strike="noStrike">
                          <a:solidFill>
                            <a:schemeClr val="tx1"/>
                          </a:solidFill>
                          <a:latin typeface="微軟正黑體"/>
                          <a:ea typeface="微軟正黑體"/>
                        </a:rPr>
                        <a:t>4</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u="none" strike="noStrike">
                          <a:solidFill>
                            <a:schemeClr val="tx1"/>
                          </a:solidFill>
                          <a:latin typeface="微軟正黑體"/>
                          <a:ea typeface="微軟正黑體"/>
                        </a:rPr>
                        <a:t>供應商</a:t>
                      </a:r>
                      <a:r>
                        <a:rPr lang="zh-TW" sz="1000">
                          <a:solidFill>
                            <a:schemeClr val="tx1"/>
                          </a:solidFill>
                          <a:latin typeface="微軟正黑體"/>
                          <a:ea typeface="微軟正黑體"/>
                        </a:rPr>
                        <a:t>名稱</a:t>
                      </a:r>
                      <a:endParaRPr lang="zh-TW" sz="1000" b="0" i="0" u="none" strike="noStrike">
                        <a:solidFill>
                          <a:schemeClr val="tx1"/>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u="none" strike="noStrike">
                          <a:solidFill>
                            <a:schemeClr val="tx1"/>
                          </a:solidFill>
                          <a:latin typeface="微軟正黑體"/>
                          <a:ea typeface="微軟正黑體"/>
                        </a:rPr>
                        <a:t>SupplierName</a:t>
                      </a:r>
                      <a:endParaRPr lang="en-US" sz="1000" b="0" i="0" u="none" strike="noStrike">
                        <a:solidFill>
                          <a:schemeClr val="tx1"/>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varchar(100)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By</a:t>
                      </a:r>
                      <a:r>
                        <a:rPr lang="zh-TW" sz="1000" b="0" i="0" u="none" strike="noStrike" cap="none" spc="0">
                          <a:solidFill>
                            <a:schemeClr val="tx1"/>
                          </a:solidFill>
                          <a:latin typeface="微軟正黑體"/>
                          <a:ea typeface="微軟正黑體"/>
                          <a:cs typeface="+mn-cs"/>
                        </a:rPr>
                        <a:t> </a:t>
                      </a:r>
                      <a:r>
                        <a:rPr lang="zh-TW" sz="1000" b="0" i="0" u="none" strike="noStrike" cap="none">
                          <a:ln>
                            <a:noFill/>
                          </a:ln>
                          <a:solidFill>
                            <a:schemeClr val="tx1"/>
                          </a:solidFill>
                          <a:latin typeface="微軟正黑體"/>
                          <a:ea typeface="微軟正黑體"/>
                        </a:rPr>
                        <a:t>帳單明細檔</a:t>
                      </a:r>
                      <a:endParaRPr lang="zh-TW" sz="1000" b="0" i="0" u="none" strike="noStrike" cap="none" spc="0">
                        <a:solidFill>
                          <a:schemeClr val="tx1"/>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62448">
                <a:tc>
                  <a:txBody>
                    <a:bodyPr/>
                    <a:p>
                      <a:pPr algn="ctr">
                        <a:defRPr/>
                      </a:pPr>
                      <a:r>
                        <a:rPr lang="en-US" sz="1000" b="0" i="0" u="none" strike="noStrike">
                          <a:solidFill>
                            <a:schemeClr val="tx1"/>
                          </a:solidFill>
                          <a:latin typeface="微軟正黑體"/>
                          <a:ea typeface="微軟正黑體"/>
                        </a:rPr>
                        <a:t>5</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zh-TW" sz="1000">
                          <a:solidFill>
                            <a:schemeClr val="tx1"/>
                          </a:solidFill>
                          <a:latin typeface="微軟正黑體"/>
                          <a:ea typeface="微軟正黑體"/>
                        </a:rPr>
                        <a:t>海纜代號</a:t>
                      </a:r>
                      <a:r>
                        <a:rPr lang="en-US" sz="1000">
                          <a:solidFill>
                            <a:schemeClr val="tx1"/>
                          </a:solidFill>
                          <a:latin typeface="微軟正黑體"/>
                          <a:ea typeface="微軟正黑體"/>
                        </a:rPr>
                        <a:t>/</a:t>
                      </a:r>
                      <a:r>
                        <a:rPr lang="zh-TW" sz="1000">
                          <a:solidFill>
                            <a:schemeClr val="tx1"/>
                          </a:solidFill>
                          <a:latin typeface="微軟正黑體"/>
                          <a:ea typeface="微軟正黑體"/>
                        </a:rPr>
                        <a:t>名稱</a:t>
                      </a:r>
                      <a:endParaRPr lang="zh-TW" sz="1000" b="0" i="0" u="none" strike="noStrike">
                        <a:solidFill>
                          <a:schemeClr val="tx1"/>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algn="l">
                        <a:defRPr/>
                      </a:pPr>
                      <a:r>
                        <a:rPr lang="en-US" sz="1000" b="0" i="0" u="none" strike="noStrike">
                          <a:solidFill>
                            <a:schemeClr val="tx1"/>
                          </a:solidFill>
                          <a:latin typeface="微軟正黑體"/>
                          <a:ea typeface="微軟正黑體"/>
                        </a:rPr>
                        <a:t>SubmarineCable</a:t>
                      </a:r>
                      <a:endParaRPr lang="en-US" sz="1000" b="0" i="0" u="none" strike="noStrike">
                        <a:solidFill>
                          <a:schemeClr val="tx1"/>
                        </a:solidFill>
                        <a:latin typeface="微軟正黑體"/>
                        <a:ea typeface="微軟正黑體"/>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varchar(10)</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By</a:t>
                      </a:r>
                      <a:r>
                        <a:rPr lang="zh-TW" sz="1000" b="0" i="0" u="none" strike="noStrike" cap="none" spc="0">
                          <a:solidFill>
                            <a:schemeClr val="tx1"/>
                          </a:solidFill>
                          <a:latin typeface="微軟正黑體"/>
                          <a:ea typeface="微軟正黑體"/>
                          <a:cs typeface="+mn-cs"/>
                        </a:rPr>
                        <a:t> </a:t>
                      </a:r>
                      <a:r>
                        <a:rPr lang="zh-TW" sz="1000" b="0" i="0" u="none" strike="noStrike" cap="none">
                          <a:ln>
                            <a:noFill/>
                          </a:ln>
                          <a:solidFill>
                            <a:schemeClr val="tx1"/>
                          </a:solidFill>
                          <a:latin typeface="微軟正黑體"/>
                          <a:ea typeface="微軟正黑體"/>
                        </a:rPr>
                        <a:t>帳單明細檔</a:t>
                      </a:r>
                      <a:endParaRPr lang="zh-TW" sz="1000" b="0" i="0" u="none" strike="noStrike" cap="none" spc="0">
                        <a:solidFill>
                          <a:schemeClr val="tx1"/>
                        </a:solidFill>
                        <a:latin typeface="微軟正黑體"/>
                        <a:ea typeface="微軟正黑體"/>
                        <a:cs typeface="+mn-cs"/>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algn="ctr">
                        <a:defRPr/>
                      </a:pPr>
                      <a:r>
                        <a:rPr lang="en-US" sz="1200" b="0" i="0" u="none" strike="noStrike">
                          <a:solidFill>
                            <a:srgbClr val="FF0000"/>
                          </a:solidFill>
                          <a:latin typeface="微軟正黑體"/>
                          <a:ea typeface="微軟正黑體"/>
                        </a:rPr>
                        <a:t>6</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WorkTitle</a:t>
                      </a:r>
                      <a:endParaRPr lang="en-US" sz="1000" b="0" i="0" u="none" strike="noStrike" cap="none" spc="0">
                        <a:ln>
                          <a:noFill/>
                        </a:ln>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varchar(50)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 </a:t>
                      </a:r>
                      <a:r>
                        <a:rPr lang="zh-TW" sz="1000" b="0" i="0" u="none" strike="noStrike" cap="none">
                          <a:ln>
                            <a:noFill/>
                          </a:ln>
                          <a:solidFill>
                            <a:srgbClr val="FF0000"/>
                          </a:solidFill>
                          <a:latin typeface="微軟正黑體"/>
                          <a:ea typeface="微軟正黑體"/>
                        </a:rPr>
                        <a:t>帳單</a:t>
                      </a:r>
                      <a:r>
                        <a:rPr lang="zh-TW" sz="1000" b="0" i="0" u="none" strike="noStrike" cap="none" spc="0">
                          <a:solidFill>
                            <a:srgbClr val="FF0000"/>
                          </a:solidFill>
                          <a:latin typeface="微軟正黑體"/>
                          <a:ea typeface="微軟正黑體"/>
                          <a:cs typeface="+mn-cs"/>
                        </a:rPr>
                        <a:t>明細</a:t>
                      </a:r>
                      <a:r>
                        <a:rPr lang="zh-TW" sz="1000" b="0" i="0" u="none" strike="noStrike" cap="none">
                          <a:ln>
                            <a:noFill/>
                          </a:ln>
                          <a:solidFill>
                            <a:srgbClr val="FF0000"/>
                          </a:solidFill>
                          <a:latin typeface="微軟正黑體"/>
                          <a:ea typeface="微軟正黑體"/>
                        </a:rPr>
                        <a:t>檔</a:t>
                      </a:r>
                      <a:endParaRPr lang="zh-TW"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9325">
                <a:tc>
                  <a:txBody>
                    <a:bodyPr/>
                    <a:p>
                      <a:pPr marL="0" algn="ctr" defTabSz="685800">
                        <a:defRPr/>
                      </a:pPr>
                      <a:r>
                        <a:rPr lang="en-US" sz="1000" u="none" strike="noStrike">
                          <a:solidFill>
                            <a:schemeClr val="tx1"/>
                          </a:solidFill>
                          <a:latin typeface="微軟正黑體"/>
                          <a:ea typeface="微軟正黑體"/>
                          <a:cs typeface="+mn-cs"/>
                        </a:rPr>
                        <a:t>7</a:t>
                      </a:r>
                      <a:endParaRPr/>
                    </a:p>
                  </a:txBody>
                  <a:tcPr marL="8193" marR="8193" marT="8193"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chemeClr val="tx1"/>
                          </a:solidFill>
                          <a:latin typeface="微軟正黑體"/>
                          <a:ea typeface="微軟正黑體"/>
                          <a:cs typeface="+mn-cs"/>
                        </a:rPr>
                        <a:t>計帳段號</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BillMilestone</a:t>
                      </a:r>
                      <a:endParaRPr lang="en-US" sz="1000" b="0" i="0" u="none" strike="noStrike" cap="none" spc="0">
                        <a:ln>
                          <a:noFill/>
                        </a:ln>
                        <a:solidFill>
                          <a:schemeClr val="tx1"/>
                        </a:solidFill>
                        <a:latin typeface="微軟正黑體"/>
                        <a:ea typeface="微軟正黑體"/>
                        <a:cs typeface="+mn-cs"/>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varchar(20)</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By</a:t>
                      </a:r>
                      <a:r>
                        <a:rPr lang="zh-TW" sz="1000" b="0" i="0" u="none" strike="noStrike" cap="none">
                          <a:ln>
                            <a:noFill/>
                          </a:ln>
                          <a:solidFill>
                            <a:schemeClr val="tx1"/>
                          </a:solidFill>
                          <a:latin typeface="微軟正黑體"/>
                          <a:ea typeface="微軟正黑體"/>
                        </a:rPr>
                        <a:t> 帳單明細檔</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39155">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8</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費用項目</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FeeItem</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varchar(100)</a:t>
                      </a:r>
                      <a:endParaRPr lang="en-US" sz="1000" b="0" i="0" u="none" strike="noStrike" cap="none" spc="0">
                        <a:ln>
                          <a:noFill/>
                        </a:ln>
                        <a:solidFill>
                          <a:srgbClr val="FF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a:t>
                      </a:r>
                      <a:r>
                        <a:rPr lang="zh-TW" sz="1000" b="0" i="0" u="none" strike="noStrike" cap="none">
                          <a:ln>
                            <a:noFill/>
                          </a:ln>
                          <a:solidFill>
                            <a:srgbClr val="FF0000"/>
                          </a:solidFill>
                          <a:latin typeface="微軟正黑體"/>
                          <a:ea typeface="微軟正黑體"/>
                        </a:rPr>
                        <a:t>帳單明細檔</a:t>
                      </a:r>
                      <a:endParaRPr lang="zh-TW" sz="1000" b="0" i="0" u="none" strike="noStrike" cap="none" spc="0">
                        <a:solidFill>
                          <a:srgbClr val="FF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0257">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9</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應收金額</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FeeAmount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By</a:t>
                      </a:r>
                      <a:r>
                        <a:rPr lang="zh-TW" sz="1000" b="0" i="0" u="none" strike="noStrike" cap="none" spc="0">
                          <a:solidFill>
                            <a:srgbClr val="FF0000"/>
                          </a:solidFill>
                          <a:latin typeface="微軟正黑體"/>
                          <a:ea typeface="微軟正黑體"/>
                          <a:cs typeface="+mn-cs"/>
                        </a:rPr>
                        <a:t> </a:t>
                      </a:r>
                      <a:r>
                        <a:rPr lang="zh-TW" sz="1000" b="0" i="0" u="none" strike="noStrike" cap="none">
                          <a:ln>
                            <a:noFill/>
                          </a:ln>
                          <a:solidFill>
                            <a:srgbClr val="FF0000"/>
                          </a:solidFill>
                          <a:latin typeface="微軟正黑體"/>
                          <a:ea typeface="微軟正黑體"/>
                        </a:rPr>
                        <a:t>帳單明細檔</a:t>
                      </a:r>
                      <a:endParaRPr lang="zh-TW" sz="1000" b="0" i="0" u="none" strike="noStrike" cap="none" spc="0">
                        <a:solidFill>
                          <a:srgbClr val="FF0000"/>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072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本次實收金額</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ReceivedAmount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9490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11</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本次銀行手續費</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BankFees</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0">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12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本次短溢繳原因</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ShortOverReason</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varchar(128)</a:t>
                      </a:r>
                      <a:endParaRPr lang="en-US" sz="1000" b="0" i="0" u="none" strike="noStrike" cap="none" spc="0">
                        <a:ln>
                          <a:noFill/>
                        </a:ln>
                        <a:solidFill>
                          <a:schemeClr val="tx1"/>
                        </a:solidFill>
                        <a:latin typeface="微軟正黑體"/>
                        <a:ea typeface="微軟正黑體"/>
                        <a:cs typeface="+mn-cs"/>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7164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13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收款日期</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ReceivedDate</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datetime</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銷帳介面自行輸入</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1162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Helvetica"/>
                        </a:rPr>
                        <a:t>14</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摘要說明</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Note</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varchar(128)</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1371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Helvetica"/>
                        </a:rPr>
                        <a:t>15</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此次收款狀態</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Status</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varchar(20)</a:t>
                      </a:r>
                      <a:endParaRPr lang="en-US" sz="1000" b="0" i="0" u="none" strike="noStrike" cap="none">
                        <a:ln>
                          <a:noFill/>
                        </a:ln>
                        <a:solidFill>
                          <a:schemeClr val="tx1"/>
                        </a:solidFill>
                        <a:latin typeface="微軟正黑體"/>
                        <a:ea typeface="微軟正黑體"/>
                      </a:endParaRPr>
                    </a:p>
                    <a:p>
                      <a:pPr marL="0" marR="0" lvl="0" indent="0" algn="l" defTabSz="685800">
                        <a:lnSpc>
                          <a:spcPct val="100000"/>
                        </a:lnSpc>
                        <a:spcBef>
                          <a:spcPts val="0"/>
                        </a:spcBef>
                        <a:spcAft>
                          <a:spcPts val="0"/>
                        </a:spcAft>
                        <a:buClrTx/>
                        <a:buSzTx/>
                        <a:buFontTx/>
                        <a:buNone/>
                        <a:defRPr/>
                      </a:pP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OK(</a:t>
                      </a:r>
                      <a:r>
                        <a:rPr lang="zh-TW" sz="1000" b="0" i="0" u="none" strike="noStrike" cap="none">
                          <a:ln>
                            <a:noFill/>
                          </a:ln>
                          <a:solidFill>
                            <a:schemeClr val="tx1"/>
                          </a:solidFill>
                          <a:latin typeface="微軟正黑體"/>
                          <a:ea typeface="微軟正黑體"/>
                        </a:rPr>
                        <a:t>正常繳款</a:t>
                      </a:r>
                      <a:r>
                        <a:rPr lang="en-US" sz="1000" b="0" i="0" u="none" strike="noStrike" cap="none">
                          <a:ln>
                            <a:noFill/>
                          </a:ln>
                          <a:solidFill>
                            <a:schemeClr val="tx1"/>
                          </a:solidFill>
                          <a:latin typeface="微軟正黑體"/>
                          <a:ea typeface="微軟正黑體"/>
                        </a:rPr>
                        <a:t>),OVER(</a:t>
                      </a:r>
                      <a:r>
                        <a:rPr lang="zh-TW" sz="1000" b="0" i="0" u="none" strike="noStrike" cap="none">
                          <a:ln>
                            <a:noFill/>
                          </a:ln>
                          <a:solidFill>
                            <a:schemeClr val="tx1"/>
                          </a:solidFill>
                          <a:latin typeface="微軟正黑體"/>
                          <a:ea typeface="微軟正黑體"/>
                        </a:rPr>
                        <a:t>重溢繳</a:t>
                      </a:r>
                      <a:r>
                        <a:rPr lang="en-US" sz="1000" b="0" i="0" u="none" strike="noStrike" cap="none">
                          <a:ln>
                            <a:noFill/>
                          </a:ln>
                          <a:solidFill>
                            <a:schemeClr val="tx1"/>
                          </a:solidFill>
                          <a:latin typeface="微軟正黑體"/>
                          <a:ea typeface="微軟正黑體"/>
                        </a:rPr>
                        <a:t>),HANDLE_FEE(</a:t>
                      </a:r>
                      <a:r>
                        <a:rPr lang="zh-TW" sz="1000" b="0" i="0" u="none" strike="noStrike" cap="none">
                          <a:ln>
                            <a:noFill/>
                          </a:ln>
                          <a:solidFill>
                            <a:schemeClr val="tx1"/>
                          </a:solidFill>
                          <a:latin typeface="微軟正黑體"/>
                          <a:ea typeface="微軟正黑體"/>
                        </a:rPr>
                        <a:t>尚欠手續費</a:t>
                      </a:r>
                      <a:r>
                        <a:rPr lang="en-US" sz="1000" b="0" i="0" u="none" strike="noStrike" cap="none">
                          <a:ln>
                            <a:noFill/>
                          </a:ln>
                          <a:solidFill>
                            <a:schemeClr val="tx1"/>
                          </a:solidFill>
                          <a:latin typeface="微軟正黑體"/>
                          <a:ea typeface="微軟正黑體"/>
                        </a:rPr>
                        <a:t>),PARTIAL(</a:t>
                      </a:r>
                      <a:r>
                        <a:rPr lang="zh-TW" sz="1000" b="0" i="0" u="none" strike="noStrike" cap="none">
                          <a:ln>
                            <a:noFill/>
                          </a:ln>
                          <a:solidFill>
                            <a:schemeClr val="tx1"/>
                          </a:solidFill>
                          <a:latin typeface="微軟正黑體"/>
                          <a:ea typeface="微軟正黑體"/>
                        </a:rPr>
                        <a:t>部分付款中</a:t>
                      </a:r>
                      <a:r>
                        <a:rPr lang="en-US" sz="1000" b="0" i="0" u="none" strike="noStrike" cap="none">
                          <a:ln>
                            <a:noFill/>
                          </a:ln>
                          <a:solidFill>
                            <a:schemeClr val="tx1"/>
                          </a:solidFill>
                          <a:latin typeface="微軟正黑體"/>
                          <a:ea typeface="微軟正黑體"/>
                        </a:rPr>
                        <a:t>),INCOMPLETE(</a:t>
                      </a:r>
                      <a:r>
                        <a:rPr lang="zh-TW" sz="1000" b="0" i="0" u="none" strike="noStrike" cap="none">
                          <a:ln>
                            <a:noFill/>
                          </a:ln>
                          <a:solidFill>
                            <a:schemeClr val="tx1"/>
                          </a:solidFill>
                          <a:latin typeface="微軟正黑體"/>
                          <a:ea typeface="微軟正黑體"/>
                        </a:rPr>
                        <a:t>尚未付款</a:t>
                      </a:r>
                      <a:r>
                        <a:rPr lang="en-US" sz="1000" b="0" i="0" u="none" strike="noStrike" cap="none">
                          <a:ln>
                            <a:noFill/>
                          </a:ln>
                          <a:solidFill>
                            <a:schemeClr val="tx1"/>
                          </a:solidFill>
                          <a:latin typeface="微軟正黑體"/>
                          <a:ea typeface="微軟正黑體"/>
                        </a:rPr>
                        <a:t>),SHORT(</a:t>
                      </a:r>
                      <a:r>
                        <a:rPr lang="zh-TW" sz="1000" b="0" i="0" u="none" strike="noStrike" cap="none">
                          <a:ln>
                            <a:noFill/>
                          </a:ln>
                          <a:solidFill>
                            <a:schemeClr val="tx1"/>
                          </a:solidFill>
                          <a:latin typeface="微軟正黑體"/>
                          <a:ea typeface="微軟正黑體"/>
                        </a:rPr>
                        <a:t>以短繳狀態結束不再處理</a:t>
                      </a:r>
                      <a:r>
                        <a:rPr lang="en-US" sz="1000" b="0" i="0" u="none" strike="noStrike" cap="none">
                          <a:ln>
                            <a:noFill/>
                          </a:ln>
                          <a:solidFill>
                            <a:schemeClr val="tx1"/>
                          </a:solidFill>
                          <a:latin typeface="微軟正黑體"/>
                          <a:ea typeface="微軟正黑體"/>
                        </a:rPr>
                        <a:t>)</a:t>
                      </a:r>
                      <a:r>
                        <a:rPr lang="zh-TW" sz="1000" b="0" i="0" u="none" strike="noStrike" cap="none" spc="0">
                          <a:ln>
                            <a:noFill/>
                          </a:ln>
                          <a:solidFill>
                            <a:schemeClr val="tx1"/>
                          </a:solidFill>
                          <a:latin typeface="微軟正黑體"/>
                          <a:ea typeface="微軟正黑體"/>
                          <a:cs typeface="+mn-cs"/>
                        </a:rPr>
                        <a:t> 、</a:t>
                      </a:r>
                      <a:r>
                        <a:rPr lang="en-US" sz="1000" b="0" i="0" u="none" strike="noStrike" cap="none" spc="0">
                          <a:ln>
                            <a:noFill/>
                          </a:ln>
                          <a:solidFill>
                            <a:schemeClr val="tx1"/>
                          </a:solidFill>
                          <a:latin typeface="微軟正黑體"/>
                          <a:ea typeface="微軟正黑體"/>
                          <a:cs typeface="+mn-cs"/>
                        </a:rPr>
                        <a:t>INVALID(</a:t>
                      </a:r>
                      <a:r>
                        <a:rPr lang="zh-TW" sz="1000" b="0" i="0" u="none" strike="noStrike" cap="none" spc="0">
                          <a:ln>
                            <a:noFill/>
                          </a:ln>
                          <a:solidFill>
                            <a:schemeClr val="tx1"/>
                          </a:solidFill>
                          <a:latin typeface="微軟正黑體"/>
                          <a:ea typeface="微軟正黑體"/>
                          <a:cs typeface="+mn-cs"/>
                        </a:rPr>
                        <a:t>作廢</a:t>
                      </a:r>
                      <a:r>
                        <a:rPr lang="en-US" sz="1000" b="0" i="0" u="none" strike="noStrike" cap="none" spc="0">
                          <a:ln>
                            <a:noFill/>
                          </a:ln>
                          <a:solidFill>
                            <a:schemeClr val="tx1"/>
                          </a:solidFill>
                          <a:latin typeface="微軟正黑體"/>
                          <a:ea typeface="微軟正黑體"/>
                          <a:cs typeface="+mn-cs"/>
                        </a:rPr>
                        <a:t>)</a:t>
                      </a:r>
                      <a:endParaRPr lang="en-US" sz="1000" b="0" i="0" u="none" strike="noStrike" cap="none">
                        <a:ln>
                          <a:noFill/>
                        </a:ln>
                        <a:solidFill>
                          <a:schemeClr val="tx1"/>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graphicFrame>
        <p:nvGraphicFramePr>
          <p:cNvPr id="2" name="表格 25"/>
          <p:cNvGraphicFramePr>
            <a:graphicFrameLocks xmlns:a="http://schemas.openxmlformats.org/drawingml/2006/main" noGrp="1"/>
          </p:cNvGraphicFramePr>
          <p:nvPr/>
        </p:nvGraphicFramePr>
        <p:xfrm>
          <a:off x="6654506" y="3890851"/>
          <a:ext cx="5446937" cy="2123440"/>
        </p:xfrm>
        <a:graphic>
          <a:graphicData uri="http://schemas.openxmlformats.org/drawingml/2006/table">
            <a:tbl>
              <a:tblPr firstRow="1" firstCol="0" lastRow="0" lastCol="0" bandRow="1" bandCol="0">
                <a:tableStyleId>{5C22544A-7EE6-4342-B048-85BDC9FD1C3A}</a:tableStyleId>
              </a:tblPr>
              <a:tblGrid>
                <a:gridCol w="739855"/>
                <a:gridCol w="1413815"/>
                <a:gridCol w="1246891"/>
                <a:gridCol w="882594"/>
                <a:gridCol w="1163782"/>
              </a:tblGrid>
              <a:tr h="370840">
                <a:tc>
                  <a:txBody>
                    <a:bodyPr/>
                    <a:p>
                      <a:pPr algn="ctr">
                        <a:defRPr/>
                      </a:pPr>
                      <a:r>
                        <a:rPr lang="zh-TW" sz="1800"/>
                        <a:t>應收金額</a:t>
                      </a:r>
                      <a:endParaRPr/>
                    </a:p>
                  </a:txBody>
                  <a:tcPr/>
                </a:tc>
                <a:tc>
                  <a:txBody>
                    <a:bodyPr/>
                    <a:p>
                      <a:pPr algn="ctr">
                        <a:defRPr/>
                      </a:pPr>
                      <a:r>
                        <a:rPr lang="zh-TW" sz="1800"/>
                        <a:t>本次實收金額</a:t>
                      </a:r>
                      <a:endParaRPr lang="en-US" sz="1800"/>
                    </a:p>
                  </a:txBody>
                  <a:tcPr/>
                </a:tc>
                <a:tc>
                  <a:txBody>
                    <a:bodyPr/>
                    <a:p>
                      <a:pPr algn="ctr">
                        <a:defRPr/>
                      </a:pPr>
                      <a:r>
                        <a:rPr lang="zh-TW" sz="1800"/>
                        <a:t>累計實收金額</a:t>
                      </a:r>
                      <a:endParaRPr/>
                    </a:p>
                  </a:txBody>
                  <a:tcPr/>
                </a:tc>
                <a:tc>
                  <a:txBody>
                    <a:bodyPr/>
                    <a:p>
                      <a:pPr algn="ctr">
                        <a:defRPr/>
                      </a:pPr>
                      <a:r>
                        <a:rPr lang="zh-TW" sz="1800"/>
                        <a:t>銀行手續費</a:t>
                      </a:r>
                      <a:endParaRPr/>
                    </a:p>
                  </a:txBody>
                  <a:tcPr/>
                </a:tc>
                <a:tc>
                  <a:txBody>
                    <a:bodyPr/>
                    <a:p>
                      <a:pPr algn="ctr">
                        <a:defRPr/>
                      </a:pPr>
                      <a:r>
                        <a:rPr lang="zh-TW" sz="1800"/>
                        <a:t>狀態</a:t>
                      </a:r>
                      <a:endParaRPr/>
                    </a:p>
                  </a:txBody>
                  <a:tcPr/>
                </a:tc>
              </a:tr>
              <a:tr h="370840">
                <a:tc>
                  <a:txBody>
                    <a:bodyPr/>
                    <a:p>
                      <a:pPr algn="ctr">
                        <a:defRPr/>
                      </a:pPr>
                      <a:r>
                        <a:rPr lang="en-US"/>
                        <a:t>100</a:t>
                      </a:r>
                      <a:endParaRPr lang="zh-TW"/>
                    </a:p>
                  </a:txBody>
                  <a:tcPr/>
                </a:tc>
                <a:tc>
                  <a:txBody>
                    <a:bodyPr/>
                    <a:p>
                      <a:pPr algn="ctr">
                        <a:defRPr/>
                      </a:pPr>
                      <a:r>
                        <a:rPr lang="en-US"/>
                        <a:t>0</a:t>
                      </a:r>
                      <a:endParaRPr lang="zh-TW"/>
                    </a:p>
                  </a:txBody>
                  <a:tcPr/>
                </a:tc>
                <a:tc>
                  <a:txBody>
                    <a:bodyPr/>
                    <a:p>
                      <a:pPr algn="ctr">
                        <a:defRPr/>
                      </a:pPr>
                      <a:r>
                        <a:rPr lang="en-US"/>
                        <a:t>0</a:t>
                      </a:r>
                      <a:endParaRPr lang="zh-TW"/>
                    </a:p>
                  </a:txBody>
                  <a:tcPr/>
                </a:tc>
                <a:tc>
                  <a:txBody>
                    <a:bodyPr/>
                    <a:p>
                      <a:pPr algn="ctr">
                        <a:defRPr/>
                      </a:pPr>
                      <a:endParaRPr lang="zh-TW"/>
                    </a:p>
                  </a:txBody>
                  <a:tcPr/>
                </a:tc>
                <a:tc>
                  <a:txBody>
                    <a:bodyPr/>
                    <a:p>
                      <a:pPr algn="ctr">
                        <a:defRPr/>
                      </a:pPr>
                      <a:endParaRPr lang="zh-TW"/>
                    </a:p>
                  </a:txBody>
                  <a:tcPr/>
                </a:tc>
              </a:tr>
              <a:tr h="370840">
                <a:tc>
                  <a:txBody>
                    <a:bodyPr/>
                    <a:p>
                      <a:pPr algn="ctr">
                        <a:defRPr/>
                      </a:pPr>
                      <a:r>
                        <a:rPr lang="en-US"/>
                        <a:t>100</a:t>
                      </a:r>
                      <a:endParaRPr lang="zh-TW"/>
                    </a:p>
                  </a:txBody>
                  <a:tcPr/>
                </a:tc>
                <a:tc>
                  <a:txBody>
                    <a:bodyPr/>
                    <a:p>
                      <a:pPr algn="ctr">
                        <a:defRPr/>
                      </a:pPr>
                      <a:r>
                        <a:rPr lang="en-US"/>
                        <a:t>70</a:t>
                      </a:r>
                      <a:endParaRPr lang="zh-TW"/>
                    </a:p>
                  </a:txBody>
                  <a:tcPr/>
                </a:tc>
                <a:tc>
                  <a:txBody>
                    <a:bodyPr/>
                    <a:p>
                      <a:pPr algn="ctr">
                        <a:defRPr/>
                      </a:pPr>
                      <a:r>
                        <a:rPr lang="en-US"/>
                        <a:t>70</a:t>
                      </a:r>
                      <a:endParaRPr lang="zh-TW"/>
                    </a:p>
                  </a:txBody>
                  <a:tcPr/>
                </a:tc>
                <a:tc>
                  <a:txBody>
                    <a:bodyPr/>
                    <a:p>
                      <a:pPr algn="ctr">
                        <a:defRPr/>
                      </a:pPr>
                      <a:r>
                        <a:rPr lang="en-US"/>
                        <a:t>15</a:t>
                      </a:r>
                      <a:endParaRPr lang="zh-TW"/>
                    </a:p>
                  </a:txBody>
                  <a:tcPr/>
                </a:tc>
                <a:tc>
                  <a:txBody>
                    <a:bodyPr/>
                    <a:p>
                      <a:pPr algn="ctr">
                        <a:defRPr/>
                      </a:pPr>
                      <a:r>
                        <a:rPr lang="en-US" sz="1200" b="0" i="0" u="none" strike="noStrike" cap="none" spc="0">
                          <a:solidFill>
                            <a:schemeClr val="dk1"/>
                          </a:solidFill>
                          <a:latin typeface="+mn-lt"/>
                          <a:ea typeface="+mn-ea"/>
                          <a:cs typeface="+mn-cs"/>
                        </a:rPr>
                        <a:t>PARTIAL</a:t>
                      </a:r>
                      <a:endParaRPr lang="zh-TW"/>
                    </a:p>
                  </a:txBody>
                  <a:tcPr/>
                </a:tc>
              </a:tr>
              <a:tr h="370840">
                <a:tc>
                  <a:txBody>
                    <a:bodyPr/>
                    <a:p>
                      <a:pPr algn="ctr">
                        <a:defRPr/>
                      </a:pPr>
                      <a:r>
                        <a:rPr lang="en-US"/>
                        <a:t>100</a:t>
                      </a:r>
                      <a:endParaRPr lang="zh-TW"/>
                    </a:p>
                  </a:txBody>
                  <a:tcPr/>
                </a:tc>
                <a:tc>
                  <a:txBody>
                    <a:bodyPr/>
                    <a:p>
                      <a:pPr algn="ctr">
                        <a:defRPr/>
                      </a:pPr>
                      <a:r>
                        <a:rPr lang="en-US"/>
                        <a:t>20</a:t>
                      </a:r>
                      <a:endParaRPr lang="zh-TW"/>
                    </a:p>
                  </a:txBody>
                  <a:tcPr/>
                </a:tc>
                <a:tc>
                  <a:txBody>
                    <a:bodyPr/>
                    <a:p>
                      <a:pPr algn="ctr">
                        <a:defRPr/>
                      </a:pPr>
                      <a:r>
                        <a:rPr lang="en-US"/>
                        <a:t>90</a:t>
                      </a:r>
                      <a:endParaRPr lang="zh-TW"/>
                    </a:p>
                  </a:txBody>
                  <a:tcPr/>
                </a:tc>
                <a:tc>
                  <a:txBody>
                    <a:bodyPr/>
                    <a:p>
                      <a:pPr algn="ctr">
                        <a:defRPr/>
                      </a:pPr>
                      <a:r>
                        <a:rPr lang="en-US"/>
                        <a:t>10</a:t>
                      </a:r>
                      <a:endParaRPr lang="zh-TW"/>
                    </a:p>
                  </a:txBody>
                  <a:tcPr/>
                </a:tc>
                <a:tc>
                  <a:txBody>
                    <a:bodyPr/>
                    <a:p>
                      <a:pPr algn="ctr">
                        <a:defRPr/>
                      </a:pPr>
                      <a:r>
                        <a:rPr lang="en-US" sz="1200" b="0" i="0" u="none" strike="noStrike" cap="none" spc="0">
                          <a:solidFill>
                            <a:schemeClr val="dk1"/>
                          </a:solidFill>
                          <a:latin typeface="+mn-lt"/>
                          <a:ea typeface="+mn-ea"/>
                          <a:cs typeface="+mn-cs"/>
                        </a:rPr>
                        <a:t>PARTIAL</a:t>
                      </a:r>
                      <a:endParaRPr lang="zh-TW"/>
                    </a:p>
                  </a:txBody>
                  <a:tcPr/>
                </a:tc>
              </a:tr>
              <a:tr h="370840">
                <a:tc>
                  <a:txBody>
                    <a:bodyPr/>
                    <a:p>
                      <a:pPr algn="ctr">
                        <a:defRPr/>
                      </a:pPr>
                      <a:r>
                        <a:rPr lang="en-US"/>
                        <a:t>100</a:t>
                      </a:r>
                      <a:endParaRPr lang="zh-TW"/>
                    </a:p>
                  </a:txBody>
                  <a:tcPr/>
                </a:tc>
                <a:tc>
                  <a:txBody>
                    <a:bodyPr/>
                    <a:p>
                      <a:pPr algn="ctr">
                        <a:defRPr/>
                      </a:pPr>
                      <a:r>
                        <a:rPr lang="en-US"/>
                        <a:t>10</a:t>
                      </a:r>
                      <a:endParaRPr lang="zh-TW"/>
                    </a:p>
                  </a:txBody>
                  <a:tcPr/>
                </a:tc>
                <a:tc>
                  <a:txBody>
                    <a:bodyPr/>
                    <a:p>
                      <a:pPr algn="ctr">
                        <a:defRPr/>
                      </a:pPr>
                      <a:r>
                        <a:rPr lang="en-US"/>
                        <a:t>100</a:t>
                      </a:r>
                      <a:endParaRPr lang="zh-TW"/>
                    </a:p>
                  </a:txBody>
                  <a:tcPr/>
                </a:tc>
                <a:tc>
                  <a:txBody>
                    <a:bodyPr/>
                    <a:p>
                      <a:pPr algn="ctr">
                        <a:defRPr/>
                      </a:pPr>
                      <a:r>
                        <a:rPr lang="en-US"/>
                        <a:t>5</a:t>
                      </a:r>
                      <a:endParaRPr lang="zh-TW"/>
                    </a:p>
                  </a:txBody>
                  <a:tcPr/>
                </a:tc>
                <a:tc>
                  <a:txBody>
                    <a:bodyPr/>
                    <a:p>
                      <a:pPr algn="ctr">
                        <a:defRPr/>
                      </a:pPr>
                      <a:r>
                        <a:rPr lang="en-US"/>
                        <a:t>OK</a:t>
                      </a:r>
                      <a:endParaRPr lang="zh-TW"/>
                    </a:p>
                  </a:txBody>
                  <a:tcPr/>
                </a:tc>
              </a:tr>
            </a:tbl>
          </a:graphicData>
        </a:graphic>
      </p:graphicFrame>
      <p:sp>
        <p:nvSpPr>
          <p:cNvPr id="3" name="文字方塊 2"/>
          <p:cNvSpPr txBox="1"/>
          <p:nvPr/>
        </p:nvSpPr>
        <p:spPr bwMode="auto">
          <a:xfrm>
            <a:off x="8226400" y="963166"/>
            <a:ext cx="2303151" cy="369332"/>
          </a:xfrm>
          <a:prstGeom prst="rect">
            <a:avLst/>
          </a:prstGeom>
          <a:noFill/>
          <a:ln>
            <a:solidFill>
              <a:schemeClr val="accent1"/>
            </a:solidFill>
          </a:ln>
        </p:spPr>
        <p:txBody>
          <a:bodyPr wrap="square" rtlCol="0">
            <a:spAutoFit/>
          </a:bodyPr>
          <a:lstStyle/>
          <a:p>
            <a:pPr algn="ctr">
              <a:defRPr/>
            </a:pPr>
            <a:r>
              <a:rPr lang="zh-TW"/>
              <a:t>舉例三次收完款項</a:t>
            </a:r>
            <a:endParaRPr/>
          </a:p>
        </p:txBody>
      </p:sp>
      <p:sp>
        <p:nvSpPr>
          <p:cNvPr id="6" name="文字方塊 5"/>
          <p:cNvSpPr txBox="1"/>
          <p:nvPr/>
        </p:nvSpPr>
        <p:spPr bwMode="auto">
          <a:xfrm>
            <a:off x="553605" y="1111767"/>
            <a:ext cx="6094476" cy="30777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400" b="1">
                <a:solidFill>
                  <a:srgbClr val="000000"/>
                </a:solidFill>
                <a:latin typeface="微軟正黑體"/>
                <a:ea typeface="微軟正黑體"/>
              </a:rPr>
              <a:t>CollectStatement</a:t>
            </a:r>
            <a:r>
              <a:rPr lang="en-US" sz="1400" b="0" i="0" u="none" strike="noStrike" cap="none">
                <a:ln>
                  <a:noFill/>
                </a:ln>
                <a:solidFill>
                  <a:srgbClr val="000000"/>
                </a:solidFill>
                <a:latin typeface="微軟正黑體"/>
                <a:ea typeface="微軟正黑體"/>
              </a:rPr>
              <a:t>:</a:t>
            </a:r>
            <a:r>
              <a:rPr lang="en-US" sz="1400">
                <a:solidFill>
                  <a:srgbClr val="000000"/>
                </a:solidFill>
                <a:latin typeface="微軟正黑體"/>
                <a:ea typeface="微軟正黑體"/>
              </a:rPr>
              <a:t> </a:t>
            </a:r>
            <a:endParaRPr lang="zh-TW" sz="1400">
              <a:solidFill>
                <a:srgbClr val="000000"/>
              </a:solidFill>
              <a:latin typeface="Helvetica"/>
              <a:ea typeface="微軟正黑體"/>
            </a:endParaRPr>
          </a:p>
        </p:txBody>
      </p:sp>
      <p:graphicFrame>
        <p:nvGraphicFramePr>
          <p:cNvPr id="4" name="表格 3"/>
          <p:cNvGraphicFramePr>
            <a:graphicFrameLocks xmlns:a="http://schemas.openxmlformats.org/drawingml/2006/main" noGrp="1"/>
          </p:cNvGraphicFramePr>
          <p:nvPr/>
        </p:nvGraphicFramePr>
        <p:xfrm>
          <a:off x="6234726" y="1724828"/>
          <a:ext cx="5559133" cy="1419079"/>
        </p:xfrm>
        <a:graphic>
          <a:graphicData uri="http://schemas.openxmlformats.org/drawingml/2006/table">
            <a:tbl>
              <a:tblPr firstRow="0" firstCol="0" lastRow="0" lastCol="0" bandRow="0" bandCol="0"/>
              <a:tblGrid>
                <a:gridCol w="400570"/>
                <a:gridCol w="992107"/>
                <a:gridCol w="1096511"/>
                <a:gridCol w="910948"/>
                <a:gridCol w="2158996"/>
              </a:tblGrid>
              <a:tr h="188144">
                <a:tc gridSpan="5">
                  <a:txBody>
                    <a:bodyPr/>
                    <a:p>
                      <a:pPr marL="0" marR="0" lvl="0" indent="0" algn="ctr" defTabSz="685800">
                        <a:lnSpc>
                          <a:spcPct val="100000"/>
                        </a:lnSpc>
                        <a:spcBef>
                          <a:spcPts val="0"/>
                        </a:spcBef>
                        <a:spcAft>
                          <a:spcPts val="0"/>
                        </a:spcAft>
                        <a:buClrTx/>
                        <a:buSzTx/>
                        <a:buFontTx/>
                        <a:buNone/>
                        <a:defRPr/>
                      </a:pPr>
                      <a:r>
                        <a:rPr lang="en-US" sz="1000" u="none" strike="noStrike">
                          <a:latin typeface="微軟正黑體"/>
                          <a:ea typeface="微軟正黑體"/>
                        </a:rPr>
                        <a:t>BillDetail</a:t>
                      </a:r>
                      <a:r>
                        <a:rPr lang="en-US" sz="1000" u="none" strike="noStrike">
                          <a:latin typeface="微軟正黑體"/>
                          <a:ea typeface="微軟正黑體"/>
                        </a:rPr>
                        <a:t>(</a:t>
                      </a:r>
                      <a:r>
                        <a:rPr lang="zh-TW" sz="1000" b="0" i="0" u="none" strike="noStrike" cap="none">
                          <a:ln>
                            <a:noFill/>
                          </a:ln>
                          <a:solidFill>
                            <a:srgbClr val="000000"/>
                          </a:solidFill>
                          <a:latin typeface="微軟正黑體"/>
                          <a:ea typeface="微軟正黑體"/>
                        </a:rPr>
                        <a:t>帳單明細檔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14054">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593018">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14</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累計實收</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會員繳</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金額</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ReceivedAmount</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decimal(12,2)</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銷帳介面輸入此次金額加上原本累計實收金額</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42386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Helvetica"/>
                        </a:rPr>
                        <a:t>23</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FF0000"/>
                          </a:solidFill>
                          <a:latin typeface="微軟正黑體"/>
                          <a:ea typeface="微軟正黑體"/>
                        </a:rPr>
                        <a:t>收費狀態</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Status</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FF0000"/>
                          </a:solidFill>
                          <a:latin typeface="微軟正黑體"/>
                          <a:ea typeface="微軟正黑體"/>
                          <a:cs typeface="+mn-cs"/>
                        </a:rPr>
                        <a:t>varchar(20)</a:t>
                      </a:r>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Update by</a:t>
                      </a:r>
                      <a:r>
                        <a:rPr lang="zh-TW" sz="1000" b="0" i="0" u="none" strike="noStrike" cap="none">
                          <a:ln>
                            <a:noFill/>
                          </a:ln>
                          <a:solidFill>
                            <a:srgbClr val="FF0000"/>
                          </a:solidFill>
                          <a:latin typeface="微軟正黑體"/>
                          <a:ea typeface="微軟正黑體"/>
                        </a:rPr>
                        <a:t> 付款狀況</a:t>
                      </a:r>
                      <a:endParaRPr lang="en-US" sz="1000" b="0" i="0" u="none" strike="noStrike" cap="none">
                        <a:ln>
                          <a:noFill/>
                        </a:ln>
                        <a:solidFill>
                          <a:srgbClr val="FF0000"/>
                        </a:solidFill>
                        <a:latin typeface="微軟正黑體"/>
                        <a:ea typeface="微軟正黑體"/>
                      </a:endParaRPr>
                    </a:p>
                  </a:txBody>
                  <a:tcPr marL="8193" marR="8193"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cxnSp>
        <p:nvCxnSpPr>
          <p:cNvPr id="15" name="接點: 肘形 14"/>
          <p:cNvCxnSpPr>
            <a:cxnSpLocks/>
            <a:stCxn id="22" idx="2"/>
            <a:endCxn id="14" idx="3"/>
          </p:cNvCxnSpPr>
          <p:nvPr/>
        </p:nvCxnSpPr>
        <p:spPr bwMode="auto">
          <a:xfrm rot="5400000" flipH="1">
            <a:off x="6355125" y="4343974"/>
            <a:ext cx="1465760" cy="2048190"/>
          </a:xfrm>
          <a:prstGeom prst="bentConnector4">
            <a:avLst>
              <a:gd name="adj1" fmla="val -15596"/>
              <a:gd name="adj2" fmla="val 812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bwMode="auto">
          <a:xfrm>
            <a:off x="7997799" y="5883197"/>
            <a:ext cx="228600" cy="217752"/>
          </a:xfrm>
          <a:prstGeom prst="rect">
            <a:avLst/>
          </a:prstGeom>
          <a:noFill/>
          <a:ln>
            <a:noFill/>
          </a:ln>
        </p:spPr>
        <p:txBody>
          <a:bodyPr wrap="square" rtlCol="0">
            <a:spAutoFit/>
          </a:bodyPr>
          <a:lstStyle/>
          <a:p>
            <a:pPr algn="ctr">
              <a:defRPr/>
            </a:pPr>
            <a:endParaRPr lang="zh-TW"/>
          </a:p>
        </p:txBody>
      </p:sp>
      <p:cxnSp>
        <p:nvCxnSpPr>
          <p:cNvPr id="38" name="接點: 肘形 37"/>
          <p:cNvCxnSpPr>
            <a:cxnSpLocks/>
            <a:stCxn id="2" idx="0"/>
            <a:endCxn id="4" idx="2"/>
          </p:cNvCxnSpPr>
          <p:nvPr/>
        </p:nvCxnSpPr>
        <p:spPr bwMode="auto">
          <a:xfrm rot="16199999" flipV="1">
            <a:off x="8822661" y="3335538"/>
            <a:ext cx="746944" cy="363682"/>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bwMode="auto">
          <a:xfrm>
            <a:off x="11412945" y="5941808"/>
            <a:ext cx="228600" cy="217752"/>
          </a:xfrm>
          <a:prstGeom prst="rect">
            <a:avLst/>
          </a:prstGeom>
          <a:noFill/>
          <a:ln>
            <a:noFill/>
          </a:ln>
        </p:spPr>
        <p:txBody>
          <a:bodyPr wrap="square" rtlCol="0">
            <a:spAutoFit/>
          </a:bodyPr>
          <a:lstStyle/>
          <a:p>
            <a:pPr algn="ctr">
              <a:defRPr/>
            </a:pPr>
            <a:endParaRPr lang="zh-TW"/>
          </a:p>
        </p:txBody>
      </p:sp>
      <p:cxnSp>
        <p:nvCxnSpPr>
          <p:cNvPr id="62" name="接點: 肘形 61"/>
          <p:cNvCxnSpPr>
            <a:cxnSpLocks/>
            <a:stCxn id="52" idx="2"/>
          </p:cNvCxnSpPr>
          <p:nvPr/>
        </p:nvCxnSpPr>
        <p:spPr bwMode="auto">
          <a:xfrm rot="5400000">
            <a:off x="8654436" y="3569035"/>
            <a:ext cx="282285" cy="5463335"/>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bwMode="auto">
          <a:xfrm>
            <a:off x="6575320" y="6100949"/>
            <a:ext cx="1327887" cy="369332"/>
          </a:xfrm>
          <a:prstGeom prst="rect">
            <a:avLst/>
          </a:prstGeom>
          <a:noFill/>
          <a:ln>
            <a:solidFill>
              <a:schemeClr val="accent1"/>
            </a:solidFill>
          </a:ln>
        </p:spPr>
        <p:txBody>
          <a:bodyPr wrap="square" rtlCol="0">
            <a:spAutoFit/>
          </a:bodyPr>
          <a:lstStyle/>
          <a:p>
            <a:pPr algn="ctr">
              <a:defRPr/>
            </a:pPr>
            <a:r>
              <a:rPr lang="zh-TW"/>
              <a:t>每次新增</a:t>
            </a:r>
            <a:endParaRPr/>
          </a:p>
        </p:txBody>
      </p:sp>
      <p:sp>
        <p:nvSpPr>
          <p:cNvPr id="67" name="文字方塊 66"/>
          <p:cNvSpPr txBox="1"/>
          <p:nvPr/>
        </p:nvSpPr>
        <p:spPr bwMode="auto">
          <a:xfrm>
            <a:off x="9190253" y="3255691"/>
            <a:ext cx="1327887" cy="369332"/>
          </a:xfrm>
          <a:prstGeom prst="rect">
            <a:avLst/>
          </a:prstGeom>
          <a:noFill/>
          <a:ln>
            <a:solidFill>
              <a:schemeClr val="accent1"/>
            </a:solidFill>
          </a:ln>
        </p:spPr>
        <p:txBody>
          <a:bodyPr wrap="square" rtlCol="0">
            <a:spAutoFit/>
          </a:bodyPr>
          <a:lstStyle/>
          <a:p>
            <a:pPr algn="ctr">
              <a:defRPr/>
            </a:pPr>
            <a:r>
              <a:rPr lang="zh-TW"/>
              <a:t>每次更新</a:t>
            </a:r>
            <a:endParaRPr/>
          </a:p>
        </p:txBody>
      </p:sp>
      <p:cxnSp>
        <p:nvCxnSpPr>
          <p:cNvPr id="69" name="接點: 肘形 68"/>
          <p:cNvCxnSpPr>
            <a:cxnSpLocks/>
          </p:cNvCxnSpPr>
          <p:nvPr/>
        </p:nvCxnSpPr>
        <p:spPr bwMode="auto">
          <a:xfrm rot="10800000">
            <a:off x="9377975" y="3540046"/>
            <a:ext cx="2149270" cy="382725"/>
          </a:xfrm>
          <a:prstGeom prst="bentConnector3">
            <a:avLst>
              <a:gd name="adj1" fmla="val 2137"/>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3" name="內容版面配置區 3"/>
          <p:cNvGraphicFramePr>
            <a:graphicFrameLocks xmlns:a="http://schemas.openxmlformats.org/drawingml/2006/main"/>
          </p:cNvGraphicFramePr>
          <p:nvPr/>
        </p:nvGraphicFramePr>
        <p:xfrm>
          <a:off x="136450" y="764731"/>
          <a:ext cx="12055549" cy="5687706"/>
        </p:xfrm>
        <a:graphic>
          <a:graphicData uri="http://schemas.openxmlformats.org/drawingml/2006/table">
            <a:tbl>
              <a:tblPr firstRow="1" firstCol="0" lastRow="0" lastCol="0" bandRow="1" bandCol="0">
                <a:tableStyleId>{5C22544A-7EE6-4342-B048-85BDC9FD1C3A}</a:tableStyleId>
              </a:tblPr>
              <a:tblGrid>
                <a:gridCol w="1240040"/>
                <a:gridCol w="4529788"/>
                <a:gridCol w="6285721"/>
              </a:tblGrid>
              <a:tr h="345612">
                <a:tc>
                  <a:txBody>
                    <a:bodyPr/>
                    <a:p>
                      <a:pPr algn="l">
                        <a:defRPr/>
                      </a:pPr>
                      <a:r>
                        <a:rPr lang="zh-TW" sz="1600"/>
                        <a:t>時間</a:t>
                      </a:r>
                      <a:endParaRPr/>
                    </a:p>
                  </a:txBody>
                  <a:tcPr/>
                </a:tc>
                <a:tc>
                  <a:txBody>
                    <a:bodyPr/>
                    <a:p>
                      <a:pPr algn="l">
                        <a:defRPr/>
                      </a:pPr>
                      <a:r>
                        <a:rPr lang="zh-TW" sz="1600"/>
                        <a:t>內容</a:t>
                      </a:r>
                      <a:endParaRPr/>
                    </a:p>
                  </a:txBody>
                  <a:tcPr/>
                </a:tc>
                <a:tc>
                  <a:txBody>
                    <a:bodyPr/>
                    <a:p>
                      <a:pPr algn="l">
                        <a:defRPr/>
                      </a:pPr>
                      <a:r>
                        <a:rPr lang="zh-TW" sz="1600"/>
                        <a:t>說明</a:t>
                      </a:r>
                      <a:endParaRPr/>
                    </a:p>
                  </a:txBody>
                  <a:tcPr/>
                </a:tc>
              </a:tr>
              <a:tr h="493059">
                <a:tc>
                  <a:txBody>
                    <a:bodyPr/>
                    <a:p>
                      <a:pPr algn="l">
                        <a:defRPr/>
                      </a:pPr>
                      <a:r>
                        <a:rPr lang="en-US" sz="1600"/>
                        <a:t>2023-01-19</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帳單明細檔移除</a:t>
                      </a:r>
                      <a:r>
                        <a:rPr lang="zh-TW" sz="1600" b="1" i="0" u="none" strike="noStrike" cap="none" spc="0">
                          <a:solidFill>
                            <a:schemeClr val="dk1"/>
                          </a:solidFill>
                          <a:latin typeface="+mn-lt"/>
                          <a:ea typeface="+mn-ea"/>
                          <a:cs typeface="+mn-cs"/>
                        </a:rPr>
                        <a:t>合約種類</a:t>
                      </a:r>
                      <a:r>
                        <a:rPr lang="zh-TW" sz="1600" b="0" i="0" u="none" strike="noStrike" cap="none" spc="0">
                          <a:solidFill>
                            <a:schemeClr val="dk1"/>
                          </a:solidFill>
                          <a:latin typeface="+mn-lt"/>
                          <a:ea typeface="+mn-ea"/>
                          <a:cs typeface="+mn-cs"/>
                        </a:rPr>
                        <a:t>欄位</a:t>
                      </a:r>
                      <a:endParaRPr lang="zh-TW" sz="1600"/>
                    </a:p>
                  </a:txBody>
                  <a:tcPr/>
                </a:tc>
                <a:tc>
                  <a:txBody>
                    <a:bodyPr/>
                    <a:p>
                      <a:pPr marL="0" indent="0" algn="l">
                        <a:buFont typeface="+mj-lt"/>
                        <a:buNone/>
                        <a:defRPr/>
                      </a:pPr>
                      <a:r>
                        <a:rPr lang="zh-TW" sz="1600">
                          <a:solidFill>
                            <a:schemeClr val="dk1"/>
                          </a:solidFill>
                          <a:latin typeface="+mn-lt"/>
                          <a:ea typeface="+mn-ea"/>
                          <a:cs typeface="+mn-cs"/>
                        </a:rPr>
                        <a:t>與供應商之間的資訊，不帶到帳單</a:t>
                      </a:r>
                      <a:endParaRPr lang="en-US" sz="1600">
                        <a:solidFill>
                          <a:schemeClr val="dk1"/>
                        </a:solidFill>
                        <a:latin typeface="+mn-lt"/>
                        <a:ea typeface="+mn-ea"/>
                        <a:cs typeface="+mn-cs"/>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2023-01-19</a:t>
                      </a:r>
                      <a:endParaRPr lang="zh-TW" sz="1600"/>
                    </a:p>
                  </a:txBody>
                  <a:tcPr/>
                </a:tc>
                <a:tc>
                  <a:txBody>
                    <a:bodyPr/>
                    <a:p>
                      <a:pPr algn="l">
                        <a:defRPr/>
                      </a:pPr>
                      <a:r>
                        <a:rPr lang="zh-TW" sz="1600" b="0" i="0" u="none" strike="noStrike" cap="none" spc="0">
                          <a:solidFill>
                            <a:schemeClr val="dk1"/>
                          </a:solidFill>
                          <a:latin typeface="+mn-lt"/>
                          <a:ea typeface="+mn-ea"/>
                          <a:cs typeface="+mn-cs"/>
                        </a:rPr>
                        <a:t>發票主檔中</a:t>
                      </a:r>
                      <a:r>
                        <a:rPr lang="en-US" sz="1600" b="0" i="0" u="none" strike="noStrike" cap="none" spc="0">
                          <a:solidFill>
                            <a:schemeClr val="dk1"/>
                          </a:solidFill>
                          <a:latin typeface="+mn-lt"/>
                          <a:ea typeface="+mn-ea"/>
                          <a:cs typeface="+mn-cs"/>
                        </a:rPr>
                        <a:t>InvoiceDueDate</a:t>
                      </a:r>
                      <a:r>
                        <a:rPr lang="zh-TW" sz="1600" b="0" i="0" u="none" strike="noStrike" cap="none" spc="0">
                          <a:solidFill>
                            <a:schemeClr val="dk1"/>
                          </a:solidFill>
                          <a:latin typeface="+mn-lt"/>
                          <a:ea typeface="+mn-ea"/>
                          <a:cs typeface="+mn-cs"/>
                        </a:rPr>
                        <a:t>改為</a:t>
                      </a:r>
                      <a:r>
                        <a:rPr lang="en-US" sz="1600" b="0" i="0" u="none" strike="noStrike" cap="none" spc="0">
                          <a:solidFill>
                            <a:schemeClr val="dk1"/>
                          </a:solidFill>
                          <a:latin typeface="+mn-lt"/>
                          <a:ea typeface="+mn-ea"/>
                          <a:cs typeface="+mn-cs"/>
                        </a:rPr>
                        <a:t>DueDate</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r>
              <a:tr h="430306">
                <a:tc>
                  <a:txBody>
                    <a:bodyPr/>
                    <a:p>
                      <a:pPr algn="l">
                        <a:defRPr/>
                      </a:pPr>
                      <a:r>
                        <a:rPr lang="en-US" sz="1600"/>
                        <a:t>2023-01-25</a:t>
                      </a:r>
                      <a:endParaRPr lang="zh-TW" sz="1600"/>
                    </a:p>
                  </a:txBody>
                  <a:tcPr/>
                </a:tc>
                <a:tc>
                  <a:txBody>
                    <a:bodyPr/>
                    <a:p>
                      <a:pPr algn="l">
                        <a:defRPr/>
                      </a:pPr>
                      <a:r>
                        <a:rPr lang="en-US" sz="1600" b="0" i="0" u="none" strike="noStrike" cap="none" spc="0">
                          <a:solidFill>
                            <a:schemeClr val="dk1"/>
                          </a:solidFill>
                          <a:latin typeface="+mn-lt"/>
                          <a:ea typeface="+mn-ea"/>
                          <a:cs typeface="+mn-cs"/>
                        </a:rPr>
                        <a:t>CBStatement</a:t>
                      </a:r>
                      <a:r>
                        <a:rPr lang="zh-TW" sz="1600" b="0" i="0" u="none" strike="noStrike" cap="none" spc="0">
                          <a:solidFill>
                            <a:schemeClr val="dk1"/>
                          </a:solidFill>
                          <a:latin typeface="+mn-lt"/>
                          <a:ea typeface="+mn-ea"/>
                          <a:cs typeface="+mn-cs"/>
                        </a:rPr>
                        <a:t>裡面的</a:t>
                      </a:r>
                      <a:r>
                        <a:rPr lang="en-US" sz="1600" b="0" i="0" u="none" strike="noStrike" cap="none" spc="0">
                          <a:solidFill>
                            <a:schemeClr val="dk1"/>
                          </a:solidFill>
                          <a:latin typeface="+mn-lt"/>
                          <a:ea typeface="+mn-ea"/>
                          <a:cs typeface="+mn-cs"/>
                        </a:rPr>
                        <a:t>ChangeItem</a:t>
                      </a:r>
                      <a:r>
                        <a:rPr lang="zh-TW" sz="1600" b="0" i="0" u="none" strike="noStrike" cap="none" spc="0">
                          <a:solidFill>
                            <a:schemeClr val="dk1"/>
                          </a:solidFill>
                          <a:latin typeface="+mn-lt"/>
                          <a:ea typeface="+mn-ea"/>
                          <a:cs typeface="+mn-cs"/>
                        </a:rPr>
                        <a:t>改名稱為</a:t>
                      </a:r>
                      <a:r>
                        <a:rPr lang="en-US" sz="1600" b="0" i="0" u="none" strike="noStrike" cap="none" spc="0">
                          <a:solidFill>
                            <a:schemeClr val="dk1"/>
                          </a:solidFill>
                          <a:latin typeface="+mn-lt"/>
                          <a:ea typeface="+mn-ea"/>
                          <a:cs typeface="+mn-cs"/>
                        </a:rPr>
                        <a:t>TransItem</a:t>
                      </a:r>
                      <a:endParaRPr lang="zh-TW" sz="1600" b="0" i="0" u="none" strike="noStrike" cap="none" spc="0">
                        <a:solidFill>
                          <a:schemeClr val="dk1"/>
                        </a:solidFill>
                        <a:latin typeface="+mn-lt"/>
                        <a:ea typeface="+mn-ea"/>
                        <a:cs typeface="+mn-cs"/>
                      </a:endParaRPr>
                    </a:p>
                  </a:txBody>
                  <a:tcPr/>
                </a:tc>
                <a:tc>
                  <a:txBody>
                    <a:bodyPr/>
                    <a:p>
                      <a:pPr algn="l">
                        <a:defRPr/>
                      </a:pPr>
                      <a:r>
                        <a:rPr lang="zh-TW" sz="1600"/>
                        <a:t>與</a:t>
                      </a:r>
                      <a:r>
                        <a:rPr lang="en-US" sz="1600"/>
                        <a:t>TransAmount</a:t>
                      </a:r>
                      <a:r>
                        <a:rPr lang="zh-TW" sz="1600"/>
                        <a:t>一致 </a:t>
                      </a:r>
                      <a:r>
                        <a:rPr lang="en-US" sz="1600"/>
                        <a:t>(</a:t>
                      </a:r>
                      <a:r>
                        <a:rPr lang="zh-TW" sz="1600"/>
                        <a:t>以交易為概念</a:t>
                      </a:r>
                      <a:r>
                        <a:rPr lang="en-US" sz="1600"/>
                        <a:t>)</a:t>
                      </a: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2023-01-25</a:t>
                      </a:r>
                      <a:endParaRPr lang="zh-TW" sz="1600"/>
                    </a:p>
                  </a:txBody>
                  <a:tcPr/>
                </a:tc>
                <a:tc>
                  <a:txBody>
                    <a:bodyPr/>
                    <a:p>
                      <a:pPr algn="l">
                        <a:defRPr/>
                      </a:pPr>
                      <a:r>
                        <a:rPr lang="en-US" sz="1600"/>
                        <a:t>CB</a:t>
                      </a:r>
                      <a:r>
                        <a:rPr lang="zh-TW" sz="1600" b="0" i="0" u="none" strike="noStrike" cap="none" spc="0">
                          <a:solidFill>
                            <a:schemeClr val="dk1"/>
                          </a:solidFill>
                          <a:latin typeface="+mn-lt"/>
                          <a:ea typeface="+mn-ea"/>
                          <a:cs typeface="+mn-cs"/>
                        </a:rPr>
                        <a:t>裡面</a:t>
                      </a:r>
                      <a:r>
                        <a:rPr lang="zh-TW" sz="1600"/>
                        <a:t>的</a:t>
                      </a:r>
                      <a:r>
                        <a:rPr lang="en-US" sz="1600"/>
                        <a:t>UpdDate</a:t>
                      </a:r>
                      <a:r>
                        <a:rPr lang="zh-TW" sz="1600"/>
                        <a:t>改名稱為</a:t>
                      </a:r>
                      <a:r>
                        <a:rPr lang="en-US" sz="1600"/>
                        <a:t>LastUpdDate</a:t>
                      </a:r>
                      <a:r>
                        <a:rPr lang="en-US" sz="1600"/>
                        <a:t>(</a:t>
                      </a:r>
                      <a:r>
                        <a:rPr lang="zh-TW" sz="1600"/>
                        <a:t>最近費用異動日期</a:t>
                      </a:r>
                      <a:r>
                        <a:rPr lang="en-US" sz="1600"/>
                        <a:t>)</a:t>
                      </a:r>
                      <a:endParaRPr lang="zh-TW" sz="1600"/>
                    </a:p>
                  </a:txBody>
                  <a:tcPr/>
                </a:tc>
                <a:tc>
                  <a:txBody>
                    <a:bodyPr/>
                    <a:p>
                      <a:pPr algn="l">
                        <a:defRPr/>
                      </a:pPr>
                      <a:r>
                        <a:rPr lang="zh-TW" sz="1600"/>
                        <a:t>一個</a:t>
                      </a:r>
                      <a:r>
                        <a:rPr lang="en-US" sz="1600"/>
                        <a:t>CB record</a:t>
                      </a:r>
                      <a:r>
                        <a:rPr lang="zh-TW" sz="1600"/>
                        <a:t>可能異動多次才扣完，搭配</a:t>
                      </a:r>
                      <a:r>
                        <a:rPr lang="en-US" sz="1600"/>
                        <a:t>CBStatement</a:t>
                      </a:r>
                      <a:r>
                        <a:rPr lang="zh-TW" sz="1600"/>
                        <a:t>，此處記錄的應該是最近一次的異動日期</a:t>
                      </a:r>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2023-01-25</a:t>
                      </a:r>
                      <a:endParaRPr lang="zh-TW" sz="1600"/>
                    </a:p>
                  </a:txBody>
                  <a:tcPr/>
                </a:tc>
                <a:tc>
                  <a:txBody>
                    <a:bodyPr/>
                    <a:p>
                      <a:pPr algn="l">
                        <a:defRPr/>
                      </a:pPr>
                      <a:r>
                        <a:rPr lang="en-US" sz="1600"/>
                        <a:t>CB</a:t>
                      </a:r>
                      <a:r>
                        <a:rPr lang="zh-TW" sz="1600"/>
                        <a:t>抵扣作業增加前後端細部說明</a:t>
                      </a:r>
                      <a:endParaRPr/>
                    </a:p>
                  </a:txBody>
                  <a:tcPr/>
                </a:tc>
                <a:tc>
                  <a:txBody>
                    <a:bodyPr/>
                    <a:p>
                      <a:pPr algn="l">
                        <a:defRPr/>
                      </a:pPr>
                      <a:endParaRPr lang="zh-TW" sz="1600"/>
                    </a:p>
                  </a:txBody>
                  <a:tcPr/>
                </a:tc>
              </a:tr>
              <a:tr h="430306">
                <a:tc>
                  <a:txBody>
                    <a:bodyPr/>
                    <a:p>
                      <a:pPr algn="l">
                        <a:defRPr/>
                      </a:pPr>
                      <a:r>
                        <a:rPr lang="en-US" sz="1600"/>
                        <a:t>2023-01-30</a:t>
                      </a:r>
                      <a:endParaRPr lang="zh-TW" sz="1600"/>
                    </a:p>
                  </a:txBody>
                  <a:tcPr/>
                </a:tc>
                <a:tc>
                  <a:txBody>
                    <a:bodyPr/>
                    <a:p>
                      <a:pPr marL="0" marR="0" lvl="0" indent="0" algn="l" defTabSz="914400">
                        <a:lnSpc>
                          <a:spcPct val="100000"/>
                        </a:lnSpc>
                        <a:spcBef>
                          <a:spcPts val="0"/>
                        </a:spcBef>
                        <a:spcAft>
                          <a:spcPts val="0"/>
                        </a:spcAft>
                        <a:buClrTx/>
                        <a:buSzTx/>
                        <a:buFontTx/>
                        <a:buNone/>
                        <a:defRPr/>
                      </a:pPr>
                      <a:r>
                        <a:rPr lang="en-US" sz="1600" b="0" i="0" u="none" strike="noStrike" cap="none" spc="0">
                          <a:solidFill>
                            <a:schemeClr val="dk1"/>
                          </a:solidFill>
                          <a:latin typeface="+mn-lt"/>
                          <a:ea typeface="+mn-ea"/>
                          <a:cs typeface="+mn-cs"/>
                        </a:rPr>
                        <a:t>BillDetail</a:t>
                      </a:r>
                      <a:r>
                        <a:rPr lang="zh-TW" sz="1600" b="0" i="0" u="none" strike="noStrike" cap="none" spc="0">
                          <a:solidFill>
                            <a:schemeClr val="dk1"/>
                          </a:solidFill>
                          <a:latin typeface="+mn-lt"/>
                          <a:ea typeface="+mn-ea"/>
                          <a:cs typeface="+mn-cs"/>
                        </a:rPr>
                        <a:t> 增加</a:t>
                      </a:r>
                      <a:r>
                        <a:rPr lang="en-US" sz="1600" b="0" i="0" u="none" strike="noStrike" cap="none" spc="0">
                          <a:solidFill>
                            <a:srgbClr val="FF0000"/>
                          </a:solidFill>
                          <a:latin typeface="+mn-lt"/>
                          <a:ea typeface="+mn-ea"/>
                          <a:cs typeface="+mn-cs"/>
                        </a:rPr>
                        <a:t>ToCB</a:t>
                      </a:r>
                      <a:r>
                        <a:rPr lang="zh-TW" sz="1600" b="0" i="0" u="none" strike="noStrike" cap="none" spc="0">
                          <a:solidFill>
                            <a:schemeClr val="dk1"/>
                          </a:solidFill>
                          <a:latin typeface="+mn-lt"/>
                          <a:ea typeface="+mn-ea"/>
                          <a:cs typeface="+mn-cs"/>
                        </a:rPr>
                        <a:t>欄位，</a:t>
                      </a:r>
                      <a:r>
                        <a:rPr lang="en-US" sz="1600" b="0" i="0" u="none" strike="noStrike" cap="none" spc="0">
                          <a:solidFill>
                            <a:schemeClr val="dk1"/>
                          </a:solidFill>
                          <a:latin typeface="+mn-lt"/>
                          <a:ea typeface="+mn-ea"/>
                          <a:cs typeface="+mn-cs"/>
                        </a:rPr>
                        <a:t>Status</a:t>
                      </a:r>
                      <a:r>
                        <a:rPr lang="zh-TW" sz="1600" b="0" i="0" u="none" strike="noStrike" cap="none" spc="0">
                          <a:solidFill>
                            <a:schemeClr val="dk1"/>
                          </a:solidFill>
                          <a:latin typeface="+mn-lt"/>
                          <a:ea typeface="+mn-ea"/>
                          <a:cs typeface="+mn-cs"/>
                        </a:rPr>
                        <a:t>的資料型態修正為</a:t>
                      </a:r>
                      <a:r>
                        <a:rPr lang="en-US" sz="1600" b="0" i="0" u="none" strike="noStrike" cap="none" spc="0">
                          <a:solidFill>
                            <a:schemeClr val="dk1"/>
                          </a:solidFill>
                          <a:latin typeface="+mn-lt"/>
                          <a:ea typeface="+mn-ea"/>
                          <a:cs typeface="+mn-cs"/>
                        </a:rPr>
                        <a:t>varchar(20)</a:t>
                      </a:r>
                      <a:endParaRPr lang="zh-TW" sz="1600" b="0" i="0" u="none" strike="noStrike" cap="none" spc="0">
                        <a:solidFill>
                          <a:schemeClr val="dk1"/>
                        </a:solidFill>
                        <a:latin typeface="+mn-lt"/>
                        <a:ea typeface="+mn-ea"/>
                        <a:cs typeface="+mn-cs"/>
                      </a:endParaRPr>
                    </a:p>
                  </a:txBody>
                  <a:tcPr/>
                </a:tc>
                <a:tc>
                  <a:txBody>
                    <a:bodyPr/>
                    <a:p>
                      <a:pPr marL="0" indent="0" algn="l">
                        <a:buFont typeface="+mj-lt"/>
                        <a:buNone/>
                        <a:defRPr/>
                      </a:pPr>
                      <a:r>
                        <a:rPr lang="en-US" sz="1600">
                          <a:solidFill>
                            <a:schemeClr val="dk1"/>
                          </a:solidFill>
                          <a:latin typeface="+mn-lt"/>
                          <a:ea typeface="+mn-ea"/>
                          <a:cs typeface="+mn-cs"/>
                        </a:rPr>
                        <a:t>ToCB</a:t>
                      </a:r>
                      <a:r>
                        <a:rPr lang="zh-TW" sz="1600">
                          <a:solidFill>
                            <a:schemeClr val="dk1"/>
                          </a:solidFill>
                          <a:latin typeface="+mn-lt"/>
                          <a:ea typeface="+mn-ea"/>
                          <a:cs typeface="+mn-cs"/>
                        </a:rPr>
                        <a:t> </a:t>
                      </a:r>
                      <a:r>
                        <a:rPr lang="en-US" sz="1600">
                          <a:solidFill>
                            <a:schemeClr val="dk1"/>
                          </a:solidFill>
                          <a:latin typeface="+mn-lt"/>
                          <a:ea typeface="+mn-ea"/>
                          <a:cs typeface="+mn-cs"/>
                        </a:rPr>
                        <a:t>:</a:t>
                      </a:r>
                      <a:r>
                        <a:rPr lang="zh-TW" sz="1600">
                          <a:solidFill>
                            <a:schemeClr val="dk1"/>
                          </a:solidFill>
                          <a:latin typeface="+mn-lt"/>
                          <a:ea typeface="+mn-ea"/>
                          <a:cs typeface="+mn-cs"/>
                        </a:rPr>
                        <a:t> 目前為</a:t>
                      </a:r>
                      <a:r>
                        <a:rPr lang="en-US" sz="1600">
                          <a:solidFill>
                            <a:schemeClr val="dk1"/>
                          </a:solidFill>
                          <a:latin typeface="+mn-lt"/>
                          <a:ea typeface="+mn-ea"/>
                          <a:cs typeface="+mn-cs"/>
                        </a:rPr>
                        <a:t>null</a:t>
                      </a:r>
                      <a:r>
                        <a:rPr lang="zh-TW" sz="1600">
                          <a:solidFill>
                            <a:schemeClr val="dk1"/>
                          </a:solidFill>
                          <a:latin typeface="+mn-lt"/>
                          <a:ea typeface="+mn-ea"/>
                          <a:cs typeface="+mn-cs"/>
                        </a:rPr>
                        <a:t>或</a:t>
                      </a:r>
                      <a:r>
                        <a:rPr lang="en-US" sz="1600">
                          <a:solidFill>
                            <a:srgbClr val="FF0000"/>
                          </a:solidFill>
                          <a:latin typeface="+mn-lt"/>
                          <a:ea typeface="+mn-ea"/>
                          <a:cs typeface="+mn-cs"/>
                        </a:rPr>
                        <a:t>DONE</a:t>
                      </a:r>
                      <a:r>
                        <a:rPr lang="zh-TW" sz="1600">
                          <a:solidFill>
                            <a:schemeClr val="dk1"/>
                          </a:solidFill>
                          <a:latin typeface="+mn-lt"/>
                          <a:ea typeface="+mn-ea"/>
                          <a:cs typeface="+mn-cs"/>
                        </a:rPr>
                        <a:t>，</a:t>
                      </a:r>
                      <a:r>
                        <a:rPr lang="en-US" sz="1600">
                          <a:solidFill>
                            <a:schemeClr val="dk1"/>
                          </a:solidFill>
                          <a:latin typeface="+mn-lt"/>
                          <a:ea typeface="+mn-ea"/>
                          <a:cs typeface="+mn-cs"/>
                        </a:rPr>
                        <a:t>DONE</a:t>
                      </a:r>
                      <a:r>
                        <a:rPr lang="zh-TW" sz="1600">
                          <a:solidFill>
                            <a:schemeClr val="dk1"/>
                          </a:solidFill>
                          <a:latin typeface="+mn-lt"/>
                          <a:ea typeface="+mn-ea"/>
                          <a:cs typeface="+mn-cs"/>
                        </a:rPr>
                        <a:t>表示此筆的金額已經轉至</a:t>
                      </a:r>
                      <a:r>
                        <a:rPr lang="en-US" sz="1600">
                          <a:solidFill>
                            <a:schemeClr val="dk1"/>
                          </a:solidFill>
                          <a:latin typeface="+mn-lt"/>
                          <a:ea typeface="+mn-ea"/>
                          <a:cs typeface="+mn-cs"/>
                        </a:rPr>
                        <a:t>CB</a:t>
                      </a:r>
                      <a:r>
                        <a:rPr lang="zh-TW" sz="1600">
                          <a:solidFill>
                            <a:schemeClr val="dk1"/>
                          </a:solidFill>
                          <a:latin typeface="+mn-lt"/>
                          <a:ea typeface="+mn-ea"/>
                          <a:cs typeface="+mn-cs"/>
                        </a:rPr>
                        <a:t>了，新增</a:t>
                      </a:r>
                      <a:r>
                        <a:rPr lang="en-US" sz="1600">
                          <a:solidFill>
                            <a:schemeClr val="dk1"/>
                          </a:solidFill>
                          <a:latin typeface="+mn-lt"/>
                          <a:ea typeface="+mn-ea"/>
                          <a:cs typeface="+mn-cs"/>
                        </a:rPr>
                        <a:t>CB</a:t>
                      </a:r>
                      <a:r>
                        <a:rPr lang="zh-TW" sz="1600">
                          <a:solidFill>
                            <a:schemeClr val="dk1"/>
                          </a:solidFill>
                          <a:latin typeface="+mn-lt"/>
                          <a:ea typeface="+mn-ea"/>
                          <a:cs typeface="+mn-cs"/>
                        </a:rPr>
                        <a:t>的作業則無法重複新增此筆</a:t>
                      </a:r>
                      <a:endParaRPr lang="en-US" sz="1600">
                        <a:solidFill>
                          <a:schemeClr val="dk1"/>
                        </a:solidFill>
                        <a:latin typeface="+mn-lt"/>
                        <a:ea typeface="+mn-ea"/>
                        <a:cs typeface="+mn-cs"/>
                      </a:endParaRPr>
                    </a:p>
                  </a:txBody>
                  <a:tcPr/>
                </a:tc>
              </a:tr>
              <a:tr h="418677">
                <a:tc>
                  <a:txBody>
                    <a:bodyPr/>
                    <a:p>
                      <a:pPr marL="0" marR="0" lvl="0" indent="0" algn="l" defTabSz="914400">
                        <a:lnSpc>
                          <a:spcPct val="100000"/>
                        </a:lnSpc>
                        <a:spcBef>
                          <a:spcPts val="0"/>
                        </a:spcBef>
                        <a:spcAft>
                          <a:spcPts val="0"/>
                        </a:spcAft>
                        <a:buClrTx/>
                        <a:buSzTx/>
                        <a:buFontTx/>
                        <a:buNone/>
                        <a:defRPr/>
                      </a:pPr>
                      <a:r>
                        <a:rPr lang="en-US" sz="1600"/>
                        <a:t>2023-01-30</a:t>
                      </a:r>
                      <a:endParaRPr lang="zh-TW" sz="1600"/>
                    </a:p>
                  </a:txBody>
                  <a:tcPr/>
                </a:tc>
                <a:tc>
                  <a:txBody>
                    <a:bodyPr/>
                    <a:p>
                      <a:pPr marL="0" marR="0" lvl="0" indent="0" algn="l" defTabSz="914400">
                        <a:lnSpc>
                          <a:spcPct val="100000"/>
                        </a:lnSpc>
                        <a:spcBef>
                          <a:spcPts val="0"/>
                        </a:spcBef>
                        <a:spcAft>
                          <a:spcPts val="0"/>
                        </a:spcAft>
                        <a:buClrTx/>
                        <a:buSzTx/>
                        <a:buFontTx/>
                        <a:buNone/>
                        <a:defRPr/>
                      </a:pPr>
                      <a:r>
                        <a:rPr lang="en-US" sz="1600" b="0" i="0" u="none" strike="noStrike" cap="none" spc="0">
                          <a:solidFill>
                            <a:schemeClr val="tx1"/>
                          </a:solidFill>
                          <a:latin typeface="+mn-lt"/>
                          <a:ea typeface="+mn-ea"/>
                          <a:cs typeface="+mn-cs"/>
                        </a:rPr>
                        <a:t>CNDetail</a:t>
                      </a:r>
                      <a:r>
                        <a:rPr lang="zh-TW" sz="1600" b="0" i="0" u="none" strike="noStrike" cap="none" spc="0">
                          <a:solidFill>
                            <a:schemeClr val="tx1"/>
                          </a:solidFill>
                          <a:latin typeface="+mn-lt"/>
                          <a:ea typeface="+mn-ea"/>
                          <a:cs typeface="+mn-cs"/>
                        </a:rPr>
                        <a:t>改為</a:t>
                      </a:r>
                      <a:r>
                        <a:rPr lang="en-US" sz="1600" b="0" i="0" u="none" strike="noStrike" cap="none" spc="0">
                          <a:solidFill>
                            <a:schemeClr val="tx1"/>
                          </a:solidFill>
                          <a:latin typeface="+mn-lt"/>
                          <a:ea typeface="+mn-ea"/>
                          <a:cs typeface="+mn-cs"/>
                        </a:rPr>
                        <a:t>CNStatement</a:t>
                      </a:r>
                      <a:endParaRPr lang="zh-TW" sz="1600" b="0" i="0" u="none" strike="noStrike" cap="none" spc="0">
                        <a:solidFill>
                          <a:schemeClr val="tx1"/>
                        </a:solidFill>
                        <a:latin typeface="+mn-lt"/>
                        <a:ea typeface="+mn-ea"/>
                        <a:cs typeface="+mn-cs"/>
                      </a:endParaRPr>
                    </a:p>
                  </a:txBody>
                  <a:tcPr/>
                </a:tc>
                <a:tc>
                  <a:txBody>
                    <a:bodyPr/>
                    <a:p>
                      <a:pPr marL="0" indent="0" algn="l">
                        <a:buFont typeface="+mj-lt"/>
                        <a:buNone/>
                        <a:defRPr/>
                      </a:pPr>
                      <a:r>
                        <a:rPr lang="zh-TW" sz="1600">
                          <a:solidFill>
                            <a:schemeClr val="dk1"/>
                          </a:solidFill>
                          <a:latin typeface="+mn-lt"/>
                          <a:ea typeface="+mn-ea"/>
                          <a:cs typeface="+mn-cs"/>
                        </a:rPr>
                        <a:t>與</a:t>
                      </a:r>
                      <a:r>
                        <a:rPr lang="en-US" sz="1600">
                          <a:solidFill>
                            <a:schemeClr val="dk1"/>
                          </a:solidFill>
                          <a:latin typeface="+mn-lt"/>
                          <a:ea typeface="+mn-ea"/>
                          <a:cs typeface="+mn-cs"/>
                        </a:rPr>
                        <a:t>CB/</a:t>
                      </a:r>
                      <a:r>
                        <a:rPr lang="en-US" sz="1600">
                          <a:solidFill>
                            <a:schemeClr val="dk1"/>
                          </a:solidFill>
                          <a:latin typeface="+mn-lt"/>
                          <a:ea typeface="+mn-ea"/>
                          <a:cs typeface="+mn-cs"/>
                        </a:rPr>
                        <a:t>CBStatement</a:t>
                      </a:r>
                      <a:r>
                        <a:rPr lang="en-US" sz="1600">
                          <a:solidFill>
                            <a:schemeClr val="dk1"/>
                          </a:solidFill>
                          <a:latin typeface="+mn-lt"/>
                          <a:ea typeface="+mn-ea"/>
                          <a:cs typeface="+mn-cs"/>
                        </a:rPr>
                        <a:t> </a:t>
                      </a:r>
                      <a:r>
                        <a:rPr lang="zh-TW" sz="1600">
                          <a:solidFill>
                            <a:schemeClr val="dk1"/>
                          </a:solidFill>
                          <a:latin typeface="+mn-lt"/>
                          <a:ea typeface="+mn-ea"/>
                          <a:cs typeface="+mn-cs"/>
                        </a:rPr>
                        <a:t>對應</a:t>
                      </a:r>
                      <a:endParaRPr lang="en-US" sz="1600">
                        <a:solidFill>
                          <a:schemeClr val="dk1"/>
                        </a:solidFill>
                        <a:latin typeface="+mn-lt"/>
                        <a:ea typeface="+mn-ea"/>
                        <a:cs typeface="+mn-cs"/>
                      </a:endParaRPr>
                    </a:p>
                  </a:txBody>
                  <a:tcPr/>
                </a:tc>
              </a:tr>
              <a:tr h="430306">
                <a:tc>
                  <a:txBody>
                    <a:bodyPr/>
                    <a:p>
                      <a:pPr algn="l">
                        <a:defRPr/>
                      </a:pPr>
                      <a:r>
                        <a:rPr lang="en-US" sz="1600"/>
                        <a:t>2023-01-31</a:t>
                      </a:r>
                      <a:endParaRPr lang="zh-TW" sz="1600"/>
                    </a:p>
                  </a:txBody>
                  <a:tcPr/>
                </a:tc>
                <a:tc>
                  <a:txBody>
                    <a:bodyPr/>
                    <a:p>
                      <a:pPr marL="0" marR="0" lvl="0" indent="0" algn="l" defTabSz="914400">
                        <a:lnSpc>
                          <a:spcPct val="100000"/>
                        </a:lnSpc>
                        <a:spcBef>
                          <a:spcPts val="0"/>
                        </a:spcBef>
                        <a:spcAft>
                          <a:spcPts val="0"/>
                        </a:spcAft>
                        <a:buClrTx/>
                        <a:buSzTx/>
                        <a:buFontTx/>
                        <a:buNone/>
                        <a:defRPr/>
                      </a:pPr>
                      <a:r>
                        <a:rPr lang="en-US" sz="1600" b="0" i="0" u="none" strike="noStrike" cap="none" spc="0">
                          <a:solidFill>
                            <a:schemeClr val="dk1"/>
                          </a:solidFill>
                          <a:latin typeface="+mn-lt"/>
                          <a:ea typeface="+mn-ea"/>
                          <a:cs typeface="+mn-cs"/>
                        </a:rPr>
                        <a:t>UI/UX</a:t>
                      </a:r>
                      <a:r>
                        <a:rPr lang="zh-TW" sz="1600" b="0" i="0" u="none" strike="noStrike" cap="none" spc="0">
                          <a:solidFill>
                            <a:schemeClr val="dk1"/>
                          </a:solidFill>
                          <a:latin typeface="+mn-lt"/>
                          <a:ea typeface="+mn-ea"/>
                          <a:cs typeface="+mn-cs"/>
                        </a:rPr>
                        <a:t>至</a:t>
                      </a:r>
                      <a:r>
                        <a:rPr lang="zh-TW" sz="1600" b="1" i="0" u="none" strike="noStrike" cap="none" spc="0">
                          <a:solidFill>
                            <a:schemeClr val="dk1"/>
                          </a:solidFill>
                          <a:latin typeface="+mn-lt"/>
                          <a:ea typeface="+mn-ea"/>
                          <a:cs typeface="+mn-cs"/>
                        </a:rPr>
                        <a:t>銷帳流程</a:t>
                      </a:r>
                      <a:r>
                        <a:rPr lang="zh-TW" sz="1600" b="0" i="0" u="none" strike="noStrike" cap="none" spc="0">
                          <a:solidFill>
                            <a:schemeClr val="dk1"/>
                          </a:solidFill>
                          <a:latin typeface="+mn-lt"/>
                          <a:ea typeface="+mn-ea"/>
                          <a:cs typeface="+mn-cs"/>
                        </a:rPr>
                        <a:t>之前，操作畫面加入至文件</a:t>
                      </a:r>
                      <a:endParaRPr/>
                    </a:p>
                  </a:txBody>
                  <a:tcPr/>
                </a:tc>
                <a:tc>
                  <a:txBody>
                    <a:bodyPr/>
                    <a:p>
                      <a:pPr algn="l">
                        <a:defRPr/>
                      </a:pPr>
                      <a:endParaRPr lang="zh-TW" sz="1600"/>
                    </a:p>
                  </a:txBody>
                  <a:tcPr/>
                </a:tc>
              </a:tr>
              <a:tr h="430306">
                <a:tc>
                  <a:txBody>
                    <a:bodyPr/>
                    <a:p>
                      <a:pPr algn="l">
                        <a:defRPr/>
                      </a:pPr>
                      <a:r>
                        <a:rPr lang="en-US" sz="1600"/>
                        <a:t>2023-02-02</a:t>
                      </a:r>
                      <a:endParaRPr lang="zh-TW" sz="1600"/>
                    </a:p>
                  </a:txBody>
                  <a:tcPr/>
                </a:tc>
                <a:tc>
                  <a:txBody>
                    <a:bodyPr/>
                    <a:p>
                      <a:pPr marL="0" marR="0" indent="0" algn="l" defTabSz="914400">
                        <a:lnSpc>
                          <a:spcPct val="100000"/>
                        </a:lnSpc>
                        <a:spcBef>
                          <a:spcPts val="0"/>
                        </a:spcBef>
                        <a:spcAft>
                          <a:spcPts val="0"/>
                        </a:spcAft>
                        <a:buClrTx/>
                        <a:buSzTx/>
                        <a:buFontTx/>
                        <a:buNone/>
                        <a:defRPr/>
                      </a:pPr>
                      <a:r>
                        <a:rPr lang="en-US" sz="1600" b="0" i="0" u="none" strike="noStrike" cap="none" spc="0">
                          <a:solidFill>
                            <a:schemeClr val="dk1"/>
                          </a:solidFill>
                          <a:latin typeface="+mn-lt"/>
                          <a:ea typeface="+mn-ea"/>
                          <a:cs typeface="+mn-cs"/>
                        </a:rPr>
                        <a:t>SubmarineCables</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Parties</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Suppliers</a:t>
                      </a:r>
                      <a:r>
                        <a:rPr lang="zh-TW" sz="1600" b="0" i="0" u="none" strike="noStrike" cap="none" spc="0">
                          <a:solidFill>
                            <a:schemeClr val="dk1"/>
                          </a:solidFill>
                          <a:latin typeface="+mn-lt"/>
                          <a:ea typeface="+mn-ea"/>
                          <a:cs typeface="+mn-cs"/>
                        </a:rPr>
                        <a:t>三個資料表恢復</a:t>
                      </a:r>
                      <a:r>
                        <a:rPr lang="en-US" sz="1600" b="0" i="0" u="none" strike="noStrike" cap="none" spc="0">
                          <a:solidFill>
                            <a:schemeClr val="dk1"/>
                          </a:solidFill>
                          <a:latin typeface="+mn-lt"/>
                          <a:ea typeface="+mn-ea"/>
                          <a:cs typeface="+mn-cs"/>
                        </a:rPr>
                        <a:t>ID</a:t>
                      </a:r>
                      <a:r>
                        <a:rPr lang="zh-TW" sz="1600" b="0" i="0" u="none" strike="noStrike" cap="none" spc="0">
                          <a:solidFill>
                            <a:schemeClr val="dk1"/>
                          </a:solidFill>
                          <a:latin typeface="+mn-lt"/>
                          <a:ea typeface="+mn-ea"/>
                          <a:cs typeface="+mn-cs"/>
                        </a:rPr>
                        <a:t>欄位</a:t>
                      </a:r>
                      <a:r>
                        <a:rPr lang="en-US" sz="1600" b="0" i="0" u="none" strike="noStrike" cap="none" spc="0">
                          <a:solidFill>
                            <a:schemeClr val="dk1"/>
                          </a:solidFill>
                          <a:latin typeface="+mn-lt"/>
                          <a:ea typeface="+mn-ea"/>
                          <a:cs typeface="+mn-cs"/>
                        </a:rPr>
                        <a:t>(</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系統自動給定</a:t>
                      </a:r>
                      <a:endParaRPr/>
                    </a:p>
                  </a:txBody>
                  <a:tcPr/>
                </a:tc>
              </a:tr>
              <a:tr h="430306">
                <a:tc>
                  <a:txBody>
                    <a:bodyPr/>
                    <a:p>
                      <a:pPr algn="l">
                        <a:defRPr/>
                      </a:pPr>
                      <a:r>
                        <a:rPr lang="en-US" sz="1600"/>
                        <a:t>2023-02-04</a:t>
                      </a:r>
                      <a:endParaRPr lang="zh-TW" sz="1600"/>
                    </a:p>
                  </a:txBody>
                  <a:tcPr/>
                </a:tc>
                <a:tc>
                  <a:txBody>
                    <a:bodyPr/>
                    <a:p>
                      <a:pPr marL="0" marR="0" lvl="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發票工作主檔的處理狀態調整命名，</a:t>
                      </a:r>
                      <a:r>
                        <a:rPr lang="en-US" sz="1600" b="0" i="0" u="none" strike="noStrike" cap="none" spc="0">
                          <a:solidFill>
                            <a:schemeClr val="dk1"/>
                          </a:solidFill>
                          <a:latin typeface="+mn-lt"/>
                          <a:ea typeface="+mn-ea"/>
                          <a:cs typeface="+mn-cs"/>
                        </a:rPr>
                        <a:t>COLLECTING</a:t>
                      </a:r>
                      <a:r>
                        <a:rPr lang="zh-TW" sz="1600" b="0" i="0" u="none" strike="noStrike" cap="none" spc="0">
                          <a:solidFill>
                            <a:schemeClr val="dk1"/>
                          </a:solidFill>
                          <a:latin typeface="+mn-lt"/>
                          <a:ea typeface="+mn-ea"/>
                          <a:cs typeface="+mn-cs"/>
                        </a:rPr>
                        <a:t>應該為</a:t>
                      </a:r>
                      <a:r>
                        <a:rPr lang="en-US" sz="1600" b="0" i="0" u="none" strike="noStrike" cap="none" spc="0">
                          <a:solidFill>
                            <a:srgbClr val="FF0000"/>
                          </a:solidFill>
                          <a:latin typeface="+mn-lt"/>
                          <a:ea typeface="+mn-ea"/>
                          <a:cs typeface="+mn-cs"/>
                        </a:rPr>
                        <a:t>PAYING</a:t>
                      </a:r>
                      <a:r>
                        <a:rPr lang="zh-TW" sz="1600" b="0" i="0" u="none" strike="noStrike" cap="none" spc="0">
                          <a:solidFill>
                            <a:schemeClr val="dk1"/>
                          </a:solidFill>
                          <a:latin typeface="+mn-lt"/>
                          <a:ea typeface="+mn-ea"/>
                          <a:cs typeface="+mn-cs"/>
                        </a:rPr>
                        <a:t>，並多增加狀態</a:t>
                      </a:r>
                      <a:r>
                        <a:rPr lang="en-US" sz="1600" b="0" i="0" u="none" strike="noStrike" cap="none" spc="0">
                          <a:solidFill>
                            <a:srgbClr val="FF0000"/>
                          </a:solidFill>
                          <a:latin typeface="+mn-lt"/>
                          <a:ea typeface="+mn-ea"/>
                          <a:cs typeface="+mn-cs"/>
                        </a:rPr>
                        <a:t>PAID</a:t>
                      </a:r>
                      <a:r>
                        <a:rPr lang="zh-TW" sz="1600" b="0" i="0" u="none" strike="noStrike" cap="none" spc="0">
                          <a:solidFill>
                            <a:srgbClr val="FF0000"/>
                          </a:solidFill>
                          <a:latin typeface="+mn-lt"/>
                          <a:ea typeface="+mn-ea"/>
                          <a:cs typeface="+mn-cs"/>
                        </a:rPr>
                        <a:t>、</a:t>
                      </a:r>
                      <a:r>
                        <a:rPr lang="en-US" sz="1600" b="0" i="0" u="none" strike="noStrike" cap="none" spc="0">
                          <a:solidFill>
                            <a:srgbClr val="FF0000"/>
                          </a:solidFill>
                          <a:latin typeface="+mn-lt"/>
                          <a:ea typeface="+mn-ea"/>
                          <a:cs typeface="+mn-cs"/>
                        </a:rPr>
                        <a:t>DRAFTED</a:t>
                      </a:r>
                      <a:endParaRPr lang="zh-TW" sz="1600" b="0" i="0" u="none" strike="noStrike" cap="none" spc="0">
                        <a:solidFill>
                          <a:srgbClr val="FF0000"/>
                        </a:solidFill>
                        <a:latin typeface="+mn-lt"/>
                        <a:ea typeface="+mn-ea"/>
                        <a:cs typeface="+mn-cs"/>
                      </a:endParaRPr>
                    </a:p>
                  </a:txBody>
                  <a:tcPr/>
                </a:tc>
                <a:tc>
                  <a:txBody>
                    <a:bodyPr/>
                    <a:p>
                      <a:pPr algn="l">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TEMPORARY(</a:t>
                      </a:r>
                      <a:r>
                        <a:rPr lang="zh-TW" sz="1600" b="0" i="0" u="none" strike="noStrike" cap="none" spc="0">
                          <a:solidFill>
                            <a:schemeClr val="dk1"/>
                          </a:solidFill>
                          <a:latin typeface="+mn-lt"/>
                          <a:ea typeface="+mn-ea"/>
                          <a:cs typeface="+mn-cs"/>
                        </a:rPr>
                        <a:t>暫存</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VALIDATED</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已確認</a:t>
                      </a:r>
                      <a:r>
                        <a:rPr lang="en-US" sz="1600" b="0" i="0" u="none" strike="noStrike" cap="none" spc="0">
                          <a:solidFill>
                            <a:schemeClr val="dk1"/>
                          </a:solidFill>
                          <a:latin typeface="+mn-lt"/>
                          <a:ea typeface="+mn-ea"/>
                          <a:cs typeface="+mn-cs"/>
                        </a:rPr>
                        <a:t>)</a:t>
                      </a:r>
                      <a:r>
                        <a:rPr lang="en-US" sz="1600" b="0" i="0" u="none" strike="noStrike" cap="none">
                          <a:ln>
                            <a:noFill/>
                          </a:ln>
                          <a:solidFill>
                            <a:srgbClr val="FF0000"/>
                          </a:solidFill>
                          <a:latin typeface="微軟正黑體"/>
                          <a:ea typeface="微軟正黑體"/>
                        </a:rPr>
                        <a:t> </a:t>
                      </a:r>
                      <a:r>
                        <a:rPr lang="en-US" sz="1600" b="0" i="0" u="none" strike="noStrike" cap="none" spc="0">
                          <a:solidFill>
                            <a:schemeClr val="dk1"/>
                          </a:solidFill>
                          <a:latin typeface="+mn-lt"/>
                          <a:ea typeface="+mn-ea"/>
                          <a:cs typeface="+mn-cs"/>
                        </a:rPr>
                        <a:t>BILLED(</a:t>
                      </a:r>
                      <a:r>
                        <a:rPr lang="zh-TW" sz="1600" b="0" i="0" u="none" strike="noStrike" cap="none" spc="0">
                          <a:solidFill>
                            <a:schemeClr val="dk1"/>
                          </a:solidFill>
                          <a:latin typeface="+mn-lt"/>
                          <a:ea typeface="+mn-ea"/>
                          <a:cs typeface="+mn-cs"/>
                        </a:rPr>
                        <a:t>已立帳</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rgbClr val="FF0000"/>
                          </a:solidFill>
                          <a:latin typeface="+mn-lt"/>
                          <a:ea typeface="+mn-ea"/>
                          <a:cs typeface="+mn-cs"/>
                        </a:rPr>
                        <a:t>PAYING(</a:t>
                      </a:r>
                      <a:r>
                        <a:rPr lang="zh-TW" sz="1600" b="0" i="0" u="none" strike="noStrike" cap="none" spc="0">
                          <a:solidFill>
                            <a:srgbClr val="FF0000"/>
                          </a:solidFill>
                          <a:latin typeface="+mn-lt"/>
                          <a:ea typeface="+mn-ea"/>
                          <a:cs typeface="+mn-cs"/>
                        </a:rPr>
                        <a:t>付款中</a:t>
                      </a:r>
                      <a:r>
                        <a:rPr lang="en-US" sz="1600" b="0" i="0" u="none" strike="noStrike" cap="none" spc="0">
                          <a:solidFill>
                            <a:srgbClr val="FF0000"/>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rgbClr val="FF0000"/>
                          </a:solidFill>
                          <a:latin typeface="+mn-lt"/>
                          <a:ea typeface="+mn-ea"/>
                          <a:cs typeface="+mn-cs"/>
                        </a:rPr>
                        <a:t>PAID(</a:t>
                      </a:r>
                      <a:r>
                        <a:rPr lang="zh-TW" sz="1600" b="0" i="0" u="none" strike="noStrike" cap="none" spc="0">
                          <a:solidFill>
                            <a:srgbClr val="FF0000"/>
                          </a:solidFill>
                          <a:latin typeface="+mn-lt"/>
                          <a:ea typeface="+mn-ea"/>
                          <a:cs typeface="+mn-cs"/>
                        </a:rPr>
                        <a:t>付款完成</a:t>
                      </a:r>
                      <a:r>
                        <a:rPr lang="en-US" sz="1600" b="0" i="0" u="none" strike="noStrike" cap="none" spc="0">
                          <a:solidFill>
                            <a:srgbClr val="FF0000"/>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rgbClr val="FF0000"/>
                          </a:solidFill>
                          <a:latin typeface="+mn-lt"/>
                          <a:ea typeface="+mn-ea"/>
                          <a:cs typeface="+mn-cs"/>
                        </a:rPr>
                        <a:t>DRAFTED(</a:t>
                      </a:r>
                      <a:r>
                        <a:rPr lang="zh-TW" sz="1600" b="0" i="0" u="none" strike="noStrike" cap="none" spc="0">
                          <a:solidFill>
                            <a:srgbClr val="FF0000"/>
                          </a:solidFill>
                          <a:latin typeface="+mn-lt"/>
                          <a:ea typeface="+mn-ea"/>
                          <a:cs typeface="+mn-cs"/>
                        </a:rPr>
                        <a:t>已產生函稿</a:t>
                      </a:r>
                      <a:r>
                        <a:rPr lang="en-US" sz="1600" b="0" i="0" u="none" strike="noStrike" cap="none" spc="0">
                          <a:solidFill>
                            <a:srgbClr val="FF0000"/>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完成</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zh-TW" sz="1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960451" y="1577048"/>
            <a:ext cx="6157321" cy="341632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200" b="0">
                <a:solidFill>
                  <a:srgbClr val="0000FF"/>
                </a:solidFill>
                <a:latin typeface="Consolas"/>
              </a:rPr>
              <a:t>CREATE</a:t>
            </a:r>
            <a:r>
              <a:rPr lang="en-US" sz="1200" b="0">
                <a:solidFill>
                  <a:srgbClr val="000000"/>
                </a:solidFill>
                <a:latin typeface="Consolas"/>
              </a:rPr>
              <a:t> </a:t>
            </a:r>
            <a:r>
              <a:rPr lang="en-US" sz="1200" b="0">
                <a:solidFill>
                  <a:srgbClr val="0000FF"/>
                </a:solidFill>
                <a:latin typeface="Consolas"/>
              </a:rPr>
              <a:t>TABLE</a:t>
            </a:r>
            <a:r>
              <a:rPr lang="en-US" sz="1200" b="0">
                <a:solidFill>
                  <a:srgbClr val="000000"/>
                </a:solidFill>
                <a:latin typeface="Consolas"/>
              </a:rPr>
              <a:t> </a:t>
            </a:r>
            <a:r>
              <a:rPr lang="en-US" sz="1200">
                <a:solidFill>
                  <a:srgbClr val="000000"/>
                </a:solidFill>
                <a:latin typeface="Consolas"/>
              </a:rPr>
              <a:t>CollectStatement</a:t>
            </a:r>
            <a:r>
              <a:rPr lang="en-US" sz="1200">
                <a:solidFill>
                  <a:srgbClr val="000000"/>
                </a:solidFill>
                <a:latin typeface="Consolas"/>
              </a:rPr>
              <a:t> </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00"/>
                </a:solidFill>
                <a:latin typeface="Consolas"/>
              </a:rPr>
              <a:t>C</a:t>
            </a:r>
            <a:r>
              <a:rPr lang="en-US" sz="1200">
                <a:solidFill>
                  <a:srgbClr val="000000"/>
                </a:solidFill>
                <a:latin typeface="Consolas"/>
              </a:rPr>
              <a:t>ollect</a:t>
            </a:r>
            <a:r>
              <a:rPr lang="en-US" sz="1200" b="0">
                <a:solidFill>
                  <a:srgbClr val="000000"/>
                </a:solidFill>
                <a:latin typeface="Consolas"/>
              </a:rPr>
              <a:t>ID</a:t>
            </a:r>
            <a:r>
              <a:rPr lang="en-US" sz="1200" b="0">
                <a:solidFill>
                  <a:srgbClr val="000000"/>
                </a:solidFill>
                <a:latin typeface="Consolas"/>
              </a:rPr>
              <a:t>       </a:t>
            </a:r>
            <a:r>
              <a:rPr lang="en-US" sz="1200" b="0">
                <a:solidFill>
                  <a:srgbClr val="0000FF"/>
                </a:solidFill>
                <a:latin typeface="Consolas"/>
              </a:rPr>
              <a:t>int</a:t>
            </a:r>
            <a:r>
              <a:rPr lang="en-US" sz="1200" b="0">
                <a:solidFill>
                  <a:srgbClr val="000000"/>
                </a:solidFill>
                <a:latin typeface="Consolas"/>
              </a:rPr>
              <a:t> </a:t>
            </a:r>
            <a:r>
              <a:rPr lang="en-US" sz="1200" b="0">
                <a:solidFill>
                  <a:srgbClr val="0000FF"/>
                </a:solidFill>
                <a:latin typeface="Consolas"/>
              </a:rPr>
              <a:t>NOT</a:t>
            </a:r>
            <a:r>
              <a:rPr lang="en-US" sz="1200" b="0">
                <a:solidFill>
                  <a:srgbClr val="000000"/>
                </a:solidFill>
                <a:latin typeface="Consolas"/>
              </a:rPr>
              <a:t> </a:t>
            </a:r>
            <a:r>
              <a:rPr lang="en-US" sz="1200" b="0">
                <a:solidFill>
                  <a:srgbClr val="0000FF"/>
                </a:solidFill>
                <a:latin typeface="Consolas"/>
              </a:rPr>
              <a:t>NULL</a:t>
            </a:r>
            <a:r>
              <a:rPr lang="en-US" sz="1200" b="0">
                <a:solidFill>
                  <a:srgbClr val="000000"/>
                </a:solidFill>
                <a:latin typeface="Consolas"/>
              </a:rPr>
              <a:t> AUTO_INCREMENT,</a:t>
            </a:r>
            <a:endParaRPr/>
          </a:p>
          <a:p>
            <a:pPr>
              <a:defRPr/>
            </a:pPr>
            <a:r>
              <a:rPr lang="en-US" sz="1200" b="0">
                <a:solidFill>
                  <a:srgbClr val="000000"/>
                </a:solidFill>
                <a:latin typeface="Consolas"/>
              </a:rPr>
              <a:t>    </a:t>
            </a:r>
            <a:r>
              <a:rPr lang="en-US" sz="1200" b="0">
                <a:solidFill>
                  <a:srgbClr val="000000"/>
                </a:solidFill>
                <a:latin typeface="Consolas"/>
              </a:rPr>
              <a:t>BLMasterID</a:t>
            </a:r>
            <a:r>
              <a:rPr lang="en-US" sz="1200" b="0">
                <a:solidFill>
                  <a:srgbClr val="000000"/>
                </a:solidFill>
                <a:latin typeface="Consolas"/>
              </a:rPr>
              <a:t>      </a:t>
            </a:r>
            <a:r>
              <a:rPr lang="en-US" sz="1200" b="0">
                <a:solidFill>
                  <a:srgbClr val="0000FF"/>
                </a:solidFill>
                <a:latin typeface="Consolas"/>
              </a:rPr>
              <a:t>int</a:t>
            </a:r>
            <a:r>
              <a:rPr lang="en-US" sz="1200" b="0">
                <a:solidFill>
                  <a:srgbClr val="000000"/>
                </a:solidFill>
                <a:latin typeface="Consolas"/>
              </a:rPr>
              <a:t> </a:t>
            </a:r>
            <a:r>
              <a:rPr lang="en-US" sz="1200" b="0">
                <a:solidFill>
                  <a:srgbClr val="0000FF"/>
                </a:solidFill>
                <a:latin typeface="Consolas"/>
              </a:rPr>
              <a:t>NOT</a:t>
            </a:r>
            <a:r>
              <a:rPr lang="en-US" sz="1200" b="0">
                <a:solidFill>
                  <a:srgbClr val="000000"/>
                </a:solidFill>
                <a:latin typeface="Consolas"/>
              </a:rPr>
              <a:t> </a:t>
            </a:r>
            <a:r>
              <a:rPr lang="en-US" sz="1200" b="0">
                <a:solidFill>
                  <a:srgbClr val="0000FF"/>
                </a:solidFill>
                <a:latin typeface="Consolas"/>
              </a:rPr>
              <a:t>NULL</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00"/>
                </a:solidFill>
                <a:latin typeface="Consolas"/>
              </a:rPr>
              <a:t>PartyName</a:t>
            </a:r>
            <a:r>
              <a:rPr lang="en-US" sz="1200" b="0">
                <a:solidFill>
                  <a:srgbClr val="000000"/>
                </a:solidFill>
                <a:latin typeface="Consolas"/>
              </a:rPr>
              <a:t>       </a:t>
            </a:r>
            <a:r>
              <a:rPr lang="en-US" sz="1200" b="0">
                <a:solidFill>
                  <a:srgbClr val="0000FF"/>
                </a:solidFill>
                <a:latin typeface="Consolas"/>
              </a:rPr>
              <a:t>varchar(</a:t>
            </a:r>
            <a:r>
              <a:rPr lang="en-US" sz="1200">
                <a:solidFill>
                  <a:srgbClr val="098658"/>
                </a:solidFill>
                <a:latin typeface="Consolas"/>
              </a:rPr>
              <a:t>100</a:t>
            </a:r>
            <a:r>
              <a:rPr lang="en-US" sz="1200" b="0">
                <a:solidFill>
                  <a:srgbClr val="0000FF"/>
                </a:solidFill>
                <a:latin typeface="Consolas"/>
              </a:rPr>
              <a:t>)</a:t>
            </a:r>
            <a:r>
              <a:rPr lang="en-US" sz="1200" b="0">
                <a:solidFill>
                  <a:srgbClr val="000000"/>
                </a:solidFill>
                <a:latin typeface="Consolas"/>
              </a:rPr>
              <a:t>,     </a:t>
            </a:r>
            <a:endParaRPr/>
          </a:p>
          <a:p>
            <a:pPr>
              <a:defRPr/>
            </a:pPr>
            <a:r>
              <a:rPr lang="en-US" sz="1200">
                <a:solidFill>
                  <a:srgbClr val="000000"/>
                </a:solidFill>
                <a:latin typeface="Consolas"/>
              </a:rPr>
              <a:t>    </a:t>
            </a:r>
            <a:r>
              <a:rPr lang="en-US" sz="1200">
                <a:solidFill>
                  <a:srgbClr val="000000"/>
                </a:solidFill>
                <a:latin typeface="Consolas"/>
              </a:rPr>
              <a:t>SupplierName</a:t>
            </a:r>
            <a:r>
              <a:rPr lang="en-US" sz="120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SubmarineCable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WorkTitle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50</a:t>
            </a:r>
            <a:r>
              <a:rPr lang="en-US" sz="1200" b="0">
                <a:solidFill>
                  <a:srgbClr val="000000"/>
                </a:solidFill>
                <a:latin typeface="Consolas"/>
              </a:rPr>
              <a:t>),</a:t>
            </a:r>
            <a:endParaRPr/>
          </a:p>
          <a:p>
            <a:pPr>
              <a:defRPr/>
            </a:pPr>
            <a:r>
              <a:rPr lang="en-US" sz="1200">
                <a:solidFill>
                  <a:srgbClr val="000000"/>
                </a:solidFill>
                <a:latin typeface="Consolas"/>
              </a:rPr>
              <a:t>    </a:t>
            </a:r>
            <a:r>
              <a:rPr lang="en-US" sz="1200" b="0">
                <a:solidFill>
                  <a:srgbClr val="000000"/>
                </a:solidFill>
                <a:latin typeface="Consolas"/>
              </a:rPr>
              <a:t>BillMilestone</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20</a:t>
            </a:r>
            <a:r>
              <a:rPr lang="en-US" sz="1200" b="0">
                <a:solidFill>
                  <a:srgbClr val="000000"/>
                </a:solidFill>
                <a:latin typeface="Consolas"/>
              </a:rPr>
              <a:t>),</a:t>
            </a:r>
            <a:endParaRPr lang="en-US" sz="1200">
              <a:solidFill>
                <a:srgbClr val="000000"/>
              </a:solidFill>
              <a:latin typeface="Consolas"/>
            </a:endParaRPr>
          </a:p>
          <a:p>
            <a:pPr>
              <a:defRPr/>
            </a:pPr>
            <a:r>
              <a:rPr lang="en-US" sz="1200" b="0">
                <a:solidFill>
                  <a:srgbClr val="000000"/>
                </a:solidFill>
                <a:latin typeface="Consolas"/>
              </a:rPr>
              <a:t>    </a:t>
            </a:r>
            <a:r>
              <a:rPr lang="en-US" sz="1200" b="0">
                <a:solidFill>
                  <a:srgbClr val="000000"/>
                </a:solidFill>
                <a:latin typeface="Consolas"/>
              </a:rPr>
              <a:t>FeeItem</a:t>
            </a:r>
            <a:r>
              <a:rPr lang="en-US" sz="1200" b="0">
                <a:solidFill>
                  <a:srgbClr val="000000"/>
                </a:solidFill>
                <a:latin typeface="Consolas"/>
              </a:rPr>
              <a:t>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100</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00"/>
                </a:solidFill>
                <a:latin typeface="Consolas"/>
              </a:rPr>
              <a:t>FeeAmount</a:t>
            </a:r>
            <a:r>
              <a:rPr lang="en-US" sz="1200" b="0">
                <a:solidFill>
                  <a:srgbClr val="000000"/>
                </a:solidFill>
                <a:latin typeface="Consolas"/>
              </a:rPr>
              <a:t>       </a:t>
            </a:r>
            <a:r>
              <a:rPr lang="en-US" sz="1200" b="0">
                <a:solidFill>
                  <a:srgbClr val="0000FF"/>
                </a:solidFill>
                <a:latin typeface="Consolas"/>
              </a:rPr>
              <a:t>decimal</a:t>
            </a:r>
            <a:r>
              <a:rPr lang="en-US" sz="1200" b="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b="0">
                <a:solidFill>
                  <a:srgbClr val="000000"/>
                </a:solidFill>
                <a:latin typeface="Consolas"/>
              </a:rPr>
              <a:t>),</a:t>
            </a:r>
            <a:endParaRPr/>
          </a:p>
          <a:p>
            <a:pPr>
              <a:defRPr/>
            </a:pPr>
            <a:r>
              <a:rPr lang="en-US" sz="1200" b="0">
                <a:solidFill>
                  <a:srgbClr val="000000"/>
                </a:solidFill>
                <a:latin typeface="Consolas"/>
              </a:rPr>
              <a:t>   </a:t>
            </a:r>
            <a:r>
              <a:rPr lang="en-US" sz="1200">
                <a:solidFill>
                  <a:srgbClr val="000000"/>
                </a:solidFill>
                <a:latin typeface="Consolas"/>
              </a:rPr>
              <a:t> </a:t>
            </a:r>
            <a:r>
              <a:rPr lang="en-US" sz="1200">
                <a:solidFill>
                  <a:srgbClr val="000000"/>
                </a:solidFill>
                <a:latin typeface="Consolas"/>
              </a:rPr>
              <a:t>ReceivedAmount</a:t>
            </a:r>
            <a:r>
              <a:rPr lang="en-US" sz="1200">
                <a:solidFill>
                  <a:srgbClr val="000000"/>
                </a:solidFill>
                <a:latin typeface="Consolas"/>
              </a:rPr>
              <a:t>  </a:t>
            </a:r>
            <a:r>
              <a:rPr lang="en-US" sz="1200">
                <a:solidFill>
                  <a:srgbClr val="0000FF"/>
                </a:solidFill>
                <a:latin typeface="Consolas"/>
              </a:rPr>
              <a:t>decimal</a:t>
            </a:r>
            <a:r>
              <a:rPr lang="en-US" sz="120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BankFees</a:t>
            </a:r>
            <a:r>
              <a:rPr lang="zh-TW" sz="1200">
                <a:solidFill>
                  <a:srgbClr val="000000"/>
                </a:solidFill>
                <a:latin typeface="Consolas"/>
              </a:rPr>
              <a:t>   </a:t>
            </a:r>
            <a:r>
              <a:rPr lang="en-US" sz="1200">
                <a:solidFill>
                  <a:srgbClr val="000000"/>
                </a:solidFill>
                <a:latin typeface="Consolas"/>
              </a:rPr>
              <a:t>     </a:t>
            </a:r>
            <a:r>
              <a:rPr lang="en-US" sz="1200">
                <a:solidFill>
                  <a:srgbClr val="0000FF"/>
                </a:solidFill>
                <a:latin typeface="Consolas"/>
              </a:rPr>
              <a:t>decimal</a:t>
            </a:r>
            <a:r>
              <a:rPr lang="en-US" sz="1200">
                <a:solidFill>
                  <a:srgbClr val="000000"/>
                </a:solidFill>
                <a:latin typeface="Consolas"/>
              </a:rPr>
              <a:t>(</a:t>
            </a:r>
            <a:r>
              <a:rPr lang="en-US" sz="1200">
                <a:solidFill>
                  <a:srgbClr val="098658"/>
                </a:solidFill>
                <a:latin typeface="Consolas"/>
              </a:rPr>
              <a:t>12</a:t>
            </a:r>
            <a:r>
              <a:rPr lang="en-US" sz="1200" b="0">
                <a:solidFill>
                  <a:srgbClr val="000000"/>
                </a:solidFill>
                <a:latin typeface="Consolas"/>
              </a:rPr>
              <a:t>,</a:t>
            </a:r>
            <a:r>
              <a:rPr lang="en-US" sz="1200" b="0">
                <a:solidFill>
                  <a:srgbClr val="098658"/>
                </a:solidFill>
                <a:latin typeface="Consolas"/>
              </a:rPr>
              <a:t>2</a:t>
            </a:r>
            <a:r>
              <a:rPr lang="en-US" sz="1200">
                <a:solidFill>
                  <a:srgbClr val="000000"/>
                </a:solidFill>
                <a:latin typeface="Consolas"/>
              </a:rPr>
              <a:t>),</a:t>
            </a:r>
            <a:endParaRPr/>
          </a:p>
          <a:p>
            <a:pPr>
              <a:defRPr/>
            </a:pPr>
            <a:r>
              <a:rPr lang="zh-TW" sz="1200">
                <a:solidFill>
                  <a:srgbClr val="000000"/>
                </a:solidFill>
                <a:latin typeface="Consolas"/>
              </a:rPr>
              <a:t>    </a:t>
            </a:r>
            <a:r>
              <a:rPr lang="en-US" sz="1200">
                <a:solidFill>
                  <a:srgbClr val="000000"/>
                </a:solidFill>
                <a:latin typeface="Consolas"/>
              </a:rPr>
              <a:t>ShortOverReason</a:t>
            </a:r>
            <a:r>
              <a:rPr lang="en-US" sz="1200">
                <a:solidFill>
                  <a:srgbClr val="000000"/>
                </a:solidFill>
                <a:latin typeface="Consolas"/>
              </a:rPr>
              <a:t> </a:t>
            </a:r>
            <a:r>
              <a:rPr lang="en-US" sz="1200">
                <a:solidFill>
                  <a:srgbClr val="0000FF"/>
                </a:solidFill>
                <a:latin typeface="Consolas"/>
              </a:rPr>
              <a:t>varchar</a:t>
            </a:r>
            <a:r>
              <a:rPr lang="en-US" sz="1200">
                <a:solidFill>
                  <a:srgbClr val="000000"/>
                </a:solidFill>
                <a:latin typeface="Consolas"/>
              </a:rPr>
              <a:t>(</a:t>
            </a:r>
            <a:r>
              <a:rPr lang="en-US" sz="1200">
                <a:solidFill>
                  <a:srgbClr val="098658"/>
                </a:solidFill>
                <a:latin typeface="Consolas"/>
              </a:rPr>
              <a:t>128</a:t>
            </a:r>
            <a:r>
              <a:rPr lang="en-US" sz="1200">
                <a:solidFill>
                  <a:srgbClr val="000000"/>
                </a:solidFill>
                <a:latin typeface="Consolas"/>
              </a:rPr>
              <a:t>)</a:t>
            </a:r>
            <a:r>
              <a:rPr lang="en-US" sz="1200">
                <a:solidFill>
                  <a:srgbClr val="000000"/>
                </a:solidFill>
                <a:latin typeface="Consolas"/>
              </a:rPr>
              <a:t>,</a:t>
            </a:r>
            <a:endParaRPr/>
          </a:p>
          <a:p>
            <a:pPr>
              <a:defRPr/>
            </a:pPr>
            <a:r>
              <a:rPr lang="en-US" sz="1200">
                <a:solidFill>
                  <a:srgbClr val="000000"/>
                </a:solidFill>
                <a:latin typeface="Consolas"/>
              </a:rPr>
              <a:t>    </a:t>
            </a:r>
            <a:r>
              <a:rPr lang="en-US" sz="1200">
                <a:solidFill>
                  <a:srgbClr val="000000"/>
                </a:solidFill>
                <a:latin typeface="Consolas"/>
              </a:rPr>
              <a:t>ReceivedDate</a:t>
            </a:r>
            <a:r>
              <a:rPr lang="en-US" sz="1200">
                <a:solidFill>
                  <a:srgbClr val="000000"/>
                </a:solidFill>
                <a:latin typeface="Consolas"/>
              </a:rPr>
              <a:t>    </a:t>
            </a:r>
            <a:r>
              <a:rPr lang="en-US" sz="1200" b="0">
                <a:solidFill>
                  <a:srgbClr val="0000FF"/>
                </a:solidFill>
                <a:latin typeface="Consolas"/>
              </a:rPr>
              <a:t>datetime</a:t>
            </a:r>
            <a:r>
              <a:rPr lang="en-US" sz="1200" b="0">
                <a:solidFill>
                  <a:srgbClr val="000000"/>
                </a:solidFill>
                <a:latin typeface="Consolas"/>
              </a:rPr>
              <a:t>,</a:t>
            </a:r>
            <a:endParaRPr lang="en-US" sz="1200" b="0" i="0" u="none" strike="noStrike" cap="none">
              <a:ln>
                <a:noFill/>
              </a:ln>
              <a:solidFill>
                <a:srgbClr val="000000"/>
              </a:solidFill>
              <a:latin typeface="微軟正黑體"/>
              <a:ea typeface="微軟正黑體"/>
            </a:endParaRPr>
          </a:p>
          <a:p>
            <a:pPr>
              <a:defRPr/>
            </a:pPr>
            <a:r>
              <a:rPr lang="en-US" sz="1200">
                <a:solidFill>
                  <a:srgbClr val="000000"/>
                </a:solidFill>
                <a:latin typeface="Consolas"/>
              </a:rPr>
              <a:t>    Note</a:t>
            </a:r>
            <a:r>
              <a:rPr lang="en-US" sz="1200" b="0" i="0" u="none" strike="noStrike" cap="none">
                <a:ln>
                  <a:noFill/>
                </a:ln>
                <a:solidFill>
                  <a:srgbClr val="000000"/>
                </a:solidFill>
                <a:latin typeface="微軟正黑體"/>
                <a:ea typeface="微軟正黑體"/>
              </a:rPr>
              <a:t>                          </a:t>
            </a:r>
            <a:r>
              <a:rPr lang="en-US" sz="1200">
                <a:solidFill>
                  <a:srgbClr val="0000FF"/>
                </a:solidFill>
                <a:latin typeface="Consolas"/>
              </a:rPr>
              <a:t>varchar</a:t>
            </a:r>
            <a:r>
              <a:rPr lang="en-US" sz="1200">
                <a:solidFill>
                  <a:srgbClr val="000000"/>
                </a:solidFill>
                <a:latin typeface="Consolas"/>
              </a:rPr>
              <a:t>(</a:t>
            </a:r>
            <a:r>
              <a:rPr lang="en-US" sz="1200">
                <a:solidFill>
                  <a:srgbClr val="098658"/>
                </a:solidFill>
                <a:latin typeface="Consolas"/>
              </a:rPr>
              <a:t>128</a:t>
            </a:r>
            <a:r>
              <a:rPr lang="en-US" sz="1200">
                <a:solidFill>
                  <a:srgbClr val="000000"/>
                </a:solidFill>
                <a:latin typeface="Consolas"/>
              </a:rPr>
              <a:t>)</a:t>
            </a:r>
            <a:r>
              <a:rPr lang="en-US" sz="1200">
                <a:solidFill>
                  <a:srgbClr val="000000"/>
                </a:solidFill>
                <a:latin typeface="Consolas"/>
              </a:rPr>
              <a:t>,</a:t>
            </a:r>
            <a:endParaRPr/>
          </a:p>
          <a:p>
            <a:pPr>
              <a:defRPr/>
            </a:pPr>
            <a:r>
              <a:rPr lang="en-US" sz="1200">
                <a:solidFill>
                  <a:srgbClr val="000000"/>
                </a:solidFill>
                <a:latin typeface="Consolas"/>
              </a:rPr>
              <a:t>    Status          </a:t>
            </a:r>
            <a:r>
              <a:rPr lang="en-US" sz="1200" b="0">
                <a:solidFill>
                  <a:srgbClr val="0000FF"/>
                </a:solidFill>
                <a:latin typeface="Consolas"/>
              </a:rPr>
              <a:t>varchar</a:t>
            </a:r>
            <a:r>
              <a:rPr lang="en-US" sz="1200" b="0">
                <a:solidFill>
                  <a:srgbClr val="000000"/>
                </a:solidFill>
                <a:latin typeface="Consolas"/>
              </a:rPr>
              <a:t>(</a:t>
            </a:r>
            <a:r>
              <a:rPr lang="en-US" sz="1200" b="0">
                <a:solidFill>
                  <a:srgbClr val="098658"/>
                </a:solidFill>
                <a:latin typeface="Consolas"/>
              </a:rPr>
              <a:t>20</a:t>
            </a:r>
            <a:r>
              <a:rPr lang="en-US" sz="1200" b="0">
                <a:solidFill>
                  <a:srgbClr val="000000"/>
                </a:solidFill>
                <a:latin typeface="Consolas"/>
              </a:rPr>
              <a:t>),</a:t>
            </a:r>
            <a:endParaRPr/>
          </a:p>
          <a:p>
            <a:pPr>
              <a:defRPr/>
            </a:pPr>
            <a:r>
              <a:rPr lang="en-US" sz="1200" b="0">
                <a:solidFill>
                  <a:srgbClr val="000000"/>
                </a:solidFill>
                <a:latin typeface="Consolas"/>
              </a:rPr>
              <a:t>    </a:t>
            </a:r>
            <a:r>
              <a:rPr lang="en-US" sz="1200" b="0">
                <a:solidFill>
                  <a:srgbClr val="0000FF"/>
                </a:solidFill>
                <a:latin typeface="Consolas"/>
              </a:rPr>
              <a:t>PRIMARY</a:t>
            </a:r>
            <a:r>
              <a:rPr lang="en-US" sz="1200" b="0">
                <a:solidFill>
                  <a:srgbClr val="000000"/>
                </a:solidFill>
                <a:latin typeface="Consolas"/>
              </a:rPr>
              <a:t> </a:t>
            </a:r>
            <a:r>
              <a:rPr lang="en-US" sz="1200" b="0">
                <a:solidFill>
                  <a:srgbClr val="0000FF"/>
                </a:solidFill>
                <a:latin typeface="Consolas"/>
              </a:rPr>
              <a:t>KEY</a:t>
            </a:r>
            <a:r>
              <a:rPr lang="en-US" sz="1200" b="0">
                <a:solidFill>
                  <a:srgbClr val="000000"/>
                </a:solidFill>
                <a:latin typeface="Consolas"/>
              </a:rPr>
              <a:t>(</a:t>
            </a:r>
            <a:r>
              <a:rPr lang="en-US" sz="1200" b="0">
                <a:solidFill>
                  <a:srgbClr val="000000"/>
                </a:solidFill>
                <a:latin typeface="Consolas"/>
              </a:rPr>
              <a:t>C</a:t>
            </a:r>
            <a:r>
              <a:rPr lang="en-US" sz="1200">
                <a:solidFill>
                  <a:srgbClr val="000000"/>
                </a:solidFill>
                <a:latin typeface="Consolas"/>
              </a:rPr>
              <a:t>ollect</a:t>
            </a:r>
            <a:r>
              <a:rPr lang="en-US" sz="1200" b="0">
                <a:solidFill>
                  <a:srgbClr val="000000"/>
                </a:solidFill>
                <a:latin typeface="Consolas"/>
              </a:rPr>
              <a:t>ID</a:t>
            </a:r>
            <a:r>
              <a:rPr lang="en-US" sz="1200" b="0">
                <a:solidFill>
                  <a:srgbClr val="000000"/>
                </a:solidFill>
                <a:latin typeface="Consolas"/>
              </a:rPr>
              <a:t>)</a:t>
            </a:r>
            <a:endParaRPr/>
          </a:p>
          <a:p>
            <a:pPr>
              <a:defRPr/>
            </a:pPr>
            <a:r>
              <a:rPr lang="en-US" sz="1200" b="0">
                <a:solidFill>
                  <a:srgbClr val="000000"/>
                </a:solidFill>
                <a:latin typeface="Consola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75659" y="799364"/>
            <a:ext cx="11554437" cy="880548"/>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22505"/>
            <a:ext cx="10202693" cy="52322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lIns="91440" tIns="45720" rIns="91440" bIns="45720" anchor="t">
            <a:spAutoFit/>
          </a:bodyPr>
          <a:lstStyle/>
          <a:p>
            <a:pPr marL="457200" indent="-457200" algn="just" defTabSz="1219170">
              <a:buFont typeface="Wingdings"/>
              <a:buChar char="p"/>
              <a:defRPr/>
            </a:pPr>
            <a:r>
              <a:rPr lang="en-US" sz="1400" b="1">
                <a:solidFill>
                  <a:srgbClr val="000000"/>
                </a:solidFill>
                <a:latin typeface="微軟正黑體"/>
                <a:ea typeface="微軟正黑體"/>
              </a:rPr>
              <a:t>PayMaster</a:t>
            </a:r>
            <a:r>
              <a:rPr lang="en-US" sz="1400" b="1">
                <a:solidFill>
                  <a:srgbClr val="000000"/>
                </a:solidFill>
                <a:latin typeface="微軟正黑體"/>
                <a:ea typeface="微軟正黑體"/>
              </a:rPr>
              <a:t>:</a:t>
            </a:r>
            <a:endParaRPr/>
          </a:p>
          <a:p>
            <a:pPr marL="457200" indent="-457200" algn="just" defTabSz="1219170">
              <a:buFont typeface="Wingdings"/>
              <a:buChar char="p"/>
              <a:defRPr/>
            </a:pPr>
            <a:r>
              <a:rPr lang="en-US" sz="1400" b="1">
                <a:solidFill>
                  <a:srgbClr val="000000"/>
                </a:solidFill>
                <a:latin typeface="微軟正黑體"/>
                <a:ea typeface="微軟正黑體"/>
              </a:rPr>
              <a:t>PayStatement</a:t>
            </a:r>
            <a:r>
              <a:rPr lang="en-US" sz="1400" b="0" i="0" u="none" strike="noStrike" cap="none">
                <a:ln>
                  <a:noFill/>
                </a:ln>
                <a:solidFill>
                  <a:srgbClr val="000000"/>
                </a:solidFill>
                <a:latin typeface="微軟正黑體"/>
                <a:ea typeface="微軟正黑體"/>
              </a:rPr>
              <a:t>:</a:t>
            </a:r>
            <a:r>
              <a:rPr lang="en-US" sz="1400">
                <a:solidFill>
                  <a:srgbClr val="000000"/>
                </a:solidFill>
                <a:latin typeface="微軟正黑體"/>
                <a:ea typeface="微軟正黑體"/>
              </a:rPr>
              <a:t> </a:t>
            </a:r>
            <a:endParaRPr lang="zh-TW">
              <a:solidFill>
                <a:srgbClr val="000000"/>
              </a:solidFill>
              <a:latin typeface="Helvetica"/>
              <a:ea typeface="微軟正黑體"/>
            </a:endParaRPr>
          </a:p>
        </p:txBody>
      </p:sp>
      <p:sp>
        <p:nvSpPr>
          <p:cNvPr id="11" name="流程圖: 人工輸入 10"/>
          <p:cNvSpPr/>
          <p:nvPr/>
        </p:nvSpPr>
        <p:spPr bwMode="auto">
          <a:xfrm rot="16199999" flipV="1">
            <a:off x="2827902" y="-1585286"/>
            <a:ext cx="355548" cy="526003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1" y="836467"/>
            <a:ext cx="4766403" cy="369332"/>
          </a:xfrm>
          <a:prstGeom prst="rect">
            <a:avLst/>
          </a:prstGeom>
        </p:spPr>
        <p:txBody>
          <a:bodyPr wrap="square" lIns="91440" tIns="45720" rIns="91440" bIns="45720" anchor="t">
            <a:spAutoFit/>
          </a:bodyPr>
          <a:lstStyle/>
          <a:p>
            <a:pPr>
              <a:defRPr/>
            </a:pPr>
            <a:r>
              <a:rPr lang="zh-TW" b="1">
                <a:solidFill>
                  <a:srgbClr val="0070C0"/>
                </a:solidFill>
                <a:latin typeface="微軟正黑體"/>
                <a:ea typeface="微軟正黑體"/>
              </a:rPr>
              <a:t>付款流程</a:t>
            </a:r>
            <a:r>
              <a:rPr lang="en-US" b="1">
                <a:solidFill>
                  <a:srgbClr val="0070C0"/>
                </a:solidFill>
                <a:latin typeface="微軟正黑體"/>
                <a:ea typeface="微軟正黑體"/>
              </a:rPr>
              <a:t>- </a:t>
            </a:r>
            <a:r>
              <a:rPr lang="en-US" b="1">
                <a:solidFill>
                  <a:srgbClr val="0070C0"/>
                </a:solidFill>
                <a:latin typeface="微軟正黑體"/>
                <a:ea typeface="微軟正黑體"/>
              </a:rPr>
              <a:t>付款</a:t>
            </a:r>
            <a:r>
              <a:rPr lang="en-US" b="1">
                <a:solidFill>
                  <a:srgbClr val="0070C0"/>
                </a:solidFill>
                <a:latin typeface="微軟正黑體"/>
                <a:ea typeface="微軟正黑體"/>
              </a:rPr>
              <a:t>(</a:t>
            </a:r>
            <a:r>
              <a:rPr lang="zh-TW" b="1">
                <a:solidFill>
                  <a:srgbClr val="0070C0"/>
                </a:solidFill>
                <a:latin typeface="微軟正黑體"/>
                <a:ea typeface="微軟正黑體"/>
              </a:rPr>
              <a:t>付給廠商</a:t>
            </a:r>
            <a:r>
              <a:rPr lang="en-US" b="1">
                <a:solidFill>
                  <a:srgbClr val="0070C0"/>
                </a:solidFill>
                <a:latin typeface="微軟正黑體"/>
                <a:ea typeface="微軟正黑體"/>
              </a:rPr>
              <a:t>)</a:t>
            </a:r>
            <a:r>
              <a:rPr lang="en-US" b="1">
                <a:solidFill>
                  <a:srgbClr val="0070C0"/>
                </a:solidFill>
                <a:latin typeface="微軟正黑體"/>
                <a:ea typeface="微軟正黑體"/>
              </a:rPr>
              <a:t>紀錄</a:t>
            </a:r>
            <a:r>
              <a:rPr lang="zh-TW" b="1">
                <a:solidFill>
                  <a:srgbClr val="0070C0"/>
                </a:solidFill>
                <a:latin typeface="微軟正黑體"/>
                <a:ea typeface="微軟正黑體"/>
              </a:rPr>
              <a:t>主</a:t>
            </a:r>
            <a:r>
              <a:rPr lang="en-US" b="1">
                <a:solidFill>
                  <a:srgbClr val="0070C0"/>
                </a:solidFill>
                <a:latin typeface="微軟正黑體"/>
                <a:ea typeface="微軟正黑體"/>
              </a:rPr>
              <a:t>/</a:t>
            </a:r>
            <a:r>
              <a:rPr lang="zh-TW" b="1">
                <a:solidFill>
                  <a:srgbClr val="0070C0"/>
                </a:solidFill>
                <a:latin typeface="微軟正黑體"/>
                <a:ea typeface="微軟正黑體"/>
              </a:rPr>
              <a:t>明細檔</a:t>
            </a:r>
            <a:endParaRPr lang="zh-TW"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379602" y="1750595"/>
          <a:ext cx="5531364" cy="2203350"/>
        </p:xfrm>
        <a:graphic>
          <a:graphicData uri="http://schemas.openxmlformats.org/drawingml/2006/table">
            <a:tbl>
              <a:tblPr firstRow="0" firstCol="0" lastRow="0" lastCol="0" bandRow="0" bandCol="0"/>
              <a:tblGrid>
                <a:gridCol w="386711"/>
                <a:gridCol w="1081856"/>
                <a:gridCol w="1271016"/>
                <a:gridCol w="1051560"/>
                <a:gridCol w="1740221"/>
              </a:tblGrid>
              <a:tr h="300388">
                <a:tc gridSpan="5">
                  <a:txBody>
                    <a:bodyPr/>
                    <a:p>
                      <a:pPr algn="ctr">
                        <a:defRPr/>
                      </a:pPr>
                      <a:r>
                        <a:rPr lang="en-US" sz="900" b="1" i="0" u="none" strike="noStrike">
                          <a:solidFill>
                            <a:srgbClr val="000000"/>
                          </a:solidFill>
                          <a:latin typeface="微軟正黑體"/>
                        </a:rPr>
                        <a:t>PayMaster</a:t>
                      </a:r>
                      <a:r>
                        <a:rPr lang="en-US" sz="900" b="0" i="0" u="none" strike="noStrike">
                          <a:solidFill>
                            <a:srgbClr val="000000"/>
                          </a:solidFill>
                          <a:latin typeface="微軟正黑體"/>
                        </a:rPr>
                        <a:t>(</a:t>
                      </a:r>
                      <a:r>
                        <a:rPr lang="zh-TW" sz="900" b="0" i="0" u="none" strike="noStrike">
                          <a:solidFill>
                            <a:srgbClr val="000000"/>
                          </a:solidFill>
                          <a:ea typeface="微軟正黑體"/>
                        </a:rPr>
                        <a:t>付款紀錄主檔</a:t>
                      </a:r>
                      <a:r>
                        <a:rPr lang="en-US" sz="900" b="0" i="0" u="none" strike="noStrike">
                          <a:solidFill>
                            <a:srgbClr val="000000"/>
                          </a:solidFill>
                          <a:latin typeface="微軟正黑體"/>
                        </a:rPr>
                        <a:t>)</a:t>
                      </a:r>
                      <a:r>
                        <a:rPr lang="zh-TW" sz="900" b="0" i="0">
                          <a:solidFill>
                            <a:srgbClr val="000000"/>
                          </a:solidFill>
                          <a:ea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hMerge="1">
                  <a:txBody>
                    <a:bodyPr/>
                    <a:p>
                      <a:endParaRPr/>
                    </a:p>
                  </a:txBody>
                </a:tc>
                <a:tc hMerge="1">
                  <a:txBody>
                    <a:bodyPr/>
                    <a:p>
                      <a:endParaRPr/>
                    </a:p>
                  </a:txBody>
                </a:tc>
                <a:tc hMerge="1">
                  <a:txBody>
                    <a:bodyPr/>
                    <a:p>
                      <a:endParaRPr/>
                    </a:p>
                  </a:txBody>
                </a:tc>
                <a:tc hMerge="1">
                  <a:txBody>
                    <a:bodyPr/>
                    <a:p>
                      <a:endParaRPr/>
                    </a:p>
                  </a:txBody>
                </a:tc>
              </a:tr>
              <a:tr h="311827">
                <a:tc>
                  <a:txBody>
                    <a:bodyPr/>
                    <a:p>
                      <a:pPr algn="ctr">
                        <a:defRPr/>
                      </a:pPr>
                      <a:r>
                        <a:rPr lang="zh-TW" sz="900" b="0" i="0" u="none" strike="noStrike">
                          <a:solidFill>
                            <a:srgbClr val="000000"/>
                          </a:solidFill>
                          <a:ea typeface="微軟正黑體"/>
                        </a:rPr>
                        <a:t>項次</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資料庫欄位名稱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資料型態</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內容說明</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311827">
                <a:tc>
                  <a:txBody>
                    <a:bodyPr/>
                    <a:p>
                      <a:pPr algn="ctr">
                        <a:defRPr/>
                      </a:pPr>
                      <a:r>
                        <a:rPr lang="en-US" sz="900" b="0" i="0" u="none" strike="noStrike">
                          <a:solidFill>
                            <a:srgbClr val="000000"/>
                          </a:solidFill>
                          <a:latin typeface="微軟正黑體"/>
                        </a:rPr>
                        <a:t>1</a:t>
                      </a:r>
                      <a:r>
                        <a:rPr lang="en-US" sz="900" b="0" i="0">
                          <a:solidFill>
                            <a:srgbClr val="000000"/>
                          </a:solidFill>
                          <a:latin typeface="微軟正黑體"/>
                        </a:rPr>
                        <a:t>​</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zh-TW" sz="1000" b="0" i="0" u="none" strike="noStrike">
                          <a:solidFill>
                            <a:srgbClr val="000000"/>
                          </a:solidFill>
                          <a:ea typeface="微軟正黑體"/>
                        </a:rPr>
                        <a:t>付款紀錄主檔</a:t>
                      </a:r>
                      <a:r>
                        <a:rPr lang="en-US" sz="1000" b="0" i="0" u="none" strike="noStrike">
                          <a:solidFill>
                            <a:srgbClr val="000000"/>
                          </a:solidFill>
                          <a:latin typeface="微軟正黑體"/>
                        </a:rPr>
                        <a:t>ID</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en-US" sz="1000" b="0" i="0" u="none" strike="noStrike">
                          <a:solidFill>
                            <a:srgbClr val="000000"/>
                          </a:solidFill>
                          <a:latin typeface="微軟正黑體"/>
                        </a:rPr>
                        <a:t>Pay</a:t>
                      </a:r>
                      <a:r>
                        <a:rPr lang="en-US" sz="1000" b="0" i="0" u="none" strike="noStrike">
                          <a:solidFill>
                            <a:srgbClr val="000000"/>
                          </a:solidFill>
                          <a:latin typeface="微軟正黑體"/>
                        </a:rPr>
                        <a:t>M</a:t>
                      </a:r>
                      <a:r>
                        <a:rPr lang="en-US" sz="1000" b="0" i="0" u="none" strike="noStrike">
                          <a:solidFill>
                            <a:srgbClr val="000000"/>
                          </a:solidFill>
                          <a:latin typeface="微軟正黑體"/>
                        </a:rPr>
                        <a:t>ID</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en-US" sz="1000" b="0" i="0" u="none" strike="noStrike">
                          <a:solidFill>
                            <a:srgbClr val="000000"/>
                          </a:solidFill>
                          <a:latin typeface="微軟正黑體"/>
                        </a:rPr>
                        <a:t>int</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en-US" sz="1000" b="0" i="0" u="none" strike="noStrike">
                          <a:solidFill>
                            <a:srgbClr val="000000"/>
                          </a:solidFill>
                          <a:latin typeface="微軟正黑體"/>
                        </a:rPr>
                        <a:t>NOT NULL AUTO_INCREMENT</a:t>
                      </a:r>
                      <a:r>
                        <a:rPr lang="en-US" sz="1000" b="0" i="0" u="none" strike="noStrike">
                          <a:solidFill>
                            <a:srgbClr val="000000"/>
                          </a:solidFill>
                          <a:ea typeface="微軟正黑體"/>
                        </a:rPr>
                        <a:t> </a:t>
                      </a:r>
                      <a:r>
                        <a:rPr lang="en-US" sz="1000" b="0" i="0" u="none" strike="noStrike">
                          <a:solidFill>
                            <a:srgbClr val="000000"/>
                          </a:solidFill>
                          <a:latin typeface="微軟正黑體"/>
                        </a:rPr>
                        <a:t>(PK)</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91981">
                <a:tc>
                  <a:txBody>
                    <a:bodyPr/>
                    <a:p>
                      <a:pPr algn="ctr">
                        <a:defRPr/>
                      </a:pPr>
                      <a:r>
                        <a:rPr lang="en-US" sz="900" b="0" i="0" u="none" strike="noStrike">
                          <a:solidFill>
                            <a:srgbClr val="000000"/>
                          </a:solidFill>
                          <a:latin typeface="微軟正黑體"/>
                        </a:rPr>
                        <a:t>2</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zh-TW" sz="1000" b="0" i="0" u="none" strike="noStrike">
                          <a:solidFill>
                            <a:srgbClr val="000000"/>
                          </a:solidFill>
                          <a:ea typeface="微軟正黑體"/>
                        </a:rPr>
                        <a:t>供應商名稱</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en-US" sz="1000" b="0" i="0" u="none" strike="noStrike">
                          <a:solidFill>
                            <a:srgbClr val="000000"/>
                          </a:solidFill>
                          <a:latin typeface="微軟正黑體"/>
                        </a:rPr>
                        <a:t>Supplier</a:t>
                      </a:r>
                      <a:r>
                        <a:rPr lang="en-US" sz="1000" b="0" i="0" u="none" strike="noStrike">
                          <a:solidFill>
                            <a:srgbClr val="000000"/>
                          </a:solidFill>
                          <a:latin typeface="微軟正黑體"/>
                        </a:rPr>
                        <a:t>Name</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en-US" sz="1000" b="0" i="0" u="none" strike="noStrike">
                          <a:solidFill>
                            <a:srgbClr val="000000"/>
                          </a:solidFill>
                          <a:latin typeface="微軟正黑體"/>
                        </a:rPr>
                        <a:t>varchar(100)</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來自付款流程</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91981">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3</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此次應付總金額</a:t>
                      </a:r>
                      <a:endParaRPr lang="en-US" sz="1000" b="0" i="0" u="none" strike="noStrike" cap="none" spc="0">
                        <a:solidFill>
                          <a:srgbClr val="000000"/>
                        </a:solidFill>
                        <a:latin typeface="+mn-lt"/>
                        <a:ea typeface="微軟正黑體"/>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en-US" sz="1000" b="0" i="0" u="none" strike="noStrike" cap="none" spc="0">
                          <a:solidFill>
                            <a:srgbClr val="000000"/>
                          </a:solidFill>
                          <a:latin typeface="微軟正黑體"/>
                          <a:ea typeface="+mn-ea"/>
                          <a:cs typeface="+mn-cs"/>
                        </a:rPr>
                        <a:t>FeeAmount</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decimal(12,2)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ln>
                            <a:noFill/>
                          </a:ln>
                          <a:solidFill>
                            <a:srgbClr val="000000"/>
                          </a:solidFill>
                          <a:latin typeface="Helvetica"/>
                          <a:ea typeface="微軟正黑體"/>
                          <a:cs typeface="Helvetica"/>
                        </a:rPr>
                        <a:t>  來自</a:t>
                      </a:r>
                      <a:r>
                        <a:rPr lang="zh-TW" sz="1000" b="0" i="0" u="none" strike="noStrike" cap="none" spc="0">
                          <a:solidFill>
                            <a:srgbClr val="000000"/>
                          </a:solidFill>
                          <a:latin typeface="+mn-lt"/>
                          <a:ea typeface="微軟正黑體"/>
                          <a:cs typeface="+mn-cs"/>
                        </a:rPr>
                        <a:t>付款流程</a:t>
                      </a:r>
                      <a:r>
                        <a:rPr lang="en-US" sz="1000" b="0" i="0" u="none" strike="noStrike" cap="none" spc="0">
                          <a:solidFill>
                            <a:srgbClr val="000000"/>
                          </a:solidFill>
                          <a:latin typeface="+mn-lt"/>
                          <a:ea typeface="微軟正黑體"/>
                          <a:cs typeface="+mn-cs"/>
                        </a:rPr>
                        <a:t>(</a:t>
                      </a:r>
                      <a:r>
                        <a:rPr lang="zh-TW" sz="1000" b="0" i="0" u="none" strike="noStrike" cap="none" spc="0">
                          <a:solidFill>
                            <a:srgbClr val="000000"/>
                          </a:solidFill>
                          <a:latin typeface="+mn-lt"/>
                          <a:ea typeface="微軟正黑體"/>
                          <a:cs typeface="+mn-cs"/>
                        </a:rPr>
                        <a:t>加總發票金額</a:t>
                      </a:r>
                      <a:r>
                        <a:rPr lang="en-US" sz="1000" b="0" i="0" u="none" strike="noStrike" cap="none" spc="0">
                          <a:solidFill>
                            <a:srgbClr val="000000"/>
                          </a:solidFill>
                          <a:latin typeface="+mn-lt"/>
                          <a:ea typeface="微軟正黑體"/>
                          <a:cs typeface="+mn-cs"/>
                        </a:rPr>
                        <a:t>)</a:t>
                      </a:r>
                      <a:endParaRPr lang="zh-TW" sz="1000" b="0" i="0" u="none" strike="noStrike" cap="none" spc="0">
                        <a:ln>
                          <a:noFill/>
                        </a:ln>
                        <a:solidFill>
                          <a:srgbClr val="000000"/>
                        </a:solidFill>
                        <a:latin typeface="Helvetica"/>
                        <a:ea typeface="微軟正黑體"/>
                        <a:cs typeface="Helvetica"/>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91981">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4</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zh-TW" sz="1000" b="0" i="0" u="none" strike="noStrike" cap="none" spc="0">
                          <a:solidFill>
                            <a:srgbClr val="000000"/>
                          </a:solidFill>
                          <a:latin typeface="微軟正黑體"/>
                          <a:ea typeface="+mn-ea"/>
                          <a:cs typeface="+mn-cs"/>
                        </a:rPr>
                        <a:t>此次付款總金額</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en-US" sz="1000" b="0" i="0" u="none" strike="noStrike" cap="none" spc="0">
                          <a:solidFill>
                            <a:srgbClr val="000000"/>
                          </a:solidFill>
                          <a:latin typeface="微軟正黑體"/>
                          <a:ea typeface="+mn-ea"/>
                          <a:cs typeface="+mn-cs"/>
                        </a:rPr>
                        <a:t>PaidAmount</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decimal(12,2)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ln>
                            <a:noFill/>
                          </a:ln>
                          <a:solidFill>
                            <a:srgbClr val="000000"/>
                          </a:solidFill>
                          <a:latin typeface="+mn-lt"/>
                          <a:ea typeface="微軟正黑體"/>
                          <a:cs typeface="+mn-cs"/>
                        </a:rPr>
                        <a:t>  來自</a:t>
                      </a:r>
                      <a:r>
                        <a:rPr lang="zh-TW" sz="1000" b="0" i="0" u="none" strike="noStrike" cap="none" spc="0">
                          <a:solidFill>
                            <a:srgbClr val="000000"/>
                          </a:solidFill>
                          <a:latin typeface="+mn-lt"/>
                          <a:ea typeface="微軟正黑體"/>
                          <a:cs typeface="+mn-cs"/>
                        </a:rPr>
                        <a:t>付款流程</a:t>
                      </a:r>
                      <a:r>
                        <a:rPr lang="en-US" sz="1000" b="0" i="0" u="none" strike="noStrike" cap="none" spc="0">
                          <a:solidFill>
                            <a:srgbClr val="000000"/>
                          </a:solidFill>
                          <a:latin typeface="+mn-lt"/>
                          <a:ea typeface="微軟正黑體"/>
                          <a:cs typeface="+mn-cs"/>
                        </a:rPr>
                        <a:t>(</a:t>
                      </a:r>
                      <a:r>
                        <a:rPr lang="zh-TW" sz="1000" b="0" i="0" u="none" strike="noStrike" cap="none" spc="0">
                          <a:solidFill>
                            <a:srgbClr val="000000"/>
                          </a:solidFill>
                          <a:latin typeface="+mn-lt"/>
                          <a:ea typeface="微軟正黑體"/>
                          <a:cs typeface="+mn-cs"/>
                        </a:rPr>
                        <a:t>加總各發票此次付款金額</a:t>
                      </a:r>
                      <a:r>
                        <a:rPr lang="en-US" sz="1000" b="0" i="0" u="none" strike="noStrike" cap="none" spc="0">
                          <a:solidFill>
                            <a:srgbClr val="000000"/>
                          </a:solidFill>
                          <a:latin typeface="+mn-lt"/>
                          <a:ea typeface="微軟正黑體"/>
                          <a:cs typeface="+mn-cs"/>
                        </a:rPr>
                        <a:t>)</a:t>
                      </a:r>
                      <a:endParaRPr lang="zh-TW"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91981">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5</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付款日期</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a:t>
                      </a:r>
                      <a:r>
                        <a:rPr lang="en-US" sz="1000" b="0" i="0" u="none" strike="noStrike" cap="none">
                          <a:ln>
                            <a:noFill/>
                          </a:ln>
                          <a:solidFill>
                            <a:schemeClr val="tx1"/>
                          </a:solidFill>
                          <a:latin typeface="微軟正黑體"/>
                          <a:ea typeface="微軟正黑體"/>
                        </a:rPr>
                        <a:t>PaidDate</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  datetime</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32379">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Helvetica"/>
                        </a:rPr>
                        <a:t>6</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摘要說明</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a:t>
                      </a:r>
                      <a:r>
                        <a:rPr lang="en-US" sz="1000" b="0" i="0" u="none" strike="noStrike" cap="none">
                          <a:ln>
                            <a:noFill/>
                          </a:ln>
                          <a:solidFill>
                            <a:schemeClr val="tx1"/>
                          </a:solidFill>
                          <a:latin typeface="微軟正黑體"/>
                          <a:ea typeface="微軟正黑體"/>
                        </a:rPr>
                        <a:t>Note</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  varchar(128)</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bl>
          </a:graphicData>
        </a:graphic>
      </p:graphicFrame>
      <p:sp>
        <p:nvSpPr>
          <p:cNvPr id="3" name="Rectangle 1"/>
          <p:cNvSpPr>
            <a:spLocks noChangeArrowheads="1"/>
          </p:cNvSpPr>
          <p:nvPr/>
        </p:nvSpPr>
        <p:spPr bwMode="auto">
          <a:xfrm>
            <a:off x="852488" y="2027036"/>
            <a:ext cx="12192000" cy="0"/>
          </a:xfrm>
          <a:prstGeom prst="rect">
            <a:avLst/>
          </a:prstGeom>
          <a:noFill/>
          <a:ln>
            <a:noFill/>
          </a:ln>
          <a:effectLst/>
        </p:spPr>
        <p:txBody>
          <a:bodyPr vert="horz" wrap="square" lIns="91440" tIns="45720" rIns="91440" bIns="45720" numCol="1" anchor="ctr" anchorCtr="0" compatLnSpc="1">
            <a:prstTxWarp prst="textNoShape"/>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zh-TW" sz="1800" b="0" i="0" u="none" strike="noStrike" cap="none">
                <a:ln>
                  <a:noFill/>
                </a:ln>
                <a:solidFill>
                  <a:srgbClr val="000000"/>
                </a:solidFill>
                <a:latin typeface="Times New Roman"/>
                <a:cs typeface="Times New Roman"/>
              </a:rPr>
              <a:t> </a:t>
            </a:r>
            <a:endParaRPr lang="zh-TW" sz="18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endParaRPr lang="zh-TW" sz="1800" b="0" i="0" u="none" strike="noStrike" cap="none">
              <a:ln>
                <a:noFill/>
              </a:ln>
              <a:solidFill>
                <a:schemeClr val="tx1"/>
              </a:solidFill>
              <a:latin typeface="Arial"/>
            </a:endParaRPr>
          </a:p>
        </p:txBody>
      </p:sp>
      <p:graphicFrame>
        <p:nvGraphicFramePr>
          <p:cNvPr id="15" name="表格 14"/>
          <p:cNvGraphicFramePr>
            <a:graphicFrameLocks xmlns:a="http://schemas.openxmlformats.org/drawingml/2006/main" noGrp="1"/>
          </p:cNvGraphicFramePr>
          <p:nvPr/>
        </p:nvGraphicFramePr>
        <p:xfrm>
          <a:off x="6191028" y="1696552"/>
          <a:ext cx="4805363" cy="2797355"/>
        </p:xfrm>
        <a:graphic>
          <a:graphicData uri="http://schemas.openxmlformats.org/drawingml/2006/table">
            <a:tbl>
              <a:tblPr firstRow="0" firstCol="0" lastRow="0" lastCol="0" bandRow="0" bandCol="0"/>
              <a:tblGrid>
                <a:gridCol w="275355"/>
                <a:gridCol w="1069672"/>
                <a:gridCol w="991524"/>
                <a:gridCol w="853562"/>
                <a:gridCol w="1615250"/>
              </a:tblGrid>
              <a:tr h="241000">
                <a:tc gridSpan="5">
                  <a:txBody>
                    <a:bodyPr/>
                    <a:p>
                      <a:pPr algn="ctr">
                        <a:defRPr/>
                      </a:pPr>
                      <a:r>
                        <a:rPr lang="en-US" sz="900" b="1" i="0" u="none" strike="noStrike">
                          <a:solidFill>
                            <a:srgbClr val="000000"/>
                          </a:solidFill>
                          <a:latin typeface="微軟正黑體"/>
                        </a:rPr>
                        <a:t>PayStatement</a:t>
                      </a:r>
                      <a:r>
                        <a:rPr lang="en-US" sz="900" b="0" i="0" u="none" strike="noStrike">
                          <a:solidFill>
                            <a:srgbClr val="000000"/>
                          </a:solidFill>
                          <a:latin typeface="微軟正黑體"/>
                        </a:rPr>
                        <a:t>(</a:t>
                      </a:r>
                      <a:r>
                        <a:rPr lang="zh-TW" sz="900" b="0" i="0" u="none" strike="noStrike">
                          <a:solidFill>
                            <a:srgbClr val="000000"/>
                          </a:solidFill>
                          <a:ea typeface="微軟正黑體"/>
                        </a:rPr>
                        <a:t>付款紀錄明細檔</a:t>
                      </a:r>
                      <a:r>
                        <a:rPr lang="en-US" sz="900" b="0" i="0" u="none" strike="noStrike">
                          <a:solidFill>
                            <a:srgbClr val="000000"/>
                          </a:solidFill>
                          <a:latin typeface="微軟正黑體"/>
                        </a:rPr>
                        <a:t>)</a:t>
                      </a:r>
                      <a:r>
                        <a:rPr lang="zh-TW" sz="900" b="0" i="0">
                          <a:solidFill>
                            <a:srgbClr val="000000"/>
                          </a:solidFill>
                          <a:ea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hMerge="1">
                  <a:txBody>
                    <a:bodyPr/>
                    <a:p>
                      <a:endParaRPr/>
                    </a:p>
                  </a:txBody>
                </a:tc>
                <a:tc hMerge="1">
                  <a:txBody>
                    <a:bodyPr/>
                    <a:p>
                      <a:endParaRPr/>
                    </a:p>
                  </a:txBody>
                </a:tc>
                <a:tc hMerge="1">
                  <a:txBody>
                    <a:bodyPr/>
                    <a:p>
                      <a:endParaRPr/>
                    </a:p>
                  </a:txBody>
                </a:tc>
                <a:tc hMerge="1">
                  <a:txBody>
                    <a:bodyPr/>
                    <a:p>
                      <a:endParaRPr/>
                    </a:p>
                  </a:txBody>
                </a:tc>
              </a:tr>
              <a:tr h="346264">
                <a:tc>
                  <a:txBody>
                    <a:bodyPr/>
                    <a:p>
                      <a:pPr algn="ctr">
                        <a:defRPr/>
                      </a:pPr>
                      <a:r>
                        <a:rPr lang="zh-TW" sz="900" b="0" i="0" u="none" strike="noStrike">
                          <a:solidFill>
                            <a:srgbClr val="000000"/>
                          </a:solidFill>
                          <a:ea typeface="微軟正黑體"/>
                        </a:rPr>
                        <a:t>項次</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zh-TW" sz="900" b="0" i="0" u="none" strike="noStrike">
                          <a:solidFill>
                            <a:srgbClr val="000000"/>
                          </a:solidFill>
                          <a:ea typeface="微軟正黑體"/>
                        </a:rPr>
                        <a:t>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zh-TW" sz="900" b="0" i="0" u="none" strike="noStrike">
                          <a:solidFill>
                            <a:srgbClr val="000000"/>
                          </a:solidFill>
                          <a:ea typeface="微軟正黑體"/>
                        </a:rPr>
                        <a:t>資料庫欄位名稱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zh-TW" sz="900" b="0" i="0" u="none" strike="noStrike">
                          <a:solidFill>
                            <a:srgbClr val="000000"/>
                          </a:solidFill>
                          <a:ea typeface="微軟正黑體"/>
                        </a:rPr>
                        <a:t>資料型態</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zh-TW" sz="900" b="0" i="0" u="none" strike="noStrike">
                          <a:solidFill>
                            <a:srgbClr val="000000"/>
                          </a:solidFill>
                          <a:ea typeface="微軟正黑體"/>
                        </a:rPr>
                        <a:t>內容說明</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375992">
                <a:tc>
                  <a:txBody>
                    <a:bodyPr/>
                    <a:p>
                      <a:pPr algn="ctr">
                        <a:defRPr/>
                      </a:pPr>
                      <a:r>
                        <a:rPr lang="en-US" sz="900" b="0" i="0" u="none" strike="noStrike">
                          <a:solidFill>
                            <a:srgbClr val="000000"/>
                          </a:solidFill>
                          <a:latin typeface="微軟正黑體"/>
                        </a:rPr>
                        <a:t>1</a:t>
                      </a:r>
                      <a:r>
                        <a:rPr lang="en-US" sz="900" b="0" i="0">
                          <a:solidFill>
                            <a:srgbClr val="000000"/>
                          </a:solidFill>
                          <a:latin typeface="微軟正黑體"/>
                        </a:rPr>
                        <a:t>​</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zh-TW" sz="1000" b="0" i="0" u="none" strike="noStrike">
                          <a:solidFill>
                            <a:srgbClr val="000000"/>
                          </a:solidFill>
                          <a:ea typeface="微軟正黑體"/>
                        </a:rPr>
                        <a:t>付款紀錄明細</a:t>
                      </a:r>
                      <a:r>
                        <a:rPr lang="en-US" sz="1000" b="0" i="0" u="none" strike="noStrike">
                          <a:solidFill>
                            <a:srgbClr val="000000"/>
                          </a:solidFill>
                          <a:latin typeface="微軟正黑體"/>
                        </a:rPr>
                        <a:t>ID</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en-US" sz="1000" b="0" i="0" u="none" strike="noStrike">
                          <a:solidFill>
                            <a:srgbClr val="000000"/>
                          </a:solidFill>
                          <a:latin typeface="微軟正黑體"/>
                        </a:rPr>
                        <a:t>Pay</a:t>
                      </a:r>
                      <a:r>
                        <a:rPr lang="en-US" sz="1000" b="0" i="0" u="none" strike="noStrike">
                          <a:solidFill>
                            <a:srgbClr val="000000"/>
                          </a:solidFill>
                          <a:latin typeface="微軟正黑體"/>
                        </a:rPr>
                        <a:t>S</a:t>
                      </a:r>
                      <a:r>
                        <a:rPr lang="en-US" sz="1000" b="0" i="0" u="none" strike="noStrike">
                          <a:solidFill>
                            <a:srgbClr val="000000"/>
                          </a:solidFill>
                          <a:latin typeface="微軟正黑體"/>
                        </a:rPr>
                        <a:t>ID</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en-US" sz="1000" b="0" i="0" u="none" strike="noStrike">
                          <a:solidFill>
                            <a:srgbClr val="000000"/>
                          </a:solidFill>
                          <a:latin typeface="微軟正黑體"/>
                        </a:rPr>
                        <a:t>int</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en-US" sz="1000" b="0" i="0" u="none" strike="noStrike">
                          <a:solidFill>
                            <a:srgbClr val="000000"/>
                          </a:solidFill>
                          <a:latin typeface="微軟正黑體"/>
                        </a:rPr>
                        <a:t>NOT NULL AUTO_INCREMENT</a:t>
                      </a:r>
                      <a:r>
                        <a:rPr lang="en-US" sz="1000" b="0" i="0" u="none" strike="noStrike">
                          <a:solidFill>
                            <a:srgbClr val="000000"/>
                          </a:solidFill>
                          <a:ea typeface="微軟正黑體"/>
                        </a:rPr>
                        <a:t> </a:t>
                      </a:r>
                      <a:r>
                        <a:rPr lang="en-US" sz="1000" b="0" i="0" u="none" strike="noStrike">
                          <a:solidFill>
                            <a:srgbClr val="000000"/>
                          </a:solidFill>
                          <a:latin typeface="微軟正黑體"/>
                        </a:rPr>
                        <a:t>(PK)</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65298">
                <a:tc>
                  <a:txBody>
                    <a:bodyPr/>
                    <a:p>
                      <a:pPr algn="ctr">
                        <a:defRPr/>
                      </a:pPr>
                      <a:r>
                        <a:rPr lang="en-US" sz="900" b="0" i="0" u="none" strike="noStrike">
                          <a:solidFill>
                            <a:srgbClr val="000000"/>
                          </a:solidFill>
                          <a:latin typeface="微軟正黑體"/>
                        </a:rPr>
                        <a:t>2</a:t>
                      </a:r>
                      <a:r>
                        <a:rPr lang="en-US" sz="900" b="0" i="0">
                          <a:solidFill>
                            <a:srgbClr val="000000"/>
                          </a:solidFill>
                          <a:latin typeface="微軟正黑體"/>
                        </a:rPr>
                        <a:t>​</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round/>
                    </a:lnB>
                    <a:solidFill>
                      <a:schemeClr val="accent2">
                        <a:lumMod val="20000"/>
                        <a:lumOff val="80000"/>
                      </a:schemeClr>
                    </a:solidFill>
                  </a:tcPr>
                </a:tc>
                <a:tc>
                  <a:txBody>
                    <a:bodyPr/>
                    <a:p>
                      <a:pPr algn="l">
                        <a:defRPr/>
                      </a:pPr>
                      <a:r>
                        <a:rPr lang="zh-TW" sz="1000" b="0" i="0" u="none" strike="noStrike">
                          <a:solidFill>
                            <a:srgbClr val="000000"/>
                          </a:solidFill>
                          <a:ea typeface="微軟正黑體"/>
                        </a:rPr>
                        <a:t>付款紀錄主檔</a:t>
                      </a:r>
                      <a:r>
                        <a:rPr lang="en-US" sz="1000" b="0" i="0" u="none" strike="noStrike">
                          <a:solidFill>
                            <a:srgbClr val="000000"/>
                          </a:solidFill>
                          <a:latin typeface="微軟正黑體"/>
                        </a:rPr>
                        <a:t>ID</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round/>
                    </a:lnB>
                    <a:solidFill>
                      <a:schemeClr val="accent2">
                        <a:lumMod val="20000"/>
                        <a:lumOff val="80000"/>
                      </a:schemeClr>
                    </a:solidFill>
                  </a:tcPr>
                </a:tc>
                <a:tc>
                  <a:txBody>
                    <a:bodyPr/>
                    <a:p>
                      <a:pPr algn="l">
                        <a:defRPr/>
                      </a:pPr>
                      <a:r>
                        <a:rPr lang="en-US" sz="1000" b="0" i="0" u="none" strike="noStrike">
                          <a:solidFill>
                            <a:srgbClr val="000000"/>
                          </a:solidFill>
                          <a:latin typeface="微軟正黑體"/>
                        </a:rPr>
                        <a:t>Pay</a:t>
                      </a:r>
                      <a:r>
                        <a:rPr lang="en-US" sz="1000" b="0" i="0" u="none" strike="noStrike">
                          <a:solidFill>
                            <a:srgbClr val="000000"/>
                          </a:solidFill>
                          <a:latin typeface="微軟正黑體"/>
                        </a:rPr>
                        <a:t>M</a:t>
                      </a:r>
                      <a:r>
                        <a:rPr lang="en-US" sz="1000" b="0" i="0" u="none" strike="noStrike">
                          <a:solidFill>
                            <a:srgbClr val="000000"/>
                          </a:solidFill>
                          <a:latin typeface="微軟正黑體"/>
                        </a:rPr>
                        <a:t>ID</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round/>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en-US" sz="1000" b="0" i="0" u="none" strike="noStrike">
                          <a:solidFill>
                            <a:srgbClr val="000000"/>
                          </a:solidFill>
                          <a:latin typeface="微軟正黑體"/>
                        </a:rPr>
                        <a:t>int</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round/>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zh-TW" sz="1000" b="0" i="0" u="none" strike="noStrike">
                          <a:solidFill>
                            <a:srgbClr val="000000"/>
                          </a:solidFill>
                          <a:ea typeface="微軟正黑體"/>
                        </a:rPr>
                        <a:t>來自付款主檔</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round/>
                    </a:lnR>
                    <a:lnT w="9525" algn="ctr">
                      <a:solidFill>
                        <a:srgbClr val="000000"/>
                      </a:solidFill>
                    </a:lnT>
                    <a:lnB w="9525" algn="ctr">
                      <a:solidFill>
                        <a:srgbClr val="000000"/>
                      </a:solidFill>
                    </a:lnB>
                    <a:solidFill>
                      <a:schemeClr val="accent2">
                        <a:lumMod val="20000"/>
                        <a:lumOff val="80000"/>
                      </a:schemeClr>
                    </a:solidFill>
                  </a:tcPr>
                </a:tc>
              </a:tr>
              <a:tr h="227352">
                <a:tc>
                  <a:txBody>
                    <a:bodyPr/>
                    <a:p>
                      <a:pPr algn="ctr">
                        <a:defRPr/>
                      </a:pPr>
                      <a:r>
                        <a:rPr lang="en-US" sz="900" b="0" i="0" u="none" strike="noStrike">
                          <a:solidFill>
                            <a:srgbClr val="000000"/>
                          </a:solidFill>
                          <a:latin typeface="微軟正黑體"/>
                        </a:rPr>
                        <a:t>3</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zh-TW" sz="1000" b="0" i="0" u="none" strike="noStrike">
                          <a:solidFill>
                            <a:srgbClr val="000000"/>
                          </a:solidFill>
                          <a:ea typeface="微軟正黑體"/>
                        </a:rPr>
                        <a:t>發票號碼</a:t>
                      </a:r>
                      <a:r>
                        <a:rPr lang="zh-TW" sz="1000" b="0" i="0">
                          <a:solidFill>
                            <a:srgbClr val="000000"/>
                          </a:solidFill>
                          <a:latin typeface="微軟正黑體"/>
                        </a:rPr>
                        <a:t>​</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en-US" sz="1000" b="0" i="0" u="none" strike="noStrike">
                          <a:solidFill>
                            <a:srgbClr val="000000"/>
                          </a:solidFill>
                          <a:latin typeface="微軟正黑體"/>
                        </a:rPr>
                        <a:t>InvoiceNo</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ctr">
                        <a:defRPr/>
                      </a:pPr>
                      <a:r>
                        <a:rPr lang="en-US" sz="1000" b="0" i="0" u="none" strike="noStrike">
                          <a:solidFill>
                            <a:srgbClr val="000000"/>
                          </a:solidFill>
                          <a:latin typeface="微軟正黑體"/>
                        </a:rPr>
                        <a:t>varchar(64)</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algn="l">
                        <a:defRPr/>
                      </a:pPr>
                      <a:r>
                        <a:rPr lang="zh-TW" sz="1000" b="0" i="0" u="none" strike="noStrike">
                          <a:solidFill>
                            <a:srgbClr val="000000"/>
                          </a:solidFill>
                          <a:ea typeface="微軟正黑體"/>
                        </a:rPr>
                        <a:t>來自發票工作主檔</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5110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4</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應付金額</a:t>
                      </a:r>
                      <a:endParaRPr lang="en-US" sz="1000" b="0" i="0" u="none" strike="noStrike" cap="none" spc="0">
                        <a:solidFill>
                          <a:srgbClr val="000000"/>
                        </a:solidFill>
                        <a:latin typeface="+mn-lt"/>
                        <a:ea typeface="微軟正黑體"/>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en-US" sz="1000" b="0" i="0" u="none" strike="noStrike" cap="none" spc="0">
                          <a:solidFill>
                            <a:srgbClr val="000000"/>
                          </a:solidFill>
                          <a:latin typeface="微軟正黑體"/>
                          <a:ea typeface="+mn-ea"/>
                          <a:cs typeface="+mn-cs"/>
                        </a:rPr>
                        <a:t>FeeAmount</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decimal(12,2)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a:solidFill>
                            <a:srgbClr val="000000"/>
                          </a:solidFill>
                          <a:ea typeface="微軟正黑體"/>
                        </a:rPr>
                        <a:t>  來自發票工作主檔</a:t>
                      </a:r>
                      <a:endParaRPr lang="zh-TW"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5110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5</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zh-TW" sz="1000" b="0" i="0" u="none" strike="noStrike" cap="none" spc="0">
                          <a:solidFill>
                            <a:srgbClr val="000000"/>
                          </a:solidFill>
                          <a:latin typeface="微軟正黑體"/>
                          <a:ea typeface="+mn-ea"/>
                          <a:cs typeface="+mn-cs"/>
                        </a:rPr>
                        <a:t>此次付款金額</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en-US" sz="1000" b="0" i="0" u="none" strike="noStrike" cap="none" spc="0">
                          <a:solidFill>
                            <a:srgbClr val="000000"/>
                          </a:solidFill>
                          <a:latin typeface="微軟正黑體"/>
                          <a:ea typeface="+mn-ea"/>
                          <a:cs typeface="+mn-cs"/>
                        </a:rPr>
                        <a:t>PaidAmount</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decimal(12,2)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endParaRPr lang="zh-TW"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5110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6</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付款日期</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a:t>
                      </a:r>
                      <a:r>
                        <a:rPr lang="en-US" sz="1000" b="0" i="0" u="none" strike="noStrike" cap="none">
                          <a:ln>
                            <a:noFill/>
                          </a:ln>
                          <a:solidFill>
                            <a:schemeClr val="tx1"/>
                          </a:solidFill>
                          <a:latin typeface="微軟正黑體"/>
                          <a:ea typeface="微軟正黑體"/>
                        </a:rPr>
                        <a:t>PaidDate</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datetime</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5110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7</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摘要說明</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  Note</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  varchar(128)</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r h="25110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8</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此次付款狀態</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a:t>
                      </a:r>
                      <a:r>
                        <a:rPr lang="en-US" sz="1000" b="0" i="0" u="none" strike="noStrike" cap="none">
                          <a:ln>
                            <a:noFill/>
                          </a:ln>
                          <a:solidFill>
                            <a:schemeClr val="tx1"/>
                          </a:solidFill>
                          <a:latin typeface="微軟正黑體"/>
                          <a:ea typeface="微軟正黑體"/>
                        </a:rPr>
                        <a:t>Status</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mn-cs"/>
                        </a:rPr>
                        <a:t>varchar(20)</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null</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COMPLETE(</a:t>
                      </a:r>
                      <a:r>
                        <a:rPr lang="zh-TW" sz="1000" b="0" i="0" u="none" strike="noStrike" cap="none">
                          <a:ln>
                            <a:noFill/>
                          </a:ln>
                          <a:solidFill>
                            <a:srgbClr val="FF0000"/>
                          </a:solidFill>
                          <a:latin typeface="微軟正黑體"/>
                          <a:ea typeface="微軟正黑體"/>
                        </a:rPr>
                        <a:t>完成付款</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PARTIAL(</a:t>
                      </a:r>
                      <a:r>
                        <a:rPr lang="zh-TW" sz="1000" b="0" i="0" u="none" strike="noStrike" cap="none">
                          <a:ln>
                            <a:noFill/>
                          </a:ln>
                          <a:solidFill>
                            <a:srgbClr val="FF0000"/>
                          </a:solidFill>
                          <a:latin typeface="微軟正黑體"/>
                          <a:ea typeface="微軟正黑體"/>
                        </a:rPr>
                        <a:t>已部分付款</a:t>
                      </a:r>
                      <a:r>
                        <a:rPr lang="en-US" sz="1000" b="0" i="0" u="none" strike="noStrike" cap="none">
                          <a:ln>
                            <a:noFill/>
                          </a:ln>
                          <a:solidFill>
                            <a:srgbClr val="FF0000"/>
                          </a:solidFill>
                          <a:latin typeface="微軟正黑體"/>
                          <a:ea typeface="微軟正黑體"/>
                        </a:rPr>
                        <a:t>)</a:t>
                      </a:r>
                      <a:endParaRPr lang="zh-TW" sz="1000" b="0" i="0" u="none" strike="noStrike" cap="none">
                        <a:ln>
                          <a:noFill/>
                        </a:ln>
                        <a:solidFill>
                          <a:srgbClr val="FF0000"/>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chemeClr val="accent2">
                        <a:lumMod val="20000"/>
                        <a:lumOff val="80000"/>
                      </a:schemeClr>
                    </a:solidFill>
                  </a:tcPr>
                </a:tc>
              </a:tr>
            </a:tbl>
          </a:graphicData>
        </a:graphic>
      </p:graphicFrame>
      <p:cxnSp>
        <p:nvCxnSpPr>
          <p:cNvPr id="29" name="直線接點 28"/>
          <p:cNvCxnSpPr>
            <a:cxnSpLocks/>
          </p:cNvCxnSpPr>
          <p:nvPr/>
        </p:nvCxnSpPr>
        <p:spPr bwMode="auto">
          <a:xfrm>
            <a:off x="5910966" y="2514802"/>
            <a:ext cx="239278" cy="22981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grpSp>
        <p:nvGrpSpPr>
          <p:cNvPr id="14" name="群組 7"/>
          <p:cNvGrpSpPr/>
          <p:nvPr/>
        </p:nvGrpSpPr>
        <p:grpSpPr bwMode="auto">
          <a:xfrm>
            <a:off x="261160" y="4119914"/>
            <a:ext cx="1087518" cy="737460"/>
            <a:chOff x="1833465" y="1806922"/>
            <a:chExt cx="1033347" cy="861296"/>
          </a:xfrm>
        </p:grpSpPr>
        <p:pic>
          <p:nvPicPr>
            <p:cNvPr id="16"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7" name="文字方塊 9"/>
            <p:cNvSpPr txBox="1">
              <a:spLocks noChangeArrowheads="1"/>
            </p:cNvSpPr>
            <p:nvPr/>
          </p:nvSpPr>
          <p:spPr bwMode="auto">
            <a:xfrm>
              <a:off x="1833465" y="2360983"/>
              <a:ext cx="1033347"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PayMaster</a:t>
              </a:r>
              <a:endParaRPr lang="zh-TW" sz="1400">
                <a:latin typeface="微軟正黑體"/>
                <a:ea typeface="微軟正黑體"/>
              </a:endParaRPr>
            </a:p>
          </p:txBody>
        </p:sp>
      </p:grpSp>
      <p:grpSp>
        <p:nvGrpSpPr>
          <p:cNvPr id="18" name="群組 7"/>
          <p:cNvGrpSpPr/>
          <p:nvPr/>
        </p:nvGrpSpPr>
        <p:grpSpPr bwMode="auto">
          <a:xfrm>
            <a:off x="4259023" y="4075993"/>
            <a:ext cx="1376670" cy="791297"/>
            <a:chOff x="1635701" y="1795105"/>
            <a:chExt cx="1428872" cy="862933"/>
          </a:xfrm>
        </p:grpSpPr>
        <p:pic>
          <p:nvPicPr>
            <p:cNvPr id="19"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20" name="文字方塊 9"/>
            <p:cNvSpPr txBox="1">
              <a:spLocks noChangeArrowheads="1"/>
            </p:cNvSpPr>
            <p:nvPr/>
          </p:nvSpPr>
          <p:spPr bwMode="auto">
            <a:xfrm>
              <a:off x="1635701" y="2371162"/>
              <a:ext cx="1428872"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PayStatement</a:t>
              </a:r>
              <a:endParaRPr lang="zh-TW" sz="1400">
                <a:latin typeface="微軟正黑體"/>
                <a:ea typeface="微軟正黑體"/>
              </a:endParaRPr>
            </a:p>
          </p:txBody>
        </p:sp>
      </p:grpSp>
      <p:sp>
        <p:nvSpPr>
          <p:cNvPr id="21" name="流程圖: 決策 20"/>
          <p:cNvSpPr/>
          <p:nvPr/>
        </p:nvSpPr>
        <p:spPr bwMode="auto">
          <a:xfrm>
            <a:off x="2395933" y="4039910"/>
            <a:ext cx="1159913"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2" name="直線接點 21"/>
          <p:cNvCxnSpPr>
            <a:cxnSpLocks/>
            <a:stCxn id="16" idx="3"/>
            <a:endCxn id="21" idx="1"/>
          </p:cNvCxnSpPr>
          <p:nvPr/>
        </p:nvCxnSpPr>
        <p:spPr bwMode="auto">
          <a:xfrm flipV="1">
            <a:off x="1159294" y="4406738"/>
            <a:ext cx="1236639" cy="16425"/>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23" name="直線接點 22"/>
          <p:cNvCxnSpPr>
            <a:cxnSpLocks/>
            <a:stCxn id="21" idx="3"/>
            <a:endCxn id="19" idx="1"/>
          </p:cNvCxnSpPr>
          <p:nvPr/>
        </p:nvCxnSpPr>
        <p:spPr bwMode="auto">
          <a:xfrm flipV="1">
            <a:off x="3555846" y="4398655"/>
            <a:ext cx="1050103" cy="808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24" name="文字方塊 9"/>
          <p:cNvSpPr txBox="1">
            <a:spLocks noChangeArrowheads="1"/>
          </p:cNvSpPr>
          <p:nvPr/>
        </p:nvSpPr>
        <p:spPr bwMode="auto">
          <a:xfrm>
            <a:off x="2075247" y="4053826"/>
            <a:ext cx="295850"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25" name="文字方塊 9"/>
          <p:cNvSpPr txBox="1">
            <a:spLocks noChangeArrowheads="1"/>
          </p:cNvSpPr>
          <p:nvPr/>
        </p:nvSpPr>
        <p:spPr bwMode="auto">
          <a:xfrm>
            <a:off x="3399217" y="4053674"/>
            <a:ext cx="300775" cy="307777"/>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graphicFrame>
        <p:nvGraphicFramePr>
          <p:cNvPr id="38" name="表格 25"/>
          <p:cNvGraphicFramePr>
            <a:graphicFrameLocks xmlns:a="http://schemas.openxmlformats.org/drawingml/2006/main" noGrp="1"/>
          </p:cNvGraphicFramePr>
          <p:nvPr/>
        </p:nvGraphicFramePr>
        <p:xfrm>
          <a:off x="6014038" y="4989407"/>
          <a:ext cx="5916058" cy="1854577"/>
        </p:xfrm>
        <a:graphic>
          <a:graphicData uri="http://schemas.openxmlformats.org/drawingml/2006/table">
            <a:tbl>
              <a:tblPr firstRow="1" firstCol="0" lastRow="0" lastCol="0" bandRow="1" bandCol="0">
                <a:tableStyleId>{5C22544A-7EE6-4342-B048-85BDC9FD1C3A}</a:tableStyleId>
              </a:tblPr>
              <a:tblGrid>
                <a:gridCol w="1619480"/>
                <a:gridCol w="1608462"/>
                <a:gridCol w="1608463"/>
                <a:gridCol w="1079653"/>
              </a:tblGrid>
              <a:tr h="370840">
                <a:tc>
                  <a:txBody>
                    <a:bodyPr/>
                    <a:p>
                      <a:pPr algn="ctr">
                        <a:defRPr/>
                      </a:pPr>
                      <a:r>
                        <a:rPr lang="zh-TW" sz="1800"/>
                        <a:t>發票應付金額</a:t>
                      </a:r>
                      <a:endParaRPr/>
                    </a:p>
                  </a:txBody>
                  <a:tcPr/>
                </a:tc>
                <a:tc>
                  <a:txBody>
                    <a:bodyPr/>
                    <a:p>
                      <a:pPr algn="ctr">
                        <a:defRPr/>
                      </a:pPr>
                      <a:r>
                        <a:rPr lang="zh-TW" sz="1800"/>
                        <a:t>本次實付金額</a:t>
                      </a:r>
                      <a:endParaRPr lang="en-US" sz="1800"/>
                    </a:p>
                  </a:txBody>
                  <a:tcPr/>
                </a:tc>
                <a:tc>
                  <a:txBody>
                    <a:bodyPr/>
                    <a:p>
                      <a:pPr algn="ctr">
                        <a:defRPr/>
                      </a:pPr>
                      <a:r>
                        <a:rPr lang="zh-TW" sz="1800"/>
                        <a:t>累計實付金額</a:t>
                      </a:r>
                      <a:endParaRPr/>
                    </a:p>
                  </a:txBody>
                  <a:tcPr/>
                </a:tc>
                <a:tc>
                  <a:txBody>
                    <a:bodyPr/>
                    <a:p>
                      <a:pPr algn="ctr">
                        <a:defRPr/>
                      </a:pPr>
                      <a:r>
                        <a:rPr lang="zh-TW" sz="1800"/>
                        <a:t>狀態</a:t>
                      </a:r>
                      <a:endParaRPr/>
                    </a:p>
                  </a:txBody>
                  <a:tcPr/>
                </a:tc>
              </a:tr>
              <a:tr h="371217">
                <a:tc>
                  <a:txBody>
                    <a:bodyPr/>
                    <a:p>
                      <a:pPr algn="ctr">
                        <a:defRPr/>
                      </a:pPr>
                      <a:r>
                        <a:rPr lang="en-US"/>
                        <a:t>100</a:t>
                      </a:r>
                      <a:endParaRPr lang="zh-TW"/>
                    </a:p>
                  </a:txBody>
                  <a:tcPr/>
                </a:tc>
                <a:tc>
                  <a:txBody>
                    <a:bodyPr/>
                    <a:p>
                      <a:pPr algn="ctr">
                        <a:defRPr/>
                      </a:pPr>
                      <a:r>
                        <a:rPr lang="en-US"/>
                        <a:t>0</a:t>
                      </a:r>
                      <a:endParaRPr lang="zh-TW"/>
                    </a:p>
                  </a:txBody>
                  <a:tcPr/>
                </a:tc>
                <a:tc>
                  <a:txBody>
                    <a:bodyPr/>
                    <a:p>
                      <a:pPr algn="ctr">
                        <a:defRPr/>
                      </a:pPr>
                      <a:r>
                        <a:rPr lang="en-US"/>
                        <a:t>0</a:t>
                      </a:r>
                      <a:endParaRPr lang="zh-TW"/>
                    </a:p>
                  </a:txBody>
                  <a:tcPr/>
                </a:tc>
                <a:tc>
                  <a:txBody>
                    <a:bodyPr/>
                    <a:p>
                      <a:pPr algn="ctr">
                        <a:defRPr/>
                      </a:pPr>
                      <a:endParaRPr lang="zh-TW"/>
                    </a:p>
                  </a:txBody>
                  <a:tcPr/>
                </a:tc>
              </a:tr>
              <a:tr h="370840">
                <a:tc>
                  <a:txBody>
                    <a:bodyPr/>
                    <a:p>
                      <a:pPr algn="ctr">
                        <a:defRPr/>
                      </a:pPr>
                      <a:r>
                        <a:rPr lang="en-US"/>
                        <a:t>100</a:t>
                      </a:r>
                      <a:endParaRPr lang="zh-TW"/>
                    </a:p>
                  </a:txBody>
                  <a:tcPr/>
                </a:tc>
                <a:tc>
                  <a:txBody>
                    <a:bodyPr/>
                    <a:p>
                      <a:pPr algn="ctr">
                        <a:defRPr/>
                      </a:pPr>
                      <a:r>
                        <a:rPr lang="en-US"/>
                        <a:t>70</a:t>
                      </a:r>
                      <a:endParaRPr lang="zh-TW"/>
                    </a:p>
                  </a:txBody>
                  <a:tcPr/>
                </a:tc>
                <a:tc>
                  <a:txBody>
                    <a:bodyPr/>
                    <a:p>
                      <a:pPr algn="ctr">
                        <a:defRPr/>
                      </a:pPr>
                      <a:r>
                        <a:rPr lang="en-US"/>
                        <a:t>70</a:t>
                      </a:r>
                      <a:endParaRPr lang="zh-TW"/>
                    </a:p>
                  </a:txBody>
                  <a:tcPr/>
                </a:tc>
                <a:tc>
                  <a:txBody>
                    <a:bodyPr/>
                    <a:p>
                      <a:pPr algn="ctr">
                        <a:defRPr/>
                      </a:pPr>
                      <a:r>
                        <a:rPr lang="en-US" sz="1200" b="0" i="0" u="none" strike="noStrike" cap="none" spc="0">
                          <a:solidFill>
                            <a:schemeClr val="dk1"/>
                          </a:solidFill>
                          <a:latin typeface="+mn-lt"/>
                          <a:ea typeface="+mn-ea"/>
                          <a:cs typeface="+mn-cs"/>
                        </a:rPr>
                        <a:t>PARTIAL</a:t>
                      </a:r>
                      <a:endParaRPr lang="zh-TW"/>
                    </a:p>
                  </a:txBody>
                  <a:tcPr/>
                </a:tc>
              </a:tr>
              <a:tr h="370840">
                <a:tc>
                  <a:txBody>
                    <a:bodyPr/>
                    <a:p>
                      <a:pPr algn="ctr">
                        <a:defRPr/>
                      </a:pPr>
                      <a:r>
                        <a:rPr lang="en-US"/>
                        <a:t>100</a:t>
                      </a:r>
                      <a:endParaRPr lang="zh-TW"/>
                    </a:p>
                  </a:txBody>
                  <a:tcPr/>
                </a:tc>
                <a:tc>
                  <a:txBody>
                    <a:bodyPr/>
                    <a:p>
                      <a:pPr algn="ctr">
                        <a:defRPr/>
                      </a:pPr>
                      <a:r>
                        <a:rPr lang="en-US"/>
                        <a:t>20</a:t>
                      </a:r>
                      <a:endParaRPr lang="zh-TW"/>
                    </a:p>
                  </a:txBody>
                  <a:tcPr/>
                </a:tc>
                <a:tc>
                  <a:txBody>
                    <a:bodyPr/>
                    <a:p>
                      <a:pPr algn="ctr">
                        <a:defRPr/>
                      </a:pPr>
                      <a:r>
                        <a:rPr lang="en-US"/>
                        <a:t>90</a:t>
                      </a:r>
                      <a:endParaRPr lang="zh-TW"/>
                    </a:p>
                  </a:txBody>
                  <a:tcPr/>
                </a:tc>
                <a:tc>
                  <a:txBody>
                    <a:bodyPr/>
                    <a:p>
                      <a:pPr algn="ctr">
                        <a:defRPr/>
                      </a:pPr>
                      <a:r>
                        <a:rPr lang="en-US" sz="1200" b="0" i="0" u="none" strike="noStrike" cap="none" spc="0">
                          <a:solidFill>
                            <a:schemeClr val="dk1"/>
                          </a:solidFill>
                          <a:latin typeface="+mn-lt"/>
                          <a:ea typeface="+mn-ea"/>
                          <a:cs typeface="+mn-cs"/>
                        </a:rPr>
                        <a:t>PARTIAL</a:t>
                      </a:r>
                      <a:endParaRPr lang="zh-TW"/>
                    </a:p>
                  </a:txBody>
                  <a:tcPr/>
                </a:tc>
              </a:tr>
              <a:tr h="370840">
                <a:tc>
                  <a:txBody>
                    <a:bodyPr/>
                    <a:p>
                      <a:pPr algn="ctr">
                        <a:defRPr/>
                      </a:pPr>
                      <a:r>
                        <a:rPr lang="en-US"/>
                        <a:t>100</a:t>
                      </a:r>
                      <a:endParaRPr lang="zh-TW"/>
                    </a:p>
                  </a:txBody>
                  <a:tcPr/>
                </a:tc>
                <a:tc>
                  <a:txBody>
                    <a:bodyPr/>
                    <a:p>
                      <a:pPr algn="ctr">
                        <a:defRPr/>
                      </a:pPr>
                      <a:r>
                        <a:rPr lang="en-US"/>
                        <a:t>10</a:t>
                      </a:r>
                      <a:endParaRPr lang="zh-TW"/>
                    </a:p>
                  </a:txBody>
                  <a:tcPr/>
                </a:tc>
                <a:tc>
                  <a:txBody>
                    <a:bodyPr/>
                    <a:p>
                      <a:pPr algn="ctr">
                        <a:defRPr/>
                      </a:pPr>
                      <a:r>
                        <a:rPr lang="en-US"/>
                        <a:t>100</a:t>
                      </a:r>
                      <a:endParaRPr lang="zh-TW"/>
                    </a:p>
                  </a:txBody>
                  <a:tcPr/>
                </a:tc>
                <a:tc>
                  <a:txBody>
                    <a:bodyPr/>
                    <a:p>
                      <a:pPr algn="ctr">
                        <a:defRPr/>
                      </a:pPr>
                      <a:r>
                        <a:rPr lang="zh-TW"/>
                        <a:t> </a:t>
                      </a:r>
                      <a:r>
                        <a:rPr lang="en-US"/>
                        <a:t>COMPLETE</a:t>
                      </a:r>
                      <a:endParaRPr lang="zh-TW"/>
                    </a:p>
                  </a:txBody>
                  <a:tcPr/>
                </a:tc>
              </a:tr>
            </a:tbl>
          </a:graphicData>
        </a:graphic>
      </p:graphicFrame>
      <p:graphicFrame>
        <p:nvGraphicFramePr>
          <p:cNvPr id="39" name="表格 38"/>
          <p:cNvGraphicFramePr>
            <a:graphicFrameLocks xmlns:a="http://schemas.openxmlformats.org/drawingml/2006/main" noGrp="1"/>
          </p:cNvGraphicFramePr>
          <p:nvPr/>
        </p:nvGraphicFramePr>
        <p:xfrm>
          <a:off x="176326" y="5067805"/>
          <a:ext cx="4842923" cy="1200570"/>
        </p:xfrm>
        <a:graphic>
          <a:graphicData uri="http://schemas.openxmlformats.org/drawingml/2006/table">
            <a:tbl>
              <a:tblPr firstRow="0" firstCol="0" lastRow="0" lastCol="0" bandRow="0" bandCol="0"/>
              <a:tblGrid>
                <a:gridCol w="464428"/>
                <a:gridCol w="838062"/>
                <a:gridCol w="1157296"/>
                <a:gridCol w="870627"/>
                <a:gridCol w="1512510"/>
              </a:tblGrid>
              <a:tr h="254206">
                <a:tc gridSpan="5">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InvoiceWKMaster</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發票工作主檔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hMerge="1">
                  <a:txBody>
                    <a:bodyPr/>
                    <a:p>
                      <a:endParaRPr/>
                    </a:p>
                  </a:txBody>
                </a:tc>
                <a:tc hMerge="1">
                  <a:txBody>
                    <a:bodyPr/>
                    <a:p>
                      <a:endParaRPr/>
                    </a:p>
                  </a:txBody>
                </a:tc>
                <a:tc hMerge="1">
                  <a:txBody>
                    <a:bodyPr/>
                    <a:p>
                      <a:endParaRPr/>
                    </a:p>
                  </a:txBody>
                </a:tc>
                <a:tc hMerge="1">
                  <a:txBody>
                    <a:bodyPr/>
                    <a:p>
                      <a:endParaRPr/>
                    </a:p>
                  </a:txBody>
                </a:tc>
              </a:tr>
              <a:tr h="254206">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379169">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14</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累計實付金額</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algn="l">
                        <a:defRPr/>
                      </a:pPr>
                      <a:r>
                        <a:rPr lang="en-US" sz="1200" b="0" i="0" u="none" strike="noStrike">
                          <a:solidFill>
                            <a:srgbClr val="000000"/>
                          </a:solidFill>
                          <a:latin typeface="微軟正黑體"/>
                          <a:ea typeface="微軟正黑體"/>
                        </a:rPr>
                        <a:t>PaidAmount</a:t>
                      </a:r>
                      <a:endParaRPr lang="en-US" sz="1200" b="0" i="0" u="none" strike="noStrike">
                        <a:solidFill>
                          <a:srgbClr val="000000"/>
                        </a:solidFill>
                        <a:latin typeface="微軟正黑體"/>
                        <a:ea typeface="微軟正黑體"/>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r h="25420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17</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處理狀態</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Status</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varchar(20)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COMPLETE(</a:t>
                      </a:r>
                      <a:r>
                        <a:rPr lang="zh-TW" sz="1000" b="0" i="0" u="none" strike="noStrike" cap="none">
                          <a:ln>
                            <a:noFill/>
                          </a:ln>
                          <a:solidFill>
                            <a:srgbClr val="FF0000"/>
                          </a:solidFill>
                          <a:latin typeface="微軟正黑體"/>
                          <a:ea typeface="微軟正黑體"/>
                        </a:rPr>
                        <a:t>完成付款</a:t>
                      </a:r>
                      <a:r>
                        <a:rPr lang="en-US" sz="1000" b="0" i="0" u="none" strike="noStrike" cap="none">
                          <a:ln>
                            <a:noFill/>
                          </a:ln>
                          <a:solidFill>
                            <a:srgbClr val="FF0000"/>
                          </a:solidFill>
                          <a:latin typeface="微軟正黑體"/>
                          <a:ea typeface="微軟正黑體"/>
                        </a:rPr>
                        <a:t>)</a:t>
                      </a:r>
                      <a:r>
                        <a:rPr lang="zh-TW" sz="1000" b="0" i="0" u="none" strike="noStrike" cap="none">
                          <a:ln>
                            <a:noFill/>
                          </a:ln>
                          <a:solidFill>
                            <a:srgbClr val="FF0000"/>
                          </a:solidFill>
                          <a:latin typeface="微軟正黑體"/>
                          <a:ea typeface="微軟正黑體"/>
                        </a:rPr>
                        <a:t>、</a:t>
                      </a:r>
                      <a:r>
                        <a:rPr lang="en-US" sz="1000" b="0" i="0" u="none" strike="noStrike" cap="none">
                          <a:ln>
                            <a:noFill/>
                          </a:ln>
                          <a:solidFill>
                            <a:srgbClr val="FF0000"/>
                          </a:solidFill>
                          <a:latin typeface="微軟正黑體"/>
                          <a:ea typeface="微軟正黑體"/>
                        </a:rPr>
                        <a:t>PARTIAL(</a:t>
                      </a:r>
                      <a:r>
                        <a:rPr lang="zh-TW" sz="1000" b="0" i="0" u="none" strike="noStrike" cap="none">
                          <a:ln>
                            <a:noFill/>
                          </a:ln>
                          <a:solidFill>
                            <a:srgbClr val="FF0000"/>
                          </a:solidFill>
                          <a:latin typeface="微軟正黑體"/>
                          <a:ea typeface="微軟正黑體"/>
                        </a:rPr>
                        <a:t>已部分付款</a:t>
                      </a:r>
                      <a:r>
                        <a:rPr lang="en-US" sz="1000" b="0" i="0" u="none" strike="noStrike" cap="none">
                          <a:ln>
                            <a:noFill/>
                          </a:ln>
                          <a:solidFill>
                            <a:srgbClr val="FF0000"/>
                          </a:solidFill>
                          <a:latin typeface="微軟正黑體"/>
                          <a:ea typeface="微軟正黑體"/>
                        </a:rPr>
                        <a:t>)</a:t>
                      </a:r>
                      <a:endParaRPr lang="zh-TW" sz="1000" b="0" i="0" u="none" strike="noStrike" cap="none">
                        <a:ln>
                          <a:noFill/>
                        </a:ln>
                        <a:solidFill>
                          <a:srgbClr val="FF0000"/>
                        </a:solidFill>
                        <a:latin typeface="微軟正黑體"/>
                        <a:ea typeface="微軟正黑體"/>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6">
                        <a:lumMod val="20000"/>
                        <a:lumOff val="80000"/>
                      </a:schemeClr>
                    </a:solidFill>
                  </a:tcPr>
                </a:tc>
              </a:tr>
            </a:tbl>
          </a:graphicData>
        </a:graphic>
      </p:graphicFrame>
      <p:sp>
        <p:nvSpPr>
          <p:cNvPr id="40" name="文字方塊 39"/>
          <p:cNvSpPr txBox="1"/>
          <p:nvPr/>
        </p:nvSpPr>
        <p:spPr bwMode="auto">
          <a:xfrm>
            <a:off x="9371220" y="878173"/>
            <a:ext cx="2303151" cy="369332"/>
          </a:xfrm>
          <a:prstGeom prst="rect">
            <a:avLst/>
          </a:prstGeom>
          <a:noFill/>
          <a:ln>
            <a:solidFill>
              <a:schemeClr val="accent1"/>
            </a:solidFill>
          </a:ln>
        </p:spPr>
        <p:txBody>
          <a:bodyPr wrap="square" rtlCol="0">
            <a:spAutoFit/>
          </a:bodyPr>
          <a:lstStyle/>
          <a:p>
            <a:pPr algn="ctr">
              <a:defRPr/>
            </a:pPr>
            <a:r>
              <a:rPr lang="zh-TW"/>
              <a:t>舉例三次付完款項</a:t>
            </a:r>
            <a:endParaRPr/>
          </a:p>
        </p:txBody>
      </p:sp>
      <p:cxnSp>
        <p:nvCxnSpPr>
          <p:cNvPr id="41" name="接點: 肘形 40"/>
          <p:cNvCxnSpPr>
            <a:cxnSpLocks/>
            <a:stCxn id="45" idx="0"/>
            <a:endCxn id="39" idx="3"/>
          </p:cNvCxnSpPr>
          <p:nvPr/>
        </p:nvCxnSpPr>
        <p:spPr bwMode="auto">
          <a:xfrm rot="16199999" flipH="1" flipV="1">
            <a:off x="7158172" y="2745824"/>
            <a:ext cx="783341" cy="5061187"/>
          </a:xfrm>
          <a:prstGeom prst="bentConnector4">
            <a:avLst>
              <a:gd name="adj1" fmla="val -29183"/>
              <a:gd name="adj2" fmla="val 8290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bwMode="auto">
          <a:xfrm>
            <a:off x="9966135" y="4884749"/>
            <a:ext cx="228600" cy="217752"/>
          </a:xfrm>
          <a:prstGeom prst="rect">
            <a:avLst/>
          </a:prstGeom>
          <a:noFill/>
          <a:ln>
            <a:noFill/>
          </a:ln>
        </p:spPr>
        <p:txBody>
          <a:bodyPr wrap="square" rtlCol="0">
            <a:spAutoFit/>
          </a:bodyPr>
          <a:lstStyle/>
          <a:p>
            <a:pPr algn="ctr">
              <a:defRPr/>
            </a:pPr>
            <a:endParaRPr lang="zh-TW"/>
          </a:p>
        </p:txBody>
      </p:sp>
      <p:cxnSp>
        <p:nvCxnSpPr>
          <p:cNvPr id="61" name="接點: 肘形 60"/>
          <p:cNvCxnSpPr>
            <a:cxnSpLocks/>
            <a:stCxn id="38" idx="0"/>
            <a:endCxn id="65" idx="3"/>
          </p:cNvCxnSpPr>
          <p:nvPr/>
        </p:nvCxnSpPr>
        <p:spPr bwMode="auto">
          <a:xfrm rot="5400000" flipH="1" flipV="1">
            <a:off x="9321658" y="3224162"/>
            <a:ext cx="1415654" cy="2114837"/>
          </a:xfrm>
          <a:prstGeom prst="bentConnector4">
            <a:avLst>
              <a:gd name="adj1" fmla="val 15026"/>
              <a:gd name="adj2" fmla="val 11080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bwMode="auto">
          <a:xfrm>
            <a:off x="10858304" y="3464877"/>
            <a:ext cx="228600" cy="217752"/>
          </a:xfrm>
          <a:prstGeom prst="rect">
            <a:avLst/>
          </a:prstGeom>
          <a:noFill/>
          <a:ln>
            <a:noFill/>
          </a:ln>
        </p:spPr>
        <p:txBody>
          <a:bodyPr wrap="square" rtlCol="0">
            <a:spAutoFit/>
          </a:bodyPr>
          <a:lstStyle/>
          <a:p>
            <a:pPr algn="ctr">
              <a:defRPr/>
            </a:pPr>
            <a:endParaRPr lang="zh-TW"/>
          </a:p>
        </p:txBody>
      </p:sp>
      <p:sp>
        <p:nvSpPr>
          <p:cNvPr id="72" name="文字方塊 71"/>
          <p:cNvSpPr txBox="1"/>
          <p:nvPr/>
        </p:nvSpPr>
        <p:spPr bwMode="auto">
          <a:xfrm>
            <a:off x="5936240" y="4603435"/>
            <a:ext cx="1327887" cy="369332"/>
          </a:xfrm>
          <a:prstGeom prst="rect">
            <a:avLst/>
          </a:prstGeom>
          <a:noFill/>
          <a:ln>
            <a:solidFill>
              <a:schemeClr val="accent1"/>
            </a:solidFill>
          </a:ln>
        </p:spPr>
        <p:txBody>
          <a:bodyPr wrap="square" rtlCol="0">
            <a:spAutoFit/>
          </a:bodyPr>
          <a:lstStyle/>
          <a:p>
            <a:pPr algn="ctr">
              <a:defRPr/>
            </a:pPr>
            <a:r>
              <a:rPr lang="zh-TW"/>
              <a:t>每次更新</a:t>
            </a:r>
            <a:endParaRPr/>
          </a:p>
        </p:txBody>
      </p:sp>
      <p:sp>
        <p:nvSpPr>
          <p:cNvPr id="73" name="文字方塊 72"/>
          <p:cNvSpPr txBox="1"/>
          <p:nvPr/>
        </p:nvSpPr>
        <p:spPr bwMode="auto">
          <a:xfrm>
            <a:off x="10972604" y="3869008"/>
            <a:ext cx="1192726" cy="369332"/>
          </a:xfrm>
          <a:prstGeom prst="rect">
            <a:avLst/>
          </a:prstGeom>
          <a:noFill/>
          <a:ln>
            <a:solidFill>
              <a:schemeClr val="accent1"/>
            </a:solidFill>
          </a:ln>
        </p:spPr>
        <p:txBody>
          <a:bodyPr wrap="square" rtlCol="0">
            <a:spAutoFit/>
          </a:bodyPr>
          <a:lstStyle/>
          <a:p>
            <a:pPr algn="ctr">
              <a:defRPr/>
            </a:pPr>
            <a:r>
              <a:rPr lang="zh-TW"/>
              <a:t>每次新增</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6150244" y="1661710"/>
            <a:ext cx="5461233" cy="304698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PayStatement</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PaySID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PayMID</a:t>
            </a:r>
            <a:r>
              <a:rPr lang="en-US" sz="1600" b="0">
                <a:solidFill>
                  <a:srgbClr val="000000"/>
                </a:solidFill>
                <a:latin typeface="Consolas"/>
              </a:rPr>
              <a:t>          </a:t>
            </a:r>
            <a:r>
              <a:rPr lang="en-US" sz="1600" b="0">
                <a:solidFill>
                  <a:srgbClr val="0000FF"/>
                </a:solidFill>
                <a:latin typeface="Consolas"/>
              </a:rPr>
              <a:t>int </a:t>
            </a:r>
            <a:r>
              <a:rPr lang="en-US" sz="1600" b="0">
                <a:solidFill>
                  <a:srgbClr val="000000"/>
                </a:solidFill>
                <a:latin typeface="Consolas"/>
              </a:rPr>
              <a:t>    </a:t>
            </a:r>
            <a:endParaRPr/>
          </a:p>
          <a:p>
            <a:pPr>
              <a:defRPr/>
            </a:pPr>
            <a:r>
              <a:rPr lang="en-US" sz="1600">
                <a:solidFill>
                  <a:srgbClr val="000000"/>
                </a:solidFill>
                <a:latin typeface="Consolas"/>
              </a:rPr>
              <a:t>    </a:t>
            </a:r>
            <a:r>
              <a:rPr lang="en-US" sz="1600">
                <a:solidFill>
                  <a:srgbClr val="000000"/>
                </a:solidFill>
                <a:latin typeface="Consolas"/>
              </a:rPr>
              <a:t>InvoiceNo</a:t>
            </a:r>
            <a:r>
              <a:rPr lang="en-US" sz="1600">
                <a:solidFill>
                  <a:srgbClr val="000000"/>
                </a:solidFill>
                <a:latin typeface="Consolas"/>
              </a:rPr>
              <a:t>       </a:t>
            </a:r>
            <a:r>
              <a:rPr lang="en-US" sz="1600">
                <a:solidFill>
                  <a:srgbClr val="0000FF"/>
                </a:solidFill>
                <a:latin typeface="Consolas"/>
              </a:rPr>
              <a:t>varchar</a:t>
            </a:r>
            <a:r>
              <a:rPr lang="en-US" sz="1600">
                <a:solidFill>
                  <a:srgbClr val="000000"/>
                </a:solidFill>
                <a:latin typeface="Consolas"/>
              </a:rPr>
              <a:t>(</a:t>
            </a:r>
            <a:r>
              <a:rPr lang="en-US" sz="1600">
                <a:solidFill>
                  <a:srgbClr val="098658"/>
                </a:solidFill>
                <a:latin typeface="Consolas"/>
              </a:rPr>
              <a:t>64</a:t>
            </a:r>
            <a:r>
              <a:rPr lang="en-US" sz="160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FeeAmount</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b="0">
                <a:solidFill>
                  <a:srgbClr val="098658"/>
                </a:solidFill>
                <a:latin typeface="Consolas"/>
              </a:rPr>
              <a:t>65</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a:solidFill>
                  <a:srgbClr val="000000"/>
                </a:solidFill>
                <a:latin typeface="Consolas"/>
              </a:rPr>
              <a:t> </a:t>
            </a:r>
            <a:r>
              <a:rPr lang="zh-TW" sz="1600">
                <a:solidFill>
                  <a:srgbClr val="000000"/>
                </a:solidFill>
                <a:latin typeface="Consolas"/>
              </a:rPr>
              <a:t>   </a:t>
            </a:r>
            <a:r>
              <a:rPr lang="en-US" sz="1600">
                <a:solidFill>
                  <a:srgbClr val="000000"/>
                </a:solidFill>
                <a:latin typeface="Consolas"/>
              </a:rPr>
              <a:t>PaidAmount</a:t>
            </a:r>
            <a:r>
              <a:rPr lang="en-US" sz="1600">
                <a:solidFill>
                  <a:srgbClr val="000000"/>
                </a:solidFill>
                <a:latin typeface="Consolas"/>
              </a:rPr>
              <a:t>      </a:t>
            </a:r>
            <a:r>
              <a:rPr lang="en-US" sz="1600">
                <a:solidFill>
                  <a:srgbClr val="0000FF"/>
                </a:solidFill>
                <a:latin typeface="Consolas"/>
              </a:rPr>
              <a:t>decimal</a:t>
            </a:r>
            <a:r>
              <a:rPr lang="en-US" sz="160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PaidDate</a:t>
            </a:r>
            <a:r>
              <a:rPr lang="en-US" sz="1600">
                <a:solidFill>
                  <a:srgbClr val="000000"/>
                </a:solidFill>
                <a:latin typeface="Consolas"/>
              </a:rPr>
              <a:t>        </a:t>
            </a:r>
            <a:r>
              <a:rPr lang="en-US" sz="1600" b="0">
                <a:solidFill>
                  <a:srgbClr val="0000FF"/>
                </a:solidFill>
                <a:latin typeface="Consolas"/>
              </a:rPr>
              <a:t>datetime</a:t>
            </a:r>
            <a:r>
              <a:rPr lang="en-US" sz="1600">
                <a:solidFill>
                  <a:srgbClr val="000000"/>
                </a:solidFill>
                <a:latin typeface="Consolas"/>
              </a:rPr>
              <a:t>,</a:t>
            </a:r>
            <a:endParaRPr/>
          </a:p>
          <a:p>
            <a:pPr>
              <a:defRPr/>
            </a:pPr>
            <a:r>
              <a:rPr lang="zh-TW" sz="1600" b="0">
                <a:solidFill>
                  <a:srgbClr val="000000"/>
                </a:solidFill>
                <a:latin typeface="Consolas"/>
              </a:rPr>
              <a:t>    </a:t>
            </a:r>
            <a:r>
              <a:rPr lang="en-US" sz="1600" b="0">
                <a:solidFill>
                  <a:srgbClr val="000000"/>
                </a:solidFill>
                <a:latin typeface="Consolas"/>
              </a:rPr>
              <a:t>Note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128</a:t>
            </a:r>
            <a:r>
              <a:rPr lang="en-US" sz="1600" b="0">
                <a:solidFill>
                  <a:srgbClr val="000000"/>
                </a:solidFill>
                <a:latin typeface="Consolas"/>
              </a:rPr>
              <a:t>),</a:t>
            </a:r>
            <a:endParaRPr/>
          </a:p>
          <a:p>
            <a:pPr>
              <a:defRPr/>
            </a:pPr>
            <a:r>
              <a:rPr lang="en-US" sz="1600">
                <a:solidFill>
                  <a:srgbClr val="000000"/>
                </a:solidFill>
                <a:latin typeface="Consolas"/>
              </a:rPr>
              <a:t>    </a:t>
            </a:r>
            <a:r>
              <a:rPr lang="en-US" sz="1600" b="0">
                <a:latin typeface="Consolas"/>
              </a:rPr>
              <a:t>Status</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PaySID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6" name="文字方塊 5"/>
          <p:cNvSpPr txBox="1"/>
          <p:nvPr/>
        </p:nvSpPr>
        <p:spPr bwMode="auto">
          <a:xfrm>
            <a:off x="689011" y="1661710"/>
            <a:ext cx="5461233" cy="255454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PayMaster</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PayMID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a:solidFill>
                  <a:srgbClr val="000000"/>
                </a:solidFill>
                <a:latin typeface="Consolas"/>
              </a:rPr>
              <a:t> </a:t>
            </a:r>
            <a:r>
              <a:rPr lang="en-US" sz="1600">
                <a:solidFill>
                  <a:srgbClr val="000000"/>
                </a:solidFill>
                <a:latin typeface="Consolas"/>
              </a:rPr>
              <a:t>SupplierName</a:t>
            </a:r>
            <a:r>
              <a:rPr lang="en-US" sz="1600">
                <a:solidFill>
                  <a:srgbClr val="000000"/>
                </a:solidFill>
                <a:latin typeface="Consolas"/>
              </a:rPr>
              <a:t>    </a:t>
            </a:r>
            <a:r>
              <a:rPr lang="en-US" sz="1600">
                <a:solidFill>
                  <a:srgbClr val="0000FF"/>
                </a:solidFill>
                <a:latin typeface="Consolas"/>
              </a:rPr>
              <a:t>varchar</a:t>
            </a:r>
            <a:r>
              <a:rPr lang="en-US" sz="1600">
                <a:solidFill>
                  <a:srgbClr val="000000"/>
                </a:solidFill>
                <a:latin typeface="Consolas"/>
              </a:rPr>
              <a:t>(</a:t>
            </a:r>
            <a:r>
              <a:rPr lang="en-US" sz="1600">
                <a:solidFill>
                  <a:srgbClr val="098658"/>
                </a:solidFill>
                <a:latin typeface="Consolas"/>
              </a:rPr>
              <a:t>100</a:t>
            </a:r>
            <a:r>
              <a:rPr lang="en-US" sz="1600">
                <a:solidFill>
                  <a:srgbClr val="000000"/>
                </a:solidFill>
                <a:latin typeface="Consolas"/>
              </a:rPr>
              <a:t>),</a:t>
            </a:r>
            <a:endParaRPr lang="en-US" sz="1600" b="0">
              <a:solidFill>
                <a:srgbClr val="000000"/>
              </a:solidFill>
              <a:latin typeface="Consolas"/>
            </a:endParaRPr>
          </a:p>
          <a:p>
            <a:pPr>
              <a:defRPr/>
            </a:pPr>
            <a:r>
              <a:rPr lang="en-US" sz="1600" b="0">
                <a:solidFill>
                  <a:srgbClr val="000000"/>
                </a:solidFill>
                <a:latin typeface="Consolas"/>
              </a:rPr>
              <a:t>    </a:t>
            </a:r>
            <a:r>
              <a:rPr lang="en-US" sz="1600" b="0">
                <a:solidFill>
                  <a:srgbClr val="000000"/>
                </a:solidFill>
                <a:latin typeface="Consolas"/>
              </a:rPr>
              <a:t>FeeAmount</a:t>
            </a:r>
            <a:r>
              <a:rPr lang="en-US" sz="1600" b="0">
                <a:solidFill>
                  <a:srgbClr val="000000"/>
                </a:solidFill>
                <a:latin typeface="Consolas"/>
              </a:rPr>
              <a:t>       </a:t>
            </a:r>
            <a:r>
              <a:rPr lang="en-US" sz="1600" b="0">
                <a:solidFill>
                  <a:srgbClr val="0000FF"/>
                </a:solidFill>
                <a:latin typeface="Consolas"/>
              </a:rPr>
              <a:t>decimal</a:t>
            </a:r>
            <a:r>
              <a:rPr lang="en-US" sz="1600" b="0">
                <a:solidFill>
                  <a:srgbClr val="000000"/>
                </a:solidFill>
                <a:latin typeface="Consolas"/>
              </a:rPr>
              <a:t>(</a:t>
            </a:r>
            <a:r>
              <a:rPr lang="en-US" sz="1600" b="0">
                <a:solidFill>
                  <a:srgbClr val="098658"/>
                </a:solidFill>
                <a:latin typeface="Consolas"/>
              </a:rPr>
              <a:t>65</a:t>
            </a:r>
            <a:r>
              <a:rPr lang="en-US" sz="1600" b="0">
                <a:solidFill>
                  <a:srgbClr val="000000"/>
                </a:solidFill>
                <a:latin typeface="Consolas"/>
              </a:rPr>
              <a:t>,</a:t>
            </a:r>
            <a:r>
              <a:rPr lang="en-US" sz="1600" b="0">
                <a:solidFill>
                  <a:srgbClr val="098658"/>
                </a:solidFill>
                <a:latin typeface="Consolas"/>
              </a:rPr>
              <a:t>2</a:t>
            </a:r>
            <a:r>
              <a:rPr lang="en-US" sz="1600" b="0">
                <a:solidFill>
                  <a:srgbClr val="000000"/>
                </a:solidFill>
                <a:latin typeface="Consolas"/>
              </a:rPr>
              <a:t>),</a:t>
            </a:r>
            <a:endParaRPr/>
          </a:p>
          <a:p>
            <a:pPr>
              <a:defRPr/>
            </a:pPr>
            <a:r>
              <a:rPr lang="en-US" sz="1600">
                <a:solidFill>
                  <a:srgbClr val="000000"/>
                </a:solidFill>
                <a:latin typeface="Consolas"/>
              </a:rPr>
              <a:t> </a:t>
            </a:r>
            <a:r>
              <a:rPr lang="zh-TW" sz="1600">
                <a:solidFill>
                  <a:srgbClr val="000000"/>
                </a:solidFill>
                <a:latin typeface="Consolas"/>
              </a:rPr>
              <a:t>   </a:t>
            </a:r>
            <a:r>
              <a:rPr lang="en-US" sz="1600">
                <a:solidFill>
                  <a:srgbClr val="000000"/>
                </a:solidFill>
                <a:latin typeface="Consolas"/>
              </a:rPr>
              <a:t>PaidAmount</a:t>
            </a:r>
            <a:r>
              <a:rPr lang="en-US" sz="1600">
                <a:solidFill>
                  <a:srgbClr val="000000"/>
                </a:solidFill>
                <a:latin typeface="Consolas"/>
              </a:rPr>
              <a:t>      </a:t>
            </a:r>
            <a:r>
              <a:rPr lang="en-US" sz="1600">
                <a:solidFill>
                  <a:srgbClr val="0000FF"/>
                </a:solidFill>
                <a:latin typeface="Consolas"/>
              </a:rPr>
              <a:t>decimal</a:t>
            </a:r>
            <a:r>
              <a:rPr lang="en-US" sz="1600">
                <a:solidFill>
                  <a:srgbClr val="000000"/>
                </a:solidFill>
                <a:latin typeface="Consolas"/>
              </a:rPr>
              <a:t>(</a:t>
            </a:r>
            <a:r>
              <a:rPr lang="en-US" sz="1600">
                <a:solidFill>
                  <a:srgbClr val="098658"/>
                </a:solidFill>
                <a:latin typeface="Consolas"/>
              </a:rPr>
              <a:t>12</a:t>
            </a:r>
            <a:r>
              <a:rPr lang="en-US" sz="1600" b="0">
                <a:solidFill>
                  <a:srgbClr val="000000"/>
                </a:solidFill>
                <a:latin typeface="Consolas"/>
              </a:rPr>
              <a:t>,</a:t>
            </a:r>
            <a:r>
              <a:rPr lang="en-US" sz="1600" b="0">
                <a:solidFill>
                  <a:srgbClr val="098658"/>
                </a:solidFill>
                <a:latin typeface="Consolas"/>
              </a:rPr>
              <a:t>2</a:t>
            </a:r>
            <a:r>
              <a:rPr lang="en-US" sz="160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PaidDate</a:t>
            </a:r>
            <a:r>
              <a:rPr lang="en-US" sz="1600">
                <a:solidFill>
                  <a:srgbClr val="000000"/>
                </a:solidFill>
                <a:latin typeface="Consolas"/>
              </a:rPr>
              <a:t>        </a:t>
            </a:r>
            <a:r>
              <a:rPr lang="en-US" sz="1600" b="0">
                <a:solidFill>
                  <a:srgbClr val="0000FF"/>
                </a:solidFill>
                <a:latin typeface="Consolas"/>
              </a:rPr>
              <a:t>datetime</a:t>
            </a:r>
            <a:r>
              <a:rPr lang="en-US" sz="1600">
                <a:solidFill>
                  <a:srgbClr val="000000"/>
                </a:solidFill>
                <a:latin typeface="Consolas"/>
              </a:rPr>
              <a:t>,</a:t>
            </a:r>
            <a:endParaRPr/>
          </a:p>
          <a:p>
            <a:pPr>
              <a:defRPr/>
            </a:pPr>
            <a:r>
              <a:rPr lang="zh-TW" sz="1600" b="0">
                <a:solidFill>
                  <a:srgbClr val="000000"/>
                </a:solidFill>
                <a:latin typeface="Consolas"/>
              </a:rPr>
              <a:t>    </a:t>
            </a:r>
            <a:r>
              <a:rPr lang="en-US" sz="1600" b="0">
                <a:solidFill>
                  <a:srgbClr val="000000"/>
                </a:solidFill>
                <a:latin typeface="Consolas"/>
              </a:rPr>
              <a:t>Note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128</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PayMID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706544"/>
            <a:ext cx="10435904" cy="688279"/>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59" y="1076178"/>
            <a:ext cx="10202693" cy="30777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lIns="91440" tIns="45720" rIns="91440" bIns="45720" anchor="t">
            <a:spAutoFit/>
          </a:bodyPr>
          <a:lstStyle/>
          <a:p>
            <a:pPr marL="457200" indent="-457200" algn="just" defTabSz="1219170">
              <a:buFont typeface="Wingdings"/>
              <a:buChar char="p"/>
              <a:defRPr/>
            </a:pPr>
            <a:r>
              <a:rPr lang="en-US" sz="1400">
                <a:solidFill>
                  <a:srgbClr val="000000"/>
                </a:solidFill>
                <a:latin typeface="微軟正黑體"/>
                <a:ea typeface="微軟正黑體"/>
              </a:rPr>
              <a:t>PayDraft</a:t>
            </a:r>
            <a:r>
              <a:rPr lang="en-US" sz="1400" b="0" i="0" u="none" strike="noStrike" cap="none">
                <a:ln>
                  <a:noFill/>
                </a:ln>
                <a:solidFill>
                  <a:srgbClr val="000000"/>
                </a:solidFill>
                <a:latin typeface="微軟正黑體"/>
                <a:ea typeface="微軟正黑體"/>
              </a:rPr>
              <a:t>:</a:t>
            </a:r>
            <a:r>
              <a:rPr lang="en-US" sz="1400">
                <a:solidFill>
                  <a:srgbClr val="000000"/>
                </a:solidFill>
                <a:latin typeface="微軟正黑體"/>
                <a:ea typeface="微軟正黑體"/>
              </a:rPr>
              <a:t> </a:t>
            </a:r>
            <a:endParaRPr lang="zh-TW">
              <a:solidFill>
                <a:srgbClr val="000000"/>
              </a:solidFill>
              <a:latin typeface="Helvetica"/>
              <a:ea typeface="微軟正黑體"/>
            </a:endParaRPr>
          </a:p>
        </p:txBody>
      </p:sp>
      <p:sp>
        <p:nvSpPr>
          <p:cNvPr id="11" name="流程圖: 人工輸入 10"/>
          <p:cNvSpPr/>
          <p:nvPr/>
        </p:nvSpPr>
        <p:spPr bwMode="auto">
          <a:xfrm rot="16199999" flipV="1">
            <a:off x="2337204" y="-1223459"/>
            <a:ext cx="355548" cy="4278638"/>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744442"/>
            <a:ext cx="3704578" cy="369332"/>
          </a:xfrm>
          <a:prstGeom prst="rect">
            <a:avLst/>
          </a:prstGeom>
        </p:spPr>
        <p:txBody>
          <a:bodyPr wrap="square" lIns="91440" tIns="45720" rIns="91440" bIns="45720" anchor="t">
            <a:spAutoFit/>
          </a:bodyPr>
          <a:lstStyle/>
          <a:p>
            <a:pPr>
              <a:defRPr/>
            </a:pPr>
            <a:r>
              <a:rPr lang="zh-TW" b="1">
                <a:solidFill>
                  <a:srgbClr val="0070C0"/>
                </a:solidFill>
                <a:latin typeface="微軟正黑體"/>
                <a:ea typeface="微軟正黑體"/>
              </a:rPr>
              <a:t>產生付款函稿</a:t>
            </a:r>
            <a:r>
              <a:rPr lang="en-US" b="1">
                <a:solidFill>
                  <a:srgbClr val="0070C0"/>
                </a:solidFill>
                <a:latin typeface="微軟正黑體"/>
                <a:ea typeface="微軟正黑體"/>
              </a:rPr>
              <a:t>-</a:t>
            </a:r>
            <a:r>
              <a:rPr lang="zh-TW" b="1">
                <a:solidFill>
                  <a:srgbClr val="0070C0"/>
                </a:solidFill>
                <a:latin typeface="微軟正黑體"/>
                <a:ea typeface="微軟正黑體"/>
              </a:rPr>
              <a:t>付款函稿主</a:t>
            </a:r>
            <a:r>
              <a:rPr lang="en-US" b="1">
                <a:solidFill>
                  <a:srgbClr val="0070C0"/>
                </a:solidFill>
                <a:latin typeface="微軟正黑體"/>
                <a:ea typeface="微軟正黑體"/>
              </a:rPr>
              <a:t>/</a:t>
            </a:r>
            <a:r>
              <a:rPr lang="zh-TW" b="1">
                <a:solidFill>
                  <a:srgbClr val="0070C0"/>
                </a:solidFill>
                <a:latin typeface="微軟正黑體"/>
                <a:ea typeface="微軟正黑體"/>
              </a:rPr>
              <a:t>明細檔</a:t>
            </a:r>
            <a:endParaRPr lang="zh-TW"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318782" y="1425370"/>
          <a:ext cx="6107418" cy="5511493"/>
        </p:xfrm>
        <a:graphic>
          <a:graphicData uri="http://schemas.openxmlformats.org/drawingml/2006/table">
            <a:tbl>
              <a:tblPr firstRow="0" firstCol="0" lastRow="0" lastCol="0" bandRow="0" bandCol="0"/>
              <a:tblGrid>
                <a:gridCol w="398835"/>
                <a:gridCol w="1407015"/>
                <a:gridCol w="1295901"/>
                <a:gridCol w="982134"/>
                <a:gridCol w="2023533"/>
              </a:tblGrid>
              <a:tr h="292986">
                <a:tc gridSpan="5">
                  <a:txBody>
                    <a:bodyPr/>
                    <a:p>
                      <a:pPr algn="ctr">
                        <a:defRPr/>
                      </a:pPr>
                      <a:r>
                        <a:rPr lang="en-US" sz="900" b="0" i="0" u="none" strike="noStrike">
                          <a:solidFill>
                            <a:srgbClr val="000000"/>
                          </a:solidFill>
                          <a:latin typeface="微軟正黑體"/>
                        </a:rPr>
                        <a:t>PayDraft</a:t>
                      </a:r>
                      <a:r>
                        <a:rPr lang="en-US" sz="900" b="0" i="0" u="none" strike="noStrike">
                          <a:solidFill>
                            <a:srgbClr val="000000"/>
                          </a:solidFill>
                          <a:latin typeface="微軟正黑體"/>
                        </a:rPr>
                        <a:t>(</a:t>
                      </a:r>
                      <a:r>
                        <a:rPr lang="zh-TW" sz="900" b="0" i="0" u="none" strike="noStrike">
                          <a:solidFill>
                            <a:srgbClr val="000000"/>
                          </a:solidFill>
                          <a:latin typeface="微軟正黑體"/>
                        </a:rPr>
                        <a:t>付款</a:t>
                      </a:r>
                      <a:r>
                        <a:rPr lang="zh-TW" sz="900" b="0" i="0" u="none" strike="noStrike">
                          <a:solidFill>
                            <a:srgbClr val="000000"/>
                          </a:solidFill>
                          <a:latin typeface="微軟正黑體"/>
                          <a:ea typeface="微軟正黑體"/>
                        </a:rPr>
                        <a:t>函稿主檔</a:t>
                      </a:r>
                      <a:r>
                        <a:rPr lang="en-US" sz="900" b="0" i="0" u="none" strike="noStrike">
                          <a:solidFill>
                            <a:srgbClr val="000000"/>
                          </a:solidFill>
                          <a:latin typeface="微軟正黑體"/>
                        </a:rPr>
                        <a:t>)</a:t>
                      </a:r>
                      <a:r>
                        <a:rPr lang="zh-TW" sz="900" b="0" i="0">
                          <a:solidFill>
                            <a:srgbClr val="000000"/>
                          </a:solidFill>
                          <a:ea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hMerge="1">
                  <a:txBody>
                    <a:bodyPr/>
                    <a:p>
                      <a:endParaRPr/>
                    </a:p>
                  </a:txBody>
                </a:tc>
                <a:tc hMerge="1">
                  <a:txBody>
                    <a:bodyPr/>
                    <a:p>
                      <a:endParaRPr/>
                    </a:p>
                  </a:txBody>
                </a:tc>
                <a:tc hMerge="1">
                  <a:txBody>
                    <a:bodyPr/>
                    <a:p>
                      <a:endParaRPr/>
                    </a:p>
                  </a:txBody>
                </a:tc>
                <a:tc hMerge="1">
                  <a:txBody>
                    <a:bodyPr/>
                    <a:p>
                      <a:endParaRPr/>
                    </a:p>
                  </a:txBody>
                </a:tc>
              </a:tr>
              <a:tr h="372112">
                <a:tc>
                  <a:txBody>
                    <a:bodyPr/>
                    <a:p>
                      <a:pPr algn="ctr">
                        <a:defRPr/>
                      </a:pPr>
                      <a:r>
                        <a:rPr lang="zh-TW" sz="900" b="0" i="0" u="none" strike="noStrike">
                          <a:solidFill>
                            <a:srgbClr val="000000"/>
                          </a:solidFill>
                          <a:ea typeface="微軟正黑體"/>
                        </a:rPr>
                        <a:t>項次</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資料庫欄位名稱</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資料型態</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zh-TW" sz="900" b="0" i="0" u="none" strike="noStrike">
                          <a:solidFill>
                            <a:srgbClr val="000000"/>
                          </a:solidFill>
                          <a:ea typeface="微軟正黑體"/>
                        </a:rPr>
                        <a:t>內容說明</a:t>
                      </a:r>
                      <a:r>
                        <a:rPr lang="zh-TW" sz="900" b="0" i="0">
                          <a:solidFill>
                            <a:srgbClr val="000000"/>
                          </a:solidFill>
                          <a:latin typeface="微軟正黑體"/>
                        </a:rPr>
                        <a:t>​</a:t>
                      </a:r>
                      <a:endParaRPr lang="zh-TW"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404059">
                <a:tc>
                  <a:txBody>
                    <a:bodyPr/>
                    <a:p>
                      <a:pPr algn="ctr">
                        <a:defRPr/>
                      </a:pPr>
                      <a:r>
                        <a:rPr lang="en-US" sz="900" b="0" i="0" u="none" strike="noStrike">
                          <a:solidFill>
                            <a:srgbClr val="000000"/>
                          </a:solidFill>
                          <a:latin typeface="微軟正黑體"/>
                        </a:rPr>
                        <a:t>1</a:t>
                      </a:r>
                      <a:r>
                        <a:rPr lang="en-US" sz="900" b="0" i="0">
                          <a:solidFill>
                            <a:srgbClr val="000000"/>
                          </a:solidFill>
                          <a:latin typeface="微軟正黑體"/>
                        </a:rPr>
                        <a:t>​</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zh-TW" sz="1000" b="0" i="0" u="none" strike="noStrike">
                          <a:solidFill>
                            <a:srgbClr val="000000"/>
                          </a:solidFill>
                          <a:latin typeface="微軟正黑體"/>
                          <a:ea typeface="微軟正黑體"/>
                        </a:rPr>
                        <a:t>付款函稿</a:t>
                      </a:r>
                      <a:r>
                        <a:rPr lang="en-US" sz="1000" b="0" i="0" u="none" strike="noStrike">
                          <a:solidFill>
                            <a:srgbClr val="000000"/>
                          </a:solidFill>
                          <a:latin typeface="微軟正黑體"/>
                        </a:rPr>
                        <a:t>ID</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en-US" sz="1000" b="0" i="0" u="none" strike="noStrike">
                          <a:solidFill>
                            <a:srgbClr val="000000"/>
                          </a:solidFill>
                          <a:latin typeface="微軟正黑體"/>
                        </a:rPr>
                        <a:t>PayDraftID</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en-US" sz="1000" b="0" i="0" u="none" strike="noStrike">
                          <a:solidFill>
                            <a:srgbClr val="000000"/>
                          </a:solidFill>
                          <a:latin typeface="微軟正黑體"/>
                        </a:rPr>
                        <a:t>int</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en-US" sz="1000" b="0" i="0" u="none" strike="noStrike">
                          <a:solidFill>
                            <a:srgbClr val="000000"/>
                          </a:solidFill>
                          <a:latin typeface="微軟正黑體"/>
                        </a:rPr>
                        <a:t>NOT NULL AUTO_INCREMENT</a:t>
                      </a:r>
                      <a:r>
                        <a:rPr lang="en-US" sz="1000" b="0" i="0" u="none" strike="noStrike">
                          <a:solidFill>
                            <a:srgbClr val="000000"/>
                          </a:solidFill>
                          <a:ea typeface="微軟正黑體"/>
                        </a:rPr>
                        <a:t> </a:t>
                      </a:r>
                      <a:r>
                        <a:rPr lang="en-US" sz="1000" b="0" i="0" u="none" strike="noStrike">
                          <a:solidFill>
                            <a:srgbClr val="000000"/>
                          </a:solidFill>
                          <a:latin typeface="微軟正黑體"/>
                        </a:rPr>
                        <a:t>(PK)</a:t>
                      </a:r>
                      <a:r>
                        <a:rPr lang="en-US" sz="1000" b="0" i="0">
                          <a:solidFill>
                            <a:srgbClr val="000000"/>
                          </a:solidFill>
                          <a:ea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57842">
                <a:tc>
                  <a:txBody>
                    <a:bodyPr/>
                    <a:p>
                      <a:pPr algn="ctr">
                        <a:defRPr/>
                      </a:pPr>
                      <a:r>
                        <a:rPr lang="en-US" sz="1100" b="0" i="0">
                          <a:solidFill>
                            <a:srgbClr val="000000"/>
                          </a:solidFill>
                        </a:rPr>
                        <a:t>2</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zh-TW" sz="1000" b="0" i="0" u="none" strike="noStrike">
                          <a:solidFill>
                            <a:srgbClr val="000000"/>
                          </a:solidFill>
                          <a:ea typeface="微軟正黑體"/>
                        </a:rPr>
                        <a:t>供應商名稱</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Supplier</a:t>
                      </a:r>
                      <a:r>
                        <a:rPr lang="en-US" sz="1000" b="0" i="0" u="none" strike="noStrike" cap="none" spc="0">
                          <a:solidFill>
                            <a:srgbClr val="000000"/>
                          </a:solidFill>
                          <a:latin typeface="微軟正黑體"/>
                          <a:ea typeface="+mn-ea"/>
                          <a:cs typeface="+mn-cs"/>
                        </a:rPr>
                        <a:t>Name</a:t>
                      </a:r>
                      <a:endParaRPr lang="en-US" sz="1000" b="0" i="0" u="none" strike="noStrike" cap="none" spc="0">
                        <a:solidFill>
                          <a:srgbClr val="000000"/>
                        </a:solidFill>
                        <a:latin typeface="微軟正黑體"/>
                        <a:ea typeface="+mn-ea"/>
                        <a:cs typeface="+mn-cs"/>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en-US" sz="1000" b="0" i="0" u="none" strike="noStrike">
                          <a:solidFill>
                            <a:srgbClr val="000000"/>
                          </a:solidFill>
                          <a:latin typeface="微軟正黑體"/>
                        </a:rPr>
                        <a:t>varchar(100)</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Helvetica"/>
                          <a:ea typeface="微軟正黑體"/>
                          <a:cs typeface="Helvetica"/>
                        </a:rPr>
                        <a:t>付款內容</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404059">
                <a:tc>
                  <a:txBody>
                    <a:bodyPr/>
                    <a:p>
                      <a:pPr algn="ctr">
                        <a:defRPr/>
                      </a:pPr>
                      <a:r>
                        <a:rPr lang="en-US" sz="900" b="0" i="0" u="none" strike="noStrike">
                          <a:solidFill>
                            <a:srgbClr val="000000"/>
                          </a:solidFill>
                          <a:latin typeface="微軟正黑體"/>
                        </a:rPr>
                        <a:t>3</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l">
                        <a:defRPr/>
                      </a:pPr>
                      <a:r>
                        <a:rPr lang="zh-TW" sz="1000" b="0" i="0" u="none" strike="noStrike">
                          <a:solidFill>
                            <a:srgbClr val="000000"/>
                          </a:solidFill>
                          <a:ea typeface="微軟正黑體"/>
                        </a:rPr>
                        <a:t>海纜資訊</a:t>
                      </a:r>
                      <a:endParaRPr lang="zh-TW"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Cable​Info</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algn="ctr">
                        <a:defRPr/>
                      </a:pPr>
                      <a:r>
                        <a:rPr lang="en-US" sz="1000" b="0" i="0" u="none" strike="noStrike">
                          <a:solidFill>
                            <a:srgbClr val="000000"/>
                          </a:solidFill>
                          <a:latin typeface="微軟正黑體"/>
                        </a:rPr>
                        <a:t>varchar(64)</a:t>
                      </a:r>
                      <a:r>
                        <a:rPr lang="en-US" sz="1000" b="0" i="0">
                          <a:solidFill>
                            <a:srgbClr val="000000"/>
                          </a:solidFill>
                          <a:latin typeface="微軟正黑體"/>
                        </a:rPr>
                        <a:t>​</a:t>
                      </a:r>
                      <a:endParaRPr lang="en-US" sz="10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Helvetica"/>
                          <a:ea typeface="微軟正黑體"/>
                          <a:cs typeface="Helvetica"/>
                        </a:rPr>
                        <a:t>使用者</a:t>
                      </a:r>
                      <a:r>
                        <a:rPr lang="en-US" sz="1000" b="0" i="0" u="none" strike="noStrike" cap="none" spc="0">
                          <a:ln>
                            <a:noFill/>
                          </a:ln>
                          <a:solidFill>
                            <a:srgbClr val="000000"/>
                          </a:solidFill>
                          <a:latin typeface="Helvetica"/>
                          <a:ea typeface="微軟正黑體"/>
                          <a:cs typeface="Helvetica"/>
                        </a:rPr>
                        <a:t>key </a:t>
                      </a:r>
                      <a:r>
                        <a:rPr lang="en-US" sz="1000" b="0" i="0" u="none" strike="noStrike" cap="none" spc="0">
                          <a:ln>
                            <a:noFill/>
                          </a:ln>
                          <a:solidFill>
                            <a:srgbClr val="000000"/>
                          </a:solidFill>
                          <a:latin typeface="+mn-lt"/>
                          <a:ea typeface="微軟正黑體"/>
                          <a:cs typeface="+mn-cs"/>
                        </a:rPr>
                        <a:t>in (</a:t>
                      </a:r>
                      <a:r>
                        <a:rPr lang="zh-TW" sz="1000" b="0" i="0" u="none" strike="noStrike" cap="none" spc="0">
                          <a:ln>
                            <a:noFill/>
                          </a:ln>
                          <a:solidFill>
                            <a:srgbClr val="000000"/>
                          </a:solidFill>
                          <a:latin typeface="Helvetica"/>
                          <a:ea typeface="微軟正黑體"/>
                          <a:cs typeface="Helvetica"/>
                        </a:rPr>
                        <a:t>付款內容，多筆</a:t>
                      </a:r>
                      <a:r>
                        <a:rPr lang="en-US" sz="1000" b="0" i="0" u="none" strike="noStrike" cap="none" spc="0">
                          <a:ln>
                            <a:noFill/>
                          </a:ln>
                          <a:solidFill>
                            <a:srgbClr val="000000"/>
                          </a:solidFill>
                          <a:latin typeface="Helvetica"/>
                          <a:ea typeface="微軟正黑體"/>
                          <a:cs typeface="Helvetica"/>
                        </a:rPr>
                        <a:t>)</a:t>
                      </a:r>
                      <a:endParaRPr lang="zh-TW" sz="1000" b="0" i="0" u="none" strike="noStrike" cap="none" spc="0">
                        <a:ln>
                          <a:noFill/>
                        </a:ln>
                        <a:solidFill>
                          <a:srgbClr val="000000"/>
                        </a:solidFill>
                        <a:latin typeface="Helvetica"/>
                        <a:ea typeface="微軟正黑體"/>
                        <a:cs typeface="Helvetica"/>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60297">
                <a:tc>
                  <a:txBody>
                    <a:bodyPr/>
                    <a:p>
                      <a:pPr algn="ctr">
                        <a:defRPr/>
                      </a:pPr>
                      <a:r>
                        <a:rPr lang="en-US" sz="900" b="0" i="0" u="none" strike="noStrike">
                          <a:solidFill>
                            <a:srgbClr val="000000"/>
                          </a:solidFill>
                          <a:latin typeface="微軟正黑體"/>
                        </a:rPr>
                        <a:t>4</a:t>
                      </a:r>
                      <a:endParaRPr lang="en-US" sz="1100" b="0" i="0">
                        <a:solidFill>
                          <a:srgbClr val="000000"/>
                        </a:solidFill>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匯款總金額</a:t>
                      </a:r>
                      <a:endParaRPr lang="en-US" sz="1000" b="0" i="0" u="none" strike="noStrike" cap="none" spc="0">
                        <a:solidFill>
                          <a:srgbClr val="000000"/>
                        </a:solidFill>
                        <a:latin typeface="+mn-lt"/>
                        <a:ea typeface="微軟正黑體"/>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a:t>
                      </a:r>
                      <a:r>
                        <a:rPr lang="en-US" sz="1000" b="0" i="0" u="none" strike="noStrike" cap="none" spc="0">
                          <a:solidFill>
                            <a:srgbClr val="000000"/>
                          </a:solidFill>
                          <a:latin typeface="微軟正黑體"/>
                          <a:ea typeface="+mn-ea"/>
                          <a:cs typeface="+mn-cs"/>
                        </a:rPr>
                        <a:t>TotalFeeAmount</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decimal(12,2)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Helvetica"/>
                          <a:ea typeface="微軟正黑體"/>
                          <a:cs typeface="Helvetica"/>
                        </a:rPr>
                        <a:t>付款內容</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87251">
                <a:tc>
                  <a:txBody>
                    <a:bodyPr/>
                    <a:p>
                      <a:pPr algn="ctr">
                        <a:defRPr/>
                      </a:pPr>
                      <a:r>
                        <a:rPr lang="en-US" sz="1100" b="0" i="0">
                          <a:solidFill>
                            <a:srgbClr val="000000"/>
                          </a:solidFill>
                        </a:rPr>
                        <a:t>5</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主旨</a:t>
                      </a:r>
                      <a:endParaRPr lang="en-US" sz="1000" b="0" i="0" u="none" strike="noStrike" cap="none" spc="0">
                        <a:solidFill>
                          <a:srgbClr val="000000"/>
                        </a:solidFill>
                        <a:latin typeface="+mn-lt"/>
                        <a:ea typeface="微軟正黑體"/>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  Subject</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a:solidFill>
                            <a:srgbClr val="000000"/>
                          </a:solidFill>
                          <a:latin typeface="微軟正黑體"/>
                        </a:rPr>
                        <a:t>varchar(128)</a:t>
                      </a:r>
                      <a:r>
                        <a:rPr lang="en-US" sz="1000" b="0" i="0">
                          <a:solidFill>
                            <a:srgbClr val="000000"/>
                          </a:solidFill>
                          <a:latin typeface="微軟正黑體"/>
                        </a:rPr>
                        <a:t>​</a:t>
                      </a:r>
                      <a:endParaRPr lang="en-US"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Helvetica"/>
                          <a:ea typeface="微軟正黑體"/>
                          <a:cs typeface="Helvetica"/>
                        </a:rPr>
                        <a:t>畫面文字</a:t>
                      </a:r>
                      <a:r>
                        <a:rPr lang="en-US" sz="1000" b="0" i="0" u="none" strike="noStrike" cap="none" spc="0">
                          <a:ln>
                            <a:noFill/>
                          </a:ln>
                          <a:solidFill>
                            <a:srgbClr val="000000"/>
                          </a:solidFill>
                          <a:latin typeface="Helvetica"/>
                          <a:ea typeface="微軟正黑體"/>
                          <a:cs typeface="Helvetica"/>
                        </a:rPr>
                        <a:t>+</a:t>
                      </a:r>
                      <a:r>
                        <a:rPr lang="zh-TW" sz="1000" b="0" i="0" u="none" strike="noStrike">
                          <a:solidFill>
                            <a:srgbClr val="000000"/>
                          </a:solidFill>
                          <a:ea typeface="微軟正黑體"/>
                        </a:rPr>
                        <a:t>供應商名稱</a:t>
                      </a:r>
                      <a:r>
                        <a:rPr lang="en-US" sz="1000" b="0" i="0" u="none" strike="noStrike" cap="none" spc="0">
                          <a:ln>
                            <a:noFill/>
                          </a:ln>
                          <a:solidFill>
                            <a:srgbClr val="000000"/>
                          </a:solidFill>
                          <a:latin typeface="Helvetica"/>
                          <a:ea typeface="微軟正黑體"/>
                          <a:cs typeface="Helvetica"/>
                        </a:rPr>
                        <a:t>+</a:t>
                      </a:r>
                      <a:r>
                        <a:rPr lang="zh-TW" sz="1000" b="0" i="0" u="none" strike="noStrike" cap="none" spc="0">
                          <a:solidFill>
                            <a:srgbClr val="000000"/>
                          </a:solidFill>
                          <a:latin typeface="+mn-lt"/>
                          <a:ea typeface="微軟正黑體"/>
                          <a:cs typeface="+mn-cs"/>
                        </a:rPr>
                        <a:t>匯款總金額</a:t>
                      </a:r>
                      <a:r>
                        <a:rPr lang="en-US" sz="1000" b="0" i="0" u="none" strike="noStrike" cap="none" spc="0">
                          <a:solidFill>
                            <a:srgbClr val="000000"/>
                          </a:solidFill>
                          <a:latin typeface="+mn-lt"/>
                          <a:ea typeface="微軟正黑體"/>
                          <a:cs typeface="+mn-cs"/>
                        </a:rPr>
                        <a:t>+</a:t>
                      </a:r>
                      <a:r>
                        <a:rPr lang="zh-TW" sz="1000" b="0" i="0" u="none" strike="noStrike" cap="none" spc="0">
                          <a:ln>
                            <a:noFill/>
                          </a:ln>
                          <a:solidFill>
                            <a:srgbClr val="000000"/>
                          </a:solidFill>
                          <a:latin typeface="Helvetica"/>
                          <a:ea typeface="微軟正黑體"/>
                          <a:cs typeface="Helvetica"/>
                        </a:rPr>
                        <a:t>使用者</a:t>
                      </a:r>
                      <a:r>
                        <a:rPr lang="en-US" sz="1000" b="0" i="0" u="none" strike="noStrike" cap="none" spc="0">
                          <a:ln>
                            <a:noFill/>
                          </a:ln>
                          <a:solidFill>
                            <a:srgbClr val="000000"/>
                          </a:solidFill>
                          <a:latin typeface="Helvetica"/>
                          <a:ea typeface="微軟正黑體"/>
                          <a:cs typeface="Helvetica"/>
                        </a:rPr>
                        <a:t>key in </a:t>
                      </a:r>
                      <a:endParaRPr lang="zh-TW"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87251">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6</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聯絡人員</a:t>
                      </a:r>
                      <a:endParaRPr lang="en-US" sz="1000" b="0" i="0" u="none" strike="noStrike" cap="none" spc="0">
                        <a:solidFill>
                          <a:srgbClr val="000000"/>
                        </a:solidFill>
                        <a:latin typeface="+mn-lt"/>
                        <a:ea typeface="微軟正黑體"/>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CtactPerson</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a:solidFill>
                            <a:srgbClr val="000000"/>
                          </a:solidFill>
                          <a:latin typeface="微軟正黑體"/>
                        </a:rPr>
                        <a:t>varchar(10)</a:t>
                      </a:r>
                      <a:r>
                        <a:rPr lang="en-US" sz="1000" b="0" i="0">
                          <a:solidFill>
                            <a:srgbClr val="000000"/>
                          </a:solidFill>
                          <a:latin typeface="微軟正黑體"/>
                        </a:rPr>
                        <a:t>​</a:t>
                      </a:r>
                      <a:endParaRPr lang="en-US"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使用者</a:t>
                      </a:r>
                      <a:r>
                        <a:rPr lang="en-US" sz="1000" b="0" i="0" u="none" strike="noStrike" cap="none" spc="0">
                          <a:ln>
                            <a:noFill/>
                          </a:ln>
                          <a:solidFill>
                            <a:srgbClr val="000000"/>
                          </a:solidFill>
                          <a:latin typeface="+mn-lt"/>
                          <a:ea typeface="微軟正黑體"/>
                          <a:cs typeface="+mn-cs"/>
                        </a:rPr>
                        <a:t>key in </a:t>
                      </a:r>
                      <a:endParaRPr lang="zh-TW" sz="1000" b="0" i="0" u="none" strike="noStrike" cap="none" spc="0">
                        <a:ln>
                          <a:noFill/>
                        </a:ln>
                        <a:solidFill>
                          <a:srgbClr val="000000"/>
                        </a:solidFill>
                        <a:latin typeface="Helvetica"/>
                        <a:ea typeface="微軟正黑體"/>
                        <a:cs typeface="Helvetica"/>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84991">
                <a:tc>
                  <a:txBody>
                    <a:bodyPr/>
                    <a:p>
                      <a:pPr algn="ctr">
                        <a:defRPr/>
                      </a:pPr>
                      <a:r>
                        <a:rPr lang="en-US" sz="1100" b="0" i="0">
                          <a:solidFill>
                            <a:srgbClr val="000000"/>
                          </a:solidFill>
                        </a:rPr>
                        <a:t>7</a:t>
                      </a:r>
                      <a:endParaRPr/>
                    </a:p>
                  </a:txBody>
                  <a:tcPr marL="80705" marR="80705" marT="40352" marB="40352"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zh-TW" sz="1000" b="0" i="0" u="none" strike="noStrike" cap="none" spc="0">
                          <a:solidFill>
                            <a:srgbClr val="000000"/>
                          </a:solidFill>
                          <a:latin typeface="微軟正黑體"/>
                          <a:ea typeface="+mn-ea"/>
                          <a:cs typeface="+mn-cs"/>
                        </a:rPr>
                        <a:t>  聯絡電話</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Tel</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914400">
                        <a:lnSpc>
                          <a:spcPct val="100000"/>
                        </a:lnSpc>
                        <a:spcBef>
                          <a:spcPts val="0"/>
                        </a:spcBef>
                        <a:spcAft>
                          <a:spcPts val="0"/>
                        </a:spcAft>
                        <a:buClrTx/>
                        <a:buSzTx/>
                        <a:buFontTx/>
                        <a:buNone/>
                        <a:defRPr/>
                      </a:pPr>
                      <a:r>
                        <a:rPr lang="en-US" sz="1000" b="0" i="0" u="none" strike="noStrike">
                          <a:solidFill>
                            <a:srgbClr val="000000"/>
                          </a:solidFill>
                          <a:latin typeface="微軟正黑體"/>
                        </a:rPr>
                        <a:t>varchar(20)</a:t>
                      </a:r>
                      <a:r>
                        <a:rPr lang="en-US" sz="1000" b="0" i="0">
                          <a:solidFill>
                            <a:srgbClr val="000000"/>
                          </a:solidFill>
                          <a:latin typeface="微軟正黑體"/>
                        </a:rPr>
                        <a:t>​</a:t>
                      </a:r>
                      <a:endParaRPr lang="en-US"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使用者</a:t>
                      </a:r>
                      <a:r>
                        <a:rPr lang="en-US" sz="1000" b="0" i="0" u="none" strike="noStrike" cap="none" spc="0">
                          <a:ln>
                            <a:noFill/>
                          </a:ln>
                          <a:solidFill>
                            <a:srgbClr val="000000"/>
                          </a:solidFill>
                          <a:latin typeface="+mn-lt"/>
                          <a:ea typeface="微軟正黑體"/>
                          <a:cs typeface="+mn-cs"/>
                        </a:rPr>
                        <a:t>key in </a:t>
                      </a:r>
                      <a:endParaRPr lang="zh-TW"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187251">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8</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a:t>
                      </a:r>
                      <a:r>
                        <a:rPr lang="en-US" sz="1000" b="0" i="0" u="none" strike="noStrike" cap="none">
                          <a:ln>
                            <a:noFill/>
                          </a:ln>
                          <a:solidFill>
                            <a:schemeClr val="tx1"/>
                          </a:solidFill>
                          <a:latin typeface="微軟正黑體"/>
                          <a:ea typeface="微軟正黑體"/>
                        </a:rPr>
                        <a:t>email</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email</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varchar(64)</a:t>
                      </a:r>
                      <a:r>
                        <a:rPr lang="en-US" sz="1000" b="0" i="0">
                          <a:solidFill>
                            <a:srgbClr val="000000"/>
                          </a:solidFill>
                          <a:latin typeface="微軟正黑體"/>
                        </a:rPr>
                        <a:t>​</a:t>
                      </a:r>
                      <a:endParaRPr lang="en-US"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使用者</a:t>
                      </a:r>
                      <a:r>
                        <a:rPr lang="en-US" sz="1000" b="0" i="0" u="none" strike="noStrike" cap="none" spc="0">
                          <a:ln>
                            <a:noFill/>
                          </a:ln>
                          <a:solidFill>
                            <a:srgbClr val="000000"/>
                          </a:solidFill>
                          <a:latin typeface="+mn-lt"/>
                          <a:ea typeface="微軟正黑體"/>
                          <a:cs typeface="+mn-cs"/>
                        </a:rPr>
                        <a:t>key in </a:t>
                      </a:r>
                      <a:endParaRPr lang="zh-TW"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30026">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9</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a:t>
                      </a:r>
                      <a:r>
                        <a:rPr lang="zh-TW" sz="1000" b="0" i="0" u="none" strike="noStrike" cap="none" spc="0">
                          <a:solidFill>
                            <a:srgbClr val="000000"/>
                          </a:solidFill>
                          <a:latin typeface="+mn-lt"/>
                          <a:ea typeface="微軟正黑體"/>
                          <a:cs typeface="+mn-cs"/>
                        </a:rPr>
                        <a:t>發文</a:t>
                      </a:r>
                      <a:r>
                        <a:rPr lang="zh-TW" sz="1000" b="0" i="0" u="none" strike="noStrike" cap="none" spc="0">
                          <a:solidFill>
                            <a:srgbClr val="000000"/>
                          </a:solidFill>
                          <a:latin typeface="+mn-lt"/>
                          <a:ea typeface="微軟正黑體"/>
                          <a:cs typeface="+mn-cs"/>
                        </a:rPr>
                        <a:t>日期</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IssueDate</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varchar(32)</a:t>
                      </a:r>
                      <a:r>
                        <a:rPr lang="en-US" sz="1000" b="0" i="0">
                          <a:solidFill>
                            <a:srgbClr val="000000"/>
                          </a:solidFill>
                          <a:latin typeface="微軟正黑體"/>
                        </a:rPr>
                        <a:t>​</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使用者</a:t>
                      </a:r>
                      <a:r>
                        <a:rPr lang="en-US" sz="1000" b="0" i="0" u="none" strike="noStrike" cap="none" spc="0">
                          <a:ln>
                            <a:noFill/>
                          </a:ln>
                          <a:solidFill>
                            <a:srgbClr val="000000"/>
                          </a:solidFill>
                          <a:latin typeface="+mn-lt"/>
                          <a:ea typeface="微軟正黑體"/>
                          <a:cs typeface="+mn-cs"/>
                        </a:rPr>
                        <a:t>key in </a:t>
                      </a:r>
                      <a:endParaRPr lang="zh-TW"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30026">
                <a:tc>
                  <a:txBody>
                    <a:bodyPr/>
                    <a:p>
                      <a:pPr marL="0" marR="0" lvl="0" indent="0" algn="ctr" defTabSz="914400">
                        <a:lnSpc>
                          <a:spcPct val="100000"/>
                        </a:lnSpc>
                        <a:spcBef>
                          <a:spcPts val="0"/>
                        </a:spcBef>
                        <a:spcAft>
                          <a:spcPts val="0"/>
                        </a:spcAft>
                        <a:buClrTx/>
                        <a:buSzTx/>
                        <a:buFontTx/>
                        <a:buNone/>
                        <a:defRPr/>
                      </a:pPr>
                      <a:r>
                        <a:rPr lang="en-US" sz="900" b="0" i="0" u="none" strike="noStrike" cap="none" spc="0">
                          <a:solidFill>
                            <a:srgbClr val="000000"/>
                          </a:solidFill>
                          <a:latin typeface="微軟正黑體"/>
                          <a:ea typeface="+mn-ea"/>
                          <a:cs typeface="+mn-cs"/>
                        </a:rPr>
                        <a:t>10</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a:t>
                      </a:r>
                      <a:r>
                        <a:rPr lang="zh-TW" sz="1000" b="0" i="0" u="none" strike="noStrike" cap="none" spc="0">
                          <a:solidFill>
                            <a:srgbClr val="000000"/>
                          </a:solidFill>
                          <a:latin typeface="+mn-lt"/>
                          <a:ea typeface="微軟正黑體"/>
                          <a:cs typeface="+mn-cs"/>
                        </a:rPr>
                        <a:t>發文</a:t>
                      </a:r>
                      <a:r>
                        <a:rPr lang="zh-TW" sz="1000" b="0" i="0" u="none" strike="noStrike" cap="none" spc="0">
                          <a:solidFill>
                            <a:srgbClr val="000000"/>
                          </a:solidFill>
                          <a:latin typeface="+mn-lt"/>
                          <a:ea typeface="微軟正黑體"/>
                          <a:cs typeface="+mn-cs"/>
                        </a:rPr>
                        <a:t>字號</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IssueNo</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varchar(32)</a:t>
                      </a:r>
                      <a:r>
                        <a:rPr lang="en-US" sz="1000" b="0" i="0">
                          <a:solidFill>
                            <a:srgbClr val="000000"/>
                          </a:solidFill>
                          <a:latin typeface="微軟正黑體"/>
                        </a:rPr>
                        <a:t>​</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使用者</a:t>
                      </a:r>
                      <a:r>
                        <a:rPr lang="en-US" sz="1000" b="0" i="0" u="none" strike="noStrike" cap="none" spc="0">
                          <a:ln>
                            <a:noFill/>
                          </a:ln>
                          <a:solidFill>
                            <a:srgbClr val="000000"/>
                          </a:solidFill>
                          <a:latin typeface="+mn-lt"/>
                          <a:ea typeface="微軟正黑體"/>
                          <a:cs typeface="+mn-cs"/>
                        </a:rPr>
                        <a:t>key in </a:t>
                      </a:r>
                      <a:endParaRPr lang="zh-TW"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30026">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chemeClr val="tx1"/>
                          </a:solidFill>
                          <a:latin typeface="微軟正黑體"/>
                          <a:ea typeface="微軟正黑體"/>
                        </a:rPr>
                        <a:t>11</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受文者</a:t>
                      </a:r>
                      <a:endParaRPr lang="en-US" sz="1000" b="0" i="0" u="none" strike="noStrike" cap="none">
                        <a:ln>
                          <a:noFill/>
                        </a:ln>
                        <a:solidFill>
                          <a:schemeClr val="tx1"/>
                        </a:solidFill>
                        <a:latin typeface="微軟正黑體"/>
                        <a:ea typeface="微軟正黑體"/>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OriginalTo</a:t>
                      </a:r>
                      <a:endParaRPr lang="en-US" sz="1000" b="0" i="0" u="none" strike="noStrike" cap="none" spc="0">
                        <a:solidFill>
                          <a:srgbClr val="000000"/>
                        </a:solidFill>
                        <a:latin typeface="微軟正黑體"/>
                        <a:ea typeface="+mn-ea"/>
                        <a:cs typeface="+mn-cs"/>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varchar(64)</a:t>
                      </a:r>
                      <a:r>
                        <a:rPr lang="en-US" sz="1000" b="0" i="0">
                          <a:solidFill>
                            <a:srgbClr val="000000"/>
                          </a:solidFill>
                          <a:latin typeface="微軟正黑體"/>
                        </a:rPr>
                        <a:t>​</a:t>
                      </a:r>
                      <a:endParaRPr lang="en-US" sz="1000" b="0" i="0">
                        <a:solidFill>
                          <a:srgbClr val="000000"/>
                        </a:solidFill>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a:ln>
                            <a:noFill/>
                          </a:ln>
                          <a:solidFill>
                            <a:schemeClr val="tx1"/>
                          </a:solidFill>
                          <a:latin typeface="微軟正黑體"/>
                          <a:ea typeface="微軟正黑體"/>
                        </a:rPr>
                        <a:t>聯盟帳戶之銀行</a:t>
                      </a:r>
                      <a:r>
                        <a:rPr lang="en-US" sz="1000" b="0" i="0" u="none" strike="noStrike" cap="none">
                          <a:ln>
                            <a:noFill/>
                          </a:ln>
                          <a:solidFill>
                            <a:schemeClr val="tx1"/>
                          </a:solidFill>
                          <a:latin typeface="微軟正黑體"/>
                          <a:ea typeface="微軟正黑體"/>
                        </a:rPr>
                        <a:t>,</a:t>
                      </a:r>
                      <a:r>
                        <a:rPr lang="zh-TW" sz="1000" b="0" i="0" u="none" strike="noStrike" cap="none">
                          <a:ln>
                            <a:noFill/>
                          </a:ln>
                          <a:solidFill>
                            <a:schemeClr val="tx1"/>
                          </a:solidFill>
                          <a:latin typeface="微軟正黑體"/>
                          <a:ea typeface="微軟正黑體"/>
                        </a:rPr>
                        <a:t> 使用者選擇</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665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ln>
                            <a:noFill/>
                          </a:ln>
                          <a:solidFill>
                            <a:schemeClr val="tx1"/>
                          </a:solidFill>
                          <a:latin typeface="微軟正黑體"/>
                          <a:ea typeface="微軟正黑體"/>
                          <a:cs typeface="Helvetica"/>
                        </a:rPr>
                        <a:t>12</a:t>
                      </a:r>
                      <a:endParaRPr/>
                    </a:p>
                  </a:txBody>
                  <a:tcPr marL="8193" marR="8193"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tx1"/>
                          </a:solidFill>
                          <a:latin typeface="微軟正黑體"/>
                          <a:ea typeface="微軟正黑體"/>
                        </a:rPr>
                        <a:t>  聯盟銀行帳號</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CBPBankAcctNo</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varchar(20)</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a:ln>
                            <a:noFill/>
                          </a:ln>
                          <a:solidFill>
                            <a:srgbClr val="000000"/>
                          </a:solidFill>
                          <a:latin typeface="微軟正黑體"/>
                          <a:ea typeface="微軟正黑體"/>
                        </a:rPr>
                        <a:t>供應商資料表</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665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13</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供應商銀行戶名</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SupBankAcctName</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varchar(100)</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lang="zh-TW" sz="1000" b="0" i="0" u="none" strike="noStrike" cap="none" spc="0">
                        <a:ln>
                          <a:noFill/>
                        </a:ln>
                        <a:solidFill>
                          <a:srgbClr val="000000"/>
                        </a:solidFill>
                        <a:latin typeface="微軟正黑體"/>
                        <a:ea typeface="微軟正黑體"/>
                        <a:cs typeface="Helvetica"/>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665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14</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供應商銀行</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SupBankName</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varchar(100)</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lang="zh-TW" sz="1000" b="0" i="0" u="none" strike="noStrike" cap="none" spc="0">
                        <a:ln>
                          <a:noFill/>
                        </a:ln>
                        <a:solidFill>
                          <a:srgbClr val="000000"/>
                        </a:solidFill>
                        <a:latin typeface="微軟正黑體"/>
                        <a:ea typeface="微軟正黑體"/>
                        <a:cs typeface="Helvetica"/>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665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15</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供應商銀行地址</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SupBankAddress</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varchar(512)</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lang="zh-TW" sz="1000" b="0" i="0" u="none" strike="noStrike" cap="none" spc="0">
                        <a:ln>
                          <a:noFill/>
                        </a:ln>
                        <a:solidFill>
                          <a:srgbClr val="000000"/>
                        </a:solidFill>
                        <a:latin typeface="微軟正黑體"/>
                        <a:ea typeface="微軟正黑體"/>
                        <a:cs typeface="Helvetica"/>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6653">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16</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供應商銀行帳號</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SupBankAcctNo</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varchar(32)</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lang="zh-TW" sz="1000" b="0" i="0" u="none" strike="noStrike" cap="none" spc="0">
                        <a:ln>
                          <a:noFill/>
                        </a:ln>
                        <a:solidFill>
                          <a:srgbClr val="000000"/>
                        </a:solidFill>
                        <a:latin typeface="微軟正黑體"/>
                        <a:ea typeface="微軟正黑體"/>
                        <a:cs typeface="Helvetica"/>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18711">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17</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a:t>
                      </a:r>
                      <a:r>
                        <a:rPr lang="en-US" sz="1000" b="0" i="0" u="none" strike="noStrike" cap="none" spc="0">
                          <a:solidFill>
                            <a:srgbClr val="000000"/>
                          </a:solidFill>
                          <a:latin typeface="+mn-lt"/>
                          <a:ea typeface="微軟正黑體"/>
                          <a:cs typeface="+mn-cs"/>
                        </a:rPr>
                        <a:t>IBAN</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SupIBAN</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varchar(32)</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92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18</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供應商國際銀行代碼</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SupSWIFTCode</a:t>
                      </a:r>
                      <a:endParaRPr lang="en-US" sz="1000" b="0" i="0" u="none" strike="noStrike" cap="none" spc="0">
                        <a:solidFill>
                          <a:srgbClr val="000000"/>
                        </a:solidFill>
                        <a:latin typeface="微軟正黑體"/>
                        <a:ea typeface="+mn-ea"/>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a:solidFill>
                            <a:srgbClr val="000000"/>
                          </a:solidFill>
                          <a:latin typeface="微軟正黑體"/>
                        </a:rPr>
                        <a:t>varchar(32)</a:t>
                      </a:r>
                      <a:endParaRPr lang="en-US" sz="1000" b="0" i="0">
                        <a:solidFill>
                          <a:srgbClr val="000000"/>
                        </a:solidFill>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Helvetica"/>
                          <a:ea typeface="微軟正黑體"/>
                          <a:cs typeface="Helvetica"/>
                        </a:rPr>
                        <a:t>By </a:t>
                      </a:r>
                      <a:r>
                        <a:rPr lang="zh-TW" sz="1000" b="0" i="0" u="none" strike="noStrike" cap="none" spc="0">
                          <a:ln>
                            <a:noFill/>
                          </a:ln>
                          <a:solidFill>
                            <a:srgbClr val="000000"/>
                          </a:solidFill>
                          <a:latin typeface="微軟正黑體"/>
                          <a:ea typeface="微軟正黑體"/>
                          <a:cs typeface="Helvetica"/>
                        </a:rPr>
                        <a:t>供應商資料表</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r h="229260">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000000"/>
                          </a:solidFill>
                          <a:latin typeface="+mn-lt"/>
                          <a:ea typeface="微軟正黑體"/>
                          <a:cs typeface="+mn-cs"/>
                        </a:rPr>
                        <a:t>19</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000000"/>
                          </a:solidFill>
                          <a:latin typeface="+mn-lt"/>
                          <a:ea typeface="微軟正黑體"/>
                          <a:cs typeface="+mn-cs"/>
                        </a:rPr>
                        <a:t>  函稿狀態</a:t>
                      </a:r>
                      <a:endParaRPr lang="en-US" sz="1000" b="0" i="0" u="none" strike="noStrike" cap="none" spc="0">
                        <a:solidFill>
                          <a:srgbClr val="000000"/>
                        </a:solidFill>
                        <a:latin typeface="+mn-lt"/>
                        <a:ea typeface="微軟正黑體"/>
                        <a:cs typeface="+mn-cs"/>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000000"/>
                          </a:solidFill>
                          <a:latin typeface="微軟正黑體"/>
                          <a:ea typeface="+mn-ea"/>
                          <a:cs typeface="+mn-cs"/>
                        </a:rPr>
                        <a:t>Status</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varchar(20)</a:t>
                      </a:r>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FF0000"/>
                          </a:solidFill>
                          <a:latin typeface="微軟正黑體"/>
                          <a:ea typeface="微軟正黑體"/>
                        </a:rPr>
                        <a:t>TEMPORARY(</a:t>
                      </a:r>
                      <a:r>
                        <a:rPr lang="zh-TW" sz="1000" b="0" i="0" u="none" strike="noStrike" cap="none">
                          <a:ln>
                            <a:noFill/>
                          </a:ln>
                          <a:solidFill>
                            <a:srgbClr val="FF0000"/>
                          </a:solidFill>
                          <a:latin typeface="微軟正黑體"/>
                          <a:ea typeface="微軟正黑體"/>
                        </a:rPr>
                        <a:t>暫存</a:t>
                      </a:r>
                      <a:r>
                        <a:rPr lang="en-US" sz="1000" b="0" i="0" u="none" strike="noStrike" cap="none">
                          <a:ln>
                            <a:noFill/>
                          </a:ln>
                          <a:solidFill>
                            <a:srgbClr val="FF0000"/>
                          </a:solidFill>
                          <a:latin typeface="微軟正黑體"/>
                          <a:ea typeface="微軟正黑體"/>
                        </a:rPr>
                        <a:t>),VALIDATED(</a:t>
                      </a:r>
                      <a:r>
                        <a:rPr lang="zh-TW" sz="1000" b="0" i="0" u="none" strike="noStrike" cap="none">
                          <a:ln>
                            <a:noFill/>
                          </a:ln>
                          <a:solidFill>
                            <a:srgbClr val="FF0000"/>
                          </a:solidFill>
                          <a:latin typeface="微軟正黑體"/>
                          <a:ea typeface="微軟正黑體"/>
                        </a:rPr>
                        <a:t>已確認</a:t>
                      </a:r>
                      <a:r>
                        <a:rPr lang="en-US" sz="1000" b="0" i="0" u="none" strike="noStrike" cap="none">
                          <a:ln>
                            <a:noFill/>
                          </a:ln>
                          <a:solidFill>
                            <a:srgbClr val="FF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5" marR="8195" marT="8189" marB="0"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E2F0D9"/>
                    </a:solidFill>
                  </a:tcPr>
                </a:tc>
              </a:tr>
            </a:tbl>
          </a:graphicData>
        </a:graphic>
      </p:graphicFrame>
      <p:sp>
        <p:nvSpPr>
          <p:cNvPr id="3" name="Rectangle 1"/>
          <p:cNvSpPr>
            <a:spLocks noChangeArrowheads="1"/>
          </p:cNvSpPr>
          <p:nvPr/>
        </p:nvSpPr>
        <p:spPr bwMode="auto">
          <a:xfrm>
            <a:off x="852488" y="2027036"/>
            <a:ext cx="12192000" cy="0"/>
          </a:xfrm>
          <a:prstGeom prst="rect">
            <a:avLst/>
          </a:prstGeom>
          <a:noFill/>
          <a:ln>
            <a:noFill/>
          </a:ln>
          <a:effectLst/>
        </p:spPr>
        <p:txBody>
          <a:bodyPr vert="horz" wrap="square" lIns="91440" tIns="45720" rIns="91440" bIns="45720" numCol="1" anchor="ctr" anchorCtr="0" compatLnSpc="1">
            <a:prstTxWarp prst="textNoShape"/>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zh-TW" sz="1800" b="0" i="0" u="none" strike="noStrike" cap="none">
                <a:ln>
                  <a:noFill/>
                </a:ln>
                <a:solidFill>
                  <a:srgbClr val="000000"/>
                </a:solidFill>
                <a:latin typeface="Times New Roman"/>
                <a:cs typeface="Times New Roman"/>
              </a:rPr>
              <a:t> </a:t>
            </a:r>
            <a:endParaRPr lang="zh-TW" sz="18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endParaRPr lang="zh-TW" sz="1800" b="0" i="0" u="none" strike="noStrike" cap="none">
              <a:ln>
                <a:noFill/>
              </a:ln>
              <a:solidFill>
                <a:schemeClr val="tx1"/>
              </a:solidFill>
              <a:latin typeface="Arial"/>
            </a:endParaRPr>
          </a:p>
        </p:txBody>
      </p:sp>
      <p:graphicFrame>
        <p:nvGraphicFramePr>
          <p:cNvPr id="4" name="表格 3"/>
          <p:cNvGraphicFramePr>
            <a:graphicFrameLocks xmlns:a="http://schemas.openxmlformats.org/drawingml/2006/main" noGrp="1"/>
          </p:cNvGraphicFramePr>
          <p:nvPr/>
        </p:nvGraphicFramePr>
        <p:xfrm>
          <a:off x="6743514" y="1481464"/>
          <a:ext cx="5448487" cy="1543074"/>
        </p:xfrm>
        <a:graphic>
          <a:graphicData uri="http://schemas.openxmlformats.org/drawingml/2006/table">
            <a:tbl>
              <a:tblPr firstRow="0" firstCol="0" lastRow="0" lastCol="0" bandRow="0" bandCol="0"/>
              <a:tblGrid>
                <a:gridCol w="394814"/>
                <a:gridCol w="847557"/>
                <a:gridCol w="1063601"/>
                <a:gridCol w="985492"/>
                <a:gridCol w="2157022"/>
              </a:tblGrid>
              <a:tr h="253993">
                <a:tc gridSpan="5">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PayDraftDetail</a:t>
                      </a:r>
                      <a:r>
                        <a:rPr lang="en-US" sz="1000" b="0" i="0" u="none" strike="noStrike" cap="none">
                          <a:ln>
                            <a:noFill/>
                          </a:ln>
                          <a:solidFill>
                            <a:srgbClr val="000000"/>
                          </a:solidFill>
                          <a:latin typeface="微軟正黑體"/>
                          <a:ea typeface="微軟正黑體"/>
                        </a:rPr>
                        <a:t>(</a:t>
                      </a:r>
                      <a:r>
                        <a:rPr lang="zh-TW" sz="1000" b="0" i="0" u="none" strike="noStrike" cap="none">
                          <a:ln>
                            <a:noFill/>
                          </a:ln>
                          <a:solidFill>
                            <a:srgbClr val="000000"/>
                          </a:solidFill>
                          <a:latin typeface="微軟正黑體"/>
                          <a:ea typeface="微軟正黑體"/>
                        </a:rPr>
                        <a:t>付款函稿明細檔</a:t>
                      </a:r>
                      <a:r>
                        <a:rPr lang="en-US" sz="1000" b="0" i="0" u="none" strike="noStrike" cap="none">
                          <a:ln>
                            <a:noFill/>
                          </a:ln>
                          <a:solidFill>
                            <a:srgbClr val="000000"/>
                          </a:solidFill>
                          <a:latin typeface="微軟正黑體"/>
                          <a:ea typeface="微軟正黑體"/>
                        </a:rPr>
                        <a:t>)</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lnR>
                    <a:lnT w="12700" algn="ctr">
                      <a:solidFill>
                        <a:srgbClr val="4BACC6"/>
                      </a:solidFill>
                      <a:round/>
                    </a:lnT>
                    <a:lnB w="12700" algn="ctr">
                      <a:solidFill>
                        <a:srgbClr val="4BACC6"/>
                      </a:solidFill>
                    </a:lnB>
                    <a:solidFill>
                      <a:schemeClr val="accent2">
                        <a:lumMod val="20000"/>
                        <a:lumOff val="80000"/>
                      </a:schemeClr>
                    </a:solidFill>
                  </a:tcPr>
                </a:tc>
                <a:tc hMerge="1">
                  <a:txBody>
                    <a:bodyPr/>
                    <a:p>
                      <a:endParaRPr/>
                    </a:p>
                  </a:txBody>
                </a:tc>
                <a:tc hMerge="1">
                  <a:txBody>
                    <a:bodyPr/>
                    <a:p>
                      <a:endParaRPr/>
                    </a:p>
                  </a:txBody>
                </a:tc>
                <a:tc hMerge="1">
                  <a:txBody>
                    <a:bodyPr/>
                    <a:p>
                      <a:endParaRPr/>
                    </a:p>
                  </a:txBody>
                </a:tc>
                <a:tc hMerge="1">
                  <a:txBody>
                    <a:bodyPr/>
                    <a:p>
                      <a:endParaRPr/>
                    </a:p>
                  </a:txBody>
                </a:tc>
              </a:tr>
              <a:tr h="253993">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項次</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round/>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欄位名稱</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round/>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資料庫欄位名稱</a:t>
                      </a:r>
                      <a:endParaRPr/>
                    </a:p>
                  </a:txBody>
                  <a:tcPr marL="8195" marR="8195" marT="8189" marB="0" anchor="ctr">
                    <a:lnL w="12700" algn="ctr">
                      <a:solidFill>
                        <a:srgbClr val="4BACC6"/>
                      </a:solidFill>
                    </a:lnL>
                    <a:lnR w="12700" algn="ctr">
                      <a:solidFill>
                        <a:srgbClr val="4BACC6"/>
                      </a:solidFill>
                      <a:round/>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資料型態</a:t>
                      </a:r>
                      <a:endParaRPr/>
                    </a:p>
                  </a:txBody>
                  <a:tcPr marL="8195" marR="8195" marT="8189" marB="0" anchor="ctr">
                    <a:lnL w="12700" algn="ctr">
                      <a:solidFill>
                        <a:srgbClr val="4BACC6"/>
                      </a:solidFill>
                    </a:lnL>
                    <a:lnR w="12700" algn="ctr">
                      <a:solidFill>
                        <a:srgbClr val="4BACC6"/>
                      </a:solidFill>
                    </a:lnR>
                    <a:lnT w="12700" algn="ctr">
                      <a:solidFill>
                        <a:srgbClr val="4BACC6"/>
                      </a:solidFill>
                      <a:round/>
                    </a:lnT>
                    <a:lnB w="12700" algn="ctr">
                      <a:solidFill>
                        <a:srgbClr val="4BACC6"/>
                      </a:solidFill>
                    </a:lnB>
                    <a:solidFill>
                      <a:schemeClr val="accent2">
                        <a:lumMod val="20000"/>
                        <a:lumOff val="80000"/>
                      </a:schemeClr>
                    </a:solidFill>
                  </a:tcPr>
                </a:tc>
                <a:tc>
                  <a:txBody>
                    <a:bodyPr/>
                    <a:p>
                      <a:pPr marL="0" marR="0" lvl="0" indent="0" algn="ctr"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內容說明</a:t>
                      </a:r>
                      <a:endParaRPr/>
                    </a:p>
                  </a:txBody>
                  <a:tcPr marL="8195" marR="8195" marT="8189" marB="0" anchor="ctr">
                    <a:lnL w="12700" algn="ctr">
                      <a:solidFill>
                        <a:srgbClr val="4BACC6"/>
                      </a:solidFill>
                    </a:lnL>
                    <a:lnR w="12700" algn="ctr">
                      <a:solidFill>
                        <a:srgbClr val="4BACC6"/>
                      </a:solidFill>
                      <a:round/>
                    </a:lnR>
                    <a:lnT w="12700" algn="ctr">
                      <a:solidFill>
                        <a:srgbClr val="4BACC6"/>
                      </a:solidFill>
                    </a:lnT>
                    <a:lnB w="12700" algn="ctr">
                      <a:solidFill>
                        <a:srgbClr val="4BACC6"/>
                      </a:solidFill>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1</a:t>
                      </a:r>
                      <a:endParaRPr/>
                    </a:p>
                  </a:txBody>
                  <a:tcPr marL="8195" marR="8195" marT="8189" marB="0" anchor="ctr">
                    <a:lnL w="12700" algn="ctr">
                      <a:solidFill>
                        <a:srgbClr val="4BACC6"/>
                      </a:solidFill>
                    </a:lnL>
                    <a:lnR w="12700" algn="ctr">
                      <a:solidFill>
                        <a:srgbClr val="4BACC6"/>
                      </a:solidFill>
                    </a:lnR>
                    <a:lnT w="12700" algn="ctr">
                      <a:solidFill>
                        <a:srgbClr val="4BACC6"/>
                      </a:solidFill>
                      <a:round/>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函稿明細檔</a:t>
                      </a:r>
                      <a:r>
                        <a:rPr lang="en-US" sz="1000" b="0" i="0" u="none" strike="noStrike" cap="none">
                          <a:ln>
                            <a:noFill/>
                          </a:ln>
                          <a:solidFill>
                            <a:srgbClr val="000000"/>
                          </a:solidFill>
                          <a:latin typeface="微軟正黑體"/>
                          <a:ea typeface="微軟正黑體"/>
                        </a:rPr>
                        <a:t>ID</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lnL>
                    <a:lnR w="12700" algn="ctr">
                      <a:solidFill>
                        <a:srgbClr val="4BACC6"/>
                      </a:solidFill>
                      <a:round/>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PayDraftDetailID</a:t>
                      </a:r>
                      <a:endParaRPr lang="en-US"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round/>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int</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NOT NULL AUTO_INCREMENT</a:t>
                      </a:r>
                      <a:r>
                        <a:rPr lang="zh-TW" sz="1000" b="0" i="0" u="none" strike="noStrike" cap="none">
                          <a:ln>
                            <a:noFill/>
                          </a:ln>
                          <a:solidFill>
                            <a:srgbClr val="000000"/>
                          </a:solidFill>
                          <a:latin typeface="微軟正黑體"/>
                          <a:ea typeface="微軟正黑體"/>
                        </a:rPr>
                        <a:t> </a:t>
                      </a:r>
                      <a:r>
                        <a:rPr lang="en-US" sz="1000" b="0" i="0" u="none" strike="noStrike" cap="none">
                          <a:ln>
                            <a:noFill/>
                          </a:ln>
                          <a:solidFill>
                            <a:srgbClr val="000000"/>
                          </a:solidFill>
                          <a:latin typeface="微軟正黑體"/>
                          <a:ea typeface="微軟正黑體"/>
                        </a:rPr>
                        <a:t>(PK)</a:t>
                      </a:r>
                      <a:endParaRPr lang="zh-TW" sz="1000" b="0" i="0" u="none" strike="noStrike" cap="none">
                        <a:ln>
                          <a:noFill/>
                        </a:ln>
                        <a:solidFill>
                          <a:srgbClr val="000000"/>
                        </a:solidFill>
                        <a:latin typeface="微軟正黑體"/>
                        <a:ea typeface="微軟正黑體"/>
                      </a:endParaRPr>
                    </a:p>
                  </a:txBody>
                  <a:tcPr marL="8195" marR="8195" marT="8189" marB="0" anchor="ctr">
                    <a:lnL w="12700" algn="ctr">
                      <a:solidFill>
                        <a:srgbClr val="4BACC6"/>
                      </a:solidFill>
                      <a:round/>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a:solidFill>
                            <a:srgbClr val="000000"/>
                          </a:solidFill>
                          <a:latin typeface="微軟正黑體"/>
                          <a:ea typeface="微軟正黑體"/>
                        </a:rPr>
                        <a:t>付款函稿</a:t>
                      </a:r>
                      <a:r>
                        <a:rPr lang="zh-TW" sz="1000" b="0" i="0" u="none" strike="noStrike" cap="none" spc="0">
                          <a:ln>
                            <a:noFill/>
                          </a:ln>
                          <a:solidFill>
                            <a:srgbClr val="000000"/>
                          </a:solidFill>
                          <a:latin typeface="微軟正黑體"/>
                          <a:ea typeface="微軟正黑體"/>
                          <a:cs typeface="+mn-cs"/>
                        </a:rPr>
                        <a:t>主檔</a:t>
                      </a:r>
                      <a:r>
                        <a:rPr lang="en-US" sz="1000" b="0" i="0" u="none" strike="noStrike" cap="none" spc="0">
                          <a:ln>
                            <a:noFill/>
                          </a:ln>
                          <a:solidFill>
                            <a:srgbClr val="000000"/>
                          </a:solidFill>
                          <a:latin typeface="微軟正黑體"/>
                          <a:ea typeface="微軟正黑體"/>
                          <a:cs typeface="+mn-cs"/>
                        </a:rPr>
                        <a:t>ID</a:t>
                      </a:r>
                      <a:endParaRPr lang="zh-TW"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PayDraftID</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int</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a:ln>
                            <a:noFill/>
                          </a:ln>
                          <a:solidFill>
                            <a:schemeClr val="bg2"/>
                          </a:solidFill>
                          <a:latin typeface="微軟正黑體"/>
                          <a:ea typeface="微軟正黑體"/>
                        </a:rPr>
                        <a:t>  </a:t>
                      </a:r>
                      <a:r>
                        <a:rPr lang="en-US" sz="1000" b="0" i="0" u="none" strike="noStrike" cap="none">
                          <a:ln>
                            <a:noFill/>
                          </a:ln>
                          <a:solidFill>
                            <a:schemeClr val="bg2"/>
                          </a:solidFill>
                          <a:latin typeface="微軟正黑體"/>
                          <a:ea typeface="微軟正黑體"/>
                        </a:rPr>
                        <a:t>By </a:t>
                      </a:r>
                      <a:r>
                        <a:rPr lang="zh-TW" sz="1000" b="0" i="0" u="none" strike="noStrike">
                          <a:solidFill>
                            <a:srgbClr val="000000"/>
                          </a:solidFill>
                          <a:latin typeface="微軟正黑體"/>
                          <a:ea typeface="微軟正黑體"/>
                        </a:rPr>
                        <a:t>付款函稿</a:t>
                      </a:r>
                      <a:r>
                        <a:rPr lang="zh-TW" sz="1000" b="0" i="0" u="none" strike="noStrike" cap="none">
                          <a:ln>
                            <a:noFill/>
                          </a:ln>
                          <a:solidFill>
                            <a:schemeClr val="bg2"/>
                          </a:solidFill>
                          <a:latin typeface="微軟正黑體"/>
                          <a:ea typeface="微軟正黑體"/>
                        </a:rPr>
                        <a:t>主檔</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14113">
                <a:tc>
                  <a:txBody>
                    <a:bodyPr/>
                    <a:p>
                      <a:pPr marL="0" lvl="0" indent="0" algn="ctr" defTabSz="685800">
                        <a:lnSpc>
                          <a:spcPct val="100000"/>
                        </a:lnSpc>
                        <a:spcBef>
                          <a:spcPts val="0"/>
                        </a:spcBef>
                        <a:spcAft>
                          <a:spcPts val="0"/>
                        </a:spcAft>
                        <a:buNone/>
                        <a:defRPr/>
                      </a:pPr>
                      <a:r>
                        <a:rPr lang="en-US" sz="1000" b="0" i="0" u="none" strike="noStrike" cap="none">
                          <a:ln>
                            <a:noFill/>
                          </a:ln>
                          <a:solidFill>
                            <a:srgbClr val="000000"/>
                          </a:solidFill>
                          <a:latin typeface="微軟正黑體"/>
                          <a:ea typeface="微軟正黑體"/>
                        </a:rPr>
                        <a:t>3</a:t>
                      </a:r>
                      <a:endParaRPr lang="en-US" sz="1000" b="0" i="0" u="none" strike="noStrike" cap="none">
                        <a:ln>
                          <a:noFill/>
                        </a:ln>
                        <a:solidFill>
                          <a:srgbClr val="000000"/>
                        </a:solidFill>
                        <a:latin typeface="微軟正黑體"/>
                        <a:ea typeface="微軟正黑體"/>
                      </a:endParaRPr>
                    </a:p>
                  </a:txBody>
                  <a:tcPr marL="8194" marR="8194" marT="8189" marB="0" anchor="ctr">
                    <a:lnL w="12700" algn="ctr">
                      <a:solidFill>
                        <a:srgbClr val="4BACC6"/>
                      </a:solidFill>
                    </a:lnL>
                    <a:lnR w="12700" algn="ctr">
                      <a:solidFill>
                        <a:srgbClr val="4BACC6"/>
                      </a:solidFill>
                    </a:lnR>
                    <a:lnT w="12700" algn="ctr">
                      <a:solidFill>
                        <a:srgbClr val="4BACC6"/>
                      </a:solidFill>
                      <a:round/>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發票號碼</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lnR>
                    <a:lnT w="12700" algn="ctr">
                      <a:solidFill>
                        <a:srgbClr val="4BACC6"/>
                      </a:solidFill>
                      <a:round/>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InvoiceNo</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lvl="0" indent="0" algn="l" defTabSz="685800">
                        <a:lnSpc>
                          <a:spcPct val="100000"/>
                        </a:lnSpc>
                        <a:spcBef>
                          <a:spcPts val="0"/>
                        </a:spcBef>
                        <a:spcAft>
                          <a:spcPts val="0"/>
                        </a:spcAft>
                        <a:buNone/>
                        <a:defRPr/>
                      </a:pPr>
                      <a:r>
                        <a:rPr lang="en-US" sz="1000" b="0" i="0" u="none" strike="noStrike" cap="none" spc="0">
                          <a:ln>
                            <a:noFill/>
                          </a:ln>
                          <a:solidFill>
                            <a:srgbClr val="000000"/>
                          </a:solidFill>
                          <a:latin typeface="微軟正黑體"/>
                          <a:ea typeface="微軟正黑體"/>
                          <a:cs typeface="+mn-cs"/>
                        </a:rPr>
                        <a:t>varchar(64)</a:t>
                      </a:r>
                      <a:endParaRPr lang="en-US" sz="1000" b="0" i="0" u="none" strike="noStrike" cap="none" spc="0">
                        <a:ln>
                          <a:noFill/>
                        </a:ln>
                        <a:solidFill>
                          <a:srgbClr val="000000"/>
                        </a:solidFill>
                        <a:latin typeface="微軟正黑體"/>
                        <a:ea typeface="微軟正黑體"/>
                        <a:cs typeface="+mn-cs"/>
                      </a:endParaRPr>
                    </a:p>
                  </a:txBody>
                  <a:tcPr marL="8194" marR="8194"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mn-lt"/>
                          <a:ea typeface="微軟正黑體"/>
                          <a:cs typeface="+mn-cs"/>
                        </a:rPr>
                        <a:t>By </a:t>
                      </a:r>
                      <a:r>
                        <a:rPr lang="zh-TW" sz="1000" b="0" i="0" u="none" strike="noStrike" cap="none" spc="0">
                          <a:ln>
                            <a:noFill/>
                          </a:ln>
                          <a:solidFill>
                            <a:srgbClr val="000000"/>
                          </a:solidFill>
                          <a:latin typeface="+mn-lt"/>
                          <a:ea typeface="微軟正黑體"/>
                          <a:cs typeface="+mn-cs"/>
                        </a:rPr>
                        <a:t>付款內容</a:t>
                      </a:r>
                      <a:r>
                        <a:rPr lang="en-US" sz="1000" b="0" i="0" u="none" strike="noStrike" cap="none" spc="0">
                          <a:ln>
                            <a:noFill/>
                          </a:ln>
                          <a:solidFill>
                            <a:srgbClr val="000000"/>
                          </a:solidFill>
                          <a:latin typeface="+mn-lt"/>
                          <a:ea typeface="微軟正黑體"/>
                          <a:cs typeface="+mn-cs"/>
                        </a:rPr>
                        <a:t>(</a:t>
                      </a:r>
                      <a:r>
                        <a:rPr lang="zh-TW" sz="1000" b="0" i="0" u="none" strike="noStrike" cap="none" spc="0">
                          <a:ln>
                            <a:noFill/>
                          </a:ln>
                          <a:solidFill>
                            <a:srgbClr val="000000"/>
                          </a:solidFill>
                          <a:latin typeface="+mn-lt"/>
                          <a:ea typeface="微軟正黑體"/>
                          <a:cs typeface="+mn-cs"/>
                        </a:rPr>
                        <a:t>多筆</a:t>
                      </a:r>
                      <a:r>
                        <a:rPr lang="en-US" sz="1000" b="0" i="0" u="none" strike="noStrike" cap="none" spc="0">
                          <a:ln>
                            <a:noFill/>
                          </a:ln>
                          <a:solidFill>
                            <a:srgbClr val="000000"/>
                          </a:solidFill>
                          <a:latin typeface="+mn-lt"/>
                          <a:ea typeface="微軟正黑體"/>
                          <a:cs typeface="+mn-cs"/>
                        </a:rPr>
                        <a:t>)</a:t>
                      </a:r>
                      <a:endParaRPr lang="zh-TW" sz="1000" b="0" i="0" u="none" strike="noStrike" cap="none" spc="0">
                        <a:ln>
                          <a:noFill/>
                        </a:ln>
                        <a:solidFill>
                          <a:srgbClr val="000000"/>
                        </a:solidFill>
                        <a:latin typeface="+mn-lt"/>
                        <a:ea typeface="微軟正黑體"/>
                        <a:cs typeface="+mn-cs"/>
                      </a:endParaRPr>
                    </a:p>
                  </a:txBody>
                  <a:tcPr marL="8194" marR="8194" marT="8189" marB="0" anchor="ctr">
                    <a:lnL w="12700" algn="ctr">
                      <a:solidFill>
                        <a:srgbClr val="4BACC6"/>
                      </a:solidFill>
                      <a:round/>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r h="253993">
                <a:tc>
                  <a:txBody>
                    <a:bodyPr/>
                    <a:p>
                      <a:pPr marL="0" marR="0" lvl="0" indent="0" algn="ctr" defTabSz="685800">
                        <a:lnSpc>
                          <a:spcPct val="100000"/>
                        </a:lnSpc>
                        <a:spcBef>
                          <a:spcPts val="0"/>
                        </a:spcBef>
                        <a:spcAft>
                          <a:spcPts val="0"/>
                        </a:spcAft>
                        <a:buClrTx/>
                        <a:buSzTx/>
                        <a:buFontTx/>
                        <a:buNone/>
                        <a:defRPr/>
                      </a:pPr>
                      <a:r>
                        <a:rPr lang="en-US" sz="1000" b="0" i="0" u="none" strike="noStrike" cap="none">
                          <a:ln>
                            <a:noFill/>
                          </a:ln>
                          <a:solidFill>
                            <a:srgbClr val="000000"/>
                          </a:solidFill>
                          <a:latin typeface="微軟正黑體"/>
                          <a:ea typeface="微軟正黑體"/>
                        </a:rPr>
                        <a:t>4</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ln>
                            <a:noFill/>
                          </a:ln>
                          <a:solidFill>
                            <a:srgbClr val="000000"/>
                          </a:solidFill>
                          <a:latin typeface="微軟正黑體"/>
                          <a:ea typeface="微軟正黑體"/>
                          <a:cs typeface="+mn-cs"/>
                        </a:rPr>
                        <a:t>匯款金額</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FeeAmount</a:t>
                      </a:r>
                      <a:endParaRPr lang="en-US" sz="1000" b="0" i="0" u="none" strike="noStrike" cap="none" spc="0">
                        <a:ln>
                          <a:noFill/>
                        </a:ln>
                        <a:solidFill>
                          <a:srgbClr val="00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ln>
                            <a:noFill/>
                          </a:ln>
                          <a:solidFill>
                            <a:srgbClr val="000000"/>
                          </a:solidFill>
                          <a:latin typeface="微軟正黑體"/>
                          <a:ea typeface="微軟正黑體"/>
                          <a:cs typeface="+mn-cs"/>
                        </a:rPr>
                        <a:t>decimal(12,2)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000000"/>
                          </a:solidFill>
                          <a:latin typeface="Calibri"/>
                          <a:ea typeface="微軟正黑體"/>
                          <a:cs typeface="+mn-cs"/>
                        </a:rPr>
                        <a:t>By</a:t>
                      </a:r>
                      <a:r>
                        <a:rPr lang="zh-TW" sz="1000" b="0" i="0" u="none" strike="noStrike" cap="none" spc="0">
                          <a:ln>
                            <a:noFill/>
                          </a:ln>
                          <a:solidFill>
                            <a:srgbClr val="000000"/>
                          </a:solidFill>
                          <a:latin typeface="Calibri"/>
                          <a:ea typeface="微軟正黑體"/>
                          <a:cs typeface="+mn-cs"/>
                        </a:rPr>
                        <a:t>  付款內容</a:t>
                      </a:r>
                      <a:r>
                        <a:rPr lang="en-US" sz="1000" b="0" i="0" u="none" strike="noStrike" cap="none" spc="0">
                          <a:ln>
                            <a:noFill/>
                          </a:ln>
                          <a:solidFill>
                            <a:srgbClr val="000000"/>
                          </a:solidFill>
                          <a:latin typeface="Calibri"/>
                          <a:ea typeface="微軟正黑體"/>
                          <a:cs typeface="+mn-cs"/>
                        </a:rPr>
                        <a:t>(</a:t>
                      </a:r>
                      <a:r>
                        <a:rPr lang="zh-TW" sz="1000" b="0" i="0" u="none" strike="noStrike" cap="none" spc="0">
                          <a:ln>
                            <a:noFill/>
                          </a:ln>
                          <a:solidFill>
                            <a:srgbClr val="000000"/>
                          </a:solidFill>
                          <a:latin typeface="Calibri"/>
                          <a:ea typeface="微軟正黑體"/>
                          <a:cs typeface="+mn-cs"/>
                        </a:rPr>
                        <a:t>多筆</a:t>
                      </a:r>
                      <a:r>
                        <a:rPr lang="en-US" sz="1000" b="0" i="0" u="none" strike="noStrike" cap="none" spc="0">
                          <a:ln>
                            <a:noFill/>
                          </a:ln>
                          <a:solidFill>
                            <a:srgbClr val="000000"/>
                          </a:solidFill>
                          <a:latin typeface="Calibri"/>
                          <a:ea typeface="微軟正黑體"/>
                          <a:cs typeface="+mn-cs"/>
                        </a:rPr>
                        <a:t>)</a:t>
                      </a:r>
                      <a:endParaRPr lang="zh-TW" sz="1000" b="0" i="0" u="none" strike="noStrike" cap="none" spc="0">
                        <a:ln>
                          <a:noFill/>
                        </a:ln>
                        <a:solidFill>
                          <a:srgbClr val="000000"/>
                        </a:solidFill>
                        <a:latin typeface="Calibri"/>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chemeClr val="accent2">
                        <a:lumMod val="20000"/>
                        <a:lumOff val="80000"/>
                      </a:schemeClr>
                    </a:solidFill>
                  </a:tcPr>
                </a:tc>
              </a:tr>
            </a:tbl>
          </a:graphicData>
        </a:graphic>
      </p:graphicFrame>
      <p:cxnSp>
        <p:nvCxnSpPr>
          <p:cNvPr id="6" name="直線接點 5"/>
          <p:cNvCxnSpPr>
            <a:cxnSpLocks/>
          </p:cNvCxnSpPr>
          <p:nvPr/>
        </p:nvCxnSpPr>
        <p:spPr bwMode="auto">
          <a:xfrm>
            <a:off x="6426200" y="2341564"/>
            <a:ext cx="317314" cy="83228"/>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grpSp>
        <p:nvGrpSpPr>
          <p:cNvPr id="14" name="群組 7"/>
          <p:cNvGrpSpPr/>
          <p:nvPr/>
        </p:nvGrpSpPr>
        <p:grpSpPr bwMode="auto">
          <a:xfrm>
            <a:off x="6520258" y="4516436"/>
            <a:ext cx="936987" cy="862816"/>
            <a:chOff x="1894211" y="1806922"/>
            <a:chExt cx="911854" cy="861296"/>
          </a:xfrm>
        </p:grpSpPr>
        <p:pic>
          <p:nvPicPr>
            <p:cNvPr id="15"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6" name="文字方塊 9"/>
            <p:cNvSpPr txBox="1">
              <a:spLocks noChangeArrowheads="1"/>
            </p:cNvSpPr>
            <p:nvPr/>
          </p:nvSpPr>
          <p:spPr bwMode="auto">
            <a:xfrm>
              <a:off x="1894211" y="2360983"/>
              <a:ext cx="91185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i="0" u="none" strike="noStrike">
                  <a:solidFill>
                    <a:srgbClr val="000000"/>
                  </a:solidFill>
                  <a:latin typeface="微軟正黑體"/>
                </a:rPr>
                <a:t>PayDraft</a:t>
              </a:r>
              <a:endParaRPr lang="zh-TW" sz="1400">
                <a:latin typeface="微軟正黑體"/>
                <a:ea typeface="微軟正黑體"/>
              </a:endParaRPr>
            </a:p>
          </p:txBody>
        </p:sp>
      </p:grpSp>
      <p:grpSp>
        <p:nvGrpSpPr>
          <p:cNvPr id="17" name="群組 7"/>
          <p:cNvGrpSpPr/>
          <p:nvPr/>
        </p:nvGrpSpPr>
        <p:grpSpPr bwMode="auto">
          <a:xfrm>
            <a:off x="10541779" y="4516435"/>
            <a:ext cx="1400255" cy="925805"/>
            <a:chOff x="1605882" y="1795105"/>
            <a:chExt cx="1488513" cy="862933"/>
          </a:xfrm>
        </p:grpSpPr>
        <p:pic>
          <p:nvPicPr>
            <p:cNvPr id="18"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9" name="文字方塊 9"/>
            <p:cNvSpPr txBox="1">
              <a:spLocks noChangeArrowheads="1"/>
            </p:cNvSpPr>
            <p:nvPr/>
          </p:nvSpPr>
          <p:spPr bwMode="auto">
            <a:xfrm>
              <a:off x="1605882" y="2371162"/>
              <a:ext cx="1488513"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PayDraftDetail</a:t>
              </a:r>
              <a:endParaRPr lang="zh-TW" sz="1400">
                <a:latin typeface="微軟正黑體"/>
                <a:ea typeface="微軟正黑體"/>
              </a:endParaRPr>
            </a:p>
          </p:txBody>
        </p:sp>
      </p:grpSp>
      <p:sp>
        <p:nvSpPr>
          <p:cNvPr id="20" name="流程圖: 決策 19"/>
          <p:cNvSpPr/>
          <p:nvPr/>
        </p:nvSpPr>
        <p:spPr bwMode="auto">
          <a:xfrm>
            <a:off x="8596507" y="4523664"/>
            <a:ext cx="1132514"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1" name="直線接點 20"/>
          <p:cNvCxnSpPr>
            <a:cxnSpLocks/>
            <a:endCxn id="20" idx="1"/>
          </p:cNvCxnSpPr>
          <p:nvPr/>
        </p:nvCxnSpPr>
        <p:spPr bwMode="auto">
          <a:xfrm>
            <a:off x="7301315" y="4890491"/>
            <a:ext cx="1295192"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22" name="直線接點 21"/>
          <p:cNvCxnSpPr>
            <a:cxnSpLocks/>
            <a:stCxn id="20" idx="3"/>
            <a:endCxn id="18" idx="1"/>
          </p:cNvCxnSpPr>
          <p:nvPr/>
        </p:nvCxnSpPr>
        <p:spPr bwMode="auto">
          <a:xfrm>
            <a:off x="9729021" y="4890492"/>
            <a:ext cx="1179540" cy="345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23" name="文字方塊 9"/>
          <p:cNvSpPr txBox="1">
            <a:spLocks noChangeArrowheads="1"/>
          </p:cNvSpPr>
          <p:nvPr/>
        </p:nvSpPr>
        <p:spPr bwMode="auto">
          <a:xfrm>
            <a:off x="8382075" y="4546909"/>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24" name="文字方塊 9"/>
          <p:cNvSpPr txBox="1">
            <a:spLocks noChangeArrowheads="1"/>
          </p:cNvSpPr>
          <p:nvPr/>
        </p:nvSpPr>
        <p:spPr bwMode="auto">
          <a:xfrm>
            <a:off x="9706046" y="4546757"/>
            <a:ext cx="293670"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318782" y="1484855"/>
            <a:ext cx="5014806" cy="504753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PayDraft</a:t>
            </a:r>
            <a:r>
              <a:rPr lang="en-US" sz="1400" b="0">
                <a:solidFill>
                  <a:srgbClr val="000000"/>
                </a:solidFill>
                <a:latin typeface="Consolas"/>
              </a:rPr>
              <a:t> (</a:t>
            </a:r>
            <a:endParaRPr/>
          </a:p>
          <a:p>
            <a:pPr>
              <a:defRPr/>
            </a:pPr>
            <a:r>
              <a:rPr lang="en-US" sz="1400">
                <a:solidFill>
                  <a:srgbClr val="000000"/>
                </a:solidFill>
                <a:latin typeface="Consolas"/>
              </a:rPr>
              <a:t>    </a:t>
            </a:r>
            <a:r>
              <a:rPr lang="en-US" sz="1400">
                <a:solidFill>
                  <a:srgbClr val="000000"/>
                </a:solidFill>
                <a:latin typeface="Consolas"/>
              </a:rPr>
              <a:t>PayDraftID</a:t>
            </a:r>
            <a:r>
              <a:rPr lang="en-US" sz="140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SupplierName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Cable​Info</a:t>
            </a:r>
            <a:r>
              <a:rPr lang="en-US" sz="1400" b="0" i="0" u="none" strike="noStrike" cap="none" spc="0">
                <a:solidFill>
                  <a:srgbClr val="000000"/>
                </a:solidFill>
                <a:latin typeface="微軟正黑體"/>
                <a:ea typeface="+mn-ea"/>
                <a:cs typeface="+mn-c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64</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Total</a:t>
            </a:r>
            <a:r>
              <a:rPr lang="en-US" sz="1400">
                <a:solidFill>
                  <a:srgbClr val="000000"/>
                </a:solidFill>
                <a:latin typeface="Consolas"/>
              </a:rPr>
              <a:t>FeeAmount</a:t>
            </a:r>
            <a:r>
              <a:rPr lang="en-US" sz="1400">
                <a:solidFill>
                  <a:srgbClr val="000000"/>
                </a:solidFill>
                <a:latin typeface="Consolas"/>
              </a:rPr>
              <a:t>  </a:t>
            </a:r>
            <a:r>
              <a:rPr lang="en-US" sz="1400" b="0" i="0" u="none" strike="noStrike" cap="none" spc="0">
                <a:solidFill>
                  <a:srgbClr val="000000"/>
                </a:solidFill>
                <a:latin typeface="微軟正黑體"/>
                <a:ea typeface="+mn-ea"/>
                <a:cs typeface="+mn-cs"/>
              </a:rPr>
              <a:t>  </a:t>
            </a:r>
            <a:r>
              <a:rPr lang="en-US" sz="1400" i="0" u="none" strike="noStrike" cap="none" spc="0">
                <a:solidFill>
                  <a:srgbClr val="000000"/>
                </a:solidFill>
                <a:latin typeface="微軟正黑體"/>
                <a:ea typeface="+mn-ea"/>
                <a:cs typeface="+mn-cs"/>
              </a:rPr>
              <a:t> </a:t>
            </a:r>
            <a:r>
              <a:rPr lang="en-US" sz="1400">
                <a:solidFill>
                  <a:srgbClr val="0000FF"/>
                </a:solidFill>
                <a:latin typeface="Consolas"/>
              </a:rPr>
              <a:t>decimal</a:t>
            </a:r>
            <a:r>
              <a:rPr lang="en-US" sz="1400" b="0">
                <a:solidFill>
                  <a:srgbClr val="000000"/>
                </a:solidFill>
                <a:latin typeface="Consolas"/>
              </a:rPr>
              <a:t>(</a:t>
            </a:r>
            <a:r>
              <a:rPr lang="en-US" sz="1400">
                <a:solidFill>
                  <a:srgbClr val="098658"/>
                </a:solidFill>
                <a:latin typeface="Consolas"/>
              </a:rPr>
              <a:t>12</a:t>
            </a:r>
            <a:r>
              <a:rPr lang="en-US" sz="1400" b="0">
                <a:solidFill>
                  <a:srgbClr val="000000"/>
                </a:solidFill>
                <a:latin typeface="Consolas"/>
              </a:rPr>
              <a:t>,</a:t>
            </a:r>
            <a:r>
              <a:rPr lang="en-US" sz="1400" b="0">
                <a:solidFill>
                  <a:srgbClr val="098658"/>
                </a:solidFill>
                <a:latin typeface="Consolas"/>
              </a:rPr>
              <a:t>2</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Subject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128</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CtactPerson</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Tel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a:t>
            </a:r>
            <a:r>
              <a:rPr lang="en-US" sz="1400">
                <a:solidFill>
                  <a:srgbClr val="098658"/>
                </a:solidFill>
                <a:latin typeface="Consolas"/>
              </a:rPr>
              <a:t>0</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email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64</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IssueDate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IssueNo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32</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OriginalTo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64</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CBPBankAcctNo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a:t>
            </a:r>
            <a:r>
              <a:rPr lang="en-US" sz="1400">
                <a:solidFill>
                  <a:srgbClr val="098658"/>
                </a:solidFill>
                <a:latin typeface="Consolas"/>
              </a:rPr>
              <a:t>0</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SupBankAcctName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SupBankName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00"/>
                </a:solidFill>
                <a:latin typeface="Consolas"/>
              </a:rPr>
              <a:t>SupBankAddress</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512</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SupBankAcctNo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SupIBAN</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SupSWIFTCode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Status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20</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PayDraftID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7" name="文字方塊 6"/>
          <p:cNvSpPr txBox="1"/>
          <p:nvPr/>
        </p:nvSpPr>
        <p:spPr bwMode="auto">
          <a:xfrm>
            <a:off x="5333588" y="1484855"/>
            <a:ext cx="5649985" cy="181588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PayDraftDerail</a:t>
            </a:r>
            <a:r>
              <a:rPr lang="en-US" sz="1400">
                <a:solidFill>
                  <a:srgbClr val="000000"/>
                </a:solidFill>
                <a:latin typeface="Consolas"/>
              </a:rPr>
              <a:t>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PayDraftDetailID</a:t>
            </a:r>
            <a:r>
              <a:rPr lang="en-US" sz="1400">
                <a:solidFill>
                  <a:srgbClr val="000000"/>
                </a:solidFill>
                <a:latin typeface="Consolas"/>
              </a:rPr>
              <a:t>   </a:t>
            </a:r>
            <a:r>
              <a:rPr lang="en-US" sz="1400" b="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b="0">
                <a:solidFill>
                  <a:srgbClr val="000000"/>
                </a:solidFill>
                <a:latin typeface="Consolas"/>
              </a:rPr>
              <a:t>    </a:t>
            </a:r>
            <a:r>
              <a:rPr lang="en-US" sz="1400">
                <a:solidFill>
                  <a:srgbClr val="000000"/>
                </a:solidFill>
                <a:latin typeface="Consolas"/>
              </a:rPr>
              <a:t>PayDraftID</a:t>
            </a:r>
            <a:r>
              <a:rPr lang="en-US" sz="1400">
                <a:solidFill>
                  <a:srgbClr val="000000"/>
                </a:solidFill>
                <a:latin typeface="Consolas"/>
              </a:rPr>
              <a:t>          </a:t>
            </a:r>
            <a:r>
              <a:rPr lang="en-US" sz="1400" b="0">
                <a:solidFill>
                  <a:srgbClr val="0000FF"/>
                </a:solidFill>
                <a:latin typeface="Consolas"/>
              </a:rPr>
              <a:t>int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InvoiceNo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FeeAmount</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PayDraftDetailID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 name="圖片 2"/>
          <p:cNvPicPr>
            <a:picLocks noChangeAspect="1"/>
          </p:cNvPicPr>
          <p:nvPr/>
        </p:nvPicPr>
        <p:blipFill>
          <a:blip r:embed="rId2"/>
          <a:stretch/>
        </p:blipFill>
        <p:spPr bwMode="auto">
          <a:xfrm>
            <a:off x="1245577" y="1583441"/>
            <a:ext cx="8123799" cy="5026555"/>
          </a:xfrm>
          <a:prstGeom prst="rect">
            <a:avLst/>
          </a:prstGeom>
        </p:spPr>
      </p:pic>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7"/>
            <a:ext cx="10435904" cy="750954"/>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18781" y="1275664"/>
            <a:ext cx="7665286" cy="30777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zh-TW" sz="1400" b="1">
                <a:solidFill>
                  <a:srgbClr val="000000"/>
                </a:solidFill>
                <a:latin typeface="微軟正黑體"/>
                <a:ea typeface="微軟正黑體"/>
              </a:rPr>
              <a:t>付款函稿檔案實際內容與資料表</a:t>
            </a:r>
            <a:r>
              <a:rPr lang="en-US" sz="1400" b="1">
                <a:solidFill>
                  <a:srgbClr val="000000"/>
                </a:solidFill>
                <a:latin typeface="微軟正黑體"/>
                <a:ea typeface="微軟正黑體"/>
              </a:rPr>
              <a:t>+WEB</a:t>
            </a:r>
            <a:r>
              <a:rPr lang="zh-TW" sz="1400" b="1">
                <a:solidFill>
                  <a:srgbClr val="000000"/>
                </a:solidFill>
                <a:latin typeface="微軟正黑體"/>
                <a:ea typeface="微軟正黑體"/>
              </a:rPr>
              <a:t>畫面輸入資訊的</a:t>
            </a:r>
            <a:r>
              <a:rPr lang="en-US" sz="1400" b="1">
                <a:solidFill>
                  <a:srgbClr val="000000"/>
                </a:solidFill>
                <a:latin typeface="微軟正黑體"/>
                <a:ea typeface="微軟正黑體"/>
              </a:rPr>
              <a:t>mapping(</a:t>
            </a:r>
            <a:r>
              <a:rPr lang="zh-TW" sz="1400" b="1">
                <a:solidFill>
                  <a:srgbClr val="000000"/>
                </a:solidFill>
                <a:latin typeface="微軟正黑體"/>
                <a:ea typeface="微軟正黑體"/>
              </a:rPr>
              <a:t>要參考對照前頁</a:t>
            </a:r>
            <a:r>
              <a:rPr lang="en-US" sz="1400" b="1">
                <a:solidFill>
                  <a:srgbClr val="000000"/>
                </a:solidFill>
                <a:latin typeface="微軟正黑體"/>
                <a:ea typeface="微軟正黑體"/>
              </a:rPr>
              <a:t>)</a:t>
            </a:r>
            <a:endParaRPr lang="en-US" sz="14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zh-TW" b="1">
                <a:solidFill>
                  <a:srgbClr val="0070C0"/>
                </a:solidFill>
                <a:latin typeface="微軟正黑體"/>
                <a:ea typeface="微軟正黑體"/>
              </a:rPr>
              <a:t>付款函稿產製範本</a:t>
            </a:r>
            <a:endParaRPr lang="en-US" b="1">
              <a:solidFill>
                <a:srgbClr val="0070C0"/>
              </a:solidFill>
              <a:latin typeface="微軟正黑體"/>
              <a:ea typeface="微軟正黑體"/>
            </a:endParaRPr>
          </a:p>
        </p:txBody>
      </p:sp>
      <p:sp>
        <p:nvSpPr>
          <p:cNvPr id="17" name="文字方塊 16"/>
          <p:cNvSpPr txBox="1">
            <a:spLocks noChangeArrowheads="1"/>
          </p:cNvSpPr>
          <p:nvPr/>
        </p:nvSpPr>
        <p:spPr bwMode="auto">
          <a:xfrm>
            <a:off x="5834400" y="3994188"/>
            <a:ext cx="6357600" cy="2031325"/>
          </a:xfrm>
          <a:prstGeom prst="rect">
            <a:avLst/>
          </a:prstGeom>
          <a:noFill/>
          <a:ln>
            <a:noFill/>
          </a:ln>
        </p:spPr>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b="1">
                <a:latin typeface="微軟正黑體"/>
                <a:ea typeface="微軟正黑體"/>
              </a:rPr>
              <a:t>WEB</a:t>
            </a:r>
            <a:r>
              <a:rPr lang="zh-TW" b="1">
                <a:latin typeface="微軟正黑體"/>
                <a:ea typeface="微軟正黑體"/>
              </a:rPr>
              <a:t>畫面直接以</a:t>
            </a:r>
            <a:r>
              <a:rPr lang="en-US" b="1">
                <a:latin typeface="微軟正黑體"/>
                <a:ea typeface="微軟正黑體"/>
              </a:rPr>
              <a:t>word</a:t>
            </a:r>
            <a:r>
              <a:rPr lang="zh-TW" b="1">
                <a:latin typeface="微軟正黑體"/>
                <a:ea typeface="微軟正黑體"/>
              </a:rPr>
              <a:t>內容設計</a:t>
            </a:r>
            <a:endParaRPr lang="en-US" b="1">
              <a:latin typeface="微軟正黑體"/>
              <a:ea typeface="微軟正黑體"/>
            </a:endParaRPr>
          </a:p>
          <a:p>
            <a:pPr>
              <a:defRPr/>
            </a:pPr>
            <a:endParaRPr lang="en-US" b="1">
              <a:latin typeface="微軟正黑體"/>
              <a:ea typeface="微軟正黑體"/>
            </a:endParaRPr>
          </a:p>
          <a:p>
            <a:pPr>
              <a:defRPr/>
            </a:pPr>
            <a:r>
              <a:rPr lang="zh-TW" b="1">
                <a:highlight>
                  <a:srgbClr val="00FFFF"/>
                </a:highlight>
                <a:latin typeface="微軟正黑體"/>
                <a:ea typeface="微軟正黑體"/>
              </a:rPr>
              <a:t>藍色部分</a:t>
            </a:r>
            <a:r>
              <a:rPr lang="zh-TW" b="1">
                <a:latin typeface="微軟正黑體"/>
                <a:ea typeface="微軟正黑體"/>
              </a:rPr>
              <a:t>由使用者</a:t>
            </a:r>
            <a:r>
              <a:rPr lang="en-US" b="1">
                <a:latin typeface="微軟正黑體"/>
                <a:ea typeface="微軟正黑體"/>
              </a:rPr>
              <a:t>key in</a:t>
            </a:r>
            <a:endParaRPr/>
          </a:p>
          <a:p>
            <a:pPr>
              <a:defRPr/>
            </a:pPr>
            <a:endParaRPr lang="en-US" b="1">
              <a:latin typeface="微軟正黑體"/>
              <a:ea typeface="微軟正黑體"/>
            </a:endParaRPr>
          </a:p>
          <a:p>
            <a:pPr>
              <a:defRPr/>
            </a:pPr>
            <a:r>
              <a:rPr lang="zh-TW" b="1">
                <a:highlight>
                  <a:srgbClr val="FFFF00"/>
                </a:highlight>
                <a:latin typeface="微軟正黑體"/>
                <a:ea typeface="微軟正黑體"/>
              </a:rPr>
              <a:t>黃色部分</a:t>
            </a:r>
            <a:r>
              <a:rPr lang="zh-TW" b="1">
                <a:latin typeface="微軟正黑體"/>
                <a:ea typeface="微軟正黑體"/>
              </a:rPr>
              <a:t>可由使用者以下拉選單方式從其他資料表選擇</a:t>
            </a:r>
            <a:endParaRPr lang="en-US" b="1">
              <a:latin typeface="微軟正黑體"/>
              <a:ea typeface="微軟正黑體"/>
            </a:endParaRPr>
          </a:p>
          <a:p>
            <a:pPr>
              <a:defRPr/>
            </a:pPr>
            <a:endParaRPr lang="en-US" b="1">
              <a:latin typeface="微軟正黑體"/>
              <a:ea typeface="微軟正黑體"/>
            </a:endParaRPr>
          </a:p>
          <a:p>
            <a:pPr>
              <a:defRPr/>
            </a:pPr>
            <a:r>
              <a:rPr lang="zh-TW" b="1">
                <a:highlight>
                  <a:srgbClr val="FF0000"/>
                </a:highlight>
                <a:latin typeface="微軟正黑體"/>
                <a:ea typeface="微軟正黑體"/>
              </a:rPr>
              <a:t>紅色部分</a:t>
            </a:r>
            <a:r>
              <a:rPr lang="zh-TW" b="1">
                <a:latin typeface="微軟正黑體"/>
                <a:ea typeface="微軟正黑體"/>
              </a:rPr>
              <a:t>是一開始就已經從函稿資料表帶入</a:t>
            </a:r>
            <a:endParaRPr lang="en-US" b="1">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矩形 2"/>
          <p:cNvSpPr/>
          <p:nvPr/>
        </p:nvSpPr>
        <p:spPr bwMode="auto">
          <a:xfrm>
            <a:off x="318782" y="832486"/>
            <a:ext cx="10435904" cy="1201414"/>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375661" y="1255419"/>
            <a:ext cx="9159031" cy="338554"/>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b="1">
                <a:solidFill>
                  <a:srgbClr val="000000"/>
                </a:solidFill>
                <a:latin typeface="微軟正黑體"/>
                <a:ea typeface="微軟正黑體"/>
              </a:rPr>
              <a:t>Liability</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主要表示一個</a:t>
            </a:r>
            <a:r>
              <a:rPr lang="zh-TW" sz="1600" b="0" i="0" u="none" strike="noStrike" cap="none">
                <a:ln>
                  <a:noFill/>
                </a:ln>
                <a:solidFill>
                  <a:srgbClr val="FF0000"/>
                </a:solidFill>
                <a:latin typeface="微軟正黑體"/>
                <a:ea typeface="微軟正黑體"/>
              </a:rPr>
              <a:t>會員</a:t>
            </a:r>
            <a:r>
              <a:rPr lang="zh-TW" sz="1600" b="0" i="0" u="none" strike="noStrike" cap="none">
                <a:ln>
                  <a:noFill/>
                </a:ln>
                <a:solidFill>
                  <a:srgbClr val="000000"/>
                </a:solidFill>
                <a:latin typeface="微軟正黑體"/>
                <a:ea typeface="微軟正黑體"/>
              </a:rPr>
              <a:t>在某個</a:t>
            </a:r>
            <a:r>
              <a:rPr lang="zh-TW" sz="1600" b="0" i="0" u="none" strike="noStrike" cap="none">
                <a:ln>
                  <a:noFill/>
                </a:ln>
                <a:solidFill>
                  <a:srgbClr val="FF0000"/>
                </a:solidFill>
                <a:latin typeface="微軟正黑體"/>
                <a:ea typeface="微軟正黑體"/>
              </a:rPr>
              <a:t>記帳段號</a:t>
            </a:r>
            <a:r>
              <a:rPr lang="zh-TW" sz="1600" b="0" i="0" u="none" strike="noStrike" cap="none">
                <a:ln>
                  <a:noFill/>
                </a:ln>
                <a:solidFill>
                  <a:srgbClr val="000000"/>
                </a:solidFill>
                <a:latin typeface="微軟正黑體"/>
                <a:ea typeface="微軟正黑體"/>
              </a:rPr>
              <a:t>的</a:t>
            </a:r>
            <a:r>
              <a:rPr lang="zh-TW" sz="1600" b="0" i="0" u="none" strike="noStrike" cap="none">
                <a:ln>
                  <a:noFill/>
                </a:ln>
                <a:solidFill>
                  <a:srgbClr val="FF0000"/>
                </a:solidFill>
                <a:latin typeface="微軟正黑體"/>
                <a:ea typeface="微軟正黑體"/>
              </a:rPr>
              <a:t>攤分比率</a:t>
            </a:r>
            <a:r>
              <a:rPr lang="zh-TW" sz="1600" b="0" i="0" u="none" strike="noStrike" cap="none">
                <a:ln>
                  <a:noFill/>
                </a:ln>
                <a:solidFill>
                  <a:srgbClr val="000000"/>
                </a:solidFill>
                <a:latin typeface="微軟正黑體"/>
                <a:ea typeface="微軟正黑體"/>
              </a:rPr>
              <a:t>。 </a:t>
            </a:r>
            <a:endParaRPr/>
          </a:p>
        </p:txBody>
      </p:sp>
      <p:sp>
        <p:nvSpPr>
          <p:cNvPr id="6" name="流程圖: 人工輸入 5"/>
          <p:cNvSpPr/>
          <p:nvPr/>
        </p:nvSpPr>
        <p:spPr bwMode="auto">
          <a:xfrm rot="16199999" flipV="1">
            <a:off x="1444383" y="-178827"/>
            <a:ext cx="355548" cy="2485377"/>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9" name="矩形 8"/>
          <p:cNvSpPr/>
          <p:nvPr/>
        </p:nvSpPr>
        <p:spPr bwMode="auto">
          <a:xfrm>
            <a:off x="375661" y="886087"/>
            <a:ext cx="1515157" cy="369332"/>
          </a:xfrm>
          <a:prstGeom prst="rect">
            <a:avLst/>
          </a:prstGeom>
        </p:spPr>
        <p:txBody>
          <a:bodyPr wrap="none">
            <a:spAutoFit/>
          </a:bodyPr>
          <a:lstStyle/>
          <a:p>
            <a:pPr>
              <a:defRPr/>
            </a:pPr>
            <a:r>
              <a:rPr lang="en-US" b="1">
                <a:solidFill>
                  <a:srgbClr val="0070C0"/>
                </a:solidFill>
                <a:latin typeface="微軟正黑體"/>
                <a:ea typeface="微軟正黑體"/>
              </a:rPr>
              <a:t>Liability</a:t>
            </a:r>
            <a:r>
              <a:rPr lang="zh-TW" b="1">
                <a:solidFill>
                  <a:srgbClr val="0070C0"/>
                </a:solidFill>
                <a:latin typeface="微軟正黑體"/>
                <a:ea typeface="微軟正黑體"/>
              </a:rPr>
              <a:t>管理</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318782" y="2232863"/>
          <a:ext cx="9470110" cy="4207625"/>
        </p:xfrm>
        <a:graphic>
          <a:graphicData uri="http://schemas.openxmlformats.org/drawingml/2006/table">
            <a:tbl>
              <a:tblPr firstRow="0" firstCol="0" lastRow="0" lastCol="0" bandRow="0" bandCol="0"/>
              <a:tblGrid>
                <a:gridCol w="1111836"/>
                <a:gridCol w="1391158"/>
                <a:gridCol w="1626276"/>
                <a:gridCol w="1339830"/>
                <a:gridCol w="4001010"/>
              </a:tblGrid>
              <a:tr h="380792">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Liability</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380792">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型式</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Liability</a:t>
                      </a:r>
                      <a:r>
                        <a:rPr lang="zh-TW" sz="1200" b="0" i="0" u="none" strike="noStrike" cap="none" spc="0">
                          <a:ln>
                            <a:noFill/>
                          </a:ln>
                          <a:solidFill>
                            <a:srgbClr val="000000"/>
                          </a:solidFill>
                          <a:latin typeface="微軟正黑體"/>
                          <a:ea typeface="微軟正黑體"/>
                          <a:cs typeface="+mn-cs"/>
                        </a:rPr>
                        <a:t>資料錄</a:t>
                      </a:r>
                      <a:r>
                        <a:rPr lang="en-US" sz="1200" b="0" i="0" u="none" strike="noStrike" cap="none" spc="0">
                          <a:ln>
                            <a:noFill/>
                          </a:ln>
                          <a:solidFill>
                            <a:srgbClr val="000000"/>
                          </a:solidFill>
                          <a:latin typeface="微軟正黑體"/>
                          <a:ea typeface="微軟正黑體"/>
                          <a:cs typeface="+mn-cs"/>
                        </a:rPr>
                        <a:t>ID</a:t>
                      </a:r>
                      <a:endParaRPr lang="zh-TW" sz="1200" b="0" i="0" u="none" strike="noStrike" cap="none" spc="0">
                        <a:ln>
                          <a:noFill/>
                        </a:ln>
                        <a:solidFill>
                          <a:srgbClr val="00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LBRawID</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algn="ctr">
                        <a:defRPr/>
                      </a:pPr>
                      <a:r>
                        <a:rPr lang="en-US" sz="1000" b="0" i="0" u="none" strike="noStrike">
                          <a:solidFill>
                            <a:srgbClr val="FF0000"/>
                          </a:solidFill>
                          <a:latin typeface="微軟正黑體"/>
                          <a:ea typeface="微軟正黑體"/>
                        </a:rPr>
                        <a:t>2</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zh-TW" sz="1200" b="0" i="0" u="none" strike="noStrike" cap="none" spc="0">
                          <a:ln>
                            <a:noFill/>
                          </a:ln>
                          <a:solidFill>
                            <a:srgbClr val="FF0000"/>
                          </a:solidFill>
                          <a:latin typeface="微軟正黑體"/>
                          <a:ea typeface="微軟正黑體"/>
                          <a:cs typeface="+mn-cs"/>
                        </a:rPr>
                        <a:t>海纜代號</a:t>
                      </a:r>
                      <a:r>
                        <a:rPr lang="en-US" sz="1200" b="0" i="0" u="none" strike="noStrike" cap="none" spc="0">
                          <a:ln>
                            <a:noFill/>
                          </a:ln>
                          <a:solidFill>
                            <a:srgbClr val="FF0000"/>
                          </a:solidFill>
                          <a:latin typeface="微軟正黑體"/>
                          <a:ea typeface="微軟正黑體"/>
                          <a:cs typeface="+mn-cs"/>
                        </a:rPr>
                        <a:t>/</a:t>
                      </a:r>
                      <a:r>
                        <a:rPr lang="zh-TW" sz="1200" b="0" i="0" u="none" strike="noStrike" cap="none" spc="0">
                          <a:ln>
                            <a:noFill/>
                          </a:ln>
                          <a:solidFill>
                            <a:srgbClr val="FF0000"/>
                          </a:solidFill>
                          <a:latin typeface="微軟正黑體"/>
                          <a:ea typeface="微軟正黑體"/>
                          <a:cs typeface="+mn-cs"/>
                        </a:rPr>
                        <a:t>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en-US" sz="1000" b="0" i="0" u="none" strike="noStrike" cap="none" spc="0">
                          <a:solidFill>
                            <a:srgbClr val="FF0000"/>
                          </a:solidFill>
                          <a:latin typeface="微軟正黑體"/>
                          <a:ea typeface="微軟正黑體"/>
                          <a:cs typeface="+mn-cs"/>
                        </a:rPr>
                        <a:t>SubmarineCable</a:t>
                      </a:r>
                      <a:endParaRPr lang="en-US"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varchar(10)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9144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NCP</a:t>
                      </a:r>
                      <a:r>
                        <a:rPr lang="zh-TW" sz="1000" b="0" i="0" u="none" strike="noStrike" cap="none" spc="0">
                          <a:solidFill>
                            <a:srgbClr val="FF0000"/>
                          </a:solidFill>
                          <a:latin typeface="微軟正黑體"/>
                          <a:ea typeface="微軟正黑體"/>
                          <a:cs typeface="+mn-cs"/>
                        </a:rPr>
                        <a:t>、</a:t>
                      </a:r>
                      <a:r>
                        <a:rPr lang="en-US" sz="1000" b="0" i="0" u="none" strike="noStrike" cap="none" spc="0">
                          <a:solidFill>
                            <a:srgbClr val="FF0000"/>
                          </a:solidFill>
                          <a:latin typeface="微軟正黑體"/>
                          <a:ea typeface="微軟正黑體"/>
                          <a:cs typeface="+mn-cs"/>
                        </a:rPr>
                        <a:t>SJC2</a:t>
                      </a:r>
                      <a:r>
                        <a:rPr lang="zh-TW" sz="1000" b="0" i="0" u="none" strike="noStrike" cap="none" spc="0">
                          <a:solidFill>
                            <a:srgbClr val="FF0000"/>
                          </a:solidFill>
                          <a:latin typeface="微軟正黑體"/>
                          <a:ea typeface="微軟正黑體"/>
                          <a:cs typeface="+mn-cs"/>
                        </a:rPr>
                        <a:t> 、</a:t>
                      </a:r>
                      <a:r>
                        <a:rPr lang="en-US" sz="1000" b="0" i="0" u="none" strike="noStrike" cap="none" spc="0">
                          <a:solidFill>
                            <a:srgbClr val="FF0000"/>
                          </a:solidFill>
                          <a:latin typeface="微軟正黑體"/>
                          <a:ea typeface="微軟正黑體"/>
                          <a:cs typeface="+mn-cs"/>
                        </a:rPr>
                        <a:t>…</a:t>
                      </a:r>
                      <a:r>
                        <a:rPr lang="zh-TW" sz="1000" b="0" i="0" u="none" strike="noStrike" cap="none" spc="0">
                          <a:solidFill>
                            <a:srgbClr val="FF0000"/>
                          </a:solidFill>
                          <a:latin typeface="微軟正黑體"/>
                          <a:ea typeface="微軟正黑體"/>
                          <a:cs typeface="+mn-cs"/>
                        </a:rPr>
                        <a:t>等</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algn="ctr">
                        <a:defRPr/>
                      </a:pPr>
                      <a:r>
                        <a:rPr lang="en-US" sz="1200" b="0" i="0" u="none" strike="noStrike">
                          <a:solidFill>
                            <a:srgbClr val="FF0000"/>
                          </a:solidFill>
                          <a:latin typeface="微軟正黑體"/>
                          <a:ea typeface="微軟正黑體"/>
                        </a:rPr>
                        <a:t>3</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WorkTitle</a:t>
                      </a:r>
                      <a:endParaRPr lang="en-US"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varchar(50)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Construction</a:t>
                      </a:r>
                      <a:r>
                        <a:rPr lang="zh-TW" sz="1000" b="0" i="0" u="none" strike="noStrike" cap="none" spc="0">
                          <a:solidFill>
                            <a:srgbClr val="FF0000"/>
                          </a:solidFill>
                          <a:latin typeface="微軟正黑體"/>
                          <a:ea typeface="微軟正黑體"/>
                          <a:cs typeface="+mn-cs"/>
                        </a:rPr>
                        <a:t> 、</a:t>
                      </a:r>
                      <a:r>
                        <a:rPr lang="en-US" sz="1000" b="0" i="0" u="none" strike="noStrike" cap="none" spc="0">
                          <a:solidFill>
                            <a:srgbClr val="FF0000"/>
                          </a:solidFill>
                          <a:latin typeface="微軟正黑體"/>
                          <a:ea typeface="微軟正黑體"/>
                          <a:cs typeface="+mn-cs"/>
                        </a:rPr>
                        <a:t>Upgrade</a:t>
                      </a:r>
                      <a:r>
                        <a:rPr lang="zh-TW" sz="1000" b="0" i="0" u="none" strike="noStrike" cap="none" spc="0">
                          <a:solidFill>
                            <a:srgbClr val="FF0000"/>
                          </a:solidFill>
                          <a:latin typeface="微軟正黑體"/>
                          <a:ea typeface="微軟正黑體"/>
                          <a:cs typeface="+mn-cs"/>
                        </a:rPr>
                        <a:t>、</a:t>
                      </a:r>
                      <a:r>
                        <a:rPr lang="en-US" sz="1000" b="0" i="0" u="none" strike="noStrike" cap="none" spc="0">
                          <a:solidFill>
                            <a:srgbClr val="FF0000"/>
                          </a:solidFill>
                          <a:latin typeface="微軟正黑體"/>
                          <a:ea typeface="微軟正黑體"/>
                          <a:cs typeface="+mn-cs"/>
                        </a:rPr>
                        <a:t>O&amp;M (</a:t>
                      </a:r>
                      <a:r>
                        <a:rPr lang="zh-TW" sz="1000" b="0" i="0" u="none" strike="noStrike" cap="none" spc="0">
                          <a:solidFill>
                            <a:srgbClr val="FF0000"/>
                          </a:solidFill>
                          <a:latin typeface="微軟正黑體"/>
                          <a:ea typeface="微軟正黑體"/>
                          <a:cs typeface="+mn-cs"/>
                        </a:rPr>
                        <a:t> </a:t>
                      </a:r>
                      <a:r>
                        <a:rPr lang="en-US" sz="1000" b="0" i="0" u="none" strike="noStrike" cap="none" spc="0">
                          <a:solidFill>
                            <a:srgbClr val="FF0000"/>
                          </a:solidFill>
                          <a:latin typeface="微軟正黑體"/>
                          <a:ea typeface="微軟正黑體"/>
                          <a:cs typeface="+mn-cs"/>
                        </a:rPr>
                        <a:t>ex: </a:t>
                      </a:r>
                      <a:r>
                        <a:rPr lang="zh-TW" sz="1000" b="0" i="0" u="none" strike="noStrike" cap="none" spc="0">
                          <a:solidFill>
                            <a:srgbClr val="FF0000"/>
                          </a:solidFill>
                          <a:latin typeface="微軟正黑體"/>
                          <a:ea typeface="微軟正黑體"/>
                          <a:cs typeface="+mn-cs"/>
                        </a:rPr>
                        <a:t>輸入</a:t>
                      </a:r>
                      <a:r>
                        <a:rPr lang="en-US" sz="1000" b="0" i="0" u="none" strike="noStrike" cap="none" spc="0">
                          <a:solidFill>
                            <a:srgbClr val="FF0000"/>
                          </a:solidFill>
                          <a:latin typeface="微軟正黑體"/>
                          <a:ea typeface="微軟正黑體"/>
                          <a:cs typeface="+mn-cs"/>
                        </a:rPr>
                        <a:t>UPG1,UPG2..</a:t>
                      </a:r>
                      <a:r>
                        <a:rPr lang="zh-TW" sz="1000" b="0" i="0" u="none" strike="noStrike" cap="none" spc="0">
                          <a:solidFill>
                            <a:srgbClr val="FF0000"/>
                          </a:solidFill>
                          <a:latin typeface="微軟正黑體"/>
                          <a:ea typeface="微軟正黑體"/>
                          <a:cs typeface="+mn-cs"/>
                        </a:rPr>
                        <a:t> </a:t>
                      </a:r>
                      <a:r>
                        <a:rPr lang="en-US" sz="1000" b="0" i="0" u="none" strike="noStrike" cap="none" spc="0">
                          <a:solidFill>
                            <a:srgbClr val="FF0000"/>
                          </a:solidFill>
                          <a:latin typeface="微軟正黑體"/>
                          <a:ea typeface="微軟正黑體"/>
                          <a:cs typeface="+mn-cs"/>
                        </a:rPr>
                        <a:t>)</a:t>
                      </a:r>
                      <a:endParaRPr lang="zh-TW"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計帳段號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BillMilestone</a:t>
                      </a:r>
                      <a:endParaRPr lang="en-US" sz="1000" b="0" i="0" u="none" strike="noStrike" cap="none" spc="0">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varchar(20)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rgbClr val="FF0000"/>
                          </a:solidFill>
                          <a:latin typeface="微軟正黑體"/>
                          <a:ea typeface="微軟正黑體"/>
                          <a:cs typeface="+mn-cs"/>
                        </a:rPr>
                        <a:t>例</a:t>
                      </a:r>
                      <a:r>
                        <a:rPr lang="en-US" sz="1000" b="0" i="0" u="none" strike="noStrike" cap="none" spc="0">
                          <a:solidFill>
                            <a:srgbClr val="FF0000"/>
                          </a:solidFill>
                          <a:latin typeface="微軟正黑體"/>
                          <a:ea typeface="微軟正黑體"/>
                          <a:cs typeface="+mn-cs"/>
                        </a:rPr>
                        <a:t>:BM 0</a:t>
                      </a:r>
                      <a:r>
                        <a:rPr lang="zh-TW" sz="1000" b="0" i="0" u="none" strike="noStrike" cap="none" spc="0">
                          <a:solidFill>
                            <a:srgbClr val="FF0000"/>
                          </a:solidFill>
                          <a:latin typeface="微軟正黑體"/>
                          <a:ea typeface="微軟正黑體"/>
                          <a:cs typeface="+mn-cs"/>
                        </a:rPr>
                        <a:t>、</a:t>
                      </a:r>
                      <a:r>
                        <a:rPr lang="en-US" sz="1000" b="0" i="0" u="none" strike="noStrike" cap="none" spc="0">
                          <a:solidFill>
                            <a:srgbClr val="FF0000"/>
                          </a:solidFill>
                          <a:latin typeface="微軟正黑體"/>
                          <a:ea typeface="微軟正黑體"/>
                          <a:cs typeface="+mn-cs"/>
                        </a:rPr>
                        <a:t>BM</a:t>
                      </a:r>
                      <a:r>
                        <a:rPr lang="zh-TW" sz="1000" b="0" i="0" u="none" strike="noStrike" cap="none" spc="0">
                          <a:solidFill>
                            <a:srgbClr val="FF0000"/>
                          </a:solidFill>
                          <a:latin typeface="微軟正黑體"/>
                          <a:ea typeface="微軟正黑體"/>
                          <a:cs typeface="+mn-cs"/>
                        </a:rPr>
                        <a:t>  </a:t>
                      </a:r>
                      <a:r>
                        <a:rPr lang="en-US" sz="1000" b="0" i="0" u="none" strike="noStrike" cap="none" spc="0">
                          <a:solidFill>
                            <a:srgbClr val="FF0000"/>
                          </a:solidFill>
                          <a:latin typeface="微軟正黑體"/>
                          <a:ea typeface="微軟正黑體"/>
                          <a:cs typeface="+mn-cs"/>
                        </a:rPr>
                        <a:t>1</a:t>
                      </a:r>
                      <a:r>
                        <a:rPr lang="zh-TW" sz="1000" b="0" i="0" u="none" strike="noStrike" cap="none" spc="0">
                          <a:solidFill>
                            <a:srgbClr val="FF0000"/>
                          </a:solidFill>
                          <a:latin typeface="微軟正黑體"/>
                          <a:ea typeface="微軟正黑體"/>
                          <a:cs typeface="+mn-cs"/>
                        </a:rPr>
                        <a:t>、</a:t>
                      </a:r>
                      <a:r>
                        <a:rPr lang="en-US" sz="1000" b="0" i="0" u="none" strike="noStrike" cap="none" spc="0">
                          <a:solidFill>
                            <a:srgbClr val="FF0000"/>
                          </a:solidFill>
                          <a:latin typeface="微軟正黑體"/>
                          <a:ea typeface="微軟正黑體"/>
                          <a:cs typeface="+mn-cs"/>
                        </a:rPr>
                        <a:t>…</a:t>
                      </a:r>
                      <a:r>
                        <a:rPr lang="zh-TW" sz="1000" b="0" i="0" u="none" strike="noStrike" cap="none" spc="0">
                          <a:solidFill>
                            <a:srgbClr val="FF0000"/>
                          </a:solidFill>
                          <a:latin typeface="微軟正黑體"/>
                          <a:ea typeface="微軟正黑體"/>
                          <a:cs typeface="+mn-cs"/>
                        </a:rPr>
                        <a:t>、</a:t>
                      </a:r>
                      <a:r>
                        <a:rPr lang="en-US" sz="1000" b="0" i="0" u="none" strike="noStrike" cap="none" spc="0">
                          <a:solidFill>
                            <a:srgbClr val="FF0000"/>
                          </a:solidFill>
                          <a:latin typeface="微軟正黑體"/>
                          <a:ea typeface="微軟正黑體"/>
                          <a:cs typeface="+mn-cs"/>
                        </a:rPr>
                        <a:t>CV#3</a:t>
                      </a:r>
                      <a:endParaRPr lang="zh-TW" sz="1000" b="0" i="0" u="none" strike="noStrike" cap="none" spc="0">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5</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zh-TW" sz="1200" b="0" i="0" u="none" strike="noStrike" cap="none" spc="0">
                          <a:ln>
                            <a:noFill/>
                          </a:ln>
                          <a:solidFill>
                            <a:srgbClr val="FF0000"/>
                          </a:solidFill>
                          <a:latin typeface="微軟正黑體"/>
                          <a:ea typeface="微軟正黑體"/>
                          <a:cs typeface="+mn-cs"/>
                        </a:rPr>
                        <a:t>會員名稱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en-US" sz="1000" b="0" i="0" u="none" strike="noStrike" cap="none" spc="0">
                          <a:solidFill>
                            <a:srgbClr val="FF0000"/>
                          </a:solidFill>
                          <a:latin typeface="微軟正黑體"/>
                          <a:ea typeface="微軟正黑體"/>
                          <a:cs typeface="+mn-cs"/>
                        </a:rPr>
                        <a:t>PartyName</a:t>
                      </a:r>
                      <a:endParaRPr lang="en-US"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varchar(100)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spc="0">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000000"/>
                          </a:solidFill>
                          <a:latin typeface="微軟正黑體"/>
                          <a:ea typeface="微軟正黑體"/>
                          <a:cs typeface="+mn-cs"/>
                        </a:rPr>
                        <a:t>攤分比率</a:t>
                      </a:r>
                      <a:r>
                        <a:rPr lang="en-US" sz="1200" b="0" i="0" u="none" strike="noStrike" cap="none" spc="0">
                          <a:ln>
                            <a:noFill/>
                          </a:ln>
                          <a:solidFill>
                            <a:srgbClr val="000000"/>
                          </a:solidFill>
                          <a:latin typeface="微軟正黑體"/>
                          <a:ea typeface="微軟正黑體"/>
                          <a:cs typeface="+mn-cs"/>
                        </a:rPr>
                        <a:t>(%)</a:t>
                      </a:r>
                      <a:endParaRPr lang="zh-TW" sz="1200" b="0" i="0" u="none" strike="noStrike" cap="none" spc="0">
                        <a:ln>
                          <a:noFill/>
                        </a:ln>
                        <a:solidFill>
                          <a:srgbClr val="00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LBRatio</a:t>
                      </a:r>
                      <a:endParaRPr lang="en-US"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decimal(13,10)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chemeClr val="tx1"/>
                          </a:solidFill>
                          <a:latin typeface="微軟正黑體"/>
                          <a:ea typeface="微軟正黑體"/>
                          <a:cs typeface="+mn-cs"/>
                        </a:rPr>
                        <a:t>計算時要自行補上</a:t>
                      </a:r>
                      <a:r>
                        <a:rPr lang="en-US" sz="1000" b="0" i="0" u="none" strike="noStrike" cap="none" spc="0">
                          <a:solidFill>
                            <a:schemeClr val="tx1"/>
                          </a:solidFill>
                          <a:latin typeface="微軟正黑體"/>
                          <a:ea typeface="微軟正黑體"/>
                          <a:cs typeface="+mn-cs"/>
                        </a:rPr>
                        <a:t>%</a:t>
                      </a:r>
                      <a:endParaRPr lang="zh-TW" sz="1000" b="0" i="0" u="none" strike="noStrike" cap="none" spc="0">
                        <a:solidFill>
                          <a:schemeClr val="tx1"/>
                        </a:solidFill>
                        <a:latin typeface="微軟正黑體"/>
                        <a:ea typeface="微軟正黑體"/>
                        <a:cs typeface="+mn-cs"/>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000000"/>
                          </a:solidFill>
                          <a:latin typeface="微軟正黑體"/>
                          <a:ea typeface="微軟正黑體"/>
                          <a:cs typeface="+mn-cs"/>
                        </a:rPr>
                        <a:t>資料建立日期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CreateDate</a:t>
                      </a:r>
                      <a:endParaRPr lang="en-US"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8079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000000"/>
                          </a:solidFill>
                          <a:latin typeface="微軟正黑體"/>
                          <a:ea typeface="微軟正黑體"/>
                          <a:cs typeface="+mn-cs"/>
                        </a:rPr>
                        <a:t>異動原因</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ModifyNote</a:t>
                      </a:r>
                      <a:endParaRPr lang="en-US"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varchar(128)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9970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9</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000000"/>
                          </a:solidFill>
                          <a:latin typeface="微軟正黑體"/>
                          <a:ea typeface="微軟正黑體"/>
                          <a:cs typeface="+mn-cs"/>
                        </a:rPr>
                        <a:t>終止日期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EndDate</a:t>
                      </a:r>
                      <a:endParaRPr lang="en-US" sz="1000" b="0" i="0" u="none" strike="noStrike" cap="none" spc="0">
                        <a:solidFill>
                          <a:schemeClr val="tx1"/>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en-US" sz="1000" b="0" i="0" u="none" strike="noStrike" cap="none" spc="0">
                          <a:solidFill>
                            <a:schemeClr val="tx1"/>
                          </a:solidFill>
                          <a:latin typeface="微軟正黑體"/>
                          <a:ea typeface="微軟正黑體"/>
                          <a:cs typeface="+mn-cs"/>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000" b="0" i="0" u="none" strike="noStrike" cap="none" spc="0">
                          <a:solidFill>
                            <a:schemeClr val="tx1"/>
                          </a:solidFill>
                          <a:latin typeface="微軟正黑體"/>
                          <a:ea typeface="微軟正黑體"/>
                          <a:cs typeface="+mn-cs"/>
                        </a:rPr>
                        <a:t>有值則作廢</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41" name="文字方塊 40"/>
          <p:cNvSpPr txBox="1"/>
          <p:nvPr/>
        </p:nvSpPr>
        <p:spPr bwMode="auto">
          <a:xfrm>
            <a:off x="799087" y="1557152"/>
            <a:ext cx="5791700" cy="329320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i="0" u="none" strike="noStrike" cap="none">
                <a:ln>
                  <a:noFill/>
                </a:ln>
                <a:solidFill>
                  <a:srgbClr val="000000"/>
                </a:solidFill>
                <a:latin typeface="微軟正黑體"/>
                <a:ea typeface="微軟正黑體"/>
              </a:rPr>
              <a:t>Liability</a:t>
            </a:r>
            <a:r>
              <a:rPr lang="en-US" sz="1600" b="0">
                <a:solidFill>
                  <a:srgbClr val="000000"/>
                </a:solidFill>
                <a:latin typeface="Consolas"/>
              </a:rPr>
              <a:t> (</a:t>
            </a:r>
            <a:endParaRPr/>
          </a:p>
          <a:p>
            <a:pPr>
              <a:defRPr/>
            </a:pPr>
            <a:r>
              <a:rPr lang="en-US" sz="1600" b="0">
                <a:solidFill>
                  <a:srgbClr val="000000"/>
                </a:solidFill>
                <a:latin typeface="Consolas"/>
              </a:rPr>
              <a:t>    </a:t>
            </a:r>
            <a:r>
              <a:rPr lang="en-US" sz="1600">
                <a:solidFill>
                  <a:srgbClr val="000000"/>
                </a:solidFill>
                <a:latin typeface="Consolas"/>
              </a:rPr>
              <a:t>LBRawID</a:t>
            </a:r>
            <a:r>
              <a:rPr lang="en-US" sz="1600">
                <a:solidFill>
                  <a:srgbClr val="000000"/>
                </a:solidFill>
                <a:latin typeface="Consolas"/>
              </a:rPr>
              <a:t> </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SubmarineCable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10</a:t>
            </a:r>
            <a:r>
              <a:rPr lang="en-US" sz="1600" b="0">
                <a:solidFill>
                  <a:srgbClr val="000000"/>
                </a:solidFill>
                <a:latin typeface="Consolas"/>
              </a:rPr>
              <a:t>),</a:t>
            </a:r>
            <a:br>
              <a:rPr lang="en-US" sz="1600" b="0">
                <a:solidFill>
                  <a:srgbClr val="000000"/>
                </a:solidFill>
                <a:latin typeface="Consolas"/>
              </a:rPr>
            </a:br>
            <a:r>
              <a:rPr lang="en-US" sz="1600" b="0">
                <a:solidFill>
                  <a:srgbClr val="000000"/>
                </a:solidFill>
                <a:latin typeface="Consolas"/>
              </a:rPr>
              <a:t>    </a:t>
            </a:r>
            <a:r>
              <a:rPr lang="en-US" sz="1600" b="0">
                <a:solidFill>
                  <a:srgbClr val="000000"/>
                </a:solidFill>
                <a:latin typeface="Consolas"/>
              </a:rPr>
              <a:t>WorkTitle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50</a:t>
            </a:r>
            <a:r>
              <a:rPr lang="en-US" sz="1600" b="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BillMilestone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b="0">
                <a:solidFill>
                  <a:srgbClr val="098658"/>
                </a:solidFill>
                <a:latin typeface="Consolas"/>
              </a:rPr>
              <a:t>20</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lang="en-US" sz="1600">
              <a:solidFill>
                <a:srgbClr val="000000"/>
              </a:solidFill>
              <a:latin typeface="Consolas"/>
            </a:endParaRPr>
          </a:p>
          <a:p>
            <a:pPr>
              <a:defRPr/>
            </a:pPr>
            <a:r>
              <a:rPr lang="en-US" sz="1600">
                <a:solidFill>
                  <a:srgbClr val="000000"/>
                </a:solidFill>
                <a:latin typeface="Consolas"/>
              </a:rPr>
              <a:t>    </a:t>
            </a:r>
            <a:r>
              <a:rPr lang="en-US" sz="1600">
                <a:solidFill>
                  <a:srgbClr val="000000"/>
                </a:solidFill>
                <a:latin typeface="Consolas"/>
              </a:rPr>
              <a:t>LBRatio</a:t>
            </a:r>
            <a:r>
              <a:rPr lang="en-US" sz="1600">
                <a:solidFill>
                  <a:srgbClr val="000000"/>
                </a:solidFill>
                <a:latin typeface="Consolas"/>
              </a:rPr>
              <a:t>         </a:t>
            </a:r>
            <a:r>
              <a:rPr lang="en-US" sz="1600">
                <a:solidFill>
                  <a:srgbClr val="0000FF"/>
                </a:solidFill>
                <a:latin typeface="Consolas"/>
              </a:rPr>
              <a:t>decimal</a:t>
            </a:r>
            <a:r>
              <a:rPr lang="en-US" sz="1600">
                <a:solidFill>
                  <a:srgbClr val="000000"/>
                </a:solidFill>
                <a:latin typeface="Consolas"/>
              </a:rPr>
              <a:t>(</a:t>
            </a:r>
            <a:r>
              <a:rPr lang="en-US" sz="1600">
                <a:solidFill>
                  <a:srgbClr val="098658"/>
                </a:solidFill>
                <a:latin typeface="Consolas"/>
              </a:rPr>
              <a:t>13</a:t>
            </a:r>
            <a:r>
              <a:rPr lang="en-US" sz="1600">
                <a:solidFill>
                  <a:srgbClr val="000000"/>
                </a:solidFill>
                <a:latin typeface="Consolas"/>
              </a:rPr>
              <a:t>,</a:t>
            </a:r>
            <a:r>
              <a:rPr lang="en-US" sz="1600">
                <a:solidFill>
                  <a:srgbClr val="098658"/>
                </a:solidFill>
                <a:latin typeface="Consolas"/>
              </a:rPr>
              <a:t>10</a:t>
            </a:r>
            <a:r>
              <a:rPr lang="en-US" sz="160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CreateDate</a:t>
            </a:r>
            <a:r>
              <a:rPr lang="en-US" sz="1600">
                <a:solidFill>
                  <a:srgbClr val="000000"/>
                </a:solidFill>
                <a:latin typeface="Consolas"/>
              </a:rPr>
              <a:t>      </a:t>
            </a:r>
            <a:r>
              <a:rPr lang="en-US" sz="1600">
                <a:solidFill>
                  <a:srgbClr val="0000FF"/>
                </a:solidFill>
                <a:latin typeface="Consolas"/>
              </a:rPr>
              <a:t>datetime</a:t>
            </a:r>
            <a:r>
              <a:rPr lang="en-US" sz="1600" b="0">
                <a:solidFill>
                  <a:srgbClr val="000000"/>
                </a:solidFill>
                <a:latin typeface="Consolas"/>
              </a:rPr>
              <a:t>,</a:t>
            </a:r>
            <a:endParaRPr lang="en-US" sz="1600">
              <a:solidFill>
                <a:srgbClr val="0000FF"/>
              </a:solidFill>
              <a:latin typeface="Consolas"/>
            </a:endParaRPr>
          </a:p>
          <a:p>
            <a:pPr>
              <a:defRPr/>
            </a:pPr>
            <a:r>
              <a:rPr lang="en-US" sz="1600">
                <a:solidFill>
                  <a:srgbClr val="000000"/>
                </a:solidFill>
                <a:latin typeface="Consolas"/>
              </a:rPr>
              <a:t>    </a:t>
            </a:r>
            <a:r>
              <a:rPr lang="en-US" sz="1600">
                <a:solidFill>
                  <a:srgbClr val="000000"/>
                </a:solidFill>
                <a:latin typeface="Consolas"/>
              </a:rPr>
              <a:t>ModifyNote</a:t>
            </a:r>
            <a:r>
              <a:rPr lang="en-US" sz="1600" b="0">
                <a:solidFill>
                  <a:srgbClr val="0000FF"/>
                </a:solidFill>
                <a:latin typeface="Consolas"/>
              </a:rPr>
              <a:t>      varchar</a:t>
            </a:r>
            <a:r>
              <a:rPr lang="en-US" sz="1600" b="0">
                <a:solidFill>
                  <a:srgbClr val="000000"/>
                </a:solidFill>
                <a:latin typeface="Consolas"/>
              </a:rPr>
              <a:t>(</a:t>
            </a:r>
            <a:r>
              <a:rPr lang="en-US" sz="1600" b="0">
                <a:solidFill>
                  <a:srgbClr val="098658"/>
                </a:solidFill>
                <a:latin typeface="Consolas"/>
              </a:rPr>
              <a:t>128</a:t>
            </a:r>
            <a:r>
              <a:rPr lang="en-US" sz="1600" b="0">
                <a:solidFill>
                  <a:srgbClr val="000000"/>
                </a:solidFill>
                <a:latin typeface="Consolas"/>
              </a:rPr>
              <a:t>),</a:t>
            </a:r>
            <a:endParaRPr lang="en-US" sz="1600">
              <a:solidFill>
                <a:srgbClr val="000000"/>
              </a:solidFill>
              <a:latin typeface="Consolas"/>
            </a:endParaRPr>
          </a:p>
          <a:p>
            <a:pPr>
              <a:defRPr/>
            </a:pPr>
            <a:r>
              <a:rPr lang="en-US" sz="1600">
                <a:solidFill>
                  <a:srgbClr val="000000"/>
                </a:solidFill>
                <a:latin typeface="Consolas"/>
              </a:rPr>
              <a:t>    </a:t>
            </a:r>
            <a:r>
              <a:rPr lang="en-US" sz="1600">
                <a:solidFill>
                  <a:srgbClr val="000000"/>
                </a:solidFill>
                <a:latin typeface="Consolas"/>
              </a:rPr>
              <a:t>EndDate</a:t>
            </a:r>
            <a:r>
              <a:rPr lang="en-US" sz="1600">
                <a:solidFill>
                  <a:srgbClr val="000000"/>
                </a:solidFill>
                <a:latin typeface="Consolas"/>
              </a:rPr>
              <a:t>         </a:t>
            </a:r>
            <a:r>
              <a:rPr lang="en-US" sz="1600">
                <a:solidFill>
                  <a:srgbClr val="0000FF"/>
                </a:solidFill>
                <a:latin typeface="Consolas"/>
              </a:rPr>
              <a:t>datetime</a:t>
            </a:r>
            <a:r>
              <a:rPr lang="en-US" sz="1600" b="0">
                <a:solidFill>
                  <a:srgbClr val="000000"/>
                </a:solidFill>
                <a:latin typeface="Consolas"/>
              </a:rPr>
              <a:t>,</a:t>
            </a:r>
            <a:endParaRPr lang="en-US" sz="1600">
              <a:solidFill>
                <a:srgbClr val="000000"/>
              </a:solidFill>
              <a:latin typeface="Consolas"/>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a:solidFill>
                  <a:srgbClr val="000000"/>
                </a:solidFill>
                <a:latin typeface="Consolas"/>
              </a:rPr>
              <a:t>LBRawID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橢圓 2"/>
          <p:cNvSpPr/>
          <p:nvPr/>
        </p:nvSpPr>
        <p:spPr bwMode="auto">
          <a:xfrm>
            <a:off x="1463045" y="1052666"/>
            <a:ext cx="587828" cy="562624"/>
          </a:xfrm>
          <a:prstGeom prst="ellipse">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i="0" u="none" strike="noStrike" cap="none" spc="0">
                <a:ln>
                  <a:noFill/>
                </a:ln>
                <a:solidFill>
                  <a:srgbClr val="000000"/>
                </a:solidFill>
                <a:latin typeface="+mj-lt"/>
                <a:ea typeface="+mj-ea"/>
                <a:cs typeface="+mj-cs"/>
              </a:rPr>
              <a:t>A1</a:t>
            </a:r>
            <a:endParaRPr lang="zh-TW" sz="2000" b="1" i="0" u="none" strike="noStrike" cap="none" spc="0">
              <a:ln>
                <a:noFill/>
              </a:ln>
              <a:solidFill>
                <a:srgbClr val="000000"/>
              </a:solidFill>
              <a:latin typeface="+mj-lt"/>
              <a:ea typeface="+mj-ea"/>
              <a:cs typeface="+mj-cs"/>
            </a:endParaRPr>
          </a:p>
        </p:txBody>
      </p:sp>
      <p:sp>
        <p:nvSpPr>
          <p:cNvPr id="5" name="矩形 4"/>
          <p:cNvSpPr/>
          <p:nvPr/>
        </p:nvSpPr>
        <p:spPr bwMode="auto">
          <a:xfrm>
            <a:off x="1175662" y="2012161"/>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f1</a:t>
            </a:r>
            <a:endParaRPr lang="zh-TW" sz="1800" b="0" i="0" u="none" strike="noStrike" cap="none" spc="0">
              <a:ln>
                <a:noFill/>
              </a:ln>
              <a:solidFill>
                <a:srgbClr val="000000"/>
              </a:solidFill>
              <a:latin typeface="+mj-lt"/>
              <a:ea typeface="+mj-ea"/>
              <a:cs typeface="+mj-cs"/>
            </a:endParaRPr>
          </a:p>
        </p:txBody>
      </p:sp>
      <p:sp>
        <p:nvSpPr>
          <p:cNvPr id="31" name="矩形 30"/>
          <p:cNvSpPr/>
          <p:nvPr/>
        </p:nvSpPr>
        <p:spPr bwMode="auto">
          <a:xfrm>
            <a:off x="1613267" y="2007646"/>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f2</a:t>
            </a:r>
            <a:endParaRPr lang="zh-TW" sz="1800" b="0" i="0" u="none" strike="noStrike" cap="none" spc="0">
              <a:ln>
                <a:noFill/>
              </a:ln>
              <a:solidFill>
                <a:srgbClr val="000000"/>
              </a:solidFill>
              <a:latin typeface="+mj-lt"/>
              <a:ea typeface="+mj-ea"/>
              <a:cs typeface="+mj-cs"/>
            </a:endParaRPr>
          </a:p>
        </p:txBody>
      </p:sp>
      <p:sp>
        <p:nvSpPr>
          <p:cNvPr id="32" name="矩形 31"/>
          <p:cNvSpPr/>
          <p:nvPr/>
        </p:nvSpPr>
        <p:spPr bwMode="auto">
          <a:xfrm>
            <a:off x="2050872" y="2016676"/>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f3</a:t>
            </a:r>
            <a:endParaRPr lang="zh-TW" sz="1800" b="0" i="0" u="none" strike="noStrike" cap="none" spc="0">
              <a:ln>
                <a:noFill/>
              </a:ln>
              <a:solidFill>
                <a:srgbClr val="000000"/>
              </a:solidFill>
              <a:latin typeface="+mj-lt"/>
              <a:ea typeface="+mj-ea"/>
              <a:cs typeface="+mj-cs"/>
            </a:endParaRPr>
          </a:p>
        </p:txBody>
      </p:sp>
      <p:cxnSp>
        <p:nvCxnSpPr>
          <p:cNvPr id="13" name="直線單箭頭接點 12"/>
          <p:cNvCxnSpPr>
            <a:cxnSpLocks/>
            <a:stCxn id="3" idx="3"/>
            <a:endCxn id="5" idx="0"/>
          </p:cNvCxnSpPr>
          <p:nvPr/>
        </p:nvCxnSpPr>
        <p:spPr bwMode="auto">
          <a:xfrm flipH="1">
            <a:off x="1319354" y="1532896"/>
            <a:ext cx="229776" cy="479265"/>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cxnSp>
        <p:nvCxnSpPr>
          <p:cNvPr id="17" name="直線單箭頭接點 16"/>
          <p:cNvCxnSpPr>
            <a:cxnSpLocks/>
            <a:stCxn id="3" idx="4"/>
            <a:endCxn id="31" idx="0"/>
          </p:cNvCxnSpPr>
          <p:nvPr/>
        </p:nvCxnSpPr>
        <p:spPr bwMode="auto">
          <a:xfrm>
            <a:off x="1756959" y="1615290"/>
            <a:ext cx="0" cy="392356"/>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cxnSp>
        <p:nvCxnSpPr>
          <p:cNvPr id="33" name="直線單箭頭接點 32"/>
          <p:cNvCxnSpPr>
            <a:cxnSpLocks/>
            <a:stCxn id="3" idx="5"/>
            <a:endCxn id="32" idx="0"/>
          </p:cNvCxnSpPr>
          <p:nvPr/>
        </p:nvCxnSpPr>
        <p:spPr bwMode="auto">
          <a:xfrm>
            <a:off x="1964788" y="1532896"/>
            <a:ext cx="229776" cy="483780"/>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34" name="橢圓 33"/>
          <p:cNvSpPr/>
          <p:nvPr/>
        </p:nvSpPr>
        <p:spPr bwMode="auto">
          <a:xfrm>
            <a:off x="1463044" y="2830622"/>
            <a:ext cx="587828" cy="562624"/>
          </a:xfrm>
          <a:prstGeom prst="ellipse">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i="0" u="none" strike="noStrike" cap="none" spc="0">
                <a:ln>
                  <a:noFill/>
                </a:ln>
                <a:solidFill>
                  <a:srgbClr val="000000"/>
                </a:solidFill>
                <a:latin typeface="+mj-lt"/>
                <a:ea typeface="+mj-ea"/>
                <a:cs typeface="+mj-cs"/>
              </a:rPr>
              <a:t>A2</a:t>
            </a:r>
            <a:endParaRPr lang="zh-TW" sz="2000" b="1" i="0" u="none" strike="noStrike" cap="none" spc="0">
              <a:ln>
                <a:noFill/>
              </a:ln>
              <a:solidFill>
                <a:srgbClr val="000000"/>
              </a:solidFill>
              <a:latin typeface="+mj-lt"/>
              <a:ea typeface="+mj-ea"/>
              <a:cs typeface="+mj-cs"/>
            </a:endParaRPr>
          </a:p>
        </p:txBody>
      </p:sp>
      <p:sp>
        <p:nvSpPr>
          <p:cNvPr id="35" name="矩形 34"/>
          <p:cNvSpPr/>
          <p:nvPr/>
        </p:nvSpPr>
        <p:spPr bwMode="auto">
          <a:xfrm>
            <a:off x="1175661" y="3790117"/>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f4</a:t>
            </a:r>
            <a:endParaRPr lang="zh-TW" sz="1800" b="0" i="0" u="none" strike="noStrike" cap="none" spc="0">
              <a:ln>
                <a:noFill/>
              </a:ln>
              <a:solidFill>
                <a:srgbClr val="000000"/>
              </a:solidFill>
              <a:latin typeface="+mj-lt"/>
              <a:ea typeface="+mj-ea"/>
              <a:cs typeface="+mj-cs"/>
            </a:endParaRPr>
          </a:p>
        </p:txBody>
      </p:sp>
      <p:sp>
        <p:nvSpPr>
          <p:cNvPr id="37" name="矩形 36"/>
          <p:cNvSpPr/>
          <p:nvPr/>
        </p:nvSpPr>
        <p:spPr bwMode="auto">
          <a:xfrm>
            <a:off x="2050871" y="3794632"/>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f5</a:t>
            </a:r>
            <a:endParaRPr lang="zh-TW" sz="1800" b="0" i="0" u="none" strike="noStrike" cap="none" spc="0">
              <a:ln>
                <a:noFill/>
              </a:ln>
              <a:solidFill>
                <a:srgbClr val="000000"/>
              </a:solidFill>
              <a:latin typeface="+mj-lt"/>
              <a:ea typeface="+mj-ea"/>
              <a:cs typeface="+mj-cs"/>
            </a:endParaRPr>
          </a:p>
        </p:txBody>
      </p:sp>
      <p:cxnSp>
        <p:nvCxnSpPr>
          <p:cNvPr id="38" name="直線單箭頭接點 37"/>
          <p:cNvCxnSpPr>
            <a:cxnSpLocks/>
            <a:stCxn id="34" idx="3"/>
            <a:endCxn id="35" idx="0"/>
          </p:cNvCxnSpPr>
          <p:nvPr/>
        </p:nvCxnSpPr>
        <p:spPr bwMode="auto">
          <a:xfrm flipH="1">
            <a:off x="1319353" y="3310852"/>
            <a:ext cx="229776" cy="479265"/>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cxnSp>
        <p:nvCxnSpPr>
          <p:cNvPr id="40" name="直線單箭頭接點 39"/>
          <p:cNvCxnSpPr>
            <a:cxnSpLocks/>
            <a:stCxn id="34" idx="5"/>
            <a:endCxn id="37" idx="0"/>
          </p:cNvCxnSpPr>
          <p:nvPr/>
        </p:nvCxnSpPr>
        <p:spPr bwMode="auto">
          <a:xfrm>
            <a:off x="1964787" y="3310852"/>
            <a:ext cx="229776" cy="483780"/>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41" name="橢圓 40"/>
          <p:cNvSpPr/>
          <p:nvPr/>
        </p:nvSpPr>
        <p:spPr bwMode="auto">
          <a:xfrm>
            <a:off x="1463043" y="4643225"/>
            <a:ext cx="587828" cy="562624"/>
          </a:xfrm>
          <a:prstGeom prst="ellipse">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i="0" u="none" strike="noStrike" cap="none" spc="0">
                <a:ln>
                  <a:noFill/>
                </a:ln>
                <a:solidFill>
                  <a:srgbClr val="000000"/>
                </a:solidFill>
                <a:latin typeface="+mj-lt"/>
                <a:ea typeface="+mj-ea"/>
                <a:cs typeface="+mj-cs"/>
              </a:rPr>
              <a:t>A3</a:t>
            </a:r>
            <a:endParaRPr lang="zh-TW" sz="2000" b="1" i="0" u="none" strike="noStrike" cap="none" spc="0">
              <a:ln>
                <a:noFill/>
              </a:ln>
              <a:solidFill>
                <a:srgbClr val="000000"/>
              </a:solidFill>
              <a:latin typeface="+mj-lt"/>
              <a:ea typeface="+mj-ea"/>
              <a:cs typeface="+mj-cs"/>
            </a:endParaRPr>
          </a:p>
        </p:txBody>
      </p:sp>
      <p:sp>
        <p:nvSpPr>
          <p:cNvPr id="42" name="矩形 41"/>
          <p:cNvSpPr/>
          <p:nvPr/>
        </p:nvSpPr>
        <p:spPr bwMode="auto">
          <a:xfrm>
            <a:off x="1175660" y="5602720"/>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f6</a:t>
            </a:r>
            <a:endParaRPr lang="zh-TW" sz="1800" b="0" i="0" u="none" strike="noStrike" cap="none" spc="0">
              <a:ln>
                <a:noFill/>
              </a:ln>
              <a:solidFill>
                <a:srgbClr val="000000"/>
              </a:solidFill>
              <a:latin typeface="+mj-lt"/>
              <a:ea typeface="+mj-ea"/>
              <a:cs typeface="+mj-cs"/>
            </a:endParaRPr>
          </a:p>
        </p:txBody>
      </p:sp>
      <p:sp>
        <p:nvSpPr>
          <p:cNvPr id="43" name="矩形 42"/>
          <p:cNvSpPr/>
          <p:nvPr/>
        </p:nvSpPr>
        <p:spPr bwMode="auto">
          <a:xfrm>
            <a:off x="1613265" y="5598205"/>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f7</a:t>
            </a:r>
            <a:endParaRPr lang="zh-TW" sz="1800" b="0" i="0" u="none" strike="noStrike" cap="none" spc="0">
              <a:ln>
                <a:noFill/>
              </a:ln>
              <a:solidFill>
                <a:srgbClr val="000000"/>
              </a:solidFill>
              <a:latin typeface="+mj-lt"/>
              <a:ea typeface="+mj-ea"/>
              <a:cs typeface="+mj-cs"/>
            </a:endParaRPr>
          </a:p>
        </p:txBody>
      </p:sp>
      <p:sp>
        <p:nvSpPr>
          <p:cNvPr id="44" name="矩形 43"/>
          <p:cNvSpPr/>
          <p:nvPr/>
        </p:nvSpPr>
        <p:spPr bwMode="auto">
          <a:xfrm>
            <a:off x="2050870" y="5607235"/>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f8</a:t>
            </a:r>
            <a:endParaRPr lang="zh-TW" sz="1800" b="0" i="0" u="none" strike="noStrike" cap="none" spc="0">
              <a:ln>
                <a:noFill/>
              </a:ln>
              <a:solidFill>
                <a:srgbClr val="000000"/>
              </a:solidFill>
              <a:latin typeface="+mj-lt"/>
              <a:ea typeface="+mj-ea"/>
              <a:cs typeface="+mj-cs"/>
            </a:endParaRPr>
          </a:p>
        </p:txBody>
      </p:sp>
      <p:cxnSp>
        <p:nvCxnSpPr>
          <p:cNvPr id="45" name="直線單箭頭接點 44"/>
          <p:cNvCxnSpPr>
            <a:cxnSpLocks/>
            <a:stCxn id="41" idx="3"/>
            <a:endCxn id="42" idx="0"/>
          </p:cNvCxnSpPr>
          <p:nvPr/>
        </p:nvCxnSpPr>
        <p:spPr bwMode="auto">
          <a:xfrm flipH="1">
            <a:off x="1319352" y="5123455"/>
            <a:ext cx="229776" cy="479265"/>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cxnSp>
        <p:nvCxnSpPr>
          <p:cNvPr id="46" name="直線單箭頭接點 45"/>
          <p:cNvCxnSpPr>
            <a:cxnSpLocks/>
            <a:stCxn id="41" idx="4"/>
            <a:endCxn id="43" idx="0"/>
          </p:cNvCxnSpPr>
          <p:nvPr/>
        </p:nvCxnSpPr>
        <p:spPr bwMode="auto">
          <a:xfrm>
            <a:off x="1756957" y="5205849"/>
            <a:ext cx="0" cy="392356"/>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cxnSp>
        <p:nvCxnSpPr>
          <p:cNvPr id="47" name="直線單箭頭接點 46"/>
          <p:cNvCxnSpPr>
            <a:cxnSpLocks/>
            <a:stCxn id="41" idx="5"/>
            <a:endCxn id="44" idx="0"/>
          </p:cNvCxnSpPr>
          <p:nvPr/>
        </p:nvCxnSpPr>
        <p:spPr bwMode="auto">
          <a:xfrm>
            <a:off x="1964786" y="5123455"/>
            <a:ext cx="229776" cy="483780"/>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48" name="文字方塊 47"/>
          <p:cNvSpPr txBox="1"/>
          <p:nvPr/>
        </p:nvSpPr>
        <p:spPr bwMode="auto">
          <a:xfrm>
            <a:off x="2079674" y="883325"/>
            <a:ext cx="396899"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1-1</a:t>
            </a:r>
            <a:endParaRPr lang="zh-TW" sz="1800" b="0" i="0" u="none" strike="noStrike" cap="none" spc="0">
              <a:ln>
                <a:noFill/>
              </a:ln>
              <a:solidFill>
                <a:srgbClr val="FF0000"/>
              </a:solidFill>
              <a:latin typeface="+mj-lt"/>
              <a:ea typeface="+mj-ea"/>
              <a:cs typeface="+mj-cs"/>
            </a:endParaRPr>
          </a:p>
        </p:txBody>
      </p:sp>
      <p:sp>
        <p:nvSpPr>
          <p:cNvPr id="49" name="文字方塊 48"/>
          <p:cNvSpPr txBox="1"/>
          <p:nvPr/>
        </p:nvSpPr>
        <p:spPr bwMode="auto">
          <a:xfrm>
            <a:off x="2050870" y="4534816"/>
            <a:ext cx="396899"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1-1</a:t>
            </a:r>
            <a:endParaRPr lang="zh-TW" sz="1800" b="0" i="0" u="none" strike="noStrike" cap="none" spc="0">
              <a:ln>
                <a:noFill/>
              </a:ln>
              <a:solidFill>
                <a:srgbClr val="FF0000"/>
              </a:solidFill>
              <a:latin typeface="+mj-lt"/>
              <a:ea typeface="+mj-ea"/>
              <a:cs typeface="+mj-cs"/>
            </a:endParaRPr>
          </a:p>
        </p:txBody>
      </p:sp>
      <p:sp>
        <p:nvSpPr>
          <p:cNvPr id="50" name="文字方塊 49"/>
          <p:cNvSpPr txBox="1"/>
          <p:nvPr/>
        </p:nvSpPr>
        <p:spPr bwMode="auto">
          <a:xfrm>
            <a:off x="2079674" y="2787390"/>
            <a:ext cx="428960"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1-N</a:t>
            </a:r>
            <a:endParaRPr lang="zh-TW" sz="1800" b="0" i="0" u="none" strike="noStrike" cap="none" spc="0">
              <a:ln>
                <a:noFill/>
              </a:ln>
              <a:solidFill>
                <a:srgbClr val="FF0000"/>
              </a:solidFill>
              <a:latin typeface="+mj-lt"/>
              <a:ea typeface="+mj-ea"/>
              <a:cs typeface="+mj-cs"/>
            </a:endParaRPr>
          </a:p>
        </p:txBody>
      </p:sp>
      <p:sp>
        <p:nvSpPr>
          <p:cNvPr id="51" name="矩形 50"/>
          <p:cNvSpPr/>
          <p:nvPr/>
        </p:nvSpPr>
        <p:spPr bwMode="auto">
          <a:xfrm>
            <a:off x="2508634" y="5607235"/>
            <a:ext cx="287383" cy="369328"/>
          </a:xfrm>
          <a:prstGeom prst="rect">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f9</a:t>
            </a:r>
            <a:endParaRPr lang="zh-TW" sz="1800" b="0" i="0" u="none" strike="noStrike" cap="none" spc="0">
              <a:ln>
                <a:noFill/>
              </a:ln>
              <a:solidFill>
                <a:srgbClr val="000000"/>
              </a:solidFill>
              <a:latin typeface="+mj-lt"/>
              <a:ea typeface="+mj-ea"/>
              <a:cs typeface="+mj-cs"/>
            </a:endParaRPr>
          </a:p>
        </p:txBody>
      </p:sp>
      <p:cxnSp>
        <p:nvCxnSpPr>
          <p:cNvPr id="53" name="直線單箭頭接點 52"/>
          <p:cNvCxnSpPr>
            <a:cxnSpLocks/>
            <a:stCxn id="41" idx="5"/>
            <a:endCxn id="51" idx="0"/>
          </p:cNvCxnSpPr>
          <p:nvPr/>
        </p:nvCxnSpPr>
        <p:spPr bwMode="auto">
          <a:xfrm>
            <a:off x="1964786" y="5123455"/>
            <a:ext cx="687540" cy="483780"/>
          </a:xfrm>
          <a:prstGeom prst="straightConnector1">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sp>
        <p:nvSpPr>
          <p:cNvPr id="55" name="橢圓 54"/>
          <p:cNvSpPr/>
          <p:nvPr/>
        </p:nvSpPr>
        <p:spPr bwMode="auto">
          <a:xfrm>
            <a:off x="4475678" y="1077199"/>
            <a:ext cx="587828" cy="562624"/>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a:t>
            </a:r>
            <a:r>
              <a:rPr lang="en-US" sz="2000" b="1" i="0" u="none" strike="noStrike" cap="none" spc="0">
                <a:ln>
                  <a:noFill/>
                </a:ln>
                <a:solidFill>
                  <a:srgbClr val="000000"/>
                </a:solidFill>
                <a:latin typeface="+mj-lt"/>
                <a:ea typeface="+mj-ea"/>
                <a:cs typeface="+mj-cs"/>
              </a:rPr>
              <a:t>1</a:t>
            </a:r>
            <a:endParaRPr lang="zh-TW" sz="2000" b="1" i="0" u="none" strike="noStrike" cap="none" spc="0">
              <a:ln>
                <a:noFill/>
              </a:ln>
              <a:solidFill>
                <a:srgbClr val="000000"/>
              </a:solidFill>
              <a:latin typeface="+mj-lt"/>
              <a:ea typeface="+mj-ea"/>
              <a:cs typeface="+mj-cs"/>
            </a:endParaRPr>
          </a:p>
        </p:txBody>
      </p:sp>
      <p:sp>
        <p:nvSpPr>
          <p:cNvPr id="56" name="矩形 55"/>
          <p:cNvSpPr/>
          <p:nvPr/>
        </p:nvSpPr>
        <p:spPr bwMode="auto">
          <a:xfrm>
            <a:off x="4188295" y="2036694"/>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f1</a:t>
            </a:r>
            <a:endParaRPr lang="zh-TW" sz="1800" b="0" i="0" u="none" strike="noStrike" cap="none" spc="0">
              <a:ln>
                <a:noFill/>
              </a:ln>
              <a:solidFill>
                <a:srgbClr val="000000"/>
              </a:solidFill>
              <a:latin typeface="+mj-lt"/>
              <a:ea typeface="+mj-ea"/>
              <a:cs typeface="+mj-cs"/>
            </a:endParaRPr>
          </a:p>
        </p:txBody>
      </p:sp>
      <p:sp>
        <p:nvSpPr>
          <p:cNvPr id="57" name="矩形 56"/>
          <p:cNvSpPr/>
          <p:nvPr/>
        </p:nvSpPr>
        <p:spPr bwMode="auto">
          <a:xfrm>
            <a:off x="4625900" y="2032179"/>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f2</a:t>
            </a:r>
            <a:endParaRPr lang="zh-TW" sz="1800" b="0" i="0" u="none" strike="noStrike" cap="none" spc="0">
              <a:ln>
                <a:noFill/>
              </a:ln>
              <a:solidFill>
                <a:srgbClr val="000000"/>
              </a:solidFill>
              <a:latin typeface="+mj-lt"/>
              <a:ea typeface="+mj-ea"/>
              <a:cs typeface="+mj-cs"/>
            </a:endParaRPr>
          </a:p>
        </p:txBody>
      </p:sp>
      <p:sp>
        <p:nvSpPr>
          <p:cNvPr id="58" name="矩形 57"/>
          <p:cNvSpPr/>
          <p:nvPr/>
        </p:nvSpPr>
        <p:spPr bwMode="auto">
          <a:xfrm>
            <a:off x="5063505" y="2041209"/>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f3</a:t>
            </a:r>
            <a:endParaRPr lang="zh-TW" sz="1800" b="0" i="0" u="none" strike="noStrike" cap="none" spc="0">
              <a:ln>
                <a:noFill/>
              </a:ln>
              <a:solidFill>
                <a:srgbClr val="000000"/>
              </a:solidFill>
              <a:latin typeface="+mj-lt"/>
              <a:ea typeface="+mj-ea"/>
              <a:cs typeface="+mj-cs"/>
            </a:endParaRPr>
          </a:p>
        </p:txBody>
      </p:sp>
      <p:cxnSp>
        <p:nvCxnSpPr>
          <p:cNvPr id="59" name="直線單箭頭接點 58"/>
          <p:cNvCxnSpPr>
            <a:cxnSpLocks/>
            <a:stCxn id="55" idx="3"/>
            <a:endCxn id="56" idx="0"/>
          </p:cNvCxnSpPr>
          <p:nvPr/>
        </p:nvCxnSpPr>
        <p:spPr bwMode="auto">
          <a:xfrm flipH="1">
            <a:off x="4331987" y="1557429"/>
            <a:ext cx="229776" cy="47926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0" name="直線單箭頭接點 59"/>
          <p:cNvCxnSpPr>
            <a:cxnSpLocks/>
            <a:stCxn id="55" idx="4"/>
            <a:endCxn id="57" idx="0"/>
          </p:cNvCxnSpPr>
          <p:nvPr/>
        </p:nvCxnSpPr>
        <p:spPr bwMode="auto">
          <a:xfrm>
            <a:off x="4769592" y="1639823"/>
            <a:ext cx="0" cy="392356"/>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1" name="直線單箭頭接點 60"/>
          <p:cNvCxnSpPr>
            <a:cxnSpLocks/>
            <a:stCxn id="55" idx="5"/>
            <a:endCxn id="58" idx="0"/>
          </p:cNvCxnSpPr>
          <p:nvPr/>
        </p:nvCxnSpPr>
        <p:spPr bwMode="auto">
          <a:xfrm>
            <a:off x="4977421" y="1557429"/>
            <a:ext cx="229776" cy="483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62" name="橢圓 61"/>
          <p:cNvSpPr/>
          <p:nvPr/>
        </p:nvSpPr>
        <p:spPr bwMode="auto">
          <a:xfrm>
            <a:off x="3744159" y="2826375"/>
            <a:ext cx="587828" cy="562624"/>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P1</a:t>
            </a:r>
            <a:endParaRPr lang="zh-TW" sz="2000" b="1" i="0" u="none" strike="noStrike" cap="none" spc="0">
              <a:ln>
                <a:noFill/>
              </a:ln>
              <a:solidFill>
                <a:srgbClr val="000000"/>
              </a:solidFill>
              <a:latin typeface="+mj-lt"/>
              <a:ea typeface="+mj-ea"/>
              <a:cs typeface="+mj-cs"/>
            </a:endParaRPr>
          </a:p>
        </p:txBody>
      </p:sp>
      <p:sp>
        <p:nvSpPr>
          <p:cNvPr id="63" name="矩形 62"/>
          <p:cNvSpPr/>
          <p:nvPr/>
        </p:nvSpPr>
        <p:spPr bwMode="auto">
          <a:xfrm>
            <a:off x="3456776" y="3816648"/>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a1</a:t>
            </a:r>
            <a:endParaRPr lang="zh-TW" sz="1400" b="0" i="0" u="none" strike="noStrike" cap="none" spc="0">
              <a:ln>
                <a:noFill/>
              </a:ln>
              <a:solidFill>
                <a:srgbClr val="000000"/>
              </a:solidFill>
              <a:latin typeface="+mj-lt"/>
              <a:ea typeface="+mj-ea"/>
              <a:cs typeface="+mj-cs"/>
            </a:endParaRPr>
          </a:p>
        </p:txBody>
      </p:sp>
      <p:sp>
        <p:nvSpPr>
          <p:cNvPr id="64" name="矩形 63"/>
          <p:cNvSpPr/>
          <p:nvPr/>
        </p:nvSpPr>
        <p:spPr bwMode="auto">
          <a:xfrm>
            <a:off x="4331986" y="3821163"/>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a2</a:t>
            </a:r>
            <a:endParaRPr lang="zh-TW" sz="1400" b="0" i="0" u="none" strike="noStrike" cap="none" spc="0">
              <a:ln>
                <a:noFill/>
              </a:ln>
              <a:solidFill>
                <a:srgbClr val="000000"/>
              </a:solidFill>
              <a:latin typeface="+mj-lt"/>
              <a:ea typeface="+mj-ea"/>
              <a:cs typeface="+mj-cs"/>
            </a:endParaRPr>
          </a:p>
        </p:txBody>
      </p:sp>
      <p:cxnSp>
        <p:nvCxnSpPr>
          <p:cNvPr id="65" name="直線單箭頭接點 64"/>
          <p:cNvCxnSpPr>
            <a:cxnSpLocks/>
            <a:stCxn id="62" idx="3"/>
            <a:endCxn id="63" idx="0"/>
          </p:cNvCxnSpPr>
          <p:nvPr/>
        </p:nvCxnSpPr>
        <p:spPr bwMode="auto">
          <a:xfrm flipH="1">
            <a:off x="3600468" y="3306605"/>
            <a:ext cx="229776" cy="5100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66" name="直線單箭頭接點 65"/>
          <p:cNvCxnSpPr>
            <a:cxnSpLocks/>
            <a:stCxn id="62" idx="5"/>
            <a:endCxn id="64" idx="0"/>
          </p:cNvCxnSpPr>
          <p:nvPr/>
        </p:nvCxnSpPr>
        <p:spPr bwMode="auto">
          <a:xfrm>
            <a:off x="4245902" y="3306605"/>
            <a:ext cx="229776" cy="51455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70" name="橢圓 69"/>
          <p:cNvSpPr/>
          <p:nvPr/>
        </p:nvSpPr>
        <p:spPr bwMode="auto">
          <a:xfrm>
            <a:off x="5328560" y="2847088"/>
            <a:ext cx="587828" cy="562624"/>
          </a:xfrm>
          <a:prstGeom prst="ellipse">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P2</a:t>
            </a:r>
            <a:endParaRPr lang="zh-TW" sz="2000" b="1" i="0" u="none" strike="noStrike" cap="none" spc="0">
              <a:ln>
                <a:noFill/>
              </a:ln>
              <a:solidFill>
                <a:srgbClr val="000000"/>
              </a:solidFill>
              <a:latin typeface="+mj-lt"/>
              <a:ea typeface="+mj-ea"/>
              <a:cs typeface="+mj-cs"/>
            </a:endParaRPr>
          </a:p>
        </p:txBody>
      </p:sp>
      <p:sp>
        <p:nvSpPr>
          <p:cNvPr id="71" name="矩形 70"/>
          <p:cNvSpPr/>
          <p:nvPr/>
        </p:nvSpPr>
        <p:spPr bwMode="auto">
          <a:xfrm>
            <a:off x="5041177" y="3837361"/>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b1</a:t>
            </a:r>
            <a:endParaRPr lang="zh-TW" sz="1400" b="0" i="0" u="none" strike="noStrike" cap="none" spc="0">
              <a:ln>
                <a:noFill/>
              </a:ln>
              <a:solidFill>
                <a:srgbClr val="000000"/>
              </a:solidFill>
              <a:latin typeface="+mj-lt"/>
              <a:ea typeface="+mj-ea"/>
              <a:cs typeface="+mj-cs"/>
            </a:endParaRPr>
          </a:p>
        </p:txBody>
      </p:sp>
      <p:sp>
        <p:nvSpPr>
          <p:cNvPr id="72" name="矩形 71"/>
          <p:cNvSpPr/>
          <p:nvPr/>
        </p:nvSpPr>
        <p:spPr bwMode="auto">
          <a:xfrm>
            <a:off x="5916387" y="3841876"/>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b2</a:t>
            </a:r>
            <a:endParaRPr lang="zh-TW" sz="1400" b="0" i="0" u="none" strike="noStrike" cap="none" spc="0">
              <a:ln>
                <a:noFill/>
              </a:ln>
              <a:solidFill>
                <a:srgbClr val="000000"/>
              </a:solidFill>
              <a:latin typeface="+mj-lt"/>
              <a:ea typeface="+mj-ea"/>
              <a:cs typeface="+mj-cs"/>
            </a:endParaRPr>
          </a:p>
        </p:txBody>
      </p:sp>
      <p:cxnSp>
        <p:nvCxnSpPr>
          <p:cNvPr id="73" name="直線單箭頭接點 72"/>
          <p:cNvCxnSpPr>
            <a:cxnSpLocks/>
            <a:stCxn id="70" idx="3"/>
            <a:endCxn id="71" idx="0"/>
          </p:cNvCxnSpPr>
          <p:nvPr/>
        </p:nvCxnSpPr>
        <p:spPr bwMode="auto">
          <a:xfrm flipH="1">
            <a:off x="5184869" y="3327318"/>
            <a:ext cx="229776" cy="5100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74" name="直線單箭頭接點 73"/>
          <p:cNvCxnSpPr>
            <a:cxnSpLocks/>
            <a:stCxn id="70" idx="5"/>
            <a:endCxn id="72" idx="0"/>
          </p:cNvCxnSpPr>
          <p:nvPr/>
        </p:nvCxnSpPr>
        <p:spPr bwMode="auto">
          <a:xfrm>
            <a:off x="5830303" y="3327318"/>
            <a:ext cx="229776" cy="51455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75" name="橢圓 74"/>
          <p:cNvSpPr/>
          <p:nvPr/>
        </p:nvSpPr>
        <p:spPr bwMode="auto">
          <a:xfrm>
            <a:off x="6846030" y="2856808"/>
            <a:ext cx="587828" cy="562624"/>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P3</a:t>
            </a:r>
            <a:endParaRPr lang="zh-TW" sz="2000" b="1" i="0" u="none" strike="noStrike" cap="none" spc="0">
              <a:ln>
                <a:noFill/>
              </a:ln>
              <a:solidFill>
                <a:srgbClr val="000000"/>
              </a:solidFill>
              <a:latin typeface="+mj-lt"/>
              <a:ea typeface="+mj-ea"/>
              <a:cs typeface="+mj-cs"/>
            </a:endParaRPr>
          </a:p>
        </p:txBody>
      </p:sp>
      <p:sp>
        <p:nvSpPr>
          <p:cNvPr id="76" name="矩形 75"/>
          <p:cNvSpPr/>
          <p:nvPr/>
        </p:nvSpPr>
        <p:spPr bwMode="auto">
          <a:xfrm>
            <a:off x="6558648" y="3847080"/>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c1</a:t>
            </a:r>
            <a:endParaRPr lang="zh-TW" sz="1400" b="0" i="0" u="none" strike="noStrike" cap="none" spc="0">
              <a:ln>
                <a:noFill/>
              </a:ln>
              <a:solidFill>
                <a:srgbClr val="000000"/>
              </a:solidFill>
              <a:latin typeface="+mj-lt"/>
              <a:ea typeface="+mj-ea"/>
              <a:cs typeface="+mj-cs"/>
            </a:endParaRPr>
          </a:p>
        </p:txBody>
      </p:sp>
      <p:sp>
        <p:nvSpPr>
          <p:cNvPr id="77" name="矩形 76"/>
          <p:cNvSpPr/>
          <p:nvPr/>
        </p:nvSpPr>
        <p:spPr bwMode="auto">
          <a:xfrm>
            <a:off x="7433858" y="3851596"/>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c2</a:t>
            </a:r>
            <a:endParaRPr lang="zh-TW" sz="1400" b="0" i="0" u="none" strike="noStrike" cap="none" spc="0">
              <a:ln>
                <a:noFill/>
              </a:ln>
              <a:solidFill>
                <a:srgbClr val="000000"/>
              </a:solidFill>
              <a:latin typeface="+mj-lt"/>
              <a:ea typeface="+mj-ea"/>
              <a:cs typeface="+mj-cs"/>
            </a:endParaRPr>
          </a:p>
        </p:txBody>
      </p:sp>
      <p:cxnSp>
        <p:nvCxnSpPr>
          <p:cNvPr id="78" name="直線單箭頭接點 77"/>
          <p:cNvCxnSpPr>
            <a:cxnSpLocks/>
            <a:stCxn id="75" idx="3"/>
            <a:endCxn id="76" idx="0"/>
          </p:cNvCxnSpPr>
          <p:nvPr/>
        </p:nvCxnSpPr>
        <p:spPr bwMode="auto">
          <a:xfrm flipH="1">
            <a:off x="6702340" y="3337038"/>
            <a:ext cx="229776" cy="510042"/>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79" name="直線單箭頭接點 78"/>
          <p:cNvCxnSpPr>
            <a:cxnSpLocks/>
            <a:stCxn id="75" idx="5"/>
            <a:endCxn id="77" idx="0"/>
          </p:cNvCxnSpPr>
          <p:nvPr/>
        </p:nvCxnSpPr>
        <p:spPr bwMode="auto">
          <a:xfrm>
            <a:off x="7347774" y="3337038"/>
            <a:ext cx="229776" cy="51455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80" name="文字方塊 79"/>
          <p:cNvSpPr txBox="1"/>
          <p:nvPr/>
        </p:nvSpPr>
        <p:spPr bwMode="auto">
          <a:xfrm>
            <a:off x="3594957" y="3416542"/>
            <a:ext cx="834505" cy="27699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zh-TW" sz="1200">
                <a:solidFill>
                  <a:srgbClr val="FF0000"/>
                </a:solidFill>
                <a:latin typeface="微軟正黑體"/>
                <a:ea typeface="微軟正黑體"/>
                <a:cs typeface="+mj-cs"/>
              </a:rPr>
              <a:t>攤分比</a:t>
            </a:r>
            <a:r>
              <a:rPr lang="en-US" sz="1200" b="0" i="0" u="none" strike="noStrike" cap="none" spc="0">
                <a:ln>
                  <a:noFill/>
                </a:ln>
                <a:solidFill>
                  <a:srgbClr val="FF0000"/>
                </a:solidFill>
                <a:latin typeface="微軟正黑體"/>
                <a:ea typeface="微軟正黑體"/>
                <a:cs typeface="+mj-cs"/>
              </a:rPr>
              <a:t>:a%</a:t>
            </a:r>
            <a:endParaRPr lang="zh-TW" sz="1200" b="0" i="0" u="none" strike="noStrike" cap="none" spc="0">
              <a:ln>
                <a:noFill/>
              </a:ln>
              <a:solidFill>
                <a:srgbClr val="FF0000"/>
              </a:solidFill>
              <a:latin typeface="微軟正黑體"/>
              <a:ea typeface="微軟正黑體"/>
              <a:cs typeface="+mj-cs"/>
            </a:endParaRPr>
          </a:p>
        </p:txBody>
      </p:sp>
      <p:sp>
        <p:nvSpPr>
          <p:cNvPr id="81" name="文字方塊 80"/>
          <p:cNvSpPr txBox="1"/>
          <p:nvPr/>
        </p:nvSpPr>
        <p:spPr bwMode="auto">
          <a:xfrm>
            <a:off x="5197493" y="3415312"/>
            <a:ext cx="834505" cy="27699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zh-TW" sz="1200">
                <a:solidFill>
                  <a:srgbClr val="FF0000"/>
                </a:solidFill>
                <a:latin typeface="微軟正黑體"/>
                <a:ea typeface="微軟正黑體"/>
                <a:cs typeface="+mj-cs"/>
              </a:rPr>
              <a:t>攤分比</a:t>
            </a:r>
            <a:r>
              <a:rPr lang="en-US" sz="1200" b="0" i="0" u="none" strike="noStrike" cap="none" spc="0">
                <a:ln>
                  <a:noFill/>
                </a:ln>
                <a:solidFill>
                  <a:srgbClr val="FF0000"/>
                </a:solidFill>
                <a:latin typeface="微軟正黑體"/>
                <a:ea typeface="微軟正黑體"/>
                <a:cs typeface="+mj-cs"/>
              </a:rPr>
              <a:t>:b%</a:t>
            </a:r>
            <a:endParaRPr lang="zh-TW" sz="1200" b="0" i="0" u="none" strike="noStrike" cap="none" spc="0">
              <a:ln>
                <a:noFill/>
              </a:ln>
              <a:solidFill>
                <a:srgbClr val="FF0000"/>
              </a:solidFill>
              <a:latin typeface="微軟正黑體"/>
              <a:ea typeface="微軟正黑體"/>
              <a:cs typeface="+mj-cs"/>
            </a:endParaRPr>
          </a:p>
        </p:txBody>
      </p:sp>
      <p:sp>
        <p:nvSpPr>
          <p:cNvPr id="82" name="文字方塊 81"/>
          <p:cNvSpPr txBox="1"/>
          <p:nvPr/>
        </p:nvSpPr>
        <p:spPr bwMode="auto">
          <a:xfrm>
            <a:off x="6720937" y="3427489"/>
            <a:ext cx="834505" cy="27699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zh-TW" sz="1200">
                <a:solidFill>
                  <a:srgbClr val="FF0000"/>
                </a:solidFill>
                <a:latin typeface="微軟正黑體"/>
                <a:ea typeface="微軟正黑體"/>
                <a:cs typeface="+mj-cs"/>
              </a:rPr>
              <a:t>攤分比</a:t>
            </a:r>
            <a:r>
              <a:rPr lang="en-US" sz="1200" b="0" i="0" u="none" strike="noStrike" cap="none" spc="0">
                <a:ln>
                  <a:noFill/>
                </a:ln>
                <a:solidFill>
                  <a:srgbClr val="FF0000"/>
                </a:solidFill>
                <a:latin typeface="微軟正黑體"/>
                <a:ea typeface="微軟正黑體"/>
                <a:cs typeface="+mj-cs"/>
              </a:rPr>
              <a:t>:c%</a:t>
            </a:r>
            <a:endParaRPr lang="zh-TW" sz="1200" b="0" i="0" u="none" strike="noStrike" cap="none" spc="0">
              <a:ln>
                <a:noFill/>
              </a:ln>
              <a:solidFill>
                <a:srgbClr val="FF0000"/>
              </a:solidFill>
              <a:latin typeface="微軟正黑體"/>
              <a:ea typeface="微軟正黑體"/>
              <a:cs typeface="+mj-cs"/>
            </a:endParaRPr>
          </a:p>
        </p:txBody>
      </p:sp>
      <p:sp>
        <p:nvSpPr>
          <p:cNvPr id="84" name="橢圓 83"/>
          <p:cNvSpPr/>
          <p:nvPr/>
        </p:nvSpPr>
        <p:spPr bwMode="auto">
          <a:xfrm>
            <a:off x="4389593" y="4723364"/>
            <a:ext cx="587828" cy="562624"/>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P3</a:t>
            </a:r>
            <a:endParaRPr lang="zh-TW" sz="2000" b="1" i="0" u="none" strike="noStrike" cap="none" spc="0">
              <a:ln>
                <a:noFill/>
              </a:ln>
              <a:solidFill>
                <a:srgbClr val="000000"/>
              </a:solidFill>
              <a:latin typeface="+mj-lt"/>
              <a:ea typeface="+mj-ea"/>
              <a:cs typeface="+mj-cs"/>
            </a:endParaRPr>
          </a:p>
        </p:txBody>
      </p:sp>
      <p:sp>
        <p:nvSpPr>
          <p:cNvPr id="85" name="矩形 84"/>
          <p:cNvSpPr/>
          <p:nvPr/>
        </p:nvSpPr>
        <p:spPr bwMode="auto">
          <a:xfrm>
            <a:off x="4038072" y="5682859"/>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f6</a:t>
            </a:r>
            <a:endParaRPr lang="zh-TW" sz="1800" b="0" i="0" u="none" strike="noStrike" cap="none" spc="0">
              <a:ln>
                <a:noFill/>
              </a:ln>
              <a:solidFill>
                <a:srgbClr val="000000"/>
              </a:solidFill>
              <a:latin typeface="+mj-lt"/>
              <a:ea typeface="+mj-ea"/>
              <a:cs typeface="+mj-cs"/>
            </a:endParaRPr>
          </a:p>
        </p:txBody>
      </p:sp>
      <p:sp>
        <p:nvSpPr>
          <p:cNvPr id="86" name="矩形 85"/>
          <p:cNvSpPr/>
          <p:nvPr/>
        </p:nvSpPr>
        <p:spPr bwMode="auto">
          <a:xfrm>
            <a:off x="4475677" y="5678344"/>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f7</a:t>
            </a:r>
            <a:endParaRPr lang="zh-TW" sz="1800" b="0" i="0" u="none" strike="noStrike" cap="none" spc="0">
              <a:ln>
                <a:noFill/>
              </a:ln>
              <a:solidFill>
                <a:srgbClr val="000000"/>
              </a:solidFill>
              <a:latin typeface="+mj-lt"/>
              <a:ea typeface="+mj-ea"/>
              <a:cs typeface="+mj-cs"/>
            </a:endParaRPr>
          </a:p>
        </p:txBody>
      </p:sp>
      <p:sp>
        <p:nvSpPr>
          <p:cNvPr id="87" name="矩形 86"/>
          <p:cNvSpPr/>
          <p:nvPr/>
        </p:nvSpPr>
        <p:spPr bwMode="auto">
          <a:xfrm>
            <a:off x="4913282" y="5687374"/>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f8</a:t>
            </a:r>
            <a:endParaRPr lang="zh-TW" sz="1800" b="0" i="0" u="none" strike="noStrike" cap="none" spc="0">
              <a:ln>
                <a:noFill/>
              </a:ln>
              <a:solidFill>
                <a:srgbClr val="000000"/>
              </a:solidFill>
              <a:latin typeface="+mj-lt"/>
              <a:ea typeface="+mj-ea"/>
              <a:cs typeface="+mj-cs"/>
            </a:endParaRPr>
          </a:p>
        </p:txBody>
      </p:sp>
      <p:cxnSp>
        <p:nvCxnSpPr>
          <p:cNvPr id="88" name="直線單箭頭接點 87"/>
          <p:cNvCxnSpPr>
            <a:cxnSpLocks/>
            <a:stCxn id="84" idx="3"/>
            <a:endCxn id="85" idx="0"/>
          </p:cNvCxnSpPr>
          <p:nvPr/>
        </p:nvCxnSpPr>
        <p:spPr bwMode="auto">
          <a:xfrm flipH="1">
            <a:off x="4181764" y="5203594"/>
            <a:ext cx="293914" cy="47926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89" name="直線單箭頭接點 88"/>
          <p:cNvCxnSpPr>
            <a:cxnSpLocks/>
            <a:stCxn id="84" idx="4"/>
            <a:endCxn id="86" idx="0"/>
          </p:cNvCxnSpPr>
          <p:nvPr/>
        </p:nvCxnSpPr>
        <p:spPr bwMode="auto">
          <a:xfrm flipH="1">
            <a:off x="4619369" y="5285988"/>
            <a:ext cx="64138" cy="392356"/>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90" name="直線單箭頭接點 89"/>
          <p:cNvCxnSpPr>
            <a:cxnSpLocks/>
            <a:stCxn id="84" idx="5"/>
            <a:endCxn id="87" idx="0"/>
          </p:cNvCxnSpPr>
          <p:nvPr/>
        </p:nvCxnSpPr>
        <p:spPr bwMode="auto">
          <a:xfrm>
            <a:off x="4891336" y="5203594"/>
            <a:ext cx="165638" cy="483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91" name="矩形 90"/>
          <p:cNvSpPr/>
          <p:nvPr/>
        </p:nvSpPr>
        <p:spPr bwMode="auto">
          <a:xfrm>
            <a:off x="5371046" y="5687374"/>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f9</a:t>
            </a:r>
            <a:endParaRPr lang="zh-TW" sz="1800" b="0" i="0" u="none" strike="noStrike" cap="none" spc="0">
              <a:ln>
                <a:noFill/>
              </a:ln>
              <a:solidFill>
                <a:srgbClr val="000000"/>
              </a:solidFill>
              <a:latin typeface="+mj-lt"/>
              <a:ea typeface="+mj-ea"/>
              <a:cs typeface="+mj-cs"/>
            </a:endParaRPr>
          </a:p>
        </p:txBody>
      </p:sp>
      <p:cxnSp>
        <p:nvCxnSpPr>
          <p:cNvPr id="92" name="直線單箭頭接點 91"/>
          <p:cNvCxnSpPr>
            <a:cxnSpLocks/>
            <a:stCxn id="84" idx="5"/>
            <a:endCxn id="91" idx="0"/>
          </p:cNvCxnSpPr>
          <p:nvPr/>
        </p:nvCxnSpPr>
        <p:spPr bwMode="auto">
          <a:xfrm>
            <a:off x="4891336" y="5203594"/>
            <a:ext cx="623402" cy="483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93" name="橢圓 92"/>
          <p:cNvSpPr/>
          <p:nvPr/>
        </p:nvSpPr>
        <p:spPr bwMode="auto">
          <a:xfrm>
            <a:off x="8795666" y="1065621"/>
            <a:ext cx="587828" cy="562624"/>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a:t>
            </a:r>
            <a:r>
              <a:rPr lang="en-US" sz="2000" b="1" i="0" u="none" strike="noStrike" cap="none" spc="0">
                <a:ln>
                  <a:noFill/>
                </a:ln>
                <a:solidFill>
                  <a:srgbClr val="000000"/>
                </a:solidFill>
                <a:latin typeface="+mj-lt"/>
                <a:ea typeface="+mj-ea"/>
                <a:cs typeface="+mj-cs"/>
              </a:rPr>
              <a:t>1</a:t>
            </a:r>
            <a:endParaRPr lang="zh-TW" sz="2000" b="1" i="0" u="none" strike="noStrike" cap="none" spc="0">
              <a:ln>
                <a:noFill/>
              </a:ln>
              <a:solidFill>
                <a:srgbClr val="000000"/>
              </a:solidFill>
              <a:latin typeface="+mj-lt"/>
              <a:ea typeface="+mj-ea"/>
              <a:cs typeface="+mj-cs"/>
            </a:endParaRPr>
          </a:p>
        </p:txBody>
      </p:sp>
      <p:sp>
        <p:nvSpPr>
          <p:cNvPr id="94" name="矩形 93"/>
          <p:cNvSpPr/>
          <p:nvPr/>
        </p:nvSpPr>
        <p:spPr bwMode="auto">
          <a:xfrm>
            <a:off x="8508283" y="2025116"/>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f1</a:t>
            </a:r>
            <a:endParaRPr lang="zh-TW" sz="1800" b="0" i="0" u="none" strike="noStrike" cap="none" spc="0">
              <a:ln>
                <a:noFill/>
              </a:ln>
              <a:solidFill>
                <a:srgbClr val="000000"/>
              </a:solidFill>
              <a:latin typeface="+mj-lt"/>
              <a:ea typeface="+mj-ea"/>
              <a:cs typeface="+mj-cs"/>
            </a:endParaRPr>
          </a:p>
        </p:txBody>
      </p:sp>
      <p:sp>
        <p:nvSpPr>
          <p:cNvPr id="95" name="矩形 94"/>
          <p:cNvSpPr/>
          <p:nvPr/>
        </p:nvSpPr>
        <p:spPr bwMode="auto">
          <a:xfrm>
            <a:off x="8945888" y="2020601"/>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f2</a:t>
            </a:r>
            <a:endParaRPr lang="zh-TW" sz="1800" b="0" i="0" u="none" strike="noStrike" cap="none" spc="0">
              <a:ln>
                <a:noFill/>
              </a:ln>
              <a:solidFill>
                <a:srgbClr val="000000"/>
              </a:solidFill>
              <a:latin typeface="+mj-lt"/>
              <a:ea typeface="+mj-ea"/>
              <a:cs typeface="+mj-cs"/>
            </a:endParaRPr>
          </a:p>
        </p:txBody>
      </p:sp>
      <p:sp>
        <p:nvSpPr>
          <p:cNvPr id="96" name="矩形 95"/>
          <p:cNvSpPr/>
          <p:nvPr/>
        </p:nvSpPr>
        <p:spPr bwMode="auto">
          <a:xfrm>
            <a:off x="9383493" y="2029631"/>
            <a:ext cx="287383" cy="3693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f3</a:t>
            </a:r>
            <a:endParaRPr lang="zh-TW" sz="1800" b="0" i="0" u="none" strike="noStrike" cap="none" spc="0">
              <a:ln>
                <a:noFill/>
              </a:ln>
              <a:solidFill>
                <a:srgbClr val="000000"/>
              </a:solidFill>
              <a:latin typeface="+mj-lt"/>
              <a:ea typeface="+mj-ea"/>
              <a:cs typeface="+mj-cs"/>
            </a:endParaRPr>
          </a:p>
        </p:txBody>
      </p:sp>
      <p:cxnSp>
        <p:nvCxnSpPr>
          <p:cNvPr id="97" name="直線單箭頭接點 96"/>
          <p:cNvCxnSpPr>
            <a:cxnSpLocks/>
            <a:stCxn id="93" idx="4"/>
            <a:endCxn id="94" idx="0"/>
          </p:cNvCxnSpPr>
          <p:nvPr/>
        </p:nvCxnSpPr>
        <p:spPr bwMode="auto">
          <a:xfrm flipH="1">
            <a:off x="8651975" y="1628245"/>
            <a:ext cx="437605" cy="396871"/>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98" name="直線單箭頭接點 97"/>
          <p:cNvCxnSpPr>
            <a:cxnSpLocks/>
            <a:stCxn id="93" idx="4"/>
            <a:endCxn id="95" idx="0"/>
          </p:cNvCxnSpPr>
          <p:nvPr/>
        </p:nvCxnSpPr>
        <p:spPr bwMode="auto">
          <a:xfrm>
            <a:off x="9089580" y="1628245"/>
            <a:ext cx="0" cy="392356"/>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99" name="直線單箭頭接點 98"/>
          <p:cNvCxnSpPr>
            <a:cxnSpLocks/>
            <a:stCxn id="93" idx="4"/>
            <a:endCxn id="96" idx="0"/>
          </p:cNvCxnSpPr>
          <p:nvPr/>
        </p:nvCxnSpPr>
        <p:spPr bwMode="auto">
          <a:xfrm>
            <a:off x="9089580" y="1628245"/>
            <a:ext cx="437605" cy="401386"/>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02" name="矩形 101"/>
          <p:cNvSpPr/>
          <p:nvPr/>
        </p:nvSpPr>
        <p:spPr bwMode="auto">
          <a:xfrm>
            <a:off x="9821098" y="2038423"/>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a1</a:t>
            </a:r>
            <a:endParaRPr lang="zh-TW" sz="1400" b="0" i="0" u="none" strike="noStrike" cap="none" spc="0">
              <a:ln>
                <a:noFill/>
              </a:ln>
              <a:solidFill>
                <a:srgbClr val="000000"/>
              </a:solidFill>
              <a:latin typeface="+mj-lt"/>
              <a:ea typeface="+mj-ea"/>
              <a:cs typeface="+mj-cs"/>
            </a:endParaRPr>
          </a:p>
        </p:txBody>
      </p:sp>
      <p:sp>
        <p:nvSpPr>
          <p:cNvPr id="103" name="矩形 102"/>
          <p:cNvSpPr/>
          <p:nvPr/>
        </p:nvSpPr>
        <p:spPr bwMode="auto">
          <a:xfrm>
            <a:off x="10258702" y="2047453"/>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a2</a:t>
            </a:r>
            <a:endParaRPr lang="zh-TW" sz="1400" b="0" i="0" u="none" strike="noStrike" cap="none" spc="0">
              <a:ln>
                <a:noFill/>
              </a:ln>
              <a:solidFill>
                <a:srgbClr val="000000"/>
              </a:solidFill>
              <a:latin typeface="+mj-lt"/>
              <a:ea typeface="+mj-ea"/>
              <a:cs typeface="+mj-cs"/>
            </a:endParaRPr>
          </a:p>
        </p:txBody>
      </p:sp>
      <p:cxnSp>
        <p:nvCxnSpPr>
          <p:cNvPr id="105" name="直線單箭頭接點 104"/>
          <p:cNvCxnSpPr>
            <a:cxnSpLocks/>
            <a:stCxn id="93" idx="4"/>
            <a:endCxn id="102" idx="0"/>
          </p:cNvCxnSpPr>
          <p:nvPr/>
        </p:nvCxnSpPr>
        <p:spPr bwMode="auto">
          <a:xfrm>
            <a:off x="9089580" y="1628245"/>
            <a:ext cx="875210" cy="41017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07" name="直線單箭頭接點 106"/>
          <p:cNvCxnSpPr>
            <a:cxnSpLocks/>
            <a:stCxn id="93" idx="4"/>
            <a:endCxn id="103" idx="0"/>
          </p:cNvCxnSpPr>
          <p:nvPr/>
        </p:nvCxnSpPr>
        <p:spPr bwMode="auto">
          <a:xfrm>
            <a:off x="9089580" y="1628245"/>
            <a:ext cx="1312815" cy="419207"/>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08" name="橢圓 107"/>
          <p:cNvSpPr/>
          <p:nvPr/>
        </p:nvSpPr>
        <p:spPr bwMode="auto">
          <a:xfrm>
            <a:off x="8801634" y="2991495"/>
            <a:ext cx="587828" cy="562624"/>
          </a:xfrm>
          <a:prstGeom prst="ellipse">
            <a:avLst/>
          </a:prstGeom>
          <a:ln/>
        </p:spPr>
        <p:style>
          <a:lnRef idx="1">
            <a:schemeClr val="accent2"/>
          </a:lnRef>
          <a:fillRef idx="3">
            <a:schemeClr val="accent2"/>
          </a:fillRef>
          <a:effectRef idx="2">
            <a:schemeClr val="accent2"/>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P2</a:t>
            </a:r>
            <a:endParaRPr lang="zh-TW" sz="2000" b="1" i="0" u="none" strike="noStrike" cap="none" spc="0">
              <a:ln>
                <a:noFill/>
              </a:ln>
              <a:solidFill>
                <a:srgbClr val="000000"/>
              </a:solidFill>
              <a:latin typeface="+mj-lt"/>
              <a:ea typeface="+mj-ea"/>
              <a:cs typeface="+mj-cs"/>
            </a:endParaRPr>
          </a:p>
        </p:txBody>
      </p:sp>
      <p:sp>
        <p:nvSpPr>
          <p:cNvPr id="109" name="矩形 108"/>
          <p:cNvSpPr/>
          <p:nvPr/>
        </p:nvSpPr>
        <p:spPr bwMode="auto">
          <a:xfrm>
            <a:off x="8674121" y="3842426"/>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b1</a:t>
            </a:r>
            <a:endParaRPr lang="zh-TW" sz="1400" b="0" i="0" u="none" strike="noStrike" cap="none" spc="0">
              <a:ln>
                <a:noFill/>
              </a:ln>
              <a:solidFill>
                <a:srgbClr val="000000"/>
              </a:solidFill>
              <a:latin typeface="+mj-lt"/>
              <a:ea typeface="+mj-ea"/>
              <a:cs typeface="+mj-cs"/>
            </a:endParaRPr>
          </a:p>
        </p:txBody>
      </p:sp>
      <p:sp>
        <p:nvSpPr>
          <p:cNvPr id="110" name="矩形 109"/>
          <p:cNvSpPr/>
          <p:nvPr/>
        </p:nvSpPr>
        <p:spPr bwMode="auto">
          <a:xfrm>
            <a:off x="9261389" y="3833489"/>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b2</a:t>
            </a:r>
            <a:endParaRPr lang="zh-TW" sz="1400" b="0" i="0" u="none" strike="noStrike" cap="none" spc="0">
              <a:ln>
                <a:noFill/>
              </a:ln>
              <a:solidFill>
                <a:srgbClr val="000000"/>
              </a:solidFill>
              <a:latin typeface="+mj-lt"/>
              <a:ea typeface="+mj-ea"/>
              <a:cs typeface="+mj-cs"/>
            </a:endParaRPr>
          </a:p>
        </p:txBody>
      </p:sp>
      <p:cxnSp>
        <p:nvCxnSpPr>
          <p:cNvPr id="112" name="直線單箭頭接點 111"/>
          <p:cNvCxnSpPr>
            <a:cxnSpLocks/>
            <a:stCxn id="108" idx="4"/>
            <a:endCxn id="109" idx="0"/>
          </p:cNvCxnSpPr>
          <p:nvPr/>
        </p:nvCxnSpPr>
        <p:spPr bwMode="auto">
          <a:xfrm flipH="1">
            <a:off x="8817813" y="3554119"/>
            <a:ext cx="277735" cy="288307"/>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4" name="直線單箭頭接點 113"/>
          <p:cNvCxnSpPr>
            <a:cxnSpLocks/>
            <a:stCxn id="108" idx="4"/>
            <a:endCxn id="110" idx="0"/>
          </p:cNvCxnSpPr>
          <p:nvPr/>
        </p:nvCxnSpPr>
        <p:spPr bwMode="auto">
          <a:xfrm>
            <a:off x="9095548" y="3554119"/>
            <a:ext cx="309533" cy="27937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20" name="橢圓 119"/>
          <p:cNvSpPr/>
          <p:nvPr/>
        </p:nvSpPr>
        <p:spPr bwMode="auto">
          <a:xfrm>
            <a:off x="9116135" y="4633880"/>
            <a:ext cx="587828" cy="562624"/>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2000" b="1">
                <a:solidFill>
                  <a:srgbClr val="000000"/>
                </a:solidFill>
                <a:latin typeface="+mj-lt"/>
                <a:ea typeface="+mj-ea"/>
                <a:cs typeface="+mj-cs"/>
              </a:rPr>
              <a:t>P3</a:t>
            </a:r>
            <a:endParaRPr lang="zh-TW" sz="2000" b="1" i="0" u="none" strike="noStrike" cap="none" spc="0">
              <a:ln>
                <a:noFill/>
              </a:ln>
              <a:solidFill>
                <a:srgbClr val="000000"/>
              </a:solidFill>
              <a:latin typeface="+mj-lt"/>
              <a:ea typeface="+mj-ea"/>
              <a:cs typeface="+mj-cs"/>
            </a:endParaRPr>
          </a:p>
        </p:txBody>
      </p:sp>
      <p:sp>
        <p:nvSpPr>
          <p:cNvPr id="123" name="矩形 122"/>
          <p:cNvSpPr/>
          <p:nvPr/>
        </p:nvSpPr>
        <p:spPr bwMode="auto">
          <a:xfrm>
            <a:off x="8386743" y="5662841"/>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f6</a:t>
            </a:r>
            <a:endParaRPr lang="zh-TW" sz="1800" b="0" i="0" u="none" strike="noStrike" cap="none" spc="0">
              <a:ln>
                <a:noFill/>
              </a:ln>
              <a:solidFill>
                <a:srgbClr val="000000"/>
              </a:solidFill>
              <a:latin typeface="+mj-lt"/>
              <a:ea typeface="+mj-ea"/>
              <a:cs typeface="+mj-cs"/>
            </a:endParaRPr>
          </a:p>
        </p:txBody>
      </p:sp>
      <p:sp>
        <p:nvSpPr>
          <p:cNvPr id="124" name="矩形 123"/>
          <p:cNvSpPr/>
          <p:nvPr/>
        </p:nvSpPr>
        <p:spPr bwMode="auto">
          <a:xfrm>
            <a:off x="8824348" y="5658326"/>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f7</a:t>
            </a:r>
            <a:endParaRPr lang="zh-TW" sz="1800" b="0" i="0" u="none" strike="noStrike" cap="none" spc="0">
              <a:ln>
                <a:noFill/>
              </a:ln>
              <a:solidFill>
                <a:srgbClr val="000000"/>
              </a:solidFill>
              <a:latin typeface="+mj-lt"/>
              <a:ea typeface="+mj-ea"/>
              <a:cs typeface="+mj-cs"/>
            </a:endParaRPr>
          </a:p>
        </p:txBody>
      </p:sp>
      <p:sp>
        <p:nvSpPr>
          <p:cNvPr id="125" name="矩形 124"/>
          <p:cNvSpPr/>
          <p:nvPr/>
        </p:nvSpPr>
        <p:spPr bwMode="auto">
          <a:xfrm>
            <a:off x="9261952" y="5667356"/>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f8</a:t>
            </a:r>
            <a:endParaRPr lang="zh-TW" sz="1800" b="0" i="0" u="none" strike="noStrike" cap="none" spc="0">
              <a:ln>
                <a:noFill/>
              </a:ln>
              <a:solidFill>
                <a:srgbClr val="000000"/>
              </a:solidFill>
              <a:latin typeface="+mj-lt"/>
              <a:ea typeface="+mj-ea"/>
              <a:cs typeface="+mj-cs"/>
            </a:endParaRPr>
          </a:p>
        </p:txBody>
      </p:sp>
      <p:sp>
        <p:nvSpPr>
          <p:cNvPr id="126" name="矩形 125"/>
          <p:cNvSpPr/>
          <p:nvPr/>
        </p:nvSpPr>
        <p:spPr bwMode="auto">
          <a:xfrm>
            <a:off x="9719717" y="5667356"/>
            <a:ext cx="287383" cy="36932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f9</a:t>
            </a:r>
            <a:endParaRPr lang="zh-TW" sz="1800" b="0" i="0" u="none" strike="noStrike" cap="none" spc="0">
              <a:ln>
                <a:noFill/>
              </a:ln>
              <a:solidFill>
                <a:srgbClr val="000000"/>
              </a:solidFill>
              <a:latin typeface="+mj-lt"/>
              <a:ea typeface="+mj-ea"/>
              <a:cs typeface="+mj-cs"/>
            </a:endParaRPr>
          </a:p>
        </p:txBody>
      </p:sp>
      <p:sp>
        <p:nvSpPr>
          <p:cNvPr id="127" name="矩形 126"/>
          <p:cNvSpPr/>
          <p:nvPr/>
        </p:nvSpPr>
        <p:spPr bwMode="auto">
          <a:xfrm>
            <a:off x="10219521" y="5686265"/>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c1</a:t>
            </a:r>
            <a:endParaRPr lang="zh-TW" sz="1400" b="0" i="0" u="none" strike="noStrike" cap="none" spc="0">
              <a:ln>
                <a:noFill/>
              </a:ln>
              <a:solidFill>
                <a:srgbClr val="000000"/>
              </a:solidFill>
              <a:latin typeface="+mj-lt"/>
              <a:ea typeface="+mj-ea"/>
              <a:cs typeface="+mj-cs"/>
            </a:endParaRPr>
          </a:p>
        </p:txBody>
      </p:sp>
      <p:sp>
        <p:nvSpPr>
          <p:cNvPr id="128" name="矩形 127"/>
          <p:cNvSpPr/>
          <p:nvPr/>
        </p:nvSpPr>
        <p:spPr bwMode="auto">
          <a:xfrm>
            <a:off x="10636968" y="5702648"/>
            <a:ext cx="287383" cy="30777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c2</a:t>
            </a:r>
            <a:endParaRPr lang="zh-TW" sz="1400" b="0" i="0" u="none" strike="noStrike" cap="none" spc="0">
              <a:ln>
                <a:noFill/>
              </a:ln>
              <a:solidFill>
                <a:srgbClr val="000000"/>
              </a:solidFill>
              <a:latin typeface="+mj-lt"/>
              <a:ea typeface="+mj-ea"/>
              <a:cs typeface="+mj-cs"/>
            </a:endParaRPr>
          </a:p>
        </p:txBody>
      </p:sp>
      <p:cxnSp>
        <p:nvCxnSpPr>
          <p:cNvPr id="130" name="直線單箭頭接點 129"/>
          <p:cNvCxnSpPr>
            <a:cxnSpLocks/>
            <a:stCxn id="120" idx="4"/>
            <a:endCxn id="123" idx="0"/>
          </p:cNvCxnSpPr>
          <p:nvPr/>
        </p:nvCxnSpPr>
        <p:spPr bwMode="auto">
          <a:xfrm flipH="1">
            <a:off x="8530435" y="5196504"/>
            <a:ext cx="879614" cy="466337"/>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33" name="直線單箭頭接點 132"/>
          <p:cNvCxnSpPr>
            <a:cxnSpLocks/>
            <a:stCxn id="120" idx="4"/>
            <a:endCxn id="124" idx="0"/>
          </p:cNvCxnSpPr>
          <p:nvPr/>
        </p:nvCxnSpPr>
        <p:spPr bwMode="auto">
          <a:xfrm flipH="1">
            <a:off x="8968040" y="5196504"/>
            <a:ext cx="442009" cy="46182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35" name="直線單箭頭接點 134"/>
          <p:cNvCxnSpPr>
            <a:cxnSpLocks/>
            <a:stCxn id="120" idx="4"/>
            <a:endCxn id="125" idx="0"/>
          </p:cNvCxnSpPr>
          <p:nvPr/>
        </p:nvCxnSpPr>
        <p:spPr bwMode="auto">
          <a:xfrm flipH="1">
            <a:off x="9405645" y="5196504"/>
            <a:ext cx="4404" cy="4708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37" name="直線單箭頭接點 136"/>
          <p:cNvCxnSpPr>
            <a:cxnSpLocks/>
            <a:stCxn id="120" idx="4"/>
            <a:endCxn id="126" idx="0"/>
          </p:cNvCxnSpPr>
          <p:nvPr/>
        </p:nvCxnSpPr>
        <p:spPr bwMode="auto">
          <a:xfrm>
            <a:off x="9410049" y="5196504"/>
            <a:ext cx="453360" cy="4708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39" name="直線單箭頭接點 138"/>
          <p:cNvCxnSpPr>
            <a:cxnSpLocks/>
            <a:stCxn id="120" idx="4"/>
            <a:endCxn id="127" idx="0"/>
          </p:cNvCxnSpPr>
          <p:nvPr/>
        </p:nvCxnSpPr>
        <p:spPr bwMode="auto">
          <a:xfrm>
            <a:off x="9410049" y="5196504"/>
            <a:ext cx="953165" cy="489761"/>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41" name="直線單箭頭接點 140"/>
          <p:cNvCxnSpPr>
            <a:cxnSpLocks/>
            <a:stCxn id="120" idx="4"/>
            <a:endCxn id="128" idx="0"/>
          </p:cNvCxnSpPr>
          <p:nvPr/>
        </p:nvCxnSpPr>
        <p:spPr bwMode="auto">
          <a:xfrm>
            <a:off x="9410049" y="5196504"/>
            <a:ext cx="1370611" cy="506144"/>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54" name="直線接點 153"/>
          <p:cNvCxnSpPr>
            <a:cxnSpLocks/>
          </p:cNvCxnSpPr>
          <p:nvPr/>
        </p:nvCxnSpPr>
        <p:spPr bwMode="auto">
          <a:xfrm>
            <a:off x="7917186" y="653143"/>
            <a:ext cx="0" cy="552558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5" name="直線接點 154"/>
          <p:cNvCxnSpPr>
            <a:cxnSpLocks/>
          </p:cNvCxnSpPr>
          <p:nvPr/>
        </p:nvCxnSpPr>
        <p:spPr bwMode="auto">
          <a:xfrm>
            <a:off x="3144889" y="626205"/>
            <a:ext cx="0" cy="5525588"/>
          </a:xfrm>
          <a:prstGeom prst="line">
            <a:avLst/>
          </a:prstGeom>
          <a:ln/>
        </p:spPr>
        <p:style>
          <a:lnRef idx="3">
            <a:schemeClr val="accent3"/>
          </a:lnRef>
          <a:fillRef idx="0">
            <a:schemeClr val="accent3"/>
          </a:fillRef>
          <a:effectRef idx="2">
            <a:schemeClr val="accent3"/>
          </a:effectRef>
          <a:fontRef idx="minor">
            <a:schemeClr val="tx1"/>
          </a:fontRef>
        </p:style>
      </p:cxnSp>
      <p:sp>
        <p:nvSpPr>
          <p:cNvPr id="156" name="文字方塊 155"/>
          <p:cNvSpPr txBox="1"/>
          <p:nvPr/>
        </p:nvSpPr>
        <p:spPr bwMode="auto">
          <a:xfrm>
            <a:off x="1068826" y="1131510"/>
            <a:ext cx="327971"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P1</a:t>
            </a:r>
            <a:endParaRPr lang="zh-TW" sz="1800" b="0" i="0" u="none" strike="noStrike" cap="none" spc="0">
              <a:ln>
                <a:noFill/>
              </a:ln>
              <a:solidFill>
                <a:srgbClr val="FF0000"/>
              </a:solidFill>
              <a:latin typeface="+mj-lt"/>
              <a:ea typeface="+mj-ea"/>
              <a:cs typeface="+mj-cs"/>
            </a:endParaRPr>
          </a:p>
        </p:txBody>
      </p:sp>
      <p:sp>
        <p:nvSpPr>
          <p:cNvPr id="157" name="文字方塊 156"/>
          <p:cNvSpPr txBox="1"/>
          <p:nvPr/>
        </p:nvSpPr>
        <p:spPr bwMode="auto">
          <a:xfrm>
            <a:off x="1090596" y="4745575"/>
            <a:ext cx="327971"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P3</a:t>
            </a:r>
            <a:endParaRPr lang="zh-TW" sz="1800" b="0" i="0" u="none" strike="noStrike" cap="none" spc="0">
              <a:ln>
                <a:noFill/>
              </a:ln>
              <a:solidFill>
                <a:srgbClr val="FF0000"/>
              </a:solidFill>
              <a:latin typeface="+mj-lt"/>
              <a:ea typeface="+mj-ea"/>
              <a:cs typeface="+mj-cs"/>
            </a:endParaRPr>
          </a:p>
        </p:txBody>
      </p:sp>
      <p:sp>
        <p:nvSpPr>
          <p:cNvPr id="158" name="文字方塊 157"/>
          <p:cNvSpPr txBox="1"/>
          <p:nvPr/>
        </p:nvSpPr>
        <p:spPr bwMode="auto">
          <a:xfrm>
            <a:off x="798857" y="2951608"/>
            <a:ext cx="584450"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sz="1800" b="0" i="0" u="none" strike="noStrike" cap="none" spc="0">
                <a:ln>
                  <a:noFill/>
                </a:ln>
                <a:solidFill>
                  <a:srgbClr val="FF0000"/>
                </a:solidFill>
                <a:latin typeface="+mj-lt"/>
                <a:ea typeface="+mj-ea"/>
                <a:cs typeface="+mj-cs"/>
              </a:rPr>
              <a:t>NULL</a:t>
            </a:r>
            <a:endParaRPr lang="zh-TW" sz="1800" b="0" i="0" u="none" strike="noStrike" cap="none" spc="0">
              <a:ln>
                <a:noFill/>
              </a:ln>
              <a:solidFill>
                <a:srgbClr val="FF0000"/>
              </a:solidFill>
              <a:latin typeface="+mj-lt"/>
              <a:ea typeface="+mj-ea"/>
              <a:cs typeface="+mj-cs"/>
            </a:endParaRPr>
          </a:p>
        </p:txBody>
      </p:sp>
      <p:sp>
        <p:nvSpPr>
          <p:cNvPr id="159" name="文字方塊 158"/>
          <p:cNvSpPr txBox="1"/>
          <p:nvPr/>
        </p:nvSpPr>
        <p:spPr bwMode="auto">
          <a:xfrm>
            <a:off x="4996394" y="865894"/>
            <a:ext cx="374652"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a:solidFill>
                  <a:srgbClr val="FF0000"/>
                </a:solidFill>
                <a:latin typeface="+mj-lt"/>
                <a:ea typeface="+mj-ea"/>
                <a:cs typeface="+mj-cs"/>
              </a:rPr>
              <a:t>A</a:t>
            </a:r>
            <a:r>
              <a:rPr lang="en-US" sz="1800" b="0" i="0" u="none" strike="noStrike" cap="none" spc="0">
                <a:ln>
                  <a:noFill/>
                </a:ln>
                <a:solidFill>
                  <a:srgbClr val="FF0000"/>
                </a:solidFill>
                <a:latin typeface="+mj-lt"/>
                <a:ea typeface="+mj-ea"/>
                <a:cs typeface="+mj-cs"/>
              </a:rPr>
              <a:t>1</a:t>
            </a:r>
            <a:endParaRPr lang="zh-TW" sz="1800" b="0" i="0" u="none" strike="noStrike" cap="none" spc="0">
              <a:ln>
                <a:noFill/>
              </a:ln>
              <a:solidFill>
                <a:srgbClr val="FF0000"/>
              </a:solidFill>
              <a:latin typeface="+mj-lt"/>
              <a:ea typeface="+mj-ea"/>
              <a:cs typeface="+mj-cs"/>
            </a:endParaRPr>
          </a:p>
        </p:txBody>
      </p:sp>
      <p:sp>
        <p:nvSpPr>
          <p:cNvPr id="160" name="文字方塊 159"/>
          <p:cNvSpPr txBox="1"/>
          <p:nvPr/>
        </p:nvSpPr>
        <p:spPr bwMode="auto">
          <a:xfrm>
            <a:off x="4233033" y="2637450"/>
            <a:ext cx="374652"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a:solidFill>
                  <a:srgbClr val="FF0000"/>
                </a:solidFill>
                <a:latin typeface="+mj-lt"/>
                <a:ea typeface="+mj-ea"/>
                <a:cs typeface="+mj-cs"/>
              </a:rPr>
              <a:t>A2</a:t>
            </a:r>
            <a:endParaRPr lang="zh-TW" sz="1800" b="0" i="0" u="none" strike="noStrike" cap="none" spc="0">
              <a:ln>
                <a:noFill/>
              </a:ln>
              <a:solidFill>
                <a:srgbClr val="FF0000"/>
              </a:solidFill>
              <a:latin typeface="+mj-lt"/>
              <a:ea typeface="+mj-ea"/>
              <a:cs typeface="+mj-cs"/>
            </a:endParaRPr>
          </a:p>
        </p:txBody>
      </p:sp>
      <p:sp>
        <p:nvSpPr>
          <p:cNvPr id="161" name="文字方塊 160"/>
          <p:cNvSpPr txBox="1"/>
          <p:nvPr/>
        </p:nvSpPr>
        <p:spPr bwMode="auto">
          <a:xfrm>
            <a:off x="5822347" y="2685346"/>
            <a:ext cx="374652"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a:solidFill>
                  <a:srgbClr val="FF0000"/>
                </a:solidFill>
                <a:latin typeface="+mj-lt"/>
                <a:ea typeface="+mj-ea"/>
                <a:cs typeface="+mj-cs"/>
              </a:rPr>
              <a:t>A2</a:t>
            </a:r>
            <a:endParaRPr lang="zh-TW" sz="1800" b="0" i="0" u="none" strike="noStrike" cap="none" spc="0">
              <a:ln>
                <a:noFill/>
              </a:ln>
              <a:solidFill>
                <a:srgbClr val="FF0000"/>
              </a:solidFill>
              <a:latin typeface="+mj-lt"/>
              <a:ea typeface="+mj-ea"/>
              <a:cs typeface="+mj-cs"/>
            </a:endParaRPr>
          </a:p>
        </p:txBody>
      </p:sp>
      <p:sp>
        <p:nvSpPr>
          <p:cNvPr id="162" name="文字方塊 161"/>
          <p:cNvSpPr txBox="1"/>
          <p:nvPr/>
        </p:nvSpPr>
        <p:spPr bwMode="auto">
          <a:xfrm>
            <a:off x="7307161" y="2680990"/>
            <a:ext cx="374652"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a:solidFill>
                  <a:srgbClr val="FF0000"/>
                </a:solidFill>
                <a:latin typeface="+mj-lt"/>
                <a:ea typeface="+mj-ea"/>
                <a:cs typeface="+mj-cs"/>
              </a:rPr>
              <a:t>A2</a:t>
            </a:r>
            <a:endParaRPr lang="zh-TW" sz="1800" b="0" i="0" u="none" strike="noStrike" cap="none" spc="0">
              <a:ln>
                <a:noFill/>
              </a:ln>
              <a:solidFill>
                <a:srgbClr val="FF0000"/>
              </a:solidFill>
              <a:latin typeface="+mj-lt"/>
              <a:ea typeface="+mj-ea"/>
              <a:cs typeface="+mj-cs"/>
            </a:endParaRPr>
          </a:p>
        </p:txBody>
      </p:sp>
      <p:sp>
        <p:nvSpPr>
          <p:cNvPr id="163" name="文字方塊 162"/>
          <p:cNvSpPr txBox="1"/>
          <p:nvPr/>
        </p:nvSpPr>
        <p:spPr bwMode="auto">
          <a:xfrm>
            <a:off x="4937789" y="4625364"/>
            <a:ext cx="374652" cy="36932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a:lnSpc>
                <a:spcPct val="100000"/>
              </a:lnSpc>
              <a:spcBef>
                <a:spcPts val="0"/>
              </a:spcBef>
              <a:spcAft>
                <a:spcPts val="0"/>
              </a:spcAft>
              <a:buClrTx/>
              <a:buSzTx/>
              <a:buFontTx/>
              <a:buNone/>
              <a:defRPr/>
            </a:pPr>
            <a:r>
              <a:rPr lang="en-US">
                <a:solidFill>
                  <a:srgbClr val="FF0000"/>
                </a:solidFill>
                <a:latin typeface="+mj-lt"/>
                <a:ea typeface="+mj-ea"/>
                <a:cs typeface="+mj-cs"/>
              </a:rPr>
              <a:t>A3</a:t>
            </a:r>
            <a:endParaRPr lang="zh-TW" sz="1800" b="0" i="0" u="none" strike="noStrike" cap="none" spc="0">
              <a:ln>
                <a:noFill/>
              </a:ln>
              <a:solidFill>
                <a:srgbClr val="FF0000"/>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1010993"/>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51300"/>
            <a:ext cx="10202693" cy="52322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400" b="1">
                <a:solidFill>
                  <a:srgbClr val="000000"/>
                </a:solidFill>
                <a:latin typeface="微軟正黑體"/>
                <a:ea typeface="微軟正黑體"/>
              </a:rPr>
              <a:t>CB(Credit Balance</a:t>
            </a:r>
            <a:r>
              <a:rPr lang="zh-TW" sz="1400" b="1">
                <a:solidFill>
                  <a:srgbClr val="000000"/>
                </a:solidFill>
                <a:latin typeface="微軟正黑體"/>
                <a:ea typeface="微軟正黑體"/>
              </a:rPr>
              <a:t>資料表</a:t>
            </a:r>
            <a:r>
              <a:rPr lang="en-US" sz="1400" b="1">
                <a:solidFill>
                  <a:srgbClr val="000000"/>
                </a:solidFill>
                <a:latin typeface="微軟正黑體"/>
                <a:ea typeface="微軟正黑體"/>
              </a:rPr>
              <a:t>)</a:t>
            </a:r>
            <a:r>
              <a:rPr lang="zh-TW" sz="1400" b="1">
                <a:solidFill>
                  <a:srgbClr val="000000"/>
                </a:solidFill>
                <a:latin typeface="微軟正黑體"/>
                <a:ea typeface="微軟正黑體"/>
              </a:rPr>
              <a:t> </a:t>
            </a:r>
            <a:r>
              <a:rPr lang="en-US" sz="1400" b="0" i="0" u="none" strike="noStrike" cap="none">
                <a:ln>
                  <a:noFill/>
                </a:ln>
                <a:solidFill>
                  <a:srgbClr val="000000"/>
                </a:solidFill>
                <a:latin typeface="微軟正黑體"/>
                <a:ea typeface="微軟正黑體"/>
              </a:rPr>
              <a:t>: </a:t>
            </a:r>
            <a:r>
              <a:rPr lang="zh-TW" sz="1400" b="0" i="0" u="none" strike="noStrike" cap="none">
                <a:ln>
                  <a:noFill/>
                </a:ln>
                <a:solidFill>
                  <a:srgbClr val="000000"/>
                </a:solidFill>
                <a:latin typeface="微軟正黑體"/>
                <a:ea typeface="微軟正黑體"/>
              </a:rPr>
              <a:t>餘額的增加或減少都以新增一筆資料的方式，有可能因退費</a:t>
            </a:r>
            <a:r>
              <a:rPr lang="en-US" sz="1400" b="0" i="0" u="none" strike="noStrike" cap="none">
                <a:ln>
                  <a:noFill/>
                </a:ln>
                <a:solidFill>
                  <a:srgbClr val="000000"/>
                </a:solidFill>
                <a:latin typeface="微軟正黑體"/>
                <a:ea typeface="微軟正黑體"/>
              </a:rPr>
              <a:t>(RN)</a:t>
            </a:r>
            <a:r>
              <a:rPr lang="zh-TW" sz="1400" b="0" i="0" u="none" strike="noStrike" cap="none">
                <a:ln>
                  <a:noFill/>
                </a:ln>
                <a:solidFill>
                  <a:srgbClr val="000000"/>
                </a:solidFill>
                <a:latin typeface="微軟正黑體"/>
                <a:ea typeface="微軟正黑體"/>
              </a:rPr>
              <a:t>或抵扣</a:t>
            </a:r>
            <a:r>
              <a:rPr lang="en-US" sz="1400" b="0" i="0" u="none" strike="noStrike" cap="none">
                <a:ln>
                  <a:noFill/>
                </a:ln>
                <a:solidFill>
                  <a:srgbClr val="000000"/>
                </a:solidFill>
                <a:latin typeface="微軟正黑體"/>
                <a:ea typeface="微軟正黑體"/>
              </a:rPr>
              <a:t>(CB)</a:t>
            </a:r>
            <a:endParaRPr/>
          </a:p>
          <a:p>
            <a:pPr marL="457200" indent="-457200" algn="just" defTabSz="1219170">
              <a:buFont typeface="Wingdings"/>
              <a:buChar char="p"/>
              <a:defRPr/>
            </a:pPr>
            <a:r>
              <a:rPr lang="en-US" sz="1400" b="1">
                <a:solidFill>
                  <a:srgbClr val="000000"/>
                </a:solidFill>
                <a:latin typeface="微軟正黑體"/>
                <a:ea typeface="微軟正黑體"/>
              </a:rPr>
              <a:t>CBStatement</a:t>
            </a:r>
            <a:r>
              <a:rPr lang="en-US" sz="1400" b="1">
                <a:solidFill>
                  <a:srgbClr val="000000"/>
                </a:solidFill>
                <a:latin typeface="微軟正黑體"/>
                <a:ea typeface="微軟正黑體"/>
              </a:rPr>
              <a:t> (</a:t>
            </a:r>
            <a:r>
              <a:rPr lang="zh-TW" sz="1400" b="1">
                <a:solidFill>
                  <a:srgbClr val="000000"/>
                </a:solidFill>
                <a:latin typeface="微軟正黑體"/>
                <a:ea typeface="微軟正黑體"/>
              </a:rPr>
              <a:t>明細紀錄資料表</a:t>
            </a:r>
            <a:r>
              <a:rPr lang="en-US" sz="1400" b="1">
                <a:solidFill>
                  <a:srgbClr val="000000"/>
                </a:solidFill>
                <a:latin typeface="微軟正黑體"/>
                <a:ea typeface="微軟正黑體"/>
              </a:rPr>
              <a:t>)</a:t>
            </a:r>
            <a:r>
              <a:rPr lang="zh-TW" sz="1400" b="1">
                <a:solidFill>
                  <a:srgbClr val="000000"/>
                </a:solidFill>
                <a:latin typeface="微軟正黑體"/>
                <a:ea typeface="微軟正黑體"/>
              </a:rPr>
              <a:t> </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000000"/>
                </a:solidFill>
                <a:latin typeface="微軟正黑體"/>
                <a:ea typeface="微軟正黑體"/>
              </a:rPr>
              <a:t> 抵扣</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FF0000"/>
                </a:solidFill>
                <a:latin typeface="微軟正黑體"/>
                <a:ea typeface="微軟正黑體"/>
              </a:rPr>
              <a:t>負數</a:t>
            </a:r>
            <a:r>
              <a:rPr lang="en-US" sz="1400" b="0" i="0" u="none" strike="noStrike" cap="none">
                <a:ln>
                  <a:noFill/>
                </a:ln>
                <a:solidFill>
                  <a:srgbClr val="000000"/>
                </a:solidFill>
                <a:latin typeface="微軟正黑體"/>
                <a:ea typeface="微軟正黑體"/>
              </a:rPr>
              <a:t>) </a:t>
            </a:r>
            <a:r>
              <a:rPr lang="zh-TW" sz="1400" b="0" i="0" u="none" strike="noStrike" cap="none">
                <a:ln>
                  <a:noFill/>
                </a:ln>
                <a:solidFill>
                  <a:srgbClr val="000000"/>
                </a:solidFill>
                <a:latin typeface="微軟正黑體"/>
                <a:ea typeface="微軟正黑體"/>
              </a:rPr>
              <a:t>、退費</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FF0000"/>
                </a:solidFill>
                <a:latin typeface="微軟正黑體"/>
                <a:ea typeface="微軟正黑體"/>
              </a:rPr>
              <a:t>負數</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000000"/>
                </a:solidFill>
                <a:latin typeface="微軟正黑體"/>
                <a:ea typeface="微軟正黑體"/>
              </a:rPr>
              <a:t>或返還</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FF0000"/>
                </a:solidFill>
                <a:latin typeface="微軟正黑體"/>
                <a:ea typeface="微軟正黑體"/>
              </a:rPr>
              <a:t>正數</a:t>
            </a: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000000"/>
                </a:solidFill>
                <a:latin typeface="微軟正黑體"/>
                <a:ea typeface="微軟正黑體"/>
              </a:rPr>
              <a:t>紀錄</a:t>
            </a:r>
            <a:endParaRPr lang="en-US" sz="14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en-US" b="1">
                <a:solidFill>
                  <a:srgbClr val="0070C0"/>
                </a:solidFill>
                <a:latin typeface="微軟正黑體"/>
                <a:ea typeface="微軟正黑體"/>
              </a:rPr>
              <a:t>Credit Balance</a:t>
            </a:r>
            <a:r>
              <a:rPr lang="zh-TW" b="1">
                <a:solidFill>
                  <a:srgbClr val="0070C0"/>
                </a:solidFill>
                <a:latin typeface="微軟正黑體"/>
                <a:ea typeface="微軟正黑體"/>
              </a:rPr>
              <a:t>管理</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280263" y="2130020"/>
          <a:ext cx="5363008" cy="3218422"/>
        </p:xfrm>
        <a:graphic>
          <a:graphicData uri="http://schemas.openxmlformats.org/drawingml/2006/table">
            <a:tbl>
              <a:tblPr firstRow="0" firstCol="0" lastRow="0" lastCol="0" bandRow="0" bandCol="0"/>
              <a:tblGrid>
                <a:gridCol w="438471"/>
                <a:gridCol w="994867"/>
                <a:gridCol w="1214323"/>
                <a:gridCol w="1075335"/>
                <a:gridCol w="164001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CB(Credit Balance</a:t>
                      </a:r>
                      <a:r>
                        <a:rPr lang="zh-TW" sz="1200" b="0" i="0" u="none" strike="noStrike" cap="none">
                          <a:ln>
                            <a:noFill/>
                          </a:ln>
                          <a:solidFill>
                            <a:srgbClr val="000000"/>
                          </a:solidFill>
                          <a:latin typeface="微軟正黑體"/>
                          <a:ea typeface="微軟正黑體"/>
                        </a:rPr>
                        <a:t>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CBID</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7465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種類</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CBType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Base(</a:t>
                      </a:r>
                      <a:r>
                        <a:rPr lang="zh-TW" sz="1200" b="0" i="0" u="none" strike="noStrike" cap="none">
                          <a:ln>
                            <a:noFill/>
                          </a:ln>
                          <a:solidFill>
                            <a:srgbClr val="000000"/>
                          </a:solidFill>
                          <a:latin typeface="微軟正黑體"/>
                          <a:ea typeface="微軟正黑體"/>
                        </a:rPr>
                        <a:t>一般</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a:t>
                      </a:r>
                      <a:r>
                        <a:rPr lang="en-US" sz="1200" b="0" i="0" u="none" strike="noStrike" cap="none">
                          <a:ln>
                            <a:noFill/>
                          </a:ln>
                          <a:solidFill>
                            <a:srgbClr val="000000"/>
                          </a:solidFill>
                          <a:latin typeface="微軟正黑體"/>
                          <a:ea typeface="微軟正黑體"/>
                        </a:rPr>
                        <a:t>MWG</a:t>
                      </a:r>
                      <a:r>
                        <a:rPr lang="zh-TW" sz="1200" b="0" i="0" u="none" strike="noStrike" cap="none">
                          <a:ln>
                            <a:noFill/>
                          </a:ln>
                          <a:solidFill>
                            <a:srgbClr val="000000"/>
                          </a:solidFill>
                          <a:latin typeface="微軟正黑體"/>
                          <a:ea typeface="微軟正黑體"/>
                        </a:rPr>
                        <a:t>、賠償、重溢繳</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3</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帳單號碼</a:t>
                      </a:r>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BillingNo</a:t>
                      </a:r>
                      <a:endParaRPr lang="en-US" sz="1200" b="0" i="0" u="none" strike="noStrike" cap="none" spc="0">
                        <a:ln>
                          <a:noFill/>
                        </a:ln>
                        <a:solidFill>
                          <a:srgbClr val="FF0000"/>
                        </a:solidFill>
                        <a:latin typeface="微軟正黑體"/>
                        <a:ea typeface="微軟正黑體"/>
                        <a:cs typeface="+mn-cs"/>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varchar(64)</a:t>
                      </a:r>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By</a:t>
                      </a:r>
                      <a:r>
                        <a:rPr lang="zh-TW" sz="1200" b="0" i="0" u="none" strike="noStrike" cap="none" spc="0">
                          <a:ln>
                            <a:noFill/>
                          </a:ln>
                          <a:solidFill>
                            <a:srgbClr val="FF0000"/>
                          </a:solidFill>
                          <a:latin typeface="微軟正黑體"/>
                          <a:ea typeface="微軟正黑體"/>
                          <a:cs typeface="+mn-cs"/>
                        </a:rPr>
                        <a:t> 帳單主檔 </a:t>
                      </a:r>
                      <a:r>
                        <a:rPr lang="en-US" sz="1200" b="0" i="0" u="none" strike="noStrike" cap="none" spc="0">
                          <a:ln>
                            <a:noFill/>
                          </a:ln>
                          <a:solidFill>
                            <a:srgbClr val="FF0000"/>
                          </a:solidFill>
                          <a:latin typeface="微軟正黑體"/>
                          <a:ea typeface="微軟正黑體"/>
                          <a:cs typeface="+mn-cs"/>
                        </a:rPr>
                        <a:t>or key in</a:t>
                      </a:r>
                      <a:endParaRPr lang="zh-TW" sz="1200" b="0" i="0" u="none" strike="noStrike" cap="none" spc="0">
                        <a:ln>
                          <a:noFill/>
                        </a:ln>
                        <a:solidFill>
                          <a:srgbClr val="FF0000"/>
                        </a:solidFill>
                        <a:latin typeface="微軟正黑體"/>
                        <a:ea typeface="微軟正黑體"/>
                        <a:cs typeface="+mn-cs"/>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帳單明細檔</a:t>
                      </a:r>
                      <a:r>
                        <a:rPr lang="en-US" sz="1200" b="0" i="0" u="none" strike="noStrike" cap="none">
                          <a:ln>
                            <a:noFill/>
                          </a:ln>
                          <a:solidFill>
                            <a:srgbClr val="FF0000"/>
                          </a:solidFill>
                          <a:latin typeface="微軟正黑體"/>
                          <a:ea typeface="微軟正黑體"/>
                        </a:rPr>
                        <a:t>ID</a:t>
                      </a:r>
                      <a:endParaRPr lang="zh-TW" sz="1200" b="0" i="0" u="none" strike="noStrike" cap="none">
                        <a:ln>
                          <a:noFill/>
                        </a:ln>
                        <a:solidFill>
                          <a:srgbClr val="FF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BLDetailID</a:t>
                      </a:r>
                      <a:endParaRPr lang="en-US" sz="1200" b="0" i="0" u="none" strike="noStrike" cap="none" spc="0">
                        <a:ln>
                          <a:noFill/>
                        </a:ln>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miter/>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By </a:t>
                      </a:r>
                      <a:r>
                        <a:rPr lang="zh-TW" sz="1200" b="0" i="0" u="none" strike="noStrike" cap="none">
                          <a:ln>
                            <a:noFill/>
                          </a:ln>
                          <a:solidFill>
                            <a:srgbClr val="FF0000"/>
                          </a:solidFill>
                          <a:latin typeface="微軟正黑體"/>
                          <a:ea typeface="微軟正黑體"/>
                        </a:rPr>
                        <a:t>帳單明細檔</a:t>
                      </a:r>
                      <a:endParaRPr lang="zh-TW" sz="1200" b="0" i="0" u="none" strike="noStrike" cap="none" spc="0">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5</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發票號碼</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InvoiceNo</a:t>
                      </a:r>
                      <a:endParaRPr lang="en-US" sz="1200" b="0" i="0" u="none" strike="noStrike" cap="none" spc="0">
                        <a:ln>
                          <a:noFill/>
                        </a:ln>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varchar(64)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By</a:t>
                      </a:r>
                      <a:r>
                        <a:rPr lang="zh-TW" sz="1200" b="0" i="0" u="none" strike="noStrike" cap="none" spc="0">
                          <a:solidFill>
                            <a:srgbClr val="FF0000"/>
                          </a:solidFill>
                          <a:latin typeface="微軟正黑體"/>
                          <a:ea typeface="微軟正黑體"/>
                          <a:cs typeface="+mn-cs"/>
                        </a:rPr>
                        <a:t> 帳單主檔</a:t>
                      </a:r>
                      <a:r>
                        <a:rPr lang="en-US" sz="1200" b="0" i="0" u="none" strike="noStrike" cap="none" spc="0">
                          <a:solidFill>
                            <a:srgbClr val="FF0000"/>
                          </a:solidFill>
                          <a:latin typeface="微軟正黑體"/>
                          <a:ea typeface="微軟正黑體"/>
                          <a:cs typeface="+mn-cs"/>
                        </a:rPr>
                        <a:t>-</a:t>
                      </a:r>
                      <a:r>
                        <a:rPr lang="zh-TW" sz="1200" b="0" i="0" u="none" strike="noStrike" cap="none" spc="0">
                          <a:solidFill>
                            <a:srgbClr val="FF0000"/>
                          </a:solidFill>
                          <a:latin typeface="微軟正黑體"/>
                          <a:ea typeface="微軟正黑體"/>
                          <a:cs typeface="+mn-cs"/>
                        </a:rPr>
                        <a:t>發票工作主檔</a:t>
                      </a:r>
                      <a:r>
                        <a:rPr lang="en-US" sz="1200" b="0" i="0" u="none" strike="noStrike" cap="none" spc="0">
                          <a:solidFill>
                            <a:srgbClr val="FF0000"/>
                          </a:solidFill>
                          <a:latin typeface="微軟正黑體"/>
                          <a:ea typeface="微軟正黑體"/>
                          <a:cs typeface="+mn-cs"/>
                        </a:rPr>
                        <a:t>ID-</a:t>
                      </a:r>
                      <a:r>
                        <a:rPr lang="zh-TW" sz="1200" b="0" i="0" u="none" strike="noStrike" cap="none" spc="0">
                          <a:solidFill>
                            <a:srgbClr val="FF0000"/>
                          </a:solidFill>
                          <a:latin typeface="微軟正黑體"/>
                          <a:ea typeface="微軟正黑體"/>
                          <a:cs typeface="+mn-cs"/>
                        </a:rPr>
                        <a:t>發票工作主檔</a:t>
                      </a:r>
                      <a:br>
                        <a:rPr lang="en-US" sz="1200" b="0" i="0" u="none" strike="noStrike" cap="none" spc="0">
                          <a:solidFill>
                            <a:srgbClr val="FF0000"/>
                          </a:solidFill>
                          <a:latin typeface="微軟正黑體"/>
                          <a:ea typeface="微軟正黑體"/>
                          <a:cs typeface="+mn-cs"/>
                        </a:rPr>
                      </a:br>
                      <a:r>
                        <a:rPr lang="en-US" sz="1200" b="0" i="0" u="none" strike="noStrike" cap="none" spc="0">
                          <a:solidFill>
                            <a:srgbClr val="FF0000"/>
                          </a:solidFill>
                          <a:latin typeface="微軟正黑體"/>
                          <a:ea typeface="微軟正黑體"/>
                          <a:cs typeface="+mn-cs"/>
                        </a:rPr>
                        <a:t>or key in</a:t>
                      </a:r>
                      <a:endParaRPr lang="zh-TW" sz="1200" b="0" i="0" u="none" strike="noStrike" cap="none" spc="0">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剩餘金額</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CurrAmount</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20150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zh-TW" sz="1200" b="0" i="0" u="none" strike="noStrike" cap="none" spc="0">
                          <a:solidFill>
                            <a:schemeClr val="dk1"/>
                          </a:solidFill>
                          <a:latin typeface="微軟正黑體"/>
                          <a:ea typeface="微軟正黑體"/>
                          <a:cs typeface="+mn-cs"/>
                        </a:rPr>
                        <a:t>會員名稱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en-US" sz="1200" b="0" i="0" u="none" strike="noStrike" cap="none" spc="0">
                          <a:solidFill>
                            <a:schemeClr val="dk1"/>
                          </a:solidFill>
                          <a:latin typeface="微軟正黑體"/>
                          <a:ea typeface="微軟正黑體"/>
                          <a:cs typeface="+mn-cs"/>
                        </a:rPr>
                        <a:t>PartyName</a:t>
                      </a:r>
                      <a:endParaRPr lang="en-US" sz="1200" b="0" i="0" u="none" strike="noStrike" cap="none" spc="0">
                        <a:solidFill>
                          <a:schemeClr val="dk1"/>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varchar(100)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費用建立日期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CreateDate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9</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最近費用異動日期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LastUpdDate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10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摘要說明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Note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varchar(128)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若為</a:t>
                      </a:r>
                      <a:r>
                        <a:rPr lang="en-US" sz="1200" b="0" i="0" u="none" strike="noStrike" cap="none">
                          <a:ln>
                            <a:noFill/>
                          </a:ln>
                          <a:solidFill>
                            <a:srgbClr val="FF0000"/>
                          </a:solidFill>
                          <a:latin typeface="微軟正黑體"/>
                          <a:ea typeface="微軟正黑體"/>
                        </a:rPr>
                        <a:t>Credit Note</a:t>
                      </a:r>
                      <a:r>
                        <a:rPr lang="zh-TW" sz="1200" b="0" i="0" u="none" strike="noStrike" cap="none">
                          <a:ln>
                            <a:noFill/>
                          </a:ln>
                          <a:solidFill>
                            <a:srgbClr val="FF0000"/>
                          </a:solidFill>
                          <a:latin typeface="微軟正黑體"/>
                          <a:ea typeface="微軟正黑體"/>
                        </a:rPr>
                        <a:t>中費用退回，要帶</a:t>
                      </a:r>
                      <a:r>
                        <a:rPr lang="en-US" sz="1200" b="0" i="0" u="none" strike="noStrike" cap="none">
                          <a:ln>
                            <a:noFill/>
                          </a:ln>
                          <a:solidFill>
                            <a:srgbClr val="FF0000"/>
                          </a:solidFill>
                          <a:latin typeface="微軟正黑體"/>
                          <a:ea typeface="微軟正黑體"/>
                        </a:rPr>
                        <a:t>InvoiceNo</a:t>
                      </a:r>
                      <a:endParaRPr lang="zh-TW" sz="1200" b="0" i="0" u="none" strike="noStrike" cap="none">
                        <a:ln>
                          <a:noFill/>
                        </a:ln>
                        <a:solidFill>
                          <a:srgbClr val="FF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3" name="表格 2"/>
          <p:cNvGraphicFramePr>
            <a:graphicFrameLocks xmlns:a="http://schemas.openxmlformats.org/drawingml/2006/main" noGrp="1"/>
          </p:cNvGraphicFramePr>
          <p:nvPr/>
        </p:nvGraphicFramePr>
        <p:xfrm>
          <a:off x="6151638" y="2130020"/>
          <a:ext cx="5105400" cy="2833317"/>
        </p:xfrm>
        <a:graphic>
          <a:graphicData uri="http://schemas.openxmlformats.org/drawingml/2006/table">
            <a:tbl>
              <a:tblPr firstRow="0" firstCol="0" lastRow="0" lastCol="0" bandRow="0" bandCol="0"/>
              <a:tblGrid>
                <a:gridCol w="551747"/>
                <a:gridCol w="1138517"/>
                <a:gridCol w="1237130"/>
                <a:gridCol w="966744"/>
                <a:gridCol w="121126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CBStatement</a:t>
                      </a:r>
                      <a:r>
                        <a:rPr lang="en-US" sz="1200" b="0" i="0" u="none" strike="noStrike" cap="none">
                          <a:ln>
                            <a:noFill/>
                          </a:ln>
                          <a:solidFill>
                            <a:srgbClr val="000000"/>
                          </a:solidFill>
                          <a:latin typeface="微軟正黑體"/>
                          <a:ea typeface="微軟正黑體"/>
                        </a:rPr>
                        <a:t> (CB</a:t>
                      </a:r>
                      <a:r>
                        <a:rPr lang="zh-TW" sz="1200" b="0" i="0" u="none" strike="noStrike" cap="none">
                          <a:ln>
                            <a:noFill/>
                          </a:ln>
                          <a:solidFill>
                            <a:srgbClr val="000000"/>
                          </a:solidFill>
                          <a:latin typeface="微軟正黑體"/>
                          <a:ea typeface="微軟正黑體"/>
                        </a:rPr>
                        <a:t>明細資料表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明細</a:t>
                      </a:r>
                      <a:r>
                        <a:rPr lang="en-US" sz="1200" b="0" i="0" u="none" strike="noStrike" cap="none">
                          <a:ln>
                            <a:noFill/>
                          </a:ln>
                          <a:solidFill>
                            <a:srgbClr val="000000"/>
                          </a:solidFill>
                          <a:latin typeface="微軟正黑體"/>
                          <a:ea typeface="微軟正黑體"/>
                        </a:rPr>
                        <a:t>ID</a:t>
                      </a: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CBStateID</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代號</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CBID</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3</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發票號碼</a:t>
                      </a:r>
                      <a:endParaRPr/>
                    </a:p>
                  </a:txBody>
                  <a:tcPr marL="6146" marR="6146" marT="6142"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InvoiceNo</a:t>
                      </a:r>
                      <a:endParaRPr lang="en-US" sz="1200" b="0" i="0" u="none" strike="noStrike" cap="none" spc="0">
                        <a:ln>
                          <a:noFill/>
                        </a:ln>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varchar(64)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cs typeface="+mn-cs"/>
                        </a:rPr>
                        <a:t>來自</a:t>
                      </a:r>
                      <a:r>
                        <a:rPr lang="en-US" sz="1200" b="0" i="0" u="none" strike="noStrike" cap="none">
                          <a:ln>
                            <a:noFill/>
                          </a:ln>
                          <a:solidFill>
                            <a:srgbClr val="FF0000"/>
                          </a:solidFill>
                          <a:latin typeface="微軟正黑體"/>
                          <a:ea typeface="微軟正黑體"/>
                          <a:cs typeface="+mn-cs"/>
                        </a:rPr>
                        <a:t>CB</a:t>
                      </a:r>
                      <a:r>
                        <a:rPr lang="zh-TW" sz="1200" b="0" i="0" u="none" strike="noStrike" cap="none">
                          <a:ln>
                            <a:noFill/>
                          </a:ln>
                          <a:solidFill>
                            <a:srgbClr val="FF0000"/>
                          </a:solidFill>
                          <a:latin typeface="微軟正黑體"/>
                          <a:ea typeface="微軟正黑體"/>
                          <a:cs typeface="+mn-cs"/>
                        </a:rPr>
                        <a:t>資料表</a:t>
                      </a:r>
                      <a:endParaRPr/>
                    </a:p>
                  </a:txBody>
                  <a:tcPr marL="6146" marR="6146" marT="6142"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此次異動種類</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TransItem</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帳單金額抵扣、帳單作廢金額返還、退費</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原始剩餘金額</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OrgAmount</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此次異動金額</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TransAmount</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抵扣</a:t>
                      </a:r>
                      <a:r>
                        <a:rPr lang="en-US" sz="1200" b="0" i="0" u="none" strike="noStrike" cap="none">
                          <a:ln>
                            <a:noFill/>
                          </a:ln>
                          <a:solidFill>
                            <a:srgbClr val="FF0000"/>
                          </a:solidFill>
                          <a:latin typeface="微軟正黑體"/>
                          <a:ea typeface="微軟正黑體"/>
                        </a:rPr>
                        <a:t>/</a:t>
                      </a:r>
                      <a:r>
                        <a:rPr lang="zh-TW" sz="1200" b="0" i="0" u="none" strike="noStrike" cap="none">
                          <a:ln>
                            <a:noFill/>
                          </a:ln>
                          <a:solidFill>
                            <a:srgbClr val="FF0000"/>
                          </a:solidFill>
                          <a:latin typeface="微軟正黑體"/>
                          <a:ea typeface="微軟正黑體"/>
                        </a:rPr>
                        <a:t>退費的金額要負數</a:t>
                      </a:r>
                      <a:r>
                        <a:rPr lang="en-US" sz="1200" b="0" i="0" u="none" strike="noStrike" cap="none">
                          <a:ln>
                            <a:noFill/>
                          </a:ln>
                          <a:solidFill>
                            <a:srgbClr val="FF0000"/>
                          </a:solidFill>
                          <a:latin typeface="微軟正黑體"/>
                          <a:ea typeface="微軟正黑體"/>
                        </a:rPr>
                        <a:t>(</a:t>
                      </a:r>
                      <a:r>
                        <a:rPr lang="zh-TW" sz="1200" b="0" i="0" u="none" strike="noStrike" cap="none">
                          <a:ln>
                            <a:noFill/>
                          </a:ln>
                          <a:solidFill>
                            <a:srgbClr val="FF0000"/>
                          </a:solidFill>
                          <a:latin typeface="微軟正黑體"/>
                          <a:ea typeface="微軟正黑體"/>
                        </a:rPr>
                        <a:t>作廢返還為正數</a:t>
                      </a:r>
                      <a:r>
                        <a:rPr lang="en-US" sz="1200" b="0" i="0" u="none" strike="noStrike" cap="none">
                          <a:ln>
                            <a:noFill/>
                          </a:ln>
                          <a:solidFill>
                            <a:srgbClr val="FF0000"/>
                          </a:solidFill>
                          <a:latin typeface="微軟正黑體"/>
                          <a:ea typeface="微軟正黑體"/>
                        </a:rPr>
                        <a:t>)</a:t>
                      </a:r>
                      <a:endParaRPr lang="zh-TW" sz="1200" b="0" i="0" u="none" strike="noStrike" cap="none">
                        <a:ln>
                          <a:noFill/>
                        </a:ln>
                        <a:solidFill>
                          <a:srgbClr val="FF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7398">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內容摘要</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varchar(128)</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7398">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建立日期</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CreateDate</a:t>
                      </a:r>
                      <a:endParaRPr lang="en-US"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7398">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9</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建立人員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OprCode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a:t>
                      </a:r>
                      <a:r>
                        <a:rPr lang="en-US" sz="1200" b="0" i="0" u="none" strike="noStrike">
                          <a:solidFill>
                            <a:srgbClr val="000000"/>
                          </a:solidFill>
                          <a:latin typeface="微軟正黑體"/>
                          <a:ea typeface="微軟正黑體"/>
                        </a:rPr>
                        <a:t>6)</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員工代號</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cxnSp>
        <p:nvCxnSpPr>
          <p:cNvPr id="9" name="直線接點 8"/>
          <p:cNvCxnSpPr>
            <a:cxnSpLocks/>
          </p:cNvCxnSpPr>
          <p:nvPr/>
        </p:nvCxnSpPr>
        <p:spPr bwMode="auto">
          <a:xfrm flipH="1" flipV="1">
            <a:off x="5671534" y="2601703"/>
            <a:ext cx="405168" cy="213215"/>
          </a:xfrm>
          <a:prstGeom prst="line">
            <a:avLst/>
          </a:prstGeom>
          <a:ln w="381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3" name="群組 7"/>
          <p:cNvGrpSpPr/>
          <p:nvPr/>
        </p:nvGrpSpPr>
        <p:grpSpPr bwMode="auto">
          <a:xfrm>
            <a:off x="280263" y="5490123"/>
            <a:ext cx="724302" cy="862816"/>
            <a:chOff x="1981987" y="1806922"/>
            <a:chExt cx="704874" cy="861296"/>
          </a:xfrm>
        </p:grpSpPr>
        <p:pic>
          <p:nvPicPr>
            <p:cNvPr id="44"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45" name="文字方塊 9"/>
            <p:cNvSpPr txBox="1">
              <a:spLocks noChangeArrowheads="1"/>
            </p:cNvSpPr>
            <p:nvPr/>
          </p:nvSpPr>
          <p:spPr bwMode="auto">
            <a:xfrm>
              <a:off x="2147961" y="2360983"/>
              <a:ext cx="404353"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CB</a:t>
              </a:r>
              <a:endParaRPr lang="zh-TW" sz="1400">
                <a:latin typeface="微軟正黑體"/>
                <a:ea typeface="微軟正黑體"/>
              </a:endParaRPr>
            </a:p>
          </p:txBody>
        </p:sp>
      </p:grpSp>
      <p:cxnSp>
        <p:nvCxnSpPr>
          <p:cNvPr id="60" name="直線接點 59"/>
          <p:cNvCxnSpPr>
            <a:cxnSpLocks/>
            <a:stCxn id="44" idx="3"/>
            <a:endCxn id="63" idx="1"/>
          </p:cNvCxnSpPr>
          <p:nvPr/>
        </p:nvCxnSpPr>
        <p:spPr bwMode="auto">
          <a:xfrm>
            <a:off x="1004565" y="5844920"/>
            <a:ext cx="955624" cy="11147"/>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63" name="流程圖: 決策 62"/>
          <p:cNvSpPr/>
          <p:nvPr/>
        </p:nvSpPr>
        <p:spPr bwMode="auto">
          <a:xfrm>
            <a:off x="1960189" y="5550378"/>
            <a:ext cx="2001817" cy="611378"/>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400">
                <a:solidFill>
                  <a:srgbClr val="000000"/>
                </a:solidFill>
                <a:latin typeface="+mj-lt"/>
                <a:ea typeface="+mj-ea"/>
                <a:cs typeface="+mj-cs"/>
              </a:rPr>
              <a:t>r</a:t>
            </a:r>
            <a:r>
              <a:rPr lang="en-US" sz="1400" b="0" i="0" u="none" strike="noStrike" cap="none" spc="0">
                <a:ln>
                  <a:noFill/>
                </a:ln>
                <a:solidFill>
                  <a:srgbClr val="000000"/>
                </a:solidFill>
                <a:latin typeface="+mj-lt"/>
                <a:ea typeface="+mj-ea"/>
                <a:cs typeface="+mj-cs"/>
              </a:rPr>
              <a:t>ecorded in</a:t>
            </a:r>
            <a:endParaRPr lang="zh-TW" sz="1400" b="0" i="0" u="none" strike="noStrike" cap="none" spc="0">
              <a:ln>
                <a:noFill/>
              </a:ln>
              <a:solidFill>
                <a:srgbClr val="000000"/>
              </a:solidFill>
              <a:latin typeface="+mj-lt"/>
              <a:ea typeface="+mj-ea"/>
              <a:cs typeface="+mj-cs"/>
            </a:endParaRPr>
          </a:p>
        </p:txBody>
      </p:sp>
      <p:grpSp>
        <p:nvGrpSpPr>
          <p:cNvPr id="64" name="群組 7"/>
          <p:cNvGrpSpPr/>
          <p:nvPr/>
        </p:nvGrpSpPr>
        <p:grpSpPr bwMode="auto">
          <a:xfrm>
            <a:off x="4608849" y="5452103"/>
            <a:ext cx="1283045" cy="992207"/>
            <a:chOff x="1685967" y="1795105"/>
            <a:chExt cx="1363919" cy="924826"/>
          </a:xfrm>
        </p:grpSpPr>
        <p:pic>
          <p:nvPicPr>
            <p:cNvPr id="65"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66" name="文字方塊 9"/>
            <p:cNvSpPr txBox="1">
              <a:spLocks noChangeArrowheads="1"/>
            </p:cNvSpPr>
            <p:nvPr/>
          </p:nvSpPr>
          <p:spPr bwMode="auto">
            <a:xfrm>
              <a:off x="1685967" y="2433055"/>
              <a:ext cx="1363919"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CBStatement</a:t>
              </a:r>
              <a:endParaRPr lang="zh-TW" sz="1400">
                <a:latin typeface="微軟正黑體"/>
                <a:ea typeface="微軟正黑體"/>
              </a:endParaRPr>
            </a:p>
          </p:txBody>
        </p:sp>
      </p:grpSp>
      <p:cxnSp>
        <p:nvCxnSpPr>
          <p:cNvPr id="67" name="直線接點 66"/>
          <p:cNvCxnSpPr>
            <a:cxnSpLocks/>
            <a:stCxn id="63" idx="3"/>
          </p:cNvCxnSpPr>
          <p:nvPr/>
        </p:nvCxnSpPr>
        <p:spPr bwMode="auto">
          <a:xfrm>
            <a:off x="3962005" y="5856067"/>
            <a:ext cx="827919" cy="0"/>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68" name="文字方塊 9"/>
          <p:cNvSpPr txBox="1">
            <a:spLocks noChangeArrowheads="1"/>
          </p:cNvSpPr>
          <p:nvPr/>
        </p:nvSpPr>
        <p:spPr bwMode="auto">
          <a:xfrm>
            <a:off x="4110964" y="5948207"/>
            <a:ext cx="550151"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(0,1)</a:t>
            </a:r>
            <a:endParaRPr lang="zh-TW" sz="1400">
              <a:latin typeface="微軟正黑體"/>
              <a:ea typeface="微軟正黑體"/>
            </a:endParaRPr>
          </a:p>
        </p:txBody>
      </p:sp>
      <p:sp>
        <p:nvSpPr>
          <p:cNvPr id="69" name="文字方塊 9"/>
          <p:cNvSpPr txBox="1">
            <a:spLocks noChangeArrowheads="1"/>
          </p:cNvSpPr>
          <p:nvPr/>
        </p:nvSpPr>
        <p:spPr bwMode="auto">
          <a:xfrm>
            <a:off x="1386865" y="5982644"/>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3" name="內容版面配置區 3"/>
          <p:cNvGraphicFramePr>
            <a:graphicFrameLocks xmlns:a="http://schemas.openxmlformats.org/drawingml/2006/main"/>
          </p:cNvGraphicFramePr>
          <p:nvPr/>
        </p:nvGraphicFramePr>
        <p:xfrm>
          <a:off x="136450" y="764731"/>
          <a:ext cx="12055549" cy="5778224"/>
        </p:xfrm>
        <a:graphic>
          <a:graphicData uri="http://schemas.openxmlformats.org/drawingml/2006/table">
            <a:tbl>
              <a:tblPr firstRow="1" firstCol="0" lastRow="0" lastCol="0" bandRow="1" bandCol="0">
                <a:tableStyleId>{5C22544A-7EE6-4342-B048-85BDC9FD1C3A}</a:tableStyleId>
              </a:tblPr>
              <a:tblGrid>
                <a:gridCol w="1240040"/>
                <a:gridCol w="4529788"/>
                <a:gridCol w="6285721"/>
              </a:tblGrid>
              <a:tr h="345612">
                <a:tc>
                  <a:txBody>
                    <a:bodyPr/>
                    <a:p>
                      <a:pPr algn="l">
                        <a:defRPr/>
                      </a:pPr>
                      <a:r>
                        <a:rPr lang="zh-TW" sz="1400"/>
                        <a:t>時間</a:t>
                      </a:r>
                      <a:endParaRPr/>
                    </a:p>
                  </a:txBody>
                  <a:tcPr/>
                </a:tc>
                <a:tc>
                  <a:txBody>
                    <a:bodyPr/>
                    <a:p>
                      <a:pPr algn="l">
                        <a:defRPr/>
                      </a:pPr>
                      <a:r>
                        <a:rPr lang="zh-TW" sz="1400"/>
                        <a:t>內容</a:t>
                      </a:r>
                      <a:endParaRPr/>
                    </a:p>
                  </a:txBody>
                  <a:tcPr/>
                </a:tc>
                <a:tc>
                  <a:txBody>
                    <a:bodyPr/>
                    <a:p>
                      <a:pPr algn="l">
                        <a:defRPr/>
                      </a:pPr>
                      <a:r>
                        <a:rPr lang="zh-TW" sz="1400"/>
                        <a:t>說明</a:t>
                      </a:r>
                      <a:endParaRPr/>
                    </a:p>
                  </a:txBody>
                  <a:tcPr/>
                </a:tc>
              </a:tr>
              <a:tr h="493059">
                <a:tc>
                  <a:txBody>
                    <a:bodyPr/>
                    <a:p>
                      <a:pPr algn="l">
                        <a:defRPr/>
                      </a:pPr>
                      <a:r>
                        <a:rPr lang="en-US" sz="1400"/>
                        <a:t>2023-02-04</a:t>
                      </a:r>
                      <a:endParaRPr lang="zh-TW" sz="1400"/>
                    </a:p>
                  </a:txBody>
                  <a:tcPr/>
                </a:tc>
                <a:tc>
                  <a:txBody>
                    <a:bodyPr/>
                    <a:p>
                      <a:pPr marL="0" marR="0" indent="0" algn="l" defTabSz="914400">
                        <a:lnSpc>
                          <a:spcPct val="100000"/>
                        </a:lnSpc>
                        <a:spcBef>
                          <a:spcPts val="0"/>
                        </a:spcBef>
                        <a:spcAft>
                          <a:spcPts val="0"/>
                        </a:spcAft>
                        <a:buClrTx/>
                        <a:buSzTx/>
                        <a:buFontTx/>
                        <a:buNone/>
                        <a:defRPr/>
                      </a:pPr>
                      <a:r>
                        <a:rPr lang="zh-TW" sz="1400"/>
                        <a:t>流程調整</a:t>
                      </a:r>
                      <a:r>
                        <a:rPr lang="en-US" sz="1400"/>
                        <a:t>:</a:t>
                      </a:r>
                      <a:r>
                        <a:rPr lang="zh-TW" sz="1400"/>
                        <a:t>原付款流程與撥付通知合併，主流程增加</a:t>
                      </a:r>
                      <a:r>
                        <a:rPr lang="zh-TW" sz="1400" b="1" i="0" u="none" strike="noStrike" cap="none" spc="0">
                          <a:solidFill>
                            <a:schemeClr val="dk1"/>
                          </a:solidFill>
                          <a:latin typeface="+mn-lt"/>
                          <a:ea typeface="+mn-ea"/>
                          <a:cs typeface="+mn-cs"/>
                        </a:rPr>
                        <a:t>產生付款函稿</a:t>
                      </a:r>
                      <a:r>
                        <a:rPr lang="zh-TW" sz="1400"/>
                        <a:t>與</a:t>
                      </a:r>
                      <a:r>
                        <a:rPr lang="zh-TW" sz="1400" b="1"/>
                        <a:t>回報系統</a:t>
                      </a:r>
                      <a:r>
                        <a:rPr lang="zh-TW" sz="1400" b="0"/>
                        <a:t>兩流程。</a:t>
                      </a:r>
                      <a:endParaRPr lang="zh-TW" sz="1400"/>
                    </a:p>
                  </a:txBody>
                  <a:tcPr/>
                </a:tc>
                <a:tc>
                  <a:txBody>
                    <a:bodyPr/>
                    <a:p>
                      <a:pPr marL="0" indent="0" algn="l">
                        <a:buFont typeface="+mj-lt"/>
                        <a:buNone/>
                        <a:defRPr/>
                      </a:pPr>
                      <a:r>
                        <a:rPr lang="zh-TW" sz="1400"/>
                        <a:t>回報系統用來記住款項是真的已經付給供應商，或是函稿已經回到</a:t>
                      </a:r>
                      <a:r>
                        <a:rPr lang="en-US" sz="1400"/>
                        <a:t>CBP</a:t>
                      </a:r>
                      <a:r>
                        <a:rPr lang="zh-TW" sz="1400"/>
                        <a:t>窗口手上。</a:t>
                      </a:r>
                      <a:endParaRPr lang="en-US" sz="1400">
                        <a:solidFill>
                          <a:schemeClr val="dk1"/>
                        </a:solidFill>
                        <a:latin typeface="+mn-lt"/>
                        <a:ea typeface="+mn-ea"/>
                        <a:cs typeface="+mn-cs"/>
                      </a:endParaRPr>
                    </a:p>
                  </a:txBody>
                  <a:tcPr/>
                </a:tc>
              </a:tr>
              <a:tr h="474047">
                <a:tc>
                  <a:txBody>
                    <a:bodyPr/>
                    <a:p>
                      <a:pPr marL="0" marR="0" lvl="0" indent="0" algn="l" defTabSz="914400">
                        <a:lnSpc>
                          <a:spcPct val="100000"/>
                        </a:lnSpc>
                        <a:spcBef>
                          <a:spcPts val="0"/>
                        </a:spcBef>
                        <a:spcAft>
                          <a:spcPts val="0"/>
                        </a:spcAft>
                        <a:buClrTx/>
                        <a:buSzTx/>
                        <a:buFontTx/>
                        <a:buNone/>
                        <a:defRPr/>
                      </a:pPr>
                      <a:r>
                        <a:rPr lang="en-US" sz="1400"/>
                        <a:t>2023-02-04</a:t>
                      </a:r>
                      <a:endParaRPr lang="zh-TW" sz="1400"/>
                    </a:p>
                  </a:txBody>
                  <a:tcPr/>
                </a:tc>
                <a:tc>
                  <a:txBody>
                    <a:bodyPr/>
                    <a:p>
                      <a:pPr marL="0" marR="0" indent="0" algn="l" defTabSz="914400">
                        <a:lnSpc>
                          <a:spcPct val="100000"/>
                        </a:lnSpc>
                        <a:spcBef>
                          <a:spcPts val="0"/>
                        </a:spcBef>
                        <a:spcAft>
                          <a:spcPts val="0"/>
                        </a:spcAft>
                        <a:buClrTx/>
                        <a:buSzTx/>
                        <a:buFontTx/>
                        <a:buNone/>
                        <a:defRPr/>
                      </a:pPr>
                      <a:r>
                        <a:rPr lang="zh-TW" sz="1400"/>
                        <a:t>原</a:t>
                      </a:r>
                      <a:r>
                        <a:rPr lang="en-US" sz="1400"/>
                        <a:t>BankAccount</a:t>
                      </a:r>
                      <a:r>
                        <a:rPr lang="zh-TW" sz="1400"/>
                        <a:t>資料表改為</a:t>
                      </a:r>
                      <a:r>
                        <a:rPr lang="en-US" sz="1400"/>
                        <a:t>CBPBankAccount</a:t>
                      </a:r>
                      <a:r>
                        <a:rPr lang="zh-TW" sz="1400"/>
                        <a:t>，並增加欄位</a:t>
                      </a:r>
                      <a:r>
                        <a:rPr lang="en-US" sz="1400"/>
                        <a:t>IBAN</a:t>
                      </a:r>
                      <a:r>
                        <a:rPr lang="zh-TW" sz="1400"/>
                        <a:t>，也調整欄位型態、名稱；供應商資料表增加銀行資訊</a:t>
                      </a:r>
                      <a:endParaRPr/>
                    </a:p>
                  </a:txBody>
                  <a:tcPr/>
                </a:tc>
                <a:tc>
                  <a:txBody>
                    <a:bodyPr/>
                    <a:p>
                      <a:pPr marL="0" indent="0" algn="l">
                        <a:buFont typeface="+mj-lt"/>
                        <a:buNone/>
                        <a:defRPr/>
                      </a:pPr>
                      <a:r>
                        <a:rPr lang="en-US" sz="1400"/>
                        <a:t>CBPBankAccount</a:t>
                      </a:r>
                      <a:r>
                        <a:rPr lang="zh-TW" sz="1400"/>
                        <a:t>資料表也調整欄位型態、名稱，請注意此部分</a:t>
                      </a:r>
                      <a:endParaRPr lang="en-US" sz="1400">
                        <a:solidFill>
                          <a:schemeClr val="dk1"/>
                        </a:solidFill>
                        <a:latin typeface="+mn-lt"/>
                        <a:ea typeface="+mn-ea"/>
                        <a:cs typeface="+mn-cs"/>
                      </a:endParaRPr>
                    </a:p>
                  </a:txBody>
                  <a:tcPr/>
                </a:tc>
              </a:tr>
              <a:tr h="430306">
                <a:tc>
                  <a:txBody>
                    <a:bodyPr/>
                    <a:p>
                      <a:pPr algn="l">
                        <a:defRPr/>
                      </a:pPr>
                      <a:r>
                        <a:rPr lang="en-US" sz="1400"/>
                        <a:t>2023-02-05</a:t>
                      </a:r>
                      <a:endParaRPr lang="zh-TW" sz="1400"/>
                    </a:p>
                  </a:txBody>
                  <a:tcPr/>
                </a:tc>
                <a:tc>
                  <a:txBody>
                    <a:bodyPr/>
                    <a:p>
                      <a:pPr algn="l">
                        <a:defRPr/>
                      </a:pPr>
                      <a:r>
                        <a:rPr lang="zh-TW" sz="1400">
                          <a:solidFill>
                            <a:srgbClr val="000000"/>
                          </a:solidFill>
                          <a:latin typeface="微軟正黑體"/>
                          <a:ea typeface="微軟正黑體"/>
                        </a:rPr>
                        <a:t>新增</a:t>
                      </a:r>
                      <a:r>
                        <a:rPr lang="zh-TW" sz="1400" b="1">
                          <a:solidFill>
                            <a:srgbClr val="000000"/>
                          </a:solidFill>
                          <a:latin typeface="微軟正黑體"/>
                          <a:ea typeface="微軟正黑體"/>
                        </a:rPr>
                        <a:t>付款函稿主</a:t>
                      </a:r>
                      <a:r>
                        <a:rPr lang="en-US" sz="1400" b="1">
                          <a:solidFill>
                            <a:srgbClr val="000000"/>
                          </a:solidFill>
                          <a:latin typeface="微軟正黑體"/>
                          <a:ea typeface="微軟正黑體"/>
                        </a:rPr>
                        <a:t>/</a:t>
                      </a:r>
                      <a:r>
                        <a:rPr lang="zh-TW" sz="1400" b="1">
                          <a:solidFill>
                            <a:srgbClr val="000000"/>
                          </a:solidFill>
                          <a:latin typeface="微軟正黑體"/>
                          <a:ea typeface="微軟正黑體"/>
                        </a:rPr>
                        <a:t>明細紀錄</a:t>
                      </a:r>
                      <a:r>
                        <a:rPr lang="zh-TW" sz="1400">
                          <a:solidFill>
                            <a:srgbClr val="000000"/>
                          </a:solidFill>
                          <a:latin typeface="微軟正黑體"/>
                          <a:ea typeface="微軟正黑體"/>
                        </a:rPr>
                        <a:t>表，</a:t>
                      </a:r>
                      <a:r>
                        <a:rPr lang="zh-TW" sz="1400" b="1" i="0" u="none" strike="noStrike" cap="none" spc="0">
                          <a:solidFill>
                            <a:schemeClr val="dk1"/>
                          </a:solidFill>
                          <a:latin typeface="+mn-lt"/>
                          <a:ea typeface="+mn-ea"/>
                          <a:cs typeface="+mn-cs"/>
                        </a:rPr>
                        <a:t>產生付款函稿</a:t>
                      </a:r>
                      <a:r>
                        <a:rPr lang="zh-TW" sz="1400">
                          <a:solidFill>
                            <a:srgbClr val="000000"/>
                          </a:solidFill>
                          <a:latin typeface="微軟正黑體"/>
                          <a:ea typeface="微軟正黑體"/>
                        </a:rPr>
                        <a:t>流程也搭配調整</a:t>
                      </a:r>
                      <a:endParaRPr lang="zh-TW" sz="1400" b="0" i="0" u="none" strike="noStrike" cap="none" spc="0">
                        <a:solidFill>
                          <a:schemeClr val="dk1"/>
                        </a:solidFill>
                        <a:latin typeface="+mn-lt"/>
                        <a:ea typeface="+mn-ea"/>
                        <a:cs typeface="+mn-cs"/>
                      </a:endParaRPr>
                    </a:p>
                  </a:txBody>
                  <a:tcPr/>
                </a:tc>
                <a:tc>
                  <a:txBody>
                    <a:bodyPr/>
                    <a:p>
                      <a:pPr algn="l">
                        <a:defRPr/>
                      </a:pPr>
                      <a:r>
                        <a:rPr lang="en-US" sz="1400" b="0" i="0" u="none" strike="noStrike" cap="none" spc="0">
                          <a:solidFill>
                            <a:srgbClr val="FF0000"/>
                          </a:solidFill>
                          <a:latin typeface="+mn-lt"/>
                          <a:ea typeface="+mn-ea"/>
                          <a:cs typeface="+mn-cs"/>
                        </a:rPr>
                        <a:t>Status</a:t>
                      </a:r>
                      <a:r>
                        <a:rPr lang="zh-TW" sz="1400" b="0" i="0" u="none" strike="noStrike" cap="none" spc="0">
                          <a:solidFill>
                            <a:srgbClr val="FF0000"/>
                          </a:solidFill>
                          <a:latin typeface="+mn-lt"/>
                          <a:ea typeface="+mn-ea"/>
                          <a:cs typeface="+mn-cs"/>
                        </a:rPr>
                        <a:t>目前暫訂有 </a:t>
                      </a:r>
                      <a:r>
                        <a:rPr lang="en-US" sz="1400" b="0" i="0" u="none" strike="noStrike" cap="none" spc="0">
                          <a:solidFill>
                            <a:srgbClr val="FF0000"/>
                          </a:solidFill>
                          <a:latin typeface="+mn-lt"/>
                          <a:ea typeface="+mn-ea"/>
                          <a:cs typeface="+mn-cs"/>
                        </a:rPr>
                        <a:t>:</a:t>
                      </a:r>
                      <a:r>
                        <a:rPr lang="zh-TW" sz="1400" b="0" i="0" u="none" strike="noStrike" cap="none" spc="0">
                          <a:solidFill>
                            <a:srgbClr val="FF0000"/>
                          </a:solidFill>
                          <a:latin typeface="+mn-lt"/>
                          <a:ea typeface="+mn-ea"/>
                          <a:cs typeface="+mn-cs"/>
                        </a:rPr>
                        <a:t> </a:t>
                      </a:r>
                      <a:r>
                        <a:rPr lang="en-US" sz="1400" b="0" i="0" u="none" strike="noStrike" cap="none" spc="0">
                          <a:solidFill>
                            <a:srgbClr val="FF0000"/>
                          </a:solidFill>
                          <a:latin typeface="+mn-lt"/>
                          <a:ea typeface="+mn-ea"/>
                          <a:cs typeface="+mn-cs"/>
                        </a:rPr>
                        <a:t>TEMPORARY(</a:t>
                      </a:r>
                      <a:r>
                        <a:rPr lang="zh-TW" sz="1400" b="0" i="0" u="none" strike="noStrike" cap="none" spc="0">
                          <a:solidFill>
                            <a:srgbClr val="FF0000"/>
                          </a:solidFill>
                          <a:latin typeface="+mn-lt"/>
                          <a:ea typeface="+mn-ea"/>
                          <a:cs typeface="+mn-cs"/>
                        </a:rPr>
                        <a:t>暫存</a:t>
                      </a:r>
                      <a:r>
                        <a:rPr lang="en-US" sz="1400" b="0" i="0" u="none" strike="noStrike" cap="none" spc="0">
                          <a:solidFill>
                            <a:srgbClr val="FF0000"/>
                          </a:solidFill>
                          <a:latin typeface="+mn-lt"/>
                          <a:ea typeface="+mn-ea"/>
                          <a:cs typeface="+mn-cs"/>
                        </a:rPr>
                        <a:t>)</a:t>
                      </a:r>
                      <a:r>
                        <a:rPr lang="zh-TW" sz="1400" b="0" i="0" u="none" strike="noStrike" cap="none" spc="0">
                          <a:solidFill>
                            <a:srgbClr val="FF0000"/>
                          </a:solidFill>
                          <a:latin typeface="+mn-lt"/>
                          <a:ea typeface="+mn-ea"/>
                          <a:cs typeface="+mn-cs"/>
                        </a:rPr>
                        <a:t>、</a:t>
                      </a:r>
                      <a:r>
                        <a:rPr lang="en-US" sz="1400" b="0" i="0" u="none" strike="noStrike" cap="none" spc="0">
                          <a:solidFill>
                            <a:srgbClr val="FF0000"/>
                          </a:solidFill>
                          <a:latin typeface="+mn-lt"/>
                          <a:ea typeface="+mn-ea"/>
                          <a:cs typeface="+mn-cs"/>
                        </a:rPr>
                        <a:t>VALIDATED</a:t>
                      </a:r>
                      <a:r>
                        <a:rPr lang="zh-TW" sz="1400" b="0" i="0" u="none" strike="noStrike" cap="none" spc="0">
                          <a:solidFill>
                            <a:srgbClr val="FF0000"/>
                          </a:solidFill>
                          <a:latin typeface="+mn-lt"/>
                          <a:ea typeface="+mn-ea"/>
                          <a:cs typeface="+mn-cs"/>
                        </a:rPr>
                        <a:t> </a:t>
                      </a:r>
                      <a:r>
                        <a:rPr lang="en-US" sz="1400" b="0" i="0" u="none" strike="noStrike" cap="none" spc="0">
                          <a:solidFill>
                            <a:srgbClr val="FF0000"/>
                          </a:solidFill>
                          <a:latin typeface="+mn-lt"/>
                          <a:ea typeface="+mn-ea"/>
                          <a:cs typeface="+mn-cs"/>
                        </a:rPr>
                        <a:t>(</a:t>
                      </a:r>
                      <a:r>
                        <a:rPr lang="zh-TW" sz="1400" b="0" i="0" u="none" strike="noStrike" cap="none" spc="0">
                          <a:solidFill>
                            <a:srgbClr val="FF0000"/>
                          </a:solidFill>
                          <a:latin typeface="+mn-lt"/>
                          <a:ea typeface="+mn-ea"/>
                          <a:cs typeface="+mn-cs"/>
                        </a:rPr>
                        <a:t>已確認</a:t>
                      </a:r>
                      <a:r>
                        <a:rPr lang="en-US" sz="1400" b="0" i="0" u="none" strike="noStrike" cap="none" spc="0">
                          <a:solidFill>
                            <a:srgbClr val="FF0000"/>
                          </a:solidFill>
                          <a:latin typeface="+mn-lt"/>
                          <a:ea typeface="+mn-ea"/>
                          <a:cs typeface="+mn-cs"/>
                        </a:rPr>
                        <a:t>)</a:t>
                      </a:r>
                      <a:r>
                        <a:rPr lang="en-US" sz="1400" b="0" i="0" u="none" strike="noStrike" cap="none">
                          <a:ln>
                            <a:noFill/>
                          </a:ln>
                          <a:solidFill>
                            <a:srgbClr val="FF0000"/>
                          </a:solidFill>
                          <a:latin typeface="微軟正黑體"/>
                          <a:ea typeface="微軟正黑體"/>
                        </a:rPr>
                        <a:t> </a:t>
                      </a:r>
                      <a:endParaRPr lang="zh-TW" sz="1400">
                        <a:solidFill>
                          <a:srgbClr val="FF0000"/>
                        </a:solidFill>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400"/>
                        <a:t>2023-02-06</a:t>
                      </a:r>
                      <a:endParaRPr lang="zh-TW" sz="1400"/>
                    </a:p>
                  </a:txBody>
                  <a:tcPr/>
                </a:tc>
                <a:tc>
                  <a:txBody>
                    <a:bodyPr/>
                    <a:p>
                      <a:pPr algn="l">
                        <a:defRPr/>
                      </a:pPr>
                      <a:r>
                        <a:rPr lang="zh-TW" sz="1400" b="1"/>
                        <a:t>帳單簽核</a:t>
                      </a:r>
                      <a:r>
                        <a:rPr lang="zh-TW" sz="1400"/>
                        <a:t>流程與楚千討論後再調整</a:t>
                      </a:r>
                      <a:endParaRPr/>
                    </a:p>
                  </a:txBody>
                  <a:tcPr/>
                </a:tc>
                <a:tc>
                  <a:txBody>
                    <a:bodyPr/>
                    <a:p>
                      <a:pPr algn="l">
                        <a:defRPr/>
                      </a:pPr>
                      <a:r>
                        <a:rPr lang="zh-TW" sz="1400"/>
                        <a:t>尚未產生</a:t>
                      </a:r>
                      <a:r>
                        <a:rPr lang="en-US" sz="1400"/>
                        <a:t>draft</a:t>
                      </a:r>
                      <a:r>
                        <a:rPr lang="zh-TW" sz="1400"/>
                        <a:t>帳單之前</a:t>
                      </a:r>
                      <a:r>
                        <a:rPr lang="en-US" sz="1400"/>
                        <a:t>(Status=RATED/INITIAL)</a:t>
                      </a:r>
                      <a:r>
                        <a:rPr lang="zh-TW" sz="1400"/>
                        <a:t>可以更動帳單時間與金額的內容。產生</a:t>
                      </a:r>
                      <a:r>
                        <a:rPr lang="en-US" sz="1400"/>
                        <a:t>draft</a:t>
                      </a:r>
                      <a:r>
                        <a:rPr lang="zh-TW" sz="1400"/>
                        <a:t>帳單給會員之後，會員回覆若需調整帳單，需將帳單狀態退回至</a:t>
                      </a:r>
                      <a:r>
                        <a:rPr lang="en-US" sz="1400"/>
                        <a:t>RATED</a:t>
                      </a:r>
                      <a:r>
                        <a:rPr lang="zh-TW" sz="1400"/>
                        <a:t>再做調整。</a:t>
                      </a:r>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400"/>
                        <a:t>2023-02-06</a:t>
                      </a:r>
                      <a:endParaRPr lang="zh-TW" sz="1400"/>
                    </a:p>
                  </a:txBody>
                  <a:tcPr/>
                </a:tc>
                <a:tc>
                  <a:txBody>
                    <a:bodyPr/>
                    <a:p>
                      <a:pPr algn="l">
                        <a:defRPr/>
                      </a:pPr>
                      <a:r>
                        <a:rPr lang="zh-TW" sz="1400"/>
                        <a:t>完成各階段</a:t>
                      </a:r>
                      <a:r>
                        <a:rPr lang="zh-TW" sz="1400" b="1"/>
                        <a:t>退回</a:t>
                      </a:r>
                      <a:r>
                        <a:rPr lang="zh-TW" sz="1400"/>
                        <a:t>與</a:t>
                      </a:r>
                      <a:r>
                        <a:rPr lang="zh-TW" sz="1400" b="1"/>
                        <a:t>作廢</a:t>
                      </a:r>
                      <a:r>
                        <a:rPr lang="zh-TW" sz="1400"/>
                        <a:t>的初步設計說明</a:t>
                      </a:r>
                      <a:endParaRPr/>
                    </a:p>
                  </a:txBody>
                  <a:tcPr/>
                </a:tc>
                <a:tc>
                  <a:txBody>
                    <a:bodyPr/>
                    <a:p>
                      <a:pPr algn="l">
                        <a:defRPr/>
                      </a:pPr>
                      <a:endParaRPr lang="zh-TW" sz="1400"/>
                    </a:p>
                  </a:txBody>
                  <a:tcPr/>
                </a:tc>
              </a:tr>
              <a:tr h="492263">
                <a:tc>
                  <a:txBody>
                    <a:bodyPr/>
                    <a:p>
                      <a:pPr algn="l">
                        <a:defRPr/>
                      </a:pPr>
                      <a:r>
                        <a:rPr lang="en-US" sz="1400"/>
                        <a:t>2023-02-07</a:t>
                      </a:r>
                      <a:endParaRPr lang="zh-TW" sz="1400"/>
                    </a:p>
                  </a:txBody>
                  <a:tcPr/>
                </a:tc>
                <a:tc>
                  <a:txBody>
                    <a:bodyPr/>
                    <a:p>
                      <a:pPr marL="0" marR="0" lvl="0" indent="0" algn="l" defTabSz="914400">
                        <a:lnSpc>
                          <a:spcPct val="100000"/>
                        </a:lnSpc>
                        <a:spcBef>
                          <a:spcPts val="0"/>
                        </a:spcBef>
                        <a:spcAft>
                          <a:spcPts val="0"/>
                        </a:spcAft>
                        <a:buClrTx/>
                        <a:buSzTx/>
                        <a:buFontTx/>
                        <a:buNone/>
                        <a:defRPr/>
                      </a:pPr>
                      <a:r>
                        <a:rPr lang="zh-TW" sz="1400" b="0" i="0" u="none" strike="noStrike" cap="none" spc="0">
                          <a:solidFill>
                            <a:schemeClr val="dk1"/>
                          </a:solidFill>
                          <a:latin typeface="+mn-lt"/>
                          <a:ea typeface="+mn-ea"/>
                          <a:cs typeface="+mn-cs"/>
                        </a:rPr>
                        <a:t>新增</a:t>
                      </a:r>
                      <a:r>
                        <a:rPr lang="en-US" sz="1400" b="0" i="0" u="none" strike="noStrike" cap="none" spc="0">
                          <a:solidFill>
                            <a:schemeClr val="dk1"/>
                          </a:solidFill>
                          <a:latin typeface="+mn-lt"/>
                          <a:ea typeface="+mn-ea"/>
                          <a:cs typeface="+mn-cs"/>
                        </a:rPr>
                        <a:t>SignRecords</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簽核紀錄表</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與</a:t>
                      </a:r>
                      <a:r>
                        <a:rPr lang="en-US" sz="1400" b="0" i="0" u="none" strike="noStrike" cap="none" spc="0">
                          <a:solidFill>
                            <a:schemeClr val="dk1"/>
                          </a:solidFill>
                          <a:latin typeface="+mn-lt"/>
                          <a:ea typeface="+mn-ea"/>
                          <a:cs typeface="+mn-cs"/>
                        </a:rPr>
                        <a:t>UndoActions</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退回</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作廢</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紀錄表</a:t>
                      </a:r>
                      <a:endParaRPr lang="zh-TW" sz="1400" b="0" i="0" u="none" strike="noStrike" cap="none" spc="0">
                        <a:solidFill>
                          <a:schemeClr val="dk1"/>
                        </a:solidFill>
                        <a:latin typeface="+mn-lt"/>
                        <a:ea typeface="+mn-ea"/>
                        <a:cs typeface="+mn-cs"/>
                      </a:endParaRPr>
                    </a:p>
                  </a:txBody>
                  <a:tcPr/>
                </a:tc>
                <a:tc>
                  <a:txBody>
                    <a:bodyPr/>
                    <a:p>
                      <a:pPr marL="0" indent="0" algn="l">
                        <a:buFont typeface="+mj-lt"/>
                        <a:buNone/>
                        <a:defRPr/>
                      </a:pPr>
                      <a:endParaRPr lang="en-US" sz="1400">
                        <a:solidFill>
                          <a:schemeClr val="dk1"/>
                        </a:solidFill>
                        <a:latin typeface="+mn-lt"/>
                        <a:ea typeface="+mn-ea"/>
                        <a:cs typeface="+mn-cs"/>
                      </a:endParaRPr>
                    </a:p>
                  </a:txBody>
                  <a:tcPr/>
                </a:tc>
              </a:tr>
              <a:tr h="418677">
                <a:tc>
                  <a:txBody>
                    <a:bodyPr/>
                    <a:p>
                      <a:pPr marL="0" marR="0" lvl="0" indent="0" algn="l" defTabSz="914400">
                        <a:lnSpc>
                          <a:spcPct val="100000"/>
                        </a:lnSpc>
                        <a:spcBef>
                          <a:spcPts val="0"/>
                        </a:spcBef>
                        <a:spcAft>
                          <a:spcPts val="0"/>
                        </a:spcAft>
                        <a:buClrTx/>
                        <a:buSzTx/>
                        <a:buFontTx/>
                        <a:buNone/>
                        <a:defRPr/>
                      </a:pPr>
                      <a:r>
                        <a:rPr lang="en-US" sz="1400"/>
                        <a:t>2023-02-08</a:t>
                      </a:r>
                      <a:endParaRPr lang="zh-TW" sz="1400"/>
                    </a:p>
                  </a:txBody>
                  <a:tcPr/>
                </a:tc>
                <a:tc>
                  <a:txBody>
                    <a:bodyPr/>
                    <a:p>
                      <a:pPr marL="0" marR="0" lvl="0" indent="0" algn="l" defTabSz="914400">
                        <a:lnSpc>
                          <a:spcPct val="100000"/>
                        </a:lnSpc>
                        <a:spcBef>
                          <a:spcPts val="0"/>
                        </a:spcBef>
                        <a:spcAft>
                          <a:spcPts val="0"/>
                        </a:spcAft>
                        <a:buClrTx/>
                        <a:buSzTx/>
                        <a:buFontTx/>
                        <a:buNone/>
                        <a:defRPr/>
                      </a:pPr>
                      <a:r>
                        <a:rPr lang="zh-TW" sz="1400" b="0" i="0" u="none" strike="noStrike" cap="none" spc="0">
                          <a:solidFill>
                            <a:schemeClr val="tx1"/>
                          </a:solidFill>
                          <a:latin typeface="+mn-lt"/>
                          <a:ea typeface="+mn-ea"/>
                          <a:cs typeface="+mn-cs"/>
                        </a:rPr>
                        <a:t>修改</a:t>
                      </a:r>
                      <a:r>
                        <a:rPr lang="zh-TW" sz="1400" b="1" i="0" u="none" strike="noStrike" cap="none" spc="0">
                          <a:solidFill>
                            <a:schemeClr val="tx1"/>
                          </a:solidFill>
                          <a:latin typeface="+mn-lt"/>
                          <a:ea typeface="+mn-ea"/>
                          <a:cs typeface="+mn-cs"/>
                        </a:rPr>
                        <a:t>付款</a:t>
                      </a:r>
                      <a:r>
                        <a:rPr lang="zh-TW" sz="1400" b="0" i="0" u="none" strike="noStrike" cap="none" spc="0">
                          <a:solidFill>
                            <a:schemeClr val="tx1"/>
                          </a:solidFill>
                          <a:latin typeface="+mn-lt"/>
                          <a:ea typeface="+mn-ea"/>
                          <a:cs typeface="+mn-cs"/>
                        </a:rPr>
                        <a:t>與</a:t>
                      </a:r>
                      <a:r>
                        <a:rPr lang="zh-TW" sz="1400" b="1" i="0" u="none" strike="noStrike" cap="none" spc="0">
                          <a:solidFill>
                            <a:schemeClr val="tx1"/>
                          </a:solidFill>
                          <a:latin typeface="+mn-lt"/>
                          <a:ea typeface="+mn-ea"/>
                          <a:cs typeface="+mn-cs"/>
                        </a:rPr>
                        <a:t>產生函稿</a:t>
                      </a:r>
                      <a:r>
                        <a:rPr lang="zh-TW" sz="1400" b="0" i="0" u="none" strike="noStrike" cap="none" spc="0">
                          <a:solidFill>
                            <a:schemeClr val="tx1"/>
                          </a:solidFill>
                          <a:latin typeface="+mn-lt"/>
                          <a:ea typeface="+mn-ea"/>
                          <a:cs typeface="+mn-cs"/>
                        </a:rPr>
                        <a:t>流程，付款紀錄表改為</a:t>
                      </a:r>
                      <a:r>
                        <a:rPr lang="zh-TW" sz="1400" b="1" i="0" u="none" strike="noStrike" cap="none" spc="0">
                          <a:solidFill>
                            <a:schemeClr val="tx1"/>
                          </a:solidFill>
                          <a:latin typeface="+mn-lt"/>
                          <a:ea typeface="+mn-ea"/>
                          <a:cs typeface="+mn-cs"/>
                        </a:rPr>
                        <a:t>付款紀錄主</a:t>
                      </a:r>
                      <a:r>
                        <a:rPr lang="en-US" sz="1400" b="1" i="0" u="none" strike="noStrike" cap="none" spc="0">
                          <a:solidFill>
                            <a:schemeClr val="tx1"/>
                          </a:solidFill>
                          <a:latin typeface="+mn-lt"/>
                          <a:ea typeface="+mn-ea"/>
                          <a:cs typeface="+mn-cs"/>
                        </a:rPr>
                        <a:t>/</a:t>
                      </a:r>
                      <a:r>
                        <a:rPr lang="zh-TW" sz="1400" b="1" i="0" u="none" strike="noStrike" cap="none" spc="0">
                          <a:solidFill>
                            <a:schemeClr val="tx1"/>
                          </a:solidFill>
                          <a:latin typeface="+mn-lt"/>
                          <a:ea typeface="+mn-ea"/>
                          <a:cs typeface="+mn-cs"/>
                        </a:rPr>
                        <a:t>明細</a:t>
                      </a:r>
                      <a:r>
                        <a:rPr lang="zh-TW" sz="1400" b="0" i="0" u="none" strike="noStrike" cap="none" spc="0">
                          <a:solidFill>
                            <a:schemeClr val="tx1"/>
                          </a:solidFill>
                          <a:latin typeface="+mn-lt"/>
                          <a:ea typeface="+mn-ea"/>
                          <a:cs typeface="+mn-cs"/>
                        </a:rPr>
                        <a:t>檔</a:t>
                      </a:r>
                      <a:endParaRPr/>
                    </a:p>
                  </a:txBody>
                  <a:tcPr/>
                </a:tc>
                <a:tc>
                  <a:txBody>
                    <a:bodyPr/>
                    <a:p>
                      <a:pPr marL="0" indent="0" algn="l">
                        <a:buFont typeface="+mj-lt"/>
                        <a:buNone/>
                        <a:defRPr/>
                      </a:pPr>
                      <a:endParaRPr lang="en-US" sz="1400">
                        <a:solidFill>
                          <a:schemeClr val="dk1"/>
                        </a:solidFill>
                        <a:latin typeface="+mn-lt"/>
                        <a:ea typeface="+mn-ea"/>
                        <a:cs typeface="+mn-cs"/>
                      </a:endParaRPr>
                    </a:p>
                  </a:txBody>
                  <a:tcPr/>
                </a:tc>
              </a:tr>
              <a:tr h="430306">
                <a:tc>
                  <a:txBody>
                    <a:bodyPr/>
                    <a:p>
                      <a:pPr algn="l">
                        <a:defRPr/>
                      </a:pPr>
                      <a:r>
                        <a:rPr lang="en-US" sz="1400"/>
                        <a:t>2023-02-09</a:t>
                      </a:r>
                      <a:endParaRPr lang="zh-TW" sz="1400"/>
                    </a:p>
                  </a:txBody>
                  <a:tcPr/>
                </a:tc>
                <a:tc>
                  <a:txBody>
                    <a:bodyPr/>
                    <a:p>
                      <a:pPr marL="0" marR="0" lvl="0" indent="0" algn="l" defTabSz="914400">
                        <a:lnSpc>
                          <a:spcPct val="100000"/>
                        </a:lnSpc>
                        <a:spcBef>
                          <a:spcPts val="0"/>
                        </a:spcBef>
                        <a:spcAft>
                          <a:spcPts val="0"/>
                        </a:spcAft>
                        <a:buClrTx/>
                        <a:buSzTx/>
                        <a:buFontTx/>
                        <a:buNone/>
                        <a:defRPr/>
                      </a:pPr>
                      <a:r>
                        <a:rPr lang="zh-TW" sz="1400" b="0" i="0" u="none" strike="noStrike" cap="none" spc="0">
                          <a:solidFill>
                            <a:schemeClr val="dk1"/>
                          </a:solidFill>
                          <a:latin typeface="+mn-lt"/>
                          <a:ea typeface="+mn-ea"/>
                          <a:cs typeface="+mn-cs"/>
                        </a:rPr>
                        <a:t>修改付款記錄主</a:t>
                      </a:r>
                      <a:r>
                        <a:rPr lang="en-US" sz="1400" b="0" i="0" u="none" strike="noStrike" cap="none" spc="0">
                          <a:solidFill>
                            <a:schemeClr val="dk1"/>
                          </a:solidFill>
                          <a:latin typeface="+mn-lt"/>
                          <a:ea typeface="+mn-ea"/>
                          <a:cs typeface="+mn-cs"/>
                        </a:rPr>
                        <a:t>/</a:t>
                      </a:r>
                      <a:r>
                        <a:rPr lang="zh-TW" sz="1400" b="0" i="0" u="none" strike="noStrike" cap="none" spc="0">
                          <a:solidFill>
                            <a:schemeClr val="dk1"/>
                          </a:solidFill>
                          <a:latin typeface="+mn-lt"/>
                          <a:ea typeface="+mn-ea"/>
                          <a:cs typeface="+mn-cs"/>
                        </a:rPr>
                        <a:t>明細檔，與付款流程。</a:t>
                      </a:r>
                      <a:endParaRPr/>
                    </a:p>
                  </a:txBody>
                  <a:tcPr/>
                </a:tc>
                <a:tc>
                  <a:txBody>
                    <a:bodyPr/>
                    <a:p>
                      <a:pPr algn="l">
                        <a:defRPr/>
                      </a:pPr>
                      <a:endParaRPr lang="zh-TW" sz="1400"/>
                    </a:p>
                  </a:txBody>
                  <a:tcPr/>
                </a:tc>
              </a:tr>
              <a:tr h="430306">
                <a:tc>
                  <a:txBody>
                    <a:bodyPr/>
                    <a:p>
                      <a:pPr algn="l">
                        <a:defRPr/>
                      </a:pPr>
                      <a:r>
                        <a:rPr lang="en-US" sz="1400"/>
                        <a:t>2023-02-10</a:t>
                      </a:r>
                      <a:endParaRPr lang="zh-TW" sz="1400"/>
                    </a:p>
                  </a:txBody>
                  <a:tcPr/>
                </a:tc>
                <a:tc>
                  <a:txBody>
                    <a:bodyPr/>
                    <a:p>
                      <a:pPr marL="0" marR="0" indent="0" algn="l" defTabSz="914400">
                        <a:lnSpc>
                          <a:spcPct val="100000"/>
                        </a:lnSpc>
                        <a:spcBef>
                          <a:spcPts val="0"/>
                        </a:spcBef>
                        <a:spcAft>
                          <a:spcPts val="0"/>
                        </a:spcAft>
                        <a:buClrTx/>
                        <a:buSzTx/>
                        <a:buFontTx/>
                        <a:buNone/>
                        <a:defRPr/>
                      </a:pPr>
                      <a:r>
                        <a:rPr lang="zh-TW" sz="1400" b="1" i="0" u="none" strike="noStrike" cap="none" spc="0">
                          <a:solidFill>
                            <a:schemeClr val="dk1"/>
                          </a:solidFill>
                          <a:latin typeface="+mn-lt"/>
                          <a:ea typeface="+mn-ea"/>
                          <a:cs typeface="+mn-cs"/>
                        </a:rPr>
                        <a:t>發票工作明細檔</a:t>
                      </a:r>
                      <a:r>
                        <a:rPr lang="zh-TW" sz="1400" b="0" i="0" u="none" strike="noStrike" cap="none" spc="0">
                          <a:solidFill>
                            <a:schemeClr val="dk1"/>
                          </a:solidFill>
                          <a:latin typeface="+mn-lt"/>
                          <a:ea typeface="+mn-ea"/>
                          <a:cs typeface="+mn-cs"/>
                        </a:rPr>
                        <a:t>移除付款金額、日期、狀態；並且繼前一日繼續調整</a:t>
                      </a:r>
                      <a:r>
                        <a:rPr lang="zh-TW" sz="1400" b="1" i="0" u="none" strike="noStrike" cap="none" spc="0">
                          <a:solidFill>
                            <a:schemeClr val="dk1"/>
                          </a:solidFill>
                          <a:latin typeface="+mn-lt"/>
                          <a:ea typeface="+mn-ea"/>
                          <a:cs typeface="+mn-cs"/>
                        </a:rPr>
                        <a:t>付款</a:t>
                      </a:r>
                      <a:r>
                        <a:rPr lang="zh-TW" sz="1400" b="0" i="0" u="none" strike="noStrike" cap="none" spc="0">
                          <a:solidFill>
                            <a:schemeClr val="dk1"/>
                          </a:solidFill>
                          <a:latin typeface="+mn-lt"/>
                          <a:ea typeface="+mn-ea"/>
                          <a:cs typeface="+mn-cs"/>
                        </a:rPr>
                        <a:t>與</a:t>
                      </a:r>
                      <a:r>
                        <a:rPr lang="zh-TW" sz="1400" b="1" i="0" u="none" strike="noStrike" cap="none" spc="0">
                          <a:solidFill>
                            <a:schemeClr val="dk1"/>
                          </a:solidFill>
                          <a:latin typeface="+mn-lt"/>
                          <a:ea typeface="+mn-ea"/>
                          <a:cs typeface="+mn-cs"/>
                        </a:rPr>
                        <a:t>回報系統</a:t>
                      </a:r>
                      <a:r>
                        <a:rPr lang="zh-TW" sz="1400" b="0" i="0" u="none" strike="noStrike" cap="none" spc="0">
                          <a:solidFill>
                            <a:schemeClr val="dk1"/>
                          </a:solidFill>
                          <a:latin typeface="+mn-lt"/>
                          <a:ea typeface="+mn-ea"/>
                          <a:cs typeface="+mn-cs"/>
                        </a:rPr>
                        <a:t>流程</a:t>
                      </a:r>
                      <a:endParaRPr/>
                    </a:p>
                  </a:txBody>
                  <a:tcPr/>
                </a:tc>
                <a:tc>
                  <a:txBody>
                    <a:bodyPr/>
                    <a:p>
                      <a:pPr marL="0" marR="0" lvl="0" indent="0" algn="l" defTabSz="914400">
                        <a:lnSpc>
                          <a:spcPct val="100000"/>
                        </a:lnSpc>
                        <a:spcBef>
                          <a:spcPts val="0"/>
                        </a:spcBef>
                        <a:spcAft>
                          <a:spcPts val="0"/>
                        </a:spcAft>
                        <a:buClrTx/>
                        <a:buSzTx/>
                        <a:buFont typeface="+mj-lt"/>
                        <a:buNone/>
                        <a:defRPr/>
                      </a:pPr>
                      <a:r>
                        <a:rPr lang="zh-TW" sz="1400" b="0" i="0" u="none" strike="noStrike" cap="none" spc="0">
                          <a:solidFill>
                            <a:schemeClr val="dk1"/>
                          </a:solidFill>
                          <a:latin typeface="+mn-lt"/>
                          <a:ea typeface="+mn-ea"/>
                          <a:cs typeface="+mn-cs"/>
                        </a:rPr>
                        <a:t>因付款不會依照明細檔金額分次匯出，付款以多張發票為一單位。</a:t>
                      </a:r>
                      <a:endParaRPr/>
                    </a:p>
                  </a:txBody>
                  <a:tcPr/>
                </a:tc>
              </a:tr>
              <a:tr h="430306">
                <a:tc>
                  <a:txBody>
                    <a:bodyPr/>
                    <a:p>
                      <a:pPr algn="l">
                        <a:defRPr/>
                      </a:pPr>
                      <a:r>
                        <a:rPr lang="en-US" sz="1400"/>
                        <a:t>2023-02-10</a:t>
                      </a:r>
                      <a:endParaRPr lang="zh-TW" sz="1400"/>
                    </a:p>
                  </a:txBody>
                  <a:tcPr/>
                </a:tc>
                <a:tc>
                  <a:txBody>
                    <a:bodyPr/>
                    <a:p>
                      <a:pPr marL="0" marR="0" indent="0" algn="l" defTabSz="914400">
                        <a:lnSpc>
                          <a:spcPct val="100000"/>
                        </a:lnSpc>
                        <a:spcBef>
                          <a:spcPts val="0"/>
                        </a:spcBef>
                        <a:spcAft>
                          <a:spcPts val="0"/>
                        </a:spcAft>
                        <a:buClrTx/>
                        <a:buSzTx/>
                        <a:buFontTx/>
                        <a:buNone/>
                        <a:defRPr/>
                      </a:pPr>
                      <a:r>
                        <a:rPr lang="zh-TW" sz="1400" b="0" i="0" u="none" strike="noStrike" cap="none" spc="0">
                          <a:solidFill>
                            <a:schemeClr val="dk1"/>
                          </a:solidFill>
                          <a:latin typeface="+mn-lt"/>
                          <a:ea typeface="+mn-ea"/>
                          <a:cs typeface="+mn-cs"/>
                        </a:rPr>
                        <a:t>調整</a:t>
                      </a:r>
                      <a:r>
                        <a:rPr lang="en-US" sz="1400" b="0" i="0" u="none" strike="noStrike" cap="none" spc="0">
                          <a:solidFill>
                            <a:schemeClr val="dk1"/>
                          </a:solidFill>
                          <a:latin typeface="+mn-lt"/>
                          <a:ea typeface="+mn-ea"/>
                          <a:cs typeface="+mn-cs"/>
                        </a:rPr>
                        <a:t>schema</a:t>
                      </a:r>
                      <a:r>
                        <a:rPr lang="zh-TW" sz="1400" b="0" i="0" u="none" strike="noStrike" cap="none" spc="0">
                          <a:solidFill>
                            <a:schemeClr val="dk1"/>
                          </a:solidFill>
                          <a:latin typeface="+mn-lt"/>
                          <a:ea typeface="+mn-ea"/>
                          <a:cs typeface="+mn-cs"/>
                        </a:rPr>
                        <a:t>說明</a:t>
                      </a:r>
                      <a:r>
                        <a:rPr lang="en-US" sz="1400" b="1" i="0" u="none" strike="noStrike" cap="none" spc="0">
                          <a:solidFill>
                            <a:schemeClr val="dk1"/>
                          </a:solidFill>
                          <a:latin typeface="+mn-lt"/>
                          <a:ea typeface="+mn-ea"/>
                          <a:cs typeface="+mn-cs"/>
                        </a:rPr>
                        <a:t>(</a:t>
                      </a:r>
                      <a:r>
                        <a:rPr lang="zh-TW" sz="1400" b="1" i="0" u="none" strike="noStrike" cap="none" spc="0">
                          <a:solidFill>
                            <a:schemeClr val="dk1"/>
                          </a:solidFill>
                          <a:latin typeface="+mn-lt"/>
                          <a:ea typeface="+mn-ea"/>
                          <a:cs typeface="+mn-cs"/>
                        </a:rPr>
                        <a:t>帳單明細與收款紀錄</a:t>
                      </a:r>
                      <a:r>
                        <a:rPr lang="en-US" sz="1400" b="1" i="0" u="none" strike="noStrike" cap="none" spc="0">
                          <a:solidFill>
                            <a:schemeClr val="dk1"/>
                          </a:solidFill>
                          <a:latin typeface="+mn-lt"/>
                          <a:ea typeface="+mn-ea"/>
                          <a:cs typeface="+mn-cs"/>
                        </a:rPr>
                        <a:t>)</a:t>
                      </a:r>
                      <a:r>
                        <a:rPr lang="zh-TW" sz="1400">
                          <a:solidFill>
                            <a:srgbClr val="000000"/>
                          </a:solidFill>
                          <a:latin typeface="微軟正黑體"/>
                          <a:ea typeface="微軟正黑體"/>
                        </a:rPr>
                        <a:t>，同時調整</a:t>
                      </a:r>
                      <a:r>
                        <a:rPr lang="zh-TW" sz="1400" b="1">
                          <a:solidFill>
                            <a:srgbClr val="000000"/>
                          </a:solidFill>
                          <a:latin typeface="微軟正黑體"/>
                          <a:ea typeface="微軟正黑體"/>
                        </a:rPr>
                        <a:t>收款紀錄表</a:t>
                      </a:r>
                      <a:r>
                        <a:rPr lang="en-US" sz="1400">
                          <a:solidFill>
                            <a:srgbClr val="000000"/>
                          </a:solidFill>
                          <a:latin typeface="微軟正黑體"/>
                          <a:ea typeface="微軟正黑體"/>
                        </a:rPr>
                        <a:t>schema</a:t>
                      </a:r>
                      <a:endParaRPr lang="zh-TW" sz="14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400" b="0" i="0" u="none" strike="noStrike" cap="none" spc="0">
                          <a:solidFill>
                            <a:schemeClr val="dk1"/>
                          </a:solidFill>
                          <a:latin typeface="+mn-lt"/>
                          <a:ea typeface="+mn-ea"/>
                          <a:cs typeface="+mn-cs"/>
                        </a:rPr>
                        <a:t>見</a:t>
                      </a:r>
                      <a:r>
                        <a:rPr lang="zh-TW" sz="1400" b="1" i="0" u="none" strike="noStrike" cap="none" spc="0">
                          <a:solidFill>
                            <a:schemeClr val="dk1"/>
                          </a:solidFill>
                          <a:latin typeface="+mn-lt"/>
                          <a:ea typeface="+mn-ea"/>
                          <a:cs typeface="+mn-cs"/>
                        </a:rPr>
                        <a:t>收款紀錄表</a:t>
                      </a:r>
                      <a:r>
                        <a:rPr lang="zh-TW" sz="1400" b="0" i="0" u="none" strike="noStrike" cap="none" spc="0">
                          <a:solidFill>
                            <a:schemeClr val="dk1"/>
                          </a:solidFill>
                          <a:latin typeface="+mn-lt"/>
                          <a:ea typeface="+mn-ea"/>
                          <a:cs typeface="+mn-cs"/>
                        </a:rPr>
                        <a:t>說明</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379468" y="2163484"/>
            <a:ext cx="5014806" cy="310854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CB (</a:t>
            </a:r>
            <a:endParaRPr/>
          </a:p>
          <a:p>
            <a:pPr>
              <a:defRPr/>
            </a:pPr>
            <a:r>
              <a:rPr lang="en-US" sz="1400" b="0">
                <a:solidFill>
                  <a:srgbClr val="000000"/>
                </a:solidFill>
                <a:latin typeface="Consolas"/>
              </a:rPr>
              <a:t>    CBID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a:solidFill>
                  <a:srgbClr val="000000"/>
                </a:solidFill>
                <a:latin typeface="Consolas"/>
              </a:rPr>
              <a:t>CBType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b="0">
                <a:solidFill>
                  <a:srgbClr val="000000"/>
                </a:solidFill>
                <a:latin typeface="Consolas"/>
              </a:rPr>
              <a:t>BillingNo</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64</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BLDetailID</a:t>
            </a:r>
            <a:r>
              <a:rPr lang="en-US" sz="1400">
                <a:solidFill>
                  <a:srgbClr val="0000FF"/>
                </a:solidFill>
                <a:latin typeface="Consolas"/>
              </a:rPr>
              <a:t>   int</a:t>
            </a:r>
            <a:r>
              <a:rPr lang="en-US" sz="1400" b="0">
                <a:solidFill>
                  <a:srgbClr val="000000"/>
                </a:solidFill>
                <a:latin typeface="Consolas"/>
              </a:rPr>
              <a:t>,</a:t>
            </a:r>
            <a:endParaRPr/>
          </a:p>
          <a:p>
            <a:pPr>
              <a:defRPr/>
            </a:pPr>
            <a:r>
              <a:rPr lang="en-US" sz="1400">
                <a:solidFill>
                  <a:srgbClr val="000000"/>
                </a:solidFill>
                <a:latin typeface="Consolas"/>
              </a:rPr>
              <a:t>    </a:t>
            </a:r>
            <a:r>
              <a:rPr lang="en-US" sz="1400" b="0">
                <a:solidFill>
                  <a:srgbClr val="000000"/>
                </a:solidFill>
                <a:latin typeface="Consolas"/>
              </a:rPr>
              <a:t>InvoiceNo</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64</a:t>
            </a:r>
            <a:r>
              <a:rPr lang="en-US" sz="1400" b="0">
                <a:solidFill>
                  <a:srgbClr val="000000"/>
                </a:solidFill>
                <a:latin typeface="Consolas"/>
              </a:rPr>
              <a:t>),</a:t>
            </a:r>
            <a:endParaRPr lang="en-US" sz="1400">
              <a:solidFill>
                <a:srgbClr val="0000FF"/>
              </a:solidFill>
              <a:latin typeface="Consolas"/>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CurrAmount</a:t>
            </a:r>
            <a:r>
              <a:rPr lang="zh-TW" sz="1400">
                <a:solidFill>
                  <a:srgbClr val="000000"/>
                </a:solidFill>
                <a:latin typeface="Consolas"/>
              </a:rPr>
              <a:t>   </a:t>
            </a:r>
            <a:r>
              <a:rPr lang="en-US" sz="1400">
                <a:solidFill>
                  <a:srgbClr val="0000FF"/>
                </a:solidFill>
                <a:latin typeface="Consolas"/>
              </a:rPr>
              <a:t>decimal(</a:t>
            </a:r>
            <a:r>
              <a:rPr lang="en-US" sz="1400">
                <a:solidFill>
                  <a:srgbClr val="098658"/>
                </a:solidFill>
                <a:latin typeface="Consolas"/>
              </a:rPr>
              <a:t>12,2</a:t>
            </a:r>
            <a:r>
              <a:rPr lang="en-US" sz="1400">
                <a:solidFill>
                  <a:srgbClr val="000000"/>
                </a:solidFill>
                <a:latin typeface="Consolas"/>
              </a:rPr>
              <a:t>)</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  </a:t>
            </a:r>
            <a:r>
              <a:rPr lang="en-US" sz="1400" b="0">
                <a:solidFill>
                  <a:srgbClr val="000000"/>
                </a:solidFill>
                <a:latin typeface="Consolas"/>
              </a:rPr>
              <a:t>PartyName</a:t>
            </a:r>
            <a:r>
              <a:rPr lang="en-US" sz="1400" b="0">
                <a:solidFill>
                  <a:srgbClr val="000000"/>
                </a:solidFill>
                <a:latin typeface="Consolas"/>
              </a:rPr>
              <a:t>    </a:t>
            </a:r>
            <a:r>
              <a:rPr lang="en-US" sz="1400" b="0">
                <a:solidFill>
                  <a:srgbClr val="0000FF"/>
                </a:solidFill>
                <a:latin typeface="Consolas"/>
              </a:rPr>
              <a:t>varchar(</a:t>
            </a:r>
            <a:r>
              <a:rPr lang="en-US" sz="1400">
                <a:solidFill>
                  <a:srgbClr val="098658"/>
                </a:solidFill>
                <a:latin typeface="Consolas"/>
              </a:rPr>
              <a:t>100</a:t>
            </a:r>
            <a:r>
              <a:rPr lang="en-US" sz="1400" b="0">
                <a:solidFill>
                  <a:srgbClr val="0000FF"/>
                </a:solidFill>
                <a:latin typeface="Consolas"/>
              </a:rPr>
              <a:t>)</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solidFill>
                  <a:srgbClr val="000000"/>
                </a:solidFill>
                <a:latin typeface="Consolas"/>
              </a:rPr>
              <a:t>CreateDate</a:t>
            </a:r>
            <a:r>
              <a:rPr lang="en-US" sz="1400" b="0">
                <a:solidFill>
                  <a:srgbClr val="000000"/>
                </a:solidFill>
                <a:latin typeface="Consolas"/>
              </a:rPr>
              <a:t>   </a:t>
            </a:r>
            <a:r>
              <a:rPr lang="en-US" sz="1400" b="0">
                <a:solidFill>
                  <a:srgbClr val="0000FF"/>
                </a:solidFill>
                <a:latin typeface="Consolas"/>
              </a:rPr>
              <a:t>datetime</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solidFill>
                  <a:srgbClr val="000000"/>
                </a:solidFill>
                <a:latin typeface="Consolas"/>
              </a:rPr>
              <a:t>LastUpdDate</a:t>
            </a:r>
            <a:r>
              <a:rPr lang="en-US" sz="1400" b="0">
                <a:solidFill>
                  <a:srgbClr val="000000"/>
                </a:solidFill>
                <a:latin typeface="Consolas"/>
              </a:rPr>
              <a:t>  </a:t>
            </a:r>
            <a:r>
              <a:rPr lang="en-US" sz="1400" b="0">
                <a:solidFill>
                  <a:srgbClr val="0000FF"/>
                </a:solidFill>
                <a:latin typeface="Consolas"/>
              </a:rPr>
              <a:t>datetime</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latin typeface="Consolas"/>
              </a:rPr>
              <a:t>Note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128</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(CBID)</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10" name="文字方塊 9"/>
          <p:cNvSpPr txBox="1"/>
          <p:nvPr/>
        </p:nvSpPr>
        <p:spPr bwMode="auto">
          <a:xfrm>
            <a:off x="5814199" y="2163484"/>
            <a:ext cx="5649985" cy="289310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b="0">
                <a:solidFill>
                  <a:srgbClr val="000000"/>
                </a:solidFill>
                <a:latin typeface="Consolas"/>
              </a:rPr>
              <a:t>CBStatement</a:t>
            </a:r>
            <a:r>
              <a:rPr lang="en-US" sz="1400" b="0">
                <a:solidFill>
                  <a:srgbClr val="000000"/>
                </a:solidFill>
                <a:latin typeface="Consolas"/>
              </a:rPr>
              <a:t> (</a:t>
            </a:r>
            <a:endParaRPr/>
          </a:p>
          <a:p>
            <a:pPr>
              <a:defRPr/>
            </a:pPr>
            <a:r>
              <a:rPr lang="en-US" sz="1400" b="0">
                <a:solidFill>
                  <a:srgbClr val="000000"/>
                </a:solidFill>
                <a:latin typeface="Consolas"/>
              </a:rPr>
              <a:t>    </a:t>
            </a:r>
            <a:r>
              <a:rPr lang="en-US" sz="1400" b="0">
                <a:solidFill>
                  <a:srgbClr val="000000"/>
                </a:solidFill>
                <a:latin typeface="Consolas"/>
              </a:rPr>
              <a:t>CBStateID</a:t>
            </a:r>
            <a:r>
              <a:rPr lang="en-US" sz="1400" b="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b="0">
                <a:solidFill>
                  <a:srgbClr val="000000"/>
                </a:solidFill>
                <a:latin typeface="Consolas"/>
              </a:rPr>
              <a:t>CBID          </a:t>
            </a:r>
            <a:r>
              <a:rPr lang="en-US" sz="1400" b="0">
                <a:solidFill>
                  <a:srgbClr val="0000FF"/>
                </a:solidFill>
                <a:latin typeface="Consolas"/>
              </a:rPr>
              <a:t>int</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zh-TW" sz="1400">
                <a:solidFill>
                  <a:srgbClr val="000000"/>
                </a:solidFill>
                <a:latin typeface="Consolas"/>
              </a:rPr>
              <a:t>   </a:t>
            </a:r>
            <a:r>
              <a:rPr lang="en-US" sz="1400" b="0">
                <a:solidFill>
                  <a:srgbClr val="000000"/>
                </a:solidFill>
                <a:latin typeface="Consolas"/>
              </a:rPr>
              <a:t>InvoiceNo</a:t>
            </a:r>
            <a:r>
              <a:rPr lang="en-US" sz="1400" b="0">
                <a:solidFill>
                  <a:srgbClr val="000000"/>
                </a:solidFill>
                <a:latin typeface="Consolas"/>
              </a:rPr>
              <a:t>    </a:t>
            </a:r>
            <a:r>
              <a:rPr lang="zh-TW"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64</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TransItem</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20</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OrgAmount</a:t>
            </a:r>
            <a:r>
              <a:rPr lang="en-US" sz="1400">
                <a:solidFill>
                  <a:srgbClr val="000000"/>
                </a:solidFill>
                <a:latin typeface="Consolas"/>
              </a:rPr>
              <a:t>     </a:t>
            </a:r>
            <a:r>
              <a:rPr lang="en-US" sz="1400">
                <a:solidFill>
                  <a:srgbClr val="0000FF"/>
                </a:solidFill>
                <a:latin typeface="Consolas"/>
              </a:rPr>
              <a:t>decimal</a:t>
            </a:r>
            <a:r>
              <a:rPr lang="en-US" sz="1400">
                <a:solidFill>
                  <a:srgbClr val="000000"/>
                </a:solidFill>
                <a:latin typeface="Consolas"/>
              </a:rPr>
              <a:t>(</a:t>
            </a:r>
            <a:r>
              <a:rPr lang="en-US" sz="1400">
                <a:solidFill>
                  <a:srgbClr val="098658"/>
                </a:solidFill>
                <a:latin typeface="Consolas"/>
              </a:rPr>
              <a:t>12</a:t>
            </a:r>
            <a:r>
              <a:rPr lang="en-US" sz="1400">
                <a:solidFill>
                  <a:srgbClr val="000000"/>
                </a:solidFill>
                <a:latin typeface="Consolas"/>
              </a:rPr>
              <a:t>,</a:t>
            </a:r>
            <a:r>
              <a:rPr lang="en-US" sz="1400">
                <a:solidFill>
                  <a:srgbClr val="098658"/>
                </a:solidFill>
                <a:latin typeface="Consolas"/>
              </a:rPr>
              <a:t>2</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TransAmount</a:t>
            </a:r>
            <a:r>
              <a:rPr lang="en-US" sz="1400">
                <a:solidFill>
                  <a:srgbClr val="000000"/>
                </a:solidFill>
                <a:latin typeface="Consolas"/>
              </a:rPr>
              <a:t>   </a:t>
            </a:r>
            <a:r>
              <a:rPr lang="en-US" sz="1400">
                <a:solidFill>
                  <a:srgbClr val="0000FF"/>
                </a:solidFill>
                <a:latin typeface="Consolas"/>
              </a:rPr>
              <a:t>decimal</a:t>
            </a:r>
            <a:r>
              <a:rPr lang="en-US" sz="1400">
                <a:solidFill>
                  <a:srgbClr val="000000"/>
                </a:solidFill>
                <a:latin typeface="Consolas"/>
              </a:rPr>
              <a:t>(</a:t>
            </a:r>
            <a:r>
              <a:rPr lang="en-US" sz="1400">
                <a:solidFill>
                  <a:srgbClr val="098658"/>
                </a:solidFill>
                <a:latin typeface="Consolas"/>
              </a:rPr>
              <a:t>12</a:t>
            </a:r>
            <a:r>
              <a:rPr lang="en-US" sz="1400">
                <a:solidFill>
                  <a:srgbClr val="000000"/>
                </a:solidFill>
                <a:latin typeface="Consolas"/>
              </a:rPr>
              <a:t>,</a:t>
            </a:r>
            <a:r>
              <a:rPr lang="en-US" sz="1400">
                <a:solidFill>
                  <a:srgbClr val="098658"/>
                </a:solidFill>
                <a:latin typeface="Consolas"/>
              </a:rPr>
              <a:t>2</a:t>
            </a:r>
            <a:r>
              <a:rPr lang="en-US" sz="1400">
                <a:solidFill>
                  <a:srgbClr val="000000"/>
                </a:solidFill>
                <a:latin typeface="Consolas"/>
              </a:rPr>
              <a:t>),</a:t>
            </a:r>
            <a:endParaRPr/>
          </a:p>
          <a:p>
            <a:pPr>
              <a:defRPr/>
            </a:pPr>
            <a:r>
              <a:rPr lang="en-US" sz="1400">
                <a:solidFill>
                  <a:srgbClr val="000000"/>
                </a:solidFill>
                <a:latin typeface="Consolas"/>
              </a:rPr>
              <a:t>    Note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128</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b="0">
                <a:solidFill>
                  <a:srgbClr val="000000"/>
                </a:solidFill>
                <a:latin typeface="Consolas"/>
              </a:rPr>
              <a:t>CreateDate</a:t>
            </a:r>
            <a:r>
              <a:rPr lang="en-US" sz="1400" b="0">
                <a:solidFill>
                  <a:srgbClr val="000000"/>
                </a:solidFill>
                <a:latin typeface="Consolas"/>
              </a:rPr>
              <a:t>    </a:t>
            </a:r>
            <a:r>
              <a:rPr lang="en-US" sz="1400" b="0">
                <a:solidFill>
                  <a:srgbClr val="0000FF"/>
                </a:solidFill>
                <a:latin typeface="Consolas"/>
              </a:rPr>
              <a:t>datetime</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Oprcode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a:t>
            </a:r>
            <a:r>
              <a:rPr lang="en-US" sz="1400" b="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b="0">
                <a:solidFill>
                  <a:srgbClr val="000000"/>
                </a:solidFill>
                <a:latin typeface="Consolas"/>
              </a:rPr>
              <a:t>CBStateID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116579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51300"/>
            <a:ext cx="10202693" cy="52322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400" b="1">
                <a:solidFill>
                  <a:srgbClr val="000000"/>
                </a:solidFill>
                <a:latin typeface="微軟正黑體"/>
                <a:ea typeface="微軟正黑體"/>
              </a:rPr>
              <a:t>CN(Credit Note</a:t>
            </a:r>
            <a:r>
              <a:rPr lang="zh-TW" sz="1400" b="1">
                <a:solidFill>
                  <a:srgbClr val="000000"/>
                </a:solidFill>
                <a:latin typeface="微軟正黑體"/>
                <a:ea typeface="微軟正黑體"/>
              </a:rPr>
              <a:t>主檔資料表</a:t>
            </a:r>
            <a:r>
              <a:rPr lang="en-US" sz="1400" b="1">
                <a:solidFill>
                  <a:srgbClr val="000000"/>
                </a:solidFill>
                <a:latin typeface="微軟正黑體"/>
                <a:ea typeface="微軟正黑體"/>
              </a:rPr>
              <a:t>)</a:t>
            </a:r>
            <a:r>
              <a:rPr lang="zh-TW" sz="1400" b="1">
                <a:solidFill>
                  <a:srgbClr val="000000"/>
                </a:solidFill>
                <a:latin typeface="微軟正黑體"/>
                <a:ea typeface="微軟正黑體"/>
              </a:rPr>
              <a:t> </a:t>
            </a:r>
            <a:r>
              <a:rPr lang="en-US" sz="1400" b="0" i="0" u="none" strike="noStrike" cap="none">
                <a:ln>
                  <a:noFill/>
                </a:ln>
                <a:solidFill>
                  <a:srgbClr val="000000"/>
                </a:solidFill>
                <a:latin typeface="微軟正黑體"/>
                <a:ea typeface="微軟正黑體"/>
              </a:rPr>
              <a:t>: </a:t>
            </a:r>
            <a:endParaRPr/>
          </a:p>
          <a:p>
            <a:pPr marL="457200" indent="-457200" algn="just" defTabSz="1219170">
              <a:buFont typeface="Wingdings"/>
              <a:buChar char="p"/>
              <a:defRPr/>
            </a:pPr>
            <a:r>
              <a:rPr lang="en-US" sz="1400" b="1">
                <a:solidFill>
                  <a:srgbClr val="000000"/>
                </a:solidFill>
                <a:latin typeface="微軟正黑體"/>
                <a:ea typeface="微軟正黑體"/>
              </a:rPr>
              <a:t>CNStatement</a:t>
            </a:r>
            <a:r>
              <a:rPr lang="en-US" sz="1400" b="1">
                <a:solidFill>
                  <a:srgbClr val="000000"/>
                </a:solidFill>
                <a:latin typeface="微軟正黑體"/>
                <a:ea typeface="微軟正黑體"/>
              </a:rPr>
              <a:t>(Credit Note</a:t>
            </a:r>
            <a:r>
              <a:rPr lang="zh-TW" sz="1400" b="1">
                <a:solidFill>
                  <a:srgbClr val="000000"/>
                </a:solidFill>
                <a:latin typeface="微軟正黑體"/>
                <a:ea typeface="微軟正黑體"/>
              </a:rPr>
              <a:t>明細檔資料表</a:t>
            </a:r>
            <a:r>
              <a:rPr lang="en-US" sz="1400" b="1">
                <a:solidFill>
                  <a:srgbClr val="000000"/>
                </a:solidFill>
                <a:latin typeface="微軟正黑體"/>
                <a:ea typeface="微軟正黑體"/>
              </a:rPr>
              <a:t>)</a:t>
            </a:r>
            <a:r>
              <a:rPr lang="zh-TW" sz="1400" b="1">
                <a:solidFill>
                  <a:srgbClr val="000000"/>
                </a:solidFill>
                <a:latin typeface="微軟正黑體"/>
                <a:ea typeface="微軟正黑體"/>
              </a:rPr>
              <a:t> </a:t>
            </a:r>
            <a:r>
              <a:rPr lang="en-US" sz="1400" b="0" i="0" u="none" strike="noStrike" cap="none">
                <a:ln>
                  <a:noFill/>
                </a:ln>
                <a:solidFill>
                  <a:srgbClr val="000000"/>
                </a:solidFill>
                <a:latin typeface="微軟正黑體"/>
                <a:ea typeface="微軟正黑體"/>
              </a:rPr>
              <a:t>:</a:t>
            </a:r>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en-US" b="1">
                <a:solidFill>
                  <a:srgbClr val="0070C0"/>
                </a:solidFill>
                <a:latin typeface="微軟正黑體"/>
                <a:ea typeface="微軟正黑體"/>
              </a:rPr>
              <a:t>Credit Note</a:t>
            </a:r>
            <a:r>
              <a:rPr lang="zh-TW" b="1">
                <a:solidFill>
                  <a:srgbClr val="0070C0"/>
                </a:solidFill>
                <a:latin typeface="微軟正黑體"/>
                <a:ea typeface="微軟正黑體"/>
              </a:rPr>
              <a:t>管理</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5799279" y="2384334"/>
          <a:ext cx="5363008" cy="2659355"/>
        </p:xfrm>
        <a:graphic>
          <a:graphicData uri="http://schemas.openxmlformats.org/drawingml/2006/table">
            <a:tbl>
              <a:tblPr firstRow="0" firstCol="0" lastRow="0" lastCol="0" bandRow="0" bandCol="0"/>
              <a:tblGrid>
                <a:gridCol w="438471"/>
                <a:gridCol w="994867"/>
                <a:gridCol w="1214323"/>
                <a:gridCol w="1075335"/>
                <a:gridCol w="164001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CNStatement</a:t>
                      </a:r>
                      <a:r>
                        <a:rPr lang="en-US" sz="1200" b="0" i="0" u="none" strike="noStrike" cap="none">
                          <a:ln>
                            <a:noFill/>
                          </a:ln>
                          <a:solidFill>
                            <a:srgbClr val="000000"/>
                          </a:solidFill>
                          <a:latin typeface="微軟正黑體"/>
                          <a:ea typeface="微軟正黑體"/>
                        </a:rPr>
                        <a:t>(Credit Note</a:t>
                      </a:r>
                      <a:r>
                        <a:rPr lang="zh-TW" sz="1200" b="0" i="0" u="none" strike="noStrike" cap="none">
                          <a:ln>
                            <a:noFill/>
                          </a:ln>
                          <a:solidFill>
                            <a:srgbClr val="000000"/>
                          </a:solidFill>
                          <a:latin typeface="微軟正黑體"/>
                          <a:ea typeface="微軟正黑體"/>
                        </a:rPr>
                        <a:t>明細檔資料表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CNStatement</a:t>
                      </a:r>
                      <a:r>
                        <a:rPr lang="zh-TW" sz="1200" b="0" i="0" u="none" strike="noStrike" cap="none">
                          <a:ln>
                            <a:noFill/>
                          </a:ln>
                          <a:solidFill>
                            <a:srgbClr val="000000"/>
                          </a:solidFill>
                          <a:latin typeface="微軟正黑體"/>
                          <a:ea typeface="微軟正黑體"/>
                        </a:rPr>
                        <a:t>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CNStateID</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7465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a:t>
                      </a:r>
                      <a:r>
                        <a:rPr lang="zh-TW" sz="1200" b="0" i="0" u="none" strike="noStrike" cap="none">
                          <a:ln>
                            <a:noFill/>
                          </a:ln>
                          <a:solidFill>
                            <a:srgbClr val="000000"/>
                          </a:solidFill>
                          <a:latin typeface="微軟正黑體"/>
                          <a:ea typeface="微軟正黑體"/>
                        </a:rPr>
                        <a:t>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CNID</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CN</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3</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代號</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CBID</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操作時取得代入</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種類</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CBType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5</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帳單號碼</a:t>
                      </a:r>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BillingNo</a:t>
                      </a:r>
                      <a:endParaRPr lang="en-US" sz="1200" b="0" i="0" u="none" strike="noStrike" cap="none" spc="0">
                        <a:ln>
                          <a:noFill/>
                        </a:ln>
                        <a:solidFill>
                          <a:srgbClr val="FF0000"/>
                        </a:solidFill>
                        <a:latin typeface="微軟正黑體"/>
                        <a:ea typeface="微軟正黑體"/>
                        <a:cs typeface="+mn-cs"/>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varchar(64)</a:t>
                      </a:r>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6</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發票號碼</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FF0000"/>
                          </a:solidFill>
                          <a:latin typeface="微軟正黑體"/>
                          <a:ea typeface="微軟正黑體"/>
                          <a:cs typeface="+mn-cs"/>
                        </a:rPr>
                        <a:t>InvoiceNo</a:t>
                      </a:r>
                      <a:endParaRPr lang="en-US" sz="1200" b="0" i="0" u="none" strike="noStrike" cap="none" spc="0">
                        <a:ln>
                          <a:noFill/>
                        </a:ln>
                        <a:solidFill>
                          <a:srgbClr val="FF0000"/>
                        </a:solidFill>
                        <a:latin typeface="微軟正黑體"/>
                        <a:ea typeface="微軟正黑體"/>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varchar(64)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剩餘金額</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CurrAmount</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發票日期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IssueDate</a:t>
                      </a:r>
                      <a:endParaRPr lang="en-US" sz="1200" b="0" i="0" u="none" strike="noStrike" cap="none">
                        <a:ln>
                          <a:noFill/>
                        </a:ln>
                        <a:solidFill>
                          <a:srgbClr val="FF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來自</a:t>
                      </a:r>
                      <a:r>
                        <a:rPr lang="en-US" sz="1200" b="0" i="0" u="none" strike="noStrike" cap="none">
                          <a:ln>
                            <a:noFill/>
                          </a:ln>
                          <a:solidFill>
                            <a:srgbClr val="FF0000"/>
                          </a:solidFill>
                          <a:latin typeface="微軟正黑體"/>
                          <a:ea typeface="微軟正黑體"/>
                        </a:rPr>
                        <a:t>CB</a:t>
                      </a:r>
                      <a:r>
                        <a:rPr lang="zh-TW" sz="1200" b="0" i="0" u="none" strike="noStrike" cap="none">
                          <a:ln>
                            <a:noFill/>
                          </a:ln>
                          <a:solidFill>
                            <a:srgbClr val="FF0000"/>
                          </a:solidFill>
                          <a:latin typeface="微軟正黑體"/>
                          <a:ea typeface="微軟正黑體"/>
                        </a:rPr>
                        <a:t>資料表去串</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9</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發票到期日</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DueDate</a:t>
                      </a:r>
                      <a:endParaRPr lang="en-US" sz="1200" b="0" i="0" u="none" strike="noStrike" cap="none">
                        <a:ln>
                          <a:noFill/>
                        </a:ln>
                        <a:solidFill>
                          <a:srgbClr val="FF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來自</a:t>
                      </a:r>
                      <a:r>
                        <a:rPr lang="en-US" sz="1200" b="0" i="0" u="none" strike="noStrike" cap="none">
                          <a:ln>
                            <a:noFill/>
                          </a:ln>
                          <a:solidFill>
                            <a:srgbClr val="FF0000"/>
                          </a:solidFill>
                          <a:latin typeface="微軟正黑體"/>
                          <a:ea typeface="微軟正黑體"/>
                        </a:rPr>
                        <a:t>CB</a:t>
                      </a:r>
                      <a:r>
                        <a:rPr lang="zh-TW" sz="1200" b="0" i="0" u="none" strike="noStrike" cap="none">
                          <a:ln>
                            <a:noFill/>
                          </a:ln>
                          <a:solidFill>
                            <a:srgbClr val="FF0000"/>
                          </a:solidFill>
                          <a:latin typeface="微軟正黑體"/>
                          <a:ea typeface="微軟正黑體"/>
                        </a:rPr>
                        <a:t>資料表去串</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10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原</a:t>
                      </a:r>
                      <a:r>
                        <a:rPr lang="en-US" sz="1200" b="0" i="0" u="none" strike="noStrike" cap="none">
                          <a:ln>
                            <a:noFill/>
                          </a:ln>
                          <a:solidFill>
                            <a:srgbClr val="FF0000"/>
                          </a:solidFill>
                          <a:latin typeface="微軟正黑體"/>
                          <a:ea typeface="微軟正黑體"/>
                        </a:rPr>
                        <a:t>CB</a:t>
                      </a:r>
                      <a:r>
                        <a:rPr lang="zh-TW" sz="1200" b="0" i="0" u="none" strike="noStrike" cap="none">
                          <a:ln>
                            <a:noFill/>
                          </a:ln>
                          <a:solidFill>
                            <a:srgbClr val="FF0000"/>
                          </a:solidFill>
                          <a:latin typeface="微軟正黑體"/>
                          <a:ea typeface="微軟正黑體"/>
                        </a:rPr>
                        <a:t>摘要說明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CBNote</a:t>
                      </a:r>
                      <a:endParaRPr lang="en-US" sz="1200" b="0" i="0" u="none" strike="noStrike" cap="none">
                        <a:ln>
                          <a:noFill/>
                        </a:ln>
                        <a:solidFill>
                          <a:srgbClr val="FF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varchar(128)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3" name="表格 2"/>
          <p:cNvGraphicFramePr>
            <a:graphicFrameLocks xmlns:a="http://schemas.openxmlformats.org/drawingml/2006/main" noGrp="1"/>
          </p:cNvGraphicFramePr>
          <p:nvPr/>
        </p:nvGraphicFramePr>
        <p:xfrm>
          <a:off x="318782" y="2406425"/>
          <a:ext cx="5105400" cy="1894357"/>
        </p:xfrm>
        <a:graphic>
          <a:graphicData uri="http://schemas.openxmlformats.org/drawingml/2006/table">
            <a:tbl>
              <a:tblPr firstRow="0" firstCol="0" lastRow="0" lastCol="0" bandRow="0" bandCol="0"/>
              <a:tblGrid>
                <a:gridCol w="551747"/>
                <a:gridCol w="1138517"/>
                <a:gridCol w="1237130"/>
                <a:gridCol w="966744"/>
                <a:gridCol w="121126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CN(Credit Note</a:t>
                      </a:r>
                      <a:r>
                        <a:rPr lang="zh-TW" sz="1200" b="0" i="0" u="none" strike="noStrike" cap="none">
                          <a:ln>
                            <a:noFill/>
                          </a:ln>
                          <a:solidFill>
                            <a:srgbClr val="000000"/>
                          </a:solidFill>
                          <a:latin typeface="微軟正黑體"/>
                          <a:ea typeface="微軟正黑體"/>
                        </a:rPr>
                        <a:t>主檔資料表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a:t>
                      </a:r>
                      <a:r>
                        <a:rPr lang="zh-TW" sz="1200" b="0" i="0" u="none" strike="noStrike" cap="none">
                          <a:ln>
                            <a:noFill/>
                          </a:ln>
                          <a:solidFill>
                            <a:srgbClr val="000000"/>
                          </a:solidFill>
                          <a:latin typeface="微軟正黑體"/>
                          <a:ea typeface="微軟正黑體"/>
                        </a:rPr>
                        <a:t>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CNID</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2</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CN</a:t>
                      </a:r>
                      <a:r>
                        <a:rPr lang="zh-TW" sz="1200" b="0" i="0" u="none" strike="noStrike" cap="none">
                          <a:ln>
                            <a:noFill/>
                          </a:ln>
                          <a:solidFill>
                            <a:srgbClr val="FF0000"/>
                          </a:solidFill>
                          <a:latin typeface="微軟正黑體"/>
                          <a:ea typeface="微軟正黑體"/>
                        </a:rPr>
                        <a:t>號碼</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mn-lt"/>
                          <a:ea typeface="+mn-ea"/>
                          <a:cs typeface="+mn-cs"/>
                        </a:rPr>
                        <a:t>CNNo</a:t>
                      </a:r>
                      <a:endParaRPr lang="en-US" sz="1200" b="0" i="0" u="none" strike="noStrike" cap="none" spc="0">
                        <a:solidFill>
                          <a:srgbClr val="FF0000"/>
                        </a:solidFill>
                        <a:latin typeface="+mn-lt"/>
                        <a:ea typeface="+mn-ea"/>
                        <a:cs typeface="+mn-cs"/>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varchar(128)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rgbClr val="FF0000"/>
                          </a:solidFill>
                          <a:latin typeface="+mn-lt"/>
                          <a:ea typeface="+mn-ea"/>
                          <a:cs typeface="+mn-cs"/>
                        </a:rPr>
                        <a:t>海纜名稱</a:t>
                      </a:r>
                      <a:r>
                        <a:rPr lang="en-US" sz="1200" b="0" i="0" u="none" strike="noStrike" cap="none" spc="0">
                          <a:solidFill>
                            <a:srgbClr val="FF0000"/>
                          </a:solidFill>
                          <a:latin typeface="+mn-lt"/>
                          <a:ea typeface="+mn-ea"/>
                          <a:cs typeface="+mn-cs"/>
                        </a:rPr>
                        <a:t>-Credit-PartyName-Y2MMDDHHMM</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zh-TW" sz="1200" b="0" i="0" u="none" strike="noStrike" cap="none" spc="0">
                          <a:solidFill>
                            <a:schemeClr val="dk1"/>
                          </a:solidFill>
                          <a:latin typeface="微軟正黑體"/>
                          <a:ea typeface="微軟正黑體"/>
                          <a:cs typeface="+mn-cs"/>
                        </a:rPr>
                        <a:t>會員名稱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en-US" sz="1200" b="0" i="0" u="none" strike="noStrike" cap="none" spc="0">
                          <a:solidFill>
                            <a:schemeClr val="dk1"/>
                          </a:solidFill>
                          <a:latin typeface="微軟正黑體"/>
                          <a:ea typeface="微軟正黑體"/>
                          <a:cs typeface="+mn-cs"/>
                        </a:rPr>
                        <a:t>PartyName</a:t>
                      </a:r>
                      <a:endParaRPr lang="en-US" sz="1200" b="0" i="0" u="none" strike="noStrike" cap="none" spc="0">
                        <a:solidFill>
                          <a:schemeClr val="dk1"/>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varchar(100)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來自</a:t>
                      </a:r>
                      <a:r>
                        <a:rPr lang="en-US" sz="1200" b="0" i="0" u="none" strike="noStrike" cap="none">
                          <a:ln>
                            <a:noFill/>
                          </a:ln>
                          <a:solidFill>
                            <a:srgbClr val="000000"/>
                          </a:solidFill>
                          <a:latin typeface="微軟正黑體"/>
                          <a:ea typeface="微軟正黑體"/>
                        </a:rPr>
                        <a:t>CB</a:t>
                      </a:r>
                      <a:r>
                        <a:rPr lang="zh-TW" sz="1200" b="0" i="0" u="none" strike="noStrike" cap="none">
                          <a:ln>
                            <a:noFill/>
                          </a:ln>
                          <a:solidFill>
                            <a:srgbClr val="000000"/>
                          </a:solidFill>
                          <a:latin typeface="微軟正黑體"/>
                          <a:ea typeface="微軟正黑體"/>
                        </a:rPr>
                        <a:t>資料表</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總金額</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CurrAmount</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decimal(12,2)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建立日期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CreateDate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FF0000"/>
                          </a:solidFill>
                          <a:latin typeface="微軟正黑體"/>
                          <a:ea typeface="微軟正黑體"/>
                        </a:rPr>
                        <a:t>摘要說明</a:t>
                      </a:r>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Note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FF0000"/>
                          </a:solidFill>
                          <a:latin typeface="微軟正黑體"/>
                          <a:ea typeface="微軟正黑體"/>
                        </a:rPr>
                        <a:t>varchar(128)</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4"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pSp>
        <p:nvGrpSpPr>
          <p:cNvPr id="13" name="群組 7"/>
          <p:cNvGrpSpPr/>
          <p:nvPr/>
        </p:nvGrpSpPr>
        <p:grpSpPr bwMode="auto">
          <a:xfrm>
            <a:off x="450462" y="4478661"/>
            <a:ext cx="724302" cy="862815"/>
            <a:chOff x="1981987" y="1806922"/>
            <a:chExt cx="704874" cy="861295"/>
          </a:xfrm>
        </p:grpSpPr>
        <p:pic>
          <p:nvPicPr>
            <p:cNvPr id="14"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15" name="文字方塊 9"/>
            <p:cNvSpPr txBox="1">
              <a:spLocks noChangeArrowheads="1"/>
            </p:cNvSpPr>
            <p:nvPr/>
          </p:nvSpPr>
          <p:spPr bwMode="auto">
            <a:xfrm>
              <a:off x="2131578" y="2360982"/>
              <a:ext cx="437114"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CN</a:t>
              </a:r>
              <a:endParaRPr lang="zh-TW" sz="1400">
                <a:latin typeface="微軟正黑體"/>
                <a:ea typeface="微軟正黑體"/>
              </a:endParaRPr>
            </a:p>
          </p:txBody>
        </p:sp>
      </p:grpSp>
      <p:grpSp>
        <p:nvGrpSpPr>
          <p:cNvPr id="16" name="群組 7"/>
          <p:cNvGrpSpPr/>
          <p:nvPr/>
        </p:nvGrpSpPr>
        <p:grpSpPr bwMode="auto">
          <a:xfrm>
            <a:off x="4610471" y="4478660"/>
            <a:ext cx="942887" cy="925805"/>
            <a:chOff x="1848978" y="1795105"/>
            <a:chExt cx="1002317" cy="862933"/>
          </a:xfrm>
        </p:grpSpPr>
        <p:pic>
          <p:nvPicPr>
            <p:cNvPr id="17"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18" name="文字方塊 9"/>
            <p:cNvSpPr txBox="1">
              <a:spLocks noChangeArrowheads="1"/>
            </p:cNvSpPr>
            <p:nvPr/>
          </p:nvSpPr>
          <p:spPr bwMode="auto">
            <a:xfrm>
              <a:off x="1848978" y="2371162"/>
              <a:ext cx="1002317"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CN</a:t>
              </a:r>
              <a:r>
                <a:rPr lang="en-US" sz="1400" b="0" i="0" u="none" strike="noStrike" cap="none">
                  <a:ln>
                    <a:noFill/>
                  </a:ln>
                  <a:solidFill>
                    <a:srgbClr val="000000"/>
                  </a:solidFill>
                  <a:latin typeface="微軟正黑體"/>
                  <a:ea typeface="微軟正黑體"/>
                </a:rPr>
                <a:t>Detail</a:t>
              </a:r>
              <a:endParaRPr lang="zh-TW" sz="1400">
                <a:latin typeface="微軟正黑體"/>
                <a:ea typeface="微軟正黑體"/>
              </a:endParaRPr>
            </a:p>
          </p:txBody>
        </p:sp>
      </p:grpSp>
      <p:sp>
        <p:nvSpPr>
          <p:cNvPr id="19" name="流程圖: 決策 18"/>
          <p:cNvSpPr/>
          <p:nvPr/>
        </p:nvSpPr>
        <p:spPr bwMode="auto">
          <a:xfrm>
            <a:off x="2436516" y="4485889"/>
            <a:ext cx="1132514"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20" name="直線接點 19"/>
          <p:cNvCxnSpPr>
            <a:cxnSpLocks/>
            <a:endCxn id="19" idx="1"/>
          </p:cNvCxnSpPr>
          <p:nvPr/>
        </p:nvCxnSpPr>
        <p:spPr bwMode="auto">
          <a:xfrm>
            <a:off x="1141324" y="4852716"/>
            <a:ext cx="1295192"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21" name="直線接點 20"/>
          <p:cNvCxnSpPr>
            <a:cxnSpLocks/>
            <a:stCxn id="19" idx="3"/>
            <a:endCxn id="17" idx="1"/>
          </p:cNvCxnSpPr>
          <p:nvPr/>
        </p:nvCxnSpPr>
        <p:spPr bwMode="auto">
          <a:xfrm>
            <a:off x="3569030" y="4852716"/>
            <a:ext cx="1179540" cy="345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22" name="文字方塊 9"/>
          <p:cNvSpPr txBox="1">
            <a:spLocks noChangeArrowheads="1"/>
          </p:cNvSpPr>
          <p:nvPr/>
        </p:nvSpPr>
        <p:spPr bwMode="auto">
          <a:xfrm>
            <a:off x="2222084" y="4509134"/>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23" name="文字方塊 9"/>
          <p:cNvSpPr txBox="1">
            <a:spLocks noChangeArrowheads="1"/>
          </p:cNvSpPr>
          <p:nvPr/>
        </p:nvSpPr>
        <p:spPr bwMode="auto">
          <a:xfrm>
            <a:off x="3546055" y="4508982"/>
            <a:ext cx="293670"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n</a:t>
            </a:r>
            <a:endParaRPr lang="zh-TW" sz="1400">
              <a:latin typeface="微軟正黑體"/>
              <a:ea typeface="微軟正黑體"/>
            </a:endParaRPr>
          </a:p>
        </p:txBody>
      </p:sp>
      <p:grpSp>
        <p:nvGrpSpPr>
          <p:cNvPr id="24" name="群組 7"/>
          <p:cNvGrpSpPr/>
          <p:nvPr/>
        </p:nvGrpSpPr>
        <p:grpSpPr bwMode="auto">
          <a:xfrm>
            <a:off x="467030" y="5554413"/>
            <a:ext cx="724302" cy="862815"/>
            <a:chOff x="1981987" y="1806922"/>
            <a:chExt cx="704874" cy="861295"/>
          </a:xfrm>
        </p:grpSpPr>
        <p:pic>
          <p:nvPicPr>
            <p:cNvPr id="25" name="圖形 8" descr="桌子"/>
            <p:cNvPicPr>
              <a:picLocks noChangeAspect="1" noChangeArrowheads="1"/>
            </p:cNvPicPr>
            <p:nvPr/>
          </p:nvPicPr>
          <p:blipFill>
            <a:blip r:embed="rId2"/>
            <a:stretch/>
          </p:blipFill>
          <p:spPr bwMode="auto">
            <a:xfrm>
              <a:off x="1981987" y="1806922"/>
              <a:ext cx="704874" cy="708343"/>
            </a:xfrm>
            <a:prstGeom prst="rect">
              <a:avLst/>
            </a:prstGeom>
            <a:noFill/>
            <a:ln>
              <a:noFill/>
            </a:ln>
          </p:spPr>
        </p:pic>
        <p:sp>
          <p:nvSpPr>
            <p:cNvPr id="26" name="文字方塊 9"/>
            <p:cNvSpPr txBox="1">
              <a:spLocks noChangeArrowheads="1"/>
            </p:cNvSpPr>
            <p:nvPr/>
          </p:nvSpPr>
          <p:spPr bwMode="auto">
            <a:xfrm>
              <a:off x="2147958" y="2360982"/>
              <a:ext cx="404353"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CB</a:t>
              </a:r>
              <a:endParaRPr lang="zh-TW" sz="1400">
                <a:latin typeface="微軟正黑體"/>
                <a:ea typeface="微軟正黑體"/>
              </a:endParaRPr>
            </a:p>
          </p:txBody>
        </p:sp>
      </p:grpSp>
      <p:grpSp>
        <p:nvGrpSpPr>
          <p:cNvPr id="27" name="群組 7"/>
          <p:cNvGrpSpPr/>
          <p:nvPr/>
        </p:nvGrpSpPr>
        <p:grpSpPr bwMode="auto">
          <a:xfrm>
            <a:off x="4627038" y="5554412"/>
            <a:ext cx="942887" cy="925805"/>
            <a:chOff x="1848978" y="1795105"/>
            <a:chExt cx="1002317" cy="862933"/>
          </a:xfrm>
        </p:grpSpPr>
        <p:pic>
          <p:nvPicPr>
            <p:cNvPr id="28" name="圖形 8" descr="桌子"/>
            <p:cNvPicPr>
              <a:picLocks noChangeAspect="1" noChangeArrowheads="1"/>
            </p:cNvPicPr>
            <p:nvPr/>
          </p:nvPicPr>
          <p:blipFill>
            <a:blip r:embed="rId3"/>
            <a:stretch/>
          </p:blipFill>
          <p:spPr bwMode="auto">
            <a:xfrm>
              <a:off x="1995782" y="1795105"/>
              <a:ext cx="704874" cy="703744"/>
            </a:xfrm>
            <a:prstGeom prst="rect">
              <a:avLst/>
            </a:prstGeom>
            <a:noFill/>
            <a:ln>
              <a:noFill/>
            </a:ln>
          </p:spPr>
        </p:pic>
        <p:sp>
          <p:nvSpPr>
            <p:cNvPr id="29" name="文字方塊 9"/>
            <p:cNvSpPr txBox="1">
              <a:spLocks noChangeArrowheads="1"/>
            </p:cNvSpPr>
            <p:nvPr/>
          </p:nvSpPr>
          <p:spPr bwMode="auto">
            <a:xfrm>
              <a:off x="1848978" y="2371162"/>
              <a:ext cx="1002317"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CN</a:t>
              </a:r>
              <a:r>
                <a:rPr lang="en-US" sz="1400" b="0" i="0" u="none" strike="noStrike" cap="none">
                  <a:ln>
                    <a:noFill/>
                  </a:ln>
                  <a:solidFill>
                    <a:srgbClr val="000000"/>
                  </a:solidFill>
                  <a:latin typeface="微軟正黑體"/>
                  <a:ea typeface="微軟正黑體"/>
                </a:rPr>
                <a:t>Detail</a:t>
              </a:r>
              <a:endParaRPr lang="zh-TW" sz="1400">
                <a:latin typeface="微軟正黑體"/>
                <a:ea typeface="微軟正黑體"/>
              </a:endParaRPr>
            </a:p>
          </p:txBody>
        </p:sp>
      </p:grpSp>
      <p:sp>
        <p:nvSpPr>
          <p:cNvPr id="30" name="流程圖: 決策 29"/>
          <p:cNvSpPr/>
          <p:nvPr/>
        </p:nvSpPr>
        <p:spPr bwMode="auto">
          <a:xfrm>
            <a:off x="2453084" y="5561641"/>
            <a:ext cx="1132514" cy="733655"/>
          </a:xfrm>
          <a:prstGeom prst="flowChartDecision">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mj-lt"/>
                <a:ea typeface="+mj-ea"/>
                <a:cs typeface="+mj-cs"/>
              </a:rPr>
              <a:t>Has</a:t>
            </a:r>
            <a:endParaRPr lang="zh-TW" sz="1800" b="0" i="0" u="none" strike="noStrike" cap="none" spc="0">
              <a:ln>
                <a:noFill/>
              </a:ln>
              <a:solidFill>
                <a:srgbClr val="000000"/>
              </a:solidFill>
              <a:latin typeface="+mj-lt"/>
              <a:ea typeface="+mj-ea"/>
              <a:cs typeface="+mj-cs"/>
            </a:endParaRPr>
          </a:p>
        </p:txBody>
      </p:sp>
      <p:cxnSp>
        <p:nvCxnSpPr>
          <p:cNvPr id="31" name="直線接點 30"/>
          <p:cNvCxnSpPr>
            <a:cxnSpLocks/>
            <a:endCxn id="30" idx="1"/>
          </p:cNvCxnSpPr>
          <p:nvPr/>
        </p:nvCxnSpPr>
        <p:spPr bwMode="auto">
          <a:xfrm>
            <a:off x="1157892" y="5928468"/>
            <a:ext cx="1295192" cy="1"/>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cxnSp>
        <p:nvCxnSpPr>
          <p:cNvPr id="32" name="直線接點 31"/>
          <p:cNvCxnSpPr>
            <a:cxnSpLocks/>
            <a:stCxn id="30" idx="3"/>
            <a:endCxn id="28" idx="1"/>
          </p:cNvCxnSpPr>
          <p:nvPr/>
        </p:nvCxnSpPr>
        <p:spPr bwMode="auto">
          <a:xfrm>
            <a:off x="3585598" y="5928469"/>
            <a:ext cx="1179540" cy="3453"/>
          </a:xfrm>
          <a:prstGeom prst="line">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cxnSp>
      <p:sp>
        <p:nvSpPr>
          <p:cNvPr id="33" name="文字方塊 9"/>
          <p:cNvSpPr txBox="1">
            <a:spLocks noChangeArrowheads="1"/>
          </p:cNvSpPr>
          <p:nvPr/>
        </p:nvSpPr>
        <p:spPr bwMode="auto">
          <a:xfrm>
            <a:off x="2238652" y="5584886"/>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
        <p:nvSpPr>
          <p:cNvPr id="34" name="文字方塊 9"/>
          <p:cNvSpPr txBox="1">
            <a:spLocks noChangeArrowheads="1"/>
          </p:cNvSpPr>
          <p:nvPr/>
        </p:nvSpPr>
        <p:spPr bwMode="auto">
          <a:xfrm>
            <a:off x="3565027" y="5584734"/>
            <a:ext cx="288862" cy="30777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latin typeface="微軟正黑體"/>
                <a:ea typeface="微軟正黑體"/>
              </a:rPr>
              <a:t>1</a:t>
            </a:r>
            <a:endParaRPr lang="zh-TW" sz="1400">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6167306" y="1842230"/>
            <a:ext cx="5461233" cy="3539430"/>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b="0">
                <a:solidFill>
                  <a:srgbClr val="000000"/>
                </a:solidFill>
                <a:latin typeface="Consolas"/>
              </a:rPr>
              <a:t>CNStatement</a:t>
            </a:r>
            <a:r>
              <a:rPr lang="en-US" sz="1600" b="0">
                <a:solidFill>
                  <a:srgbClr val="000000"/>
                </a:solidFill>
                <a:latin typeface="Consolas"/>
              </a:rPr>
              <a:t> (</a:t>
            </a:r>
            <a:endParaRPr/>
          </a:p>
          <a:p>
            <a:pPr>
              <a:defRPr/>
            </a:pPr>
            <a:r>
              <a:rPr lang="en-US" sz="1600" b="0">
                <a:solidFill>
                  <a:srgbClr val="000000"/>
                </a:solidFill>
                <a:latin typeface="Consolas"/>
              </a:rPr>
              <a:t>    </a:t>
            </a:r>
            <a:r>
              <a:rPr lang="en-US" sz="1600">
                <a:solidFill>
                  <a:srgbClr val="000000"/>
                </a:solidFill>
                <a:latin typeface="Consolas"/>
              </a:rPr>
              <a:t>CN</a:t>
            </a:r>
            <a:r>
              <a:rPr lang="en-US" sz="1600" b="0">
                <a:solidFill>
                  <a:srgbClr val="000000"/>
                </a:solidFill>
                <a:latin typeface="Consolas"/>
              </a:rPr>
              <a:t>StateID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CNID         </a:t>
            </a:r>
            <a:r>
              <a:rPr lang="en-US" sz="1600" b="0">
                <a:solidFill>
                  <a:srgbClr val="0000FF"/>
                </a:solidFill>
                <a:latin typeface="Consolas"/>
              </a:rPr>
              <a:t>int</a:t>
            </a:r>
            <a:r>
              <a:rPr lang="en-US" sz="1600" b="0">
                <a:solidFill>
                  <a:srgbClr val="000000"/>
                </a:solidFill>
                <a:latin typeface="Consolas"/>
              </a:rPr>
              <a:t>,</a:t>
            </a:r>
            <a:endParaRPr/>
          </a:p>
          <a:p>
            <a:pPr>
              <a:defRPr/>
            </a:pPr>
            <a:r>
              <a:rPr lang="en-US" sz="1600" b="0">
                <a:solidFill>
                  <a:srgbClr val="000000"/>
                </a:solidFill>
                <a:latin typeface="Consolas"/>
              </a:rPr>
              <a:t>    CBID         </a:t>
            </a:r>
            <a:r>
              <a:rPr lang="en-US" sz="1600" b="0">
                <a:solidFill>
                  <a:srgbClr val="0000FF"/>
                </a:solidFill>
                <a:latin typeface="Consolas"/>
              </a:rPr>
              <a:t>int</a:t>
            </a:r>
            <a:r>
              <a:rPr lang="en-US" sz="1600" b="0">
                <a:solidFill>
                  <a:srgbClr val="000000"/>
                </a:solidFill>
                <a:latin typeface="Consolas"/>
              </a:rPr>
              <a:t>,</a:t>
            </a:r>
            <a:endParaRPr/>
          </a:p>
          <a:p>
            <a:pPr>
              <a:defRPr/>
            </a:pPr>
            <a:r>
              <a:rPr lang="en-US" sz="1600">
                <a:solidFill>
                  <a:srgbClr val="000000"/>
                </a:solidFill>
                <a:latin typeface="Consolas"/>
              </a:rPr>
              <a:t>    </a:t>
            </a:r>
            <a:r>
              <a:rPr lang="en-US" sz="1600">
                <a:solidFill>
                  <a:srgbClr val="000000"/>
                </a:solidFill>
                <a:latin typeface="Consolas"/>
              </a:rPr>
              <a:t>CBType</a:t>
            </a:r>
            <a:r>
              <a:rPr lang="en-US" sz="160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20</a:t>
            </a:r>
            <a:r>
              <a:rPr lang="en-US" sz="1600" b="0">
                <a:solidFill>
                  <a:srgbClr val="000000"/>
                </a:solidFill>
                <a:latin typeface="Consolas"/>
              </a:rPr>
              <a:t>)</a:t>
            </a:r>
            <a:r>
              <a:rPr lang="en-US" sz="1600">
                <a:solidFill>
                  <a:srgbClr val="000000"/>
                </a:solidFill>
                <a:latin typeface="Consolas"/>
              </a:rPr>
              <a:t>,</a:t>
            </a:r>
            <a:endParaRPr lang="en-US" sz="1600" b="0">
              <a:solidFill>
                <a:srgbClr val="000000"/>
              </a:solidFill>
              <a:latin typeface="Consolas"/>
            </a:endParaRPr>
          </a:p>
          <a:p>
            <a:pPr>
              <a:defRPr/>
            </a:pPr>
            <a:r>
              <a:rPr lang="en-US" sz="1600">
                <a:solidFill>
                  <a:srgbClr val="000000"/>
                </a:solidFill>
                <a:latin typeface="Consolas"/>
              </a:rPr>
              <a:t>    </a:t>
            </a:r>
            <a:r>
              <a:rPr lang="en-US" sz="1600">
                <a:solidFill>
                  <a:srgbClr val="000000"/>
                </a:solidFill>
                <a:latin typeface="Consolas"/>
              </a:rPr>
              <a:t>BillingNo</a:t>
            </a:r>
            <a:r>
              <a:rPr lang="zh-TW" sz="160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64</a:t>
            </a:r>
            <a:r>
              <a:rPr lang="en-US" sz="1600" b="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InvoiceNo</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64</a:t>
            </a:r>
            <a:r>
              <a:rPr lang="en-US" sz="1600" b="0">
                <a:solidFill>
                  <a:srgbClr val="000000"/>
                </a:solidFill>
                <a:latin typeface="Consolas"/>
              </a:rPr>
              <a:t>),</a:t>
            </a:r>
            <a:endParaRPr lang="en-US" sz="1600">
              <a:solidFill>
                <a:srgbClr val="0000FF"/>
              </a:solidFill>
              <a:latin typeface="Consolas"/>
            </a:endParaRPr>
          </a:p>
          <a:p>
            <a:pPr>
              <a:defRPr/>
            </a:pPr>
            <a:r>
              <a:rPr lang="en-US" sz="1600" b="0">
                <a:solidFill>
                  <a:srgbClr val="000000"/>
                </a:solidFill>
                <a:latin typeface="Consolas"/>
              </a:rPr>
              <a:t>  </a:t>
            </a:r>
            <a:r>
              <a:rPr lang="en-US" sz="1600">
                <a:solidFill>
                  <a:srgbClr val="000000"/>
                </a:solidFill>
                <a:latin typeface="Consolas"/>
              </a:rPr>
              <a:t>  </a:t>
            </a:r>
            <a:r>
              <a:rPr lang="en-US" sz="1600">
                <a:solidFill>
                  <a:srgbClr val="000000"/>
                </a:solidFill>
                <a:latin typeface="Consolas"/>
              </a:rPr>
              <a:t>CurrAmount</a:t>
            </a:r>
            <a:r>
              <a:rPr lang="zh-TW" sz="1600">
                <a:solidFill>
                  <a:srgbClr val="000000"/>
                </a:solidFill>
                <a:latin typeface="Consolas"/>
              </a:rPr>
              <a:t>   </a:t>
            </a:r>
            <a:r>
              <a:rPr lang="en-US" sz="1600">
                <a:solidFill>
                  <a:srgbClr val="0000FF"/>
                </a:solidFill>
                <a:latin typeface="Consolas"/>
              </a:rPr>
              <a:t>decimal(</a:t>
            </a:r>
            <a:r>
              <a:rPr lang="en-US" sz="1600">
                <a:solidFill>
                  <a:srgbClr val="098658"/>
                </a:solidFill>
                <a:latin typeface="Consolas"/>
              </a:rPr>
              <a:t>12,2</a:t>
            </a:r>
            <a:r>
              <a:rPr lang="en-US" sz="1600">
                <a:solidFill>
                  <a:srgbClr val="000000"/>
                </a:solidFill>
                <a:latin typeface="Consolas"/>
              </a:rPr>
              <a:t>)</a:t>
            </a:r>
            <a:r>
              <a:rPr lang="en-US" sz="1600" b="0">
                <a:solidFill>
                  <a:srgbClr val="000000"/>
                </a:solidFill>
                <a:latin typeface="Consolas"/>
              </a:rPr>
              <a:t>,</a:t>
            </a:r>
            <a:endParaRPr lang="en-US" sz="1600">
              <a:solidFill>
                <a:srgbClr val="000000"/>
              </a:solidFill>
              <a:latin typeface="Consolas"/>
            </a:endParaRPr>
          </a:p>
          <a:p>
            <a:pPr>
              <a:defRPr/>
            </a:pPr>
            <a:r>
              <a:rPr lang="en-US" sz="1600" b="0">
                <a:solidFill>
                  <a:srgbClr val="000000"/>
                </a:solidFill>
                <a:latin typeface="Consolas"/>
              </a:rPr>
              <a:t>    </a:t>
            </a:r>
            <a:r>
              <a:rPr lang="en-US" sz="1600" b="0">
                <a:solidFill>
                  <a:srgbClr val="000000"/>
                </a:solidFill>
                <a:latin typeface="Consolas"/>
              </a:rPr>
              <a:t>IssueDate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DueDate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lang="en-US" sz="1600">
              <a:solidFill>
                <a:srgbClr val="000000"/>
              </a:solidFill>
              <a:latin typeface="Consolas"/>
            </a:endParaRPr>
          </a:p>
          <a:p>
            <a:pPr>
              <a:defRPr/>
            </a:pPr>
            <a:r>
              <a:rPr lang="en-US" sz="1600" b="0">
                <a:solidFill>
                  <a:srgbClr val="000000"/>
                </a:solidFill>
                <a:latin typeface="Consolas"/>
              </a:rPr>
              <a:t>    </a:t>
            </a:r>
            <a:r>
              <a:rPr lang="en-US" sz="1600" b="0">
                <a:solidFill>
                  <a:srgbClr val="000000"/>
                </a:solidFill>
                <a:latin typeface="Consolas"/>
              </a:rPr>
              <a:t>CB</a:t>
            </a:r>
            <a:r>
              <a:rPr lang="en-US" sz="1600" b="0">
                <a:latin typeface="Consolas"/>
              </a:rPr>
              <a:t>Note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128</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a:solidFill>
                  <a:srgbClr val="000000"/>
                </a:solidFill>
                <a:latin typeface="Consolas"/>
              </a:rPr>
              <a:t>CN</a:t>
            </a:r>
            <a:r>
              <a:rPr lang="en-US" sz="1600" b="0">
                <a:solidFill>
                  <a:srgbClr val="000000"/>
                </a:solidFill>
                <a:latin typeface="Consolas"/>
              </a:rPr>
              <a:t>DetailID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7" name="文字方塊 6"/>
          <p:cNvSpPr txBox="1"/>
          <p:nvPr/>
        </p:nvSpPr>
        <p:spPr bwMode="auto">
          <a:xfrm>
            <a:off x="318782" y="1850615"/>
            <a:ext cx="5649985" cy="255454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CN (</a:t>
            </a:r>
            <a:endParaRPr/>
          </a:p>
          <a:p>
            <a:pPr>
              <a:defRPr/>
            </a:pPr>
            <a:r>
              <a:rPr lang="en-US" sz="1600" b="0">
                <a:solidFill>
                  <a:srgbClr val="000000"/>
                </a:solidFill>
                <a:latin typeface="Consolas"/>
              </a:rPr>
              <a:t>    </a:t>
            </a:r>
            <a:r>
              <a:rPr lang="en-US" sz="1600">
                <a:solidFill>
                  <a:srgbClr val="000000"/>
                </a:solidFill>
                <a:latin typeface="Consolas"/>
              </a:rPr>
              <a:t>CN</a:t>
            </a:r>
            <a:r>
              <a:rPr lang="en-US" sz="1600" b="0">
                <a:solidFill>
                  <a:srgbClr val="000000"/>
                </a:solidFill>
                <a:latin typeface="Consolas"/>
              </a:rPr>
              <a:t>ID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a:solidFill>
                  <a:srgbClr val="000000"/>
                </a:solidFill>
                <a:latin typeface="Consolas"/>
              </a:rPr>
              <a:t>CNNo</a:t>
            </a:r>
            <a:r>
              <a:rPr lang="en-US" sz="160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128</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PartyName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100</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a:solidFill>
                  <a:srgbClr val="000000"/>
                </a:solidFill>
                <a:latin typeface="Consolas"/>
              </a:rPr>
              <a:t>CurrAmount</a:t>
            </a:r>
            <a:r>
              <a:rPr lang="zh-TW" sz="1600">
                <a:solidFill>
                  <a:srgbClr val="000000"/>
                </a:solidFill>
                <a:latin typeface="Consolas"/>
              </a:rPr>
              <a:t>   </a:t>
            </a:r>
            <a:r>
              <a:rPr lang="en-US" sz="1600">
                <a:solidFill>
                  <a:srgbClr val="0000FF"/>
                </a:solidFill>
                <a:latin typeface="Consolas"/>
              </a:rPr>
              <a:t>decimal(</a:t>
            </a:r>
            <a:r>
              <a:rPr lang="en-US" sz="1600">
                <a:solidFill>
                  <a:srgbClr val="098658"/>
                </a:solidFill>
                <a:latin typeface="Consolas"/>
              </a:rPr>
              <a:t>12,2</a:t>
            </a:r>
            <a:r>
              <a:rPr lang="en-US" sz="1600">
                <a:solidFill>
                  <a:srgbClr val="000000"/>
                </a:solidFill>
                <a:latin typeface="Consolas"/>
              </a:rPr>
              <a:t>)</a:t>
            </a:r>
            <a:r>
              <a:rPr lang="en-US" sz="1600" b="0">
                <a:solidFill>
                  <a:srgbClr val="000000"/>
                </a:solidFill>
                <a:latin typeface="Consolas"/>
              </a:rPr>
              <a:t>, </a:t>
            </a:r>
            <a:endParaRPr/>
          </a:p>
          <a:p>
            <a:pPr>
              <a:defRPr/>
            </a:pPr>
            <a:r>
              <a:rPr lang="en-US" sz="1600">
                <a:solidFill>
                  <a:srgbClr val="000000"/>
                </a:solidFill>
                <a:latin typeface="Consolas"/>
              </a:rPr>
              <a:t>    </a:t>
            </a:r>
            <a:r>
              <a:rPr lang="en-US" sz="1600" b="0">
                <a:solidFill>
                  <a:srgbClr val="000000"/>
                </a:solidFill>
                <a:latin typeface="Consolas"/>
              </a:rPr>
              <a:t>CreateDate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latin typeface="Consolas"/>
              </a:rPr>
              <a:t>Note</a:t>
            </a:r>
            <a:r>
              <a:rPr lang="en-US" sz="1600" b="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128</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(CNID)</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7"/>
            <a:ext cx="10435904" cy="750954"/>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18782" y="1275664"/>
            <a:ext cx="4626712" cy="30777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400" b="1">
                <a:solidFill>
                  <a:srgbClr val="000000"/>
                </a:solidFill>
                <a:latin typeface="微軟正黑體"/>
                <a:ea typeface="微軟正黑體"/>
              </a:rPr>
              <a:t>Credit Note</a:t>
            </a:r>
            <a:r>
              <a:rPr lang="zh-TW" sz="1400" b="1">
                <a:solidFill>
                  <a:srgbClr val="000000"/>
                </a:solidFill>
                <a:latin typeface="微軟正黑體"/>
                <a:ea typeface="微軟正黑體"/>
              </a:rPr>
              <a:t>檔案實際內容與</a:t>
            </a:r>
            <a:r>
              <a:rPr lang="en-US" sz="1400" b="1">
                <a:solidFill>
                  <a:srgbClr val="000000"/>
                </a:solidFill>
                <a:latin typeface="微軟正黑體"/>
                <a:ea typeface="微軟正黑體"/>
              </a:rPr>
              <a:t>table</a:t>
            </a:r>
            <a:r>
              <a:rPr lang="zh-TW" sz="1400" b="1">
                <a:solidFill>
                  <a:srgbClr val="000000"/>
                </a:solidFill>
                <a:latin typeface="微軟正黑體"/>
                <a:ea typeface="微軟正黑體"/>
              </a:rPr>
              <a:t>資訊的</a:t>
            </a:r>
            <a:r>
              <a:rPr lang="en-US" sz="1400" b="1">
                <a:solidFill>
                  <a:srgbClr val="000000"/>
                </a:solidFill>
                <a:latin typeface="微軟正黑體"/>
                <a:ea typeface="微軟正黑體"/>
              </a:rPr>
              <a:t>mapping</a:t>
            </a:r>
            <a:endParaRPr lang="en-US" sz="14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en-US" b="1">
                <a:solidFill>
                  <a:srgbClr val="0070C0"/>
                </a:solidFill>
                <a:latin typeface="微軟正黑體"/>
                <a:ea typeface="微軟正黑體"/>
              </a:rPr>
              <a:t>Credit Note</a:t>
            </a:r>
            <a:r>
              <a:rPr lang="zh-TW" b="1">
                <a:solidFill>
                  <a:srgbClr val="0070C0"/>
                </a:solidFill>
                <a:latin typeface="微軟正黑體"/>
                <a:ea typeface="微軟正黑體"/>
              </a:rPr>
              <a:t>產製範本</a:t>
            </a:r>
            <a:endParaRPr lang="en-US" b="1">
              <a:solidFill>
                <a:srgbClr val="0070C0"/>
              </a:solidFill>
              <a:latin typeface="微軟正黑體"/>
              <a:ea typeface="微軟正黑體"/>
            </a:endParaRPr>
          </a:p>
        </p:txBody>
      </p:sp>
      <p:graphicFrame>
        <p:nvGraphicFramePr>
          <p:cNvPr id="4" name="表格 3"/>
          <p:cNvGraphicFramePr>
            <a:graphicFrameLocks xmlns:a="http://schemas.openxmlformats.org/drawingml/2006/main" noGrp="1"/>
          </p:cNvGraphicFramePr>
          <p:nvPr/>
        </p:nvGraphicFramePr>
        <p:xfrm>
          <a:off x="334022" y="3716953"/>
          <a:ext cx="9969499" cy="415290"/>
        </p:xfrm>
        <a:graphic>
          <a:graphicData uri="http://schemas.openxmlformats.org/drawingml/2006/table">
            <a:tbl>
              <a:tblPr firstRow="0" firstCol="0" lastRow="0" lastCol="0" bandRow="0" bandCol="0"/>
              <a:tblGrid>
                <a:gridCol w="1193669"/>
                <a:gridCol w="1446871"/>
                <a:gridCol w="1293837"/>
                <a:gridCol w="1093501"/>
                <a:gridCol w="1268795"/>
                <a:gridCol w="1202016"/>
                <a:gridCol w="1235405"/>
                <a:gridCol w="1235405"/>
              </a:tblGrid>
              <a:tr h="200025">
                <a:tc>
                  <a:txBody>
                    <a:bodyPr/>
                    <a:p>
                      <a:pPr algn="ctr">
                        <a:defRPr/>
                      </a:pPr>
                      <a:r>
                        <a:rPr lang="en-US" sz="1000" b="1" i="0" u="none" strike="noStrike">
                          <a:solidFill>
                            <a:srgbClr val="000000"/>
                          </a:solidFill>
                          <a:latin typeface="Arial Unicode MS"/>
                          <a:ea typeface="Arial Unicode MS"/>
                        </a:rPr>
                        <a:t>NEC INV. No</a:t>
                      </a:r>
                      <a:endParaRPr/>
                    </a:p>
                  </a:txBody>
                  <a:tcPr marL="9525" marR="9525" marT="9525" anchor="ctr">
                    <a:lnL w="1270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FF0000"/>
                          </a:solidFill>
                          <a:latin typeface="Arial Unicode MS"/>
                          <a:ea typeface="Arial Unicode MS"/>
                        </a:rPr>
                        <a:t>CBP BILL. No</a:t>
                      </a:r>
                      <a:r>
                        <a:rPr lang="en-US" sz="1000" b="1" i="0" u="none" strike="noStrike">
                          <a:solidFill>
                            <a:srgbClr val="000000"/>
                          </a:solidFill>
                          <a:latin typeface="Arial Unicode MS"/>
                          <a:ea typeface="Arial Unicode MS"/>
                        </a:rPr>
                        <a:t>.</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000000"/>
                          </a:solidFill>
                          <a:latin typeface="Arial Unicode MS"/>
                          <a:ea typeface="Arial Unicode MS"/>
                        </a:rPr>
                        <a:t>CBP Issue Date</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FF0000"/>
                          </a:solidFill>
                          <a:latin typeface="Arial Unicode MS"/>
                          <a:ea typeface="Arial Unicode MS"/>
                        </a:rPr>
                        <a:t>CBP Note</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000000"/>
                          </a:solidFill>
                          <a:latin typeface="Arial Unicode MS"/>
                          <a:ea typeface="Arial Unicode MS"/>
                        </a:rPr>
                        <a:t>Billing Amount</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000000"/>
                          </a:solidFill>
                          <a:latin typeface="Arial Unicode MS"/>
                          <a:ea typeface="Arial Unicode MS"/>
                        </a:rPr>
                        <a:t>Date Received</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000000"/>
                          </a:solidFill>
                          <a:latin typeface="Arial Unicode MS"/>
                          <a:ea typeface="Arial Unicode MS"/>
                        </a:rPr>
                        <a:t>Amount Received</a:t>
                      </a:r>
                      <a:endParaRPr/>
                    </a:p>
                  </a:txBody>
                  <a:tcPr marL="9525" marR="9525" marT="9525" anchor="ctr">
                    <a:lnL w="6350" algn="ctr">
                      <a:solidFill>
                        <a:srgbClr val="000000"/>
                      </a:solidFill>
                    </a:lnL>
                    <a:lnR w="6350" algn="ctr">
                      <a:solidFill>
                        <a:srgbClr val="000000"/>
                      </a:solidFill>
                    </a:lnR>
                    <a:lnT w="12700" algn="ctr">
                      <a:solidFill>
                        <a:srgbClr val="000000"/>
                      </a:solidFill>
                    </a:lnT>
                    <a:lnB w="6350" algn="ctr">
                      <a:solidFill>
                        <a:srgbClr val="000000"/>
                      </a:solidFill>
                    </a:lnB>
                  </a:tcPr>
                </a:tc>
                <a:tc>
                  <a:txBody>
                    <a:bodyPr/>
                    <a:p>
                      <a:pPr algn="ctr">
                        <a:defRPr/>
                      </a:pPr>
                      <a:r>
                        <a:rPr lang="en-US" sz="1000" b="1" i="0" u="none" strike="noStrike">
                          <a:solidFill>
                            <a:srgbClr val="FF0000"/>
                          </a:solidFill>
                          <a:latin typeface="Arial Unicode MS"/>
                          <a:ea typeface="Arial Unicode MS"/>
                        </a:rPr>
                        <a:t>Credit Balance</a:t>
                      </a:r>
                      <a:endParaRPr/>
                    </a:p>
                  </a:txBody>
                  <a:tcPr marL="9525" marR="9525" marT="9525" anchor="ctr">
                    <a:lnL w="6350" algn="ctr">
                      <a:solidFill>
                        <a:srgbClr val="000000"/>
                      </a:solidFill>
                    </a:lnL>
                    <a:lnR w="12700" algn="ctr">
                      <a:solidFill>
                        <a:srgbClr val="000000"/>
                      </a:solidFill>
                    </a:lnR>
                    <a:lnT w="12700" algn="ctr">
                      <a:solidFill>
                        <a:srgbClr val="000000"/>
                      </a:solidFill>
                    </a:lnT>
                    <a:lnB w="6350" algn="ctr">
                      <a:solidFill>
                        <a:srgbClr val="000000"/>
                      </a:solidFill>
                    </a:lnB>
                  </a:tcPr>
                </a:tc>
              </a:tr>
              <a:tr h="200025">
                <a:tc>
                  <a:txBody>
                    <a:bodyPr/>
                    <a:p>
                      <a:pPr algn="ctr">
                        <a:defRPr/>
                      </a:pPr>
                      <a:r>
                        <a:rPr lang="en-US" sz="1000" b="0" i="0" u="none" strike="noStrike">
                          <a:solidFill>
                            <a:srgbClr val="000000"/>
                          </a:solidFill>
                          <a:latin typeface="Arial Unicode MS"/>
                          <a:ea typeface="Arial Unicode MS"/>
                        </a:rPr>
                        <a:t>DT0155323</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000000"/>
                          </a:solidFill>
                          <a:latin typeface="Arial Unicode MS"/>
                          <a:ea typeface="Arial Unicode MS"/>
                        </a:rPr>
                        <a:t>SJC2-CBP-VNPT-10A</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000000"/>
                          </a:solidFill>
                          <a:latin typeface="Arial Unicode MS"/>
                          <a:ea typeface="Arial Unicode MS"/>
                        </a:rPr>
                        <a:t>2020/8/5</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FF0000"/>
                          </a:solidFill>
                          <a:latin typeface="Arial Unicode MS"/>
                          <a:ea typeface="Arial Unicode MS"/>
                        </a:rPr>
                        <a:t>Test,test.test</a:t>
                      </a:r>
                      <a:endParaRPr lang="en-US" sz="1000" b="0" i="0" u="none" strike="noStrike">
                        <a:solidFill>
                          <a:srgbClr val="FF0000"/>
                        </a:solidFill>
                        <a:latin typeface="Arial Unicode MS"/>
                        <a:ea typeface="Arial Unicode MS"/>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000000"/>
                          </a:solidFill>
                          <a:latin typeface="Arial Unicode MS"/>
                          <a:ea typeface="Arial Unicode MS"/>
                        </a:rPr>
                        <a:t>1,303,926.79 </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000000"/>
                          </a:solidFill>
                          <a:latin typeface="Arial Unicode MS"/>
                          <a:ea typeface="Arial Unicode MS"/>
                        </a:rPr>
                        <a:t>2020/9/21</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000000"/>
                          </a:solidFill>
                          <a:latin typeface="Arial Unicode MS"/>
                          <a:ea typeface="Arial Unicode MS"/>
                        </a:rPr>
                        <a:t>1,303,926.79 </a:t>
                      </a:r>
                      <a:endParaRPr/>
                    </a:p>
                  </a:txBody>
                  <a:tcPr marL="9525" marR="9525" marT="9525" anchor="ctr">
                    <a:lnL w="6350" algn="ctr">
                      <a:solidFill>
                        <a:srgbClr val="000000"/>
                      </a:solidFill>
                    </a:lnL>
                    <a:lnR w="6350" algn="ctr">
                      <a:solidFill>
                        <a:srgbClr val="000000"/>
                      </a:solidFill>
                    </a:lnR>
                    <a:lnT w="6350" algn="ctr">
                      <a:solidFill>
                        <a:srgbClr val="000000"/>
                      </a:solidFill>
                    </a:lnT>
                    <a:lnB w="6350" algn="ctr">
                      <a:solidFill>
                        <a:srgbClr val="000000"/>
                      </a:solidFill>
                    </a:lnB>
                  </a:tcPr>
                </a:tc>
                <a:tc>
                  <a:txBody>
                    <a:bodyPr/>
                    <a:p>
                      <a:pPr algn="ctr">
                        <a:defRPr/>
                      </a:pPr>
                      <a:r>
                        <a:rPr lang="en-US" sz="1000" b="0" i="0" u="none" strike="noStrike">
                          <a:solidFill>
                            <a:srgbClr val="FF0000"/>
                          </a:solidFill>
                          <a:latin typeface="Arial Unicode MS"/>
                          <a:ea typeface="Arial Unicode MS"/>
                        </a:rPr>
                        <a:t>12345.67</a:t>
                      </a:r>
                      <a:endParaRPr/>
                    </a:p>
                  </a:txBody>
                  <a:tcPr marL="9525" marR="9525" marT="9525" anchor="ctr">
                    <a:lnL w="6350" algn="ctr">
                      <a:solidFill>
                        <a:srgbClr val="000000"/>
                      </a:solidFill>
                    </a:lnL>
                    <a:lnR w="12700" algn="ctr">
                      <a:solidFill>
                        <a:srgbClr val="000000"/>
                      </a:solidFill>
                    </a:lnR>
                    <a:lnT w="6350" algn="ctr">
                      <a:solidFill>
                        <a:srgbClr val="000000"/>
                      </a:solidFill>
                    </a:lnT>
                    <a:lnB w="6350" algn="ctr">
                      <a:solidFill>
                        <a:srgbClr val="000000"/>
                      </a:solidFill>
                    </a:lnB>
                  </a:tcPr>
                </a:tc>
              </a:tr>
            </a:tbl>
          </a:graphicData>
        </a:graphic>
      </p:graphicFrame>
      <p:sp>
        <p:nvSpPr>
          <p:cNvPr id="6" name="文字方塊 9"/>
          <p:cNvSpPr txBox="1"/>
          <p:nvPr/>
        </p:nvSpPr>
        <p:spPr bwMode="auto">
          <a:xfrm>
            <a:off x="5726185" y="1638226"/>
            <a:ext cx="4435147" cy="490948"/>
          </a:xfrm>
          <a:prstGeom prst="rect">
            <a:avLst/>
          </a:prstGeom>
          <a:solidFill>
            <a:schemeClr val="lt1"/>
          </a:solidFill>
          <a:ln w="9525" cmpd="sng">
            <a:noFill/>
          </a:ln>
        </p:spPr>
        <p:style>
          <a:lnRef idx="0">
            <a:srgbClr val="000000"/>
          </a:lnRef>
          <a:fillRef idx="0">
            <a:srgbClr val="000000"/>
          </a:fillRef>
          <a:effectRef idx="0">
            <a:srgbClr val="00000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400">
                <a:solidFill>
                  <a:schemeClr val="dk1"/>
                </a:solidFill>
                <a:latin typeface="+mn-lt"/>
                <a:ea typeface="+mn-ea"/>
                <a:cs typeface="Arial"/>
              </a:rPr>
              <a:t>Credit Note No.: </a:t>
            </a:r>
            <a:r>
              <a:rPr lang="en-US" sz="1400" b="1">
                <a:solidFill>
                  <a:schemeClr val="tx1"/>
                </a:solidFill>
                <a:latin typeface="+mn-lt"/>
                <a:ea typeface="+mn-ea"/>
                <a:cs typeface="Arial"/>
              </a:rPr>
              <a:t>SJC2-Credit-VNPT</a:t>
            </a:r>
            <a:r>
              <a:rPr lang="en-US" sz="1400" b="1">
                <a:solidFill>
                  <a:srgbClr val="FF0000"/>
                </a:solidFill>
                <a:latin typeface="+mn-lt"/>
                <a:ea typeface="+mn-ea"/>
                <a:cs typeface="Arial"/>
              </a:rPr>
              <a:t>-Y2MMDDHHMM</a:t>
            </a:r>
            <a:endParaRPr lang="zh-TW" sz="1050">
              <a:solidFill>
                <a:srgbClr val="FF0000"/>
              </a:solidFill>
              <a:latin typeface="+mn-lt"/>
              <a:ea typeface="+mn-ea"/>
              <a:cs typeface="Arial"/>
            </a:endParaRPr>
          </a:p>
          <a:p>
            <a:pPr>
              <a:defRPr/>
            </a:pPr>
            <a:r>
              <a:rPr lang="en-US" sz="1400">
                <a:solidFill>
                  <a:schemeClr val="dk1"/>
                </a:solidFill>
                <a:latin typeface="+mn-lt"/>
                <a:ea typeface="+mn-ea"/>
                <a:cs typeface="Arial"/>
              </a:rPr>
              <a:t>Issue Date: </a:t>
            </a:r>
            <a:r>
              <a:rPr lang="en-US" sz="1400">
                <a:solidFill>
                  <a:sysClr val="windowText" lastClr="000000"/>
                </a:solidFill>
                <a:latin typeface="+mn-lt"/>
                <a:ea typeface="+mn-ea"/>
                <a:cs typeface="Arial"/>
              </a:rPr>
              <a:t>October </a:t>
            </a:r>
            <a:r>
              <a:rPr lang="en-US" sz="1400" b="0">
                <a:solidFill>
                  <a:sysClr val="windowText" lastClr="000000"/>
                </a:solidFill>
                <a:latin typeface="+mn-lt"/>
                <a:ea typeface="+mn-ea"/>
                <a:cs typeface="Arial"/>
              </a:rPr>
              <a:t>06th </a:t>
            </a:r>
            <a:r>
              <a:rPr lang="en-US" sz="1400" b="0">
                <a:solidFill>
                  <a:schemeClr val="dk1"/>
                </a:solidFill>
                <a:latin typeface="+mn-lt"/>
                <a:ea typeface="+mn-ea"/>
                <a:cs typeface="Arial"/>
              </a:rPr>
              <a:t>, 2020</a:t>
            </a:r>
            <a:endParaRPr lang="zh-TW" sz="1400" b="0">
              <a:solidFill>
                <a:schemeClr val="dk1"/>
              </a:solidFill>
              <a:latin typeface="+mn-lt"/>
              <a:ea typeface="+mn-ea"/>
              <a:cs typeface="Arial"/>
            </a:endParaRPr>
          </a:p>
        </p:txBody>
      </p:sp>
      <p:sp>
        <p:nvSpPr>
          <p:cNvPr id="9" name="文字方塊 10"/>
          <p:cNvSpPr txBox="1"/>
          <p:nvPr/>
        </p:nvSpPr>
        <p:spPr bwMode="auto">
          <a:xfrm>
            <a:off x="318782" y="1638227"/>
            <a:ext cx="5407403" cy="1863926"/>
          </a:xfrm>
          <a:prstGeom prst="rect">
            <a:avLst/>
          </a:prstGeom>
          <a:solidFill>
            <a:schemeClr val="lt1"/>
          </a:solidFill>
          <a:ln w="9525" cmpd="sng">
            <a:noFill/>
          </a:ln>
        </p:spPr>
        <p:style>
          <a:lnRef idx="0">
            <a:srgbClr val="000000"/>
          </a:lnRef>
          <a:fillRef idx="0">
            <a:srgbClr val="000000"/>
          </a:fillRef>
          <a:effectRef idx="0">
            <a:srgbClr val="00000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200">
                <a:solidFill>
                  <a:schemeClr val="dk1"/>
                </a:solidFill>
                <a:latin typeface="+mn-lt"/>
                <a:ea typeface="+mn-ea"/>
                <a:cs typeface="+mn-cs"/>
              </a:rPr>
              <a:t>TO:      VNPT NET Corporation (VNPT-NET)            </a:t>
            </a:r>
            <a:endParaRPr lang="zh-TW" sz="1200"/>
          </a:p>
          <a:p>
            <a:pPr>
              <a:defRPr/>
            </a:pPr>
            <a:r>
              <a:rPr lang="en-US" sz="1200">
                <a:solidFill>
                  <a:schemeClr val="dk1"/>
                </a:solidFill>
                <a:latin typeface="+mn-lt"/>
                <a:ea typeface="+mn-ea"/>
                <a:cs typeface="+mn-cs"/>
              </a:rPr>
              <a:t>Addr</a:t>
            </a:r>
            <a:r>
              <a:rPr lang="en-US" sz="1200">
                <a:solidFill>
                  <a:schemeClr val="dk1"/>
                </a:solidFill>
                <a:latin typeface="+mn-lt"/>
                <a:ea typeface="+mn-ea"/>
                <a:cs typeface="+mn-cs"/>
              </a:rPr>
              <a:t>:  Level 10, VNPT Net Building</a:t>
            </a:r>
            <a:endParaRPr lang="zh-TW" sz="1200"/>
          </a:p>
          <a:p>
            <a:pPr>
              <a:defRPr/>
            </a:pPr>
            <a:r>
              <a:rPr lang="en-US" sz="1200">
                <a:solidFill>
                  <a:schemeClr val="dk1"/>
                </a:solidFill>
                <a:latin typeface="+mn-lt"/>
                <a:ea typeface="+mn-ea"/>
                <a:cs typeface="+mn-cs"/>
              </a:rPr>
              <a:t>            International Network Development Division</a:t>
            </a:r>
            <a:endParaRPr lang="zh-TW" sz="1200"/>
          </a:p>
          <a:p>
            <a:pPr>
              <a:defRPr/>
            </a:pPr>
            <a:r>
              <a:rPr lang="en-US" sz="1200">
                <a:solidFill>
                  <a:schemeClr val="dk1"/>
                </a:solidFill>
                <a:latin typeface="+mn-lt"/>
                <a:ea typeface="+mn-ea"/>
                <a:cs typeface="+mn-cs"/>
              </a:rPr>
              <a:t>            30 Pham Hung Street, My </a:t>
            </a:r>
            <a:r>
              <a:rPr lang="en-US" sz="1200">
                <a:solidFill>
                  <a:schemeClr val="dk1"/>
                </a:solidFill>
                <a:latin typeface="+mn-lt"/>
                <a:ea typeface="+mn-ea"/>
                <a:cs typeface="+mn-cs"/>
              </a:rPr>
              <a:t>Dinh</a:t>
            </a:r>
            <a:r>
              <a:rPr lang="en-US" sz="1200">
                <a:solidFill>
                  <a:schemeClr val="dk1"/>
                </a:solidFill>
                <a:latin typeface="+mn-lt"/>
                <a:ea typeface="+mn-ea"/>
                <a:cs typeface="+mn-cs"/>
              </a:rPr>
              <a:t> 1 Ward, Nam Tu </a:t>
            </a:r>
            <a:r>
              <a:rPr lang="en-US" sz="1200">
                <a:solidFill>
                  <a:schemeClr val="dk1"/>
                </a:solidFill>
                <a:latin typeface="+mn-lt"/>
                <a:ea typeface="+mn-ea"/>
                <a:cs typeface="+mn-cs"/>
              </a:rPr>
              <a:t>Liem</a:t>
            </a:r>
            <a:r>
              <a:rPr lang="en-US" sz="1200">
                <a:solidFill>
                  <a:schemeClr val="dk1"/>
                </a:solidFill>
                <a:latin typeface="+mn-lt"/>
                <a:ea typeface="+mn-ea"/>
                <a:cs typeface="+mn-cs"/>
              </a:rPr>
              <a:t> District, </a:t>
            </a:r>
            <a:r>
              <a:rPr lang="zh-TW" sz="1200">
                <a:solidFill>
                  <a:schemeClr val="dk1"/>
                </a:solidFill>
                <a:latin typeface="+mn-lt"/>
                <a:ea typeface="+mn-ea"/>
                <a:cs typeface="+mn-cs"/>
              </a:rPr>
              <a:t>    </a:t>
            </a:r>
            <a:endParaRPr lang="zh-TW" sz="1200"/>
          </a:p>
          <a:p>
            <a:pPr>
              <a:defRPr/>
            </a:pPr>
            <a:r>
              <a:rPr lang="zh-TW" sz="1200">
                <a:solidFill>
                  <a:schemeClr val="dk1"/>
                </a:solidFill>
                <a:latin typeface="+mn-lt"/>
                <a:ea typeface="+mn-ea"/>
                <a:cs typeface="+mn-cs"/>
              </a:rPr>
              <a:t>            </a:t>
            </a:r>
            <a:r>
              <a:rPr lang="en-US" sz="1200">
                <a:solidFill>
                  <a:schemeClr val="dk1"/>
                </a:solidFill>
                <a:latin typeface="+mn-lt"/>
                <a:ea typeface="+mn-ea"/>
                <a:cs typeface="+mn-cs"/>
              </a:rPr>
              <a:t>Hanoi,  Vietnam              </a:t>
            </a:r>
            <a:endParaRPr lang="zh-TW" sz="1200"/>
          </a:p>
          <a:p>
            <a:pPr>
              <a:defRPr/>
            </a:pPr>
            <a:r>
              <a:rPr lang="fr-FR" sz="1200">
                <a:solidFill>
                  <a:schemeClr val="dk1"/>
                </a:solidFill>
                <a:latin typeface="+mn-lt"/>
                <a:ea typeface="+mn-ea"/>
                <a:cs typeface="+mn-cs"/>
              </a:rPr>
              <a:t>ATTN:  </a:t>
            </a:r>
            <a:r>
              <a:rPr lang="en-US" sz="1200">
                <a:solidFill>
                  <a:schemeClr val="dk1"/>
                </a:solidFill>
                <a:latin typeface="+mn-lt"/>
                <a:ea typeface="+mn-ea"/>
                <a:cs typeface="+mn-cs"/>
              </a:rPr>
              <a:t>  Mr. </a:t>
            </a:r>
            <a:r>
              <a:rPr lang="en-US" sz="1200">
                <a:solidFill>
                  <a:schemeClr val="dk1"/>
                </a:solidFill>
                <a:latin typeface="+mn-lt"/>
                <a:ea typeface="+mn-ea"/>
                <a:cs typeface="+mn-cs"/>
              </a:rPr>
              <a:t>Kieu</a:t>
            </a:r>
            <a:r>
              <a:rPr lang="en-US" sz="1200">
                <a:solidFill>
                  <a:schemeClr val="dk1"/>
                </a:solidFill>
                <a:latin typeface="+mn-lt"/>
                <a:ea typeface="+mn-ea"/>
                <a:cs typeface="+mn-cs"/>
              </a:rPr>
              <a:t> Nguyen</a:t>
            </a:r>
            <a:endParaRPr lang="zh-TW" sz="1200"/>
          </a:p>
          <a:p>
            <a:pPr>
              <a:defRPr/>
            </a:pPr>
            <a:r>
              <a:rPr lang="de-DE" sz="1200">
                <a:solidFill>
                  <a:schemeClr val="dk1"/>
                </a:solidFill>
                <a:latin typeface="+mn-lt"/>
                <a:ea typeface="+mn-ea"/>
                <a:cs typeface="+mn-cs"/>
              </a:rPr>
              <a:t>E-Mail to:  </a:t>
            </a:r>
            <a:r>
              <a:rPr lang="en-US" sz="1200">
                <a:solidFill>
                  <a:schemeClr val="dk1"/>
                </a:solidFill>
                <a:latin typeface="+mn-lt"/>
                <a:ea typeface="+mn-ea"/>
                <a:cs typeface="+mn-cs"/>
              </a:rPr>
              <a:t>kieunguyen@vnpt.vn;</a:t>
            </a:r>
            <a:r>
              <a:rPr lang="en-US" sz="1200">
                <a:solidFill>
                  <a:schemeClr val="dk1"/>
                </a:solidFill>
                <a:latin typeface="+mn-lt"/>
                <a:ea typeface="+mn-ea"/>
                <a:cs typeface="+mn-cs"/>
              </a:rPr>
              <a:t> </a:t>
            </a:r>
            <a:r>
              <a:rPr lang="en-US" sz="1200" u="sng">
                <a:solidFill>
                  <a:schemeClr val="dk1"/>
                </a:solidFill>
                <a:latin typeface="+mn-lt"/>
                <a:ea typeface="+mn-ea"/>
                <a:cs typeface="+mn-cs"/>
              </a:rPr>
              <a:t>nghiemminhhoi@vnpt.vn; </a:t>
            </a:r>
            <a:r>
              <a:rPr lang="en-US" sz="1200" u="sng">
                <a:solidFill>
                  <a:sysClr val="windowText" lastClr="000000"/>
                </a:solidFill>
                <a:latin typeface="+mn-lt"/>
                <a:ea typeface="+mn-ea"/>
                <a:cs typeface="+mn-cs"/>
              </a:rPr>
              <a:t>nguyenthiminhhhien@vnpt.vn; nguyenxuantoanh@vnpt.vn;</a:t>
            </a:r>
            <a:r>
              <a:rPr lang="en-US" sz="1200" u="sng">
                <a:solidFill>
                  <a:sysClr val="windowText" lastClr="000000"/>
                </a:solidFill>
                <a:latin typeface="+mn-lt"/>
                <a:ea typeface="+mn-ea"/>
                <a:cs typeface="+mn-cs"/>
              </a:rPr>
              <a:t> trinhthong@vnpt.vn</a:t>
            </a:r>
            <a:endParaRPr lang="zh-TW" sz="1200">
              <a:solidFill>
                <a:sysClr val="windowText" lastClr="000000"/>
              </a:solidFill>
            </a:endParaRPr>
          </a:p>
          <a:p>
            <a:pPr>
              <a:defRPr/>
            </a:pPr>
            <a:r>
              <a:rPr lang="de-DE" sz="1200">
                <a:solidFill>
                  <a:schemeClr val="dk1"/>
                </a:solidFill>
                <a:latin typeface="+mn-lt"/>
                <a:ea typeface="+mn-ea"/>
                <a:cs typeface="+mn-cs"/>
              </a:rPr>
              <a:t>Tel:</a:t>
            </a:r>
            <a:r>
              <a:rPr lang="en-US" sz="1200">
                <a:solidFill>
                  <a:schemeClr val="dk1"/>
                </a:solidFill>
                <a:latin typeface="+mn-lt"/>
                <a:ea typeface="+mn-ea"/>
                <a:cs typeface="+mn-cs"/>
              </a:rPr>
              <a:t>   +84 912312598</a:t>
            </a:r>
            <a:endParaRPr lang="zh-TW" sz="1200"/>
          </a:p>
        </p:txBody>
      </p:sp>
      <p:pic>
        <p:nvPicPr>
          <p:cNvPr id="40" name="圖片 39"/>
          <p:cNvPicPr>
            <a:picLocks noChangeAspect="1"/>
          </p:cNvPicPr>
          <p:nvPr/>
        </p:nvPicPr>
        <p:blipFill>
          <a:blip r:embed="rId2"/>
          <a:stretch/>
        </p:blipFill>
        <p:spPr bwMode="auto">
          <a:xfrm>
            <a:off x="318782" y="4442177"/>
            <a:ext cx="6905625" cy="1457325"/>
          </a:xfrm>
          <a:prstGeom prst="rect">
            <a:avLst/>
          </a:prstGeom>
        </p:spPr>
      </p:pic>
      <p:sp>
        <p:nvSpPr>
          <p:cNvPr id="41" name="矩形: 圓角 40"/>
          <p:cNvSpPr/>
          <p:nvPr/>
        </p:nvSpPr>
        <p:spPr bwMode="auto">
          <a:xfrm>
            <a:off x="192934" y="1638226"/>
            <a:ext cx="4975451" cy="1863926"/>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grpSp>
        <p:nvGrpSpPr>
          <p:cNvPr id="42" name="群組 7"/>
          <p:cNvGrpSpPr/>
          <p:nvPr/>
        </p:nvGrpSpPr>
        <p:grpSpPr bwMode="auto">
          <a:xfrm>
            <a:off x="5406593" y="2616656"/>
            <a:ext cx="1170619" cy="782080"/>
            <a:chOff x="1361044" y="1806922"/>
            <a:chExt cx="1978171" cy="922686"/>
          </a:xfrm>
        </p:grpSpPr>
        <p:pic>
          <p:nvPicPr>
            <p:cNvPr id="43"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44" name="文字方塊 9"/>
            <p:cNvSpPr txBox="1">
              <a:spLocks noChangeArrowheads="1"/>
            </p:cNvSpPr>
            <p:nvPr/>
          </p:nvSpPr>
          <p:spPr bwMode="auto">
            <a:xfrm>
              <a:off x="1361044" y="2299594"/>
              <a:ext cx="1978171" cy="430014"/>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Parties(</a:t>
              </a:r>
              <a:r>
                <a:rPr lang="zh-TW" sz="1400">
                  <a:latin typeface="微軟正黑體"/>
                  <a:ea typeface="微軟正黑體"/>
                </a:rPr>
                <a:t>會員資料</a:t>
              </a:r>
              <a:r>
                <a:rPr lang="en-US" sz="1400">
                  <a:latin typeface="微軟正黑體"/>
                  <a:ea typeface="微軟正黑體"/>
                </a:rPr>
                <a:t>)</a:t>
              </a:r>
              <a:endParaRPr lang="zh-TW" sz="1400">
                <a:latin typeface="微軟正黑體"/>
                <a:ea typeface="微軟正黑體"/>
              </a:endParaRPr>
            </a:p>
          </p:txBody>
        </p:sp>
      </p:grpSp>
      <p:sp>
        <p:nvSpPr>
          <p:cNvPr id="45" name="箭號: 弧形下彎 44"/>
          <p:cNvSpPr/>
          <p:nvPr/>
        </p:nvSpPr>
        <p:spPr bwMode="auto">
          <a:xfrm rot="1188239" flipH="1">
            <a:off x="5217760" y="2220335"/>
            <a:ext cx="606445" cy="391330"/>
          </a:xfrm>
          <a:prstGeom prst="curvedDownArrow">
            <a:avLst>
              <a:gd name="adj1" fmla="val 25000"/>
              <a:gd name="adj2" fmla="val 50000"/>
              <a:gd name="adj3" fmla="val 25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grpSp>
        <p:nvGrpSpPr>
          <p:cNvPr id="46" name="群組 7"/>
          <p:cNvGrpSpPr/>
          <p:nvPr/>
        </p:nvGrpSpPr>
        <p:grpSpPr bwMode="auto">
          <a:xfrm>
            <a:off x="9839693" y="2506425"/>
            <a:ext cx="643281" cy="686518"/>
            <a:chOff x="1981987" y="1806922"/>
            <a:chExt cx="704874" cy="861296"/>
          </a:xfrm>
        </p:grpSpPr>
        <p:pic>
          <p:nvPicPr>
            <p:cNvPr id="47"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48" name="文字方塊 9"/>
            <p:cNvSpPr txBox="1">
              <a:spLocks noChangeArrowheads="1"/>
            </p:cNvSpPr>
            <p:nvPr/>
          </p:nvSpPr>
          <p:spPr bwMode="auto">
            <a:xfrm>
              <a:off x="2147961" y="2360983"/>
              <a:ext cx="404353"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CB</a:t>
              </a:r>
              <a:endParaRPr lang="zh-TW" sz="1400">
                <a:latin typeface="微軟正黑體"/>
                <a:ea typeface="微軟正黑體"/>
              </a:endParaRPr>
            </a:p>
          </p:txBody>
        </p:sp>
      </p:grpSp>
      <p:cxnSp>
        <p:nvCxnSpPr>
          <p:cNvPr id="50" name="接點: 弧形 49"/>
          <p:cNvCxnSpPr>
            <a:cxnSpLocks/>
            <a:stCxn id="47" idx="3"/>
            <a:endCxn id="52" idx="1"/>
          </p:cNvCxnSpPr>
          <p:nvPr/>
        </p:nvCxnSpPr>
        <p:spPr bwMode="auto">
          <a:xfrm flipV="1">
            <a:off x="10482974" y="2671863"/>
            <a:ext cx="235960" cy="116864"/>
          </a:xfrm>
          <a:prstGeom prst="curvedConnector3">
            <a:avLst>
              <a:gd name="adj1" fmla="val 50000"/>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grpSp>
        <p:nvGrpSpPr>
          <p:cNvPr id="51" name="群組 7"/>
          <p:cNvGrpSpPr/>
          <p:nvPr/>
        </p:nvGrpSpPr>
        <p:grpSpPr bwMode="auto">
          <a:xfrm>
            <a:off x="10608822" y="2393460"/>
            <a:ext cx="852890" cy="677038"/>
            <a:chOff x="1853838" y="1806922"/>
            <a:chExt cx="992600" cy="861296"/>
          </a:xfrm>
        </p:grpSpPr>
        <p:pic>
          <p:nvPicPr>
            <p:cNvPr id="52"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53" name="文字方塊 9"/>
            <p:cNvSpPr txBox="1">
              <a:spLocks noChangeArrowheads="1"/>
            </p:cNvSpPr>
            <p:nvPr/>
          </p:nvSpPr>
          <p:spPr bwMode="auto">
            <a:xfrm>
              <a:off x="1853838" y="2360983"/>
              <a:ext cx="992600"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Bill</a:t>
              </a:r>
              <a:r>
                <a:rPr lang="en-US" sz="1400" b="0" i="0" u="none" strike="noStrike" cap="none">
                  <a:ln>
                    <a:noFill/>
                  </a:ln>
                  <a:solidFill>
                    <a:srgbClr val="000000"/>
                  </a:solidFill>
                  <a:latin typeface="微軟正黑體"/>
                  <a:ea typeface="微軟正黑體"/>
                </a:rPr>
                <a:t>Master</a:t>
              </a:r>
              <a:endParaRPr lang="zh-TW" sz="1400">
                <a:latin typeface="微軟正黑體"/>
                <a:ea typeface="微軟正黑體"/>
              </a:endParaRPr>
            </a:p>
          </p:txBody>
        </p:sp>
      </p:grpSp>
      <p:sp>
        <p:nvSpPr>
          <p:cNvPr id="55" name="矩形: 圓角 54"/>
          <p:cNvSpPr/>
          <p:nvPr/>
        </p:nvSpPr>
        <p:spPr bwMode="auto">
          <a:xfrm>
            <a:off x="9748876" y="2379958"/>
            <a:ext cx="1712835" cy="858811"/>
          </a:xfrm>
          <a:prstGeom prst="roundRect">
            <a:avLst>
              <a:gd name="adj" fmla="val 16667"/>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56" name="矩形: 圓角 55"/>
          <p:cNvSpPr/>
          <p:nvPr/>
        </p:nvSpPr>
        <p:spPr bwMode="auto">
          <a:xfrm>
            <a:off x="5725170" y="1626949"/>
            <a:ext cx="4419646" cy="573652"/>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57" name="箭號: 弧形下彎 56"/>
          <p:cNvSpPr/>
          <p:nvPr/>
        </p:nvSpPr>
        <p:spPr bwMode="auto">
          <a:xfrm rot="2523638" flipH="1">
            <a:off x="10214314" y="1784077"/>
            <a:ext cx="606445" cy="391330"/>
          </a:xfrm>
          <a:prstGeom prst="curvedDownArrow">
            <a:avLst>
              <a:gd name="adj1" fmla="val 25000"/>
              <a:gd name="adj2" fmla="val 50000"/>
              <a:gd name="adj3" fmla="val 25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grpSp>
        <p:nvGrpSpPr>
          <p:cNvPr id="58" name="群組 7"/>
          <p:cNvGrpSpPr/>
          <p:nvPr/>
        </p:nvGrpSpPr>
        <p:grpSpPr bwMode="auto">
          <a:xfrm>
            <a:off x="7348967" y="5299102"/>
            <a:ext cx="1377300" cy="988022"/>
            <a:chOff x="1170714" y="1738840"/>
            <a:chExt cx="2327431" cy="1165653"/>
          </a:xfrm>
        </p:grpSpPr>
        <p:pic>
          <p:nvPicPr>
            <p:cNvPr id="59" name="圖形 8" descr="桌子"/>
            <p:cNvPicPr>
              <a:picLocks noChangeAspect="1" noChangeArrowheads="1"/>
            </p:cNvPicPr>
            <p:nvPr/>
          </p:nvPicPr>
          <p:blipFill>
            <a:blip r:embed="rId3"/>
            <a:stretch/>
          </p:blipFill>
          <p:spPr bwMode="auto">
            <a:xfrm>
              <a:off x="1899778" y="1738840"/>
              <a:ext cx="704874" cy="708342"/>
            </a:xfrm>
            <a:prstGeom prst="rect">
              <a:avLst/>
            </a:prstGeom>
            <a:noFill/>
            <a:ln>
              <a:noFill/>
            </a:ln>
          </p:spPr>
        </p:pic>
        <p:sp>
          <p:nvSpPr>
            <p:cNvPr id="60" name="文字方塊 9"/>
            <p:cNvSpPr txBox="1">
              <a:spLocks noChangeArrowheads="1"/>
            </p:cNvSpPr>
            <p:nvPr/>
          </p:nvSpPr>
          <p:spPr bwMode="auto">
            <a:xfrm>
              <a:off x="1170714" y="2287206"/>
              <a:ext cx="2327431" cy="61728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Suppliers</a:t>
              </a:r>
              <a:endParaRPr/>
            </a:p>
            <a:p>
              <a:pPr algn="ctr">
                <a:defRPr/>
              </a:pPr>
              <a:r>
                <a:rPr lang="en-US" sz="1400" b="0" i="0" u="none" strike="noStrike" cap="none">
                  <a:ln>
                    <a:noFill/>
                  </a:ln>
                  <a:solidFill>
                    <a:srgbClr val="000000"/>
                  </a:solidFill>
                  <a:latin typeface="微軟正黑體"/>
                  <a:ea typeface="微軟正黑體"/>
                </a:rPr>
                <a:t>(</a:t>
              </a:r>
              <a:r>
                <a:rPr lang="zh-TW" sz="1400" b="0" i="0" u="none" strike="noStrike" cap="none">
                  <a:ln>
                    <a:noFill/>
                  </a:ln>
                  <a:solidFill>
                    <a:srgbClr val="000000"/>
                  </a:solidFill>
                  <a:latin typeface="微軟正黑體"/>
                  <a:ea typeface="微軟正黑體"/>
                </a:rPr>
                <a:t>供應商資料表</a:t>
              </a:r>
              <a:r>
                <a:rPr lang="en-US" sz="1400">
                  <a:latin typeface="微軟正黑體"/>
                  <a:ea typeface="微軟正黑體"/>
                </a:rPr>
                <a:t>)</a:t>
              </a:r>
              <a:endParaRPr lang="zh-TW" sz="1400">
                <a:latin typeface="微軟正黑體"/>
                <a:ea typeface="微軟正黑體"/>
              </a:endParaRPr>
            </a:p>
          </p:txBody>
        </p:sp>
      </p:grpSp>
      <p:sp>
        <p:nvSpPr>
          <p:cNvPr id="61" name="箭號: 弧形下彎 60"/>
          <p:cNvSpPr/>
          <p:nvPr/>
        </p:nvSpPr>
        <p:spPr bwMode="auto">
          <a:xfrm rot="1188239" flipH="1">
            <a:off x="7272766" y="4960487"/>
            <a:ext cx="606445" cy="391330"/>
          </a:xfrm>
          <a:prstGeom prst="curvedDownArrow">
            <a:avLst>
              <a:gd name="adj1" fmla="val 25000"/>
              <a:gd name="adj2" fmla="val 50000"/>
              <a:gd name="adj3" fmla="val 25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62" name="矩形: 圓角 61"/>
          <p:cNvSpPr/>
          <p:nvPr/>
        </p:nvSpPr>
        <p:spPr bwMode="auto">
          <a:xfrm>
            <a:off x="318781" y="4793309"/>
            <a:ext cx="6905625" cy="1163899"/>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63" name="矩形: 圓角 62"/>
          <p:cNvSpPr/>
          <p:nvPr/>
        </p:nvSpPr>
        <p:spPr bwMode="auto">
          <a:xfrm>
            <a:off x="334021" y="3647753"/>
            <a:ext cx="10148953" cy="573652"/>
          </a:xfrm>
          <a:prstGeom prst="roundRect">
            <a:avLst>
              <a:gd name="adj" fmla="val 16667"/>
            </a:avLst>
          </a:prstGeom>
          <a:noFill/>
          <a:ln w="25400" cap="flat">
            <a:solidFill>
              <a:srgbClr val="FF0000"/>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grpSp>
        <p:nvGrpSpPr>
          <p:cNvPr id="64" name="群組 7"/>
          <p:cNvGrpSpPr/>
          <p:nvPr/>
        </p:nvGrpSpPr>
        <p:grpSpPr bwMode="auto">
          <a:xfrm>
            <a:off x="9221251" y="4629450"/>
            <a:ext cx="643281" cy="686518"/>
            <a:chOff x="1981987" y="1806922"/>
            <a:chExt cx="704874" cy="861296"/>
          </a:xfrm>
        </p:grpSpPr>
        <p:pic>
          <p:nvPicPr>
            <p:cNvPr id="65"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 name="文字方塊 9"/>
            <p:cNvSpPr txBox="1">
              <a:spLocks noChangeArrowheads="1"/>
            </p:cNvSpPr>
            <p:nvPr/>
          </p:nvSpPr>
          <p:spPr bwMode="auto">
            <a:xfrm>
              <a:off x="2147961" y="2360983"/>
              <a:ext cx="404353"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CB</a:t>
              </a:r>
              <a:endParaRPr lang="zh-TW" sz="1400">
                <a:latin typeface="微軟正黑體"/>
                <a:ea typeface="微軟正黑體"/>
              </a:endParaRPr>
            </a:p>
          </p:txBody>
        </p:sp>
      </p:grpSp>
      <p:cxnSp>
        <p:nvCxnSpPr>
          <p:cNvPr id="67" name="接點: 弧形 66"/>
          <p:cNvCxnSpPr>
            <a:cxnSpLocks/>
            <a:stCxn id="65" idx="3"/>
            <a:endCxn id="69" idx="1"/>
          </p:cNvCxnSpPr>
          <p:nvPr/>
        </p:nvCxnSpPr>
        <p:spPr bwMode="auto">
          <a:xfrm flipV="1">
            <a:off x="9864533" y="4794888"/>
            <a:ext cx="235960" cy="116864"/>
          </a:xfrm>
          <a:prstGeom prst="curvedConnector3">
            <a:avLst>
              <a:gd name="adj1" fmla="val 50000"/>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grpSp>
        <p:nvGrpSpPr>
          <p:cNvPr id="68" name="群組 7"/>
          <p:cNvGrpSpPr/>
          <p:nvPr/>
        </p:nvGrpSpPr>
        <p:grpSpPr bwMode="auto">
          <a:xfrm>
            <a:off x="9990381" y="4516485"/>
            <a:ext cx="852890" cy="677038"/>
            <a:chOff x="1853838" y="1806922"/>
            <a:chExt cx="992600" cy="861296"/>
          </a:xfrm>
        </p:grpSpPr>
        <p:pic>
          <p:nvPicPr>
            <p:cNvPr id="69"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70" name="文字方塊 9"/>
            <p:cNvSpPr txBox="1">
              <a:spLocks noChangeArrowheads="1"/>
            </p:cNvSpPr>
            <p:nvPr/>
          </p:nvSpPr>
          <p:spPr bwMode="auto">
            <a:xfrm>
              <a:off x="1853838" y="2360983"/>
              <a:ext cx="992600" cy="30723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a:solidFill>
                    <a:srgbClr val="000000"/>
                  </a:solidFill>
                  <a:latin typeface="微軟正黑體"/>
                  <a:ea typeface="微軟正黑體"/>
                </a:rPr>
                <a:t>Bill</a:t>
              </a:r>
              <a:r>
                <a:rPr lang="en-US" sz="1400" b="0" i="0" u="none" strike="noStrike" cap="none">
                  <a:ln>
                    <a:noFill/>
                  </a:ln>
                  <a:solidFill>
                    <a:srgbClr val="000000"/>
                  </a:solidFill>
                  <a:latin typeface="微軟正黑體"/>
                  <a:ea typeface="微軟正黑體"/>
                </a:rPr>
                <a:t>Master</a:t>
              </a:r>
              <a:endParaRPr lang="zh-TW" sz="1400">
                <a:latin typeface="微軟正黑體"/>
                <a:ea typeface="微軟正黑體"/>
              </a:endParaRPr>
            </a:p>
          </p:txBody>
        </p:sp>
      </p:grpSp>
      <p:sp>
        <p:nvSpPr>
          <p:cNvPr id="71" name="矩形: 圓角 70"/>
          <p:cNvSpPr/>
          <p:nvPr/>
        </p:nvSpPr>
        <p:spPr bwMode="auto">
          <a:xfrm>
            <a:off x="8982688" y="4438125"/>
            <a:ext cx="2999005" cy="858811"/>
          </a:xfrm>
          <a:prstGeom prst="roundRect">
            <a:avLst>
              <a:gd name="adj" fmla="val 16667"/>
            </a:avLst>
          </a:prstGeom>
          <a:no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sp>
        <p:nvSpPr>
          <p:cNvPr id="72" name="箭號: 弧形下彎 71"/>
          <p:cNvSpPr/>
          <p:nvPr/>
        </p:nvSpPr>
        <p:spPr bwMode="auto">
          <a:xfrm rot="2523638" flipH="1">
            <a:off x="10769873" y="3834880"/>
            <a:ext cx="606445" cy="391330"/>
          </a:xfrm>
          <a:prstGeom prst="curvedDownArrow">
            <a:avLst>
              <a:gd name="adj1" fmla="val 25000"/>
              <a:gd name="adj2" fmla="val 50000"/>
              <a:gd name="adj3" fmla="val 25000"/>
            </a:avLst>
          </a:prstGeom>
          <a:solidFill>
            <a:srgbClr val="FFFFFF"/>
          </a:solidFill>
          <a:ln w="25400" cap="flat">
            <a:solidFill>
              <a:schemeClr val="accent1"/>
            </a:solidFill>
            <a:prstDash val="solid"/>
            <a:round/>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a:lnSpc>
                <a:spcPct val="100000"/>
              </a:lnSpc>
              <a:spcBef>
                <a:spcPts val="0"/>
              </a:spcBef>
              <a:spcAft>
                <a:spcPts val="0"/>
              </a:spcAft>
              <a:buClrTx/>
              <a:buSzTx/>
              <a:buFontTx/>
              <a:buNone/>
              <a:defRPr/>
            </a:pPr>
            <a:endParaRPr lang="zh-TW" sz="1800" b="0" i="0" u="none" strike="noStrike" cap="none" spc="0">
              <a:ln>
                <a:noFill/>
              </a:ln>
              <a:solidFill>
                <a:srgbClr val="000000"/>
              </a:solidFill>
              <a:latin typeface="+mj-lt"/>
              <a:ea typeface="+mj-ea"/>
              <a:cs typeface="+mj-cs"/>
            </a:endParaRPr>
          </a:p>
        </p:txBody>
      </p:sp>
      <p:cxnSp>
        <p:nvCxnSpPr>
          <p:cNvPr id="73" name="接點: 弧形 72"/>
          <p:cNvCxnSpPr>
            <a:cxnSpLocks/>
            <a:endCxn id="75" idx="1"/>
          </p:cNvCxnSpPr>
          <p:nvPr/>
        </p:nvCxnSpPr>
        <p:spPr bwMode="auto">
          <a:xfrm flipV="1">
            <a:off x="10716893" y="4667667"/>
            <a:ext cx="318760" cy="165994"/>
          </a:xfrm>
          <a:prstGeom prst="curvedConnector3">
            <a:avLst>
              <a:gd name="adj1" fmla="val 50000"/>
            </a:avLst>
          </a:prstGeom>
          <a:noFill/>
          <a:ln w="25400" cap="flat">
            <a:solidFill>
              <a:schemeClr val="accent1"/>
            </a:solidFill>
            <a:prstDash val="solid"/>
            <a:round/>
            <a:tailEnd type="triangle"/>
          </a:ln>
          <a:effectLst/>
        </p:spPr>
        <p:style>
          <a:lnRef idx="0">
            <a:srgbClr val="000000"/>
          </a:lnRef>
          <a:fillRef idx="0">
            <a:srgbClr val="000000"/>
          </a:fillRef>
          <a:effectRef idx="0">
            <a:srgbClr val="000000"/>
          </a:effectRef>
          <a:fontRef idx="none"/>
        </p:style>
      </p:cxnSp>
      <p:grpSp>
        <p:nvGrpSpPr>
          <p:cNvPr id="74" name="群組 7"/>
          <p:cNvGrpSpPr/>
          <p:nvPr/>
        </p:nvGrpSpPr>
        <p:grpSpPr bwMode="auto">
          <a:xfrm>
            <a:off x="10942115" y="4372237"/>
            <a:ext cx="663541" cy="724513"/>
            <a:chOff x="1856649" y="1795105"/>
            <a:chExt cx="986980" cy="862933"/>
          </a:xfrm>
        </p:grpSpPr>
        <p:pic>
          <p:nvPicPr>
            <p:cNvPr id="75" name="圖形 8" descr="桌子"/>
            <p:cNvPicPr>
              <a:picLocks noChangeAspect="1" noChangeArrowheads="1"/>
            </p:cNvPicPr>
            <p:nvPr/>
          </p:nvPicPr>
          <p:blipFill>
            <a:blip r:embed="rId4"/>
            <a:stretch/>
          </p:blipFill>
          <p:spPr bwMode="auto">
            <a:xfrm>
              <a:off x="1995782" y="1795105"/>
              <a:ext cx="704874" cy="703744"/>
            </a:xfrm>
            <a:prstGeom prst="rect">
              <a:avLst/>
            </a:prstGeom>
            <a:noFill/>
            <a:ln>
              <a:noFill/>
            </a:ln>
          </p:spPr>
        </p:pic>
        <p:sp>
          <p:nvSpPr>
            <p:cNvPr id="76" name="文字方塊 9"/>
            <p:cNvSpPr txBox="1">
              <a:spLocks noChangeArrowheads="1"/>
            </p:cNvSpPr>
            <p:nvPr/>
          </p:nvSpPr>
          <p:spPr bwMode="auto">
            <a:xfrm>
              <a:off x="1856649" y="2371162"/>
              <a:ext cx="986980" cy="28687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400" b="0" i="0" u="none" strike="noStrike" cap="none">
                  <a:ln>
                    <a:noFill/>
                  </a:ln>
                  <a:solidFill>
                    <a:srgbClr val="000000"/>
                  </a:solidFill>
                  <a:latin typeface="微軟正黑體"/>
                  <a:ea typeface="微軟正黑體"/>
                </a:rPr>
                <a:t>BillDetail</a:t>
              </a:r>
              <a:endParaRPr lang="zh-TW" sz="1400">
                <a:latin typeface="微軟正黑體"/>
                <a:ea typeface="微軟正黑體"/>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11404" y="65847"/>
            <a:ext cx="9056177" cy="551182"/>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82307" y="636736"/>
            <a:ext cx="10388809" cy="551182"/>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63382" y="793847"/>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1" name="流程圖: 人工輸入 10"/>
          <p:cNvSpPr/>
          <p:nvPr/>
        </p:nvSpPr>
        <p:spPr bwMode="auto">
          <a:xfrm rot="16199999" flipV="1">
            <a:off x="3745904" y="-2746568"/>
            <a:ext cx="369330" cy="7096525"/>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82306" y="583823"/>
            <a:ext cx="6162873" cy="369332"/>
          </a:xfrm>
          <a:prstGeom prst="rect">
            <a:avLst/>
          </a:prstGeom>
        </p:spPr>
        <p:txBody>
          <a:bodyPr wrap="square">
            <a:spAutoFit/>
          </a:bodyPr>
          <a:lstStyle/>
          <a:p>
            <a:pPr>
              <a:defRPr/>
            </a:pPr>
            <a:r>
              <a:rPr lang="zh-TW" b="1">
                <a:solidFill>
                  <a:srgbClr val="0070C0"/>
                </a:solidFill>
                <a:latin typeface="微軟正黑體"/>
                <a:ea typeface="微軟正黑體"/>
              </a:rPr>
              <a:t>簽核紀錄表</a:t>
            </a:r>
            <a:r>
              <a:rPr lang="en-US" b="1">
                <a:solidFill>
                  <a:srgbClr val="0070C0"/>
                </a:solidFill>
                <a:latin typeface="微軟正黑體"/>
                <a:ea typeface="微軟正黑體"/>
              </a:rPr>
              <a:t>(For </a:t>
            </a:r>
            <a:r>
              <a:rPr lang="zh-TW" b="1">
                <a:solidFill>
                  <a:srgbClr val="0070C0"/>
                </a:solidFill>
                <a:latin typeface="微軟正黑體"/>
                <a:ea typeface="微軟正黑體"/>
              </a:rPr>
              <a:t>帳單</a:t>
            </a:r>
            <a:r>
              <a:rPr lang="en-US" b="1">
                <a:solidFill>
                  <a:srgbClr val="0070C0"/>
                </a:solidFill>
                <a:latin typeface="微軟正黑體"/>
                <a:ea typeface="微軟正黑體"/>
              </a:rPr>
              <a:t>/</a:t>
            </a:r>
            <a:r>
              <a:rPr lang="en-US" b="1">
                <a:solidFill>
                  <a:srgbClr val="0070C0"/>
                </a:solidFill>
                <a:latin typeface="微軟正黑體"/>
                <a:ea typeface="微軟正黑體"/>
              </a:rPr>
              <a:t>CreditNote</a:t>
            </a:r>
            <a:r>
              <a:rPr lang="en-US" b="1">
                <a:solidFill>
                  <a:srgbClr val="0070C0"/>
                </a:solidFill>
                <a:latin typeface="微軟正黑體"/>
                <a:ea typeface="微軟正黑體"/>
              </a:rPr>
              <a:t>)</a:t>
            </a:r>
            <a:r>
              <a:rPr lang="zh-TW" b="1">
                <a:solidFill>
                  <a:srgbClr val="0070C0"/>
                </a:solidFill>
                <a:latin typeface="微軟正黑體"/>
                <a:ea typeface="微軟正黑體"/>
              </a:rPr>
              <a:t>與</a:t>
            </a:r>
            <a:r>
              <a:rPr lang="en-US" b="1">
                <a:solidFill>
                  <a:srgbClr val="0070C0"/>
                </a:solidFill>
                <a:latin typeface="微軟正黑體"/>
                <a:ea typeface="微軟正黑體"/>
              </a:rPr>
              <a:t>UndoActions</a:t>
            </a:r>
            <a:r>
              <a:rPr lang="zh-TW" b="1">
                <a:solidFill>
                  <a:srgbClr val="0070C0"/>
                </a:solidFill>
                <a:latin typeface="微軟正黑體"/>
                <a:ea typeface="微軟正黑體"/>
              </a:rPr>
              <a:t>紀錄表</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449683" y="1471130"/>
          <a:ext cx="5306224" cy="2869863"/>
        </p:xfrm>
        <a:graphic>
          <a:graphicData uri="http://schemas.openxmlformats.org/drawingml/2006/table">
            <a:tbl>
              <a:tblPr firstRow="0" firstCol="0" lastRow="0" lastCol="0" bandRow="0" bandCol="0">
                <a:tableStyleId>{16D9F66E-5EB9-4882-86FB-DCBF35E3C3E4}</a:tableStyleId>
              </a:tblPr>
              <a:tblGrid>
                <a:gridCol w="455714"/>
                <a:gridCol w="1054607"/>
                <a:gridCol w="1101559"/>
                <a:gridCol w="881263"/>
                <a:gridCol w="1813081"/>
              </a:tblGrid>
              <a:tr h="364311">
                <a:tc gridSpan="5">
                  <a:txBody>
                    <a:bodyPr/>
                    <a:p>
                      <a:pPr algn="ctr">
                        <a:defRPr/>
                      </a:pPr>
                      <a:r>
                        <a:rPr lang="en-US" sz="1200" u="none" strike="noStrike">
                          <a:latin typeface="微軟正黑體"/>
                          <a:ea typeface="微軟正黑體"/>
                        </a:rPr>
                        <a:t>SignRecords</a:t>
                      </a:r>
                      <a:r>
                        <a:rPr lang="en-US" sz="1200" u="none" strike="noStrike">
                          <a:latin typeface="微軟正黑體"/>
                          <a:ea typeface="微軟正黑體"/>
                        </a:rPr>
                        <a:t>(</a:t>
                      </a:r>
                      <a:r>
                        <a:rPr lang="zh-TW" sz="1200" u="none" strike="noStrike">
                          <a:latin typeface="微軟正黑體"/>
                          <a:ea typeface="微軟正黑體"/>
                        </a:rPr>
                        <a:t>簽核紀錄表</a:t>
                      </a:r>
                      <a:r>
                        <a:rPr lang="en-US" sz="1200" u="none" strike="noStrike">
                          <a:latin typeface="微軟正黑體"/>
                          <a:ea typeface="微軟正黑體"/>
                        </a:rPr>
                        <a:t>)</a:t>
                      </a:r>
                      <a:endParaRPr lang="zh-TW" sz="1200" b="0" i="0" u="none" strike="noStrike">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c hMerge="1">
                  <a:txBody>
                    <a:bodyPr/>
                    <a:p>
                      <a:endParaRPr/>
                    </a:p>
                  </a:txBody>
                </a:tc>
              </a:tr>
              <a:tr h="425238">
                <a:tc>
                  <a:txBody>
                    <a:bodyPr/>
                    <a:p>
                      <a:pPr algn="ctr">
                        <a:defRPr/>
                      </a:pPr>
                      <a:r>
                        <a:rPr lang="zh-TW" sz="1200" u="none" strike="noStrike">
                          <a:latin typeface="微軟正黑體"/>
                          <a:ea typeface="微軟正黑體"/>
                        </a:rPr>
                        <a:t>項次</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資料庫欄位名稱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b="0" i="0" u="none" strike="noStrike">
                          <a:solidFill>
                            <a:srgbClr val="000000"/>
                          </a:solidFill>
                          <a:latin typeface="微軟正黑體"/>
                          <a:ea typeface="微軟正黑體"/>
                        </a:rPr>
                        <a:t>資料型態</a:t>
                      </a:r>
                      <a:endParaRPr/>
                    </a:p>
                  </a:txBody>
                  <a:tcPr marL="8193" marR="8193" marT="8193" marB="0" anchor="ctr"/>
                </a:tc>
                <a:tc>
                  <a:txBody>
                    <a:bodyPr/>
                    <a:p>
                      <a:pPr algn="ctr">
                        <a:defRPr/>
                      </a:pPr>
                      <a:r>
                        <a:rPr lang="zh-TW" sz="1200" u="none" strike="noStrike">
                          <a:latin typeface="微軟正黑體"/>
                          <a:ea typeface="微軟正黑體"/>
                        </a:rPr>
                        <a:t>內容說明</a:t>
                      </a:r>
                      <a:endParaRPr lang="zh-TW" sz="1200" b="0" i="0" u="none" strike="noStrike">
                        <a:solidFill>
                          <a:srgbClr val="000000"/>
                        </a:solidFill>
                        <a:latin typeface="微軟正黑體"/>
                        <a:ea typeface="微軟正黑體"/>
                      </a:endParaRPr>
                    </a:p>
                  </a:txBody>
                  <a:tcPr marL="8193" marR="8193" marT="8193" marB="0" anchor="ctr"/>
                </a:tc>
              </a:tr>
              <a:tr h="646440">
                <a:tc>
                  <a:txBody>
                    <a:bodyPr/>
                    <a:p>
                      <a:pPr algn="ctr">
                        <a:defRPr/>
                      </a:pPr>
                      <a:r>
                        <a:rPr lang="en-US" sz="1200" u="none" strike="noStrike">
                          <a:latin typeface="微軟正黑體"/>
                          <a:ea typeface="微軟正黑體"/>
                        </a:rPr>
                        <a:t>1</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zh-TW" sz="1200" u="none" strike="noStrike">
                          <a:latin typeface="微軟正黑體"/>
                          <a:ea typeface="微軟正黑體"/>
                        </a:rPr>
                        <a:t>簽核紀錄</a:t>
                      </a:r>
                      <a:r>
                        <a:rPr lang="en-US" sz="1200" u="none" strike="noStrike">
                          <a:latin typeface="微軟正黑體"/>
                          <a:ea typeface="微軟正黑體"/>
                        </a:rPr>
                        <a:t>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SignID</a:t>
                      </a:r>
                      <a:endParaRPr lang="en-US" sz="1200" b="0" i="0" u="none" strike="noStrike">
                        <a:solidFill>
                          <a:srgbClr val="000000"/>
                        </a:solidFill>
                        <a:latin typeface="微軟正黑體"/>
                        <a:ea typeface="微軟正黑體"/>
                      </a:endParaRPr>
                    </a:p>
                  </a:txBody>
                  <a:tcPr marL="8193" marR="8193" marT="8193" marB="0" anchor="ctr"/>
                </a:tc>
                <a:tc>
                  <a:txBody>
                    <a:bodyPr/>
                    <a:p>
                      <a:pPr marL="0" marR="0" indent="0" algn="l" defTabSz="9144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int</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 NULL AUTO_INCREMENT</a:t>
                      </a:r>
                      <a:r>
                        <a:rPr lang="zh-TW" sz="1200" b="0" i="0" u="none" strike="noStrike" cap="none">
                          <a:ln>
                            <a:noFill/>
                          </a:ln>
                          <a:solidFill>
                            <a:srgbClr val="000000"/>
                          </a:solidFill>
                          <a:latin typeface="微軟正黑體"/>
                          <a:ea typeface="微軟正黑體"/>
                        </a:rPr>
                        <a:t> </a:t>
                      </a:r>
                      <a:r>
                        <a:rPr lang="en-US" sz="1200" b="0" i="0" u="none" strike="noStrike" cap="none">
                          <a:ln>
                            <a:noFill/>
                          </a:ln>
                          <a:solidFill>
                            <a:srgbClr val="000000"/>
                          </a:solidFill>
                          <a:latin typeface="微軟正黑體"/>
                          <a:ea typeface="微軟正黑體"/>
                        </a:rPr>
                        <a:t>(PK)</a:t>
                      </a:r>
                      <a:endParaRPr lang="zh-TW" sz="1200" b="0" i="0" u="none" strike="noStrike" cap="none" spc="0">
                        <a:solidFill>
                          <a:schemeClr val="dk1"/>
                        </a:solidFill>
                        <a:latin typeface="微軟正黑體"/>
                        <a:ea typeface="微軟正黑體"/>
                        <a:cs typeface="+mn-cs"/>
                      </a:endParaRPr>
                    </a:p>
                  </a:txBody>
                  <a:tcPr marL="8193" marR="8193" marT="8193" marB="0" anchor="ctr"/>
                </a:tc>
              </a:tr>
              <a:tr h="476240">
                <a:tc>
                  <a:txBody>
                    <a:bodyPr/>
                    <a:p>
                      <a:pPr algn="ctr">
                        <a:defRPr/>
                      </a:pPr>
                      <a:r>
                        <a:rPr lang="en-US" sz="1200" b="0" i="0" u="none" strike="noStrike">
                          <a:solidFill>
                            <a:srgbClr val="FF0000"/>
                          </a:solidFill>
                          <a:latin typeface="微軟正黑體"/>
                          <a:ea typeface="微軟正黑體"/>
                        </a:rPr>
                        <a:t>2</a:t>
                      </a:r>
                      <a:endParaRPr/>
                    </a:p>
                  </a:txBody>
                  <a:tcPr marL="8193" marR="8193" marT="8193" marB="0" anchor="ctr"/>
                </a:tc>
                <a:tc>
                  <a:txBody>
                    <a:bodyPr/>
                    <a:p>
                      <a:pPr algn="l">
                        <a:defRPr/>
                      </a:pPr>
                      <a:r>
                        <a:rPr lang="zh-TW" sz="1200" b="0" i="0" u="none" strike="noStrike" cap="none" spc="0">
                          <a:solidFill>
                            <a:srgbClr val="FF0000"/>
                          </a:solidFill>
                          <a:latin typeface="微軟正黑體"/>
                          <a:ea typeface="微軟正黑體"/>
                          <a:cs typeface="+mn-cs"/>
                        </a:rPr>
                        <a:t>文件編號</a:t>
                      </a:r>
                      <a:r>
                        <a:rPr lang="en-US" sz="1200" b="0" i="0" u="none" strike="noStrike" cap="none" spc="0">
                          <a:solidFill>
                            <a:srgbClr val="FF0000"/>
                          </a:solidFill>
                          <a:latin typeface="微軟正黑體"/>
                          <a:ea typeface="微軟正黑體"/>
                          <a:cs typeface="+mn-cs"/>
                        </a:rPr>
                        <a:t>(</a:t>
                      </a:r>
                      <a:r>
                        <a:rPr lang="zh-TW" sz="1200" b="0" i="0" u="none" strike="noStrike" cap="none" spc="0">
                          <a:solidFill>
                            <a:srgbClr val="FF0000"/>
                          </a:solidFill>
                          <a:latin typeface="微軟正黑體"/>
                          <a:ea typeface="微軟正黑體"/>
                          <a:cs typeface="+mn-cs"/>
                        </a:rPr>
                        <a:t>帳單或</a:t>
                      </a:r>
                      <a:r>
                        <a:rPr lang="en-US" sz="1200" b="0" i="0" u="none" strike="noStrike" cap="none" spc="0">
                          <a:solidFill>
                            <a:srgbClr val="FF0000"/>
                          </a:solidFill>
                          <a:latin typeface="微軟正黑體"/>
                          <a:ea typeface="微軟正黑體"/>
                          <a:cs typeface="+mn-cs"/>
                        </a:rPr>
                        <a:t>CN</a:t>
                      </a:r>
                      <a:r>
                        <a:rPr lang="zh-TW" sz="1200" b="0" i="0" u="none" strike="noStrike" cap="none" spc="0">
                          <a:solidFill>
                            <a:srgbClr val="FF0000"/>
                          </a:solidFill>
                          <a:latin typeface="微軟正黑體"/>
                          <a:ea typeface="微軟正黑體"/>
                          <a:cs typeface="+mn-cs"/>
                        </a:rPr>
                        <a:t>號碼</a:t>
                      </a:r>
                      <a:r>
                        <a:rPr lang="en-US" sz="1200" b="0" i="0" u="none" strike="noStrike" cap="none" spc="0">
                          <a:solidFill>
                            <a:srgbClr val="FF0000"/>
                          </a:solidFill>
                          <a:latin typeface="微軟正黑體"/>
                          <a:ea typeface="微軟正黑體"/>
                          <a:cs typeface="+mn-cs"/>
                        </a:rPr>
                        <a:t>)</a:t>
                      </a:r>
                      <a:endParaRPr lang="zh-TW" sz="1200" b="0" i="0" u="none" strike="noStrike" cap="none" spc="0">
                        <a:solidFill>
                          <a:srgbClr val="FF0000"/>
                        </a:solidFill>
                        <a:latin typeface="微軟正黑體"/>
                        <a:ea typeface="微軟正黑體"/>
                        <a:cs typeface="+mn-cs"/>
                      </a:endParaRPr>
                    </a:p>
                  </a:txBody>
                  <a:tcPr marL="8193" marR="8193" marT="8193" marB="0" anchor="ctr"/>
                </a:tc>
                <a:tc>
                  <a:txBody>
                    <a:bodyPr/>
                    <a:p>
                      <a:pPr algn="l">
                        <a:defRPr/>
                      </a:pPr>
                      <a:r>
                        <a:rPr lang="en-US" sz="1200" b="0" i="0" u="none" strike="noStrike" cap="none" spc="0">
                          <a:solidFill>
                            <a:srgbClr val="FF0000"/>
                          </a:solidFill>
                          <a:latin typeface="微軟正黑體"/>
                          <a:ea typeface="微軟正黑體"/>
                          <a:cs typeface="+mn-cs"/>
                        </a:rPr>
                        <a:t>DocNo</a:t>
                      </a:r>
                      <a:endParaRPr lang="en-US" sz="1200" b="0" i="0" u="none" strike="noStrike" cap="none" spc="0">
                        <a:solidFill>
                          <a:srgbClr val="FF0000"/>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varchar(128)</a:t>
                      </a:r>
                      <a:endParaRPr/>
                    </a:p>
                  </a:txBody>
                  <a:tcPr marL="8193" marR="8193" marT="8193" marB="0" anchor="ctr"/>
                </a:tc>
                <a:tc>
                  <a:txBody>
                    <a:bodyPr/>
                    <a:p>
                      <a:pPr algn="l">
                        <a:defRPr/>
                      </a:pPr>
                      <a:r>
                        <a:rPr lang="en-US" sz="1200" b="0" i="0" u="none" strike="noStrike" cap="none" spc="0">
                          <a:solidFill>
                            <a:srgbClr val="FF0000"/>
                          </a:solidFill>
                          <a:latin typeface="微軟正黑體"/>
                          <a:ea typeface="微軟正黑體"/>
                          <a:cs typeface="+mn-cs"/>
                        </a:rPr>
                        <a:t>BillingNo</a:t>
                      </a:r>
                      <a:r>
                        <a:rPr lang="en-US" sz="1200" b="0" i="0" u="none" strike="noStrike" cap="none" spc="0">
                          <a:solidFill>
                            <a:srgbClr val="FF0000"/>
                          </a:solidFill>
                          <a:latin typeface="微軟正黑體"/>
                          <a:ea typeface="微軟正黑體"/>
                          <a:cs typeface="+mn-cs"/>
                        </a:rPr>
                        <a:t> or </a:t>
                      </a:r>
                      <a:r>
                        <a:rPr lang="en-US" sz="1200" b="0" i="0" u="none" strike="noStrike" cap="none" spc="0">
                          <a:solidFill>
                            <a:srgbClr val="FF0000"/>
                          </a:solidFill>
                          <a:latin typeface="微軟正黑體"/>
                          <a:ea typeface="微軟正黑體"/>
                          <a:cs typeface="+mn-cs"/>
                        </a:rPr>
                        <a:t>CNNo</a:t>
                      </a:r>
                      <a:endParaRPr lang="zh-TW" sz="1200" b="0" i="0" u="none" strike="noStrike" cap="none" spc="0">
                        <a:solidFill>
                          <a:srgbClr val="FF0000"/>
                        </a:solidFill>
                        <a:latin typeface="微軟正黑體"/>
                        <a:ea typeface="微軟正黑體"/>
                        <a:cs typeface="+mn-cs"/>
                      </a:endParaRPr>
                    </a:p>
                  </a:txBody>
                  <a:tcPr marL="8193" marR="8193" marT="8193" marB="0" anchor="ctr"/>
                </a:tc>
              </a:tr>
              <a:tr h="593323">
                <a:tc>
                  <a:txBody>
                    <a:bodyPr/>
                    <a:p>
                      <a:pPr algn="ctr">
                        <a:defRPr/>
                      </a:pPr>
                      <a:r>
                        <a:rPr lang="en-US" sz="1200" b="0" i="0" u="none" strike="noStrike">
                          <a:solidFill>
                            <a:srgbClr val="000000"/>
                          </a:solidFill>
                          <a:latin typeface="微軟正黑體"/>
                          <a:ea typeface="微軟正黑體"/>
                        </a:rPr>
                        <a:t>3</a:t>
                      </a:r>
                      <a:endParaRPr/>
                    </a:p>
                  </a:txBody>
                  <a:tcPr marL="8193" marR="8193" marT="8193" marB="0" anchor="ctr"/>
                </a:tc>
                <a:tc>
                  <a:txBody>
                    <a:bodyPr/>
                    <a:p>
                      <a:pPr algn="l">
                        <a:defRPr/>
                      </a:pPr>
                      <a:r>
                        <a:rPr lang="zh-TW" sz="1200" b="0" i="0" u="none" strike="noStrike" cap="none" spc="0">
                          <a:solidFill>
                            <a:schemeClr val="dk1"/>
                          </a:solidFill>
                          <a:latin typeface="微軟正黑體"/>
                          <a:ea typeface="微軟正黑體"/>
                          <a:cs typeface="+mn-cs"/>
                        </a:rPr>
                        <a:t>文件種類</a:t>
                      </a:r>
                      <a:endParaRPr/>
                    </a:p>
                  </a:txBody>
                  <a:tcPr marL="8193" marR="8193" marT="8193" marB="0" anchor="ctr"/>
                </a:tc>
                <a:tc>
                  <a:txBody>
                    <a:bodyPr/>
                    <a:p>
                      <a:pPr algn="l">
                        <a:defRPr/>
                      </a:pPr>
                      <a:r>
                        <a:rPr lang="en-US" sz="1200" b="0" i="0" u="none" strike="noStrike" cap="none" spc="0">
                          <a:solidFill>
                            <a:schemeClr val="dk1"/>
                          </a:solidFill>
                          <a:latin typeface="微軟正黑體"/>
                          <a:ea typeface="微軟正黑體"/>
                          <a:cs typeface="+mn-cs"/>
                        </a:rPr>
                        <a:t>DocType</a:t>
                      </a:r>
                      <a:endParaRPr lang="en-US" sz="1200" b="0" i="0" u="none" strike="noStrike" cap="none" spc="0">
                        <a:solidFill>
                          <a:schemeClr val="dk1"/>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DocType</a:t>
                      </a:r>
                      <a:r>
                        <a:rPr lang="en-US" sz="1200" b="0" i="0" u="none" strike="noStrike" cap="none" spc="0">
                          <a:solidFill>
                            <a:schemeClr val="dk1"/>
                          </a:solidFill>
                          <a:latin typeface="微軟正黑體"/>
                          <a:ea typeface="微軟正黑體"/>
                          <a:cs typeface="+mn-cs"/>
                        </a:rPr>
                        <a:t> = BL or CN</a:t>
                      </a:r>
                      <a:endParaRPr lang="zh-TW" sz="1200" b="0" i="0" u="none" strike="noStrike" cap="none" spc="0">
                        <a:solidFill>
                          <a:schemeClr val="dk1"/>
                        </a:solidFill>
                        <a:latin typeface="微軟正黑體"/>
                        <a:ea typeface="微軟正黑體"/>
                        <a:cs typeface="+mn-cs"/>
                      </a:endParaRPr>
                    </a:p>
                  </a:txBody>
                  <a:tcPr marL="8193" marR="8193" marT="8193" marB="0" anchor="ctr"/>
                </a:tc>
              </a:tr>
              <a:tr h="364311">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簽核日期</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Sign</a:t>
                      </a:r>
                      <a:r>
                        <a:rPr lang="en-US" sz="1200" b="0" i="0" u="none" strike="noStrike">
                          <a:solidFill>
                            <a:srgbClr val="000000"/>
                          </a:solidFill>
                          <a:latin typeface="微軟正黑體"/>
                          <a:ea typeface="微軟正黑體"/>
                        </a:rPr>
                        <a:t>Date</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auto</a:t>
                      </a:r>
                      <a:endParaRPr lang="zh-TW" sz="1200" b="0" i="0" u="none" strike="noStrike">
                        <a:solidFill>
                          <a:srgbClr val="000000"/>
                        </a:solidFill>
                        <a:latin typeface="微軟正黑體"/>
                        <a:ea typeface="微軟正黑體"/>
                      </a:endParaRPr>
                    </a:p>
                  </a:txBody>
                  <a:tcPr marL="8193" marR="8193" marT="8193" marB="0" anchor="ctr"/>
                </a:tc>
              </a:tr>
            </a:tbl>
          </a:graphicData>
        </a:graphic>
      </p:graphicFrame>
      <p:graphicFrame>
        <p:nvGraphicFramePr>
          <p:cNvPr id="6" name="表格 5"/>
          <p:cNvGraphicFramePr>
            <a:graphicFrameLocks xmlns:a="http://schemas.openxmlformats.org/drawingml/2006/main" noGrp="1"/>
          </p:cNvGraphicFramePr>
          <p:nvPr/>
        </p:nvGraphicFramePr>
        <p:xfrm>
          <a:off x="6139492" y="1471129"/>
          <a:ext cx="5306224" cy="3939426"/>
        </p:xfrm>
        <a:graphic>
          <a:graphicData uri="http://schemas.openxmlformats.org/drawingml/2006/table">
            <a:tbl>
              <a:tblPr firstRow="0" firstCol="0" lastRow="0" lastCol="0" bandRow="0" bandCol="0">
                <a:tableStyleId>{16D9F66E-5EB9-4882-86FB-DCBF35E3C3E4}</a:tableStyleId>
              </a:tblPr>
              <a:tblGrid>
                <a:gridCol w="455714"/>
                <a:gridCol w="1054607"/>
                <a:gridCol w="1101559"/>
                <a:gridCol w="881263"/>
                <a:gridCol w="1813081"/>
              </a:tblGrid>
              <a:tr h="364311">
                <a:tc gridSpan="5">
                  <a:txBody>
                    <a:bodyPr/>
                    <a:p>
                      <a:pPr algn="ctr">
                        <a:defRPr/>
                      </a:pPr>
                      <a:r>
                        <a:rPr lang="en-US" sz="1200" u="none" strike="noStrike">
                          <a:latin typeface="微軟正黑體"/>
                          <a:ea typeface="微軟正黑體"/>
                        </a:rPr>
                        <a:t>UndoActions</a:t>
                      </a:r>
                      <a:r>
                        <a:rPr lang="en-US" sz="1200" u="none" strike="noStrike">
                          <a:latin typeface="微軟正黑體"/>
                          <a:ea typeface="微軟正黑體"/>
                        </a:rPr>
                        <a:t>(</a:t>
                      </a:r>
                      <a:r>
                        <a:rPr lang="zh-TW" sz="1200" u="none" strike="noStrike">
                          <a:latin typeface="微軟正黑體"/>
                          <a:ea typeface="微軟正黑體"/>
                        </a:rPr>
                        <a:t>退回</a:t>
                      </a:r>
                      <a:r>
                        <a:rPr lang="en-US" sz="1200" u="none" strike="noStrike">
                          <a:latin typeface="微軟正黑體"/>
                          <a:ea typeface="微軟正黑體"/>
                        </a:rPr>
                        <a:t>/</a:t>
                      </a:r>
                      <a:r>
                        <a:rPr lang="zh-TW" sz="1200" u="none" strike="noStrike">
                          <a:latin typeface="微軟正黑體"/>
                          <a:ea typeface="微軟正黑體"/>
                        </a:rPr>
                        <a:t>作廢紀錄表</a:t>
                      </a:r>
                      <a:r>
                        <a:rPr lang="en-US" sz="1200" u="none" strike="noStrike">
                          <a:latin typeface="微軟正黑體"/>
                          <a:ea typeface="微軟正黑體"/>
                        </a:rPr>
                        <a:t>)</a:t>
                      </a:r>
                      <a:endParaRPr lang="zh-TW" sz="1200" b="0" i="0" u="none" strike="noStrike">
                        <a:solidFill>
                          <a:srgbClr val="000000"/>
                        </a:solidFill>
                        <a:latin typeface="微軟正黑體"/>
                        <a:ea typeface="微軟正黑體"/>
                      </a:endParaRPr>
                    </a:p>
                  </a:txBody>
                  <a:tcPr marL="8193" marR="8193" marT="8193" marB="0" anchor="ctr"/>
                </a:tc>
                <a:tc hMerge="1">
                  <a:txBody>
                    <a:bodyPr/>
                    <a:p>
                      <a:endParaRPr/>
                    </a:p>
                  </a:txBody>
                </a:tc>
                <a:tc hMerge="1">
                  <a:txBody>
                    <a:bodyPr/>
                    <a:p>
                      <a:endParaRPr/>
                    </a:p>
                  </a:txBody>
                </a:tc>
                <a:tc hMerge="1">
                  <a:txBody>
                    <a:bodyPr/>
                    <a:p>
                      <a:endParaRPr/>
                    </a:p>
                  </a:txBody>
                </a:tc>
                <a:tc hMerge="1">
                  <a:txBody>
                    <a:bodyPr/>
                    <a:p>
                      <a:endParaRPr/>
                    </a:p>
                  </a:txBody>
                </a:tc>
              </a:tr>
              <a:tr h="425238">
                <a:tc>
                  <a:txBody>
                    <a:bodyPr/>
                    <a:p>
                      <a:pPr algn="ctr">
                        <a:defRPr/>
                      </a:pPr>
                      <a:r>
                        <a:rPr lang="zh-TW" sz="1200" u="none" strike="noStrike">
                          <a:latin typeface="微軟正黑體"/>
                          <a:ea typeface="微軟正黑體"/>
                        </a:rPr>
                        <a:t>項次</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u="none" strike="noStrike">
                          <a:latin typeface="微軟正黑體"/>
                          <a:ea typeface="微軟正黑體"/>
                        </a:rPr>
                        <a:t>資料庫欄位名稱</a:t>
                      </a:r>
                      <a:endParaRPr lang="zh-TW" sz="1200" b="0" i="0" u="none" strike="noStrike">
                        <a:solidFill>
                          <a:srgbClr val="000000"/>
                        </a:solidFill>
                        <a:latin typeface="微軟正黑體"/>
                        <a:ea typeface="微軟正黑體"/>
                      </a:endParaRPr>
                    </a:p>
                  </a:txBody>
                  <a:tcPr marL="8193" marR="8193" marT="8193" marB="0" anchor="ctr"/>
                </a:tc>
                <a:tc>
                  <a:txBody>
                    <a:bodyPr/>
                    <a:p>
                      <a:pPr algn="ctr">
                        <a:defRPr/>
                      </a:pPr>
                      <a:r>
                        <a:rPr lang="zh-TW" sz="1200" b="0" i="0" u="none" strike="noStrike">
                          <a:solidFill>
                            <a:srgbClr val="000000"/>
                          </a:solidFill>
                          <a:latin typeface="微軟正黑體"/>
                          <a:ea typeface="微軟正黑體"/>
                        </a:rPr>
                        <a:t>資料型態</a:t>
                      </a:r>
                      <a:endParaRPr/>
                    </a:p>
                  </a:txBody>
                  <a:tcPr marL="8193" marR="8193" marT="8193" marB="0" anchor="ctr"/>
                </a:tc>
                <a:tc>
                  <a:txBody>
                    <a:bodyPr/>
                    <a:p>
                      <a:pPr algn="ctr">
                        <a:defRPr/>
                      </a:pPr>
                      <a:r>
                        <a:rPr lang="zh-TW" sz="1200" u="none" strike="noStrike">
                          <a:latin typeface="微軟正黑體"/>
                          <a:ea typeface="微軟正黑體"/>
                        </a:rPr>
                        <a:t>內容說明</a:t>
                      </a:r>
                      <a:endParaRPr lang="zh-TW" sz="1200" b="0" i="0" u="none" strike="noStrike">
                        <a:solidFill>
                          <a:srgbClr val="000000"/>
                        </a:solidFill>
                        <a:latin typeface="微軟正黑體"/>
                        <a:ea typeface="微軟正黑體"/>
                      </a:endParaRPr>
                    </a:p>
                  </a:txBody>
                  <a:tcPr marL="8193" marR="8193" marT="8193" marB="0" anchor="ctr"/>
                </a:tc>
              </a:tr>
              <a:tr h="646440">
                <a:tc>
                  <a:txBody>
                    <a:bodyPr/>
                    <a:p>
                      <a:pPr algn="ctr">
                        <a:defRPr/>
                      </a:pPr>
                      <a:r>
                        <a:rPr lang="en-US" sz="1200" u="none" strike="noStrike">
                          <a:latin typeface="微軟正黑體"/>
                          <a:ea typeface="微軟正黑體"/>
                        </a:rPr>
                        <a:t>1</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UndoID</a:t>
                      </a:r>
                      <a:endParaRPr lang="zh-TW"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u="none" strike="noStrike">
                          <a:latin typeface="微軟正黑體"/>
                          <a:ea typeface="微軟正黑體"/>
                        </a:rPr>
                        <a:t>UndoID</a:t>
                      </a:r>
                      <a:endParaRPr lang="en-US" sz="1200" b="0" i="0" u="none" strike="noStrike">
                        <a:solidFill>
                          <a:srgbClr val="000000"/>
                        </a:solidFill>
                        <a:latin typeface="微軟正黑體"/>
                        <a:ea typeface="微軟正黑體"/>
                      </a:endParaRPr>
                    </a:p>
                  </a:txBody>
                  <a:tcPr marL="8193" marR="8193" marT="8193" marB="0" anchor="ctr"/>
                </a:tc>
                <a:tc>
                  <a:txBody>
                    <a:bodyPr/>
                    <a:p>
                      <a:pPr marL="0" marR="0" indent="0" algn="l" defTabSz="9144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int</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 NULL AUTO_INCREMENT</a:t>
                      </a:r>
                      <a:r>
                        <a:rPr lang="zh-TW" sz="1200" b="0" i="0" u="none" strike="noStrike" cap="none">
                          <a:ln>
                            <a:noFill/>
                          </a:ln>
                          <a:solidFill>
                            <a:srgbClr val="000000"/>
                          </a:solidFill>
                          <a:latin typeface="微軟正黑體"/>
                          <a:ea typeface="微軟正黑體"/>
                        </a:rPr>
                        <a:t> </a:t>
                      </a:r>
                      <a:r>
                        <a:rPr lang="en-US" sz="1200" b="0" i="0" u="none" strike="noStrike" cap="none">
                          <a:ln>
                            <a:noFill/>
                          </a:ln>
                          <a:solidFill>
                            <a:srgbClr val="000000"/>
                          </a:solidFill>
                          <a:latin typeface="微軟正黑體"/>
                          <a:ea typeface="微軟正黑體"/>
                        </a:rPr>
                        <a:t>(PK)</a:t>
                      </a:r>
                      <a:endParaRPr lang="zh-TW" sz="1200" b="0" i="0" u="none" strike="noStrike" cap="none" spc="0">
                        <a:solidFill>
                          <a:schemeClr val="dk1"/>
                        </a:solidFill>
                        <a:latin typeface="微軟正黑體"/>
                        <a:ea typeface="微軟正黑體"/>
                        <a:cs typeface="+mn-cs"/>
                      </a:endParaRPr>
                    </a:p>
                  </a:txBody>
                  <a:tcPr marL="8193" marR="8193" marT="8193" marB="0" anchor="ctr"/>
                </a:tc>
              </a:tr>
              <a:tr h="476240">
                <a:tc>
                  <a:txBody>
                    <a:bodyPr/>
                    <a:p>
                      <a:pPr algn="ctr">
                        <a:defRPr/>
                      </a:pPr>
                      <a:r>
                        <a:rPr lang="en-US" sz="1200" b="0" i="0" u="none" strike="noStrike">
                          <a:solidFill>
                            <a:srgbClr val="FF0000"/>
                          </a:solidFill>
                          <a:latin typeface="微軟正黑體"/>
                          <a:ea typeface="微軟正黑體"/>
                        </a:rPr>
                        <a:t>2</a:t>
                      </a:r>
                      <a:endParaRPr/>
                    </a:p>
                  </a:txBody>
                  <a:tcPr marL="8193" marR="8193" marT="8193" marB="0" anchor="ctr"/>
                </a:tc>
                <a:tc>
                  <a:txBody>
                    <a:bodyPr/>
                    <a:p>
                      <a:pPr algn="l">
                        <a:defRPr/>
                      </a:pPr>
                      <a:r>
                        <a:rPr lang="zh-TW" sz="1200" b="0" i="0" u="none" strike="noStrike" cap="none" spc="0">
                          <a:solidFill>
                            <a:srgbClr val="FF0000"/>
                          </a:solidFill>
                          <a:latin typeface="微軟正黑體"/>
                          <a:ea typeface="微軟正黑體"/>
                          <a:cs typeface="+mn-cs"/>
                        </a:rPr>
                        <a:t>文件編號</a:t>
                      </a:r>
                      <a:r>
                        <a:rPr lang="en-US" sz="1200" b="0" i="0" u="none" strike="noStrike" cap="none" spc="0">
                          <a:solidFill>
                            <a:srgbClr val="FF0000"/>
                          </a:solidFill>
                          <a:latin typeface="微軟正黑體"/>
                          <a:ea typeface="微軟正黑體"/>
                          <a:cs typeface="+mn-cs"/>
                        </a:rPr>
                        <a:t>(</a:t>
                      </a:r>
                      <a:r>
                        <a:rPr lang="zh-TW" sz="1200" b="0" i="0" u="none" strike="noStrike" cap="none" spc="0">
                          <a:solidFill>
                            <a:srgbClr val="FF0000"/>
                          </a:solidFill>
                          <a:latin typeface="微軟正黑體"/>
                          <a:ea typeface="微軟正黑體"/>
                          <a:cs typeface="+mn-cs"/>
                        </a:rPr>
                        <a:t>帳單或</a:t>
                      </a:r>
                      <a:r>
                        <a:rPr lang="en-US" sz="1200" b="0" i="0" u="none" strike="noStrike" cap="none" spc="0">
                          <a:solidFill>
                            <a:srgbClr val="FF0000"/>
                          </a:solidFill>
                          <a:latin typeface="微軟正黑體"/>
                          <a:ea typeface="微軟正黑體"/>
                          <a:cs typeface="+mn-cs"/>
                        </a:rPr>
                        <a:t>CN</a:t>
                      </a:r>
                      <a:r>
                        <a:rPr lang="zh-TW" sz="1200" b="0" i="0" u="none" strike="noStrike" cap="none" spc="0">
                          <a:solidFill>
                            <a:srgbClr val="FF0000"/>
                          </a:solidFill>
                          <a:latin typeface="微軟正黑體"/>
                          <a:ea typeface="微軟正黑體"/>
                          <a:cs typeface="+mn-cs"/>
                        </a:rPr>
                        <a:t>號碼</a:t>
                      </a:r>
                      <a:r>
                        <a:rPr lang="en-US" sz="1200" b="0" i="0" u="none" strike="noStrike" cap="none" spc="0">
                          <a:solidFill>
                            <a:srgbClr val="FF0000"/>
                          </a:solidFill>
                          <a:latin typeface="微軟正黑體"/>
                          <a:ea typeface="微軟正黑體"/>
                          <a:cs typeface="+mn-cs"/>
                        </a:rPr>
                        <a:t>)</a:t>
                      </a:r>
                      <a:endParaRPr lang="zh-TW" sz="1200" b="0" i="0" u="none" strike="noStrike" cap="none" spc="0">
                        <a:solidFill>
                          <a:srgbClr val="FF0000"/>
                        </a:solidFill>
                        <a:latin typeface="微軟正黑體"/>
                        <a:ea typeface="微軟正黑體"/>
                        <a:cs typeface="+mn-cs"/>
                      </a:endParaRPr>
                    </a:p>
                  </a:txBody>
                  <a:tcPr marL="8193" marR="8193" marT="8193" marB="0" anchor="ctr"/>
                </a:tc>
                <a:tc>
                  <a:txBody>
                    <a:bodyPr/>
                    <a:p>
                      <a:pPr algn="l">
                        <a:defRPr/>
                      </a:pPr>
                      <a:r>
                        <a:rPr lang="en-US" sz="1200" b="0" i="0" u="none" strike="noStrike" cap="none" spc="0">
                          <a:solidFill>
                            <a:srgbClr val="FF0000"/>
                          </a:solidFill>
                          <a:latin typeface="微軟正黑體"/>
                          <a:ea typeface="微軟正黑體"/>
                          <a:cs typeface="+mn-cs"/>
                        </a:rPr>
                        <a:t>DocNo</a:t>
                      </a:r>
                      <a:endParaRPr lang="en-US" sz="1200" b="0" i="0" u="none" strike="noStrike" cap="none" spc="0">
                        <a:solidFill>
                          <a:srgbClr val="FF0000"/>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rgbClr val="FF0000"/>
                          </a:solidFill>
                          <a:latin typeface="微軟正黑體"/>
                          <a:ea typeface="微軟正黑體"/>
                          <a:cs typeface="+mn-cs"/>
                        </a:rPr>
                        <a:t>varchar(128)</a:t>
                      </a:r>
                      <a:endParaRPr/>
                    </a:p>
                  </a:txBody>
                  <a:tcPr marL="8193" marR="8193" marT="8193" marB="0" anchor="ctr"/>
                </a:tc>
                <a:tc>
                  <a:txBody>
                    <a:bodyPr/>
                    <a:p>
                      <a:pPr algn="l">
                        <a:defRPr/>
                      </a:pPr>
                      <a:r>
                        <a:rPr lang="en-US" sz="1200" b="0" i="0" u="none" strike="noStrike" cap="none" spc="0">
                          <a:solidFill>
                            <a:srgbClr val="FF0000"/>
                          </a:solidFill>
                          <a:latin typeface="微軟正黑體"/>
                          <a:ea typeface="微軟正黑體"/>
                          <a:cs typeface="+mn-cs"/>
                        </a:rPr>
                        <a:t>InvoiceNo</a:t>
                      </a:r>
                      <a:r>
                        <a:rPr lang="en-US" sz="1200" b="0" i="0" u="none" strike="noStrike" cap="none" spc="0">
                          <a:solidFill>
                            <a:srgbClr val="FF0000"/>
                          </a:solidFill>
                          <a:latin typeface="微軟正黑體"/>
                          <a:ea typeface="微軟正黑體"/>
                          <a:cs typeface="+mn-cs"/>
                        </a:rPr>
                        <a:t> / </a:t>
                      </a:r>
                      <a:r>
                        <a:rPr lang="en-US" sz="1200" b="0" i="0" u="none" strike="noStrike" cap="none" spc="0">
                          <a:solidFill>
                            <a:srgbClr val="FF0000"/>
                          </a:solidFill>
                          <a:latin typeface="微軟正黑體"/>
                          <a:ea typeface="微軟正黑體"/>
                          <a:cs typeface="+mn-cs"/>
                        </a:rPr>
                        <a:t>BillingNo</a:t>
                      </a:r>
                      <a:endParaRPr lang="zh-TW" sz="1200" b="0" i="0" u="none" strike="noStrike" cap="none" spc="0">
                        <a:solidFill>
                          <a:srgbClr val="FF0000"/>
                        </a:solidFill>
                        <a:latin typeface="微軟正黑體"/>
                        <a:ea typeface="微軟正黑體"/>
                        <a:cs typeface="+mn-cs"/>
                      </a:endParaRPr>
                    </a:p>
                  </a:txBody>
                  <a:tcPr marL="8193" marR="8193" marT="8193" marB="0" anchor="ctr"/>
                </a:tc>
              </a:tr>
              <a:tr h="476240">
                <a:tc>
                  <a:txBody>
                    <a:bodyPr/>
                    <a:p>
                      <a:pPr algn="ctr">
                        <a:defRPr/>
                      </a:pPr>
                      <a:r>
                        <a:rPr lang="en-US" sz="1200" b="0" i="0" u="none" strike="noStrike">
                          <a:solidFill>
                            <a:srgbClr val="000000"/>
                          </a:solidFill>
                          <a:latin typeface="微軟正黑體"/>
                          <a:ea typeface="微軟正黑體"/>
                        </a:rPr>
                        <a:t>3</a:t>
                      </a:r>
                      <a:endParaRPr/>
                    </a:p>
                  </a:txBody>
                  <a:tcPr marL="8193" marR="8193" marT="8193" marB="0" anchor="ctr"/>
                </a:tc>
                <a:tc>
                  <a:txBody>
                    <a:bodyPr/>
                    <a:p>
                      <a:pPr algn="l">
                        <a:defRPr/>
                      </a:pPr>
                      <a:r>
                        <a:rPr lang="zh-TW" sz="1200" b="0" i="0" u="none" strike="noStrike" cap="none" spc="0">
                          <a:solidFill>
                            <a:schemeClr val="dk1"/>
                          </a:solidFill>
                          <a:latin typeface="微軟正黑體"/>
                          <a:ea typeface="微軟正黑體"/>
                          <a:cs typeface="+mn-cs"/>
                        </a:rPr>
                        <a:t>文件種類</a:t>
                      </a:r>
                      <a:endParaRPr/>
                    </a:p>
                  </a:txBody>
                  <a:tcPr marL="8193" marR="8193" marT="8193" marB="0" anchor="ctr"/>
                </a:tc>
                <a:tc>
                  <a:txBody>
                    <a:bodyPr/>
                    <a:p>
                      <a:pPr algn="l">
                        <a:defRPr/>
                      </a:pPr>
                      <a:r>
                        <a:rPr lang="en-US" sz="1200" b="0" i="0" u="none" strike="noStrike" cap="none" spc="0">
                          <a:solidFill>
                            <a:schemeClr val="dk1"/>
                          </a:solidFill>
                          <a:latin typeface="微軟正黑體"/>
                          <a:ea typeface="微軟正黑體"/>
                          <a:cs typeface="+mn-cs"/>
                        </a:rPr>
                        <a:t>DocType</a:t>
                      </a:r>
                      <a:endParaRPr lang="en-US" sz="1200" b="0" i="0" u="none" strike="noStrike" cap="none" spc="0">
                        <a:solidFill>
                          <a:schemeClr val="dk1"/>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DocType</a:t>
                      </a:r>
                      <a:r>
                        <a:rPr lang="en-US" sz="1200" b="0" i="0" u="none" strike="noStrike" cap="none" spc="0">
                          <a:solidFill>
                            <a:schemeClr val="dk1"/>
                          </a:solidFill>
                          <a:latin typeface="微軟正黑體"/>
                          <a:ea typeface="微軟正黑體"/>
                          <a:cs typeface="+mn-cs"/>
                        </a:rPr>
                        <a:t> = INVWK / INV / BL</a:t>
                      </a:r>
                      <a:endParaRPr lang="zh-TW" sz="1200" b="0" i="0" u="none" strike="noStrike" cap="none" spc="0">
                        <a:solidFill>
                          <a:schemeClr val="dk1"/>
                        </a:solidFill>
                        <a:latin typeface="微軟正黑體"/>
                        <a:ea typeface="微軟正黑體"/>
                        <a:cs typeface="+mn-cs"/>
                      </a:endParaRPr>
                    </a:p>
                  </a:txBody>
                  <a:tcPr marL="8193" marR="8193" marT="8193" marB="0" anchor="ctr"/>
                </a:tc>
              </a:tr>
              <a:tr h="593323">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0" i="0" u="none" strike="noStrike" cap="none" spc="0">
                          <a:solidFill>
                            <a:schemeClr val="dk1"/>
                          </a:solidFill>
                          <a:latin typeface="微軟正黑體"/>
                          <a:ea typeface="微軟正黑體"/>
                          <a:cs typeface="+mn-cs"/>
                        </a:rPr>
                        <a:t>當時狀態</a:t>
                      </a:r>
                      <a:endParaRPr/>
                    </a:p>
                  </a:txBody>
                  <a:tcPr marL="8193" marR="8193" marT="8193" marB="0" anchor="ctr"/>
                </a:tc>
                <a:tc>
                  <a:txBody>
                    <a:bodyPr/>
                    <a:p>
                      <a:pPr algn="l">
                        <a:defRPr/>
                      </a:pPr>
                      <a:r>
                        <a:rPr lang="en-US" sz="1200" b="0" i="0" u="none" strike="noStrike" cap="none" spc="0">
                          <a:solidFill>
                            <a:schemeClr val="dk1"/>
                          </a:solidFill>
                          <a:latin typeface="微軟正黑體"/>
                          <a:ea typeface="微軟正黑體"/>
                          <a:cs typeface="+mn-cs"/>
                        </a:rPr>
                        <a:t>Status</a:t>
                      </a:r>
                      <a:endParaRPr lang="en-US" sz="1200" b="0" i="0" u="none" strike="noStrike" cap="none" spc="0">
                        <a:solidFill>
                          <a:schemeClr val="dk1"/>
                        </a:solidFill>
                        <a:latin typeface="微軟正黑體"/>
                        <a:ea typeface="微軟正黑體"/>
                        <a:cs typeface="+mn-cs"/>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varchar(20)</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dk1"/>
                          </a:solidFill>
                          <a:latin typeface="微軟正黑體"/>
                          <a:ea typeface="微軟正黑體"/>
                          <a:cs typeface="+mn-cs"/>
                        </a:rPr>
                        <a:t>各階段主檔狀態</a:t>
                      </a:r>
                      <a:endParaRPr/>
                    </a:p>
                  </a:txBody>
                  <a:tcPr marL="8193" marR="8193" marT="8193" marB="0" anchor="ctr"/>
                </a:tc>
              </a:tr>
              <a:tr h="593323">
                <a:tc>
                  <a:txBody>
                    <a:bodyPr/>
                    <a:p>
                      <a:pPr algn="ctr">
                        <a:defRPr/>
                      </a:pPr>
                      <a:r>
                        <a:rPr lang="en-US" sz="1200" b="0" i="0" u="none" strike="noStrike">
                          <a:solidFill>
                            <a:srgbClr val="000000"/>
                          </a:solidFill>
                          <a:latin typeface="微軟正黑體"/>
                          <a:ea typeface="微軟正黑體"/>
                        </a:rPr>
                        <a:t>5</a:t>
                      </a:r>
                      <a:endParaRPr/>
                    </a:p>
                  </a:txBody>
                  <a:tcPr marL="8193" marR="8193" marT="8193" marB="0" anchor="ctr"/>
                </a:tc>
                <a:tc>
                  <a:txBody>
                    <a:bodyPr/>
                    <a:p>
                      <a:pPr algn="l">
                        <a:defRPr/>
                      </a:pPr>
                      <a:r>
                        <a:rPr lang="zh-TW" sz="1200" b="0" i="0" u="none" strike="noStrike" cap="none" spc="0">
                          <a:solidFill>
                            <a:schemeClr val="dk1"/>
                          </a:solidFill>
                          <a:latin typeface="微軟正黑體"/>
                          <a:ea typeface="微軟正黑體"/>
                          <a:cs typeface="+mn-cs"/>
                        </a:rPr>
                        <a:t>執行動作</a:t>
                      </a:r>
                      <a:endParaRPr/>
                    </a:p>
                  </a:txBody>
                  <a:tcPr marL="8193" marR="8193" marT="8193" marB="0" anchor="ctr"/>
                </a:tc>
                <a:tc>
                  <a:txBody>
                    <a:bodyPr/>
                    <a:p>
                      <a:pPr algn="l">
                        <a:defRPr/>
                      </a:pPr>
                      <a:r>
                        <a:rPr lang="en-US" sz="1200" b="0" i="0" u="none" strike="noStrike" cap="none" spc="0">
                          <a:solidFill>
                            <a:schemeClr val="dk1"/>
                          </a:solidFill>
                          <a:latin typeface="微軟正黑體"/>
                          <a:ea typeface="微軟正黑體"/>
                          <a:cs typeface="+mn-cs"/>
                        </a:rPr>
                        <a:t>Action</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varchar(8)</a:t>
                      </a:r>
                      <a:endParaRPr/>
                    </a:p>
                  </a:txBody>
                  <a:tcPr marL="8193" marR="8193" marT="8193" marB="0" anchor="ct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solidFill>
                            <a:schemeClr val="dk1"/>
                          </a:solidFill>
                          <a:latin typeface="微軟正黑體"/>
                          <a:ea typeface="微軟正黑體"/>
                          <a:cs typeface="+mn-cs"/>
                        </a:rPr>
                        <a:t>Action=RB / INVALID</a:t>
                      </a:r>
                      <a:endParaRPr lang="zh-TW" sz="1200" b="0" i="0" u="none" strike="noStrike" cap="none" spc="0">
                        <a:solidFill>
                          <a:schemeClr val="dk1"/>
                        </a:solidFill>
                        <a:latin typeface="微軟正黑體"/>
                        <a:ea typeface="微軟正黑體"/>
                        <a:cs typeface="+mn-cs"/>
                      </a:endParaRPr>
                    </a:p>
                  </a:txBody>
                  <a:tcPr marL="8193" marR="8193" marT="8193" marB="0" anchor="ctr"/>
                </a:tc>
              </a:tr>
              <a:tr h="364311">
                <a:tc>
                  <a:txBody>
                    <a:bodyPr/>
                    <a:p>
                      <a:pPr algn="ctr">
                        <a:defRPr/>
                      </a:pPr>
                      <a:r>
                        <a:rPr lang="en-US" sz="1200" b="0" i="0" u="none" strike="noStrike">
                          <a:solidFill>
                            <a:srgbClr val="000000"/>
                          </a:solidFill>
                          <a:latin typeface="微軟正黑體"/>
                          <a:ea typeface="微軟正黑體"/>
                        </a:rPr>
                        <a:t>4</a:t>
                      </a:r>
                      <a:endParaRPr/>
                    </a:p>
                  </a:txBody>
                  <a:tcPr marL="8193" marR="8193" marT="8193" marB="0" anchor="ctr"/>
                </a:tc>
                <a:tc>
                  <a:txBody>
                    <a:bodyPr/>
                    <a:p>
                      <a:pPr algn="l">
                        <a:defRPr/>
                      </a:pPr>
                      <a:r>
                        <a:rPr lang="zh-TW" sz="1200" b="0" i="0" u="none" strike="noStrike">
                          <a:solidFill>
                            <a:srgbClr val="000000"/>
                          </a:solidFill>
                          <a:latin typeface="微軟正黑體"/>
                          <a:ea typeface="微軟正黑體"/>
                        </a:rPr>
                        <a:t>執行日期</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Exe</a:t>
                      </a:r>
                      <a:r>
                        <a:rPr lang="en-US" sz="1200" b="0" i="0" u="none" strike="noStrike">
                          <a:solidFill>
                            <a:srgbClr val="000000"/>
                          </a:solidFill>
                          <a:latin typeface="微軟正黑體"/>
                          <a:ea typeface="微軟正黑體"/>
                        </a:rPr>
                        <a:t>Date</a:t>
                      </a:r>
                      <a:endParaRPr lang="en-US" sz="1200" b="0" i="0" u="none" strike="noStrike">
                        <a:solidFill>
                          <a:srgbClr val="000000"/>
                        </a:solidFill>
                        <a:latin typeface="微軟正黑體"/>
                        <a:ea typeface="微軟正黑體"/>
                      </a:endParaRPr>
                    </a:p>
                  </a:txBody>
                  <a:tcPr marL="8193" marR="8193" marT="8193" marB="0" anchor="ctr"/>
                </a:tc>
                <a:tc>
                  <a:txBody>
                    <a:bodyPr/>
                    <a:p>
                      <a:pPr algn="l">
                        <a:defRPr/>
                      </a:pPr>
                      <a:r>
                        <a:rPr lang="en-US" sz="1200" b="0" i="0" u="none" strike="noStrike" cap="none" spc="0">
                          <a:ln>
                            <a:noFill/>
                          </a:ln>
                          <a:solidFill>
                            <a:srgbClr val="000000"/>
                          </a:solidFill>
                          <a:latin typeface="微軟正黑體"/>
                          <a:ea typeface="微軟正黑體"/>
                          <a:cs typeface="+mn-cs"/>
                        </a:rPr>
                        <a:t>datetime</a:t>
                      </a:r>
                      <a:endParaRPr/>
                    </a:p>
                  </a:txBody>
                  <a:tcPr marL="8193" marR="8193" marT="8193" marB="0" anchor="ctr"/>
                </a:tc>
                <a:tc>
                  <a:txBody>
                    <a:bodyPr/>
                    <a:p>
                      <a:pPr algn="l">
                        <a:defRPr/>
                      </a:pPr>
                      <a:r>
                        <a:rPr lang="en-US" sz="1200" b="0" i="0" u="none" strike="noStrike">
                          <a:solidFill>
                            <a:srgbClr val="000000"/>
                          </a:solidFill>
                          <a:latin typeface="微軟正黑體"/>
                          <a:ea typeface="微軟正黑體"/>
                        </a:rPr>
                        <a:t>auto</a:t>
                      </a:r>
                      <a:endParaRPr lang="zh-TW" sz="1200" b="0" i="0" u="none" strike="noStrike">
                        <a:solidFill>
                          <a:srgbClr val="000000"/>
                        </a:solidFill>
                        <a:latin typeface="微軟正黑體"/>
                        <a:ea typeface="微軟正黑體"/>
                      </a:endParaRPr>
                    </a:p>
                  </a:txBody>
                  <a:tcPr marL="8193" marR="8193" marT="8193"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6167306" y="1842230"/>
            <a:ext cx="5461233" cy="255454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a:solidFill>
                  <a:srgbClr val="000000"/>
                </a:solidFill>
                <a:latin typeface="Consolas"/>
              </a:rPr>
              <a:t>UndoActions</a:t>
            </a:r>
            <a:r>
              <a:rPr lang="en-US" sz="1600">
                <a:solidFill>
                  <a:srgbClr val="000000"/>
                </a:solidFill>
                <a:latin typeface="Consolas"/>
              </a:rPr>
              <a:t> (</a:t>
            </a:r>
            <a:endParaRPr/>
          </a:p>
          <a:p>
            <a:pPr>
              <a:defRPr/>
            </a:pPr>
            <a:r>
              <a:rPr lang="en-US" sz="1600" b="0">
                <a:solidFill>
                  <a:srgbClr val="000000"/>
                </a:solidFill>
                <a:latin typeface="Consolas"/>
              </a:rPr>
              <a:t>    </a:t>
            </a:r>
            <a:r>
              <a:rPr lang="en-US" sz="1600">
                <a:solidFill>
                  <a:srgbClr val="000000"/>
                </a:solidFill>
                <a:latin typeface="Consolas"/>
              </a:rPr>
              <a:t>UndoID</a:t>
            </a:r>
            <a:r>
              <a:rPr lang="zh-TW" sz="1600">
                <a:solidFill>
                  <a:srgbClr val="000000"/>
                </a:solidFill>
                <a:latin typeface="Consolas"/>
              </a:rPr>
              <a:t> </a:t>
            </a:r>
            <a:r>
              <a:rPr lang="zh-TW" sz="1600">
                <a:solidFill>
                  <a:srgbClr val="000000"/>
                </a:solidFill>
                <a:latin typeface="微軟正黑體"/>
                <a:ea typeface="微軟正黑體"/>
              </a:rPr>
              <a:t>   </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Doc</a:t>
            </a:r>
            <a:r>
              <a:rPr lang="en-US" sz="1600">
                <a:solidFill>
                  <a:srgbClr val="000000"/>
                </a:solidFill>
                <a:latin typeface="Consolas"/>
              </a:rPr>
              <a:t>No</a:t>
            </a:r>
            <a:r>
              <a:rPr lang="en-US" sz="160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128</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DocType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8</a:t>
            </a:r>
            <a:r>
              <a:rPr lang="en-US" sz="1600" b="0">
                <a:solidFill>
                  <a:srgbClr val="0000FF"/>
                </a:solidFill>
                <a:latin typeface="Consolas"/>
              </a:rPr>
              <a:t>)</a:t>
            </a:r>
            <a:r>
              <a:rPr lang="en-US" sz="1600" b="0">
                <a:solidFill>
                  <a:srgbClr val="000000"/>
                </a:solidFill>
                <a:latin typeface="Consolas"/>
              </a:rPr>
              <a:t>,</a:t>
            </a:r>
            <a:r>
              <a:rPr lang="en-US" sz="1600">
                <a:solidFill>
                  <a:srgbClr val="000000"/>
                </a:solidFill>
                <a:latin typeface="Consolas"/>
              </a:rPr>
              <a:t>               </a:t>
            </a:r>
            <a:endParaRPr lang="en-US" sz="1600" b="0">
              <a:solidFill>
                <a:srgbClr val="000000"/>
              </a:solidFill>
              <a:latin typeface="Consolas"/>
            </a:endParaRPr>
          </a:p>
          <a:p>
            <a:pPr>
              <a:defRPr/>
            </a:pPr>
            <a:r>
              <a:rPr lang="en-US" sz="1600">
                <a:solidFill>
                  <a:srgbClr val="000000"/>
                </a:solidFill>
                <a:latin typeface="Consolas"/>
              </a:rPr>
              <a:t>    Status</a:t>
            </a:r>
            <a:r>
              <a:rPr lang="zh-TW" sz="1600">
                <a:solidFill>
                  <a:srgbClr val="000000"/>
                </a:solidFill>
                <a:latin typeface="Consolas"/>
              </a:rPr>
              <a:t>     </a:t>
            </a:r>
            <a:r>
              <a:rPr lang="en-US" sz="1600" b="0">
                <a:solidFill>
                  <a:srgbClr val="0000FF"/>
                </a:solidFill>
                <a:latin typeface="Consolas"/>
              </a:rPr>
              <a:t>varchar</a:t>
            </a:r>
            <a:r>
              <a:rPr lang="en-US" sz="1600" b="0">
                <a:solidFill>
                  <a:srgbClr val="000000"/>
                </a:solidFill>
                <a:latin typeface="Consolas"/>
              </a:rPr>
              <a:t>(</a:t>
            </a:r>
            <a:r>
              <a:rPr lang="en-US" sz="1600">
                <a:solidFill>
                  <a:srgbClr val="098658"/>
                </a:solidFill>
                <a:latin typeface="Consolas"/>
              </a:rPr>
              <a:t>20</a:t>
            </a:r>
            <a:r>
              <a:rPr lang="en-US" sz="1600" b="0">
                <a:solidFill>
                  <a:srgbClr val="000000"/>
                </a:solidFill>
                <a:latin typeface="Consolas"/>
              </a:rPr>
              <a:t>),     </a:t>
            </a:r>
            <a:endParaRPr/>
          </a:p>
          <a:p>
            <a:pPr>
              <a:defRPr/>
            </a:pPr>
            <a:r>
              <a:rPr lang="en-US" sz="1600" b="0">
                <a:solidFill>
                  <a:srgbClr val="000000"/>
                </a:solidFill>
                <a:latin typeface="Consolas"/>
              </a:rPr>
              <a:t>    Action     </a:t>
            </a:r>
            <a:r>
              <a:rPr lang="en-US" sz="1600" b="0">
                <a:solidFill>
                  <a:srgbClr val="0000FF"/>
                </a:solidFill>
                <a:latin typeface="Consolas"/>
              </a:rPr>
              <a:t>varchar</a:t>
            </a:r>
            <a:r>
              <a:rPr lang="en-US" sz="1600" b="0">
                <a:solidFill>
                  <a:srgbClr val="000000"/>
                </a:solidFill>
                <a:latin typeface="Consolas"/>
              </a:rPr>
              <a:t>(8),</a:t>
            </a:r>
            <a:endParaRPr lang="en-US" sz="1600">
              <a:solidFill>
                <a:srgbClr val="0000FF"/>
              </a:solidFill>
              <a:latin typeface="Consolas"/>
            </a:endParaRPr>
          </a:p>
          <a:p>
            <a:pPr>
              <a:defRPr/>
            </a:pPr>
            <a:r>
              <a:rPr lang="en-US" sz="1600" b="0">
                <a:solidFill>
                  <a:srgbClr val="000000"/>
                </a:solidFill>
                <a:latin typeface="Consolas"/>
              </a:rPr>
              <a:t>    </a:t>
            </a:r>
            <a:r>
              <a:rPr lang="en-US" sz="1600" b="0">
                <a:solidFill>
                  <a:srgbClr val="000000"/>
                </a:solidFill>
                <a:latin typeface="Consolas"/>
              </a:rPr>
              <a:t>ExeDate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a:solidFill>
                  <a:srgbClr val="000000"/>
                </a:solidFill>
                <a:latin typeface="Consolas"/>
              </a:rPr>
              <a:t>Undo</a:t>
            </a:r>
            <a:r>
              <a:rPr lang="en-US" sz="1600" b="0">
                <a:solidFill>
                  <a:srgbClr val="000000"/>
                </a:solidFill>
                <a:latin typeface="Consolas"/>
              </a:rPr>
              <a:t>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
        <p:nvSpPr>
          <p:cNvPr id="7" name="文字方塊 6"/>
          <p:cNvSpPr txBox="1"/>
          <p:nvPr/>
        </p:nvSpPr>
        <p:spPr bwMode="auto">
          <a:xfrm>
            <a:off x="318782" y="1850615"/>
            <a:ext cx="5649985" cy="206210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600" b="0">
                <a:solidFill>
                  <a:srgbClr val="0000FF"/>
                </a:solidFill>
                <a:latin typeface="Consolas"/>
              </a:rPr>
              <a:t>CREATE</a:t>
            </a:r>
            <a:r>
              <a:rPr lang="en-US" sz="1600" b="0">
                <a:solidFill>
                  <a:srgbClr val="000000"/>
                </a:solidFill>
                <a:latin typeface="Consolas"/>
              </a:rPr>
              <a:t> </a:t>
            </a:r>
            <a:r>
              <a:rPr lang="en-US" sz="1600" b="0">
                <a:solidFill>
                  <a:srgbClr val="0000FF"/>
                </a:solidFill>
                <a:latin typeface="Consolas"/>
              </a:rPr>
              <a:t>TABLE</a:t>
            </a:r>
            <a:r>
              <a:rPr lang="en-US" sz="1600" b="0">
                <a:solidFill>
                  <a:srgbClr val="000000"/>
                </a:solidFill>
                <a:latin typeface="Consolas"/>
              </a:rPr>
              <a:t> </a:t>
            </a:r>
            <a:r>
              <a:rPr lang="en-US" sz="1600">
                <a:solidFill>
                  <a:srgbClr val="000000"/>
                </a:solidFill>
                <a:latin typeface="Consolas"/>
              </a:rPr>
              <a:t>SignRecords</a:t>
            </a:r>
            <a:r>
              <a:rPr lang="en-US" sz="1600">
                <a:solidFill>
                  <a:srgbClr val="000000"/>
                </a:solidFill>
                <a:latin typeface="Consolas"/>
              </a:rPr>
              <a:t> (</a:t>
            </a:r>
            <a:endParaRPr/>
          </a:p>
          <a:p>
            <a:pPr>
              <a:defRPr/>
            </a:pPr>
            <a:r>
              <a:rPr lang="en-US" sz="1600" b="0">
                <a:solidFill>
                  <a:srgbClr val="000000"/>
                </a:solidFill>
                <a:latin typeface="Consolas"/>
              </a:rPr>
              <a:t>    </a:t>
            </a:r>
            <a:r>
              <a:rPr lang="en-US" sz="1600" b="0">
                <a:solidFill>
                  <a:srgbClr val="000000"/>
                </a:solidFill>
                <a:latin typeface="Consolas"/>
              </a:rPr>
              <a:t>SignID</a:t>
            </a:r>
            <a:r>
              <a:rPr lang="en-US" sz="1600" b="0">
                <a:solidFill>
                  <a:srgbClr val="000000"/>
                </a:solidFill>
                <a:latin typeface="Consolas"/>
              </a:rPr>
              <a:t>     </a:t>
            </a:r>
            <a:r>
              <a:rPr lang="en-US" sz="1600" b="0">
                <a:solidFill>
                  <a:srgbClr val="0000FF"/>
                </a:solidFill>
                <a:latin typeface="Consolas"/>
              </a:rPr>
              <a:t>int</a:t>
            </a:r>
            <a:r>
              <a:rPr lang="en-US" sz="1600" b="0">
                <a:solidFill>
                  <a:srgbClr val="000000"/>
                </a:solidFill>
                <a:latin typeface="Consolas"/>
              </a:rPr>
              <a:t> </a:t>
            </a:r>
            <a:r>
              <a:rPr lang="en-US" sz="1600" b="0">
                <a:solidFill>
                  <a:srgbClr val="0000FF"/>
                </a:solidFill>
                <a:latin typeface="Consolas"/>
              </a:rPr>
              <a:t>NOT</a:t>
            </a:r>
            <a:r>
              <a:rPr lang="en-US" sz="1600" b="0">
                <a:solidFill>
                  <a:srgbClr val="000000"/>
                </a:solidFill>
                <a:latin typeface="Consolas"/>
              </a:rPr>
              <a:t> </a:t>
            </a:r>
            <a:r>
              <a:rPr lang="en-US" sz="1600" b="0">
                <a:solidFill>
                  <a:srgbClr val="0000FF"/>
                </a:solidFill>
                <a:latin typeface="Consolas"/>
              </a:rPr>
              <a:t>NULL</a:t>
            </a:r>
            <a:r>
              <a:rPr lang="en-US" sz="1600" b="0">
                <a:solidFill>
                  <a:srgbClr val="000000"/>
                </a:solidFill>
                <a:latin typeface="Consolas"/>
              </a:rPr>
              <a:t> AUTO_INCREMENT,</a:t>
            </a:r>
            <a:endParaRPr/>
          </a:p>
          <a:p>
            <a:pPr>
              <a:defRPr/>
            </a:pPr>
            <a:r>
              <a:rPr lang="en-US" sz="1600" b="0">
                <a:solidFill>
                  <a:srgbClr val="000000"/>
                </a:solidFill>
                <a:latin typeface="Consolas"/>
              </a:rPr>
              <a:t>    </a:t>
            </a:r>
            <a:r>
              <a:rPr lang="en-US" sz="1600" b="0">
                <a:solidFill>
                  <a:srgbClr val="000000"/>
                </a:solidFill>
                <a:latin typeface="Consolas"/>
              </a:rPr>
              <a:t>Doc</a:t>
            </a:r>
            <a:r>
              <a:rPr lang="en-US" sz="1600">
                <a:solidFill>
                  <a:srgbClr val="000000"/>
                </a:solidFill>
                <a:latin typeface="Consolas"/>
              </a:rPr>
              <a:t>No</a:t>
            </a:r>
            <a:r>
              <a:rPr lang="en-US" sz="160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128</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00"/>
                </a:solidFill>
                <a:latin typeface="Consolas"/>
              </a:rPr>
              <a:t>DocType</a:t>
            </a:r>
            <a:r>
              <a:rPr lang="en-US" sz="1600" b="0">
                <a:solidFill>
                  <a:srgbClr val="000000"/>
                </a:solidFill>
                <a:latin typeface="Consolas"/>
              </a:rPr>
              <a:t>    </a:t>
            </a:r>
            <a:r>
              <a:rPr lang="en-US" sz="1600" b="0">
                <a:solidFill>
                  <a:srgbClr val="0000FF"/>
                </a:solidFill>
                <a:latin typeface="Consolas"/>
              </a:rPr>
              <a:t>varchar(</a:t>
            </a:r>
            <a:r>
              <a:rPr lang="en-US" sz="1600">
                <a:solidFill>
                  <a:srgbClr val="098658"/>
                </a:solidFill>
                <a:latin typeface="Consolas"/>
              </a:rPr>
              <a:t>8</a:t>
            </a:r>
            <a:r>
              <a:rPr lang="en-US" sz="1600" b="0">
                <a:solidFill>
                  <a:srgbClr val="0000FF"/>
                </a:solidFill>
                <a:latin typeface="Consolas"/>
              </a:rPr>
              <a:t>)</a:t>
            </a:r>
            <a:r>
              <a:rPr lang="en-US" sz="1600" b="0">
                <a:solidFill>
                  <a:srgbClr val="000000"/>
                </a:solidFill>
                <a:latin typeface="Consolas"/>
              </a:rPr>
              <a:t>,</a:t>
            </a:r>
            <a:endParaRPr/>
          </a:p>
          <a:p>
            <a:pPr>
              <a:defRPr/>
            </a:pPr>
            <a:r>
              <a:rPr lang="en-US" sz="1600" b="0">
                <a:solidFill>
                  <a:srgbClr val="000000"/>
                </a:solidFill>
                <a:latin typeface="Consolas"/>
              </a:rPr>
              <a:t>    </a:t>
            </a:r>
            <a:r>
              <a:rPr lang="en-US" sz="1600">
                <a:solidFill>
                  <a:srgbClr val="000000"/>
                </a:solidFill>
                <a:latin typeface="Consolas"/>
              </a:rPr>
              <a:t>Sign</a:t>
            </a:r>
            <a:r>
              <a:rPr lang="en-US" sz="1600" b="0">
                <a:solidFill>
                  <a:srgbClr val="000000"/>
                </a:solidFill>
                <a:latin typeface="Consolas"/>
              </a:rPr>
              <a:t>Date</a:t>
            </a:r>
            <a:r>
              <a:rPr lang="en-US" sz="1600" b="0">
                <a:solidFill>
                  <a:srgbClr val="000000"/>
                </a:solidFill>
                <a:latin typeface="Consolas"/>
              </a:rPr>
              <a:t>   </a:t>
            </a:r>
            <a:r>
              <a:rPr lang="en-US" sz="1600" b="0">
                <a:solidFill>
                  <a:srgbClr val="0000FF"/>
                </a:solidFill>
                <a:latin typeface="Consolas"/>
              </a:rPr>
              <a:t>datetime</a:t>
            </a:r>
            <a:r>
              <a:rPr lang="en-US" sz="1600" b="0">
                <a:solidFill>
                  <a:srgbClr val="000000"/>
                </a:solidFill>
                <a:latin typeface="Consolas"/>
              </a:rPr>
              <a:t>,</a:t>
            </a:r>
            <a:endParaRPr/>
          </a:p>
          <a:p>
            <a:pPr>
              <a:defRPr/>
            </a:pPr>
            <a:r>
              <a:rPr lang="en-US" sz="1600" b="0">
                <a:solidFill>
                  <a:srgbClr val="000000"/>
                </a:solidFill>
                <a:latin typeface="Consolas"/>
              </a:rPr>
              <a:t>    </a:t>
            </a:r>
            <a:r>
              <a:rPr lang="en-US" sz="1600" b="0">
                <a:solidFill>
                  <a:srgbClr val="0000FF"/>
                </a:solidFill>
                <a:latin typeface="Consolas"/>
              </a:rPr>
              <a:t>PRIMARY</a:t>
            </a:r>
            <a:r>
              <a:rPr lang="en-US" sz="1600" b="0">
                <a:solidFill>
                  <a:srgbClr val="000000"/>
                </a:solidFill>
                <a:latin typeface="Consolas"/>
              </a:rPr>
              <a:t> </a:t>
            </a:r>
            <a:r>
              <a:rPr lang="en-US" sz="1600" b="0">
                <a:solidFill>
                  <a:srgbClr val="0000FF"/>
                </a:solidFill>
                <a:latin typeface="Consolas"/>
              </a:rPr>
              <a:t>KEY</a:t>
            </a:r>
            <a:r>
              <a:rPr lang="en-US" sz="1600" b="0">
                <a:solidFill>
                  <a:srgbClr val="000000"/>
                </a:solidFill>
                <a:latin typeface="Consolas"/>
              </a:rPr>
              <a:t>(</a:t>
            </a:r>
            <a:r>
              <a:rPr lang="en-US" sz="1600" b="0">
                <a:solidFill>
                  <a:srgbClr val="000000"/>
                </a:solidFill>
                <a:latin typeface="Consolas"/>
              </a:rPr>
              <a:t>SignID</a:t>
            </a:r>
            <a:r>
              <a:rPr lang="en-US" sz="1600" b="0">
                <a:solidFill>
                  <a:srgbClr val="000000"/>
                </a:solidFill>
                <a:latin typeface="Consolas"/>
              </a:rPr>
              <a:t>)</a:t>
            </a:r>
            <a:endParaRPr/>
          </a:p>
          <a:p>
            <a:pPr>
              <a:defRPr/>
            </a:pPr>
            <a:r>
              <a:rPr lang="en-US" sz="1600" b="0">
                <a:solidFill>
                  <a:srgbClr val="000000"/>
                </a:solidFill>
                <a:latin typeface="Consolas"/>
              </a:rPr>
              <a:t>);</a:t>
            </a:r>
            <a:endParaRPr/>
          </a:p>
          <a:p>
            <a:pPr algn="just" defTabSz="1219170">
              <a:defRPr/>
            </a:pPr>
            <a:endParaRPr lang="en-US" sz="16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66563" name="群組 12"/>
          <p:cNvGrpSpPr/>
          <p:nvPr/>
        </p:nvGrpSpPr>
        <p:grpSpPr bwMode="auto">
          <a:xfrm>
            <a:off x="1519128" y="2233576"/>
            <a:ext cx="1123117" cy="854808"/>
            <a:chOff x="4504756" y="3173246"/>
            <a:chExt cx="1108464" cy="1041311"/>
          </a:xfrm>
        </p:grpSpPr>
        <p:pic>
          <p:nvPicPr>
            <p:cNvPr id="66602" name="圖片 13"/>
            <p:cNvPicPr>
              <a:picLocks noChangeAspect="1" noChangeArrowheads="1"/>
            </p:cNvPicPr>
            <p:nvPr/>
          </p:nvPicPr>
          <p:blipFill>
            <a:blip r:embed="rId2"/>
            <a:stretch/>
          </p:blipFill>
          <p:spPr bwMode="auto">
            <a:xfrm>
              <a:off x="4709781" y="3173246"/>
              <a:ext cx="609600" cy="609600"/>
            </a:xfrm>
            <a:prstGeom prst="rect">
              <a:avLst/>
            </a:prstGeom>
            <a:noFill/>
            <a:ln>
              <a:noFill/>
            </a:ln>
          </p:spPr>
        </p:pic>
        <p:sp>
          <p:nvSpPr>
            <p:cNvPr id="66603" name="文字方塊 14"/>
            <p:cNvSpPr txBox="1">
              <a:spLocks noChangeArrowheads="1"/>
            </p:cNvSpPr>
            <p:nvPr/>
          </p:nvSpPr>
          <p:spPr bwMode="auto">
            <a:xfrm>
              <a:off x="4504756" y="3845247"/>
              <a:ext cx="1108464" cy="369309"/>
            </a:xfrm>
            <a:prstGeom prst="rect">
              <a:avLst/>
            </a:prstGeom>
            <a:noFill/>
            <a:ln>
              <a:noFill/>
            </a:ln>
          </p:spPr>
          <p:txBody>
            <a:bodyPr wrap="none">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聯盟窗口</a:t>
              </a:r>
              <a:endParaRPr/>
            </a:p>
          </p:txBody>
        </p:sp>
      </p:grpSp>
      <p:sp>
        <p:nvSpPr>
          <p:cNvPr id="66564" name="矩形 31"/>
          <p:cNvSpPr>
            <a:spLocks noChangeArrowheads="1"/>
          </p:cNvSpPr>
          <p:nvPr/>
        </p:nvSpPr>
        <p:spPr bwMode="auto">
          <a:xfrm>
            <a:off x="3738007" y="2014662"/>
            <a:ext cx="2465065" cy="437829"/>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供應商資料建立</a:t>
            </a:r>
            <a:endParaRPr/>
          </a:p>
        </p:txBody>
      </p:sp>
      <p:grpSp>
        <p:nvGrpSpPr>
          <p:cNvPr id="66565" name="群組 7"/>
          <p:cNvGrpSpPr/>
          <p:nvPr/>
        </p:nvGrpSpPr>
        <p:grpSpPr bwMode="auto">
          <a:xfrm>
            <a:off x="7382509" y="2521552"/>
            <a:ext cx="915549" cy="708864"/>
            <a:chOff x="1898177" y="1806922"/>
            <a:chExt cx="903905" cy="861136"/>
          </a:xfrm>
        </p:grpSpPr>
        <p:pic>
          <p:nvPicPr>
            <p:cNvPr id="66600"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601" name="文字方塊 9"/>
            <p:cNvSpPr txBox="1">
              <a:spLocks noChangeArrowheads="1"/>
            </p:cNvSpPr>
            <p:nvPr/>
          </p:nvSpPr>
          <p:spPr bwMode="auto">
            <a:xfrm>
              <a:off x="1898177" y="2361142"/>
              <a:ext cx="903905"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會員資料</a:t>
              </a:r>
              <a:endParaRPr/>
            </a:p>
          </p:txBody>
        </p:sp>
      </p:grpSp>
      <p:grpSp>
        <p:nvGrpSpPr>
          <p:cNvPr id="66566" name="群組 7"/>
          <p:cNvGrpSpPr/>
          <p:nvPr/>
        </p:nvGrpSpPr>
        <p:grpSpPr bwMode="auto">
          <a:xfrm>
            <a:off x="7290792" y="1613319"/>
            <a:ext cx="1097372" cy="708864"/>
            <a:chOff x="1808948" y="1806922"/>
            <a:chExt cx="1082368" cy="861136"/>
          </a:xfrm>
        </p:grpSpPr>
        <p:pic>
          <p:nvPicPr>
            <p:cNvPr id="66598"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599" name="文字方塊 9"/>
            <p:cNvSpPr txBox="1">
              <a:spLocks noChangeArrowheads="1"/>
            </p:cNvSpPr>
            <p:nvPr/>
          </p:nvSpPr>
          <p:spPr bwMode="auto">
            <a:xfrm>
              <a:off x="1808948" y="2361142"/>
              <a:ext cx="1082368"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供應商資料</a:t>
              </a:r>
              <a:endParaRPr/>
            </a:p>
          </p:txBody>
        </p:sp>
      </p:grpSp>
      <p:sp>
        <p:nvSpPr>
          <p:cNvPr id="66567" name="矩形 31"/>
          <p:cNvSpPr>
            <a:spLocks noChangeArrowheads="1"/>
          </p:cNvSpPr>
          <p:nvPr/>
        </p:nvSpPr>
        <p:spPr bwMode="auto">
          <a:xfrm>
            <a:off x="3738007" y="2657071"/>
            <a:ext cx="2465065" cy="437829"/>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會員資料建立</a:t>
            </a:r>
            <a:endParaRPr/>
          </a:p>
        </p:txBody>
      </p:sp>
      <p:sp>
        <p:nvSpPr>
          <p:cNvPr id="66568" name="矩形 31"/>
          <p:cNvSpPr>
            <a:spLocks noChangeArrowheads="1"/>
          </p:cNvSpPr>
          <p:nvPr/>
        </p:nvSpPr>
        <p:spPr bwMode="auto">
          <a:xfrm>
            <a:off x="3770189" y="3282540"/>
            <a:ext cx="2465065" cy="437829"/>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聯盟資料建立</a:t>
            </a:r>
            <a:endParaRPr/>
          </a:p>
        </p:txBody>
      </p:sp>
      <p:cxnSp>
        <p:nvCxnSpPr>
          <p:cNvPr id="64" name="直線單箭頭接點 63"/>
          <p:cNvCxnSpPr>
            <a:cxnSpLocks/>
            <a:stCxn id="66602" idx="3"/>
            <a:endCxn id="66564" idx="1"/>
          </p:cNvCxnSpPr>
          <p:nvPr/>
        </p:nvCxnSpPr>
        <p:spPr bwMode="auto">
          <a:xfrm flipV="1">
            <a:off x="2344571" y="2233576"/>
            <a:ext cx="1393438" cy="250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cxnSpLocks/>
            <a:stCxn id="66602" idx="3"/>
            <a:endCxn id="66567" idx="1"/>
          </p:cNvCxnSpPr>
          <p:nvPr/>
        </p:nvCxnSpPr>
        <p:spPr bwMode="auto">
          <a:xfrm>
            <a:off x="2344571" y="2483765"/>
            <a:ext cx="1393438" cy="39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cxnSpLocks/>
            <a:stCxn id="66602" idx="3"/>
            <a:endCxn id="66568" idx="1"/>
          </p:cNvCxnSpPr>
          <p:nvPr/>
        </p:nvCxnSpPr>
        <p:spPr bwMode="auto">
          <a:xfrm>
            <a:off x="2344571" y="2483765"/>
            <a:ext cx="1425619" cy="101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572" name="矩形 31"/>
          <p:cNvSpPr>
            <a:spLocks noChangeArrowheads="1"/>
          </p:cNvSpPr>
          <p:nvPr/>
        </p:nvSpPr>
        <p:spPr bwMode="auto">
          <a:xfrm>
            <a:off x="3770189" y="3970557"/>
            <a:ext cx="2465065" cy="437829"/>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代碼資料建立</a:t>
            </a:r>
            <a:endParaRPr/>
          </a:p>
        </p:txBody>
      </p:sp>
      <p:cxnSp>
        <p:nvCxnSpPr>
          <p:cNvPr id="72" name="直線單箭頭接點 71"/>
          <p:cNvCxnSpPr>
            <a:cxnSpLocks/>
            <a:stCxn id="66602" idx="3"/>
            <a:endCxn id="66572" idx="1"/>
          </p:cNvCxnSpPr>
          <p:nvPr/>
        </p:nvCxnSpPr>
        <p:spPr bwMode="auto">
          <a:xfrm>
            <a:off x="2344571" y="2483765"/>
            <a:ext cx="1425619" cy="170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574" name="群組 7"/>
          <p:cNvGrpSpPr/>
          <p:nvPr/>
        </p:nvGrpSpPr>
        <p:grpSpPr bwMode="auto">
          <a:xfrm>
            <a:off x="7376072" y="4095652"/>
            <a:ext cx="915549" cy="707563"/>
            <a:chOff x="1898178" y="1806922"/>
            <a:chExt cx="903905" cy="861136"/>
          </a:xfrm>
        </p:grpSpPr>
        <p:pic>
          <p:nvPicPr>
            <p:cNvPr id="66596"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597" name="文字方塊 9"/>
            <p:cNvSpPr txBox="1">
              <a:spLocks noChangeArrowheads="1"/>
            </p:cNvSpPr>
            <p:nvPr/>
          </p:nvSpPr>
          <p:spPr bwMode="auto">
            <a:xfrm>
              <a:off x="1898178" y="2361142"/>
              <a:ext cx="903905"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聯盟資料</a:t>
              </a:r>
              <a:endParaRPr/>
            </a:p>
          </p:txBody>
        </p:sp>
      </p:grpSp>
      <p:grpSp>
        <p:nvGrpSpPr>
          <p:cNvPr id="66575" name="群組 7"/>
          <p:cNvGrpSpPr/>
          <p:nvPr/>
        </p:nvGrpSpPr>
        <p:grpSpPr bwMode="auto">
          <a:xfrm>
            <a:off x="7103482" y="4804517"/>
            <a:ext cx="1441421" cy="736431"/>
            <a:chOff x="1638587" y="1806922"/>
            <a:chExt cx="1423089" cy="894623"/>
          </a:xfrm>
        </p:grpSpPr>
        <p:pic>
          <p:nvPicPr>
            <p:cNvPr id="66594"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595" name="文字方塊 9"/>
            <p:cNvSpPr txBox="1">
              <a:spLocks noChangeArrowheads="1"/>
            </p:cNvSpPr>
            <p:nvPr/>
          </p:nvSpPr>
          <p:spPr bwMode="auto">
            <a:xfrm>
              <a:off x="1638587" y="2327655"/>
              <a:ext cx="1423089" cy="37389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b="0" i="0" u="none" strike="noStrike" cap="none" spc="0">
                  <a:ln>
                    <a:noFill/>
                  </a:ln>
                  <a:solidFill>
                    <a:srgbClr val="000000"/>
                  </a:solidFill>
                  <a:latin typeface="微軟正黑體"/>
                  <a:ea typeface="微軟正黑體"/>
                  <a:cs typeface="+mn-cs"/>
                </a:rPr>
                <a:t>海纜代號資料表</a:t>
              </a:r>
              <a:endParaRPr lang="zh-TW" sz="1400">
                <a:latin typeface="微軟正黑體"/>
                <a:ea typeface="微軟正黑體"/>
              </a:endParaRPr>
            </a:p>
          </p:txBody>
        </p:sp>
      </p:grpSp>
      <p:cxnSp>
        <p:nvCxnSpPr>
          <p:cNvPr id="82" name="直線單箭頭接點 81"/>
          <p:cNvCxnSpPr>
            <a:cxnSpLocks/>
            <a:stCxn id="66564" idx="3"/>
            <a:endCxn id="66598" idx="1"/>
          </p:cNvCxnSpPr>
          <p:nvPr/>
        </p:nvCxnSpPr>
        <p:spPr bwMode="auto">
          <a:xfrm flipV="1">
            <a:off x="6203073" y="1905205"/>
            <a:ext cx="1263105" cy="32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cxnSpLocks/>
            <a:stCxn id="66567" idx="3"/>
            <a:endCxn id="66600" idx="1"/>
          </p:cNvCxnSpPr>
          <p:nvPr/>
        </p:nvCxnSpPr>
        <p:spPr bwMode="auto">
          <a:xfrm flipV="1">
            <a:off x="6203074" y="2813438"/>
            <a:ext cx="1264714" cy="62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stCxn id="66568" idx="3"/>
            <a:endCxn id="66596" idx="1"/>
          </p:cNvCxnSpPr>
          <p:nvPr/>
        </p:nvCxnSpPr>
        <p:spPr bwMode="auto">
          <a:xfrm>
            <a:off x="6235255" y="3501456"/>
            <a:ext cx="1226096" cy="88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cxnSpLocks/>
            <a:stCxn id="66572" idx="3"/>
            <a:endCxn id="66594" idx="1"/>
          </p:cNvCxnSpPr>
          <p:nvPr/>
        </p:nvCxnSpPr>
        <p:spPr bwMode="auto">
          <a:xfrm>
            <a:off x="6235254" y="4189471"/>
            <a:ext cx="1216442" cy="90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580" name="矩形 31"/>
          <p:cNvSpPr>
            <a:spLocks noChangeArrowheads="1"/>
          </p:cNvSpPr>
          <p:nvPr/>
        </p:nvSpPr>
        <p:spPr bwMode="auto">
          <a:xfrm>
            <a:off x="3747662" y="4691150"/>
            <a:ext cx="2465065" cy="437829"/>
          </a:xfrm>
          <a:prstGeom prst="rect">
            <a:avLst/>
          </a:prstGeom>
          <a:solidFill>
            <a:schemeClr val="accent1"/>
          </a:solidFill>
          <a:ln w="9525" algn="ctr">
            <a:solidFill>
              <a:schemeClr val="tx1"/>
            </a:solidFill>
            <a:round/>
            <a:headEnd/>
            <a:tailEnd/>
          </a:ln>
          <a:effectLst/>
        </p:spPr>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2400">
                <a:latin typeface="微軟正黑體"/>
                <a:ea typeface="微軟正黑體"/>
              </a:rPr>
              <a:t>合約資料建立</a:t>
            </a:r>
            <a:endParaRPr/>
          </a:p>
        </p:txBody>
      </p:sp>
      <p:cxnSp>
        <p:nvCxnSpPr>
          <p:cNvPr id="93" name="直線單箭頭接點 92"/>
          <p:cNvCxnSpPr>
            <a:cxnSpLocks/>
            <a:stCxn id="66602" idx="3"/>
            <a:endCxn id="66580" idx="1"/>
          </p:cNvCxnSpPr>
          <p:nvPr/>
        </p:nvCxnSpPr>
        <p:spPr bwMode="auto">
          <a:xfrm>
            <a:off x="2344570" y="2483765"/>
            <a:ext cx="1403092" cy="242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582" name="群組 7"/>
          <p:cNvGrpSpPr/>
          <p:nvPr/>
        </p:nvGrpSpPr>
        <p:grpSpPr bwMode="auto">
          <a:xfrm>
            <a:off x="7366417" y="5813766"/>
            <a:ext cx="915550" cy="708864"/>
            <a:chOff x="1898180" y="1806922"/>
            <a:chExt cx="903905" cy="861136"/>
          </a:xfrm>
        </p:grpSpPr>
        <p:pic>
          <p:nvPicPr>
            <p:cNvPr id="66592"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593" name="文字方塊 9"/>
            <p:cNvSpPr txBox="1">
              <a:spLocks noChangeArrowheads="1"/>
            </p:cNvSpPr>
            <p:nvPr/>
          </p:nvSpPr>
          <p:spPr bwMode="auto">
            <a:xfrm>
              <a:off x="1898180" y="2361142"/>
              <a:ext cx="903905"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合約資料</a:t>
              </a:r>
              <a:endParaRPr/>
            </a:p>
          </p:txBody>
        </p:sp>
      </p:grpSp>
      <p:cxnSp>
        <p:nvCxnSpPr>
          <p:cNvPr id="99" name="直線單箭頭接點 98"/>
          <p:cNvCxnSpPr>
            <a:cxnSpLocks/>
            <a:stCxn id="66580" idx="3"/>
            <a:endCxn id="66592" idx="1"/>
          </p:cNvCxnSpPr>
          <p:nvPr/>
        </p:nvCxnSpPr>
        <p:spPr bwMode="auto">
          <a:xfrm>
            <a:off x="6212727" y="4910065"/>
            <a:ext cx="1238577" cy="119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584" name="群組 7"/>
          <p:cNvGrpSpPr/>
          <p:nvPr/>
        </p:nvGrpSpPr>
        <p:grpSpPr bwMode="auto">
          <a:xfrm>
            <a:off x="7366418" y="3411544"/>
            <a:ext cx="915549" cy="708864"/>
            <a:chOff x="1898179" y="1806922"/>
            <a:chExt cx="903905" cy="861136"/>
          </a:xfrm>
        </p:grpSpPr>
        <p:pic>
          <p:nvPicPr>
            <p:cNvPr id="66590"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66591" name="文字方塊 9"/>
            <p:cNvSpPr txBox="1">
              <a:spLocks noChangeArrowheads="1"/>
            </p:cNvSpPr>
            <p:nvPr/>
          </p:nvSpPr>
          <p:spPr bwMode="auto">
            <a:xfrm>
              <a:off x="1898179" y="2361142"/>
              <a:ext cx="903905"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帳戶資料</a:t>
              </a:r>
              <a:endParaRPr/>
            </a:p>
          </p:txBody>
        </p:sp>
      </p:grpSp>
      <p:cxnSp>
        <p:nvCxnSpPr>
          <p:cNvPr id="105" name="直線單箭頭接點 104"/>
          <p:cNvCxnSpPr>
            <a:cxnSpLocks/>
            <a:stCxn id="66568" idx="3"/>
            <a:endCxn id="66590" idx="1"/>
          </p:cNvCxnSpPr>
          <p:nvPr/>
        </p:nvCxnSpPr>
        <p:spPr bwMode="auto">
          <a:xfrm>
            <a:off x="6235254" y="3501456"/>
            <a:ext cx="1216442" cy="20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586" name="群組 7"/>
          <p:cNvGrpSpPr/>
          <p:nvPr/>
        </p:nvGrpSpPr>
        <p:grpSpPr bwMode="auto">
          <a:xfrm>
            <a:off x="8335065" y="3411544"/>
            <a:ext cx="1279195" cy="708864"/>
            <a:chOff x="1718425" y="1806922"/>
            <a:chExt cx="1263414" cy="861136"/>
          </a:xfrm>
        </p:grpSpPr>
        <p:pic>
          <p:nvPicPr>
            <p:cNvPr id="66588" name="圖形 8" descr="桌子"/>
            <p:cNvPicPr>
              <a:picLocks noChangeAspect="1" noChangeArrowheads="1"/>
            </p:cNvPicPr>
            <p:nvPr/>
          </p:nvPicPr>
          <p:blipFill>
            <a:blip r:embed="rId4"/>
            <a:stretch/>
          </p:blipFill>
          <p:spPr bwMode="auto">
            <a:xfrm>
              <a:off x="1981987" y="1806922"/>
              <a:ext cx="704874" cy="708343"/>
            </a:xfrm>
            <a:prstGeom prst="rect">
              <a:avLst/>
            </a:prstGeom>
            <a:noFill/>
            <a:ln>
              <a:noFill/>
            </a:ln>
          </p:spPr>
        </p:pic>
        <p:sp>
          <p:nvSpPr>
            <p:cNvPr id="66589" name="文字方塊 9"/>
            <p:cNvSpPr txBox="1">
              <a:spLocks noChangeArrowheads="1"/>
            </p:cNvSpPr>
            <p:nvPr/>
          </p:nvSpPr>
          <p:spPr bwMode="auto">
            <a:xfrm>
              <a:off x="1718425" y="2361142"/>
              <a:ext cx="1263414" cy="30691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帳戶異動資料</a:t>
              </a:r>
              <a:endParaRPr/>
            </a:p>
          </p:txBody>
        </p:sp>
      </p:grpSp>
      <p:cxnSp>
        <p:nvCxnSpPr>
          <p:cNvPr id="113" name="直線接點 112"/>
          <p:cNvCxnSpPr>
            <a:cxnSpLocks/>
            <a:stCxn id="66590" idx="3"/>
            <a:endCxn id="66588" idx="1"/>
          </p:cNvCxnSpPr>
          <p:nvPr/>
        </p:nvCxnSpPr>
        <p:spPr bwMode="auto">
          <a:xfrm>
            <a:off x="8164506" y="3703430"/>
            <a:ext cx="43766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88138" y="753924"/>
            <a:ext cx="10687437" cy="859395"/>
          </a:xfrm>
          <a:prstGeom prst="rect">
            <a:avLst/>
          </a:prstGeom>
          <a:noFill/>
          <a:ln w="25400" cap="flat" cmpd="sng" algn="ctr">
            <a:solidFill>
              <a:srgbClr val="F79646">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5" name="流程圖: 人工輸入 4"/>
          <p:cNvSpPr/>
          <p:nvPr/>
        </p:nvSpPr>
        <p:spPr bwMode="auto">
          <a:xfrm rot="16199999" flipV="1">
            <a:off x="1509274" y="-557037"/>
            <a:ext cx="504672" cy="3272026"/>
          </a:xfrm>
          <a:prstGeom prst="flowChartManualInput">
            <a:avLst/>
          </a:prstGeom>
          <a:solidFill>
            <a:srgbClr val="F79646">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6" name="矩形 5"/>
          <p:cNvSpPr/>
          <p:nvPr/>
        </p:nvSpPr>
        <p:spPr bwMode="auto">
          <a:xfrm>
            <a:off x="118590" y="808093"/>
            <a:ext cx="2801078" cy="523220"/>
          </a:xfrm>
          <a:prstGeom prst="rect">
            <a:avLst/>
          </a:prstGeom>
        </p:spPr>
        <p:txBody>
          <a:bodyPr wrap="square">
            <a:spAutoFit/>
          </a:bodyPr>
          <a:lstStyle/>
          <a:p>
            <a:pPr>
              <a:defRPr/>
            </a:pPr>
            <a:r>
              <a:rPr lang="zh-TW" sz="2800" b="1">
                <a:solidFill>
                  <a:prstClr val="white"/>
                </a:solidFill>
                <a:latin typeface="微軟正黑體"/>
                <a:ea typeface="微軟正黑體"/>
              </a:rPr>
              <a:t>資料管理類</a:t>
            </a:r>
            <a:endParaRPr lang="en-US" sz="2800" b="1">
              <a:solidFill>
                <a:prstClr val="white"/>
              </a:solidFill>
              <a:latin typeface="微軟正黑體"/>
              <a:ea typeface="微軟正黑體"/>
            </a:endParaRPr>
          </a:p>
        </p:txBody>
      </p:sp>
      <p:sp>
        <p:nvSpPr>
          <p:cNvPr id="7" name="標題 1"/>
          <p:cNvSpPr txBox="1"/>
          <p:nvPr/>
        </p:nvSpPr>
        <p:spPr bwMode="auto">
          <a:xfrm>
            <a:off x="1519128" y="67280"/>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600"/>
              <a:t>DB Schema</a:t>
            </a:r>
            <a:r>
              <a:rPr lang="zh-TW" sz="3600"/>
              <a:t>設計</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pSp>
        <p:nvGrpSpPr>
          <p:cNvPr id="2" name="群組 7"/>
          <p:cNvGrpSpPr/>
          <p:nvPr/>
        </p:nvGrpSpPr>
        <p:grpSpPr bwMode="auto">
          <a:xfrm>
            <a:off x="9928025" y="4803215"/>
            <a:ext cx="1441421" cy="736431"/>
            <a:chOff x="1638313" y="1806922"/>
            <a:chExt cx="1423639" cy="894623"/>
          </a:xfrm>
        </p:grpSpPr>
        <p:pic>
          <p:nvPicPr>
            <p:cNvPr id="3" name="圖形 8" descr="桌子"/>
            <p:cNvPicPr>
              <a:picLocks noChangeAspect="1" noChangeArrowheads="1"/>
            </p:cNvPicPr>
            <p:nvPr/>
          </p:nvPicPr>
          <p:blipFill>
            <a:blip r:embed="rId4"/>
            <a:stretch/>
          </p:blipFill>
          <p:spPr bwMode="auto">
            <a:xfrm>
              <a:off x="1981987" y="1806922"/>
              <a:ext cx="704874" cy="708343"/>
            </a:xfrm>
            <a:prstGeom prst="rect">
              <a:avLst/>
            </a:prstGeom>
            <a:noFill/>
            <a:ln>
              <a:noFill/>
            </a:ln>
          </p:spPr>
        </p:pic>
        <p:sp>
          <p:nvSpPr>
            <p:cNvPr id="8" name="文字方塊 9"/>
            <p:cNvSpPr txBox="1">
              <a:spLocks noChangeArrowheads="1"/>
            </p:cNvSpPr>
            <p:nvPr/>
          </p:nvSpPr>
          <p:spPr bwMode="auto">
            <a:xfrm>
              <a:off x="1638313" y="2327655"/>
              <a:ext cx="1423639" cy="37389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b="0" i="0" u="none" strike="noStrike" cap="none">
                  <a:ln>
                    <a:noFill/>
                  </a:ln>
                  <a:solidFill>
                    <a:srgbClr val="000000"/>
                  </a:solidFill>
                  <a:latin typeface="微軟正黑體"/>
                  <a:ea typeface="微軟正黑體"/>
                </a:rPr>
                <a:t>合約種類資料表</a:t>
              </a:r>
              <a:endParaRPr lang="zh-TW" sz="1400">
                <a:latin typeface="微軟正黑體"/>
                <a:ea typeface="微軟正黑體"/>
              </a:endParaRPr>
            </a:p>
          </p:txBody>
        </p:sp>
      </p:grpSp>
      <p:cxnSp>
        <p:nvCxnSpPr>
          <p:cNvPr id="9" name="直線接點 8"/>
          <p:cNvCxnSpPr>
            <a:cxnSpLocks/>
          </p:cNvCxnSpPr>
          <p:nvPr/>
        </p:nvCxnSpPr>
        <p:spPr bwMode="auto">
          <a:xfrm flipV="1">
            <a:off x="8291621" y="5539646"/>
            <a:ext cx="2171237" cy="46637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群組 7"/>
          <p:cNvGrpSpPr/>
          <p:nvPr/>
        </p:nvGrpSpPr>
        <p:grpSpPr bwMode="auto">
          <a:xfrm>
            <a:off x="8415317" y="4803215"/>
            <a:ext cx="1441421" cy="736431"/>
            <a:chOff x="1638587" y="1806922"/>
            <a:chExt cx="1423089" cy="894623"/>
          </a:xfrm>
        </p:grpSpPr>
        <p:pic>
          <p:nvPicPr>
            <p:cNvPr id="12" name="圖形 8" descr="桌子"/>
            <p:cNvPicPr>
              <a:picLocks noChangeAspect="1" noChangeArrowheads="1"/>
            </p:cNvPicPr>
            <p:nvPr/>
          </p:nvPicPr>
          <p:blipFill>
            <a:blip r:embed="rId3"/>
            <a:stretch/>
          </p:blipFill>
          <p:spPr bwMode="auto">
            <a:xfrm>
              <a:off x="1981987" y="1806922"/>
              <a:ext cx="704874" cy="708343"/>
            </a:xfrm>
            <a:prstGeom prst="rect">
              <a:avLst/>
            </a:prstGeom>
            <a:noFill/>
            <a:ln>
              <a:noFill/>
            </a:ln>
          </p:spPr>
        </p:pic>
        <p:sp>
          <p:nvSpPr>
            <p:cNvPr id="13" name="文字方塊 9"/>
            <p:cNvSpPr txBox="1">
              <a:spLocks noChangeArrowheads="1"/>
            </p:cNvSpPr>
            <p:nvPr/>
          </p:nvSpPr>
          <p:spPr bwMode="auto">
            <a:xfrm>
              <a:off x="1638587" y="2327655"/>
              <a:ext cx="1423089" cy="373890"/>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b="0" i="0" u="none" strike="noStrike" cap="none" spc="0">
                  <a:ln>
                    <a:noFill/>
                  </a:ln>
                  <a:solidFill>
                    <a:srgbClr val="000000"/>
                  </a:solidFill>
                  <a:latin typeface="微軟正黑體"/>
                  <a:ea typeface="微軟正黑體"/>
                  <a:cs typeface="+mn-cs"/>
                </a:rPr>
                <a:t>海纜作業資料表</a:t>
              </a:r>
              <a:endParaRPr lang="zh-TW" sz="1400">
                <a:latin typeface="微軟正黑體"/>
                <a:ea typeface="微軟正黑體"/>
              </a:endParaRPr>
            </a:p>
          </p:txBody>
        </p:sp>
      </p:grpSp>
      <p:cxnSp>
        <p:nvCxnSpPr>
          <p:cNvPr id="16" name="直線接點 15"/>
          <p:cNvCxnSpPr>
            <a:cxnSpLocks/>
            <a:stCxn id="66592" idx="0"/>
            <a:endCxn id="66595" idx="2"/>
          </p:cNvCxnSpPr>
          <p:nvPr/>
        </p:nvCxnSpPr>
        <p:spPr bwMode="auto">
          <a:xfrm flipV="1">
            <a:off x="7808282" y="5540948"/>
            <a:ext cx="15911" cy="272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cxnSpLocks/>
            <a:endCxn id="13" idx="2"/>
          </p:cNvCxnSpPr>
          <p:nvPr/>
        </p:nvCxnSpPr>
        <p:spPr bwMode="auto">
          <a:xfrm flipV="1">
            <a:off x="8137417" y="5539646"/>
            <a:ext cx="998611" cy="30287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標題 1"/>
          <p:cNvSpPr>
            <a:spLocks noChangeArrowheads="1" noGrp="1"/>
          </p:cNvSpPr>
          <p:nvPr>
            <p:ph type="title"/>
          </p:nvPr>
        </p:nvSpPr>
        <p:spPr bwMode="auto">
          <a:xfrm>
            <a:off x="7116771" y="132182"/>
            <a:ext cx="3195834" cy="639763"/>
          </a:xfrm>
        </p:spPr>
        <p:txBody>
          <a:bodyPr>
            <a:normAutofit fontScale="90000"/>
          </a:bodyPr>
          <a:lstStyle/>
          <a:p>
            <a:pPr>
              <a:defRPr/>
            </a:pPr>
            <a:r>
              <a:rPr lang="zh-TW">
                <a:solidFill>
                  <a:srgbClr val="FF0000"/>
                </a:solidFill>
              </a:rPr>
              <a:t>待更新修正</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1496032"/>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51300"/>
            <a:ext cx="10202693" cy="107721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供應商資料表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會員資料表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聯盟資料表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合約資料表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a:t>
            </a:r>
            <a:endParaRPr lang="en-US" sz="16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zh-TW" b="1">
                <a:solidFill>
                  <a:srgbClr val="0070C0"/>
                </a:solidFill>
                <a:latin typeface="微軟正黑體"/>
                <a:ea typeface="微軟正黑體"/>
              </a:rPr>
              <a:t>基本資料管理</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354276" y="2470820"/>
          <a:ext cx="5182458" cy="2099239"/>
        </p:xfrm>
        <a:graphic>
          <a:graphicData uri="http://schemas.openxmlformats.org/drawingml/2006/table">
            <a:tbl>
              <a:tblPr firstRow="0" firstCol="0" lastRow="0" lastCol="0" bandRow="0" bandCol="0"/>
              <a:tblGrid>
                <a:gridCol w="497338"/>
                <a:gridCol w="1077187"/>
                <a:gridCol w="1376926"/>
                <a:gridCol w="908583"/>
                <a:gridCol w="1322424"/>
              </a:tblGrid>
              <a:tr h="196708">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Suppliers(</a:t>
                      </a:r>
                      <a:r>
                        <a:rPr lang="zh-TW" sz="1200" b="0" i="0" u="none" strike="noStrike" cap="none" spc="0">
                          <a:ln>
                            <a:noFill/>
                          </a:ln>
                          <a:solidFill>
                            <a:srgbClr val="000000"/>
                          </a:solidFill>
                          <a:latin typeface="微軟正黑體"/>
                          <a:ea typeface="微軟正黑體"/>
                          <a:cs typeface="+mn-cs"/>
                        </a:rPr>
                        <a:t>供</a:t>
                      </a:r>
                      <a:r>
                        <a:rPr lang="zh-TW" sz="1200" b="0" i="0" u="none" strike="noStrike" cap="none">
                          <a:ln>
                            <a:noFill/>
                          </a:ln>
                          <a:solidFill>
                            <a:srgbClr val="000000"/>
                          </a:solidFill>
                          <a:latin typeface="微軟正黑體"/>
                          <a:ea typeface="微軟正黑體"/>
                        </a:rPr>
                        <a:t>應商資料表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供應商</a:t>
                      </a:r>
                      <a:r>
                        <a:rPr lang="en-US" sz="1200" b="0" i="0" u="none" strike="noStrike" cap="none">
                          <a:ln>
                            <a:noFill/>
                          </a:ln>
                          <a:solidFill>
                            <a:srgbClr val="000000"/>
                          </a:solidFill>
                          <a:latin typeface="微軟正黑體"/>
                          <a:ea typeface="微軟正黑體"/>
                        </a:rPr>
                        <a:t>ID</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SupplierID</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供應商名稱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SupplierName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帳號名稱</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BankAcctName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銀行帳號</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BankAcctNo</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tx1"/>
                          </a:solidFill>
                          <a:latin typeface="+mn-lt"/>
                          <a:ea typeface="+mn-ea"/>
                          <a:cs typeface="+mn-cs"/>
                        </a:rPr>
                        <a:t>國際銀行代碼</a:t>
                      </a:r>
                      <a:endParaRPr lang="zh-TW" sz="1200" b="0" i="0" u="none" strike="noStrike" cap="none" spc="0">
                        <a:ln>
                          <a:noFill/>
                        </a:ln>
                        <a:solidFill>
                          <a:srgbClr val="000000"/>
                        </a:solidFill>
                        <a:latin typeface="微軟正黑體"/>
                        <a:ea typeface="微軟正黑體"/>
                        <a:cs typeface="+mn-cs"/>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SWIFTCode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tx1"/>
                          </a:solidFill>
                          <a:latin typeface="+mn-lt"/>
                          <a:ea typeface="+mn-ea"/>
                          <a:cs typeface="+mn-cs"/>
                        </a:rPr>
                        <a:t>國際銀行帳戶號碼</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IBAN</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銀行名稱</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BankName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20694">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銀行地址</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BankAddress</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varchar(512)</a:t>
                      </a:r>
                      <a:endParaRPr/>
                    </a:p>
                  </a:txBody>
                  <a:tcPr marL="8193" marR="8193" marT="8196"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3" name="表格 2"/>
          <p:cNvGraphicFramePr>
            <a:graphicFrameLocks xmlns:a="http://schemas.openxmlformats.org/drawingml/2006/main" noGrp="1"/>
          </p:cNvGraphicFramePr>
          <p:nvPr/>
        </p:nvGraphicFramePr>
        <p:xfrm>
          <a:off x="402687" y="4842440"/>
          <a:ext cx="4895586" cy="1910666"/>
        </p:xfrm>
        <a:graphic>
          <a:graphicData uri="http://schemas.openxmlformats.org/drawingml/2006/table">
            <a:tbl>
              <a:tblPr firstRow="0" firstCol="0" lastRow="0" lastCol="0" bandRow="0" bandCol="0"/>
              <a:tblGrid>
                <a:gridCol w="341515"/>
                <a:gridCol w="941295"/>
                <a:gridCol w="1183341"/>
                <a:gridCol w="1174376"/>
                <a:gridCol w="1255059"/>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Parties(</a:t>
                      </a:r>
                      <a:r>
                        <a:rPr lang="zh-TW" sz="1200" b="0" i="0" u="none" strike="noStrike" cap="none">
                          <a:ln>
                            <a:noFill/>
                          </a:ln>
                          <a:solidFill>
                            <a:srgbClr val="000000"/>
                          </a:solidFill>
                          <a:latin typeface="微軟正黑體"/>
                          <a:ea typeface="微軟正黑體"/>
                        </a:rPr>
                        <a:t>會員資料表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會員</a:t>
                      </a:r>
                      <a:r>
                        <a:rPr lang="en-US" sz="1200" b="0" i="0" u="none" strike="noStrike" cap="none">
                          <a:ln>
                            <a:noFill/>
                          </a:ln>
                          <a:solidFill>
                            <a:srgbClr val="000000"/>
                          </a:solidFill>
                          <a:latin typeface="微軟正黑體"/>
                          <a:ea typeface="微軟正黑體"/>
                        </a:rPr>
                        <a:t>ID</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PartyID</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algn="ctr">
                        <a:defRPr/>
                      </a:pPr>
                      <a:r>
                        <a:rPr lang="en-US" sz="1000" b="0" i="0" u="none" strike="noStrike">
                          <a:solidFill>
                            <a:srgbClr val="FF0000"/>
                          </a:solidFill>
                          <a:latin typeface="微軟正黑體"/>
                          <a:ea typeface="微軟正黑體"/>
                        </a:rPr>
                        <a:t>2</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zh-TW" sz="1200" b="0" i="0" u="none" strike="noStrike" cap="none" spc="0">
                          <a:ln>
                            <a:noFill/>
                          </a:ln>
                          <a:solidFill>
                            <a:srgbClr val="FF0000"/>
                          </a:solidFill>
                          <a:latin typeface="微軟正黑體"/>
                          <a:ea typeface="微軟正黑體"/>
                          <a:cs typeface="+mn-cs"/>
                        </a:rPr>
                        <a:t>海纜名稱</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algn="l">
                        <a:defRPr/>
                      </a:pPr>
                      <a:r>
                        <a:rPr lang="en-US" sz="1000" b="0" i="0" u="none" strike="noStrike" cap="none" spc="0">
                          <a:solidFill>
                            <a:srgbClr val="FF0000"/>
                          </a:solidFill>
                          <a:latin typeface="微軟正黑體"/>
                          <a:ea typeface="微軟正黑體"/>
                          <a:cs typeface="+mn-cs"/>
                        </a:rPr>
                        <a:t>SubmarineCable</a:t>
                      </a:r>
                      <a:endParaRPr lang="en-US"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varchar(10)</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914400">
                        <a:lnSpc>
                          <a:spcPct val="100000"/>
                        </a:lnSpc>
                        <a:spcBef>
                          <a:spcPts val="0"/>
                        </a:spcBef>
                        <a:spcAft>
                          <a:spcPts val="0"/>
                        </a:spcAft>
                        <a:buClrTx/>
                        <a:buSzTx/>
                        <a:buFontTx/>
                        <a:buNone/>
                        <a:defRPr/>
                      </a:pPr>
                      <a:endParaRPr lang="zh-TW" sz="1000" b="0" i="0" u="none" strike="noStrike" cap="none" spc="0">
                        <a:solidFill>
                          <a:srgbClr val="FF0000"/>
                        </a:solidFill>
                        <a:latin typeface="微軟正黑體"/>
                        <a:ea typeface="微軟正黑體"/>
                        <a:cs typeface="+mn-cs"/>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87403">
                <a:tc>
                  <a:txBody>
                    <a:bodyPr/>
                    <a:p>
                      <a:pPr algn="ctr">
                        <a:defRPr/>
                      </a:pPr>
                      <a:r>
                        <a:rPr lang="en-US" sz="1200" b="0" i="0" u="none" strike="noStrike">
                          <a:solidFill>
                            <a:srgbClr val="FF0000"/>
                          </a:solidFill>
                          <a:latin typeface="微軟正黑體"/>
                          <a:ea typeface="微軟正黑體"/>
                        </a:rPr>
                        <a:t>3</a:t>
                      </a:r>
                      <a:endParaRPr/>
                    </a:p>
                  </a:txBody>
                  <a:tcPr marL="8193" marR="8193" marT="8193"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ln>
                            <a:noFill/>
                          </a:ln>
                          <a:solidFill>
                            <a:srgbClr val="FF0000"/>
                          </a:solidFill>
                          <a:latin typeface="微軟正黑體"/>
                          <a:ea typeface="微軟正黑體"/>
                          <a:cs typeface="+mn-cs"/>
                        </a:rPr>
                        <a:t>海纜作業</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WorkTitle</a:t>
                      </a:r>
                      <a:endParaRPr lang="en-US"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000" b="0" i="0" u="none" strike="noStrike" cap="none" spc="0">
                          <a:solidFill>
                            <a:srgbClr val="FF0000"/>
                          </a:solidFill>
                          <a:latin typeface="微軟正黑體"/>
                          <a:ea typeface="微軟正黑體"/>
                          <a:cs typeface="+mn-cs"/>
                        </a:rPr>
                        <a:t>varchar(50)</a:t>
                      </a:r>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000" b="0" i="0" u="none" strike="noStrike" cap="none" spc="0">
                        <a:solidFill>
                          <a:srgbClr val="FF0000"/>
                        </a:solidFill>
                        <a:latin typeface="微軟正黑體"/>
                        <a:ea typeface="微軟正黑體"/>
                        <a:cs typeface="+mn-cs"/>
                      </a:endParaRPr>
                    </a:p>
                  </a:txBody>
                  <a:tcPr marL="8195" marR="8195" marT="8189"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會員名稱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PartyName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　</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公司地址</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Address</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varchar(512)</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　</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聯繫窗口</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Contact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電子郵件</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Email</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varchar(50)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電話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Tel</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4" name="表格 3"/>
          <p:cNvGraphicFramePr>
            <a:graphicFrameLocks xmlns:a="http://schemas.openxmlformats.org/drawingml/2006/main" noGrp="1"/>
          </p:cNvGraphicFramePr>
          <p:nvPr/>
        </p:nvGraphicFramePr>
        <p:xfrm>
          <a:off x="6096000" y="2722514"/>
          <a:ext cx="5105400" cy="1250546"/>
        </p:xfrm>
        <a:graphic>
          <a:graphicData uri="http://schemas.openxmlformats.org/drawingml/2006/table">
            <a:tbl>
              <a:tblPr firstRow="0" firstCol="0" lastRow="0" lastCol="0" bandRow="0" bandCol="0"/>
              <a:tblGrid>
                <a:gridCol w="712788"/>
                <a:gridCol w="1048776"/>
                <a:gridCol w="1299883"/>
                <a:gridCol w="832691"/>
                <a:gridCol w="121126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Corporates(</a:t>
                      </a:r>
                      <a:r>
                        <a:rPr lang="zh-TW" sz="1200" b="0" i="0" u="none" strike="noStrike" cap="none">
                          <a:ln>
                            <a:noFill/>
                          </a:ln>
                          <a:solidFill>
                            <a:srgbClr val="000000"/>
                          </a:solidFill>
                          <a:latin typeface="微軟正黑體"/>
                          <a:ea typeface="微軟正黑體"/>
                        </a:rPr>
                        <a:t>聯盟資料表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295221">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聯盟代號</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CorpID</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聯盟名稱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CorpName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海纜代號</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SubmarineCable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NCP</a:t>
                      </a:r>
                      <a:r>
                        <a:rPr lang="zh-TW" sz="1200" b="0" i="0" u="none" strike="noStrike" cap="none">
                          <a:ln>
                            <a:noFill/>
                          </a:ln>
                          <a:solidFill>
                            <a:srgbClr val="000000"/>
                          </a:solidFill>
                          <a:latin typeface="微軟正黑體"/>
                          <a:ea typeface="微軟正黑體"/>
                        </a:rPr>
                        <a:t>、</a:t>
                      </a:r>
                      <a:r>
                        <a:rPr lang="en-US" sz="1200" b="0" i="0" u="none" strike="noStrike" cap="none">
                          <a:ln>
                            <a:noFill/>
                          </a:ln>
                          <a:solidFill>
                            <a:srgbClr val="000000"/>
                          </a:solidFill>
                          <a:latin typeface="微軟正黑體"/>
                          <a:ea typeface="微軟正黑體"/>
                        </a:rPr>
                        <a:t>SJC2</a:t>
                      </a:r>
                      <a:r>
                        <a:rPr lang="zh-TW" sz="1200" b="0" i="0" u="none" strike="noStrike" cap="none">
                          <a:ln>
                            <a:noFill/>
                          </a:ln>
                          <a:solidFill>
                            <a:srgbClr val="000000"/>
                          </a:solidFill>
                          <a:latin typeface="微軟正黑體"/>
                          <a:ea typeface="微軟正黑體"/>
                        </a:rPr>
                        <a: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成立日期</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CreateDate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6" name="表格 5"/>
          <p:cNvGraphicFramePr>
            <a:graphicFrameLocks xmlns:a="http://schemas.openxmlformats.org/drawingml/2006/main" noGrp="1"/>
          </p:cNvGraphicFramePr>
          <p:nvPr/>
        </p:nvGraphicFramePr>
        <p:xfrm>
          <a:off x="6150244" y="4746101"/>
          <a:ext cx="5105400" cy="1721198"/>
        </p:xfrm>
        <a:graphic>
          <a:graphicData uri="http://schemas.openxmlformats.org/drawingml/2006/table">
            <a:tbl>
              <a:tblPr firstRow="0" firstCol="0" lastRow="0" lastCol="0" bandRow="0" bandCol="0"/>
              <a:tblGrid>
                <a:gridCol w="570648"/>
                <a:gridCol w="1120588"/>
                <a:gridCol w="1246094"/>
                <a:gridCol w="956808"/>
                <a:gridCol w="121126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Contracts(</a:t>
                      </a:r>
                      <a:r>
                        <a:rPr lang="zh-TW" sz="1200" b="0" i="0" u="none" strike="noStrike" cap="none">
                          <a:ln>
                            <a:noFill/>
                          </a:ln>
                          <a:solidFill>
                            <a:srgbClr val="000000"/>
                          </a:solidFill>
                          <a:latin typeface="微軟正黑體"/>
                          <a:ea typeface="微軟正黑體"/>
                        </a:rPr>
                        <a:t>合約資料表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合約代號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ContractID</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合約名稱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ContractName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海纜代號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SubmarineCable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NCP</a:t>
                      </a:r>
                      <a:r>
                        <a:rPr lang="zh-TW" sz="1200" b="0" i="0" u="none" strike="noStrike" cap="none">
                          <a:ln>
                            <a:noFill/>
                          </a:ln>
                          <a:solidFill>
                            <a:srgbClr val="000000"/>
                          </a:solidFill>
                          <a:latin typeface="微軟正黑體"/>
                          <a:ea typeface="微軟正黑體"/>
                        </a:rPr>
                        <a:t>、</a:t>
                      </a:r>
                      <a:r>
                        <a:rPr lang="en-US" sz="1200" b="0" i="0" u="none" strike="noStrike" cap="none">
                          <a:ln>
                            <a:noFill/>
                          </a:ln>
                          <a:solidFill>
                            <a:srgbClr val="000000"/>
                          </a:solidFill>
                          <a:latin typeface="微軟正黑體"/>
                          <a:ea typeface="微軟正黑體"/>
                        </a:rPr>
                        <a:t>SJC2</a:t>
                      </a:r>
                      <a:r>
                        <a:rPr lang="zh-TW" sz="1200" b="0" i="0" u="none" strike="noStrike" cap="none">
                          <a:ln>
                            <a:noFill/>
                          </a:ln>
                          <a:solidFill>
                            <a:srgbClr val="000000"/>
                          </a:solidFill>
                          <a:latin typeface="微軟正黑體"/>
                          <a:ea typeface="微軟正黑體"/>
                        </a:rPr>
                        <a:t>、</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431571">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海纜作業</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WorkTitle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Construction</a:t>
                      </a:r>
                      <a:r>
                        <a:rPr lang="zh-TW" sz="1200" b="0" i="0" u="none" strike="noStrike" cap="none">
                          <a:ln>
                            <a:noFill/>
                          </a:ln>
                          <a:solidFill>
                            <a:srgbClr val="000000"/>
                          </a:solidFill>
                          <a:latin typeface="微軟正黑體"/>
                          <a:ea typeface="微軟正黑體"/>
                        </a:rPr>
                        <a:t> 、</a:t>
                      </a:r>
                      <a:r>
                        <a:rPr lang="en-US" sz="1200" b="0" i="0" u="none" strike="noStrike" cap="none">
                          <a:ln>
                            <a:noFill/>
                          </a:ln>
                          <a:solidFill>
                            <a:srgbClr val="000000"/>
                          </a:solidFill>
                          <a:latin typeface="微軟正黑體"/>
                          <a:ea typeface="微軟正黑體"/>
                        </a:rPr>
                        <a:t>Upgrade</a:t>
                      </a:r>
                      <a:r>
                        <a:rPr lang="zh-TW" sz="1200" b="0" i="0" u="none" strike="noStrike" cap="none">
                          <a:ln>
                            <a:noFill/>
                          </a:ln>
                          <a:solidFill>
                            <a:srgbClr val="000000"/>
                          </a:solidFill>
                          <a:latin typeface="微軟正黑體"/>
                          <a:ea typeface="微軟正黑體"/>
                        </a:rPr>
                        <a:t>、</a:t>
                      </a:r>
                      <a:r>
                        <a:rPr lang="en-US" sz="1200" b="0" i="0" u="none" strike="noStrike" cap="none">
                          <a:ln>
                            <a:noFill/>
                          </a:ln>
                          <a:solidFill>
                            <a:srgbClr val="000000"/>
                          </a:solidFill>
                          <a:latin typeface="微軟正黑體"/>
                          <a:ea typeface="微軟正黑體"/>
                        </a:rPr>
                        <a:t>O&amp;M</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33425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建立日期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CreateDate</a:t>
                      </a:r>
                      <a:endParaRPr lang="en-US"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datetime</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521928" y="1484855"/>
            <a:ext cx="5014806" cy="2677656"/>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Suppliers</a:t>
            </a:r>
            <a:r>
              <a:rPr lang="en-US" sz="1400" b="0">
                <a:solidFill>
                  <a:srgbClr val="000000"/>
                </a:solidFill>
                <a:latin typeface="Consolas"/>
              </a:rPr>
              <a:t> (</a:t>
            </a:r>
            <a:endParaRPr/>
          </a:p>
          <a:p>
            <a:pPr>
              <a:defRPr/>
            </a:pPr>
            <a:r>
              <a:rPr lang="en-US" sz="1400">
                <a:solidFill>
                  <a:srgbClr val="000000"/>
                </a:solidFill>
                <a:latin typeface="Consolas"/>
              </a:rPr>
              <a:t>    </a:t>
            </a:r>
            <a:r>
              <a:rPr lang="en-US" sz="1400">
                <a:solidFill>
                  <a:srgbClr val="000000"/>
                </a:solidFill>
                <a:latin typeface="Consolas"/>
              </a:rPr>
              <a:t>SupplierID</a:t>
            </a:r>
            <a:r>
              <a:rPr lang="en-US" sz="140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SupplierName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BankAcctName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BankAcctNo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SWIFTCode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IBAN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BankName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00"/>
                </a:solidFill>
                <a:latin typeface="Consolas"/>
              </a:rPr>
              <a:t>BankAddress</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512</a:t>
            </a:r>
            <a:r>
              <a:rPr lang="en-US" sz="140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SupplierID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9" name="文字方塊 8"/>
          <p:cNvSpPr txBox="1"/>
          <p:nvPr/>
        </p:nvSpPr>
        <p:spPr bwMode="auto">
          <a:xfrm>
            <a:off x="5832487" y="1472604"/>
            <a:ext cx="5649985" cy="181588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Corporates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CorpID</a:t>
            </a:r>
            <a:r>
              <a:rPr lang="en-US" sz="1400">
                <a:solidFill>
                  <a:srgbClr val="000000"/>
                </a:solidFill>
                <a:latin typeface="Consolas"/>
              </a:rPr>
              <a:t>   </a:t>
            </a:r>
            <a:r>
              <a:rPr lang="en-US" sz="1400" b="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a:solidFill>
                  <a:srgbClr val="000000"/>
                </a:solidFill>
                <a:latin typeface="Consolas"/>
              </a:rPr>
              <a:t>CorpName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SubmarineCable</a:t>
            </a:r>
            <a:r>
              <a:rPr lang="en-US" sz="1400">
                <a:solidFill>
                  <a:srgbClr val="000000"/>
                </a:solidFill>
                <a:latin typeface="Consolas"/>
              </a:rPr>
              <a:t> </a:t>
            </a:r>
            <a:r>
              <a:rPr lang="en-US" sz="1400">
                <a:solidFill>
                  <a:srgbClr val="000000"/>
                </a:solidFill>
                <a:latin typeface="微軟正黑體"/>
                <a:ea typeface="微軟正黑體"/>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CreateDate</a:t>
            </a:r>
            <a:r>
              <a:rPr lang="en-US" sz="1400">
                <a:solidFill>
                  <a:srgbClr val="000000"/>
                </a:solidFill>
                <a:latin typeface="Consolas"/>
              </a:rPr>
              <a:t>      </a:t>
            </a:r>
            <a:r>
              <a:rPr lang="en-US" sz="1400" b="0">
                <a:solidFill>
                  <a:srgbClr val="0000FF"/>
                </a:solidFill>
                <a:latin typeface="Consolas"/>
              </a:rPr>
              <a:t>datetime</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CorpID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10" name="文字方塊 9"/>
          <p:cNvSpPr txBox="1"/>
          <p:nvPr/>
        </p:nvSpPr>
        <p:spPr bwMode="auto">
          <a:xfrm>
            <a:off x="514651" y="4325559"/>
            <a:ext cx="5237153" cy="2677656"/>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Parties (</a:t>
            </a:r>
            <a:endParaRPr/>
          </a:p>
          <a:p>
            <a:pPr>
              <a:defRPr/>
            </a:pPr>
            <a:r>
              <a:rPr lang="en-US" sz="1400">
                <a:solidFill>
                  <a:srgbClr val="000000"/>
                </a:solidFill>
                <a:latin typeface="Consolas"/>
              </a:rPr>
              <a:t>    </a:t>
            </a:r>
            <a:r>
              <a:rPr lang="en-US" sz="1400">
                <a:solidFill>
                  <a:srgbClr val="000000"/>
                </a:solidFill>
                <a:latin typeface="Consolas"/>
              </a:rPr>
              <a:t>PartyID</a:t>
            </a:r>
            <a:r>
              <a:rPr lang="en-US" sz="140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lang="en-US" sz="1400">
              <a:solidFill>
                <a:srgbClr val="000000"/>
              </a:solidFill>
              <a:latin typeface="Consolas"/>
            </a:endParaRPr>
          </a:p>
          <a:p>
            <a:pPr>
              <a:defRPr/>
            </a:pPr>
            <a:r>
              <a:rPr lang="en-US" sz="1400" b="0">
                <a:solidFill>
                  <a:srgbClr val="000000"/>
                </a:solidFill>
                <a:latin typeface="Consolas"/>
              </a:rPr>
              <a:t>    </a:t>
            </a:r>
            <a:r>
              <a:rPr lang="en-US" sz="1400" b="0">
                <a:solidFill>
                  <a:srgbClr val="000000"/>
                </a:solidFill>
                <a:latin typeface="Consolas"/>
              </a:rPr>
              <a:t>SubmarineCable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10</a:t>
            </a:r>
            <a:r>
              <a:rPr lang="en-US" sz="1400" b="0">
                <a:solidFill>
                  <a:srgbClr val="000000"/>
                </a:solidFill>
                <a:latin typeface="Consolas"/>
              </a:rPr>
              <a:t>),</a:t>
            </a:r>
            <a:br>
              <a:rPr lang="en-US" sz="1400" b="0">
                <a:solidFill>
                  <a:srgbClr val="000000"/>
                </a:solidFill>
                <a:latin typeface="Consolas"/>
              </a:rPr>
            </a:br>
            <a:r>
              <a:rPr lang="en-US" sz="1400" b="0">
                <a:solidFill>
                  <a:srgbClr val="000000"/>
                </a:solidFill>
                <a:latin typeface="Consolas"/>
              </a:rPr>
              <a:t>    </a:t>
            </a:r>
            <a:r>
              <a:rPr lang="en-US" sz="1400" b="0">
                <a:solidFill>
                  <a:srgbClr val="000000"/>
                </a:solidFill>
                <a:latin typeface="Consolas"/>
              </a:rPr>
              <a:t>WorkTitle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50</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PartyName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r>
              <a:rPr lang="en-US" sz="1400" b="0">
                <a:solidFill>
                  <a:srgbClr val="0000FF"/>
                </a:solidFill>
                <a:latin typeface="Consolas"/>
              </a:rPr>
              <a:t> 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Address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512</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  Contact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20</a:t>
            </a:r>
            <a:r>
              <a:rPr lang="en-US" sz="1400" b="0">
                <a:solidFill>
                  <a:srgbClr val="000000"/>
                </a:solidFill>
                <a:latin typeface="Consolas"/>
              </a:rPr>
              <a:t>),</a:t>
            </a:r>
            <a:endParaRPr/>
          </a:p>
          <a:p>
            <a:pPr>
              <a:defRPr/>
            </a:pPr>
            <a:r>
              <a:rPr lang="en-US" sz="1400">
                <a:solidFill>
                  <a:srgbClr val="000000"/>
                </a:solidFill>
                <a:latin typeface="Consolas"/>
              </a:rPr>
              <a:t>    Email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50</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Tel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20</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b="0">
                <a:solidFill>
                  <a:srgbClr val="000000"/>
                </a:solidFill>
                <a:latin typeface="Consolas"/>
              </a:rPr>
              <a:t>PartyName</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7" name="文字方塊 6"/>
          <p:cNvSpPr txBox="1"/>
          <p:nvPr/>
        </p:nvSpPr>
        <p:spPr bwMode="auto">
          <a:xfrm>
            <a:off x="5832486" y="4433280"/>
            <a:ext cx="5649985" cy="203132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Contracts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ContractID</a:t>
            </a:r>
            <a:r>
              <a:rPr lang="en-US" sz="1400">
                <a:solidFill>
                  <a:srgbClr val="000000"/>
                </a:solidFill>
                <a:latin typeface="Consolas"/>
              </a:rPr>
              <a:t>   </a:t>
            </a:r>
            <a:r>
              <a:rPr lang="en-US" sz="1400" b="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b="0">
                <a:solidFill>
                  <a:srgbClr val="000000"/>
                </a:solidFill>
                <a:latin typeface="Consolas"/>
              </a:rPr>
              <a:t>    </a:t>
            </a:r>
            <a:r>
              <a:rPr lang="en-US" sz="1400">
                <a:solidFill>
                  <a:srgbClr val="000000"/>
                </a:solidFill>
                <a:latin typeface="Consolas"/>
              </a:rPr>
              <a:t>ContractName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SubmarineCable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WorkTitle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CreateDate</a:t>
            </a:r>
            <a:r>
              <a:rPr lang="en-US" sz="1400">
                <a:solidFill>
                  <a:srgbClr val="000000"/>
                </a:solidFill>
                <a:latin typeface="Consolas"/>
              </a:rPr>
              <a:t>      </a:t>
            </a:r>
            <a:r>
              <a:rPr lang="en-US" sz="1400" b="0">
                <a:solidFill>
                  <a:srgbClr val="0000FF"/>
                </a:solidFill>
                <a:latin typeface="Consolas"/>
              </a:rPr>
              <a:t>datetime</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ContractID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1249811"/>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51300"/>
            <a:ext cx="10202693"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海纜代號資料表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海纜作業資料表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合約種類資料表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a:t>
            </a:r>
            <a:endParaRPr lang="en-US" sz="16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zh-TW" b="1">
                <a:solidFill>
                  <a:srgbClr val="0070C0"/>
                </a:solidFill>
                <a:latin typeface="微軟正黑體"/>
                <a:ea typeface="微軟正黑體"/>
              </a:rPr>
              <a:t>基本資料管理</a:t>
            </a:r>
            <a:r>
              <a:rPr lang="en-US" b="1">
                <a:solidFill>
                  <a:srgbClr val="0070C0"/>
                </a:solidFill>
                <a:latin typeface="微軟正黑體"/>
                <a:ea typeface="微軟正黑體"/>
              </a:rPr>
              <a:t>(cont.)</a:t>
            </a:r>
            <a:endParaRPr/>
          </a:p>
        </p:txBody>
      </p:sp>
      <p:graphicFrame>
        <p:nvGraphicFramePr>
          <p:cNvPr id="2" name="表格 1"/>
          <p:cNvGraphicFramePr>
            <a:graphicFrameLocks xmlns:a="http://schemas.openxmlformats.org/drawingml/2006/main" noGrp="1"/>
          </p:cNvGraphicFramePr>
          <p:nvPr/>
        </p:nvGraphicFramePr>
        <p:xfrm>
          <a:off x="318782" y="2773416"/>
          <a:ext cx="5182458" cy="960968"/>
        </p:xfrm>
        <a:graphic>
          <a:graphicData uri="http://schemas.openxmlformats.org/drawingml/2006/table">
            <a:tbl>
              <a:tblPr firstRow="0" firstCol="0" lastRow="0" lastCol="0" bandRow="0" bandCol="0"/>
              <a:tblGrid>
                <a:gridCol w="497338"/>
                <a:gridCol w="1077187"/>
                <a:gridCol w="1376926"/>
                <a:gridCol w="908583"/>
                <a:gridCol w="1322424"/>
              </a:tblGrid>
              <a:tr h="196708">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SubmarineCables</a:t>
                      </a:r>
                      <a:r>
                        <a:rPr lang="en-US" sz="1200" b="0" i="0" u="none" strike="noStrike" cap="none" spc="0">
                          <a:ln>
                            <a:noFill/>
                          </a:ln>
                          <a:solidFill>
                            <a:srgbClr val="000000"/>
                          </a:solidFill>
                          <a:latin typeface="微軟正黑體"/>
                          <a:ea typeface="微軟正黑體"/>
                          <a:cs typeface="+mn-cs"/>
                        </a:rPr>
                        <a:t>(</a:t>
                      </a:r>
                      <a:r>
                        <a:rPr lang="zh-TW" sz="1200" b="0" i="0" u="none" strike="noStrike" cap="none" spc="0">
                          <a:ln>
                            <a:noFill/>
                          </a:ln>
                          <a:solidFill>
                            <a:srgbClr val="000000"/>
                          </a:solidFill>
                          <a:latin typeface="微軟正黑體"/>
                          <a:ea typeface="微軟正黑體"/>
                          <a:cs typeface="+mn-cs"/>
                        </a:rPr>
                        <a:t>海纜代號資料表</a:t>
                      </a:r>
                      <a:r>
                        <a:rPr lang="en-US" sz="1200" b="0" i="0" u="none" strike="noStrike" cap="none" spc="0">
                          <a:ln>
                            <a:noFill/>
                          </a:ln>
                          <a:solidFill>
                            <a:srgbClr val="000000"/>
                          </a:solidFill>
                          <a:latin typeface="微軟正黑體"/>
                          <a:ea typeface="微軟正黑體"/>
                          <a:cs typeface="+mn-cs"/>
                        </a:rPr>
                        <a:t>)</a:t>
                      </a:r>
                      <a:endParaRPr lang="zh-TW" sz="1200" b="0" i="0" u="none" strike="noStrike" cap="none" spc="0">
                        <a:ln>
                          <a:noFill/>
                        </a:ln>
                        <a:solidFill>
                          <a:srgbClr val="000000"/>
                        </a:solidFill>
                        <a:latin typeface="微軟正黑體"/>
                        <a:ea typeface="微軟正黑體"/>
                        <a:cs typeface="+mn-cs"/>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海纜代號</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CableID</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海纜名稱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CableName</a:t>
                      </a:r>
                      <a:endParaRPr lang="en-US"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varchar(64)</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　</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摘要</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varchar(128)</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6" name="表格 5"/>
          <p:cNvGraphicFramePr>
            <a:graphicFrameLocks xmlns:a="http://schemas.openxmlformats.org/drawingml/2006/main" noGrp="1"/>
          </p:cNvGraphicFramePr>
          <p:nvPr/>
        </p:nvGraphicFramePr>
        <p:xfrm>
          <a:off x="3352800" y="4304316"/>
          <a:ext cx="5105400" cy="764300"/>
        </p:xfrm>
        <a:graphic>
          <a:graphicData uri="http://schemas.openxmlformats.org/drawingml/2006/table">
            <a:tbl>
              <a:tblPr firstRow="0" firstCol="0" lastRow="0" lastCol="0" bandRow="0" bandCol="0"/>
              <a:tblGrid>
                <a:gridCol w="570648"/>
                <a:gridCol w="1120588"/>
                <a:gridCol w="1246094"/>
                <a:gridCol w="956808"/>
                <a:gridCol w="1211262"/>
              </a:tblGrid>
              <a:tr h="190500">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ContractTypes</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合約種類資料表</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合約種類代號</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ContractID</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9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摘要</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varchar(128)</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graphicFrame>
        <p:nvGraphicFramePr>
          <p:cNvPr id="9" name="表格 8"/>
          <p:cNvGraphicFramePr>
            <a:graphicFrameLocks xmlns:a="http://schemas.openxmlformats.org/drawingml/2006/main" noGrp="1"/>
          </p:cNvGraphicFramePr>
          <p:nvPr/>
        </p:nvGraphicFramePr>
        <p:xfrm>
          <a:off x="5969207" y="2773416"/>
          <a:ext cx="5182458" cy="769903"/>
        </p:xfrm>
        <a:graphic>
          <a:graphicData uri="http://schemas.openxmlformats.org/drawingml/2006/table">
            <a:tbl>
              <a:tblPr firstRow="0" firstCol="0" lastRow="0" lastCol="0" bandRow="0" bandCol="0"/>
              <a:tblGrid>
                <a:gridCol w="497338"/>
                <a:gridCol w="1077187"/>
                <a:gridCol w="1376926"/>
                <a:gridCol w="908583"/>
                <a:gridCol w="1322424"/>
              </a:tblGrid>
              <a:tr h="196708">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WorkTitles</a:t>
                      </a:r>
                      <a:r>
                        <a:rPr lang="en-US" sz="1200" b="0" i="0" u="none" strike="noStrike" cap="none" spc="0">
                          <a:ln>
                            <a:noFill/>
                          </a:ln>
                          <a:solidFill>
                            <a:srgbClr val="000000"/>
                          </a:solidFill>
                          <a:latin typeface="微軟正黑體"/>
                          <a:ea typeface="微軟正黑體"/>
                          <a:cs typeface="+mn-cs"/>
                        </a:rPr>
                        <a:t>(</a:t>
                      </a:r>
                      <a:r>
                        <a:rPr lang="zh-TW" sz="1200" b="0" i="0" u="none" strike="noStrike" cap="none" spc="0">
                          <a:ln>
                            <a:noFill/>
                          </a:ln>
                          <a:solidFill>
                            <a:srgbClr val="000000"/>
                          </a:solidFill>
                          <a:latin typeface="微軟正黑體"/>
                          <a:ea typeface="微軟正黑體"/>
                          <a:cs typeface="+mn-cs"/>
                        </a:rPr>
                        <a:t>海纜作業資料表</a:t>
                      </a:r>
                      <a:r>
                        <a:rPr lang="en-US" sz="1200" b="0" i="0" u="none" strike="noStrike" cap="none" spc="0">
                          <a:ln>
                            <a:noFill/>
                          </a:ln>
                          <a:solidFill>
                            <a:srgbClr val="000000"/>
                          </a:solidFill>
                          <a:latin typeface="微軟正黑體"/>
                          <a:ea typeface="微軟正黑體"/>
                          <a:cs typeface="+mn-cs"/>
                        </a:rPr>
                        <a:t>)</a:t>
                      </a:r>
                      <a:endParaRPr lang="zh-TW" sz="1200" b="0" i="0" u="none" strike="noStrike" cap="none" spc="0">
                        <a:ln>
                          <a:noFill/>
                        </a:ln>
                        <a:solidFill>
                          <a:srgbClr val="000000"/>
                        </a:solidFill>
                        <a:latin typeface="微軟正黑體"/>
                        <a:ea typeface="微軟正黑體"/>
                        <a:cs typeface="+mn-cs"/>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hMerge="1">
                  <a:txBody>
                    <a:bodyPr/>
                    <a:p>
                      <a:endParaRPr/>
                    </a:p>
                  </a:txBody>
                </a:tc>
                <a:tc hMerge="1">
                  <a:txBody>
                    <a:bodyPr/>
                    <a:p>
                      <a:endParaRPr/>
                    </a:p>
                  </a:txBody>
                </a:tc>
                <a:tc hMerge="1">
                  <a:txBody>
                    <a:bodyPr/>
                    <a:p>
                      <a:endParaRPr/>
                    </a:p>
                  </a:txBody>
                </a:tc>
                <a:tc hMerge="1">
                  <a:txBody>
                    <a:bodyPr/>
                    <a:p>
                      <a:endParaRPr/>
                    </a:p>
                  </a:txBody>
                </a:tc>
              </a:tr>
              <a:tr h="190500">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項次</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資料庫欄位名稱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內容說明</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作業名稱</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Title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varchar(20)</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r h="190500">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2</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摘要</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Note</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varchar(128)</a:t>
                      </a:r>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4BACC6"/>
                      </a:solidFill>
                    </a:lnL>
                    <a:lnR w="12700" algn="ctr">
                      <a:solidFill>
                        <a:srgbClr val="4BACC6"/>
                      </a:solidFill>
                    </a:lnR>
                    <a:lnT w="12700" algn="ctr">
                      <a:solidFill>
                        <a:srgbClr val="4BACC6"/>
                      </a:solidFill>
                    </a:lnT>
                    <a:lnB w="12700" algn="ctr">
                      <a:solidFill>
                        <a:srgbClr val="4BACC6"/>
                      </a:solidFill>
                    </a:lnB>
                    <a:solidFill>
                      <a:srgbClr val="E9F1F5"/>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矩形 5"/>
          <p:cNvSpPr/>
          <p:nvPr/>
        </p:nvSpPr>
        <p:spPr bwMode="auto">
          <a:xfrm>
            <a:off x="458730" y="892747"/>
            <a:ext cx="2109873" cy="369332"/>
          </a:xfrm>
          <a:prstGeom prst="rect">
            <a:avLst/>
          </a:prstGeom>
        </p:spPr>
        <p:txBody>
          <a:bodyPr wrap="none">
            <a:spAutoFit/>
          </a:bodyPr>
          <a:lstStyle/>
          <a:p>
            <a:pPr>
              <a:defRPr/>
            </a:pPr>
            <a:r>
              <a:rPr lang="en-US" b="1">
                <a:solidFill>
                  <a:prstClr val="white"/>
                </a:solidFill>
                <a:latin typeface="微軟正黑體"/>
                <a:ea typeface="微軟正黑體"/>
              </a:rPr>
              <a:t>S-</a:t>
            </a:r>
            <a:r>
              <a:rPr lang="zh-TW" b="1">
                <a:solidFill>
                  <a:prstClr val="white"/>
                </a:solidFill>
                <a:latin typeface="微軟正黑體"/>
                <a:ea typeface="微軟正黑體"/>
              </a:rPr>
              <a:t>情境 </a:t>
            </a:r>
            <a:r>
              <a:rPr lang="en-US" b="1">
                <a:solidFill>
                  <a:prstClr val="white"/>
                </a:solidFill>
                <a:latin typeface="微軟正黑體"/>
                <a:ea typeface="微軟正黑體"/>
              </a:rPr>
              <a:t>(Situation)</a:t>
            </a:r>
            <a:endParaRPr/>
          </a:p>
        </p:txBody>
      </p:sp>
      <p:sp>
        <p:nvSpPr>
          <p:cNvPr id="9"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內容調整紀錄</a:t>
            </a:r>
            <a:r>
              <a:rPr lang="en-US" sz="3600"/>
              <a:t>(Cont.)</a:t>
            </a:r>
            <a:endParaRPr lang="zh-TW" sz="3600" b="1" i="0" u="none" strike="noStrike" cap="none" spc="0">
              <a:ln w="3175">
                <a:noFill/>
              </a:ln>
              <a:gradFill>
                <a:gsLst>
                  <a:gs pos="0">
                    <a:srgbClr val="0255D5"/>
                  </a:gs>
                  <a:gs pos="100000">
                    <a:srgbClr val="072C85"/>
                  </a:gs>
                </a:gsLst>
                <a:lin ang="5400000" scaled="1"/>
              </a:gradFill>
            </a:endParaRPr>
          </a:p>
        </p:txBody>
      </p:sp>
      <p:graphicFrame>
        <p:nvGraphicFramePr>
          <p:cNvPr id="3" name="內容版面配置區 3"/>
          <p:cNvGraphicFramePr>
            <a:graphicFrameLocks xmlns:a="http://schemas.openxmlformats.org/drawingml/2006/main"/>
          </p:cNvGraphicFramePr>
          <p:nvPr/>
        </p:nvGraphicFramePr>
        <p:xfrm>
          <a:off x="136450" y="764731"/>
          <a:ext cx="12055549" cy="5240468"/>
        </p:xfrm>
        <a:graphic>
          <a:graphicData uri="http://schemas.openxmlformats.org/drawingml/2006/table">
            <a:tbl>
              <a:tblPr firstRow="1" firstCol="0" lastRow="0" lastCol="0" bandRow="1" bandCol="0">
                <a:tableStyleId>{5C22544A-7EE6-4342-B048-85BDC9FD1C3A}</a:tableStyleId>
              </a:tblPr>
              <a:tblGrid>
                <a:gridCol w="1240040"/>
                <a:gridCol w="4529788"/>
                <a:gridCol w="6285721"/>
              </a:tblGrid>
              <a:tr h="345612">
                <a:tc>
                  <a:txBody>
                    <a:bodyPr/>
                    <a:p>
                      <a:pPr algn="l">
                        <a:defRPr/>
                      </a:pPr>
                      <a:r>
                        <a:rPr lang="zh-TW" sz="1600"/>
                        <a:t>時間</a:t>
                      </a:r>
                      <a:endParaRPr/>
                    </a:p>
                  </a:txBody>
                  <a:tcPr/>
                </a:tc>
                <a:tc>
                  <a:txBody>
                    <a:bodyPr/>
                    <a:p>
                      <a:pPr algn="l">
                        <a:defRPr/>
                      </a:pPr>
                      <a:r>
                        <a:rPr lang="zh-TW" sz="1600"/>
                        <a:t>內容</a:t>
                      </a:r>
                      <a:endParaRPr/>
                    </a:p>
                  </a:txBody>
                  <a:tcPr/>
                </a:tc>
                <a:tc>
                  <a:txBody>
                    <a:bodyPr/>
                    <a:p>
                      <a:pPr algn="l">
                        <a:defRPr/>
                      </a:pPr>
                      <a:r>
                        <a:rPr lang="zh-TW" sz="1600"/>
                        <a:t>說明</a:t>
                      </a:r>
                      <a:endParaRPr/>
                    </a:p>
                  </a:txBody>
                  <a:tcPr/>
                </a:tc>
              </a:tr>
              <a:tr h="493059">
                <a:tc>
                  <a:txBody>
                    <a:bodyPr/>
                    <a:p>
                      <a:pPr marL="0" marR="0" lvl="0" indent="0" algn="l" defTabSz="914400">
                        <a:lnSpc>
                          <a:spcPct val="100000"/>
                        </a:lnSpc>
                        <a:spcBef>
                          <a:spcPts val="0"/>
                        </a:spcBef>
                        <a:spcAft>
                          <a:spcPts val="0"/>
                        </a:spcAft>
                        <a:buClrTx/>
                        <a:buSzTx/>
                        <a:buFontTx/>
                        <a:buNone/>
                        <a:defRPr/>
                      </a:pPr>
                      <a:r>
                        <a:rPr lang="en-US" sz="1600"/>
                        <a:t>2023-02-11</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b="0" i="0" u="none" strike="noStrike" cap="none" spc="0">
                          <a:solidFill>
                            <a:schemeClr val="dk1"/>
                          </a:solidFill>
                          <a:latin typeface="+mn-lt"/>
                          <a:ea typeface="+mn-ea"/>
                          <a:cs typeface="+mn-cs"/>
                        </a:rPr>
                        <a:t>調整</a:t>
                      </a:r>
                      <a:r>
                        <a:rPr lang="zh-TW" sz="1600" b="1" i="0" u="none" strike="noStrike" cap="none" spc="0">
                          <a:solidFill>
                            <a:schemeClr val="tx1"/>
                          </a:solidFill>
                          <a:latin typeface="+mn-lt"/>
                          <a:ea typeface="+mn-ea"/>
                          <a:cs typeface="+mn-cs"/>
                        </a:rPr>
                        <a:t>付款紀錄主</a:t>
                      </a:r>
                      <a:r>
                        <a:rPr lang="en-US" sz="1600" b="1" i="0" u="none" strike="noStrike" cap="none" spc="0">
                          <a:solidFill>
                            <a:schemeClr val="tx1"/>
                          </a:solidFill>
                          <a:latin typeface="+mn-lt"/>
                          <a:ea typeface="+mn-ea"/>
                          <a:cs typeface="+mn-cs"/>
                        </a:rPr>
                        <a:t>/</a:t>
                      </a:r>
                      <a:r>
                        <a:rPr lang="zh-TW" sz="1600" b="1" i="0" u="none" strike="noStrike" cap="none" spc="0">
                          <a:solidFill>
                            <a:schemeClr val="tx1"/>
                          </a:solidFill>
                          <a:latin typeface="+mn-lt"/>
                          <a:ea typeface="+mn-ea"/>
                          <a:cs typeface="+mn-cs"/>
                        </a:rPr>
                        <a:t>明細</a:t>
                      </a:r>
                      <a:r>
                        <a:rPr lang="zh-TW" sz="1600" b="0" i="0" u="none" strike="noStrike" cap="none" spc="0">
                          <a:solidFill>
                            <a:schemeClr val="tx1"/>
                          </a:solidFill>
                          <a:latin typeface="+mn-lt"/>
                          <a:ea typeface="+mn-ea"/>
                          <a:cs typeface="+mn-cs"/>
                        </a:rPr>
                        <a:t>檔；並於</a:t>
                      </a:r>
                      <a:r>
                        <a:rPr lang="zh-TW" sz="1600" b="1" i="0" u="none" strike="noStrike" cap="none" spc="0">
                          <a:solidFill>
                            <a:schemeClr val="tx1"/>
                          </a:solidFill>
                          <a:latin typeface="+mn-lt"/>
                          <a:ea typeface="+mn-ea"/>
                          <a:cs typeface="+mn-cs"/>
                        </a:rPr>
                        <a:t>發票工作主檔</a:t>
                      </a:r>
                      <a:r>
                        <a:rPr lang="zh-TW" sz="1600" b="0" i="0" u="none" strike="noStrike" cap="none" spc="0">
                          <a:solidFill>
                            <a:schemeClr val="tx1"/>
                          </a:solidFill>
                          <a:latin typeface="+mn-lt"/>
                          <a:ea typeface="+mn-ea"/>
                          <a:cs typeface="+mn-cs"/>
                        </a:rPr>
                        <a:t>新增累計付款金額與最新付款日期</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有可能不得已分次付款給廠商，所以必須保留每次付款的紀錄於付款明細，並累計的付款金額更新於發票工作主檔</a:t>
                      </a:r>
                      <a:endParaRPr/>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2023-02-11</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b="1" i="0" u="none" strike="noStrike" cap="none" spc="0">
                          <a:solidFill>
                            <a:schemeClr val="tx1"/>
                          </a:solidFill>
                          <a:latin typeface="+mn-lt"/>
                          <a:ea typeface="+mn-ea"/>
                          <a:cs typeface="+mn-cs"/>
                        </a:rPr>
                        <a:t>付款紀錄明細</a:t>
                      </a:r>
                      <a:r>
                        <a:rPr lang="zh-TW" sz="1600" b="0" i="0" u="none" strike="noStrike" cap="none" spc="0">
                          <a:solidFill>
                            <a:schemeClr val="tx1"/>
                          </a:solidFill>
                          <a:latin typeface="+mn-lt"/>
                          <a:ea typeface="+mn-ea"/>
                          <a:cs typeface="+mn-cs"/>
                        </a:rPr>
                        <a:t>檔付款狀態欄位。</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null</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完成付款</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PARTIAL(</a:t>
                      </a:r>
                      <a:r>
                        <a:rPr lang="zh-TW" sz="1600" b="0" i="0" u="none" strike="noStrike" cap="none" spc="0">
                          <a:solidFill>
                            <a:schemeClr val="dk1"/>
                          </a:solidFill>
                          <a:latin typeface="+mn-lt"/>
                          <a:ea typeface="+mn-ea"/>
                          <a:cs typeface="+mn-cs"/>
                        </a:rPr>
                        <a:t>部分付款</a:t>
                      </a:r>
                      <a:r>
                        <a:rPr lang="en-US" sz="1600" b="0" i="0" u="none" strike="noStrike" cap="none" spc="0">
                          <a:solidFill>
                            <a:schemeClr val="dk1"/>
                          </a:solidFill>
                          <a:latin typeface="+mn-lt"/>
                          <a:ea typeface="+mn-ea"/>
                          <a:cs typeface="+mn-cs"/>
                        </a:rPr>
                        <a:t>)</a:t>
                      </a: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r>
                        <a:rPr lang="en-US" sz="1600"/>
                        <a:t>2023-02-11</a:t>
                      </a:r>
                      <a:endParaRPr lang="zh-TW" sz="1600"/>
                    </a:p>
                  </a:txBody>
                  <a:tcPr/>
                </a:tc>
                <a:tc>
                  <a:txBody>
                    <a:bodyPr/>
                    <a:p>
                      <a:pPr marL="0" marR="0" indent="0" algn="l" defTabSz="914400">
                        <a:lnSpc>
                          <a:spcPct val="100000"/>
                        </a:lnSpc>
                        <a:spcBef>
                          <a:spcPts val="0"/>
                        </a:spcBef>
                        <a:spcAft>
                          <a:spcPts val="0"/>
                        </a:spcAft>
                        <a:buClrTx/>
                        <a:buSzTx/>
                        <a:buFontTx/>
                        <a:buNone/>
                        <a:defRPr/>
                      </a:pPr>
                      <a:r>
                        <a:rPr lang="zh-TW" sz="1600" b="1" i="0" u="none" strike="noStrike" cap="none" spc="0">
                          <a:solidFill>
                            <a:schemeClr val="tx1"/>
                          </a:solidFill>
                          <a:latin typeface="+mn-lt"/>
                          <a:ea typeface="+mn-ea"/>
                          <a:cs typeface="+mn-cs"/>
                        </a:rPr>
                        <a:t>發票工作主檔</a:t>
                      </a:r>
                      <a:r>
                        <a:rPr lang="zh-TW" sz="1600" b="0" i="0" u="none" strike="noStrike" cap="none" spc="0">
                          <a:solidFill>
                            <a:schemeClr val="tx1"/>
                          </a:solidFill>
                          <a:latin typeface="+mn-lt"/>
                          <a:ea typeface="+mn-ea"/>
                          <a:cs typeface="+mn-cs"/>
                        </a:rPr>
                        <a:t>狀態移除</a:t>
                      </a:r>
                      <a:r>
                        <a:rPr lang="en-US" sz="1600" b="0" i="0" u="none" strike="noStrike" cap="none" spc="0">
                          <a:solidFill>
                            <a:schemeClr val="tx1"/>
                          </a:solidFill>
                          <a:latin typeface="+mn-lt"/>
                          <a:ea typeface="+mn-ea"/>
                          <a:cs typeface="+mn-cs"/>
                        </a:rPr>
                        <a:t>PAID</a:t>
                      </a:r>
                      <a:r>
                        <a:rPr lang="zh-TW" sz="1600" b="0" i="0" u="none" strike="noStrike" cap="none" spc="0">
                          <a:solidFill>
                            <a:schemeClr val="tx1"/>
                          </a:solidFill>
                          <a:latin typeface="+mn-lt"/>
                          <a:ea typeface="+mn-ea"/>
                          <a:cs typeface="+mn-cs"/>
                        </a:rPr>
                        <a:t>與</a:t>
                      </a:r>
                      <a:r>
                        <a:rPr lang="en-US" sz="1600" b="0" i="0" u="none" strike="noStrike" cap="none" spc="0">
                          <a:solidFill>
                            <a:schemeClr val="tx1"/>
                          </a:solidFill>
                          <a:latin typeface="+mn-lt"/>
                          <a:ea typeface="+mn-ea"/>
                          <a:cs typeface="+mn-cs"/>
                        </a:rPr>
                        <a:t>DRAFTED</a:t>
                      </a:r>
                      <a:r>
                        <a:rPr lang="zh-TW" sz="1600" b="0" i="0" u="none" strike="noStrike" cap="none" spc="0">
                          <a:solidFill>
                            <a:schemeClr val="tx1"/>
                          </a:solidFill>
                          <a:latin typeface="+mn-lt"/>
                          <a:ea typeface="+mn-ea"/>
                          <a:cs typeface="+mn-cs"/>
                        </a:rPr>
                        <a:t>，並調整相關流程內容</a:t>
                      </a:r>
                      <a:r>
                        <a:rPr lang="en-US" sz="1600" b="0" i="0" u="none" strike="noStrike" cap="none" spc="0">
                          <a:solidFill>
                            <a:schemeClr val="tx1"/>
                          </a:solidFill>
                          <a:latin typeface="+mn-lt"/>
                          <a:ea typeface="+mn-ea"/>
                          <a:cs typeface="+mn-cs"/>
                        </a:rPr>
                        <a:t>(</a:t>
                      </a:r>
                      <a:r>
                        <a:rPr lang="zh-TW" sz="1600" b="0" i="0" u="none" strike="noStrike" cap="none" spc="0">
                          <a:solidFill>
                            <a:schemeClr val="tx1"/>
                          </a:solidFill>
                          <a:latin typeface="+mn-lt"/>
                          <a:ea typeface="+mn-ea"/>
                          <a:cs typeface="+mn-cs"/>
                        </a:rPr>
                        <a:t>付款、產生函稿、回報系統</a:t>
                      </a:r>
                      <a:r>
                        <a:rPr lang="en-US" sz="1600" b="0" i="0" u="none" strike="noStrike" cap="none" spc="0">
                          <a:solidFill>
                            <a:schemeClr val="tx1"/>
                          </a:solidFill>
                          <a:latin typeface="+mn-lt"/>
                          <a:ea typeface="+mn-ea"/>
                          <a:cs typeface="+mn-cs"/>
                        </a:rPr>
                        <a:t>)</a:t>
                      </a:r>
                      <a:r>
                        <a:rPr lang="zh-TW" sz="1600" b="0" i="0" u="none" strike="noStrike" cap="none" spc="0">
                          <a:solidFill>
                            <a:schemeClr val="tx1"/>
                          </a:solidFill>
                          <a:latin typeface="+mn-lt"/>
                          <a:ea typeface="+mn-ea"/>
                          <a:cs typeface="+mn-cs"/>
                        </a:rPr>
                        <a:t>。</a:t>
                      </a: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r>
                        <a:rPr lang="zh-TW" sz="1600" b="0" i="0" u="none" strike="noStrike" cap="none" spc="0">
                          <a:solidFill>
                            <a:schemeClr val="dk1"/>
                          </a:solidFill>
                          <a:latin typeface="+mn-lt"/>
                          <a:ea typeface="+mn-ea"/>
                          <a:cs typeface="+mn-cs"/>
                        </a:rPr>
                        <a:t>目前暫訂有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TEMPORARY(</a:t>
                      </a:r>
                      <a:r>
                        <a:rPr lang="zh-TW" sz="1600" b="0" i="0" u="none" strike="noStrike" cap="none" spc="0">
                          <a:solidFill>
                            <a:schemeClr val="dk1"/>
                          </a:solidFill>
                          <a:latin typeface="+mn-lt"/>
                          <a:ea typeface="+mn-ea"/>
                          <a:cs typeface="+mn-cs"/>
                        </a:rPr>
                        <a:t>暫存</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VALIDATED</a:t>
                      </a:r>
                      <a:r>
                        <a:rPr lang="zh-TW" sz="1600" b="0" i="0" u="none" strike="noStrike" cap="none" spc="0">
                          <a:solidFill>
                            <a:schemeClr val="dk1"/>
                          </a:solidFill>
                          <a:latin typeface="+mn-lt"/>
                          <a:ea typeface="+mn-ea"/>
                          <a:cs typeface="+mn-cs"/>
                        </a:rPr>
                        <a:t> </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已確認</a:t>
                      </a:r>
                      <a:r>
                        <a:rPr lang="en-US" sz="1600" b="0" i="0" u="none" strike="noStrike" cap="none" spc="0">
                          <a:solidFill>
                            <a:schemeClr val="dk1"/>
                          </a:solidFill>
                          <a:latin typeface="+mn-lt"/>
                          <a:ea typeface="+mn-ea"/>
                          <a:cs typeface="+mn-cs"/>
                        </a:rPr>
                        <a:t>)</a:t>
                      </a:r>
                      <a:r>
                        <a:rPr lang="en-US" sz="1600" b="0" i="0" u="none" strike="noStrike" cap="none">
                          <a:ln>
                            <a:noFill/>
                          </a:ln>
                          <a:solidFill>
                            <a:srgbClr val="FF0000"/>
                          </a:solidFill>
                          <a:latin typeface="微軟正黑體"/>
                          <a:ea typeface="微軟正黑體"/>
                        </a:rPr>
                        <a:t> </a:t>
                      </a:r>
                      <a:r>
                        <a:rPr lang="en-US" sz="1600" b="0" i="0" u="none" strike="noStrike" cap="none" spc="0">
                          <a:solidFill>
                            <a:schemeClr val="dk1"/>
                          </a:solidFill>
                          <a:latin typeface="+mn-lt"/>
                          <a:ea typeface="+mn-ea"/>
                          <a:cs typeface="+mn-cs"/>
                        </a:rPr>
                        <a:t>BILLED(</a:t>
                      </a:r>
                      <a:r>
                        <a:rPr lang="zh-TW" sz="1600" b="0" i="0" u="none" strike="noStrike" cap="none" spc="0">
                          <a:solidFill>
                            <a:schemeClr val="dk1"/>
                          </a:solidFill>
                          <a:latin typeface="+mn-lt"/>
                          <a:ea typeface="+mn-ea"/>
                          <a:cs typeface="+mn-cs"/>
                        </a:rPr>
                        <a:t>已立帳</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PAYING(</a:t>
                      </a:r>
                      <a:r>
                        <a:rPr lang="zh-TW" sz="1600" b="0" i="0" u="none" strike="noStrike" cap="none" spc="0">
                          <a:solidFill>
                            <a:schemeClr val="dk1"/>
                          </a:solidFill>
                          <a:latin typeface="+mn-lt"/>
                          <a:ea typeface="+mn-ea"/>
                          <a:cs typeface="+mn-cs"/>
                        </a:rPr>
                        <a:t>付款中</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COMPLETE(</a:t>
                      </a:r>
                      <a:r>
                        <a:rPr lang="zh-TW" sz="1600" b="0" i="0" u="none" strike="noStrike" cap="none" spc="0">
                          <a:solidFill>
                            <a:schemeClr val="dk1"/>
                          </a:solidFill>
                          <a:latin typeface="+mn-lt"/>
                          <a:ea typeface="+mn-ea"/>
                          <a:cs typeface="+mn-cs"/>
                        </a:rPr>
                        <a:t>完成付款結案</a:t>
                      </a:r>
                      <a:r>
                        <a:rPr lang="en-US" sz="1600" b="0" i="0" u="none" strike="noStrike" cap="none" spc="0">
                          <a:solidFill>
                            <a:schemeClr val="dk1"/>
                          </a:solidFill>
                          <a:latin typeface="+mn-lt"/>
                          <a:ea typeface="+mn-ea"/>
                          <a:cs typeface="+mn-cs"/>
                        </a:rPr>
                        <a:t>)</a:t>
                      </a:r>
                      <a:r>
                        <a:rPr lang="zh-TW" sz="1600" b="0" i="0" u="none" strike="noStrike" cap="none" spc="0">
                          <a:solidFill>
                            <a:schemeClr val="dk1"/>
                          </a:solidFill>
                          <a:latin typeface="+mn-lt"/>
                          <a:ea typeface="+mn-ea"/>
                          <a:cs typeface="+mn-cs"/>
                        </a:rPr>
                        <a:t>、</a:t>
                      </a:r>
                      <a:r>
                        <a:rPr lang="en-US" sz="1600" b="0" i="0" u="none" strike="noStrike" cap="none" spc="0">
                          <a:solidFill>
                            <a:schemeClr val="dk1"/>
                          </a:solidFill>
                          <a:latin typeface="+mn-lt"/>
                          <a:ea typeface="+mn-ea"/>
                          <a:cs typeface="+mn-cs"/>
                        </a:rPr>
                        <a:t>INVALID(</a:t>
                      </a:r>
                      <a:r>
                        <a:rPr lang="zh-TW" sz="1600" b="0" i="0" u="none" strike="noStrike" cap="none" spc="0">
                          <a:solidFill>
                            <a:schemeClr val="dk1"/>
                          </a:solidFill>
                          <a:latin typeface="+mn-lt"/>
                          <a:ea typeface="+mn-ea"/>
                          <a:cs typeface="+mn-cs"/>
                        </a:rPr>
                        <a:t>作廢</a:t>
                      </a:r>
                      <a:r>
                        <a:rPr lang="en-US" sz="1600" b="0" i="0" u="none" strike="noStrike" cap="none" spc="0">
                          <a:solidFill>
                            <a:schemeClr val="dk1"/>
                          </a:solidFill>
                          <a:latin typeface="+mn-lt"/>
                          <a:ea typeface="+mn-ea"/>
                          <a:cs typeface="+mn-cs"/>
                        </a:rPr>
                        <a:t>)</a:t>
                      </a: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endParaRPr lang="zh-TW" sz="1600"/>
                    </a:p>
                  </a:txBody>
                  <a:tcPr/>
                </a:tc>
                <a:tc>
                  <a:txBody>
                    <a:bodyPr/>
                    <a:p>
                      <a:pPr algn="l">
                        <a:defRPr/>
                      </a:pPr>
                      <a:endParaRPr lang="zh-TW" sz="1600"/>
                    </a:p>
                  </a:txBody>
                  <a:tcPr/>
                </a:tc>
                <a:tc>
                  <a:txBody>
                    <a:bodyPr/>
                    <a:p>
                      <a:pPr algn="l">
                        <a:defRPr/>
                      </a:pPr>
                      <a:endParaRPr lang="zh-TW" sz="1600"/>
                    </a:p>
                  </a:txBody>
                  <a:tcPr/>
                </a:tc>
              </a:tr>
              <a:tr h="430306">
                <a:tc>
                  <a:txBody>
                    <a:bodyPr/>
                    <a:p>
                      <a:pPr marL="0" marR="0" lvl="0" indent="0" algn="l" defTabSz="914400">
                        <a:lnSpc>
                          <a:spcPct val="100000"/>
                        </a:lnSpc>
                        <a:spcBef>
                          <a:spcPts val="0"/>
                        </a:spcBef>
                        <a:spcAft>
                          <a:spcPts val="0"/>
                        </a:spcAft>
                        <a:buClrTx/>
                        <a:buSzTx/>
                        <a:buFontTx/>
                        <a:buNone/>
                        <a:defRPr/>
                      </a:pPr>
                      <a:endParaRPr lang="zh-TW" sz="1600"/>
                    </a:p>
                  </a:txBody>
                  <a:tcPr/>
                </a:tc>
                <a:tc>
                  <a:txBody>
                    <a:bodyPr/>
                    <a:p>
                      <a:pPr algn="l">
                        <a:defRPr/>
                      </a:pPr>
                      <a:endParaRPr lang="zh-TW" sz="1600"/>
                    </a:p>
                  </a:txBody>
                  <a:tcPr/>
                </a:tc>
                <a:tc>
                  <a:txBody>
                    <a:bodyPr/>
                    <a:p>
                      <a:pPr algn="l">
                        <a:defRPr/>
                      </a:pPr>
                      <a:endParaRPr lang="zh-TW" sz="1600"/>
                    </a:p>
                  </a:txBody>
                  <a:tcPr/>
                </a:tc>
              </a:tr>
              <a:tr h="492263">
                <a:tc>
                  <a:txBody>
                    <a:bodyPr/>
                    <a:p>
                      <a:pPr algn="l">
                        <a:defRPr/>
                      </a:pPr>
                      <a:endParaRPr lang="zh-TW" sz="1600"/>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c>
                  <a:txBody>
                    <a:bodyPr/>
                    <a:p>
                      <a:pPr marL="0" indent="0" algn="l">
                        <a:buFont typeface="+mj-lt"/>
                        <a:buNone/>
                        <a:defRPr/>
                      </a:pPr>
                      <a:endParaRPr lang="en-US" sz="1600">
                        <a:solidFill>
                          <a:schemeClr val="dk1"/>
                        </a:solidFill>
                        <a:latin typeface="+mn-lt"/>
                        <a:ea typeface="+mn-ea"/>
                        <a:cs typeface="+mn-cs"/>
                      </a:endParaRPr>
                    </a:p>
                  </a:txBody>
                  <a:tcPr/>
                </a:tc>
              </a:tr>
              <a:tr h="418677">
                <a:tc>
                  <a:txBody>
                    <a:bodyPr/>
                    <a:p>
                      <a:pPr marL="0" marR="0" lvl="0" indent="0" algn="l" defTabSz="914400">
                        <a:lnSpc>
                          <a:spcPct val="100000"/>
                        </a:lnSpc>
                        <a:spcBef>
                          <a:spcPts val="0"/>
                        </a:spcBef>
                        <a:spcAft>
                          <a:spcPts val="0"/>
                        </a:spcAft>
                        <a:buClrTx/>
                        <a:buSzTx/>
                        <a:buFontTx/>
                        <a:buNone/>
                        <a:defRPr/>
                      </a:pPr>
                      <a:endParaRPr lang="zh-TW" sz="1600"/>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tx1"/>
                        </a:solidFill>
                        <a:latin typeface="+mn-lt"/>
                        <a:ea typeface="+mn-ea"/>
                        <a:cs typeface="+mn-cs"/>
                      </a:endParaRPr>
                    </a:p>
                  </a:txBody>
                  <a:tcPr/>
                </a:tc>
                <a:tc>
                  <a:txBody>
                    <a:bodyPr/>
                    <a:p>
                      <a:pPr marL="0" indent="0" algn="l">
                        <a:buFont typeface="+mj-lt"/>
                        <a:buNone/>
                        <a:defRPr/>
                      </a:pPr>
                      <a:endParaRPr lang="en-US" sz="1600">
                        <a:solidFill>
                          <a:schemeClr val="dk1"/>
                        </a:solidFill>
                        <a:latin typeface="+mn-lt"/>
                        <a:ea typeface="+mn-ea"/>
                        <a:cs typeface="+mn-cs"/>
                      </a:endParaRPr>
                    </a:p>
                  </a:txBody>
                  <a:tcPr/>
                </a:tc>
              </a:tr>
              <a:tr h="430306">
                <a:tc>
                  <a:txBody>
                    <a:bodyPr/>
                    <a:p>
                      <a:pPr algn="l">
                        <a:defRPr/>
                      </a:pPr>
                      <a:endParaRPr lang="zh-TW" sz="1600"/>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c>
                  <a:txBody>
                    <a:bodyPr/>
                    <a:p>
                      <a:pPr algn="l">
                        <a:defRPr/>
                      </a:pPr>
                      <a:endParaRPr lang="zh-TW" sz="1600"/>
                    </a:p>
                  </a:txBody>
                  <a:tcPr/>
                </a:tc>
              </a:tr>
              <a:tr h="430306">
                <a:tc>
                  <a:txBody>
                    <a:bodyPr/>
                    <a:p>
                      <a:pPr algn="l">
                        <a:defRPr/>
                      </a:pPr>
                      <a:endParaRPr lang="zh-TW" sz="1600"/>
                    </a:p>
                  </a:txBody>
                  <a:tcPr/>
                </a:tc>
                <a:tc>
                  <a:txBody>
                    <a:bodyPr/>
                    <a:p>
                      <a:pPr marL="0" marR="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c>
                  <a:txBody>
                    <a:bodyPr/>
                    <a:p>
                      <a:pPr marL="0" marR="0" lvl="0" indent="0" algn="l" defTabSz="914400">
                        <a:lnSpc>
                          <a:spcPct val="100000"/>
                        </a:lnSpc>
                        <a:spcBef>
                          <a:spcPts val="0"/>
                        </a:spcBef>
                        <a:spcAft>
                          <a:spcPts val="0"/>
                        </a:spcAft>
                        <a:buClrTx/>
                        <a:buSzTx/>
                        <a:buFont typeface="+mj-lt"/>
                        <a:buNone/>
                        <a:defRPr/>
                      </a:pPr>
                      <a:endParaRPr lang="zh-TW" sz="1600" b="0" i="0" u="none" strike="noStrike" cap="none" spc="0">
                        <a:solidFill>
                          <a:schemeClr val="dk1"/>
                        </a:solidFill>
                        <a:latin typeface="+mn-lt"/>
                        <a:ea typeface="+mn-ea"/>
                        <a:cs typeface="+mn-cs"/>
                      </a:endParaRPr>
                    </a:p>
                  </a:txBody>
                  <a:tcPr/>
                </a:tc>
              </a:tr>
              <a:tr h="430306">
                <a:tc>
                  <a:txBody>
                    <a:bodyPr/>
                    <a:p>
                      <a:pPr algn="l">
                        <a:defRPr/>
                      </a:pPr>
                      <a:endParaRPr lang="zh-TW" sz="1600"/>
                    </a:p>
                  </a:txBody>
                  <a:tcPr/>
                </a:tc>
                <a:tc>
                  <a:txBody>
                    <a:bodyPr/>
                    <a:p>
                      <a:pPr marL="0" marR="0" lvl="0" indent="0" algn="l" defTabSz="914400">
                        <a:lnSpc>
                          <a:spcPct val="100000"/>
                        </a:lnSpc>
                        <a:spcBef>
                          <a:spcPts val="0"/>
                        </a:spcBef>
                        <a:spcAft>
                          <a:spcPts val="0"/>
                        </a:spcAft>
                        <a:buClrTx/>
                        <a:buSzTx/>
                        <a:buFontTx/>
                        <a:buNone/>
                        <a:defRPr/>
                      </a:pPr>
                      <a:endParaRPr lang="zh-TW" sz="1600" b="0" i="0" u="none" strike="noStrike" cap="none" spc="0">
                        <a:solidFill>
                          <a:schemeClr val="dk1"/>
                        </a:solidFill>
                        <a:latin typeface="+mn-lt"/>
                        <a:ea typeface="+mn-ea"/>
                        <a:cs typeface="+mn-cs"/>
                      </a:endParaRPr>
                    </a:p>
                  </a:txBody>
                  <a:tcPr/>
                </a:tc>
                <a:tc>
                  <a:txBody>
                    <a:bodyPr/>
                    <a:p>
                      <a:pPr algn="l">
                        <a:defRPr/>
                      </a:pPr>
                      <a:endParaRPr lang="zh-TW" sz="1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521928" y="1484855"/>
            <a:ext cx="5014806" cy="1600438"/>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SubmarineCables</a:t>
            </a:r>
            <a:r>
              <a:rPr lang="en-US" sz="1400">
                <a:solidFill>
                  <a:srgbClr val="000000"/>
                </a:solidFill>
                <a:latin typeface="Consolas"/>
              </a:rPr>
              <a:t>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CableID</a:t>
            </a:r>
            <a:r>
              <a:rPr lang="en-US" sz="140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a:solidFill>
                  <a:srgbClr val="000000"/>
                </a:solidFill>
                <a:latin typeface="Consolas"/>
              </a:rPr>
              <a:t>CableName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64</a:t>
            </a:r>
            <a:r>
              <a:rPr lang="en-US" sz="1400" b="0">
                <a:solidFill>
                  <a:srgbClr val="000000"/>
                </a:solidFill>
                <a:latin typeface="Consolas"/>
              </a:rPr>
              <a:t>)</a:t>
            </a:r>
            <a:r>
              <a:rPr lang="en-US" sz="1400">
                <a:solidFill>
                  <a:srgbClr val="000000"/>
                </a:solidFill>
                <a:latin typeface="Consolas"/>
              </a:rPr>
              <a:t>,</a:t>
            </a:r>
            <a:endParaRPr/>
          </a:p>
          <a:p>
            <a:pPr>
              <a:defRPr/>
            </a:pPr>
            <a:r>
              <a:rPr lang="en-US" sz="1400">
                <a:solidFill>
                  <a:srgbClr val="000000"/>
                </a:solidFill>
                <a:latin typeface="Consolas"/>
              </a:rPr>
              <a:t>    Note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128</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CableID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9" name="文字方塊 8"/>
          <p:cNvSpPr txBox="1"/>
          <p:nvPr/>
        </p:nvSpPr>
        <p:spPr bwMode="auto">
          <a:xfrm>
            <a:off x="5751804" y="1484855"/>
            <a:ext cx="5649985" cy="138499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WorkTitles</a:t>
            </a:r>
            <a:r>
              <a:rPr lang="en-US" sz="1400">
                <a:solidFill>
                  <a:srgbClr val="000000"/>
                </a:solidFill>
                <a:latin typeface="Consolas"/>
              </a:rPr>
              <a:t> </a:t>
            </a:r>
            <a:r>
              <a:rPr lang="en-US" sz="1400" b="0">
                <a:solidFill>
                  <a:srgbClr val="000000"/>
                </a:solidFill>
                <a:latin typeface="Consolas"/>
              </a:rPr>
              <a:t>(</a:t>
            </a:r>
            <a:endParaRPr/>
          </a:p>
          <a:p>
            <a:pPr>
              <a:defRPr/>
            </a:pPr>
            <a:r>
              <a:rPr lang="en-US" sz="1400">
                <a:solidFill>
                  <a:srgbClr val="000000"/>
                </a:solidFill>
                <a:latin typeface="Consolas"/>
              </a:rPr>
              <a:t>    Title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r>
              <a:rPr lang="en-US" sz="1400" b="0">
                <a:solidFill>
                  <a:srgbClr val="0000FF"/>
                </a:solidFill>
                <a:latin typeface="Consolas"/>
              </a:rPr>
              <a:t> </a:t>
            </a:r>
            <a:endParaRPr/>
          </a:p>
          <a:p>
            <a:pPr>
              <a:defRPr/>
            </a:pPr>
            <a:r>
              <a:rPr lang="en-US" sz="1400" b="0">
                <a:solidFill>
                  <a:srgbClr val="000000"/>
                </a:solidFill>
                <a:latin typeface="Consolas"/>
              </a:rPr>
              <a:t>  </a:t>
            </a:r>
            <a:r>
              <a:rPr lang="en-US" sz="1400">
                <a:solidFill>
                  <a:srgbClr val="000000"/>
                </a:solidFill>
                <a:latin typeface="Consolas"/>
              </a:rPr>
              <a:t>  Note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128</a:t>
            </a:r>
            <a:r>
              <a:rPr lang="en-US" sz="1400" b="0">
                <a:solidFill>
                  <a:srgbClr val="000000"/>
                </a:solidFill>
                <a:latin typeface="Consolas"/>
              </a:rPr>
              <a:t>)</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(Title)</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10" name="文字方塊 9"/>
          <p:cNvSpPr txBox="1"/>
          <p:nvPr/>
        </p:nvSpPr>
        <p:spPr bwMode="auto">
          <a:xfrm>
            <a:off x="447457" y="3266074"/>
            <a:ext cx="5237153" cy="138499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ContractTypes</a:t>
            </a:r>
            <a:r>
              <a:rPr lang="en-US" sz="1400">
                <a:solidFill>
                  <a:srgbClr val="000000"/>
                </a:solidFill>
                <a:latin typeface="Consolas"/>
              </a:rPr>
              <a:t> </a:t>
            </a:r>
            <a:r>
              <a:rPr lang="en-US" sz="1400" b="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ContractID</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20</a:t>
            </a:r>
            <a:r>
              <a:rPr lang="en-US" sz="1400" b="0">
                <a:solidFill>
                  <a:srgbClr val="000000"/>
                </a:solidFill>
                <a:latin typeface="Consolas"/>
              </a:rPr>
              <a:t>)</a:t>
            </a:r>
            <a:r>
              <a:rPr lang="en-US" sz="1400">
                <a:solidFill>
                  <a:srgbClr val="000000"/>
                </a:solidFill>
                <a:latin typeface="Consolas"/>
              </a:rPr>
              <a:t>,</a:t>
            </a:r>
            <a:r>
              <a:rPr lang="en-US" sz="1400" b="0">
                <a:solidFill>
                  <a:srgbClr val="0000FF"/>
                </a:solidFill>
                <a:latin typeface="Consolas"/>
              </a:rPr>
              <a:t> </a:t>
            </a:r>
            <a:endParaRPr/>
          </a:p>
          <a:p>
            <a:pPr>
              <a:defRPr/>
            </a:pPr>
            <a:r>
              <a:rPr lang="en-US" sz="1400" b="0">
                <a:solidFill>
                  <a:srgbClr val="000000"/>
                </a:solidFill>
                <a:latin typeface="Consolas"/>
              </a:rPr>
              <a:t>  </a:t>
            </a:r>
            <a:r>
              <a:rPr lang="en-US" sz="1400">
                <a:solidFill>
                  <a:srgbClr val="000000"/>
                </a:solidFill>
                <a:latin typeface="Consolas"/>
              </a:rPr>
              <a:t>  Note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128</a:t>
            </a:r>
            <a:r>
              <a:rPr lang="en-US" sz="1400" b="0">
                <a:solidFill>
                  <a:srgbClr val="000000"/>
                </a:solidFill>
                <a:latin typeface="Consolas"/>
              </a:rPr>
              <a:t>)</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ContractID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1471443"/>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0" name="文字方塊 9"/>
          <p:cNvSpPr txBox="1"/>
          <p:nvPr/>
        </p:nvSpPr>
        <p:spPr bwMode="auto">
          <a:xfrm>
            <a:off x="375660" y="1251300"/>
            <a:ext cx="10202693" cy="132343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廠商清單資料表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會員清單資料表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endParaRPr lang="en-US" sz="1600">
              <a:solidFill>
                <a:srgbClr val="000000"/>
              </a:solidFill>
              <a:latin typeface="微軟正黑體"/>
              <a:ea typeface="微軟正黑體"/>
            </a:endParaRPr>
          </a:p>
          <a:p>
            <a:pPr marL="457200" indent="-457200" algn="just" defTabSz="1219170">
              <a:buFont typeface="Wingdings"/>
              <a:buChar char="p"/>
              <a:defRPr/>
            </a:pPr>
            <a:r>
              <a:rPr lang="en-US" sz="1600" b="1">
                <a:solidFill>
                  <a:srgbClr val="000000"/>
                </a:solidFill>
                <a:latin typeface="微軟正黑體"/>
                <a:ea typeface="微軟正黑體"/>
              </a:rPr>
              <a:t>(</a:t>
            </a:r>
            <a:r>
              <a:rPr lang="zh-TW" sz="1600" b="1">
                <a:solidFill>
                  <a:srgbClr val="000000"/>
                </a:solidFill>
                <a:latin typeface="微軟正黑體"/>
                <a:ea typeface="微軟正黑體"/>
              </a:rPr>
              <a:t>金融帳戶資料表</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0" i="0" u="none" strike="noStrike" cap="none">
                <a:ln>
                  <a:noFill/>
                </a:ln>
                <a:solidFill>
                  <a:srgbClr val="000000"/>
                </a:solidFill>
                <a:latin typeface="微軟正黑體"/>
                <a:ea typeface="微軟正黑體"/>
              </a:rPr>
              <a:t>:</a:t>
            </a:r>
            <a:r>
              <a:rPr lang="zh-TW" sz="1600" b="0" i="0" u="none" strike="noStrike" cap="none">
                <a:ln>
                  <a:noFill/>
                </a:ln>
                <a:solidFill>
                  <a:srgbClr val="000000"/>
                </a:solidFill>
                <a:latin typeface="微軟正黑體"/>
                <a:ea typeface="微軟正黑體"/>
              </a:rPr>
              <a:t> </a:t>
            </a: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endParaRPr lang="en-US" sz="1600" b="0" i="0" u="none" strike="noStrike" cap="none">
              <a:ln>
                <a:noFill/>
              </a:ln>
              <a:solidFill>
                <a:srgbClr val="000000"/>
              </a:solidFill>
              <a:latin typeface="微軟正黑體"/>
              <a:ea typeface="微軟正黑體"/>
            </a:endParaRPr>
          </a:p>
          <a:p>
            <a:pPr marL="457200" indent="-457200" algn="just" defTabSz="1219170">
              <a:buFont typeface="Wingdings"/>
              <a:buChar char="p"/>
              <a:defRPr/>
            </a:pPr>
            <a:endParaRPr lang="en-US" sz="1600" b="0" i="0" u="none" strike="noStrike" cap="none">
              <a:ln>
                <a:noFill/>
              </a:ln>
              <a:solidFill>
                <a:srgbClr val="000000"/>
              </a:solidFill>
              <a:latin typeface="微軟正黑體"/>
              <a:ea typeface="微軟正黑體"/>
            </a:endParaRPr>
          </a:p>
        </p:txBody>
      </p:sp>
      <p:sp>
        <p:nvSpPr>
          <p:cNvPr id="11" name="流程圖: 人工輸入 10"/>
          <p:cNvSpPr/>
          <p:nvPr/>
        </p:nvSpPr>
        <p:spPr bwMode="auto">
          <a:xfrm rot="16199999" flipV="1">
            <a:off x="1897128" y="-654511"/>
            <a:ext cx="355548" cy="3398483"/>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zh-TW" b="1">
                <a:solidFill>
                  <a:srgbClr val="0070C0"/>
                </a:solidFill>
                <a:latin typeface="微軟正黑體"/>
                <a:ea typeface="微軟正黑體"/>
              </a:rPr>
              <a:t>基本資料管理</a:t>
            </a:r>
            <a:endParaRPr lang="en-US" b="1">
              <a:solidFill>
                <a:srgbClr val="0070C0"/>
              </a:solidFill>
              <a:latin typeface="微軟正黑體"/>
              <a:ea typeface="微軟正黑體"/>
            </a:endParaRPr>
          </a:p>
        </p:txBody>
      </p:sp>
      <p:graphicFrame>
        <p:nvGraphicFramePr>
          <p:cNvPr id="2" name="表格 1"/>
          <p:cNvGraphicFramePr>
            <a:graphicFrameLocks xmlns:a="http://schemas.openxmlformats.org/drawingml/2006/main" noGrp="1"/>
          </p:cNvGraphicFramePr>
          <p:nvPr/>
        </p:nvGraphicFramePr>
        <p:xfrm>
          <a:off x="6096000" y="2511176"/>
          <a:ext cx="5244351" cy="1008768"/>
        </p:xfrm>
        <a:graphic>
          <a:graphicData uri="http://schemas.openxmlformats.org/drawingml/2006/table">
            <a:tbl>
              <a:tblPr firstRow="0" firstCol="0" lastRow="0" lastCol="0" bandRow="0" bandCol="0"/>
              <a:tblGrid>
                <a:gridCol w="473800"/>
                <a:gridCol w="1142182"/>
                <a:gridCol w="1252724"/>
                <a:gridCol w="1057835"/>
                <a:gridCol w="1317810"/>
              </a:tblGrid>
              <a:tr h="252185">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SuppliersByContract</a:t>
                      </a:r>
                      <a:r>
                        <a:rPr lang="en-US" sz="1200" b="0" i="0" u="none" strike="noStrike" cap="none" spc="0">
                          <a:ln>
                            <a:noFill/>
                          </a:ln>
                          <a:solidFill>
                            <a:srgbClr val="000000"/>
                          </a:solidFill>
                          <a:latin typeface="微軟正黑體"/>
                          <a:ea typeface="微軟正黑體"/>
                          <a:cs typeface="+mn-cs"/>
                        </a:rPr>
                        <a:t>(</a:t>
                      </a:r>
                      <a:r>
                        <a:rPr lang="zh-TW" sz="1200" b="0" i="0" u="none" strike="noStrike" cap="none" spc="0">
                          <a:ln>
                            <a:noFill/>
                          </a:ln>
                          <a:solidFill>
                            <a:srgbClr val="000000"/>
                          </a:solidFill>
                          <a:latin typeface="微軟正黑體"/>
                          <a:ea typeface="微軟正黑體"/>
                          <a:cs typeface="+mn-cs"/>
                        </a:rPr>
                        <a:t>合約</a:t>
                      </a:r>
                      <a:r>
                        <a:rPr lang="zh-TW" sz="1200" b="0" i="0" u="none" strike="noStrike" cap="none">
                          <a:ln>
                            <a:noFill/>
                          </a:ln>
                          <a:solidFill>
                            <a:srgbClr val="000000"/>
                          </a:solidFill>
                          <a:latin typeface="Calibri"/>
                          <a:ea typeface="新細明體"/>
                        </a:rPr>
                        <a:t>廠商清單</a:t>
                      </a:r>
                      <a:r>
                        <a:rPr lang="en-US" sz="1200" b="0" i="0" u="none" strike="noStrike" cap="none">
                          <a:ln>
                            <a:noFill/>
                          </a:ln>
                          <a:solidFill>
                            <a:srgbClr val="000000"/>
                          </a:solidFill>
                          <a:latin typeface="Calibri"/>
                          <a:ea typeface="新細明體"/>
                        </a:rPr>
                        <a:t>)</a:t>
                      </a:r>
                      <a:r>
                        <a:rPr lang="zh-TW" sz="1200" b="0" i="0" u="none" strike="noStrike" cap="none">
                          <a:ln>
                            <a:noFill/>
                          </a:ln>
                          <a:solidFill>
                            <a:srgbClr val="000000"/>
                          </a:solidFill>
                          <a:latin typeface="Calibri"/>
                          <a:ea typeface="新細明體"/>
                        </a:rPr>
                        <a:t> </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52185">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項次</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欄位名稱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資料庫欄位名稱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內容說明</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52213">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1</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合約代號</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ContractID</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5218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2</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供應商名稱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SupplierName</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graphicFrame>
        <p:nvGraphicFramePr>
          <p:cNvPr id="3" name="表格 2"/>
          <p:cNvGraphicFramePr>
            <a:graphicFrameLocks xmlns:a="http://schemas.openxmlformats.org/drawingml/2006/main" noGrp="1"/>
          </p:cNvGraphicFramePr>
          <p:nvPr/>
        </p:nvGraphicFramePr>
        <p:xfrm>
          <a:off x="340658" y="2425865"/>
          <a:ext cx="5405716" cy="1094079"/>
        </p:xfrm>
        <a:graphic>
          <a:graphicData uri="http://schemas.openxmlformats.org/drawingml/2006/table">
            <a:tbl>
              <a:tblPr firstRow="0" firstCol="0" lastRow="0" lastCol="0" bandRow="0" bandCol="0"/>
              <a:tblGrid>
                <a:gridCol w="416502"/>
                <a:gridCol w="965834"/>
                <a:gridCol w="1556858"/>
                <a:gridCol w="1166641"/>
                <a:gridCol w="1299881"/>
              </a:tblGrid>
              <a:tr h="273512">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PartiesByContract</a:t>
                      </a:r>
                      <a:r>
                        <a:rPr lang="en-US" sz="1200" b="0" i="0" u="none" strike="noStrike" cap="none">
                          <a:ln>
                            <a:noFill/>
                          </a:ln>
                          <a:solidFill>
                            <a:srgbClr val="000000"/>
                          </a:solidFill>
                          <a:latin typeface="Calibri"/>
                          <a:ea typeface="新細明體"/>
                        </a:rPr>
                        <a:t>(</a:t>
                      </a:r>
                      <a:r>
                        <a:rPr lang="zh-TW" sz="1200" b="0" i="0" u="none" strike="noStrike" cap="none">
                          <a:ln>
                            <a:noFill/>
                          </a:ln>
                          <a:solidFill>
                            <a:srgbClr val="000000"/>
                          </a:solidFill>
                          <a:latin typeface="Calibri"/>
                          <a:ea typeface="新細明體"/>
                        </a:rPr>
                        <a:t>合約會員清單</a:t>
                      </a:r>
                      <a:r>
                        <a:rPr lang="en-US" sz="1200" b="0" i="0" u="none" strike="noStrike" cap="none">
                          <a:ln>
                            <a:noFill/>
                          </a:ln>
                          <a:solidFill>
                            <a:srgbClr val="000000"/>
                          </a:solidFill>
                          <a:latin typeface="Calibri"/>
                          <a:ea typeface="新細明體"/>
                        </a:rPr>
                        <a:t>)</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73512">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項次</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欄位名稱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資料庫欄位名稱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內容說明</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73543">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1</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合約代號</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ContractID</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73512">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2</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會員名稱</a:t>
                      </a: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PartyName</a:t>
                      </a:r>
                      <a:endParaRPr lang="en-US"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64"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graphicFrame>
        <p:nvGraphicFramePr>
          <p:cNvPr id="4" name="表格 3"/>
          <p:cNvGraphicFramePr>
            <a:graphicFrameLocks xmlns:a="http://schemas.openxmlformats.org/drawingml/2006/main" noGrp="1"/>
          </p:cNvGraphicFramePr>
          <p:nvPr/>
        </p:nvGraphicFramePr>
        <p:xfrm>
          <a:off x="318782" y="3927532"/>
          <a:ext cx="5777219" cy="2413448"/>
        </p:xfrm>
        <a:graphic>
          <a:graphicData uri="http://schemas.openxmlformats.org/drawingml/2006/table">
            <a:tbl>
              <a:tblPr firstRow="0" firstCol="0" lastRow="0" lastCol="0" bandRow="0" bandCol="0"/>
              <a:tblGrid>
                <a:gridCol w="598365"/>
                <a:gridCol w="1249550"/>
                <a:gridCol w="1419739"/>
                <a:gridCol w="1205651"/>
                <a:gridCol w="1303914"/>
              </a:tblGrid>
              <a:tr h="228155">
                <a:tc gridSpan="5">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CBPBankAccount</a:t>
                      </a:r>
                      <a:r>
                        <a:rPr lang="en-US" sz="1200" b="0" i="0" u="none" strike="noStrike" cap="none">
                          <a:ln>
                            <a:noFill/>
                          </a:ln>
                          <a:solidFill>
                            <a:srgbClr val="000000"/>
                          </a:solidFill>
                          <a:latin typeface="微軟正黑體"/>
                          <a:ea typeface="微軟正黑體"/>
                        </a:rPr>
                        <a:t>(</a:t>
                      </a:r>
                      <a:r>
                        <a:rPr lang="zh-TW" sz="1200" b="0" i="0" u="none" strike="noStrike" cap="none">
                          <a:ln>
                            <a:noFill/>
                          </a:ln>
                          <a:solidFill>
                            <a:srgbClr val="000000"/>
                          </a:solidFill>
                          <a:latin typeface="微軟正黑體"/>
                          <a:ea typeface="微軟正黑體"/>
                        </a:rPr>
                        <a:t>聯盟金融帳戶資料</a:t>
                      </a:r>
                      <a:r>
                        <a:rPr lang="en-US" sz="1200" b="0" i="0" u="none" strike="noStrike" cap="none">
                          <a:ln>
                            <a:noFill/>
                          </a:ln>
                          <a:solidFill>
                            <a:srgbClr val="000000"/>
                          </a:solidFill>
                          <a:latin typeface="微軟正黑體"/>
                          <a:ea typeface="微軟正黑體"/>
                        </a:rPr>
                        <a:t>)</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hMerge="1">
                  <a:txBody>
                    <a:bodyPr/>
                    <a:p>
                      <a:endParaRPr/>
                    </a:p>
                  </a:txBody>
                </a:tc>
                <a:tc hMerge="1">
                  <a:txBody>
                    <a:bodyPr/>
                    <a:p>
                      <a:endParaRPr/>
                    </a:p>
                  </a:txBody>
                </a:tc>
                <a:tc hMerge="1">
                  <a:txBody>
                    <a:bodyPr/>
                    <a:p>
                      <a:endParaRPr/>
                    </a:p>
                  </a:txBody>
                </a:tc>
                <a:tc hMerge="1">
                  <a:txBody>
                    <a:bodyPr/>
                    <a:p>
                      <a:endParaRPr/>
                    </a:p>
                  </a:txBody>
                </a:tc>
              </a:tr>
              <a:tr h="228155">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項次</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欄位名稱</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資料庫欄位名稱</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資料型態</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ctr"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內容說明</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331033">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1</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聯盟</a:t>
                      </a:r>
                      <a:r>
                        <a:rPr lang="en-US" sz="1200" b="0" i="0" u="none" strike="noStrike" cap="none">
                          <a:ln>
                            <a:noFill/>
                          </a:ln>
                          <a:solidFill>
                            <a:srgbClr val="000000"/>
                          </a:solidFill>
                          <a:latin typeface="微軟正黑體"/>
                          <a:ea typeface="微軟正黑體"/>
                        </a:rPr>
                        <a:t>ID</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CorpID</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int</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a:solidFill>
                            <a:srgbClr val="000000"/>
                          </a:solidFill>
                          <a:latin typeface="Consolas"/>
                        </a:rPr>
                        <a:t>AUTO_INCREMENT</a:t>
                      </a: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5717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2</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Calibri"/>
                          <a:ea typeface="新細明體"/>
                        </a:rPr>
                        <a:t>聯盟代號</a:t>
                      </a:r>
                      <a:r>
                        <a:rPr lang="en-US" sz="1200" b="0" i="0" u="none" strike="noStrike" cap="none">
                          <a:ln>
                            <a:noFill/>
                          </a:ln>
                          <a:solidFill>
                            <a:srgbClr val="000000"/>
                          </a:solidFill>
                          <a:latin typeface="Calibri"/>
                          <a:ea typeface="新細明體"/>
                        </a:rPr>
                        <a:t>/</a:t>
                      </a:r>
                      <a:r>
                        <a:rPr lang="zh-TW" sz="1200" b="0" i="0" u="none" strike="noStrike" cap="none">
                          <a:ln>
                            <a:noFill/>
                          </a:ln>
                          <a:solidFill>
                            <a:srgbClr val="000000"/>
                          </a:solidFill>
                          <a:latin typeface="Calibri"/>
                          <a:ea typeface="新細明體"/>
                        </a:rPr>
                        <a:t>名稱</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Calibri"/>
                          <a:ea typeface="新細明體"/>
                        </a:rPr>
                        <a:t>CorpName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varchar(64)</a:t>
                      </a:r>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85"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3</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帳號名稱</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AcctName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4</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銀行帳號</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AcctNo</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5</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tx1"/>
                          </a:solidFill>
                          <a:latin typeface="+mn-lt"/>
                          <a:ea typeface="+mn-ea"/>
                          <a:cs typeface="+mn-cs"/>
                        </a:rPr>
                        <a:t>國際銀行代碼</a:t>
                      </a:r>
                      <a:endParaRPr lang="zh-TW" sz="1200" b="0" i="0" u="none" strike="noStrike" cap="none" spc="0">
                        <a:ln>
                          <a:noFill/>
                        </a:ln>
                        <a:solidFill>
                          <a:srgbClr val="000000"/>
                        </a:solidFill>
                        <a:latin typeface="微軟正黑體"/>
                        <a:ea typeface="微軟正黑體"/>
                        <a:cs typeface="+mn-cs"/>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SWIFTCode</a:t>
                      </a:r>
                      <a:endParaRPr lang="en-US"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6</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spc="0">
                          <a:solidFill>
                            <a:schemeClr val="tx1"/>
                          </a:solidFill>
                          <a:latin typeface="+mn-lt"/>
                          <a:ea typeface="+mn-ea"/>
                          <a:cs typeface="+mn-cs"/>
                        </a:rPr>
                        <a:t>國際銀行帳戶號碼</a:t>
                      </a: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IBAN</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spc="0">
                          <a:ln>
                            <a:noFill/>
                          </a:ln>
                          <a:solidFill>
                            <a:srgbClr val="000000"/>
                          </a:solidFill>
                          <a:latin typeface="微軟正黑體"/>
                          <a:ea typeface="微軟正黑體"/>
                          <a:cs typeface="+mn-cs"/>
                        </a:rPr>
                        <a:t>varchar(32)</a:t>
                      </a:r>
                      <a:endParaRPr/>
                    </a:p>
                  </a:txBody>
                  <a:tcPr marL="8195" marR="8195" marT="8189"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7</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銀行名稱</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Name</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varchar(100)</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r h="228155">
                <a:tc>
                  <a:txBody>
                    <a:bodyPr/>
                    <a:p>
                      <a:pPr marL="0" marR="0" lvl="0" indent="0" algn="ctr"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8</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zh-TW" sz="1200" b="0" i="0" u="none" strike="noStrike" cap="none">
                          <a:ln>
                            <a:noFill/>
                          </a:ln>
                          <a:solidFill>
                            <a:srgbClr val="000000"/>
                          </a:solidFill>
                          <a:latin typeface="微軟正黑體"/>
                          <a:ea typeface="微軟正黑體"/>
                        </a:rPr>
                        <a:t>銀行地址</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Address</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r>
                        <a:rPr lang="en-US" sz="1200" b="0" i="0" u="none" strike="noStrike" cap="none">
                          <a:ln>
                            <a:noFill/>
                          </a:ln>
                          <a:solidFill>
                            <a:srgbClr val="000000"/>
                          </a:solidFill>
                          <a:latin typeface="微軟正黑體"/>
                          <a:ea typeface="微軟正黑體"/>
                        </a:rPr>
                        <a:t>varchar(512)</a:t>
                      </a:r>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c>
                  <a:txBody>
                    <a:bodyPr/>
                    <a:p>
                      <a:pPr marL="0" marR="0" lvl="0" indent="0" algn="l" defTabSz="685800">
                        <a:lnSpc>
                          <a:spcPct val="100000"/>
                        </a:lnSpc>
                        <a:spcBef>
                          <a:spcPts val="0"/>
                        </a:spcBef>
                        <a:spcAft>
                          <a:spcPts val="0"/>
                        </a:spcAft>
                        <a:buClrTx/>
                        <a:buSzTx/>
                        <a:buFontTx/>
                        <a:buNone/>
                        <a:defRPr/>
                      </a:pPr>
                      <a:endParaRPr lang="zh-TW" sz="1200" b="0" i="0" u="none" strike="noStrike" cap="none">
                        <a:ln>
                          <a:noFill/>
                        </a:ln>
                        <a:solidFill>
                          <a:srgbClr val="000000"/>
                        </a:solidFill>
                        <a:latin typeface="微軟正黑體"/>
                        <a:ea typeface="微軟正黑體"/>
                      </a:endParaRPr>
                    </a:p>
                  </a:txBody>
                  <a:tcPr marL="8193" marR="8193" marT="8196" marB="0" anchor="ctr">
                    <a:lnL w="12700" algn="ctr">
                      <a:solidFill>
                        <a:srgbClr val="F79646"/>
                      </a:solidFill>
                    </a:lnL>
                    <a:lnR w="12700" algn="ctr">
                      <a:solidFill>
                        <a:srgbClr val="F79646"/>
                      </a:solidFill>
                    </a:lnR>
                    <a:lnT w="12700" algn="ctr">
                      <a:solidFill>
                        <a:srgbClr val="F79646"/>
                      </a:solidFill>
                    </a:lnT>
                    <a:lnB w="12700" algn="ctr">
                      <a:solidFill>
                        <a:srgbClr val="F79646"/>
                      </a:solidFill>
                    </a:lnB>
                    <a:solidFill>
                      <a:srgbClr val="FDEFE9"/>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727510" y="-461954"/>
            <a:ext cx="355548" cy="3051631"/>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318782" y="832486"/>
            <a:ext cx="10435904" cy="48458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379468" y="895905"/>
            <a:ext cx="2572435" cy="369332"/>
          </a:xfrm>
          <a:prstGeom prst="rect">
            <a:avLst/>
          </a:prstGeom>
        </p:spPr>
        <p:txBody>
          <a:bodyPr wrap="none">
            <a:spAutoFit/>
          </a:bodyPr>
          <a:lstStyle/>
          <a:p>
            <a:pPr>
              <a:defRPr/>
            </a:pPr>
            <a:r>
              <a:rPr lang="en-US" b="1">
                <a:solidFill>
                  <a:srgbClr val="0070C0"/>
                </a:solidFill>
                <a:latin typeface="微軟正黑體"/>
                <a:ea typeface="微軟正黑體"/>
              </a:rPr>
              <a:t>CreateStatement</a:t>
            </a:r>
            <a:r>
              <a:rPr lang="en-US" b="1">
                <a:solidFill>
                  <a:srgbClr val="0070C0"/>
                </a:solidFill>
                <a:latin typeface="微軟正黑體"/>
                <a:ea typeface="微軟正黑體"/>
              </a:rPr>
              <a:t> </a:t>
            </a:r>
            <a:r>
              <a:rPr lang="zh-TW" b="1">
                <a:solidFill>
                  <a:srgbClr val="0070C0"/>
                </a:solidFill>
                <a:latin typeface="微軟正黑體"/>
                <a:ea typeface="微軟正黑體"/>
              </a:rPr>
              <a:t>參考</a:t>
            </a:r>
            <a:endParaRPr lang="en-US" b="1">
              <a:solidFill>
                <a:srgbClr val="0070C0"/>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6" name="文字方塊 5"/>
          <p:cNvSpPr txBox="1"/>
          <p:nvPr/>
        </p:nvSpPr>
        <p:spPr bwMode="auto">
          <a:xfrm>
            <a:off x="521928" y="1484855"/>
            <a:ext cx="5014806" cy="138499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PartiesByContract</a:t>
            </a:r>
            <a:r>
              <a:rPr lang="en-US" sz="1400">
                <a:solidFill>
                  <a:srgbClr val="000000"/>
                </a:solidFill>
                <a:latin typeface="Consolas"/>
              </a:rPr>
              <a:t>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ContractID</a:t>
            </a:r>
            <a:r>
              <a:rPr lang="en-US" sz="1400">
                <a:solidFill>
                  <a:srgbClr val="000000"/>
                </a:solidFill>
                <a:latin typeface="Consolas"/>
              </a:rPr>
              <a:t>  </a:t>
            </a:r>
            <a:r>
              <a:rPr lang="en-US" sz="1400">
                <a:solidFill>
                  <a:srgbClr val="0000FF"/>
                </a:solidFill>
                <a:latin typeface="Consolas"/>
              </a:rPr>
              <a:t>int NOT NULL AUTO_INCREMENT</a:t>
            </a:r>
            <a:r>
              <a:rPr lang="en-US" sz="1400">
                <a:solidFill>
                  <a:srgbClr val="000000"/>
                </a:solidFill>
                <a:latin typeface="Consolas"/>
              </a:rPr>
              <a:t>,</a:t>
            </a:r>
            <a:endParaRPr/>
          </a:p>
          <a:p>
            <a:pPr>
              <a:defRPr/>
            </a:pPr>
            <a:r>
              <a:rPr lang="en-US" sz="1400">
                <a:solidFill>
                  <a:srgbClr val="000000"/>
                </a:solidFill>
                <a:latin typeface="Consolas"/>
              </a:rPr>
              <a:t>    </a:t>
            </a:r>
            <a:r>
              <a:rPr lang="en-US" sz="1400">
                <a:solidFill>
                  <a:srgbClr val="000000"/>
                </a:solidFill>
                <a:latin typeface="Consolas"/>
              </a:rPr>
              <a:t>PartyName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ContractID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9" name="文字方塊 8"/>
          <p:cNvSpPr txBox="1"/>
          <p:nvPr/>
        </p:nvSpPr>
        <p:spPr bwMode="auto">
          <a:xfrm>
            <a:off x="5832487" y="1472604"/>
            <a:ext cx="5649985" cy="138499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a:solidFill>
                  <a:srgbClr val="000000"/>
                </a:solidFill>
                <a:latin typeface="Consolas"/>
              </a:rPr>
              <a:t>SuppliersByContract</a:t>
            </a:r>
            <a:r>
              <a:rPr lang="en-US" sz="1400">
                <a:solidFill>
                  <a:srgbClr val="000000"/>
                </a:solidFill>
                <a:latin typeface="Consolas"/>
              </a:rPr>
              <a:t> </a:t>
            </a:r>
            <a:r>
              <a:rPr lang="en-US" sz="1400" b="0">
                <a:solidFill>
                  <a:srgbClr val="000000"/>
                </a:solidFill>
                <a:latin typeface="Consolas"/>
              </a:rPr>
              <a:t>(</a:t>
            </a:r>
            <a:endParaRPr/>
          </a:p>
          <a:p>
            <a:pPr>
              <a:defRPr/>
            </a:pPr>
            <a:r>
              <a:rPr lang="en-US" sz="1400" b="0">
                <a:solidFill>
                  <a:srgbClr val="000000"/>
                </a:solidFill>
                <a:latin typeface="Consolas"/>
              </a:rPr>
              <a:t>    </a:t>
            </a:r>
            <a:r>
              <a:rPr lang="en-US" sz="1400">
                <a:solidFill>
                  <a:srgbClr val="000000"/>
                </a:solidFill>
                <a:latin typeface="Consolas"/>
              </a:rPr>
              <a:t>ContractID</a:t>
            </a:r>
            <a:r>
              <a:rPr lang="en-US" sz="140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a:solidFill>
                  <a:srgbClr val="000000"/>
                </a:solidFill>
                <a:latin typeface="Consolas"/>
              </a:rPr>
              <a:t>SupplierID</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6</a:t>
            </a:r>
            <a:r>
              <a:rPr lang="en-US" sz="1400" b="0">
                <a:solidFill>
                  <a:srgbClr val="000000"/>
                </a:solidFill>
                <a:latin typeface="Consolas"/>
              </a:rPr>
              <a:t>)</a:t>
            </a:r>
            <a:r>
              <a:rPr lang="en-US" sz="1400">
                <a:solidFill>
                  <a:srgbClr val="000000"/>
                </a:solidFill>
                <a:latin typeface="Consolas"/>
              </a:rPr>
              <a:t>,</a:t>
            </a:r>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a:solidFill>
                  <a:srgbClr val="000000"/>
                </a:solidFill>
                <a:latin typeface="Consolas"/>
              </a:rPr>
              <a:t>ContractID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
        <p:nvSpPr>
          <p:cNvPr id="10" name="文字方塊 9"/>
          <p:cNvSpPr txBox="1"/>
          <p:nvPr/>
        </p:nvSpPr>
        <p:spPr bwMode="auto">
          <a:xfrm>
            <a:off x="447457" y="3266074"/>
            <a:ext cx="5237153" cy="2677656"/>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sz="1400" b="0">
                <a:solidFill>
                  <a:srgbClr val="0000FF"/>
                </a:solidFill>
                <a:latin typeface="Consolas"/>
              </a:rPr>
              <a:t>CREATE</a:t>
            </a:r>
            <a:r>
              <a:rPr lang="en-US" sz="1400" b="0">
                <a:solidFill>
                  <a:srgbClr val="000000"/>
                </a:solidFill>
                <a:latin typeface="Consolas"/>
              </a:rPr>
              <a:t> </a:t>
            </a:r>
            <a:r>
              <a:rPr lang="en-US" sz="1400" b="0">
                <a:solidFill>
                  <a:srgbClr val="0000FF"/>
                </a:solidFill>
                <a:latin typeface="Consolas"/>
              </a:rPr>
              <a:t>TABLE</a:t>
            </a:r>
            <a:r>
              <a:rPr lang="en-US" sz="1400" b="0">
                <a:solidFill>
                  <a:srgbClr val="000000"/>
                </a:solidFill>
                <a:latin typeface="Consolas"/>
              </a:rPr>
              <a:t> </a:t>
            </a:r>
            <a:r>
              <a:rPr lang="en-US" sz="1400" b="0">
                <a:solidFill>
                  <a:srgbClr val="000000"/>
                </a:solidFill>
                <a:latin typeface="Consolas"/>
              </a:rPr>
              <a:t>CBP</a:t>
            </a:r>
            <a:r>
              <a:rPr lang="en-US" sz="1400">
                <a:solidFill>
                  <a:srgbClr val="000000"/>
                </a:solidFill>
                <a:latin typeface="Consolas"/>
              </a:rPr>
              <a:t>BankAccount</a:t>
            </a:r>
            <a:r>
              <a:rPr lang="en-US" sz="1400">
                <a:solidFill>
                  <a:srgbClr val="000000"/>
                </a:solidFill>
                <a:latin typeface="Consolas"/>
              </a:rPr>
              <a:t> (</a:t>
            </a:r>
            <a:endParaRPr/>
          </a:p>
          <a:p>
            <a:pPr>
              <a:defRPr/>
            </a:pPr>
            <a:r>
              <a:rPr lang="en-US" sz="1400" b="0">
                <a:solidFill>
                  <a:srgbClr val="000000"/>
                </a:solidFill>
                <a:latin typeface="Consolas"/>
              </a:rPr>
              <a:t>    </a:t>
            </a:r>
            <a:r>
              <a:rPr lang="en-US" sz="1400" b="0">
                <a:solidFill>
                  <a:srgbClr val="000000"/>
                </a:solidFill>
                <a:latin typeface="Consolas"/>
              </a:rPr>
              <a:t>CorpID</a:t>
            </a:r>
            <a:r>
              <a:rPr lang="en-US" sz="1400" b="0">
                <a:solidFill>
                  <a:srgbClr val="000000"/>
                </a:solidFill>
                <a:latin typeface="Consolas"/>
              </a:rPr>
              <a:t>        </a:t>
            </a:r>
            <a:r>
              <a:rPr lang="en-US" sz="1400" b="0">
                <a:solidFill>
                  <a:srgbClr val="0000FF"/>
                </a:solidFill>
                <a:latin typeface="Consolas"/>
              </a:rPr>
              <a:t>int</a:t>
            </a:r>
            <a:r>
              <a:rPr lang="en-US" sz="1400" b="0">
                <a:solidFill>
                  <a:srgbClr val="000000"/>
                </a:solidFill>
                <a:latin typeface="Consolas"/>
              </a:rPr>
              <a:t> </a:t>
            </a:r>
            <a:r>
              <a:rPr lang="en-US" sz="1400" b="0">
                <a:solidFill>
                  <a:srgbClr val="0000FF"/>
                </a:solidFill>
                <a:latin typeface="Consolas"/>
              </a:rPr>
              <a:t>NOT</a:t>
            </a:r>
            <a:r>
              <a:rPr lang="en-US" sz="1400" b="0">
                <a:solidFill>
                  <a:srgbClr val="000000"/>
                </a:solidFill>
                <a:latin typeface="Consolas"/>
              </a:rPr>
              <a:t> </a:t>
            </a:r>
            <a:r>
              <a:rPr lang="en-US" sz="1400" b="0">
                <a:solidFill>
                  <a:srgbClr val="0000FF"/>
                </a:solidFill>
                <a:latin typeface="Consolas"/>
              </a:rPr>
              <a:t>NULL</a:t>
            </a:r>
            <a:r>
              <a:rPr lang="en-US" sz="1400" b="0">
                <a:solidFill>
                  <a:srgbClr val="000000"/>
                </a:solidFill>
                <a:latin typeface="Consolas"/>
              </a:rPr>
              <a:t> AUTO_INCREMENT,</a:t>
            </a:r>
            <a:endParaRPr/>
          </a:p>
          <a:p>
            <a:pPr>
              <a:defRPr/>
            </a:pPr>
            <a:r>
              <a:rPr lang="en-US" sz="1400">
                <a:solidFill>
                  <a:srgbClr val="000000"/>
                </a:solidFill>
                <a:latin typeface="Consolas"/>
              </a:rPr>
              <a:t>    </a:t>
            </a:r>
            <a:r>
              <a:rPr lang="en-US" sz="1400">
                <a:solidFill>
                  <a:srgbClr val="000000"/>
                </a:solidFill>
                <a:latin typeface="Consolas"/>
              </a:rPr>
              <a:t>CorpName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64</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AcctName</a:t>
            </a:r>
            <a:r>
              <a:rPr lang="en-US" sz="1400" b="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b="0">
                <a:solidFill>
                  <a:srgbClr val="000000"/>
                </a:solidFill>
                <a:latin typeface="Consolas"/>
              </a:rPr>
              <a:t>),</a:t>
            </a:r>
            <a:endParaRPr lang="en-US" sz="1400">
              <a:solidFill>
                <a:srgbClr val="000000"/>
              </a:solidFill>
              <a:latin typeface="Consolas"/>
            </a:endParaRPr>
          </a:p>
          <a:p>
            <a:pPr>
              <a:defRPr/>
            </a:pPr>
            <a:r>
              <a:rPr lang="en-US" sz="1400">
                <a:solidFill>
                  <a:srgbClr val="000000"/>
                </a:solidFill>
                <a:latin typeface="Consolas"/>
              </a:rPr>
              <a:t>    </a:t>
            </a:r>
            <a:r>
              <a:rPr lang="en-US" sz="1400">
                <a:solidFill>
                  <a:srgbClr val="000000"/>
                </a:solidFill>
                <a:latin typeface="Consolas"/>
              </a:rPr>
              <a:t>AcctNo</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lang="en-US" sz="1400">
              <a:solidFill>
                <a:srgbClr val="000000"/>
              </a:solidFill>
              <a:latin typeface="Consolas"/>
            </a:endParaRPr>
          </a:p>
          <a:p>
            <a:pPr>
              <a:defRPr/>
            </a:pPr>
            <a:r>
              <a:rPr lang="en-US" sz="1400" b="0">
                <a:solidFill>
                  <a:srgbClr val="000000"/>
                </a:solidFill>
                <a:latin typeface="Consolas"/>
              </a:rPr>
              <a:t>  </a:t>
            </a:r>
            <a:r>
              <a:rPr lang="en-US" sz="1400">
                <a:solidFill>
                  <a:srgbClr val="000000"/>
                </a:solidFill>
                <a:latin typeface="Consolas"/>
              </a:rPr>
              <a:t>  </a:t>
            </a:r>
            <a:r>
              <a:rPr lang="en-US" sz="1400">
                <a:solidFill>
                  <a:srgbClr val="000000"/>
                </a:solidFill>
                <a:latin typeface="Consolas"/>
              </a:rPr>
              <a:t>SWIFTCode</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IBAN          </a:t>
            </a:r>
            <a:r>
              <a:rPr lang="en-US" sz="1400" b="0">
                <a:solidFill>
                  <a:srgbClr val="0000FF"/>
                </a:solidFill>
                <a:latin typeface="Consolas"/>
              </a:rPr>
              <a:t>varchar</a:t>
            </a:r>
            <a:r>
              <a:rPr lang="en-US" sz="1400" b="0">
                <a:solidFill>
                  <a:srgbClr val="000000"/>
                </a:solidFill>
                <a:latin typeface="Consolas"/>
              </a:rPr>
              <a:t>(</a:t>
            </a:r>
            <a:r>
              <a:rPr lang="en-US" sz="1400" b="0">
                <a:solidFill>
                  <a:srgbClr val="098658"/>
                </a:solidFill>
                <a:latin typeface="Consolas"/>
              </a:rPr>
              <a:t>32</a:t>
            </a:r>
            <a:r>
              <a:rPr lang="en-US" sz="1400" b="0">
                <a:solidFill>
                  <a:srgbClr val="000000"/>
                </a:solidFill>
                <a:latin typeface="Consolas"/>
              </a:rPr>
              <a:t>),</a:t>
            </a:r>
            <a:endParaRPr/>
          </a:p>
          <a:p>
            <a:pPr>
              <a:defRPr/>
            </a:pPr>
            <a:r>
              <a:rPr lang="en-US" sz="1400">
                <a:solidFill>
                  <a:srgbClr val="000000"/>
                </a:solidFill>
                <a:latin typeface="Consolas"/>
              </a:rPr>
              <a:t>    Name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100</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Address</a:t>
            </a:r>
            <a:r>
              <a:rPr lang="en-US" sz="1400">
                <a:solidFill>
                  <a:srgbClr val="000000"/>
                </a:solidFill>
                <a:latin typeface="Consolas"/>
              </a:rPr>
              <a:t>       </a:t>
            </a:r>
            <a:r>
              <a:rPr lang="en-US" sz="1400" b="0">
                <a:solidFill>
                  <a:srgbClr val="0000FF"/>
                </a:solidFill>
                <a:latin typeface="Consolas"/>
              </a:rPr>
              <a:t>varchar</a:t>
            </a:r>
            <a:r>
              <a:rPr lang="en-US" sz="1400" b="0">
                <a:solidFill>
                  <a:srgbClr val="000000"/>
                </a:solidFill>
                <a:latin typeface="Consolas"/>
              </a:rPr>
              <a:t>(</a:t>
            </a:r>
            <a:r>
              <a:rPr lang="en-US" sz="1400">
                <a:solidFill>
                  <a:srgbClr val="098658"/>
                </a:solidFill>
                <a:latin typeface="Consolas"/>
              </a:rPr>
              <a:t>512</a:t>
            </a:r>
            <a:r>
              <a:rPr lang="en-US" sz="1400">
                <a:solidFill>
                  <a:srgbClr val="000000"/>
                </a:solidFill>
                <a:latin typeface="Consolas"/>
              </a:rPr>
              <a:t>),</a:t>
            </a:r>
            <a:endParaRPr lang="en-US" sz="1400" b="0">
              <a:solidFill>
                <a:srgbClr val="000000"/>
              </a:solidFill>
              <a:latin typeface="Consolas"/>
            </a:endParaRPr>
          </a:p>
          <a:p>
            <a:pPr>
              <a:defRPr/>
            </a:pPr>
            <a:r>
              <a:rPr lang="en-US" sz="1400" b="0">
                <a:solidFill>
                  <a:srgbClr val="000000"/>
                </a:solidFill>
                <a:latin typeface="Consolas"/>
              </a:rPr>
              <a:t>    </a:t>
            </a:r>
            <a:r>
              <a:rPr lang="en-US" sz="1400" b="0">
                <a:solidFill>
                  <a:srgbClr val="0000FF"/>
                </a:solidFill>
                <a:latin typeface="Consolas"/>
              </a:rPr>
              <a:t>PRIMARY</a:t>
            </a:r>
            <a:r>
              <a:rPr lang="en-US" sz="1400" b="0">
                <a:solidFill>
                  <a:srgbClr val="000000"/>
                </a:solidFill>
                <a:latin typeface="Consolas"/>
              </a:rPr>
              <a:t> </a:t>
            </a:r>
            <a:r>
              <a:rPr lang="en-US" sz="1400" b="0">
                <a:solidFill>
                  <a:srgbClr val="0000FF"/>
                </a:solidFill>
                <a:latin typeface="Consolas"/>
              </a:rPr>
              <a:t>KEY</a:t>
            </a:r>
            <a:r>
              <a:rPr lang="en-US" sz="1400" b="0">
                <a:solidFill>
                  <a:srgbClr val="000000"/>
                </a:solidFill>
                <a:latin typeface="Consolas"/>
              </a:rPr>
              <a:t>(</a:t>
            </a:r>
            <a:r>
              <a:rPr lang="en-US" sz="1400" b="0">
                <a:solidFill>
                  <a:srgbClr val="000000"/>
                </a:solidFill>
                <a:latin typeface="Consolas"/>
              </a:rPr>
              <a:t>CorpID</a:t>
            </a:r>
            <a:r>
              <a:rPr lang="en-US" sz="1400" b="0">
                <a:solidFill>
                  <a:srgbClr val="000000"/>
                </a:solidFill>
                <a:latin typeface="Consolas"/>
              </a:rPr>
              <a:t>)</a:t>
            </a:r>
            <a:endParaRPr/>
          </a:p>
          <a:p>
            <a:pPr>
              <a:defRPr/>
            </a:pPr>
            <a:r>
              <a:rPr lang="en-US" sz="1400" b="0">
                <a:solidFill>
                  <a:srgbClr val="000000"/>
                </a:solidFill>
                <a:latin typeface="Consolas"/>
              </a:rPr>
              <a:t>);</a:t>
            </a:r>
            <a:endParaRPr/>
          </a:p>
          <a:p>
            <a:pPr algn="just" defTabSz="1219170">
              <a:defRPr/>
            </a:pPr>
            <a:endParaRPr lang="en-US" sz="14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DB Schema</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318782" y="832486"/>
            <a:ext cx="10435904" cy="2466526"/>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8" name="矩形 7"/>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11" name="流程圖: 人工輸入 10"/>
          <p:cNvSpPr/>
          <p:nvPr/>
        </p:nvSpPr>
        <p:spPr bwMode="auto">
          <a:xfrm rot="16199999" flipV="1">
            <a:off x="1238221" y="4397"/>
            <a:ext cx="355548" cy="2080668"/>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12" name="矩形 11"/>
          <p:cNvSpPr/>
          <p:nvPr/>
        </p:nvSpPr>
        <p:spPr bwMode="auto">
          <a:xfrm>
            <a:off x="318782" y="836467"/>
            <a:ext cx="3034018" cy="369332"/>
          </a:xfrm>
          <a:prstGeom prst="rect">
            <a:avLst/>
          </a:prstGeom>
        </p:spPr>
        <p:txBody>
          <a:bodyPr wrap="square">
            <a:spAutoFit/>
          </a:bodyPr>
          <a:lstStyle/>
          <a:p>
            <a:pPr>
              <a:defRPr/>
            </a:pPr>
            <a:r>
              <a:rPr lang="zh-TW" b="1">
                <a:solidFill>
                  <a:srgbClr val="0070C0"/>
                </a:solidFill>
                <a:latin typeface="微軟正黑體"/>
                <a:ea typeface="微軟正黑體"/>
              </a:rPr>
              <a:t>報表管理</a:t>
            </a:r>
            <a:endParaRPr lang="en-US" b="1">
              <a:solidFill>
                <a:srgbClr val="0070C0"/>
              </a:solidFill>
              <a:latin typeface="微軟正黑體"/>
              <a:ea typeface="微軟正黑體"/>
            </a:endParaRPr>
          </a:p>
        </p:txBody>
      </p:sp>
      <p:sp>
        <p:nvSpPr>
          <p:cNvPr id="2" name="文字方塊 1"/>
          <p:cNvSpPr txBox="1"/>
          <p:nvPr/>
        </p:nvSpPr>
        <p:spPr bwMode="auto">
          <a:xfrm>
            <a:off x="1622156" y="3670160"/>
            <a:ext cx="8122479"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ctr">
              <a:defRPr/>
            </a:pPr>
            <a:r>
              <a:rPr lang="zh-TW" sz="4800" b="0">
                <a:solidFill>
                  <a:srgbClr val="0000FF"/>
                </a:solidFill>
                <a:latin typeface="Consolas"/>
              </a:rPr>
              <a:t>報表管理屬於第二階段工作</a:t>
            </a:r>
            <a:endParaRPr lang="en-US" sz="4800">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2" name="標題 1"/>
          <p:cNvSpPr>
            <a:spLocks noChangeArrowheads="1" noGrp="1"/>
          </p:cNvSpPr>
          <p:nvPr>
            <p:ph type="title"/>
          </p:nvPr>
        </p:nvSpPr>
        <p:spPr bwMode="auto">
          <a:xfrm>
            <a:off x="1981200" y="152401"/>
            <a:ext cx="8229600" cy="639763"/>
          </a:xfrm>
        </p:spPr>
        <p:txBody>
          <a:bodyPr>
            <a:normAutofit fontScale="90000"/>
          </a:bodyPr>
          <a:lstStyle/>
          <a:p>
            <a:pPr>
              <a:defRPr/>
            </a:pPr>
            <a:r>
              <a:rPr lang="zh-TW"/>
              <a:t>概念資料模型</a:t>
            </a:r>
            <a:r>
              <a:rPr lang="en-US"/>
              <a:t>(</a:t>
            </a:r>
            <a:r>
              <a:rPr lang="zh-TW">
                <a:solidFill>
                  <a:srgbClr val="FF0000"/>
                </a:solidFill>
              </a:rPr>
              <a:t>待更新修正</a:t>
            </a:r>
            <a:r>
              <a:rPr lang="en-US"/>
              <a:t>)</a:t>
            </a:r>
            <a:endParaRPr lang="zh-TW"/>
          </a:p>
        </p:txBody>
      </p:sp>
      <p:grpSp>
        <p:nvGrpSpPr>
          <p:cNvPr id="10243" name="群組 6"/>
          <p:cNvGrpSpPr/>
          <p:nvPr/>
        </p:nvGrpSpPr>
        <p:grpSpPr bwMode="auto">
          <a:xfrm>
            <a:off x="5104280" y="885923"/>
            <a:ext cx="922368" cy="839639"/>
            <a:chOff x="1755394" y="2057400"/>
            <a:chExt cx="922505" cy="837950"/>
          </a:xfrm>
        </p:grpSpPr>
        <p:pic>
          <p:nvPicPr>
            <p:cNvPr id="10331" name="圖形 4" descr="桌子"/>
            <p:cNvPicPr>
              <a:picLocks noChangeAspect="1" noChangeArrowheads="1"/>
            </p:cNvPicPr>
            <p:nvPr/>
          </p:nvPicPr>
          <p:blipFill>
            <a:blip r:embed="rId3"/>
            <a:stretch/>
          </p:blipFill>
          <p:spPr bwMode="auto">
            <a:xfrm>
              <a:off x="1981661" y="2057400"/>
              <a:ext cx="457268" cy="457864"/>
            </a:xfrm>
            <a:prstGeom prst="rect">
              <a:avLst/>
            </a:prstGeom>
            <a:noFill/>
            <a:ln>
              <a:noFill/>
            </a:ln>
          </p:spPr>
        </p:pic>
        <p:sp>
          <p:nvSpPr>
            <p:cNvPr id="10332" name="文字方塊 5"/>
            <p:cNvSpPr txBox="1">
              <a:spLocks noChangeArrowheads="1"/>
            </p:cNvSpPr>
            <p:nvPr/>
          </p:nvSpPr>
          <p:spPr bwMode="auto">
            <a:xfrm>
              <a:off x="1755394" y="2434614"/>
              <a:ext cx="922505" cy="46073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Corporate</a:t>
              </a:r>
              <a:endParaRPr/>
            </a:p>
            <a:p>
              <a:pPr algn="ctr">
                <a:defRPr/>
              </a:pPr>
              <a:r>
                <a:rPr lang="zh-TW" sz="1200">
                  <a:latin typeface="微軟正黑體"/>
                  <a:ea typeface="微軟正黑體"/>
                </a:rPr>
                <a:t>聯盟資料</a:t>
              </a:r>
              <a:endParaRPr/>
            </a:p>
          </p:txBody>
        </p:sp>
      </p:grpSp>
      <p:grpSp>
        <p:nvGrpSpPr>
          <p:cNvPr id="10244" name="群組 5"/>
          <p:cNvGrpSpPr/>
          <p:nvPr/>
        </p:nvGrpSpPr>
        <p:grpSpPr bwMode="auto">
          <a:xfrm>
            <a:off x="3764421" y="2724774"/>
            <a:ext cx="954107" cy="814614"/>
            <a:chOff x="2762240" y="2942433"/>
            <a:chExt cx="954107" cy="815698"/>
          </a:xfrm>
        </p:grpSpPr>
        <p:pic>
          <p:nvPicPr>
            <p:cNvPr id="10329" name="圖形 8" descr="桌子"/>
            <p:cNvPicPr>
              <a:picLocks noChangeAspect="1" noChangeArrowheads="1"/>
            </p:cNvPicPr>
            <p:nvPr/>
          </p:nvPicPr>
          <p:blipFill>
            <a:blip r:embed="rId3"/>
            <a:stretch/>
          </p:blipFill>
          <p:spPr bwMode="auto">
            <a:xfrm>
              <a:off x="3011486" y="2942433"/>
              <a:ext cx="455614" cy="458788"/>
            </a:xfrm>
            <a:prstGeom prst="rect">
              <a:avLst/>
            </a:prstGeom>
            <a:solidFill>
              <a:srgbClr val="FFFFFF"/>
            </a:solidFill>
            <a:ln>
              <a:noFill/>
            </a:ln>
          </p:spPr>
        </p:pic>
        <p:sp>
          <p:nvSpPr>
            <p:cNvPr id="10330" name="文字方塊 9"/>
            <p:cNvSpPr txBox="1">
              <a:spLocks noChangeArrowheads="1"/>
            </p:cNvSpPr>
            <p:nvPr/>
          </p:nvSpPr>
          <p:spPr bwMode="auto">
            <a:xfrm>
              <a:off x="2762240" y="3295853"/>
              <a:ext cx="954107" cy="46227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Suppliers</a:t>
              </a:r>
              <a:endParaRPr/>
            </a:p>
            <a:p>
              <a:pPr algn="ctr">
                <a:defRPr/>
              </a:pPr>
              <a:r>
                <a:rPr lang="zh-TW" sz="1200">
                  <a:latin typeface="微軟正黑體"/>
                  <a:ea typeface="微軟正黑體"/>
                </a:rPr>
                <a:t>供應商資料</a:t>
              </a:r>
              <a:endParaRPr/>
            </a:p>
          </p:txBody>
        </p:sp>
      </p:grpSp>
      <p:grpSp>
        <p:nvGrpSpPr>
          <p:cNvPr id="10245" name="群組 10"/>
          <p:cNvGrpSpPr/>
          <p:nvPr/>
        </p:nvGrpSpPr>
        <p:grpSpPr bwMode="auto">
          <a:xfrm>
            <a:off x="6628336" y="2697290"/>
            <a:ext cx="800219" cy="841780"/>
            <a:chOff x="1808909" y="2057400"/>
            <a:chExt cx="800338" cy="840087"/>
          </a:xfrm>
        </p:grpSpPr>
        <p:pic>
          <p:nvPicPr>
            <p:cNvPr id="10327" name="圖形 11" descr="桌子"/>
            <p:cNvPicPr>
              <a:picLocks noChangeAspect="1" noChangeArrowheads="1"/>
            </p:cNvPicPr>
            <p:nvPr/>
          </p:nvPicPr>
          <p:blipFill>
            <a:blip r:embed="rId3"/>
            <a:stretch/>
          </p:blipFill>
          <p:spPr bwMode="auto">
            <a:xfrm>
              <a:off x="1981166" y="2057400"/>
              <a:ext cx="457268" cy="457865"/>
            </a:xfrm>
            <a:prstGeom prst="rect">
              <a:avLst/>
            </a:prstGeom>
            <a:noFill/>
            <a:ln>
              <a:noFill/>
            </a:ln>
          </p:spPr>
        </p:pic>
        <p:sp>
          <p:nvSpPr>
            <p:cNvPr id="10328" name="文字方塊 12"/>
            <p:cNvSpPr txBox="1">
              <a:spLocks noChangeArrowheads="1"/>
            </p:cNvSpPr>
            <p:nvPr/>
          </p:nvSpPr>
          <p:spPr bwMode="auto">
            <a:xfrm>
              <a:off x="1808909" y="2436751"/>
              <a:ext cx="800338" cy="460736"/>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Parties</a:t>
              </a:r>
              <a:endParaRPr/>
            </a:p>
            <a:p>
              <a:pPr algn="ctr">
                <a:defRPr/>
              </a:pPr>
              <a:r>
                <a:rPr lang="zh-TW" sz="1200">
                  <a:latin typeface="微軟正黑體"/>
                  <a:ea typeface="微軟正黑體"/>
                </a:rPr>
                <a:t>會員資料</a:t>
              </a:r>
              <a:endParaRPr/>
            </a:p>
          </p:txBody>
        </p:sp>
      </p:grpSp>
      <p:grpSp>
        <p:nvGrpSpPr>
          <p:cNvPr id="10246" name="群組 19"/>
          <p:cNvGrpSpPr/>
          <p:nvPr/>
        </p:nvGrpSpPr>
        <p:grpSpPr bwMode="auto">
          <a:xfrm>
            <a:off x="5132612" y="2716948"/>
            <a:ext cx="809838" cy="840411"/>
            <a:chOff x="1769145" y="2057400"/>
            <a:chExt cx="810362" cy="838722"/>
          </a:xfrm>
        </p:grpSpPr>
        <p:pic>
          <p:nvPicPr>
            <p:cNvPr id="10325" name="圖形 20" descr="桌子"/>
            <p:cNvPicPr>
              <a:picLocks noChangeAspect="1" noChangeArrowheads="1"/>
            </p:cNvPicPr>
            <p:nvPr/>
          </p:nvPicPr>
          <p:blipFill>
            <a:blip r:embed="rId3"/>
            <a:stretch/>
          </p:blipFill>
          <p:spPr bwMode="auto">
            <a:xfrm>
              <a:off x="1980904" y="2057400"/>
              <a:ext cx="457496" cy="457866"/>
            </a:xfrm>
            <a:prstGeom prst="rect">
              <a:avLst/>
            </a:prstGeom>
            <a:noFill/>
            <a:ln>
              <a:noFill/>
            </a:ln>
          </p:spPr>
        </p:pic>
        <p:sp>
          <p:nvSpPr>
            <p:cNvPr id="10326" name="文字方塊 21"/>
            <p:cNvSpPr txBox="1">
              <a:spLocks noChangeArrowheads="1"/>
            </p:cNvSpPr>
            <p:nvPr/>
          </p:nvSpPr>
          <p:spPr bwMode="auto">
            <a:xfrm>
              <a:off x="1769145" y="2435385"/>
              <a:ext cx="810362" cy="460737"/>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Contract</a:t>
              </a:r>
              <a:endParaRPr/>
            </a:p>
            <a:p>
              <a:pPr algn="ctr">
                <a:defRPr/>
              </a:pPr>
              <a:r>
                <a:rPr lang="zh-TW" sz="1200">
                  <a:latin typeface="微軟正黑體"/>
                  <a:ea typeface="微軟正黑體"/>
                </a:rPr>
                <a:t>合約</a:t>
              </a:r>
              <a:endParaRPr/>
            </a:p>
          </p:txBody>
        </p:sp>
      </p:grpSp>
      <p:cxnSp>
        <p:nvCxnSpPr>
          <p:cNvPr id="10247" name="直線接點 37"/>
          <p:cNvCxnSpPr>
            <a:cxnSpLocks noChangeShapeType="1"/>
            <a:stCxn id="10325" idx="3"/>
            <a:endCxn id="10327" idx="1"/>
          </p:cNvCxnSpPr>
          <p:nvPr/>
        </p:nvCxnSpPr>
        <p:spPr bwMode="auto">
          <a:xfrm flipV="1">
            <a:off x="5801434" y="2926684"/>
            <a:ext cx="999133" cy="19658"/>
          </a:xfrm>
          <a:prstGeom prst="line">
            <a:avLst/>
          </a:prstGeom>
          <a:noFill/>
          <a:ln w="9525" algn="ctr">
            <a:solidFill>
              <a:schemeClr val="tx1"/>
            </a:solidFill>
            <a:round/>
            <a:headEnd/>
            <a:tailEnd/>
          </a:ln>
          <a:effectLst/>
        </p:spPr>
      </p:cxnSp>
      <p:cxnSp>
        <p:nvCxnSpPr>
          <p:cNvPr id="10248" name="直線接點 39"/>
          <p:cNvCxnSpPr>
            <a:cxnSpLocks noChangeShapeType="1"/>
            <a:stCxn id="10329" idx="3"/>
            <a:endCxn id="10325" idx="1"/>
          </p:cNvCxnSpPr>
          <p:nvPr/>
        </p:nvCxnSpPr>
        <p:spPr bwMode="auto">
          <a:xfrm flipV="1">
            <a:off x="4469281" y="2946342"/>
            <a:ext cx="874953" cy="7521"/>
          </a:xfrm>
          <a:prstGeom prst="line">
            <a:avLst/>
          </a:prstGeom>
          <a:noFill/>
          <a:ln w="9525" algn="ctr">
            <a:solidFill>
              <a:schemeClr val="tx1"/>
            </a:solidFill>
            <a:round/>
            <a:headEnd/>
            <a:tailEnd/>
          </a:ln>
          <a:effectLst/>
        </p:spPr>
      </p:cxnSp>
      <p:grpSp>
        <p:nvGrpSpPr>
          <p:cNvPr id="10250" name="群組 46"/>
          <p:cNvGrpSpPr/>
          <p:nvPr/>
        </p:nvGrpSpPr>
        <p:grpSpPr bwMode="auto">
          <a:xfrm>
            <a:off x="3905733" y="3743380"/>
            <a:ext cx="742950" cy="595312"/>
            <a:chOff x="1838546" y="2057400"/>
            <a:chExt cx="742512" cy="595699"/>
          </a:xfrm>
        </p:grpSpPr>
        <p:pic>
          <p:nvPicPr>
            <p:cNvPr id="10323" name="圖形 47" descr="桌子"/>
            <p:cNvPicPr>
              <a:picLocks noChangeAspect="1" noChangeArrowheads="1"/>
            </p:cNvPicPr>
            <p:nvPr/>
          </p:nvPicPr>
          <p:blipFill>
            <a:blip r:embed="rId3"/>
            <a:stretch/>
          </p:blipFill>
          <p:spPr bwMode="auto">
            <a:xfrm>
              <a:off x="1981337" y="2057400"/>
              <a:ext cx="456930" cy="457497"/>
            </a:xfrm>
            <a:prstGeom prst="rect">
              <a:avLst/>
            </a:prstGeom>
            <a:noFill/>
            <a:ln>
              <a:noFill/>
            </a:ln>
          </p:spPr>
        </p:pic>
        <p:sp>
          <p:nvSpPr>
            <p:cNvPr id="10324" name="文字方塊 48"/>
            <p:cNvSpPr txBox="1">
              <a:spLocks noChangeArrowheads="1"/>
            </p:cNvSpPr>
            <p:nvPr/>
          </p:nvSpPr>
          <p:spPr bwMode="auto">
            <a:xfrm>
              <a:off x="1838546" y="2376100"/>
              <a:ext cx="742512"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Liability</a:t>
              </a:r>
              <a:endParaRPr lang="zh-TW" sz="1200">
                <a:latin typeface="微軟正黑體"/>
                <a:ea typeface="微軟正黑體"/>
              </a:endParaRPr>
            </a:p>
          </p:txBody>
        </p:sp>
      </p:grpSp>
      <p:cxnSp>
        <p:nvCxnSpPr>
          <p:cNvPr id="10251" name="直線接點 50"/>
          <p:cNvCxnSpPr>
            <a:cxnSpLocks noChangeShapeType="1"/>
            <a:stCxn id="10323" idx="3"/>
          </p:cNvCxnSpPr>
          <p:nvPr/>
        </p:nvCxnSpPr>
        <p:spPr bwMode="auto">
          <a:xfrm flipV="1">
            <a:off x="4505808" y="3544150"/>
            <a:ext cx="1059656" cy="427831"/>
          </a:xfrm>
          <a:prstGeom prst="line">
            <a:avLst/>
          </a:prstGeom>
          <a:noFill/>
          <a:ln w="9525" algn="ctr">
            <a:solidFill>
              <a:schemeClr val="tx1"/>
            </a:solidFill>
            <a:round/>
            <a:headEnd/>
            <a:tailEnd/>
          </a:ln>
          <a:effectLst/>
        </p:spPr>
      </p:cxnSp>
      <p:grpSp>
        <p:nvGrpSpPr>
          <p:cNvPr id="10252" name="群組 52"/>
          <p:cNvGrpSpPr/>
          <p:nvPr/>
        </p:nvGrpSpPr>
        <p:grpSpPr bwMode="auto">
          <a:xfrm>
            <a:off x="4954278" y="4536337"/>
            <a:ext cx="1222375" cy="595312"/>
            <a:chOff x="1598385" y="2057400"/>
            <a:chExt cx="1222835" cy="595700"/>
          </a:xfrm>
        </p:grpSpPr>
        <p:pic>
          <p:nvPicPr>
            <p:cNvPr id="10321" name="圖形 53" descr="桌子"/>
            <p:cNvPicPr>
              <a:picLocks noChangeAspect="1" noChangeArrowheads="1"/>
            </p:cNvPicPr>
            <p:nvPr/>
          </p:nvPicPr>
          <p:blipFill>
            <a:blip r:embed="rId3"/>
            <a:stretch/>
          </p:blipFill>
          <p:spPr bwMode="auto">
            <a:xfrm>
              <a:off x="1981116" y="2057400"/>
              <a:ext cx="457372" cy="457497"/>
            </a:xfrm>
            <a:prstGeom prst="rect">
              <a:avLst/>
            </a:prstGeom>
            <a:noFill/>
            <a:ln>
              <a:noFill/>
            </a:ln>
          </p:spPr>
        </p:pic>
        <p:sp>
          <p:nvSpPr>
            <p:cNvPr id="10322" name="文字方塊 54"/>
            <p:cNvSpPr txBox="1">
              <a:spLocks noChangeArrowheads="1"/>
            </p:cNvSpPr>
            <p:nvPr/>
          </p:nvSpPr>
          <p:spPr bwMode="auto">
            <a:xfrm>
              <a:off x="1598385" y="2376101"/>
              <a:ext cx="1222835"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Credit Balance</a:t>
              </a:r>
              <a:endParaRPr lang="zh-TW" sz="1200">
                <a:latin typeface="微軟正黑體"/>
                <a:ea typeface="微軟正黑體"/>
              </a:endParaRPr>
            </a:p>
          </p:txBody>
        </p:sp>
      </p:grpSp>
      <p:cxnSp>
        <p:nvCxnSpPr>
          <p:cNvPr id="10253" name="直線接點 56"/>
          <p:cNvCxnSpPr>
            <a:cxnSpLocks noChangeShapeType="1"/>
            <a:endCxn id="10321" idx="0"/>
          </p:cNvCxnSpPr>
          <p:nvPr/>
        </p:nvCxnSpPr>
        <p:spPr bwMode="auto">
          <a:xfrm>
            <a:off x="5565464" y="3544149"/>
            <a:ext cx="0" cy="992188"/>
          </a:xfrm>
          <a:prstGeom prst="line">
            <a:avLst/>
          </a:prstGeom>
          <a:noFill/>
          <a:ln w="9525" algn="ctr">
            <a:solidFill>
              <a:schemeClr val="tx1"/>
            </a:solidFill>
            <a:round/>
            <a:headEnd/>
            <a:tailEnd/>
          </a:ln>
          <a:effectLst/>
        </p:spPr>
      </p:cxnSp>
      <p:grpSp>
        <p:nvGrpSpPr>
          <p:cNvPr id="10254" name="群組 57"/>
          <p:cNvGrpSpPr/>
          <p:nvPr/>
        </p:nvGrpSpPr>
        <p:grpSpPr bwMode="auto">
          <a:xfrm>
            <a:off x="3773178" y="5795225"/>
            <a:ext cx="842963" cy="595313"/>
            <a:chOff x="1788050" y="2057400"/>
            <a:chExt cx="843500" cy="595699"/>
          </a:xfrm>
        </p:grpSpPr>
        <p:pic>
          <p:nvPicPr>
            <p:cNvPr id="10319" name="圖形 58" descr="桌子"/>
            <p:cNvPicPr>
              <a:picLocks noChangeAspect="1" noChangeArrowheads="1"/>
            </p:cNvPicPr>
            <p:nvPr/>
          </p:nvPicPr>
          <p:blipFill>
            <a:blip r:embed="rId3"/>
            <a:stretch/>
          </p:blipFill>
          <p:spPr bwMode="auto">
            <a:xfrm>
              <a:off x="1981848" y="2057400"/>
              <a:ext cx="455903" cy="457496"/>
            </a:xfrm>
            <a:prstGeom prst="rect">
              <a:avLst/>
            </a:prstGeom>
            <a:noFill/>
            <a:ln>
              <a:noFill/>
            </a:ln>
          </p:spPr>
        </p:pic>
        <p:sp>
          <p:nvSpPr>
            <p:cNvPr id="10320" name="文字方塊 59"/>
            <p:cNvSpPr txBox="1">
              <a:spLocks noChangeArrowheads="1"/>
            </p:cNvSpPr>
            <p:nvPr/>
          </p:nvSpPr>
          <p:spPr bwMode="auto">
            <a:xfrm>
              <a:off x="1788050" y="2376100"/>
              <a:ext cx="843500"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一般型</a:t>
              </a:r>
              <a:r>
                <a:rPr lang="en-US" sz="1200">
                  <a:latin typeface="微軟正黑體"/>
                  <a:ea typeface="微軟正黑體"/>
                </a:rPr>
                <a:t>CB</a:t>
              </a:r>
              <a:endParaRPr lang="zh-TW" sz="1200">
                <a:latin typeface="微軟正黑體"/>
                <a:ea typeface="微軟正黑體"/>
              </a:endParaRPr>
            </a:p>
          </p:txBody>
        </p:sp>
      </p:grpSp>
      <p:grpSp>
        <p:nvGrpSpPr>
          <p:cNvPr id="10255" name="群組 60"/>
          <p:cNvGrpSpPr/>
          <p:nvPr/>
        </p:nvGrpSpPr>
        <p:grpSpPr bwMode="auto">
          <a:xfrm>
            <a:off x="4617727" y="5784112"/>
            <a:ext cx="952500" cy="595312"/>
            <a:chOff x="1733547" y="2057400"/>
            <a:chExt cx="952504" cy="595699"/>
          </a:xfrm>
        </p:grpSpPr>
        <p:pic>
          <p:nvPicPr>
            <p:cNvPr id="10317" name="圖形 61" descr="桌子"/>
            <p:cNvPicPr>
              <a:picLocks noChangeAspect="1" noChangeArrowheads="1"/>
            </p:cNvPicPr>
            <p:nvPr/>
          </p:nvPicPr>
          <p:blipFill>
            <a:blip r:embed="rId3"/>
            <a:stretch/>
          </p:blipFill>
          <p:spPr bwMode="auto">
            <a:xfrm>
              <a:off x="1981198" y="2057400"/>
              <a:ext cx="457202" cy="457497"/>
            </a:xfrm>
            <a:prstGeom prst="rect">
              <a:avLst/>
            </a:prstGeom>
            <a:noFill/>
            <a:ln>
              <a:noFill/>
            </a:ln>
          </p:spPr>
        </p:pic>
        <p:sp>
          <p:nvSpPr>
            <p:cNvPr id="10318" name="文字方塊 62"/>
            <p:cNvSpPr txBox="1">
              <a:spLocks noChangeArrowheads="1"/>
            </p:cNvSpPr>
            <p:nvPr/>
          </p:nvSpPr>
          <p:spPr bwMode="auto">
            <a:xfrm>
              <a:off x="1733547" y="2376100"/>
              <a:ext cx="952504"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MWG</a:t>
              </a:r>
              <a:r>
                <a:rPr lang="zh-TW" sz="1200">
                  <a:latin typeface="微軟正黑體"/>
                  <a:ea typeface="微軟正黑體"/>
                </a:rPr>
                <a:t>型</a:t>
              </a:r>
              <a:r>
                <a:rPr lang="en-US" sz="1200">
                  <a:latin typeface="微軟正黑體"/>
                  <a:ea typeface="微軟正黑體"/>
                </a:rPr>
                <a:t>CB</a:t>
              </a:r>
              <a:endParaRPr lang="zh-TW" sz="1200">
                <a:latin typeface="微軟正黑體"/>
                <a:ea typeface="微軟正黑體"/>
              </a:endParaRPr>
            </a:p>
          </p:txBody>
        </p:sp>
      </p:grpSp>
      <p:grpSp>
        <p:nvGrpSpPr>
          <p:cNvPr id="10256" name="群組 63"/>
          <p:cNvGrpSpPr/>
          <p:nvPr/>
        </p:nvGrpSpPr>
        <p:grpSpPr bwMode="auto">
          <a:xfrm>
            <a:off x="5557527" y="5784112"/>
            <a:ext cx="844550" cy="595312"/>
            <a:chOff x="1788050" y="2057400"/>
            <a:chExt cx="843500" cy="595699"/>
          </a:xfrm>
        </p:grpSpPr>
        <p:pic>
          <p:nvPicPr>
            <p:cNvPr id="10315" name="圖形 64" descr="桌子"/>
            <p:cNvPicPr>
              <a:picLocks noChangeAspect="1" noChangeArrowheads="1"/>
            </p:cNvPicPr>
            <p:nvPr/>
          </p:nvPicPr>
          <p:blipFill>
            <a:blip r:embed="rId3"/>
            <a:stretch/>
          </p:blipFill>
          <p:spPr bwMode="auto">
            <a:xfrm>
              <a:off x="1981484" y="2057400"/>
              <a:ext cx="456632" cy="457497"/>
            </a:xfrm>
            <a:prstGeom prst="rect">
              <a:avLst/>
            </a:prstGeom>
            <a:noFill/>
            <a:ln>
              <a:noFill/>
            </a:ln>
          </p:spPr>
        </p:pic>
        <p:sp>
          <p:nvSpPr>
            <p:cNvPr id="10316" name="文字方塊 65"/>
            <p:cNvSpPr txBox="1">
              <a:spLocks noChangeArrowheads="1"/>
            </p:cNvSpPr>
            <p:nvPr/>
          </p:nvSpPr>
          <p:spPr bwMode="auto">
            <a:xfrm>
              <a:off x="1788050" y="2376100"/>
              <a:ext cx="843500"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賠償型</a:t>
              </a:r>
              <a:r>
                <a:rPr lang="en-US" sz="1200">
                  <a:latin typeface="微軟正黑體"/>
                  <a:ea typeface="微軟正黑體"/>
                </a:rPr>
                <a:t>CB</a:t>
              </a:r>
              <a:endParaRPr lang="zh-TW" sz="1200">
                <a:latin typeface="微軟正黑體"/>
                <a:ea typeface="微軟正黑體"/>
              </a:endParaRPr>
            </a:p>
          </p:txBody>
        </p:sp>
      </p:grpSp>
      <p:cxnSp>
        <p:nvCxnSpPr>
          <p:cNvPr id="10257" name="直線單箭頭接點 67"/>
          <p:cNvCxnSpPr>
            <a:cxnSpLocks noChangeShapeType="1"/>
            <a:stCxn id="10319" idx="0"/>
            <a:endCxn id="10322" idx="2"/>
          </p:cNvCxnSpPr>
          <p:nvPr/>
        </p:nvCxnSpPr>
        <p:spPr bwMode="auto">
          <a:xfrm flipV="1">
            <a:off x="4194659" y="5131649"/>
            <a:ext cx="1370806" cy="663575"/>
          </a:xfrm>
          <a:prstGeom prst="straightConnector1">
            <a:avLst/>
          </a:prstGeom>
          <a:noFill/>
          <a:ln w="9525" algn="ctr">
            <a:solidFill>
              <a:schemeClr val="tx1"/>
            </a:solidFill>
            <a:round/>
            <a:headEnd/>
            <a:tailEnd type="triangle" w="med" len="med"/>
          </a:ln>
          <a:effectLst/>
        </p:spPr>
      </p:cxnSp>
      <p:cxnSp>
        <p:nvCxnSpPr>
          <p:cNvPr id="10258" name="直線單箭頭接點 69"/>
          <p:cNvCxnSpPr>
            <a:cxnSpLocks noChangeShapeType="1"/>
            <a:stCxn id="10317" idx="0"/>
            <a:endCxn id="10322" idx="2"/>
          </p:cNvCxnSpPr>
          <p:nvPr/>
        </p:nvCxnSpPr>
        <p:spPr bwMode="auto">
          <a:xfrm flipV="1">
            <a:off x="5093977" y="5131649"/>
            <a:ext cx="471488" cy="652463"/>
          </a:xfrm>
          <a:prstGeom prst="straightConnector1">
            <a:avLst/>
          </a:prstGeom>
          <a:noFill/>
          <a:ln w="9525" algn="ctr">
            <a:solidFill>
              <a:schemeClr val="tx1"/>
            </a:solidFill>
            <a:round/>
            <a:headEnd/>
            <a:tailEnd type="triangle" w="med" len="med"/>
          </a:ln>
          <a:effectLst/>
        </p:spPr>
      </p:cxnSp>
      <p:cxnSp>
        <p:nvCxnSpPr>
          <p:cNvPr id="10259" name="直線單箭頭接點 71"/>
          <p:cNvCxnSpPr>
            <a:cxnSpLocks noChangeShapeType="1"/>
            <a:stCxn id="10315" idx="0"/>
            <a:endCxn id="10322" idx="2"/>
          </p:cNvCxnSpPr>
          <p:nvPr/>
        </p:nvCxnSpPr>
        <p:spPr bwMode="auto">
          <a:xfrm flipH="1" flipV="1">
            <a:off x="5565466" y="5131649"/>
            <a:ext cx="414337" cy="652463"/>
          </a:xfrm>
          <a:prstGeom prst="straightConnector1">
            <a:avLst/>
          </a:prstGeom>
          <a:noFill/>
          <a:ln w="9525" algn="ctr">
            <a:solidFill>
              <a:schemeClr val="tx1"/>
            </a:solidFill>
            <a:round/>
            <a:headEnd/>
            <a:tailEnd type="triangle" w="med" len="med"/>
          </a:ln>
          <a:effectLst/>
        </p:spPr>
      </p:cxnSp>
      <p:grpSp>
        <p:nvGrpSpPr>
          <p:cNvPr id="10260" name="群組 72"/>
          <p:cNvGrpSpPr/>
          <p:nvPr/>
        </p:nvGrpSpPr>
        <p:grpSpPr bwMode="auto">
          <a:xfrm>
            <a:off x="2219016" y="3756875"/>
            <a:ext cx="1774825" cy="595313"/>
            <a:chOff x="1322671" y="2057400"/>
            <a:chExt cx="1774268" cy="595699"/>
          </a:xfrm>
        </p:grpSpPr>
        <p:pic>
          <p:nvPicPr>
            <p:cNvPr id="10313" name="圖形 73" descr="桌子"/>
            <p:cNvPicPr>
              <a:picLocks noChangeAspect="1" noChangeArrowheads="1"/>
            </p:cNvPicPr>
            <p:nvPr/>
          </p:nvPicPr>
          <p:blipFill>
            <a:blip r:embed="rId3"/>
            <a:stretch/>
          </p:blipFill>
          <p:spPr bwMode="auto">
            <a:xfrm>
              <a:off x="1981277" y="2057400"/>
              <a:ext cx="457057" cy="457496"/>
            </a:xfrm>
            <a:prstGeom prst="rect">
              <a:avLst/>
            </a:prstGeom>
            <a:noFill/>
            <a:ln>
              <a:noFill/>
            </a:ln>
          </p:spPr>
        </p:pic>
        <p:sp>
          <p:nvSpPr>
            <p:cNvPr id="10314" name="文字方塊 74"/>
            <p:cNvSpPr txBox="1">
              <a:spLocks noChangeArrowheads="1"/>
            </p:cNvSpPr>
            <p:nvPr/>
          </p:nvSpPr>
          <p:spPr bwMode="auto">
            <a:xfrm>
              <a:off x="1322671" y="2376100"/>
              <a:ext cx="1774268"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Liability(Construction)</a:t>
              </a:r>
              <a:endParaRPr lang="zh-TW" sz="1200">
                <a:latin typeface="微軟正黑體"/>
                <a:ea typeface="微軟正黑體"/>
              </a:endParaRPr>
            </a:p>
          </p:txBody>
        </p:sp>
      </p:grpSp>
      <p:grpSp>
        <p:nvGrpSpPr>
          <p:cNvPr id="10261" name="群組 75"/>
          <p:cNvGrpSpPr/>
          <p:nvPr/>
        </p:nvGrpSpPr>
        <p:grpSpPr bwMode="auto">
          <a:xfrm>
            <a:off x="2368240" y="4356949"/>
            <a:ext cx="1479550" cy="596900"/>
            <a:chOff x="1470658" y="2057400"/>
            <a:chExt cx="1478289" cy="595699"/>
          </a:xfrm>
        </p:grpSpPr>
        <p:pic>
          <p:nvPicPr>
            <p:cNvPr id="10311" name="圖形 76" descr="桌子"/>
            <p:cNvPicPr>
              <a:picLocks noChangeAspect="1" noChangeArrowheads="1"/>
            </p:cNvPicPr>
            <p:nvPr/>
          </p:nvPicPr>
          <p:blipFill>
            <a:blip r:embed="rId3"/>
            <a:stretch/>
          </p:blipFill>
          <p:spPr bwMode="auto">
            <a:xfrm>
              <a:off x="1981398" y="2057400"/>
              <a:ext cx="456811" cy="457865"/>
            </a:xfrm>
            <a:prstGeom prst="rect">
              <a:avLst/>
            </a:prstGeom>
            <a:noFill/>
            <a:ln>
              <a:noFill/>
            </a:ln>
          </p:spPr>
        </p:pic>
        <p:sp>
          <p:nvSpPr>
            <p:cNvPr id="10312" name="文字方塊 77"/>
            <p:cNvSpPr txBox="1">
              <a:spLocks noChangeArrowheads="1"/>
            </p:cNvSpPr>
            <p:nvPr/>
          </p:nvSpPr>
          <p:spPr bwMode="auto">
            <a:xfrm>
              <a:off x="1470658" y="2376100"/>
              <a:ext cx="1478289"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Liability(Upgrade)</a:t>
              </a:r>
              <a:endParaRPr lang="zh-TW" sz="1200">
                <a:latin typeface="微軟正黑體"/>
                <a:ea typeface="微軟正黑體"/>
              </a:endParaRPr>
            </a:p>
          </p:txBody>
        </p:sp>
      </p:grpSp>
      <p:cxnSp>
        <p:nvCxnSpPr>
          <p:cNvPr id="10262" name="直線單箭頭接點 79"/>
          <p:cNvCxnSpPr>
            <a:cxnSpLocks noChangeShapeType="1"/>
            <a:stCxn id="10313" idx="3"/>
            <a:endCxn id="10323" idx="1"/>
          </p:cNvCxnSpPr>
          <p:nvPr/>
        </p:nvCxnSpPr>
        <p:spPr bwMode="auto">
          <a:xfrm flipV="1">
            <a:off x="3335028" y="3971980"/>
            <a:ext cx="713580" cy="13494"/>
          </a:xfrm>
          <a:prstGeom prst="straightConnector1">
            <a:avLst/>
          </a:prstGeom>
          <a:noFill/>
          <a:ln w="9525" algn="ctr">
            <a:solidFill>
              <a:schemeClr val="tx1"/>
            </a:solidFill>
            <a:round/>
            <a:headEnd/>
            <a:tailEnd type="triangle" w="med" len="med"/>
          </a:ln>
          <a:effectLst/>
        </p:spPr>
      </p:cxnSp>
      <p:cxnSp>
        <p:nvCxnSpPr>
          <p:cNvPr id="10263" name="直線單箭頭接點 81"/>
          <p:cNvCxnSpPr>
            <a:cxnSpLocks noChangeShapeType="1"/>
            <a:stCxn id="10311" idx="3"/>
            <a:endCxn id="10323" idx="1"/>
          </p:cNvCxnSpPr>
          <p:nvPr/>
        </p:nvCxnSpPr>
        <p:spPr bwMode="auto">
          <a:xfrm flipV="1">
            <a:off x="3336616" y="3971981"/>
            <a:ext cx="711993" cy="614363"/>
          </a:xfrm>
          <a:prstGeom prst="straightConnector1">
            <a:avLst/>
          </a:prstGeom>
          <a:noFill/>
          <a:ln w="9525" algn="ctr">
            <a:solidFill>
              <a:schemeClr val="tx1"/>
            </a:solidFill>
            <a:round/>
            <a:headEnd/>
            <a:tailEnd type="triangle" w="med" len="med"/>
          </a:ln>
          <a:effectLst/>
        </p:spPr>
      </p:cxnSp>
      <p:grpSp>
        <p:nvGrpSpPr>
          <p:cNvPr id="10264" name="群組 83"/>
          <p:cNvGrpSpPr/>
          <p:nvPr/>
        </p:nvGrpSpPr>
        <p:grpSpPr bwMode="auto">
          <a:xfrm>
            <a:off x="5541424" y="1727237"/>
            <a:ext cx="1472968" cy="846317"/>
            <a:chOff x="1526532" y="1894995"/>
            <a:chExt cx="1473187" cy="846867"/>
          </a:xfrm>
        </p:grpSpPr>
        <p:pic>
          <p:nvPicPr>
            <p:cNvPr id="10309" name="圖形 84" descr="桌子"/>
            <p:cNvPicPr>
              <a:picLocks noChangeAspect="1" noChangeArrowheads="1"/>
            </p:cNvPicPr>
            <p:nvPr/>
          </p:nvPicPr>
          <p:blipFill>
            <a:blip r:embed="rId4"/>
            <a:stretch/>
          </p:blipFill>
          <p:spPr bwMode="auto">
            <a:xfrm>
              <a:off x="1995945" y="1894995"/>
              <a:ext cx="457268" cy="457497"/>
            </a:xfrm>
            <a:prstGeom prst="rect">
              <a:avLst/>
            </a:prstGeom>
            <a:noFill/>
            <a:ln>
              <a:noFill/>
            </a:ln>
          </p:spPr>
        </p:pic>
        <p:sp>
          <p:nvSpPr>
            <p:cNvPr id="10310" name="文字方塊 85"/>
            <p:cNvSpPr txBox="1">
              <a:spLocks noChangeArrowheads="1"/>
            </p:cNvSpPr>
            <p:nvPr/>
          </p:nvSpPr>
          <p:spPr bwMode="auto">
            <a:xfrm>
              <a:off x="1526532" y="2279897"/>
              <a:ext cx="1473187" cy="46196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PartiesByContract</a:t>
              </a:r>
              <a:endParaRPr lang="en-US" sz="1200">
                <a:latin typeface="微軟正黑體"/>
                <a:ea typeface="微軟正黑體"/>
              </a:endParaRPr>
            </a:p>
            <a:p>
              <a:pPr algn="ctr">
                <a:defRPr/>
              </a:pPr>
              <a:r>
                <a:rPr lang="zh-TW" sz="1200">
                  <a:latin typeface="微軟正黑體"/>
                  <a:ea typeface="微軟正黑體"/>
                </a:rPr>
                <a:t>合約會員清單</a:t>
              </a:r>
              <a:endParaRPr/>
            </a:p>
          </p:txBody>
        </p:sp>
      </p:grpSp>
      <p:grpSp>
        <p:nvGrpSpPr>
          <p:cNvPr id="10265" name="群組 86"/>
          <p:cNvGrpSpPr/>
          <p:nvPr/>
        </p:nvGrpSpPr>
        <p:grpSpPr bwMode="auto">
          <a:xfrm>
            <a:off x="3889840" y="1729984"/>
            <a:ext cx="1657378" cy="857421"/>
            <a:chOff x="1337348" y="2057400"/>
            <a:chExt cx="1657626" cy="857978"/>
          </a:xfrm>
        </p:grpSpPr>
        <p:pic>
          <p:nvPicPr>
            <p:cNvPr id="10307" name="圖形 87" descr="桌子"/>
            <p:cNvPicPr>
              <a:picLocks noChangeAspect="1" noChangeArrowheads="1"/>
            </p:cNvPicPr>
            <p:nvPr/>
          </p:nvPicPr>
          <p:blipFill>
            <a:blip r:embed="rId4"/>
            <a:stretch/>
          </p:blipFill>
          <p:spPr bwMode="auto">
            <a:xfrm>
              <a:off x="1981167" y="2057400"/>
              <a:ext cx="457268" cy="457497"/>
            </a:xfrm>
            <a:prstGeom prst="rect">
              <a:avLst/>
            </a:prstGeom>
            <a:noFill/>
            <a:ln>
              <a:noFill/>
            </a:ln>
          </p:spPr>
        </p:pic>
        <p:sp>
          <p:nvSpPr>
            <p:cNvPr id="10308" name="文字方塊 88"/>
            <p:cNvSpPr txBox="1">
              <a:spLocks noChangeArrowheads="1"/>
            </p:cNvSpPr>
            <p:nvPr/>
          </p:nvSpPr>
          <p:spPr bwMode="auto">
            <a:xfrm>
              <a:off x="1337348" y="2453413"/>
              <a:ext cx="1657626" cy="461965"/>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SuppliersByContract</a:t>
              </a:r>
              <a:endParaRPr lang="en-US" sz="1200">
                <a:latin typeface="微軟正黑體"/>
                <a:ea typeface="微軟正黑體"/>
              </a:endParaRPr>
            </a:p>
            <a:p>
              <a:pPr algn="ctr">
                <a:defRPr/>
              </a:pPr>
              <a:r>
                <a:rPr lang="zh-TW" sz="1200">
                  <a:latin typeface="微軟正黑體"/>
                  <a:ea typeface="微軟正黑體"/>
                </a:rPr>
                <a:t>合約廠商清單</a:t>
              </a:r>
              <a:endParaRPr/>
            </a:p>
          </p:txBody>
        </p:sp>
      </p:grpSp>
      <p:cxnSp>
        <p:nvCxnSpPr>
          <p:cNvPr id="10266" name="直線單箭頭接點 90"/>
          <p:cNvCxnSpPr>
            <a:cxnSpLocks noChangeShapeType="1"/>
            <a:stCxn id="10310" idx="2"/>
          </p:cNvCxnSpPr>
          <p:nvPr/>
        </p:nvCxnSpPr>
        <p:spPr bwMode="auto">
          <a:xfrm flipH="1">
            <a:off x="6277904" y="2573552"/>
            <a:ext cx="4" cy="136176"/>
          </a:xfrm>
          <a:prstGeom prst="straightConnector1">
            <a:avLst/>
          </a:prstGeom>
          <a:noFill/>
          <a:ln w="9525" algn="ctr">
            <a:solidFill>
              <a:schemeClr val="tx1"/>
            </a:solidFill>
            <a:round/>
            <a:headEnd/>
            <a:tailEnd type="triangle" w="med" len="med"/>
          </a:ln>
          <a:effectLst/>
        </p:spPr>
      </p:cxnSp>
      <p:cxnSp>
        <p:nvCxnSpPr>
          <p:cNvPr id="10267" name="直線單箭頭接點 92"/>
          <p:cNvCxnSpPr>
            <a:cxnSpLocks noChangeShapeType="1"/>
            <a:stCxn id="10308" idx="2"/>
          </p:cNvCxnSpPr>
          <p:nvPr/>
        </p:nvCxnSpPr>
        <p:spPr bwMode="auto">
          <a:xfrm flipH="1">
            <a:off x="4718528" y="2587404"/>
            <a:ext cx="1" cy="139352"/>
          </a:xfrm>
          <a:prstGeom prst="straightConnector1">
            <a:avLst/>
          </a:prstGeom>
          <a:noFill/>
          <a:ln w="9525" algn="ctr">
            <a:solidFill>
              <a:schemeClr val="tx1"/>
            </a:solidFill>
            <a:round/>
            <a:headEnd/>
            <a:tailEnd type="triangle" w="med" len="med"/>
          </a:ln>
          <a:effectLst/>
        </p:spPr>
      </p:cxnSp>
      <p:grpSp>
        <p:nvGrpSpPr>
          <p:cNvPr id="10268" name="群組 96"/>
          <p:cNvGrpSpPr/>
          <p:nvPr/>
        </p:nvGrpSpPr>
        <p:grpSpPr bwMode="auto">
          <a:xfrm>
            <a:off x="6494152" y="3790212"/>
            <a:ext cx="933450" cy="595312"/>
            <a:chOff x="1725544" y="2057400"/>
            <a:chExt cx="933268" cy="595700"/>
          </a:xfrm>
        </p:grpSpPr>
        <p:pic>
          <p:nvPicPr>
            <p:cNvPr id="10305" name="圖形 97" descr="桌子"/>
            <p:cNvPicPr>
              <a:picLocks noChangeAspect="1" noChangeArrowheads="1"/>
            </p:cNvPicPr>
            <p:nvPr/>
          </p:nvPicPr>
          <p:blipFill>
            <a:blip r:embed="rId3"/>
            <a:stretch/>
          </p:blipFill>
          <p:spPr bwMode="auto">
            <a:xfrm>
              <a:off x="1981081" y="2057400"/>
              <a:ext cx="457111" cy="457498"/>
            </a:xfrm>
            <a:prstGeom prst="rect">
              <a:avLst/>
            </a:prstGeom>
            <a:noFill/>
            <a:ln>
              <a:noFill/>
            </a:ln>
          </p:spPr>
        </p:pic>
        <p:sp>
          <p:nvSpPr>
            <p:cNvPr id="10306" name="文字方塊 98"/>
            <p:cNvSpPr txBox="1">
              <a:spLocks noChangeArrowheads="1"/>
            </p:cNvSpPr>
            <p:nvPr/>
          </p:nvSpPr>
          <p:spPr bwMode="auto">
            <a:xfrm>
              <a:off x="1725544" y="2376101"/>
              <a:ext cx="933268"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帳單</a:t>
              </a:r>
              <a:r>
                <a:rPr lang="en-US" sz="1200">
                  <a:latin typeface="微軟正黑體"/>
                  <a:ea typeface="微軟正黑體"/>
                </a:rPr>
                <a:t>&amp;</a:t>
              </a:r>
              <a:r>
                <a:rPr lang="zh-TW" sz="1200">
                  <a:latin typeface="微軟正黑體"/>
                  <a:ea typeface="微軟正黑體"/>
                </a:rPr>
                <a:t>明細</a:t>
              </a:r>
              <a:endParaRPr/>
            </a:p>
          </p:txBody>
        </p:sp>
      </p:grpSp>
      <p:cxnSp>
        <p:nvCxnSpPr>
          <p:cNvPr id="10269" name="直線接點 100"/>
          <p:cNvCxnSpPr>
            <a:cxnSpLocks noChangeShapeType="1"/>
            <a:stCxn id="10328" idx="2"/>
            <a:endCxn id="10305" idx="0"/>
          </p:cNvCxnSpPr>
          <p:nvPr/>
        </p:nvCxnSpPr>
        <p:spPr bwMode="auto">
          <a:xfrm flipH="1">
            <a:off x="6978339" y="3539070"/>
            <a:ext cx="50107" cy="251142"/>
          </a:xfrm>
          <a:prstGeom prst="line">
            <a:avLst/>
          </a:prstGeom>
          <a:noFill/>
          <a:ln w="9525" algn="ctr">
            <a:solidFill>
              <a:schemeClr val="tx1"/>
            </a:solidFill>
            <a:round/>
            <a:headEnd/>
            <a:tailEnd/>
          </a:ln>
          <a:effectLst/>
        </p:spPr>
      </p:cxnSp>
      <p:cxnSp>
        <p:nvCxnSpPr>
          <p:cNvPr id="10270" name="直線接點 104"/>
          <p:cNvCxnSpPr>
            <a:cxnSpLocks noChangeShapeType="1"/>
            <a:endCxn id="10305" idx="1"/>
          </p:cNvCxnSpPr>
          <p:nvPr/>
        </p:nvCxnSpPr>
        <p:spPr bwMode="auto">
          <a:xfrm>
            <a:off x="5565465" y="3544150"/>
            <a:ext cx="1184275" cy="474663"/>
          </a:xfrm>
          <a:prstGeom prst="line">
            <a:avLst/>
          </a:prstGeom>
          <a:noFill/>
          <a:ln w="9525" algn="ctr">
            <a:solidFill>
              <a:schemeClr val="tx1"/>
            </a:solidFill>
            <a:round/>
            <a:headEnd/>
            <a:tailEnd/>
          </a:ln>
          <a:effectLst/>
        </p:spPr>
      </p:cxnSp>
      <p:grpSp>
        <p:nvGrpSpPr>
          <p:cNvPr id="10271" name="群組 105"/>
          <p:cNvGrpSpPr/>
          <p:nvPr/>
        </p:nvGrpSpPr>
        <p:grpSpPr bwMode="auto">
          <a:xfrm>
            <a:off x="6548127" y="4549037"/>
            <a:ext cx="800100" cy="596900"/>
            <a:chOff x="1792069" y="2057400"/>
            <a:chExt cx="800219" cy="595700"/>
          </a:xfrm>
        </p:grpSpPr>
        <p:pic>
          <p:nvPicPr>
            <p:cNvPr id="10303" name="圖形 106" descr="桌子"/>
            <p:cNvPicPr>
              <a:picLocks noChangeAspect="1" noChangeArrowheads="1"/>
            </p:cNvPicPr>
            <p:nvPr/>
          </p:nvPicPr>
          <p:blipFill>
            <a:blip r:embed="rId3"/>
            <a:stretch/>
          </p:blipFill>
          <p:spPr bwMode="auto">
            <a:xfrm>
              <a:off x="1981009" y="2057400"/>
              <a:ext cx="457268" cy="457866"/>
            </a:xfrm>
            <a:prstGeom prst="rect">
              <a:avLst/>
            </a:prstGeom>
            <a:noFill/>
            <a:ln>
              <a:noFill/>
            </a:ln>
          </p:spPr>
        </p:pic>
        <p:sp>
          <p:nvSpPr>
            <p:cNvPr id="10304" name="文字方塊 107"/>
            <p:cNvSpPr txBox="1">
              <a:spLocks noChangeArrowheads="1"/>
            </p:cNvSpPr>
            <p:nvPr/>
          </p:nvSpPr>
          <p:spPr bwMode="auto">
            <a:xfrm>
              <a:off x="1792069" y="2376101"/>
              <a:ext cx="800219" cy="276999"/>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抵扣紀錄</a:t>
              </a:r>
              <a:endParaRPr/>
            </a:p>
          </p:txBody>
        </p:sp>
      </p:grpSp>
      <p:cxnSp>
        <p:nvCxnSpPr>
          <p:cNvPr id="10272" name="直線接點 109"/>
          <p:cNvCxnSpPr>
            <a:cxnSpLocks noChangeShapeType="1"/>
            <a:stCxn id="10306" idx="2"/>
            <a:endCxn id="10303" idx="0"/>
          </p:cNvCxnSpPr>
          <p:nvPr/>
        </p:nvCxnSpPr>
        <p:spPr bwMode="auto">
          <a:xfrm>
            <a:off x="6960877" y="4385525"/>
            <a:ext cx="4762" cy="163513"/>
          </a:xfrm>
          <a:prstGeom prst="line">
            <a:avLst/>
          </a:prstGeom>
          <a:noFill/>
          <a:ln w="9525" algn="ctr">
            <a:solidFill>
              <a:schemeClr val="tx1"/>
            </a:solidFill>
            <a:round/>
            <a:headEnd/>
            <a:tailEnd/>
          </a:ln>
          <a:effectLst/>
        </p:spPr>
      </p:cxnSp>
      <p:cxnSp>
        <p:nvCxnSpPr>
          <p:cNvPr id="10273" name="直線接點 111"/>
          <p:cNvCxnSpPr>
            <a:cxnSpLocks noChangeShapeType="1"/>
            <a:stCxn id="10321" idx="3"/>
            <a:endCxn id="10303" idx="1"/>
          </p:cNvCxnSpPr>
          <p:nvPr/>
        </p:nvCxnSpPr>
        <p:spPr bwMode="auto">
          <a:xfrm>
            <a:off x="5794065" y="4764937"/>
            <a:ext cx="942975" cy="13494"/>
          </a:xfrm>
          <a:prstGeom prst="line">
            <a:avLst/>
          </a:prstGeom>
          <a:noFill/>
          <a:ln w="9525" algn="ctr">
            <a:solidFill>
              <a:schemeClr val="tx1"/>
            </a:solidFill>
            <a:round/>
            <a:headEnd/>
            <a:tailEnd/>
          </a:ln>
          <a:effectLst/>
        </p:spPr>
      </p:cxnSp>
      <p:grpSp>
        <p:nvGrpSpPr>
          <p:cNvPr id="10278" name="群組 7"/>
          <p:cNvGrpSpPr/>
          <p:nvPr/>
        </p:nvGrpSpPr>
        <p:grpSpPr bwMode="auto">
          <a:xfrm>
            <a:off x="2593418" y="2725273"/>
            <a:ext cx="931862" cy="740842"/>
            <a:chOff x="1743145" y="2057400"/>
            <a:chExt cx="933308" cy="738927"/>
          </a:xfrm>
        </p:grpSpPr>
        <p:pic>
          <p:nvPicPr>
            <p:cNvPr id="10297" name="圖形 8" descr="桌子"/>
            <p:cNvPicPr>
              <a:picLocks noChangeAspect="1" noChangeArrowheads="1"/>
            </p:cNvPicPr>
            <p:nvPr/>
          </p:nvPicPr>
          <p:blipFill>
            <a:blip r:embed="rId3"/>
            <a:stretch/>
          </p:blipFill>
          <p:spPr bwMode="auto">
            <a:xfrm>
              <a:off x="1981988" y="2057400"/>
              <a:ext cx="455623" cy="457865"/>
            </a:xfrm>
            <a:prstGeom prst="rect">
              <a:avLst/>
            </a:prstGeom>
            <a:noFill/>
            <a:ln>
              <a:noFill/>
            </a:ln>
          </p:spPr>
        </p:pic>
        <p:sp>
          <p:nvSpPr>
            <p:cNvPr id="10298" name="文字方塊 9"/>
            <p:cNvSpPr txBox="1">
              <a:spLocks noChangeArrowheads="1"/>
            </p:cNvSpPr>
            <p:nvPr/>
          </p:nvSpPr>
          <p:spPr bwMode="auto">
            <a:xfrm>
              <a:off x="1743145" y="2520014"/>
              <a:ext cx="933308" cy="276313"/>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發票</a:t>
              </a:r>
              <a:r>
                <a:rPr lang="en-US" sz="1200">
                  <a:latin typeface="微軟正黑體"/>
                  <a:ea typeface="微軟正黑體"/>
                </a:rPr>
                <a:t>&amp;</a:t>
              </a:r>
              <a:r>
                <a:rPr lang="zh-TW" sz="1200">
                  <a:latin typeface="微軟正黑體"/>
                  <a:ea typeface="微軟正黑體"/>
                </a:rPr>
                <a:t>明細</a:t>
              </a:r>
              <a:endParaRPr/>
            </a:p>
          </p:txBody>
        </p:sp>
      </p:grpSp>
      <p:cxnSp>
        <p:nvCxnSpPr>
          <p:cNvPr id="10279" name="直線接點 6"/>
          <p:cNvCxnSpPr>
            <a:cxnSpLocks noChangeShapeType="1"/>
            <a:stCxn id="10329" idx="1"/>
            <a:endCxn id="10297" idx="3"/>
          </p:cNvCxnSpPr>
          <p:nvPr/>
        </p:nvCxnSpPr>
        <p:spPr bwMode="auto">
          <a:xfrm flipH="1">
            <a:off x="3286808" y="2953863"/>
            <a:ext cx="726859" cy="936"/>
          </a:xfrm>
          <a:prstGeom prst="line">
            <a:avLst/>
          </a:prstGeom>
          <a:noFill/>
          <a:ln w="9525" algn="ctr">
            <a:solidFill>
              <a:schemeClr val="tx1"/>
            </a:solidFill>
            <a:round/>
            <a:headEnd/>
            <a:tailEnd/>
          </a:ln>
          <a:effectLst/>
        </p:spPr>
      </p:cxnSp>
      <p:grpSp>
        <p:nvGrpSpPr>
          <p:cNvPr id="10282" name="群組 6"/>
          <p:cNvGrpSpPr/>
          <p:nvPr/>
        </p:nvGrpSpPr>
        <p:grpSpPr bwMode="auto">
          <a:xfrm>
            <a:off x="3709948" y="887800"/>
            <a:ext cx="1430199" cy="805678"/>
            <a:chOff x="1499731" y="2057400"/>
            <a:chExt cx="1430627" cy="803681"/>
          </a:xfrm>
        </p:grpSpPr>
        <p:pic>
          <p:nvPicPr>
            <p:cNvPr id="10293" name="圖形 4" descr="桌子"/>
            <p:cNvPicPr>
              <a:picLocks noChangeAspect="1" noChangeArrowheads="1"/>
            </p:cNvPicPr>
            <p:nvPr/>
          </p:nvPicPr>
          <p:blipFill>
            <a:blip r:embed="rId3"/>
            <a:stretch/>
          </p:blipFill>
          <p:spPr bwMode="auto">
            <a:xfrm>
              <a:off x="1981661" y="2057400"/>
              <a:ext cx="457268" cy="457864"/>
            </a:xfrm>
            <a:prstGeom prst="rect">
              <a:avLst/>
            </a:prstGeom>
            <a:noFill/>
            <a:ln>
              <a:noFill/>
            </a:ln>
          </p:spPr>
        </p:pic>
        <p:sp>
          <p:nvSpPr>
            <p:cNvPr id="10294" name="文字方塊 5"/>
            <p:cNvSpPr txBox="1">
              <a:spLocks noChangeArrowheads="1"/>
            </p:cNvSpPr>
            <p:nvPr/>
          </p:nvSpPr>
          <p:spPr bwMode="auto">
            <a:xfrm>
              <a:off x="1499731" y="2400560"/>
              <a:ext cx="1430627" cy="460521"/>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b="0" i="0" u="none" strike="noStrike" cap="none">
                  <a:ln>
                    <a:noFill/>
                  </a:ln>
                  <a:solidFill>
                    <a:srgbClr val="000000"/>
                  </a:solidFill>
                  <a:latin typeface="微軟正黑體"/>
                  <a:ea typeface="微軟正黑體"/>
                </a:rPr>
                <a:t>CBPBankAccount</a:t>
              </a:r>
              <a:endParaRPr lang="en-US" sz="1200">
                <a:latin typeface="微軟正黑體"/>
                <a:ea typeface="微軟正黑體"/>
              </a:endParaRPr>
            </a:p>
            <a:p>
              <a:pPr algn="ctr">
                <a:defRPr/>
              </a:pPr>
              <a:r>
                <a:rPr lang="zh-TW" sz="1200">
                  <a:latin typeface="微軟正黑體"/>
                  <a:ea typeface="微軟正黑體"/>
                </a:rPr>
                <a:t>金融帳戶資料</a:t>
              </a:r>
              <a:endParaRPr/>
            </a:p>
          </p:txBody>
        </p:sp>
      </p:grpSp>
      <p:cxnSp>
        <p:nvCxnSpPr>
          <p:cNvPr id="10283" name="直線接點 22"/>
          <p:cNvCxnSpPr>
            <a:cxnSpLocks noChangeShapeType="1"/>
            <a:stCxn id="10293" idx="3"/>
            <a:endCxn id="10331" idx="1"/>
          </p:cNvCxnSpPr>
          <p:nvPr/>
        </p:nvCxnSpPr>
        <p:spPr bwMode="auto">
          <a:xfrm flipV="1">
            <a:off x="4648867" y="1115317"/>
            <a:ext cx="681646" cy="1984"/>
          </a:xfrm>
          <a:prstGeom prst="line">
            <a:avLst/>
          </a:prstGeom>
          <a:noFill/>
          <a:ln w="9525" algn="ctr">
            <a:solidFill>
              <a:schemeClr val="tx1"/>
            </a:solidFill>
            <a:round/>
            <a:headEnd/>
            <a:tailEnd/>
          </a:ln>
          <a:effectLst/>
        </p:spPr>
      </p:cxnSp>
      <p:grpSp>
        <p:nvGrpSpPr>
          <p:cNvPr id="10284" name="群組 105"/>
          <p:cNvGrpSpPr/>
          <p:nvPr/>
        </p:nvGrpSpPr>
        <p:grpSpPr bwMode="auto">
          <a:xfrm>
            <a:off x="7559365" y="4542687"/>
            <a:ext cx="492125" cy="596900"/>
            <a:chOff x="1945922" y="2057400"/>
            <a:chExt cx="492515" cy="595421"/>
          </a:xfrm>
        </p:grpSpPr>
        <p:pic>
          <p:nvPicPr>
            <p:cNvPr id="10291" name="圖形 106" descr="桌子"/>
            <p:cNvPicPr>
              <a:picLocks noChangeAspect="1" noChangeArrowheads="1"/>
            </p:cNvPicPr>
            <p:nvPr/>
          </p:nvPicPr>
          <p:blipFill>
            <a:blip r:embed="rId3"/>
            <a:stretch/>
          </p:blipFill>
          <p:spPr bwMode="auto">
            <a:xfrm>
              <a:off x="1981009" y="2057400"/>
              <a:ext cx="457268" cy="457866"/>
            </a:xfrm>
            <a:prstGeom prst="rect">
              <a:avLst/>
            </a:prstGeom>
            <a:noFill/>
            <a:ln>
              <a:noFill/>
            </a:ln>
          </p:spPr>
        </p:pic>
        <p:sp>
          <p:nvSpPr>
            <p:cNvPr id="10292" name="文字方塊 107"/>
            <p:cNvSpPr txBox="1">
              <a:spLocks noChangeArrowheads="1"/>
            </p:cNvSpPr>
            <p:nvPr/>
          </p:nvSpPr>
          <p:spPr bwMode="auto">
            <a:xfrm>
              <a:off x="1945922" y="2376379"/>
              <a:ext cx="492515" cy="27644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200">
                  <a:latin typeface="微軟正黑體"/>
                  <a:ea typeface="微軟正黑體"/>
                </a:rPr>
                <a:t>退費</a:t>
              </a:r>
              <a:endParaRPr/>
            </a:p>
          </p:txBody>
        </p:sp>
      </p:grpSp>
      <p:grpSp>
        <p:nvGrpSpPr>
          <p:cNvPr id="10285" name="群組 105"/>
          <p:cNvGrpSpPr/>
          <p:nvPr/>
        </p:nvGrpSpPr>
        <p:grpSpPr bwMode="auto">
          <a:xfrm>
            <a:off x="6376677" y="5765062"/>
            <a:ext cx="1023938" cy="596900"/>
            <a:chOff x="1679914" y="2057400"/>
            <a:chExt cx="1024536" cy="595421"/>
          </a:xfrm>
        </p:grpSpPr>
        <p:pic>
          <p:nvPicPr>
            <p:cNvPr id="10289" name="圖形 106" descr="桌子"/>
            <p:cNvPicPr>
              <a:picLocks noChangeAspect="1" noChangeArrowheads="1"/>
            </p:cNvPicPr>
            <p:nvPr/>
          </p:nvPicPr>
          <p:blipFill>
            <a:blip r:embed="rId3"/>
            <a:stretch/>
          </p:blipFill>
          <p:spPr bwMode="auto">
            <a:xfrm>
              <a:off x="1981009" y="2057400"/>
              <a:ext cx="457268" cy="457866"/>
            </a:xfrm>
            <a:prstGeom prst="rect">
              <a:avLst/>
            </a:prstGeom>
            <a:noFill/>
            <a:ln>
              <a:noFill/>
            </a:ln>
          </p:spPr>
        </p:pic>
        <p:sp>
          <p:nvSpPr>
            <p:cNvPr id="10290" name="文字方塊 107"/>
            <p:cNvSpPr txBox="1">
              <a:spLocks noChangeArrowheads="1"/>
            </p:cNvSpPr>
            <p:nvPr/>
          </p:nvSpPr>
          <p:spPr bwMode="auto">
            <a:xfrm>
              <a:off x="1679914" y="2376379"/>
              <a:ext cx="1024536" cy="276442"/>
            </a:xfrm>
            <a:prstGeom prst="rect">
              <a:avLst/>
            </a:prstGeom>
            <a:noFill/>
            <a:ln>
              <a:noFill/>
            </a:ln>
          </p:spPr>
          <p:txBody>
            <a:bodyPr wrap="non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sz="1200">
                  <a:latin typeface="微軟正黑體"/>
                  <a:ea typeface="微軟正黑體"/>
                </a:rPr>
                <a:t>Credit Note</a:t>
              </a:r>
              <a:endParaRPr lang="zh-TW" sz="1200">
                <a:latin typeface="微軟正黑體"/>
                <a:ea typeface="微軟正黑體"/>
              </a:endParaRPr>
            </a:p>
          </p:txBody>
        </p:sp>
      </p:grpSp>
      <p:cxnSp>
        <p:nvCxnSpPr>
          <p:cNvPr id="10286" name="直線接點 8"/>
          <p:cNvCxnSpPr>
            <a:cxnSpLocks noChangeShapeType="1"/>
            <a:stCxn id="10303" idx="3"/>
            <a:endCxn id="10291" idx="1"/>
          </p:cNvCxnSpPr>
          <p:nvPr/>
        </p:nvCxnSpPr>
        <p:spPr bwMode="auto">
          <a:xfrm flipV="1">
            <a:off x="7194239" y="4772189"/>
            <a:ext cx="400184" cy="6242"/>
          </a:xfrm>
          <a:prstGeom prst="line">
            <a:avLst/>
          </a:prstGeom>
          <a:noFill/>
          <a:ln w="9525" algn="ctr">
            <a:solidFill>
              <a:schemeClr val="tx1"/>
            </a:solidFill>
            <a:round/>
            <a:headEnd/>
            <a:tailEnd/>
          </a:ln>
          <a:effectLst/>
        </p:spPr>
      </p:cxnSp>
      <p:cxnSp>
        <p:nvCxnSpPr>
          <p:cNvPr id="10287" name="直線接點 10"/>
          <p:cNvCxnSpPr>
            <a:cxnSpLocks noChangeShapeType="1"/>
            <a:stCxn id="10322" idx="2"/>
            <a:endCxn id="10289" idx="0"/>
          </p:cNvCxnSpPr>
          <p:nvPr/>
        </p:nvCxnSpPr>
        <p:spPr bwMode="auto">
          <a:xfrm>
            <a:off x="5565465" y="5131649"/>
            <a:ext cx="1340632" cy="633413"/>
          </a:xfrm>
          <a:prstGeom prst="line">
            <a:avLst/>
          </a:prstGeom>
          <a:noFill/>
          <a:ln w="9525" algn="ctr">
            <a:solidFill>
              <a:schemeClr val="tx1"/>
            </a:solidFill>
            <a:round/>
            <a:headEnd/>
            <a:tailEnd/>
          </a:ln>
          <a:effectLst/>
        </p:spPr>
      </p:cxnSp>
      <p:sp>
        <p:nvSpPr>
          <p:cNvPr id="2" name="矩形 1"/>
          <p:cNvSpPr/>
          <p:nvPr/>
        </p:nvSpPr>
        <p:spPr bwMode="auto">
          <a:xfrm>
            <a:off x="8204201" y="650876"/>
            <a:ext cx="2688245" cy="7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CB</a:t>
            </a:r>
            <a:r>
              <a:rPr lang="zh-TW"/>
              <a:t>：</a:t>
            </a:r>
            <a:r>
              <a:rPr lang="en-US"/>
              <a:t>Credit Balance</a:t>
            </a:r>
            <a:endParaRPr/>
          </a:p>
          <a:p>
            <a:pPr algn="ctr">
              <a:defRPr/>
            </a:pPr>
            <a:r>
              <a:rPr lang="en-US"/>
              <a:t>CN</a:t>
            </a:r>
            <a:r>
              <a:rPr lang="zh-TW"/>
              <a:t>：</a:t>
            </a:r>
            <a:r>
              <a:rPr lang="en-US"/>
              <a:t>Credit Note</a:t>
            </a:r>
            <a:endParaRPr/>
          </a:p>
        </p:txBody>
      </p:sp>
      <p:cxnSp>
        <p:nvCxnSpPr>
          <p:cNvPr id="93" name="直線接點 119"/>
          <p:cNvCxnSpPr>
            <a:cxnSpLocks noChangeShapeType="1"/>
            <a:stCxn id="10332" idx="2"/>
            <a:endCxn id="10325" idx="0"/>
          </p:cNvCxnSpPr>
          <p:nvPr/>
        </p:nvCxnSpPr>
        <p:spPr bwMode="auto">
          <a:xfrm>
            <a:off x="5565464" y="1725562"/>
            <a:ext cx="7368" cy="991388"/>
          </a:xfrm>
          <a:prstGeom prst="line">
            <a:avLst/>
          </a:prstGeom>
          <a:noFill/>
          <a:ln w="9525" algn="ctr">
            <a:solidFill>
              <a:schemeClr val="tx1"/>
            </a:solidFill>
            <a:round/>
            <a:headEnd/>
            <a:tailEn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480136" y="-196509"/>
            <a:ext cx="355548" cy="2485377"/>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412808" y="832487"/>
            <a:ext cx="11178478" cy="2697613"/>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endParaRPr lang="zh-TW" sz="3300" b="1" i="0" u="none" strike="noStrike" cap="none" spc="0">
              <a:ln w="3175">
                <a:noFill/>
              </a:ln>
              <a:gradFill>
                <a:gsLst>
                  <a:gs pos="0">
                    <a:srgbClr val="0255D5"/>
                  </a:gs>
                  <a:gs pos="100000">
                    <a:srgbClr val="072C85"/>
                  </a:gs>
                </a:gsLst>
                <a:lin ang="5400000" scaled="1"/>
              </a:gradFill>
            </a:endParaRPr>
          </a:p>
        </p:txBody>
      </p:sp>
      <p:sp>
        <p:nvSpPr>
          <p:cNvPr id="7" name="文字方塊 6"/>
          <p:cNvSpPr txBox="1"/>
          <p:nvPr/>
        </p:nvSpPr>
        <p:spPr bwMode="auto">
          <a:xfrm>
            <a:off x="517629" y="1452209"/>
            <a:ext cx="6096000"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en-US" u="sng">
                <a:hlinkClick r:id="rId2" tooltip="https://www.figma.com/file/EDOsIUbtlXqtJkMoz6eGkF/CBP?node-id=182%3A7393"/>
              </a:rPr>
              <a:t>CBP – Figma</a:t>
            </a:r>
            <a:r>
              <a:rPr lang="zh-TW" u="sng">
                <a:hlinkClick r:id="rId2" tooltip="https://www.figma.com/file/EDOsIUbtlXqtJkMoz6eGkF/CBP?node-id=182%3A7393"/>
              </a:rPr>
              <a:t>設計範例參考</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圖片 4"/>
          <p:cNvPicPr>
            <a:picLocks noChangeAspect="1"/>
          </p:cNvPicPr>
          <p:nvPr/>
        </p:nvPicPr>
        <p:blipFill>
          <a:blip r:embed="rId2"/>
          <a:stretch/>
        </p:blipFill>
        <p:spPr bwMode="auto">
          <a:xfrm>
            <a:off x="412808" y="1740237"/>
            <a:ext cx="2891727" cy="1637622"/>
          </a:xfrm>
          <a:prstGeom prst="rect">
            <a:avLst/>
          </a:prstGeom>
        </p:spPr>
      </p:pic>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606782" y="-1323155"/>
            <a:ext cx="355548" cy="4738670"/>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832487"/>
            <a:ext cx="11178478" cy="476768"/>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7" y="861513"/>
            <a:ext cx="4211147" cy="369332"/>
          </a:xfrm>
          <a:prstGeom prst="rect">
            <a:avLst/>
          </a:prstGeom>
        </p:spPr>
        <p:txBody>
          <a:bodyPr wrap="square">
            <a:spAutoFit/>
          </a:bodyPr>
          <a:lstStyle/>
          <a:p>
            <a:pPr>
              <a:defRPr/>
            </a:pPr>
            <a:r>
              <a:rPr lang="zh-TW" b="1">
                <a:solidFill>
                  <a:srgbClr val="0070C0"/>
                </a:solidFill>
                <a:latin typeface="微軟正黑體"/>
                <a:ea typeface="微軟正黑體"/>
              </a:rPr>
              <a:t>發票工作檔管理</a:t>
            </a:r>
            <a:r>
              <a:rPr lang="en-US" b="1">
                <a:solidFill>
                  <a:srgbClr val="0070C0"/>
                </a:solidFill>
                <a:latin typeface="微軟正黑體"/>
                <a:ea typeface="微軟正黑體"/>
              </a:rPr>
              <a:t>-</a:t>
            </a:r>
            <a:r>
              <a:rPr lang="zh-TW" b="1">
                <a:solidFill>
                  <a:srgbClr val="0070C0"/>
                </a:solidFill>
                <a:latin typeface="微軟正黑體"/>
                <a:ea typeface="微軟正黑體"/>
              </a:rPr>
              <a:t>新增</a:t>
            </a:r>
            <a:r>
              <a:rPr lang="en-US" b="1">
                <a:solidFill>
                  <a:srgbClr val="0070C0"/>
                </a:solidFill>
                <a:latin typeface="微軟正黑體"/>
                <a:ea typeface="微軟正黑體"/>
              </a:rPr>
              <a:t>/</a:t>
            </a:r>
            <a:r>
              <a:rPr lang="zh-TW" b="1">
                <a:solidFill>
                  <a:srgbClr val="0070C0"/>
                </a:solidFill>
                <a:latin typeface="微軟正黑體"/>
                <a:ea typeface="微軟正黑體"/>
              </a:rPr>
              <a:t>查詢</a:t>
            </a:r>
            <a:r>
              <a:rPr lang="en-US" b="1">
                <a:solidFill>
                  <a:srgbClr val="0070C0"/>
                </a:solidFill>
                <a:latin typeface="微軟正黑體"/>
                <a:ea typeface="微軟正黑體"/>
              </a:rPr>
              <a:t>/</a:t>
            </a:r>
            <a:r>
              <a:rPr lang="zh-TW" b="1">
                <a:solidFill>
                  <a:srgbClr val="0070C0"/>
                </a:solidFill>
                <a:latin typeface="微軟正黑體"/>
                <a:ea typeface="微軟正黑體"/>
              </a:rPr>
              <a:t>異動</a:t>
            </a:r>
            <a:r>
              <a:rPr lang="en-US" b="1">
                <a:solidFill>
                  <a:srgbClr val="0070C0"/>
                </a:solidFill>
                <a:latin typeface="微軟正黑體"/>
                <a:ea typeface="微軟正黑體"/>
              </a:rPr>
              <a:t>/</a:t>
            </a:r>
            <a:r>
              <a:rPr lang="zh-TW" b="1">
                <a:solidFill>
                  <a:srgbClr val="0070C0"/>
                </a:solidFill>
                <a:latin typeface="微軟正黑體"/>
                <a:ea typeface="微軟正黑體"/>
              </a:rPr>
              <a:t>刪除</a:t>
            </a:r>
            <a:endParaRPr lang="en-US" b="1">
              <a:solidFill>
                <a:srgbClr val="0070C0"/>
              </a:solidFill>
              <a:latin typeface="微軟正黑體"/>
              <a:ea typeface="微軟正黑體"/>
            </a:endParaRPr>
          </a:p>
        </p:txBody>
      </p:sp>
      <p:sp>
        <p:nvSpPr>
          <p:cNvPr id="14341" name="文字方塊 14340"/>
          <p:cNvSpPr txBox="1"/>
          <p:nvPr/>
        </p:nvSpPr>
        <p:spPr bwMode="auto">
          <a:xfrm>
            <a:off x="329681" y="1327095"/>
            <a:ext cx="1945928" cy="369332"/>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b="1">
                <a:solidFill>
                  <a:srgbClr val="000000"/>
                </a:solidFill>
                <a:latin typeface="微軟正黑體"/>
                <a:ea typeface="微軟正黑體"/>
              </a:rPr>
              <a:t>1.</a:t>
            </a:r>
            <a:r>
              <a:rPr lang="zh-TW" b="1">
                <a:solidFill>
                  <a:srgbClr val="000000"/>
                </a:solidFill>
                <a:latin typeface="微軟正黑體"/>
                <a:ea typeface="微軟正黑體"/>
              </a:rPr>
              <a:t>起始輸入畫面</a:t>
            </a:r>
            <a:endParaRPr lang="en-US" b="0" i="0" u="none" strike="noStrike" cap="none">
              <a:ln>
                <a:noFill/>
              </a:ln>
              <a:solidFill>
                <a:srgbClr val="000000"/>
              </a:solidFill>
              <a:latin typeface="微軟正黑體"/>
              <a:ea typeface="微軟正黑體"/>
            </a:endParaRPr>
          </a:p>
        </p:txBody>
      </p:sp>
      <p:sp>
        <p:nvSpPr>
          <p:cNvPr id="14344" name="文字方塊 14343"/>
          <p:cNvSpPr txBox="1"/>
          <p:nvPr/>
        </p:nvSpPr>
        <p:spPr bwMode="auto">
          <a:xfrm>
            <a:off x="329681" y="3464416"/>
            <a:ext cx="4603173"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2.</a:t>
            </a:r>
            <a:r>
              <a:rPr lang="zh-TW" sz="1600" b="1">
                <a:solidFill>
                  <a:srgbClr val="000000"/>
                </a:solidFill>
                <a:latin typeface="微軟正黑體"/>
                <a:ea typeface="微軟正黑體"/>
              </a:rPr>
              <a:t>輸入後暫存可編輯或刪除</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InvoiceWKMaster</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1">
                <a:solidFill>
                  <a:srgbClr val="000000"/>
                </a:solidFill>
                <a:latin typeface="微軟正黑體"/>
                <a:ea typeface="微軟正黑體"/>
              </a:rPr>
              <a:t>Status=</a:t>
            </a:r>
            <a:r>
              <a:rPr lang="en-US" sz="1600" b="1">
                <a:solidFill>
                  <a:srgbClr val="FF0000"/>
                </a:solidFill>
                <a:latin typeface="微軟正黑體"/>
                <a:ea typeface="微軟正黑體"/>
              </a:rPr>
              <a:t>TEMPORARY(</a:t>
            </a:r>
            <a:r>
              <a:rPr lang="zh-TW" sz="1600" b="1">
                <a:solidFill>
                  <a:srgbClr val="FF0000"/>
                </a:solidFill>
                <a:latin typeface="微軟正黑體"/>
                <a:ea typeface="微軟正黑體"/>
              </a:rPr>
              <a:t>暫存</a:t>
            </a:r>
            <a:r>
              <a:rPr lang="en-US" sz="1600" b="1">
                <a:solidFill>
                  <a:srgbClr val="FF0000"/>
                </a:solidFill>
                <a:latin typeface="微軟正黑體"/>
                <a:ea typeface="微軟正黑體"/>
              </a:rPr>
              <a:t>)</a:t>
            </a:r>
            <a:endParaRPr/>
          </a:p>
        </p:txBody>
      </p:sp>
      <p:pic>
        <p:nvPicPr>
          <p:cNvPr id="14346" name="圖片 14345"/>
          <p:cNvPicPr>
            <a:picLocks noChangeAspect="1"/>
          </p:cNvPicPr>
          <p:nvPr/>
        </p:nvPicPr>
        <p:blipFill>
          <a:blip r:embed="rId3"/>
          <a:stretch/>
        </p:blipFill>
        <p:spPr bwMode="auto">
          <a:xfrm>
            <a:off x="412808" y="4049192"/>
            <a:ext cx="4836995" cy="2718134"/>
          </a:xfrm>
          <a:prstGeom prst="rect">
            <a:avLst/>
          </a:prstGeom>
        </p:spPr>
      </p:pic>
      <p:pic>
        <p:nvPicPr>
          <p:cNvPr id="14348" name="圖片 14347"/>
          <p:cNvPicPr>
            <a:picLocks noChangeAspect="1"/>
          </p:cNvPicPr>
          <p:nvPr/>
        </p:nvPicPr>
        <p:blipFill>
          <a:blip r:embed="rId4"/>
          <a:stretch/>
        </p:blipFill>
        <p:spPr bwMode="auto">
          <a:xfrm>
            <a:off x="5542453" y="2008195"/>
            <a:ext cx="5662436" cy="3196435"/>
          </a:xfrm>
          <a:prstGeom prst="rect">
            <a:avLst/>
          </a:prstGeom>
        </p:spPr>
      </p:pic>
      <p:sp>
        <p:nvSpPr>
          <p:cNvPr id="14349" name="文字方塊 14348"/>
          <p:cNvSpPr txBox="1"/>
          <p:nvPr/>
        </p:nvSpPr>
        <p:spPr bwMode="auto">
          <a:xfrm>
            <a:off x="5542453" y="1327095"/>
            <a:ext cx="4603173"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3.</a:t>
            </a:r>
            <a:r>
              <a:rPr lang="zh-TW" sz="1600" b="1">
                <a:solidFill>
                  <a:srgbClr val="000000"/>
                </a:solidFill>
                <a:latin typeface="微軟正黑體"/>
                <a:ea typeface="微軟正黑體"/>
              </a:rPr>
              <a:t>儲存後不可編輯</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InvoiceWKMaster</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 </a:t>
            </a:r>
            <a:r>
              <a:rPr lang="en-US" sz="1600" b="1">
                <a:solidFill>
                  <a:srgbClr val="000000"/>
                </a:solidFill>
                <a:latin typeface="微軟正黑體"/>
                <a:ea typeface="微軟正黑體"/>
              </a:rPr>
              <a:t>Status=</a:t>
            </a:r>
            <a:r>
              <a:rPr lang="en-US" sz="1600" b="1">
                <a:solidFill>
                  <a:srgbClr val="FF0000"/>
                </a:solidFill>
                <a:latin typeface="微軟正黑體"/>
                <a:ea typeface="微軟正黑體"/>
              </a:rPr>
              <a:t>VALIDATED(</a:t>
            </a:r>
            <a:r>
              <a:rPr lang="zh-TW" sz="1600" b="1">
                <a:solidFill>
                  <a:srgbClr val="FF0000"/>
                </a:solidFill>
                <a:latin typeface="微軟正黑體"/>
                <a:ea typeface="微軟正黑體"/>
              </a:rPr>
              <a:t>已確認</a:t>
            </a:r>
            <a:r>
              <a:rPr lang="en-US" sz="1600" b="1">
                <a:solidFill>
                  <a:srgbClr val="FF0000"/>
                </a:solidFill>
                <a:latin typeface="微軟正黑體"/>
                <a:ea typeface="微軟正黑體"/>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496264" y="-1212637"/>
            <a:ext cx="355548" cy="4517634"/>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832487"/>
            <a:ext cx="11178478" cy="476768"/>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8" y="861513"/>
            <a:ext cx="3909810" cy="369332"/>
          </a:xfrm>
          <a:prstGeom prst="rect">
            <a:avLst/>
          </a:prstGeom>
        </p:spPr>
        <p:txBody>
          <a:bodyPr wrap="square">
            <a:spAutoFit/>
          </a:bodyPr>
          <a:lstStyle/>
          <a:p>
            <a:pPr>
              <a:defRPr/>
            </a:pPr>
            <a:r>
              <a:rPr lang="zh-TW" b="1">
                <a:solidFill>
                  <a:srgbClr val="0070C0"/>
                </a:solidFill>
                <a:latin typeface="微軟正黑體"/>
                <a:ea typeface="微軟正黑體"/>
              </a:rPr>
              <a:t>立帳管理</a:t>
            </a:r>
            <a:r>
              <a:rPr lang="en-US" b="1">
                <a:solidFill>
                  <a:srgbClr val="0070C0"/>
                </a:solidFill>
                <a:latin typeface="微軟正黑體"/>
                <a:ea typeface="微軟正黑體"/>
              </a:rPr>
              <a:t>-</a:t>
            </a:r>
            <a:r>
              <a:rPr lang="zh-TW" b="1">
                <a:solidFill>
                  <a:srgbClr val="0070C0"/>
                </a:solidFill>
                <a:latin typeface="微軟正黑體"/>
                <a:ea typeface="微軟正黑體"/>
              </a:rPr>
              <a:t>查詢</a:t>
            </a:r>
            <a:r>
              <a:rPr lang="en-US" b="1">
                <a:solidFill>
                  <a:srgbClr val="0070C0"/>
                </a:solidFill>
                <a:latin typeface="微軟正黑體"/>
                <a:ea typeface="微軟正黑體"/>
              </a:rPr>
              <a:t>/</a:t>
            </a:r>
            <a:r>
              <a:rPr lang="zh-TW" b="1">
                <a:solidFill>
                  <a:srgbClr val="0070C0"/>
                </a:solidFill>
                <a:latin typeface="微軟正黑體"/>
                <a:ea typeface="微軟正黑體"/>
              </a:rPr>
              <a:t>異動</a:t>
            </a:r>
            <a:r>
              <a:rPr lang="en-US" b="1">
                <a:solidFill>
                  <a:srgbClr val="0070C0"/>
                </a:solidFill>
                <a:latin typeface="微軟正黑體"/>
                <a:ea typeface="微軟正黑體"/>
              </a:rPr>
              <a:t>/</a:t>
            </a:r>
            <a:r>
              <a:rPr lang="zh-TW" b="1">
                <a:solidFill>
                  <a:srgbClr val="0070C0"/>
                </a:solidFill>
                <a:latin typeface="微軟正黑體"/>
                <a:ea typeface="微軟正黑體"/>
              </a:rPr>
              <a:t>刪除</a:t>
            </a:r>
            <a:endParaRPr lang="en-US" b="1">
              <a:solidFill>
                <a:srgbClr val="0070C0"/>
              </a:solidFill>
              <a:latin typeface="微軟正黑體"/>
              <a:ea typeface="微軟正黑體"/>
            </a:endParaRPr>
          </a:p>
        </p:txBody>
      </p:sp>
      <p:sp>
        <p:nvSpPr>
          <p:cNvPr id="14341" name="文字方塊 14340"/>
          <p:cNvSpPr txBox="1"/>
          <p:nvPr/>
        </p:nvSpPr>
        <p:spPr bwMode="auto">
          <a:xfrm>
            <a:off x="329680" y="1327095"/>
            <a:ext cx="3826684"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1.</a:t>
            </a:r>
            <a:r>
              <a:rPr lang="zh-TW" sz="1600" b="1">
                <a:solidFill>
                  <a:srgbClr val="000000"/>
                </a:solidFill>
                <a:latin typeface="微軟正黑體"/>
                <a:ea typeface="微軟正黑體"/>
              </a:rPr>
              <a:t>起始查詢呈現資料清單畫面</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InvoiceWKMaster.Status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VALIDATED</a:t>
            </a:r>
            <a:endParaRPr lang="en-US" sz="1600" b="0" i="0" u="none" strike="noStrike" cap="none">
              <a:ln>
                <a:noFill/>
              </a:ln>
              <a:solidFill>
                <a:srgbClr val="000000"/>
              </a:solidFill>
              <a:latin typeface="微軟正黑體"/>
              <a:ea typeface="微軟正黑體"/>
            </a:endParaRPr>
          </a:p>
        </p:txBody>
      </p:sp>
      <p:sp>
        <p:nvSpPr>
          <p:cNvPr id="14344" name="文字方塊 14343"/>
          <p:cNvSpPr txBox="1"/>
          <p:nvPr/>
        </p:nvSpPr>
        <p:spPr bwMode="auto">
          <a:xfrm>
            <a:off x="329362" y="4086057"/>
            <a:ext cx="4603173" cy="338554"/>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2.</a:t>
            </a:r>
            <a:r>
              <a:rPr lang="zh-TW" sz="1600" b="1">
                <a:solidFill>
                  <a:srgbClr val="000000"/>
                </a:solidFill>
                <a:latin typeface="微軟正黑體"/>
                <a:ea typeface="微軟正黑體"/>
              </a:rPr>
              <a:t>有</a:t>
            </a:r>
            <a:r>
              <a:rPr lang="en-US" sz="1600" b="1">
                <a:solidFill>
                  <a:srgbClr val="000000"/>
                </a:solidFill>
                <a:latin typeface="微軟正黑體"/>
                <a:ea typeface="微軟正黑體"/>
              </a:rPr>
              <a:t>Liability</a:t>
            </a:r>
            <a:r>
              <a:rPr lang="zh-TW" sz="1600" b="1">
                <a:solidFill>
                  <a:srgbClr val="000000"/>
                </a:solidFill>
                <a:latin typeface="微軟正黑體"/>
                <a:ea typeface="微軟正黑體"/>
              </a:rPr>
              <a:t>條件下執行立帳作業</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發票主檔顯示</a:t>
            </a:r>
            <a:r>
              <a:rPr lang="en-US" sz="1600" b="1">
                <a:solidFill>
                  <a:srgbClr val="000000"/>
                </a:solidFill>
                <a:latin typeface="微軟正黑體"/>
                <a:ea typeface="微軟正黑體"/>
              </a:rPr>
              <a:t>)</a:t>
            </a:r>
            <a:endParaRPr lang="en-US" sz="1600" b="1">
              <a:solidFill>
                <a:srgbClr val="FF0000"/>
              </a:solidFill>
              <a:latin typeface="微軟正黑體"/>
              <a:ea typeface="微軟正黑體"/>
            </a:endParaRPr>
          </a:p>
        </p:txBody>
      </p:sp>
      <p:sp>
        <p:nvSpPr>
          <p:cNvPr id="14349" name="文字方塊 14348"/>
          <p:cNvSpPr txBox="1"/>
          <p:nvPr/>
        </p:nvSpPr>
        <p:spPr bwMode="auto">
          <a:xfrm>
            <a:off x="4742353" y="1347877"/>
            <a:ext cx="4890020" cy="338554"/>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3.</a:t>
            </a:r>
            <a:r>
              <a:rPr lang="zh-TW" sz="1600" b="1">
                <a:solidFill>
                  <a:srgbClr val="000000"/>
                </a:solidFill>
                <a:latin typeface="微軟正黑體"/>
                <a:ea typeface="微軟正黑體"/>
              </a:rPr>
              <a:t>有</a:t>
            </a:r>
            <a:r>
              <a:rPr lang="en-US" sz="1600" b="1">
                <a:solidFill>
                  <a:srgbClr val="000000"/>
                </a:solidFill>
                <a:latin typeface="微軟正黑體"/>
                <a:ea typeface="微軟正黑體"/>
              </a:rPr>
              <a:t>Liability</a:t>
            </a:r>
            <a:r>
              <a:rPr lang="zh-TW" sz="1600" b="1">
                <a:solidFill>
                  <a:srgbClr val="000000"/>
                </a:solidFill>
                <a:latin typeface="微軟正黑體"/>
                <a:ea typeface="微軟正黑體"/>
              </a:rPr>
              <a:t>條件下執行立帳作業</a:t>
            </a:r>
            <a:r>
              <a:rPr lang="en-US" sz="1600" b="1">
                <a:solidFill>
                  <a:srgbClr val="000000"/>
                </a:solidFill>
                <a:latin typeface="微軟正黑體"/>
                <a:ea typeface="微軟正黑體"/>
              </a:rPr>
              <a:t>(</a:t>
            </a:r>
            <a:r>
              <a:rPr lang="zh-TW" sz="1600" b="1">
                <a:solidFill>
                  <a:srgbClr val="000000"/>
                </a:solidFill>
                <a:latin typeface="微軟正黑體"/>
                <a:ea typeface="微軟正黑體"/>
              </a:rPr>
              <a:t>發票明細檔顯示</a:t>
            </a:r>
            <a:r>
              <a:rPr lang="en-US" sz="1600" b="1">
                <a:solidFill>
                  <a:srgbClr val="000000"/>
                </a:solidFill>
                <a:latin typeface="微軟正黑體"/>
                <a:ea typeface="微軟正黑體"/>
              </a:rPr>
              <a:t>)</a:t>
            </a:r>
            <a:endParaRPr lang="en-US" sz="1600" b="1">
              <a:solidFill>
                <a:srgbClr val="FF0000"/>
              </a:solidFill>
              <a:latin typeface="微軟正黑體"/>
              <a:ea typeface="微軟正黑體"/>
            </a:endParaRPr>
          </a:p>
        </p:txBody>
      </p:sp>
      <p:pic>
        <p:nvPicPr>
          <p:cNvPr id="3" name="圖片 2"/>
          <p:cNvPicPr>
            <a:picLocks noChangeAspect="1"/>
          </p:cNvPicPr>
          <p:nvPr/>
        </p:nvPicPr>
        <p:blipFill>
          <a:blip r:embed="rId2"/>
          <a:stretch/>
        </p:blipFill>
        <p:spPr bwMode="auto">
          <a:xfrm>
            <a:off x="412808" y="1929710"/>
            <a:ext cx="3540359" cy="1998054"/>
          </a:xfrm>
          <a:prstGeom prst="rect">
            <a:avLst/>
          </a:prstGeom>
        </p:spPr>
      </p:pic>
      <p:pic>
        <p:nvPicPr>
          <p:cNvPr id="6" name="圖片 5"/>
          <p:cNvPicPr>
            <a:picLocks noChangeAspect="1"/>
          </p:cNvPicPr>
          <p:nvPr/>
        </p:nvPicPr>
        <p:blipFill>
          <a:blip r:embed="rId3"/>
          <a:stretch/>
        </p:blipFill>
        <p:spPr bwMode="auto">
          <a:xfrm>
            <a:off x="337270" y="4424611"/>
            <a:ext cx="4148337" cy="2342715"/>
          </a:xfrm>
          <a:prstGeom prst="rect">
            <a:avLst/>
          </a:prstGeom>
        </p:spPr>
      </p:pic>
      <p:pic>
        <p:nvPicPr>
          <p:cNvPr id="8" name="圖片 7"/>
          <p:cNvPicPr>
            <a:picLocks noChangeAspect="1"/>
          </p:cNvPicPr>
          <p:nvPr/>
        </p:nvPicPr>
        <p:blipFill>
          <a:blip r:embed="rId4"/>
          <a:stretch/>
        </p:blipFill>
        <p:spPr bwMode="auto">
          <a:xfrm>
            <a:off x="4848243" y="1704271"/>
            <a:ext cx="4391392" cy="2464017"/>
          </a:xfrm>
          <a:prstGeom prst="rect">
            <a:avLst/>
          </a:prstGeom>
        </p:spPr>
      </p:pic>
      <p:sp>
        <p:nvSpPr>
          <p:cNvPr id="10" name="文字方塊 9"/>
          <p:cNvSpPr txBox="1"/>
          <p:nvPr/>
        </p:nvSpPr>
        <p:spPr bwMode="auto">
          <a:xfrm>
            <a:off x="4742353" y="4153005"/>
            <a:ext cx="7030547"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4.</a:t>
            </a:r>
            <a:r>
              <a:rPr lang="zh-TW" sz="1600" b="1">
                <a:solidFill>
                  <a:srgbClr val="000000"/>
                </a:solidFill>
                <a:latin typeface="微軟正黑體"/>
                <a:ea typeface="微軟正黑體"/>
              </a:rPr>
              <a:t>完成立帳 </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InvoiceWKMaster.Status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BILLED</a:t>
            </a:r>
            <a:r>
              <a:rPr lang="zh-TW" sz="1600" b="1">
                <a:latin typeface="微軟正黑體"/>
                <a:ea typeface="微軟正黑體"/>
              </a:rPr>
              <a:t>；</a:t>
            </a:r>
            <a:r>
              <a:rPr lang="en-US" sz="1600" b="1">
                <a:solidFill>
                  <a:srgbClr val="000000"/>
                </a:solidFill>
                <a:latin typeface="微軟正黑體"/>
                <a:ea typeface="微軟正黑體"/>
              </a:rPr>
              <a:t> </a:t>
            </a:r>
            <a:r>
              <a:rPr lang="en-US" sz="1600" b="1">
                <a:solidFill>
                  <a:srgbClr val="000000"/>
                </a:solidFill>
                <a:latin typeface="微軟正黑體"/>
                <a:ea typeface="微軟正黑體"/>
              </a:rPr>
              <a:t>InvoiceMaster.Status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TO_MERGE</a:t>
            </a:r>
            <a:endParaRPr lang="en-US" sz="1600" b="0" i="0" u="none" strike="noStrike" cap="none">
              <a:ln>
                <a:noFill/>
              </a:ln>
              <a:latin typeface="微軟正黑體"/>
              <a:ea typeface="微軟正黑體"/>
            </a:endParaRPr>
          </a:p>
        </p:txBody>
      </p:sp>
      <p:pic>
        <p:nvPicPr>
          <p:cNvPr id="12" name="圖片 11"/>
          <p:cNvPicPr>
            <a:picLocks noChangeAspect="1"/>
          </p:cNvPicPr>
          <p:nvPr/>
        </p:nvPicPr>
        <p:blipFill>
          <a:blip r:embed="rId5"/>
          <a:stretch/>
        </p:blipFill>
        <p:spPr bwMode="auto">
          <a:xfrm>
            <a:off x="4848243" y="4737780"/>
            <a:ext cx="3498273" cy="1963316"/>
          </a:xfrm>
          <a:prstGeom prst="rect">
            <a:avLst/>
          </a:prstGeom>
        </p:spPr>
      </p:pic>
      <p:sp>
        <p:nvSpPr>
          <p:cNvPr id="13" name="文字方塊 4"/>
          <p:cNvSpPr txBox="1">
            <a:spLocks noChangeArrowheads="1"/>
          </p:cNvSpPr>
          <p:nvPr/>
        </p:nvSpPr>
        <p:spPr bwMode="auto">
          <a:xfrm>
            <a:off x="9432117" y="1761633"/>
            <a:ext cx="2759883"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若無</a:t>
            </a:r>
            <a:r>
              <a:rPr lang="en-US"/>
              <a:t>Liability</a:t>
            </a:r>
            <a:endParaRPr/>
          </a:p>
          <a:p>
            <a:pPr algn="ctr">
              <a:defRPr/>
            </a:pPr>
            <a:r>
              <a:rPr lang="en-US"/>
              <a:t>(</a:t>
            </a:r>
            <a:r>
              <a:rPr lang="zh-TW"/>
              <a:t>系統預設</a:t>
            </a:r>
            <a:r>
              <a:rPr lang="en-US"/>
              <a:t>LBRatio</a:t>
            </a:r>
            <a:r>
              <a:rPr lang="zh-TW"/>
              <a:t>為</a:t>
            </a:r>
            <a:r>
              <a:rPr lang="en-US"/>
              <a:t>100%)</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496264" y="-1212637"/>
            <a:ext cx="355548" cy="4517634"/>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832487"/>
            <a:ext cx="11178478" cy="476768"/>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8" y="861513"/>
            <a:ext cx="3909810" cy="369332"/>
          </a:xfrm>
          <a:prstGeom prst="rect">
            <a:avLst/>
          </a:prstGeom>
        </p:spPr>
        <p:txBody>
          <a:bodyPr wrap="square">
            <a:spAutoFit/>
          </a:bodyPr>
          <a:lstStyle/>
          <a:p>
            <a:pPr>
              <a:defRPr/>
            </a:pPr>
            <a:r>
              <a:rPr lang="zh-TW" b="1">
                <a:solidFill>
                  <a:srgbClr val="0070C0"/>
                </a:solidFill>
                <a:latin typeface="微軟正黑體"/>
                <a:ea typeface="微軟正黑體"/>
              </a:rPr>
              <a:t>應收帳款管理</a:t>
            </a:r>
            <a:r>
              <a:rPr lang="en-US" b="1">
                <a:solidFill>
                  <a:srgbClr val="0070C0"/>
                </a:solidFill>
                <a:latin typeface="微軟正黑體"/>
                <a:ea typeface="微軟正黑體"/>
              </a:rPr>
              <a:t>-</a:t>
            </a:r>
            <a:r>
              <a:rPr lang="zh-TW" b="1">
                <a:solidFill>
                  <a:srgbClr val="0070C0"/>
                </a:solidFill>
                <a:latin typeface="微軟正黑體"/>
                <a:ea typeface="微軟正黑體"/>
              </a:rPr>
              <a:t>合併</a:t>
            </a:r>
            <a:r>
              <a:rPr lang="en-US" b="1">
                <a:solidFill>
                  <a:srgbClr val="0070C0"/>
                </a:solidFill>
                <a:latin typeface="微軟正黑體"/>
                <a:ea typeface="微軟正黑體"/>
              </a:rPr>
              <a:t>/</a:t>
            </a:r>
            <a:r>
              <a:rPr lang="zh-TW" b="1">
                <a:solidFill>
                  <a:srgbClr val="0070C0"/>
                </a:solidFill>
                <a:latin typeface="微軟正黑體"/>
                <a:ea typeface="微軟正黑體"/>
              </a:rPr>
              <a:t>產製</a:t>
            </a:r>
            <a:r>
              <a:rPr lang="en-US" b="1">
                <a:solidFill>
                  <a:srgbClr val="0070C0"/>
                </a:solidFill>
                <a:latin typeface="微軟正黑體"/>
                <a:ea typeface="微軟正黑體"/>
              </a:rPr>
              <a:t>/</a:t>
            </a:r>
            <a:r>
              <a:rPr lang="zh-TW" b="1">
                <a:solidFill>
                  <a:srgbClr val="0070C0"/>
                </a:solidFill>
                <a:latin typeface="微軟正黑體"/>
                <a:ea typeface="微軟正黑體"/>
              </a:rPr>
              <a:t>簽核</a:t>
            </a:r>
            <a:endParaRPr lang="en-US" b="1">
              <a:solidFill>
                <a:srgbClr val="0070C0"/>
              </a:solidFill>
              <a:latin typeface="微軟正黑體"/>
              <a:ea typeface="微軟正黑體"/>
            </a:endParaRPr>
          </a:p>
        </p:txBody>
      </p:sp>
      <p:sp>
        <p:nvSpPr>
          <p:cNvPr id="14341" name="文字方塊 14340"/>
          <p:cNvSpPr txBox="1"/>
          <p:nvPr/>
        </p:nvSpPr>
        <p:spPr bwMode="auto">
          <a:xfrm>
            <a:off x="108896" y="1379605"/>
            <a:ext cx="4517634"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1.</a:t>
            </a:r>
            <a:r>
              <a:rPr lang="zh-TW" sz="1600" b="1">
                <a:solidFill>
                  <a:srgbClr val="000000"/>
                </a:solidFill>
                <a:latin typeface="微軟正黑體"/>
                <a:ea typeface="微軟正黑體"/>
              </a:rPr>
              <a:t>起始查詢呈現發票主檔資料清單畫面，可勾選</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TO_MERGE</a:t>
            </a:r>
            <a:endParaRPr lang="en-US" sz="1600" b="0" i="0" u="none" strike="noStrike" cap="none">
              <a:ln>
                <a:noFill/>
              </a:ln>
              <a:solidFill>
                <a:srgbClr val="000000"/>
              </a:solidFill>
              <a:latin typeface="微軟正黑體"/>
              <a:ea typeface="微軟正黑體"/>
            </a:endParaRPr>
          </a:p>
        </p:txBody>
      </p:sp>
      <p:sp>
        <p:nvSpPr>
          <p:cNvPr id="14344" name="文字方塊 14343"/>
          <p:cNvSpPr txBox="1"/>
          <p:nvPr/>
        </p:nvSpPr>
        <p:spPr bwMode="auto">
          <a:xfrm>
            <a:off x="108896" y="3994837"/>
            <a:ext cx="3448727" cy="830997"/>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2.</a:t>
            </a:r>
            <a:r>
              <a:rPr lang="zh-TW" sz="1600" b="1">
                <a:solidFill>
                  <a:srgbClr val="000000"/>
                </a:solidFill>
                <a:latin typeface="微軟正黑體"/>
                <a:ea typeface="微軟正黑體"/>
              </a:rPr>
              <a:t>合併完之帳單主檔資訊</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InvoiceMaster.Status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MERGED</a:t>
            </a:r>
            <a:r>
              <a:rPr lang="zh-TW" sz="1600" b="1">
                <a:latin typeface="微軟正黑體"/>
                <a:ea typeface="微軟正黑體"/>
              </a:rPr>
              <a:t>；</a:t>
            </a:r>
            <a:endParaRPr lang="en-US" sz="1600" b="1">
              <a:latin typeface="微軟正黑體"/>
              <a:ea typeface="微軟正黑體"/>
            </a:endParaRPr>
          </a:p>
          <a:p>
            <a:pPr algn="just" defTabSz="1219170">
              <a:defRPr/>
            </a:pPr>
            <a:r>
              <a:rPr lang="en-US" sz="1600" b="1">
                <a:solidFill>
                  <a:srgbClr val="000000"/>
                </a:solidFill>
                <a:latin typeface="微軟正黑體"/>
                <a:ea typeface="微軟正黑體"/>
              </a:rPr>
              <a:t>BillMaster.Status</a:t>
            </a:r>
            <a:r>
              <a:rPr lang="en-US" sz="1600" b="1">
                <a:solidFill>
                  <a:srgbClr val="000000"/>
                </a:solidFill>
                <a:latin typeface="微軟正黑體"/>
                <a:ea typeface="微軟正黑體"/>
              </a:rPr>
              <a:t>=</a:t>
            </a:r>
            <a:r>
              <a:rPr lang="en-US" sz="1600">
                <a:solidFill>
                  <a:srgbClr val="FF0000"/>
                </a:solidFill>
              </a:rPr>
              <a:t>INITIAL</a:t>
            </a:r>
            <a:endParaRPr/>
          </a:p>
        </p:txBody>
      </p:sp>
      <p:sp>
        <p:nvSpPr>
          <p:cNvPr id="14349" name="文字方塊 14348"/>
          <p:cNvSpPr txBox="1"/>
          <p:nvPr/>
        </p:nvSpPr>
        <p:spPr bwMode="auto">
          <a:xfrm>
            <a:off x="4411944" y="1377845"/>
            <a:ext cx="3820792"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3.</a:t>
            </a:r>
            <a:r>
              <a:rPr lang="zh-TW" sz="1600" b="1">
                <a:solidFill>
                  <a:srgbClr val="000000"/>
                </a:solidFill>
                <a:latin typeface="微軟正黑體"/>
                <a:ea typeface="微軟正黑體"/>
              </a:rPr>
              <a:t>起始查詢呈現帳單主檔資料清單畫面</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BillMaster.Status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INITIAL</a:t>
            </a:r>
            <a:endParaRPr lang="en-US" sz="1600" b="0" i="0" u="none" strike="noStrike" cap="none">
              <a:ln>
                <a:noFill/>
              </a:ln>
              <a:solidFill>
                <a:srgbClr val="000000"/>
              </a:solidFill>
              <a:latin typeface="微軟正黑體"/>
              <a:ea typeface="微軟正黑體"/>
            </a:endParaRPr>
          </a:p>
        </p:txBody>
      </p:sp>
      <p:sp>
        <p:nvSpPr>
          <p:cNvPr id="10" name="文字方塊 9"/>
          <p:cNvSpPr txBox="1"/>
          <p:nvPr/>
        </p:nvSpPr>
        <p:spPr bwMode="auto">
          <a:xfrm>
            <a:off x="4322618" y="4155047"/>
            <a:ext cx="3820792"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4.</a:t>
            </a:r>
            <a:r>
              <a:rPr lang="zh-TW" sz="1600" b="1">
                <a:solidFill>
                  <a:srgbClr val="000000"/>
                </a:solidFill>
                <a:latin typeface="微軟正黑體"/>
                <a:ea typeface="微軟正黑體"/>
              </a:rPr>
              <a:t>選好</a:t>
            </a:r>
            <a:r>
              <a:rPr lang="en-US" sz="1600" b="1">
                <a:solidFill>
                  <a:srgbClr val="000000"/>
                </a:solidFill>
                <a:latin typeface="微軟正黑體"/>
                <a:ea typeface="微軟正黑體"/>
              </a:rPr>
              <a:t>CB</a:t>
            </a:r>
            <a:r>
              <a:rPr lang="zh-TW" sz="1600" b="1">
                <a:solidFill>
                  <a:srgbClr val="000000"/>
                </a:solidFill>
                <a:latin typeface="微軟正黑體"/>
                <a:ea typeface="微軟正黑體"/>
              </a:rPr>
              <a:t>抵扣項目更新金額後產生帳單 </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BillMaster.Status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RATED</a:t>
            </a:r>
            <a:endParaRPr lang="en-US" sz="1600" b="0" i="0" u="none" strike="noStrike" cap="none">
              <a:ln>
                <a:noFill/>
              </a:ln>
              <a:latin typeface="微軟正黑體"/>
              <a:ea typeface="微軟正黑體"/>
            </a:endParaRPr>
          </a:p>
        </p:txBody>
      </p:sp>
      <p:pic>
        <p:nvPicPr>
          <p:cNvPr id="4" name="圖片 3"/>
          <p:cNvPicPr>
            <a:picLocks noChangeAspect="1"/>
          </p:cNvPicPr>
          <p:nvPr/>
        </p:nvPicPr>
        <p:blipFill>
          <a:blip r:embed="rId2"/>
          <a:stretch/>
        </p:blipFill>
        <p:spPr bwMode="auto">
          <a:xfrm>
            <a:off x="412808" y="1956032"/>
            <a:ext cx="3546458" cy="1995449"/>
          </a:xfrm>
          <a:prstGeom prst="rect">
            <a:avLst/>
          </a:prstGeom>
        </p:spPr>
      </p:pic>
      <p:pic>
        <p:nvPicPr>
          <p:cNvPr id="7" name="圖片 6"/>
          <p:cNvPicPr>
            <a:picLocks noChangeAspect="1"/>
          </p:cNvPicPr>
          <p:nvPr/>
        </p:nvPicPr>
        <p:blipFill>
          <a:blip r:embed="rId3"/>
          <a:stretch/>
        </p:blipFill>
        <p:spPr bwMode="auto">
          <a:xfrm>
            <a:off x="295507" y="4869190"/>
            <a:ext cx="3405647" cy="1898135"/>
          </a:xfrm>
          <a:prstGeom prst="rect">
            <a:avLst/>
          </a:prstGeom>
        </p:spPr>
      </p:pic>
      <p:pic>
        <p:nvPicPr>
          <p:cNvPr id="15" name="圖片 14"/>
          <p:cNvPicPr>
            <a:picLocks noChangeAspect="1"/>
          </p:cNvPicPr>
          <p:nvPr/>
        </p:nvPicPr>
        <p:blipFill>
          <a:blip r:embed="rId4"/>
          <a:stretch/>
        </p:blipFill>
        <p:spPr bwMode="auto">
          <a:xfrm>
            <a:off x="4411944" y="2019231"/>
            <a:ext cx="3498274" cy="2007256"/>
          </a:xfrm>
          <a:prstGeom prst="rect">
            <a:avLst/>
          </a:prstGeom>
        </p:spPr>
      </p:pic>
      <p:pic>
        <p:nvPicPr>
          <p:cNvPr id="17" name="圖片 16"/>
          <p:cNvPicPr>
            <a:picLocks noChangeAspect="1"/>
          </p:cNvPicPr>
          <p:nvPr/>
        </p:nvPicPr>
        <p:blipFill>
          <a:blip r:embed="rId5"/>
          <a:stretch/>
        </p:blipFill>
        <p:spPr bwMode="auto">
          <a:xfrm>
            <a:off x="4388625" y="4737837"/>
            <a:ext cx="3595966" cy="2060645"/>
          </a:xfrm>
          <a:prstGeom prst="rect">
            <a:avLst/>
          </a:prstGeom>
        </p:spPr>
      </p:pic>
      <p:pic>
        <p:nvPicPr>
          <p:cNvPr id="19" name="圖片 18"/>
          <p:cNvPicPr>
            <a:picLocks noChangeAspect="1"/>
          </p:cNvPicPr>
          <p:nvPr/>
        </p:nvPicPr>
        <p:blipFill>
          <a:blip r:embed="rId6"/>
          <a:stretch/>
        </p:blipFill>
        <p:spPr bwMode="auto">
          <a:xfrm>
            <a:off x="8145300" y="2030869"/>
            <a:ext cx="3633892" cy="2060645"/>
          </a:xfrm>
          <a:prstGeom prst="rect">
            <a:avLst/>
          </a:prstGeom>
        </p:spPr>
      </p:pic>
      <p:sp>
        <p:nvSpPr>
          <p:cNvPr id="20" name="文字方塊 19"/>
          <p:cNvSpPr txBox="1"/>
          <p:nvPr/>
        </p:nvSpPr>
        <p:spPr bwMode="auto">
          <a:xfrm>
            <a:off x="8141053" y="1376868"/>
            <a:ext cx="3820792"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5.</a:t>
            </a:r>
            <a:r>
              <a:rPr lang="zh-TW" sz="1600" b="1">
                <a:solidFill>
                  <a:srgbClr val="000000"/>
                </a:solidFill>
                <a:latin typeface="微軟正黑體"/>
                <a:ea typeface="微軟正黑體"/>
              </a:rPr>
              <a:t>帳單</a:t>
            </a:r>
            <a:r>
              <a:rPr lang="en-US" sz="1600" b="1">
                <a:solidFill>
                  <a:srgbClr val="000000"/>
                </a:solidFill>
                <a:latin typeface="微軟正黑體"/>
                <a:ea typeface="微軟正黑體"/>
              </a:rPr>
              <a:t>Draft</a:t>
            </a:r>
            <a:r>
              <a:rPr lang="zh-TW" sz="1600" b="1">
                <a:solidFill>
                  <a:srgbClr val="000000"/>
                </a:solidFill>
                <a:latin typeface="微軟正黑體"/>
                <a:ea typeface="微軟正黑體"/>
              </a:rPr>
              <a:t>預覽與確認，送出後 </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BillMaster.Status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DRAFTED</a:t>
            </a:r>
            <a:endParaRPr lang="en-US" sz="1600" b="0" i="0" u="none" strike="noStrike" cap="none">
              <a:ln>
                <a:noFill/>
              </a:ln>
              <a:latin typeface="微軟正黑體"/>
              <a:ea typeface="微軟正黑體"/>
            </a:endParaRPr>
          </a:p>
        </p:txBody>
      </p:sp>
      <p:pic>
        <p:nvPicPr>
          <p:cNvPr id="23" name="圖片 22"/>
          <p:cNvPicPr>
            <a:picLocks noChangeAspect="1"/>
          </p:cNvPicPr>
          <p:nvPr/>
        </p:nvPicPr>
        <p:blipFill>
          <a:blip r:embed="rId7"/>
          <a:stretch/>
        </p:blipFill>
        <p:spPr bwMode="auto">
          <a:xfrm>
            <a:off x="8225818" y="4737837"/>
            <a:ext cx="3459271" cy="1952291"/>
          </a:xfrm>
          <a:prstGeom prst="rect">
            <a:avLst/>
          </a:prstGeom>
        </p:spPr>
      </p:pic>
      <p:sp>
        <p:nvSpPr>
          <p:cNvPr id="24" name="文字方塊 23"/>
          <p:cNvSpPr txBox="1"/>
          <p:nvPr/>
        </p:nvSpPr>
        <p:spPr bwMode="auto">
          <a:xfrm>
            <a:off x="8141053" y="4117947"/>
            <a:ext cx="3049956" cy="584775"/>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1600" b="1">
                <a:solidFill>
                  <a:srgbClr val="000000"/>
                </a:solidFill>
                <a:latin typeface="微軟正黑體"/>
                <a:ea typeface="微軟正黑體"/>
              </a:rPr>
              <a:t>6.</a:t>
            </a:r>
            <a:r>
              <a:rPr lang="zh-TW" sz="1600" b="1">
                <a:solidFill>
                  <a:srgbClr val="000000"/>
                </a:solidFill>
                <a:latin typeface="微軟正黑體"/>
                <a:ea typeface="微軟正黑體"/>
              </a:rPr>
              <a:t>簽核畫面，送出後 </a:t>
            </a:r>
            <a:endParaRPr lang="en-US" sz="1600" b="1">
              <a:solidFill>
                <a:srgbClr val="000000"/>
              </a:solidFill>
              <a:latin typeface="微軟正黑體"/>
              <a:ea typeface="微軟正黑體"/>
            </a:endParaRPr>
          </a:p>
          <a:p>
            <a:pPr algn="just" defTabSz="1219170">
              <a:defRPr/>
            </a:pPr>
            <a:r>
              <a:rPr lang="en-US" sz="1600" b="1">
                <a:solidFill>
                  <a:srgbClr val="000000"/>
                </a:solidFill>
                <a:latin typeface="微軟正黑體"/>
                <a:ea typeface="微軟正黑體"/>
              </a:rPr>
              <a:t>BillMaster.Status</a:t>
            </a:r>
            <a:r>
              <a:rPr lang="en-US" sz="1600" b="1">
                <a:solidFill>
                  <a:srgbClr val="000000"/>
                </a:solidFill>
                <a:latin typeface="微軟正黑體"/>
                <a:ea typeface="微軟正黑體"/>
              </a:rPr>
              <a:t>=</a:t>
            </a:r>
            <a:r>
              <a:rPr lang="en-US" sz="1600" b="1">
                <a:solidFill>
                  <a:srgbClr val="FF0000"/>
                </a:solidFill>
                <a:latin typeface="微軟正黑體"/>
                <a:ea typeface="微軟正黑體"/>
              </a:rPr>
              <a:t>SIGNED</a:t>
            </a:r>
            <a:endParaRPr lang="en-US" sz="1600" b="0" i="0" u="none" strike="noStrike" cap="none">
              <a:ln>
                <a:noFill/>
              </a:ln>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695105" y="-1538667"/>
            <a:ext cx="355548" cy="4915316"/>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724480"/>
            <a:ext cx="11661428" cy="1696602"/>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8" y="717118"/>
            <a:ext cx="4356619" cy="369332"/>
          </a:xfrm>
          <a:prstGeom prst="rect">
            <a:avLst/>
          </a:prstGeom>
        </p:spPr>
        <p:txBody>
          <a:bodyPr wrap="square">
            <a:spAutoFit/>
          </a:bodyPr>
          <a:lstStyle/>
          <a:p>
            <a:pPr>
              <a:defRPr/>
            </a:pPr>
            <a:r>
              <a:rPr lang="zh-TW" b="1">
                <a:solidFill>
                  <a:srgbClr val="0070C0"/>
                </a:solidFill>
                <a:latin typeface="微軟正黑體"/>
                <a:ea typeface="微軟正黑體"/>
              </a:rPr>
              <a:t>應收帳款管理</a:t>
            </a:r>
            <a:r>
              <a:rPr lang="en-US" b="1">
                <a:solidFill>
                  <a:srgbClr val="0070C0"/>
                </a:solidFill>
                <a:latin typeface="微軟正黑體"/>
                <a:ea typeface="微軟正黑體"/>
              </a:rPr>
              <a:t>-</a:t>
            </a:r>
            <a:r>
              <a:rPr lang="zh-TW" b="1">
                <a:solidFill>
                  <a:srgbClr val="0070C0"/>
                </a:solidFill>
                <a:latin typeface="微軟正黑體"/>
                <a:ea typeface="微軟正黑體"/>
              </a:rPr>
              <a:t>帳單圖樣套印與寄送會員</a:t>
            </a:r>
            <a:endParaRPr lang="en-US" b="1">
              <a:solidFill>
                <a:srgbClr val="0070C0"/>
              </a:solidFill>
              <a:latin typeface="微軟正黑體"/>
              <a:ea typeface="微軟正黑體"/>
            </a:endParaRPr>
          </a:p>
        </p:txBody>
      </p:sp>
      <p:sp>
        <p:nvSpPr>
          <p:cNvPr id="2" name="文字方塊 1"/>
          <p:cNvSpPr txBox="1"/>
          <p:nvPr/>
        </p:nvSpPr>
        <p:spPr bwMode="auto">
          <a:xfrm>
            <a:off x="1545417" y="1309833"/>
            <a:ext cx="9739109" cy="1015663"/>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defRPr/>
            </a:pPr>
            <a:r>
              <a:rPr lang="zh-TW" sz="2000" b="1">
                <a:solidFill>
                  <a:srgbClr val="FF0000"/>
                </a:solidFill>
                <a:latin typeface="微軟正黑體"/>
                <a:ea typeface="微軟正黑體"/>
              </a:rPr>
              <a:t>前後端細節做法尚未確認，目前只有流程圖；</a:t>
            </a:r>
            <a:endParaRPr lang="en-US" sz="2000" b="1">
              <a:solidFill>
                <a:srgbClr val="FF0000"/>
              </a:solidFill>
              <a:latin typeface="微軟正黑體"/>
              <a:ea typeface="微軟正黑體"/>
            </a:endParaRPr>
          </a:p>
          <a:p>
            <a:pPr>
              <a:defRPr/>
            </a:pPr>
            <a:r>
              <a:rPr lang="zh-TW" sz="2000" b="1">
                <a:solidFill>
                  <a:srgbClr val="FF0000"/>
                </a:solidFill>
                <a:latin typeface="微軟正黑體"/>
                <a:ea typeface="微軟正黑體"/>
              </a:rPr>
              <a:t>帳單主檔狀態從</a:t>
            </a:r>
            <a:r>
              <a:rPr lang="en-US" sz="2000" b="1">
                <a:solidFill>
                  <a:srgbClr val="FF0000"/>
                </a:solidFill>
                <a:latin typeface="微軟正黑體"/>
                <a:ea typeface="微軟正黑體"/>
              </a:rPr>
              <a:t>SIGNED-&gt;TEMPLATED-&gt; TO_WRITEOFF(</a:t>
            </a:r>
            <a:r>
              <a:rPr lang="zh-TW" sz="2000" b="1">
                <a:solidFill>
                  <a:srgbClr val="FF0000"/>
                </a:solidFill>
                <a:latin typeface="微軟正黑體"/>
                <a:ea typeface="微軟正黑體"/>
              </a:rPr>
              <a:t>帳單寄送會員後</a:t>
            </a:r>
            <a:r>
              <a:rPr lang="en-US" sz="2000" b="1">
                <a:solidFill>
                  <a:srgbClr val="FF0000"/>
                </a:solidFill>
                <a:latin typeface="微軟正黑體"/>
                <a:ea typeface="微軟正黑體"/>
              </a:rPr>
              <a:t>)</a:t>
            </a:r>
            <a:r>
              <a:rPr lang="zh-TW" sz="2000" b="1">
                <a:solidFill>
                  <a:srgbClr val="FF0000"/>
                </a:solidFill>
                <a:latin typeface="微軟正黑體"/>
                <a:ea typeface="微軟正黑體"/>
              </a:rPr>
              <a:t>；</a:t>
            </a:r>
            <a:endParaRPr lang="en-US" sz="2000" b="1">
              <a:solidFill>
                <a:srgbClr val="FF0000"/>
              </a:solidFill>
              <a:latin typeface="微軟正黑體"/>
              <a:ea typeface="微軟正黑體"/>
            </a:endParaRPr>
          </a:p>
          <a:p>
            <a:pPr>
              <a:defRPr/>
            </a:pPr>
            <a:r>
              <a:rPr lang="zh-TW" sz="2000" b="1">
                <a:solidFill>
                  <a:srgbClr val="FF0000"/>
                </a:solidFill>
                <a:latin typeface="微軟正黑體"/>
                <a:ea typeface="微軟正黑體"/>
              </a:rPr>
              <a:t>帳單寄送會員後同時也要將</a:t>
            </a:r>
            <a:r>
              <a:rPr lang="en-US" sz="2000" b="1">
                <a:solidFill>
                  <a:srgbClr val="FF0000"/>
                </a:solidFill>
                <a:latin typeface="微軟正黑體"/>
                <a:ea typeface="微軟正黑體"/>
              </a:rPr>
              <a:t>InvoiceWKMaster.Status</a:t>
            </a:r>
            <a:r>
              <a:rPr lang="zh-TW" sz="2000" b="1">
                <a:solidFill>
                  <a:srgbClr val="FF0000"/>
                </a:solidFill>
                <a:latin typeface="微軟正黑體"/>
                <a:ea typeface="微軟正黑體"/>
              </a:rPr>
              <a:t>從</a:t>
            </a:r>
            <a:r>
              <a:rPr lang="en-US" sz="2000" b="1">
                <a:solidFill>
                  <a:srgbClr val="FF0000"/>
                </a:solidFill>
                <a:latin typeface="微軟正黑體"/>
                <a:ea typeface="微軟正黑體"/>
              </a:rPr>
              <a:t>BILLED</a:t>
            </a:r>
            <a:r>
              <a:rPr lang="zh-TW" sz="2000" b="1">
                <a:solidFill>
                  <a:srgbClr val="FF0000"/>
                </a:solidFill>
                <a:latin typeface="微軟正黑體"/>
                <a:ea typeface="微軟正黑體"/>
              </a:rPr>
              <a:t>異動為</a:t>
            </a:r>
            <a:r>
              <a:rPr lang="en-US" sz="2000" b="1" i="0" u="none" strike="noStrike" cap="none">
                <a:ln>
                  <a:noFill/>
                </a:ln>
                <a:solidFill>
                  <a:srgbClr val="FF0000"/>
                </a:solidFill>
                <a:latin typeface="微軟正黑體"/>
                <a:ea typeface="微軟正黑體"/>
              </a:rPr>
              <a:t>PAYING</a:t>
            </a:r>
            <a:endParaRPr lang="en-US" sz="2000" b="1">
              <a:solidFill>
                <a:srgbClr val="FF0000"/>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369354" y="-33117"/>
            <a:ext cx="355548" cy="2273244"/>
          </a:xfrm>
          <a:prstGeom prst="flowChartManualInput">
            <a:avLst/>
          </a:prstGeom>
          <a:solidFill>
            <a:srgbClr val="9BBB59">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2000" b="0" i="0" u="none" strike="noStrike" cap="none" spc="0">
              <a:ln>
                <a:noFill/>
              </a:ln>
              <a:solidFill>
                <a:prstClr val="white"/>
              </a:solidFill>
              <a:latin typeface="微軟正黑體"/>
              <a:ea typeface="微軟正黑體"/>
            </a:endParaRPr>
          </a:p>
        </p:txBody>
      </p:sp>
      <p:sp>
        <p:nvSpPr>
          <p:cNvPr id="3" name="矩形 2"/>
          <p:cNvSpPr/>
          <p:nvPr/>
        </p:nvSpPr>
        <p:spPr bwMode="auto">
          <a:xfrm>
            <a:off x="412807" y="849264"/>
            <a:ext cx="10263226" cy="5534757"/>
          </a:xfrm>
          <a:prstGeom prst="rect">
            <a:avLst/>
          </a:prstGeom>
          <a:noFill/>
          <a:ln w="25400" cap="flat" cmpd="sng" algn="ctr">
            <a:solidFill>
              <a:srgbClr val="9BBB59">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6"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大綱</a:t>
            </a:r>
            <a:endParaRPr lang="zh-TW" sz="36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461988" y="893763"/>
            <a:ext cx="697627" cy="400110"/>
          </a:xfrm>
          <a:prstGeom prst="rect">
            <a:avLst/>
          </a:prstGeom>
        </p:spPr>
        <p:txBody>
          <a:bodyPr wrap="none">
            <a:spAutoFit/>
          </a:bodyPr>
          <a:lstStyle/>
          <a:p>
            <a:pPr>
              <a:defRPr/>
            </a:pPr>
            <a:r>
              <a:rPr lang="zh-TW" sz="2000" b="1">
                <a:solidFill>
                  <a:prstClr val="white"/>
                </a:solidFill>
                <a:latin typeface="微軟正黑體"/>
                <a:ea typeface="微軟正黑體"/>
              </a:rPr>
              <a:t>項目</a:t>
            </a:r>
            <a:endParaRPr lang="en-US" sz="2000" b="1">
              <a:solidFill>
                <a:prstClr val="white"/>
              </a:solidFill>
              <a:latin typeface="微軟正黑體"/>
              <a:ea typeface="微軟正黑體"/>
            </a:endParaRPr>
          </a:p>
        </p:txBody>
      </p:sp>
      <p:sp>
        <p:nvSpPr>
          <p:cNvPr id="8" name="矩形 7"/>
          <p:cNvSpPr/>
          <p:nvPr/>
        </p:nvSpPr>
        <p:spPr bwMode="auto">
          <a:xfrm>
            <a:off x="461988" y="1325840"/>
            <a:ext cx="9800830" cy="1754326"/>
          </a:xfrm>
          <a:prstGeom prst="rect">
            <a:avLst/>
          </a:prstGeom>
        </p:spPr>
        <p:txBody>
          <a:bodyPr wrap="square">
            <a:spAutoFit/>
          </a:bodyPr>
          <a:lstStyle/>
          <a:p>
            <a:pPr marL="285750" indent="-285750" algn="just" defTabSz="1219170">
              <a:buFont typeface="Wingdings"/>
              <a:buChar char="ü"/>
              <a:defRPr/>
            </a:pPr>
            <a:r>
              <a:rPr lang="zh-TW" sz="3600" b="1">
                <a:solidFill>
                  <a:schemeClr val="accent5">
                    <a:lumMod val="75000"/>
                  </a:schemeClr>
                </a:solidFill>
                <a:latin typeface="微軟正黑體"/>
                <a:ea typeface="微軟正黑體"/>
              </a:rPr>
              <a:t>緣由與目標</a:t>
            </a:r>
            <a:endParaRPr lang="en-US" sz="3600" b="1">
              <a:solidFill>
                <a:schemeClr val="accent5">
                  <a:lumMod val="75000"/>
                </a:schemeClr>
              </a:solidFill>
              <a:latin typeface="微軟正黑體"/>
              <a:ea typeface="微軟正黑體"/>
            </a:endParaRPr>
          </a:p>
          <a:p>
            <a:pPr marL="285750" indent="-285750" algn="just" defTabSz="1219170">
              <a:buFont typeface="Wingdings"/>
              <a:buChar char="ü"/>
              <a:defRPr/>
            </a:pPr>
            <a:r>
              <a:rPr lang="zh-TW" sz="3600" b="1">
                <a:solidFill>
                  <a:schemeClr val="accent5">
                    <a:lumMod val="75000"/>
                  </a:schemeClr>
                </a:solidFill>
                <a:latin typeface="微軟正黑體"/>
                <a:ea typeface="微軟正黑體"/>
              </a:rPr>
              <a:t>系統功能</a:t>
            </a:r>
            <a:r>
              <a:rPr lang="en-US" sz="3600" b="1">
                <a:solidFill>
                  <a:schemeClr val="accent5">
                    <a:lumMod val="75000"/>
                  </a:schemeClr>
                </a:solidFill>
                <a:latin typeface="微軟正黑體"/>
                <a:ea typeface="微軟正黑體"/>
              </a:rPr>
              <a:t>/</a:t>
            </a:r>
            <a:r>
              <a:rPr lang="zh-TW" sz="3600" b="1">
                <a:solidFill>
                  <a:schemeClr val="accent5">
                    <a:lumMod val="75000"/>
                  </a:schemeClr>
                </a:solidFill>
                <a:latin typeface="微軟正黑體"/>
                <a:ea typeface="微軟正黑體"/>
              </a:rPr>
              <a:t>技術探討</a:t>
            </a:r>
            <a:endParaRPr lang="en-US" sz="3600" b="1">
              <a:solidFill>
                <a:schemeClr val="accent5">
                  <a:lumMod val="75000"/>
                </a:schemeClr>
              </a:solidFill>
              <a:latin typeface="微軟正黑體"/>
              <a:ea typeface="微軟正黑體"/>
            </a:endParaRPr>
          </a:p>
          <a:p>
            <a:pPr marL="285750" indent="-285750" algn="just" defTabSz="1219170">
              <a:lnSpc>
                <a:spcPct val="100000"/>
              </a:lnSpc>
              <a:spcBef>
                <a:spcPts val="0"/>
              </a:spcBef>
              <a:buFont typeface="Wingdings"/>
              <a:buChar char="ü"/>
              <a:defRPr/>
            </a:pPr>
            <a:r>
              <a:rPr lang="zh-TW" sz="3600" b="1">
                <a:solidFill>
                  <a:schemeClr val="accent5">
                    <a:lumMod val="75000"/>
                  </a:schemeClr>
                </a:solidFill>
                <a:latin typeface="微軟正黑體"/>
                <a:ea typeface="微軟正黑體"/>
              </a:rPr>
              <a:t>架構規劃</a:t>
            </a:r>
            <a:endParaRPr lang="en-US" sz="3600" b="1">
              <a:solidFill>
                <a:schemeClr val="accent5">
                  <a:lumMod val="75000"/>
                </a:schemeClr>
              </a:solidFill>
              <a:latin typeface="微軟正黑體"/>
              <a:ea typeface="微軟正黑體"/>
            </a:endParaRPr>
          </a:p>
        </p:txBody>
      </p:sp>
      <p:sp>
        <p:nvSpPr>
          <p:cNvPr id="4" name="矩形 3">
            <a:hlinkClick r:id="rId2" action="ppaction://hlinksldjump"/>
          </p:cNvPr>
          <p:cNvSpPr/>
          <p:nvPr/>
        </p:nvSpPr>
        <p:spPr bwMode="auto">
          <a:xfrm>
            <a:off x="459688" y="3034424"/>
            <a:ext cx="2544449" cy="646331"/>
          </a:xfrm>
          <a:prstGeom prst="rect">
            <a:avLst/>
          </a:prstGeom>
          <a:solidFill>
            <a:schemeClr val="accent2"/>
          </a:solidFill>
          <a:ln w="19050">
            <a:solidFill>
              <a:schemeClr val="tx1"/>
            </a:solidFill>
          </a:ln>
        </p:spPr>
        <p:txBody>
          <a:bodyPr wrap="square">
            <a:spAutoFit/>
          </a:bodyPr>
          <a:lstStyle/>
          <a:p>
            <a:pPr marL="285750" indent="-285750" algn="just" defTabSz="1219170">
              <a:lnSpc>
                <a:spcPct val="100000"/>
              </a:lnSpc>
              <a:spcBef>
                <a:spcPts val="0"/>
              </a:spcBef>
              <a:buFont typeface="Wingdings"/>
              <a:buChar char="ü"/>
              <a:defRPr/>
            </a:pPr>
            <a:r>
              <a:rPr lang="zh-TW" sz="3600" b="1">
                <a:solidFill>
                  <a:schemeClr val="accent5">
                    <a:lumMod val="75000"/>
                  </a:schemeClr>
                </a:solidFill>
                <a:latin typeface="微軟正黑體"/>
                <a:ea typeface="微軟正黑體"/>
              </a:rPr>
              <a:t>業務流程</a:t>
            </a:r>
            <a:endParaRPr lang="en-US" sz="3600" b="1">
              <a:solidFill>
                <a:schemeClr val="accent5">
                  <a:lumMod val="75000"/>
                </a:schemeClr>
              </a:solidFill>
              <a:latin typeface="微軟正黑體"/>
              <a:ea typeface="微軟正黑體"/>
            </a:endParaRPr>
          </a:p>
        </p:txBody>
      </p:sp>
      <p:sp>
        <p:nvSpPr>
          <p:cNvPr id="5" name="矩形 4"/>
          <p:cNvSpPr/>
          <p:nvPr/>
        </p:nvSpPr>
        <p:spPr bwMode="auto">
          <a:xfrm>
            <a:off x="410506" y="5180763"/>
            <a:ext cx="9800830" cy="1200329"/>
          </a:xfrm>
          <a:prstGeom prst="rect">
            <a:avLst/>
          </a:prstGeom>
        </p:spPr>
        <p:txBody>
          <a:bodyPr wrap="square">
            <a:spAutoFit/>
          </a:bodyPr>
          <a:lstStyle/>
          <a:p>
            <a:pPr marL="285750" indent="-285750" algn="just" defTabSz="1219170">
              <a:lnSpc>
                <a:spcPct val="100000"/>
              </a:lnSpc>
              <a:spcBef>
                <a:spcPts val="0"/>
              </a:spcBef>
              <a:buFont typeface="Wingdings"/>
              <a:buChar char="ü"/>
              <a:defRPr/>
            </a:pPr>
            <a:r>
              <a:rPr lang="en-US" sz="3600" b="1">
                <a:solidFill>
                  <a:schemeClr val="accent5">
                    <a:lumMod val="75000"/>
                  </a:schemeClr>
                </a:solidFill>
                <a:latin typeface="微軟正黑體"/>
                <a:ea typeface="微軟正黑體"/>
              </a:rPr>
              <a:t>API</a:t>
            </a:r>
            <a:r>
              <a:rPr lang="zh-TW" sz="3600" b="1">
                <a:solidFill>
                  <a:schemeClr val="accent5">
                    <a:lumMod val="75000"/>
                  </a:schemeClr>
                </a:solidFill>
                <a:latin typeface="微軟正黑體"/>
                <a:ea typeface="微軟正黑體"/>
              </a:rPr>
              <a:t>設計規格</a:t>
            </a:r>
            <a:endParaRPr lang="en-US" sz="3600" b="1">
              <a:solidFill>
                <a:schemeClr val="accent5">
                  <a:lumMod val="75000"/>
                </a:schemeClr>
              </a:solidFill>
              <a:latin typeface="微軟正黑體"/>
              <a:ea typeface="微軟正黑體"/>
            </a:endParaRPr>
          </a:p>
          <a:p>
            <a:pPr marL="285750" indent="-285750" algn="just" defTabSz="1219170">
              <a:lnSpc>
                <a:spcPct val="100000"/>
              </a:lnSpc>
              <a:spcBef>
                <a:spcPts val="0"/>
              </a:spcBef>
              <a:buFont typeface="Wingdings"/>
              <a:buChar char="ü"/>
              <a:defRPr/>
            </a:pPr>
            <a:r>
              <a:rPr lang="zh-TW" sz="3600" b="1">
                <a:solidFill>
                  <a:schemeClr val="accent5">
                    <a:lumMod val="75000"/>
                  </a:schemeClr>
                </a:solidFill>
                <a:latin typeface="微軟正黑體"/>
                <a:ea typeface="微軟正黑體"/>
              </a:rPr>
              <a:t>討論議題</a:t>
            </a:r>
            <a:endParaRPr lang="en-US" sz="3600" b="1">
              <a:solidFill>
                <a:schemeClr val="accent5">
                  <a:lumMod val="75000"/>
                </a:schemeClr>
              </a:solidFill>
              <a:latin typeface="微软雅黑"/>
              <a:ea typeface="微软雅黑"/>
            </a:endParaRPr>
          </a:p>
        </p:txBody>
      </p:sp>
      <p:sp>
        <p:nvSpPr>
          <p:cNvPr id="9" name="矩形 8">
            <a:hlinkClick r:id="rId3" action="ppaction://hlinksldjump"/>
          </p:cNvPr>
          <p:cNvSpPr/>
          <p:nvPr/>
        </p:nvSpPr>
        <p:spPr bwMode="auto">
          <a:xfrm>
            <a:off x="459688" y="3749870"/>
            <a:ext cx="4011866" cy="646331"/>
          </a:xfrm>
          <a:prstGeom prst="rect">
            <a:avLst/>
          </a:prstGeom>
          <a:solidFill>
            <a:schemeClr val="accent2"/>
          </a:solidFill>
          <a:ln w="19050">
            <a:solidFill>
              <a:schemeClr val="tx1"/>
            </a:solidFill>
          </a:ln>
        </p:spPr>
        <p:txBody>
          <a:bodyPr wrap="square">
            <a:spAutoFit/>
          </a:bodyPr>
          <a:lstStyle/>
          <a:p>
            <a:pPr marL="285750" indent="-285750" algn="just" defTabSz="1219170">
              <a:lnSpc>
                <a:spcPct val="100000"/>
              </a:lnSpc>
              <a:spcBef>
                <a:spcPts val="0"/>
              </a:spcBef>
              <a:buFont typeface="Wingdings"/>
              <a:buChar char="ü"/>
              <a:defRPr/>
            </a:pPr>
            <a:r>
              <a:rPr lang="en-US" sz="3600" b="1">
                <a:solidFill>
                  <a:schemeClr val="accent5">
                    <a:lumMod val="75000"/>
                  </a:schemeClr>
                </a:solidFill>
                <a:latin typeface="微軟正黑體"/>
                <a:ea typeface="微軟正黑體"/>
              </a:rPr>
              <a:t>DB</a:t>
            </a:r>
            <a:r>
              <a:rPr lang="zh-TW" sz="3600" b="1">
                <a:solidFill>
                  <a:schemeClr val="accent5">
                    <a:lumMod val="75000"/>
                  </a:schemeClr>
                </a:solidFill>
                <a:latin typeface="微軟正黑體"/>
                <a:ea typeface="微軟正黑體"/>
              </a:rPr>
              <a:t> </a:t>
            </a:r>
            <a:r>
              <a:rPr lang="en-US" sz="3600" b="1">
                <a:solidFill>
                  <a:schemeClr val="accent5">
                    <a:lumMod val="75000"/>
                  </a:schemeClr>
                </a:solidFill>
                <a:latin typeface="微軟正黑體"/>
                <a:ea typeface="微軟正黑體"/>
              </a:rPr>
              <a:t>Schema</a:t>
            </a:r>
            <a:r>
              <a:rPr lang="zh-TW" sz="3600" b="1">
                <a:solidFill>
                  <a:schemeClr val="accent5">
                    <a:lumMod val="75000"/>
                  </a:schemeClr>
                </a:solidFill>
                <a:latin typeface="微軟正黑體"/>
                <a:ea typeface="微軟正黑體"/>
              </a:rPr>
              <a:t>設計</a:t>
            </a:r>
            <a:endParaRPr lang="en-US" sz="3600" b="1">
              <a:solidFill>
                <a:schemeClr val="accent5">
                  <a:lumMod val="75000"/>
                </a:schemeClr>
              </a:solidFill>
              <a:latin typeface="微軟正黑體"/>
              <a:ea typeface="微軟正黑體"/>
            </a:endParaRPr>
          </a:p>
        </p:txBody>
      </p:sp>
      <p:sp>
        <p:nvSpPr>
          <p:cNvPr id="10" name="矩形 9">
            <a:hlinkClick r:id="rId4" action="ppaction://hlinksldjump"/>
          </p:cNvPr>
          <p:cNvSpPr/>
          <p:nvPr/>
        </p:nvSpPr>
        <p:spPr bwMode="auto">
          <a:xfrm>
            <a:off x="459688" y="4465584"/>
            <a:ext cx="3007298" cy="646331"/>
          </a:xfrm>
          <a:prstGeom prst="rect">
            <a:avLst/>
          </a:prstGeom>
          <a:solidFill>
            <a:schemeClr val="accent2"/>
          </a:solidFill>
          <a:ln w="19050">
            <a:solidFill>
              <a:schemeClr val="tx1"/>
            </a:solidFill>
          </a:ln>
        </p:spPr>
        <p:txBody>
          <a:bodyPr wrap="square">
            <a:spAutoFit/>
          </a:bodyPr>
          <a:lstStyle/>
          <a:p>
            <a:pPr marL="285750" indent="-285750" algn="just" defTabSz="1219170">
              <a:lnSpc>
                <a:spcPct val="100000"/>
              </a:lnSpc>
              <a:spcBef>
                <a:spcPts val="0"/>
              </a:spcBef>
              <a:buFont typeface="Wingdings"/>
              <a:buChar char="ü"/>
              <a:defRPr/>
            </a:pPr>
            <a:r>
              <a:rPr lang="en-US" sz="3600" b="1">
                <a:solidFill>
                  <a:schemeClr val="accent5">
                    <a:lumMod val="75000"/>
                  </a:schemeClr>
                </a:solidFill>
                <a:latin typeface="微軟正黑體"/>
                <a:ea typeface="微軟正黑體"/>
              </a:rPr>
              <a:t>UI/UX</a:t>
            </a:r>
            <a:r>
              <a:rPr lang="zh-TW" sz="3600" b="1">
                <a:solidFill>
                  <a:schemeClr val="accent5">
                    <a:lumMod val="75000"/>
                  </a:schemeClr>
                </a:solidFill>
                <a:latin typeface="微軟正黑體"/>
                <a:ea typeface="微軟正黑體"/>
              </a:rPr>
              <a:t>設計</a:t>
            </a:r>
            <a:endParaRPr lang="en-US" sz="3600" b="1">
              <a:solidFill>
                <a:schemeClr val="accent5">
                  <a:lumMod val="75000"/>
                </a:schemeClr>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標題 1"/>
          <p:cNvSpPr>
            <a:spLocks noChangeArrowheads="1" noGrp="1"/>
          </p:cNvSpPr>
          <p:nvPr>
            <p:ph type="title"/>
          </p:nvPr>
        </p:nvSpPr>
        <p:spPr bwMode="auto">
          <a:xfrm>
            <a:off x="1981200" y="152401"/>
            <a:ext cx="8229600" cy="639763"/>
          </a:xfrm>
        </p:spPr>
        <p:txBody>
          <a:bodyPr/>
          <a:lstStyle/>
          <a:p>
            <a:pPr>
              <a:defRPr/>
            </a:pPr>
            <a:r>
              <a:rPr lang="en-US" sz="3600">
                <a:latin typeface="微軟正黑體"/>
                <a:ea typeface="微軟正黑體"/>
              </a:rPr>
              <a:t>CBP </a:t>
            </a:r>
            <a:r>
              <a:rPr lang="en-US" sz="3600">
                <a:latin typeface="微軟正黑體"/>
                <a:ea typeface="微軟正黑體"/>
              </a:rPr>
              <a:t>應收帳款</a:t>
            </a:r>
            <a:r>
              <a:rPr lang="zh-TW" sz="3600">
                <a:latin typeface="微軟正黑體"/>
                <a:ea typeface="微軟正黑體"/>
              </a:rPr>
              <a:t>作廢回復</a:t>
            </a:r>
            <a:r>
              <a:rPr lang="en-US" sz="3600">
                <a:latin typeface="微軟正黑體"/>
                <a:ea typeface="微軟正黑體"/>
              </a:rPr>
              <a:t>-</a:t>
            </a:r>
            <a:r>
              <a:rPr lang="zh-TW" sz="3600">
                <a:latin typeface="微軟正黑體"/>
                <a:ea typeface="微軟正黑體"/>
              </a:rPr>
              <a:t>操作畫面</a:t>
            </a:r>
            <a:endParaRPr/>
          </a:p>
        </p:txBody>
      </p:sp>
      <p:sp>
        <p:nvSpPr>
          <p:cNvPr id="6" name="矩形 5"/>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3" name="矩形 2"/>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Arial"/>
              </a:rPr>
              <a:t>選取待處理帳單</a:t>
            </a:r>
            <a:r>
              <a:rPr lang="en-US">
                <a:latin typeface="Arial"/>
              </a:rPr>
              <a:t>(</a:t>
            </a:r>
            <a:r>
              <a:rPr lang="zh-TW">
                <a:latin typeface="Arial"/>
              </a:rPr>
              <a:t>輸入相關查詢條件</a:t>
            </a:r>
            <a:r>
              <a:rPr lang="en-US">
                <a:latin typeface="Arial"/>
              </a:rPr>
              <a:t>)</a:t>
            </a:r>
            <a:endParaRPr lang="zh-TW">
              <a:latin typeface="Arial"/>
            </a:endParaRPr>
          </a:p>
        </p:txBody>
      </p:sp>
      <p:sp>
        <p:nvSpPr>
          <p:cNvPr id="10" name="矩形 9"/>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查詢</a:t>
            </a:r>
            <a:endParaRPr/>
          </a:p>
        </p:txBody>
      </p:sp>
      <p:sp>
        <p:nvSpPr>
          <p:cNvPr id="15" name="矩形 14"/>
          <p:cNvSpPr/>
          <p:nvPr/>
        </p:nvSpPr>
        <p:spPr bwMode="auto">
          <a:xfrm>
            <a:off x="8721725" y="62388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作廢</a:t>
            </a:r>
            <a:endParaRPr/>
          </a:p>
        </p:txBody>
      </p:sp>
      <p:sp>
        <p:nvSpPr>
          <p:cNvPr id="16" name="矩形 15"/>
          <p:cNvSpPr/>
          <p:nvPr/>
        </p:nvSpPr>
        <p:spPr bwMode="auto">
          <a:xfrm>
            <a:off x="7599363" y="62388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取消</a:t>
            </a:r>
            <a:endParaRPr/>
          </a:p>
        </p:txBody>
      </p:sp>
      <p:sp>
        <p:nvSpPr>
          <p:cNvPr id="17" name="矩形 16"/>
          <p:cNvSpPr/>
          <p:nvPr/>
        </p:nvSpPr>
        <p:spPr bwMode="auto">
          <a:xfrm>
            <a:off x="3657600" y="1922464"/>
            <a:ext cx="1271587" cy="41735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t>作廢發票資料</a:t>
            </a:r>
            <a:endParaRPr/>
          </a:p>
        </p:txBody>
      </p:sp>
      <p:sp>
        <p:nvSpPr>
          <p:cNvPr id="18" name="矩形 17"/>
          <p:cNvSpPr/>
          <p:nvPr/>
        </p:nvSpPr>
        <p:spPr bwMode="auto">
          <a:xfrm>
            <a:off x="6019800" y="1920876"/>
            <a:ext cx="1524000" cy="417512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solidFill>
                  <a:srgbClr val="000000"/>
                </a:solidFill>
              </a:rPr>
              <a:t>Credit Balance</a:t>
            </a:r>
            <a:endParaRPr/>
          </a:p>
          <a:p>
            <a:pPr algn="ctr">
              <a:defRPr/>
            </a:pPr>
            <a:r>
              <a:rPr lang="zh-TW">
                <a:solidFill>
                  <a:srgbClr val="000000"/>
                </a:solidFill>
              </a:rPr>
              <a:t>的取消抵扣狀況</a:t>
            </a:r>
            <a:endParaRPr lang="zh-TW">
              <a:latin typeface="Arial"/>
            </a:endParaRPr>
          </a:p>
        </p:txBody>
      </p:sp>
      <p:sp>
        <p:nvSpPr>
          <p:cNvPr id="19" name="矩形 18"/>
          <p:cNvSpPr/>
          <p:nvPr/>
        </p:nvSpPr>
        <p:spPr bwMode="auto">
          <a:xfrm>
            <a:off x="8658225" y="1920876"/>
            <a:ext cx="1524000" cy="417512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solidFill>
                  <a:schemeClr val="tx1"/>
                </a:solidFill>
                <a:latin typeface="Arial"/>
              </a:rPr>
              <a:t>跳出是否真的作廢警訊</a:t>
            </a:r>
            <a:endParaRPr/>
          </a:p>
        </p:txBody>
      </p:sp>
      <p:sp>
        <p:nvSpPr>
          <p:cNvPr id="20" name="矩形 19"/>
          <p:cNvSpPr/>
          <p:nvPr/>
        </p:nvSpPr>
        <p:spPr bwMode="auto">
          <a:xfrm>
            <a:off x="5029200" y="3859213"/>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下一步</a:t>
            </a:r>
            <a:endParaRPr/>
          </a:p>
        </p:txBody>
      </p:sp>
      <p:sp>
        <p:nvSpPr>
          <p:cNvPr id="21" name="矩形 20"/>
          <p:cNvSpPr/>
          <p:nvPr/>
        </p:nvSpPr>
        <p:spPr bwMode="auto">
          <a:xfrm>
            <a:off x="7656513" y="3860800"/>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作廢</a:t>
            </a:r>
            <a:endParaRPr/>
          </a:p>
        </p:txBody>
      </p:sp>
      <p:grpSp>
        <p:nvGrpSpPr>
          <p:cNvPr id="2" name="群組 1"/>
          <p:cNvGrpSpPr/>
          <p:nvPr/>
        </p:nvGrpSpPr>
        <p:grpSpPr bwMode="auto">
          <a:xfrm>
            <a:off x="1981200" y="1066800"/>
            <a:ext cx="1524000" cy="5029200"/>
            <a:chOff x="457200" y="1066800"/>
            <a:chExt cx="1524000" cy="5029200"/>
          </a:xfrm>
        </p:grpSpPr>
        <p:grpSp>
          <p:nvGrpSpPr>
            <p:cNvPr id="22" name="群組 21"/>
            <p:cNvGrpSpPr/>
            <p:nvPr/>
          </p:nvGrpSpPr>
          <p:grpSpPr bwMode="auto">
            <a:xfrm>
              <a:off x="457200" y="1066800"/>
              <a:ext cx="1524000" cy="5029200"/>
              <a:chOff x="457200" y="1066800"/>
              <a:chExt cx="1524000" cy="5029200"/>
            </a:xfrm>
          </p:grpSpPr>
          <p:sp>
            <p:nvSpPr>
              <p:cNvPr id="23" name="矩形 22"/>
              <p:cNvSpPr/>
              <p:nvPr/>
            </p:nvSpPr>
            <p:spPr bwMode="auto">
              <a:xfrm>
                <a:off x="457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24" name="文字方塊 4"/>
              <p:cNvSpPr txBox="1">
                <a:spLocks noChangeArrowheads="1"/>
              </p:cNvSpPr>
              <p:nvPr/>
            </p:nvSpPr>
            <p:spPr bwMode="auto">
              <a:xfrm>
                <a:off x="512064" y="1362759"/>
                <a:ext cx="1411834"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a:t>CBP應收帳款</a:t>
                </a:r>
                <a:endParaRPr lang="zh-TW"/>
              </a:p>
            </p:txBody>
          </p:sp>
          <p:sp>
            <p:nvSpPr>
              <p:cNvPr id="25" name="文字方塊 4"/>
              <p:cNvSpPr txBox="1">
                <a:spLocks noChangeArrowheads="1"/>
              </p:cNvSpPr>
              <p:nvPr/>
            </p:nvSpPr>
            <p:spPr bwMode="auto">
              <a:xfrm>
                <a:off x="709574" y="2530584"/>
                <a:ext cx="1214324" cy="369887"/>
              </a:xfrm>
              <a:prstGeom prst="rect">
                <a:avLst/>
              </a:prstGeom>
              <a:ln/>
            </p:spPr>
            <p:style>
              <a:lnRef idx="2">
                <a:schemeClr val="accent1"/>
              </a:lnRef>
              <a:fillRef idx="1">
                <a:schemeClr val="lt1"/>
              </a:fillRef>
              <a:effectRef idx="0">
                <a:schemeClr val="accent1"/>
              </a:effectRef>
              <a:fontRef idx="minor">
                <a:schemeClr val="dk1"/>
              </a:fontRef>
            </p:style>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微軟正黑體"/>
                    <a:ea typeface="微軟正黑體"/>
                  </a:rPr>
                  <a:t>Draft</a:t>
                </a:r>
                <a:r>
                  <a:rPr lang="zh-TW">
                    <a:latin typeface="微軟正黑體"/>
                    <a:ea typeface="微軟正黑體"/>
                  </a:rPr>
                  <a:t>產出</a:t>
                </a:r>
                <a:endParaRPr lang="zh-TW"/>
              </a:p>
            </p:txBody>
          </p:sp>
          <p:sp>
            <p:nvSpPr>
              <p:cNvPr id="26" name="文字方塊 4"/>
              <p:cNvSpPr txBox="1">
                <a:spLocks noChangeArrowheads="1"/>
              </p:cNvSpPr>
              <p:nvPr/>
            </p:nvSpPr>
            <p:spPr bwMode="auto">
              <a:xfrm>
                <a:off x="709574" y="2990164"/>
                <a:ext cx="1214324" cy="369887"/>
              </a:xfrm>
              <a:prstGeom prst="rect">
                <a:avLst/>
              </a:prstGeom>
              <a:ln/>
            </p:spPr>
            <p:style>
              <a:lnRef idx="2">
                <a:schemeClr val="accent1"/>
              </a:lnRef>
              <a:fillRef idx="1">
                <a:schemeClr val="lt1"/>
              </a:fillRef>
              <a:effectRef idx="0">
                <a:schemeClr val="accent1"/>
              </a:effectRef>
              <a:fontRef idx="minor">
                <a:schemeClr val="dk1"/>
              </a:fontRef>
            </p:style>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簽核</a:t>
                </a:r>
                <a:endParaRPr lang="zh-TW"/>
              </a:p>
            </p:txBody>
          </p:sp>
          <p:sp>
            <p:nvSpPr>
              <p:cNvPr id="27" name="文字方塊 4"/>
              <p:cNvSpPr txBox="1">
                <a:spLocks noChangeArrowheads="1"/>
              </p:cNvSpPr>
              <p:nvPr/>
            </p:nvSpPr>
            <p:spPr bwMode="auto">
              <a:xfrm>
                <a:off x="709574" y="2087155"/>
                <a:ext cx="1217651"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產生發票</a:t>
                </a:r>
                <a:endParaRPr lang="zh-TW"/>
              </a:p>
            </p:txBody>
          </p:sp>
        </p:grpSp>
        <p:sp>
          <p:nvSpPr>
            <p:cNvPr id="12292" name="文字方塊 4"/>
            <p:cNvSpPr txBox="1">
              <a:spLocks noChangeArrowheads="1"/>
            </p:cNvSpPr>
            <p:nvPr/>
          </p:nvSpPr>
          <p:spPr bwMode="auto">
            <a:xfrm>
              <a:off x="709574" y="3459514"/>
              <a:ext cx="1214324"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作廢發票</a:t>
              </a:r>
              <a:endParaRPr lang="zh-TW"/>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8"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CBP </a:t>
            </a:r>
            <a:r>
              <a:rPr lang="en-US" sz="2800">
                <a:latin typeface="微軟正黑體"/>
                <a:ea typeface="微軟正黑體"/>
              </a:rPr>
              <a:t>應收帳款-帳款</a:t>
            </a:r>
            <a:r>
              <a:rPr lang="zh-TW" sz="2800">
                <a:latin typeface="微軟正黑體"/>
                <a:ea typeface="微軟正黑體"/>
              </a:rPr>
              <a:t>查詢</a:t>
            </a:r>
            <a:endParaRPr/>
          </a:p>
        </p:txBody>
      </p:sp>
      <p:sp>
        <p:nvSpPr>
          <p:cNvPr id="3" name="矩形 2"/>
          <p:cNvSpPr/>
          <p:nvPr/>
        </p:nvSpPr>
        <p:spPr bwMode="auto">
          <a:xfrm>
            <a:off x="1981200" y="1072586"/>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4" name="文字方塊 4"/>
          <p:cNvSpPr txBox="1">
            <a:spLocks noChangeArrowheads="1"/>
          </p:cNvSpPr>
          <p:nvPr/>
        </p:nvSpPr>
        <p:spPr bwMode="auto">
          <a:xfrm>
            <a:off x="2185988" y="3952394"/>
            <a:ext cx="1136650" cy="92392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defPPr>
              <a:defRPr lang="zh-TW"/>
            </a:defPPr>
            <a:lvl1pPr>
              <a:defRPr>
                <a:solidFill>
                  <a:schemeClr val="tx1"/>
                </a:solidFill>
                <a:latin typeface="Arial"/>
              </a:defRPr>
            </a:lvl1pPr>
          </a:lstStyle>
          <a:p>
            <a:pPr algn="ctr">
              <a:defRPr/>
            </a:pPr>
            <a:r>
              <a:rPr lang="en-US"/>
              <a:t>應收帳款</a:t>
            </a:r>
            <a:r>
              <a:rPr lang="en-US"/>
              <a:t>(</a:t>
            </a:r>
            <a:r>
              <a:rPr lang="zh-TW"/>
              <a:t>付款</a:t>
            </a:r>
            <a:endParaRPr lang="en-US"/>
          </a:p>
          <a:p>
            <a:pPr algn="ctr">
              <a:defRPr/>
            </a:pPr>
            <a:r>
              <a:rPr lang="zh-TW"/>
              <a:t>處理</a:t>
            </a:r>
            <a:r>
              <a:rPr lang="en-US"/>
              <a:t>)</a:t>
            </a:r>
            <a:endParaRPr lang="zh-TW"/>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6" name="矩形 5"/>
          <p:cNvSpPr/>
          <p:nvPr/>
        </p:nvSpPr>
        <p:spPr bwMode="auto">
          <a:xfrm>
            <a:off x="3657601" y="1922464"/>
            <a:ext cx="6524625" cy="41735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Arial"/>
              </a:rPr>
              <a:t>選取待處理帳單</a:t>
            </a:r>
            <a:r>
              <a:rPr lang="en-US">
                <a:latin typeface="Arial"/>
              </a:rPr>
              <a:t>(</a:t>
            </a:r>
            <a:r>
              <a:rPr lang="zh-TW">
                <a:latin typeface="Arial"/>
              </a:rPr>
              <a:t>輸入相關查詢條件</a:t>
            </a:r>
            <a:r>
              <a:rPr lang="en-US">
                <a:latin typeface="Arial"/>
              </a:rPr>
              <a:t>)</a:t>
            </a:r>
            <a:endParaRPr lang="zh-TW">
              <a:latin typeface="Arial"/>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查詢</a:t>
            </a:r>
            <a:endParaRPr/>
          </a:p>
        </p:txBody>
      </p:sp>
      <p:sp>
        <p:nvSpPr>
          <p:cNvPr id="39945" name="文字方塊 11"/>
          <p:cNvSpPr txBox="1">
            <a:spLocks noChangeArrowheads="1"/>
          </p:cNvSpPr>
          <p:nvPr/>
        </p:nvSpPr>
        <p:spPr bwMode="auto">
          <a:xfrm>
            <a:off x="4637088" y="3211038"/>
            <a:ext cx="4202112" cy="147732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應收帳款</a:t>
            </a:r>
            <a:endParaRPr lang="en-US"/>
          </a:p>
          <a:p>
            <a:pPr>
              <a:defRPr/>
            </a:pPr>
            <a:r>
              <a:rPr lang="zh-TW"/>
              <a:t>跳出所有立帳項目及已經付款的項目</a:t>
            </a:r>
            <a:endParaRPr lang="en-US"/>
          </a:p>
          <a:p>
            <a:pPr>
              <a:defRPr/>
            </a:pPr>
            <a:r>
              <a:rPr lang="zh-TW"/>
              <a:t>應付帳款</a:t>
            </a:r>
            <a:endParaRPr/>
          </a:p>
          <a:p>
            <a:pPr>
              <a:defRPr/>
            </a:pPr>
            <a:r>
              <a:rPr lang="zh-TW"/>
              <a:t>跳出所有應該付款給廠商的項目及已經付款的項目</a:t>
            </a:r>
            <a:endParaRPr lang="en-US"/>
          </a:p>
        </p:txBody>
      </p:sp>
      <p:sp>
        <p:nvSpPr>
          <p:cNvPr id="12" name="矩形 11"/>
          <p:cNvSpPr/>
          <p:nvPr/>
        </p:nvSpPr>
        <p:spPr bwMode="auto">
          <a:xfrm>
            <a:off x="8839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儲存</a:t>
            </a:r>
            <a:endParaRPr/>
          </a:p>
        </p:txBody>
      </p:sp>
      <p:sp>
        <p:nvSpPr>
          <p:cNvPr id="13" name="矩形 12"/>
          <p:cNvSpPr/>
          <p:nvPr/>
        </p:nvSpPr>
        <p:spPr bwMode="auto">
          <a:xfrm>
            <a:off x="77724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取消</a:t>
            </a:r>
            <a:endParaRPr/>
          </a:p>
        </p:txBody>
      </p:sp>
      <p:sp>
        <p:nvSpPr>
          <p:cNvPr id="16" name="文字方塊 4"/>
          <p:cNvSpPr txBox="1">
            <a:spLocks noChangeArrowheads="1"/>
          </p:cNvSpPr>
          <p:nvPr/>
        </p:nvSpPr>
        <p:spPr bwMode="auto">
          <a:xfrm>
            <a:off x="2198688" y="2949536"/>
            <a:ext cx="1136650" cy="92392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defPPr>
              <a:defRPr lang="zh-TW"/>
            </a:defPPr>
            <a:lvl1pPr>
              <a:defRPr>
                <a:solidFill>
                  <a:schemeClr val="tx1"/>
                </a:solidFill>
                <a:latin typeface="Arial"/>
              </a:defRPr>
            </a:lvl1pPr>
          </a:lstStyle>
          <a:p>
            <a:pPr algn="ctr">
              <a:defRPr/>
            </a:pPr>
            <a:r>
              <a:rPr lang="en-US"/>
              <a:t>應收帳款</a:t>
            </a:r>
            <a:r>
              <a:rPr lang="en-US"/>
              <a:t>(</a:t>
            </a:r>
            <a:r>
              <a:rPr lang="en-US"/>
              <a:t>收款</a:t>
            </a:r>
            <a:endParaRPr lang="en-US"/>
          </a:p>
          <a:p>
            <a:pPr algn="ctr">
              <a:defRPr/>
            </a:pPr>
            <a:r>
              <a:rPr lang="zh-TW"/>
              <a:t>銷帳</a:t>
            </a:r>
            <a:r>
              <a:rPr lang="en-US"/>
              <a:t>)</a:t>
            </a:r>
            <a:endParaRPr lang="zh-TW"/>
          </a:p>
        </p:txBody>
      </p:sp>
      <p:sp>
        <p:nvSpPr>
          <p:cNvPr id="17" name="文字方塊 4"/>
          <p:cNvSpPr txBox="1">
            <a:spLocks noChangeArrowheads="1"/>
          </p:cNvSpPr>
          <p:nvPr/>
        </p:nvSpPr>
        <p:spPr bwMode="auto">
          <a:xfrm>
            <a:off x="2198688" y="1215807"/>
            <a:ext cx="1136650" cy="646331"/>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微軟正黑體"/>
                <a:ea typeface="微軟正黑體"/>
              </a:rPr>
              <a:t>應收</a:t>
            </a:r>
            <a:r>
              <a:rPr lang="en-US">
                <a:latin typeface="微軟正黑體"/>
                <a:ea typeface="微軟正黑體"/>
              </a:rPr>
              <a:t>/</a:t>
            </a:r>
            <a:r>
              <a:rPr lang="zh-TW">
                <a:latin typeface="微軟正黑體"/>
                <a:ea typeface="微軟正黑體"/>
              </a:rPr>
              <a:t>付</a:t>
            </a:r>
            <a:r>
              <a:rPr lang="en-US">
                <a:latin typeface="微軟正黑體"/>
                <a:ea typeface="微軟正黑體"/>
              </a:rPr>
              <a:t>帳款</a:t>
            </a:r>
            <a:r>
              <a:rPr lang="zh-TW">
                <a:latin typeface="微軟正黑體"/>
                <a:ea typeface="微軟正黑體"/>
              </a:rPr>
              <a:t>查詢</a:t>
            </a:r>
            <a:endParaRPr lang="zh-TW"/>
          </a:p>
        </p:txBody>
      </p:sp>
      <p:sp>
        <p:nvSpPr>
          <p:cNvPr id="15" name="文字方塊 4"/>
          <p:cNvSpPr txBox="1">
            <a:spLocks noChangeArrowheads="1"/>
          </p:cNvSpPr>
          <p:nvPr/>
        </p:nvSpPr>
        <p:spPr bwMode="auto">
          <a:xfrm>
            <a:off x="2409463" y="2029349"/>
            <a:ext cx="925875" cy="32967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defPPr>
              <a:defRPr lang="zh-TW"/>
            </a:defPPr>
            <a:lvl1pPr>
              <a:defRPr>
                <a:solidFill>
                  <a:schemeClr val="tx1"/>
                </a:solidFill>
                <a:latin typeface="Arial"/>
              </a:defRPr>
            </a:lvl1pPr>
          </a:lstStyle>
          <a:p>
            <a:pPr algn="ctr">
              <a:defRPr/>
            </a:pPr>
            <a:r>
              <a:rPr lang="zh-TW" sz="1400"/>
              <a:t>應收帳款</a:t>
            </a:r>
            <a:endParaRPr/>
          </a:p>
        </p:txBody>
      </p:sp>
      <p:sp>
        <p:nvSpPr>
          <p:cNvPr id="18" name="文字方塊 4"/>
          <p:cNvSpPr txBox="1">
            <a:spLocks noChangeArrowheads="1"/>
          </p:cNvSpPr>
          <p:nvPr/>
        </p:nvSpPr>
        <p:spPr bwMode="auto">
          <a:xfrm>
            <a:off x="2409463" y="2444029"/>
            <a:ext cx="925875" cy="32967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defPPr>
              <a:defRPr lang="zh-TW"/>
            </a:defPPr>
            <a:lvl1pPr>
              <a:defRPr>
                <a:solidFill>
                  <a:schemeClr val="tx1"/>
                </a:solidFill>
                <a:latin typeface="Arial"/>
              </a:defRPr>
            </a:lvl1pPr>
          </a:lstStyle>
          <a:p>
            <a:pPr algn="ctr">
              <a:defRPr/>
            </a:pPr>
            <a:r>
              <a:rPr lang="zh-TW" sz="1400"/>
              <a:t>應付帳款</a:t>
            </a:r>
            <a:endParaRPr/>
          </a:p>
        </p:txBody>
      </p:sp>
      <p:sp>
        <p:nvSpPr>
          <p:cNvPr id="2" name="文字方塊 1"/>
          <p:cNvSpPr txBox="1"/>
          <p:nvPr/>
        </p:nvSpPr>
        <p:spPr bwMode="auto">
          <a:xfrm>
            <a:off x="7731125" y="2382084"/>
            <a:ext cx="2603500" cy="369332"/>
          </a:xfrm>
          <a:prstGeom prst="rect">
            <a:avLst/>
          </a:prstGeom>
          <a:solidFill>
            <a:srgbClr val="92D050"/>
          </a:solidFill>
        </p:spPr>
        <p:txBody>
          <a:bodyPr wrap="square" rtlCol="0">
            <a:spAutoFit/>
          </a:bodyPr>
          <a:lstStyle/>
          <a:p>
            <a:pPr>
              <a:defRPr/>
            </a:pPr>
            <a:r>
              <a:rPr lang="zh-TW"/>
              <a:t>需可查詢發票主檔功能</a:t>
            </a:r>
            <a:endParaRPr/>
          </a:p>
        </p:txBody>
      </p:sp>
      <p:sp>
        <p:nvSpPr>
          <p:cNvPr id="10" name="文字方塊 9"/>
          <p:cNvSpPr txBox="1"/>
          <p:nvPr/>
        </p:nvSpPr>
        <p:spPr bwMode="auto">
          <a:xfrm>
            <a:off x="6491150" y="340986"/>
            <a:ext cx="2673626" cy="646331"/>
          </a:xfrm>
          <a:prstGeom prst="rect">
            <a:avLst/>
          </a:prstGeom>
          <a:solidFill>
            <a:srgbClr val="92D050"/>
          </a:solidFill>
        </p:spPr>
        <p:txBody>
          <a:bodyPr wrap="square" rtlCol="0">
            <a:spAutoFit/>
          </a:bodyPr>
          <a:lstStyle/>
          <a:p>
            <a:pPr>
              <a:defRPr/>
            </a:pPr>
            <a:r>
              <a:rPr lang="zh-TW"/>
              <a:t>查詢條件</a:t>
            </a:r>
            <a:r>
              <a:rPr lang="en-US"/>
              <a:t>:</a:t>
            </a:r>
            <a:endParaRPr/>
          </a:p>
          <a:p>
            <a:pPr>
              <a:defRPr/>
            </a:pPr>
            <a:r>
              <a:rPr lang="en-US"/>
              <a:t>1. </a:t>
            </a:r>
            <a:r>
              <a:rPr lang="zh-TW"/>
              <a:t>海纜名稱</a:t>
            </a:r>
            <a:r>
              <a:rPr lang="en-US"/>
              <a:t>+Party</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493851" y="-1358323"/>
            <a:ext cx="355548" cy="4517634"/>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724480"/>
            <a:ext cx="11178478" cy="584775"/>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8" y="708937"/>
            <a:ext cx="3909810" cy="369332"/>
          </a:xfrm>
          <a:prstGeom prst="rect">
            <a:avLst/>
          </a:prstGeom>
        </p:spPr>
        <p:txBody>
          <a:bodyPr wrap="square">
            <a:spAutoFit/>
          </a:bodyPr>
          <a:lstStyle/>
          <a:p>
            <a:pPr>
              <a:defRPr/>
            </a:pPr>
            <a:r>
              <a:rPr lang="zh-TW" b="1">
                <a:solidFill>
                  <a:srgbClr val="0070C0"/>
                </a:solidFill>
                <a:latin typeface="微軟正黑體"/>
                <a:ea typeface="微軟正黑體"/>
              </a:rPr>
              <a:t>應收帳款管理</a:t>
            </a:r>
            <a:r>
              <a:rPr lang="en-US" b="1">
                <a:solidFill>
                  <a:srgbClr val="0070C0"/>
                </a:solidFill>
                <a:latin typeface="微軟正黑體"/>
                <a:ea typeface="微軟正黑體"/>
              </a:rPr>
              <a:t>-</a:t>
            </a:r>
            <a:r>
              <a:rPr lang="zh-TW" b="1">
                <a:solidFill>
                  <a:srgbClr val="0070C0"/>
                </a:solidFill>
                <a:latin typeface="微軟正黑體"/>
                <a:ea typeface="微軟正黑體"/>
              </a:rPr>
              <a:t>銷帳</a:t>
            </a:r>
            <a:endParaRPr lang="en-US" b="1">
              <a:solidFill>
                <a:srgbClr val="0070C0"/>
              </a:solidFill>
              <a:latin typeface="微軟正黑體"/>
              <a:ea typeface="微軟正黑體"/>
            </a:endParaRPr>
          </a:p>
        </p:txBody>
      </p:sp>
      <p:sp>
        <p:nvSpPr>
          <p:cNvPr id="14341" name="文字方塊 14340"/>
          <p:cNvSpPr txBox="1"/>
          <p:nvPr/>
        </p:nvSpPr>
        <p:spPr bwMode="auto">
          <a:xfrm>
            <a:off x="358293" y="1464458"/>
            <a:ext cx="4968885" cy="707886"/>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2000" b="1">
                <a:solidFill>
                  <a:srgbClr val="000000"/>
                </a:solidFill>
                <a:latin typeface="微軟正黑體"/>
                <a:ea typeface="微軟正黑體"/>
              </a:rPr>
              <a:t>1.</a:t>
            </a:r>
            <a:r>
              <a:rPr lang="zh-TW" sz="2000" b="1">
                <a:solidFill>
                  <a:srgbClr val="000000"/>
                </a:solidFill>
                <a:latin typeface="微軟正黑體"/>
                <a:ea typeface="微軟正黑體"/>
              </a:rPr>
              <a:t>起始查詢呈現帳單主檔資料清單畫面</a:t>
            </a:r>
            <a:endParaRPr lang="en-US" sz="2000" b="1">
              <a:solidFill>
                <a:srgbClr val="000000"/>
              </a:solidFill>
              <a:latin typeface="微軟正黑體"/>
              <a:ea typeface="微軟正黑體"/>
            </a:endParaRPr>
          </a:p>
          <a:p>
            <a:pPr algn="just" defTabSz="1219170">
              <a:defRPr/>
            </a:pPr>
            <a:r>
              <a:rPr lang="en-US" sz="2000" b="1">
                <a:solidFill>
                  <a:srgbClr val="000000"/>
                </a:solidFill>
                <a:latin typeface="微軟正黑體"/>
                <a:ea typeface="微軟正黑體"/>
              </a:rPr>
              <a:t>BillMaster.Status</a:t>
            </a:r>
            <a:r>
              <a:rPr lang="en-US" sz="2000" b="1">
                <a:solidFill>
                  <a:srgbClr val="000000"/>
                </a:solidFill>
                <a:latin typeface="微軟正黑體"/>
                <a:ea typeface="微軟正黑體"/>
              </a:rPr>
              <a:t>=</a:t>
            </a:r>
            <a:r>
              <a:rPr lang="en-US" sz="2000" b="1">
                <a:solidFill>
                  <a:srgbClr val="FF0000"/>
                </a:solidFill>
                <a:latin typeface="微軟正黑體"/>
                <a:ea typeface="微軟正黑體"/>
              </a:rPr>
              <a:t>TO_WRITEOFF</a:t>
            </a:r>
            <a:endParaRPr lang="en-US" sz="2000" b="0" i="0" u="none" strike="noStrike" cap="none">
              <a:ln>
                <a:noFill/>
              </a:ln>
              <a:solidFill>
                <a:srgbClr val="000000"/>
              </a:solidFill>
              <a:latin typeface="微軟正黑體"/>
              <a:ea typeface="微軟正黑體"/>
            </a:endParaRPr>
          </a:p>
        </p:txBody>
      </p:sp>
      <p:sp>
        <p:nvSpPr>
          <p:cNvPr id="14344" name="文字方塊 14343"/>
          <p:cNvSpPr txBox="1"/>
          <p:nvPr/>
        </p:nvSpPr>
        <p:spPr bwMode="auto">
          <a:xfrm>
            <a:off x="5762022" y="1370811"/>
            <a:ext cx="6309512" cy="1323439"/>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just" defTabSz="1219170">
              <a:defRPr/>
            </a:pPr>
            <a:r>
              <a:rPr lang="en-US" sz="2000" b="1">
                <a:solidFill>
                  <a:srgbClr val="000000"/>
                </a:solidFill>
                <a:latin typeface="微軟正黑體"/>
                <a:ea typeface="微軟正黑體"/>
              </a:rPr>
              <a:t>2.</a:t>
            </a:r>
            <a:r>
              <a:rPr lang="zh-TW" sz="2000" b="1">
                <a:solidFill>
                  <a:srgbClr val="000000"/>
                </a:solidFill>
                <a:latin typeface="微軟正黑體"/>
                <a:ea typeface="微軟正黑體"/>
              </a:rPr>
              <a:t>執行銷帳作業</a:t>
            </a:r>
            <a:r>
              <a:rPr lang="en-US" sz="2000" b="1">
                <a:solidFill>
                  <a:srgbClr val="000000"/>
                </a:solidFill>
                <a:latin typeface="微軟正黑體"/>
                <a:ea typeface="微軟正黑體"/>
              </a:rPr>
              <a:t>(</a:t>
            </a:r>
            <a:r>
              <a:rPr lang="zh-TW" sz="2000" b="1">
                <a:solidFill>
                  <a:srgbClr val="000000"/>
                </a:solidFill>
                <a:latin typeface="微軟正黑體"/>
                <a:ea typeface="微軟正黑體"/>
              </a:rPr>
              <a:t>針對帳單主檔下之明細</a:t>
            </a:r>
            <a:r>
              <a:rPr lang="en-US" sz="2000" b="1">
                <a:solidFill>
                  <a:srgbClr val="000000"/>
                </a:solidFill>
                <a:latin typeface="微軟正黑體"/>
                <a:ea typeface="微軟正黑體"/>
              </a:rPr>
              <a:t>)</a:t>
            </a:r>
            <a:r>
              <a:rPr lang="zh-TW" sz="2000" b="1">
                <a:solidFill>
                  <a:srgbClr val="000000"/>
                </a:solidFill>
                <a:latin typeface="微軟正黑體"/>
                <a:ea typeface="微軟正黑體"/>
              </a:rPr>
              <a:t>，</a:t>
            </a:r>
            <a:endParaRPr lang="en-US" sz="2000" b="1">
              <a:solidFill>
                <a:srgbClr val="000000"/>
              </a:solidFill>
              <a:latin typeface="微軟正黑體"/>
              <a:ea typeface="微軟正黑體"/>
            </a:endParaRPr>
          </a:p>
          <a:p>
            <a:pPr algn="just" defTabSz="1219170">
              <a:defRPr/>
            </a:pPr>
            <a:r>
              <a:rPr lang="zh-TW" sz="2000" b="1">
                <a:solidFill>
                  <a:srgbClr val="000000"/>
                </a:solidFill>
                <a:latin typeface="微軟正黑體"/>
                <a:ea typeface="微軟正黑體"/>
              </a:rPr>
              <a:t>依照輸入的收款狀況變更 </a:t>
            </a:r>
            <a:endParaRPr lang="en-US" sz="2000" b="1">
              <a:solidFill>
                <a:srgbClr val="000000"/>
              </a:solidFill>
              <a:latin typeface="微軟正黑體"/>
              <a:ea typeface="微軟正黑體"/>
            </a:endParaRPr>
          </a:p>
          <a:p>
            <a:pPr algn="just" defTabSz="1219170">
              <a:defRPr/>
            </a:pPr>
            <a:r>
              <a:rPr lang="en-US" sz="2000" b="1">
                <a:solidFill>
                  <a:srgbClr val="000000"/>
                </a:solidFill>
                <a:latin typeface="微軟正黑體"/>
                <a:ea typeface="微軟正黑體"/>
              </a:rPr>
              <a:t>BillDetail.Status</a:t>
            </a:r>
            <a:r>
              <a:rPr lang="en-US" sz="2000" b="1">
                <a:solidFill>
                  <a:srgbClr val="000000"/>
                </a:solidFill>
                <a:latin typeface="微軟正黑體"/>
                <a:ea typeface="微軟正黑體"/>
              </a:rPr>
              <a:t>=</a:t>
            </a:r>
            <a:r>
              <a:rPr lang="en-US" sz="2000" i="0" u="none" strike="noStrike" cap="none">
                <a:ln>
                  <a:noFill/>
                </a:ln>
                <a:solidFill>
                  <a:srgbClr val="FF0000"/>
                </a:solidFill>
                <a:latin typeface="微軟正黑體"/>
                <a:ea typeface="微軟正黑體"/>
              </a:rPr>
              <a:t>OK/OVER/HANDLE_FEE/PARTIAL/INCOMPLETE/SHORT</a:t>
            </a:r>
            <a:endParaRPr lang="en-US" sz="2000" b="1">
              <a:solidFill>
                <a:srgbClr val="000000"/>
              </a:solidFill>
              <a:latin typeface="微軟正黑體"/>
              <a:ea typeface="微軟正黑體"/>
            </a:endParaRPr>
          </a:p>
        </p:txBody>
      </p:sp>
      <p:sp>
        <p:nvSpPr>
          <p:cNvPr id="3" name="文字方塊 2"/>
          <p:cNvSpPr txBox="1"/>
          <p:nvPr/>
        </p:nvSpPr>
        <p:spPr bwMode="auto">
          <a:xfrm>
            <a:off x="5647722" y="711987"/>
            <a:ext cx="3820792" cy="646331"/>
          </a:xfrm>
          <a:prstGeom prst="rect">
            <a:avLst/>
          </a:prstGeom>
          <a:noFill/>
          <a:ln w="12700" cap="flat">
            <a:noFill/>
            <a:miter lim="400000"/>
          </a:ln>
          <a:effectLst/>
        </p:spPr>
        <p:style>
          <a:lnRef idx="0">
            <a:srgbClr val="000000"/>
          </a:lnRef>
          <a:fillRef idx="0">
            <a:srgbClr val="000000"/>
          </a:fillRef>
          <a:effectRef idx="0">
            <a:srgbClr val="000000"/>
          </a:effectRef>
          <a:fontRef idx="none"/>
        </p:style>
        <p:txBody>
          <a:bodyPr wrap="square">
            <a:spAutoFit/>
          </a:bodyPr>
          <a:lstStyle/>
          <a:p>
            <a:pPr algn="ctr">
              <a:defRPr/>
            </a:pPr>
            <a:r>
              <a:rPr lang="zh-TW" sz="1800" b="1">
                <a:solidFill>
                  <a:srgbClr val="FF0000"/>
                </a:solidFill>
                <a:latin typeface="微軟正黑體"/>
                <a:ea typeface="微軟正黑體"/>
              </a:rPr>
              <a:t>當系統將帳單</a:t>
            </a:r>
            <a:r>
              <a:rPr lang="en-US" sz="1800" b="1">
                <a:solidFill>
                  <a:srgbClr val="FF0000"/>
                </a:solidFill>
                <a:latin typeface="微軟正黑體"/>
                <a:ea typeface="微軟正黑體"/>
              </a:rPr>
              <a:t>Email</a:t>
            </a:r>
            <a:r>
              <a:rPr lang="zh-TW" sz="1800" b="1">
                <a:solidFill>
                  <a:srgbClr val="FF0000"/>
                </a:solidFill>
                <a:latin typeface="微軟正黑體"/>
                <a:ea typeface="微軟正黑體"/>
              </a:rPr>
              <a:t>出去後，須自動將帳單主檔狀態改為</a:t>
            </a:r>
            <a:r>
              <a:rPr lang="en-US" sz="1800" b="1">
                <a:solidFill>
                  <a:srgbClr val="FF0000"/>
                </a:solidFill>
                <a:latin typeface="微軟正黑體"/>
                <a:ea typeface="微軟正黑體"/>
              </a:rPr>
              <a:t>TO_WRITEOFF</a:t>
            </a:r>
            <a:endParaRPr/>
          </a:p>
        </p:txBody>
      </p:sp>
      <p:pic>
        <p:nvPicPr>
          <p:cNvPr id="6" name="圖片 5"/>
          <p:cNvPicPr>
            <a:picLocks noChangeAspect="1"/>
          </p:cNvPicPr>
          <p:nvPr/>
        </p:nvPicPr>
        <p:blipFill>
          <a:blip r:embed="rId2"/>
          <a:stretch/>
        </p:blipFill>
        <p:spPr bwMode="auto">
          <a:xfrm>
            <a:off x="291617" y="2327547"/>
            <a:ext cx="5356105" cy="3221198"/>
          </a:xfrm>
          <a:prstGeom prst="rect">
            <a:avLst/>
          </a:prstGeom>
        </p:spPr>
      </p:pic>
      <p:pic>
        <p:nvPicPr>
          <p:cNvPr id="13" name="圖片 12"/>
          <p:cNvPicPr>
            <a:picLocks noChangeAspect="1"/>
          </p:cNvPicPr>
          <p:nvPr/>
        </p:nvPicPr>
        <p:blipFill>
          <a:blip r:embed="rId3"/>
          <a:stretch/>
        </p:blipFill>
        <p:spPr bwMode="auto">
          <a:xfrm>
            <a:off x="5830949" y="2735024"/>
            <a:ext cx="6240585" cy="35583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標題 1"/>
          <p:cNvSpPr txBox="1"/>
          <p:nvPr/>
        </p:nvSpPr>
        <p:spPr bwMode="auto">
          <a:xfrm>
            <a:off x="1642939" y="90674"/>
            <a:ext cx="3687598"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UI/UX</a:t>
            </a:r>
            <a:r>
              <a:rPr lang="zh-TW" sz="3300"/>
              <a:t>設計</a:t>
            </a:r>
            <a:r>
              <a:rPr lang="en-US" sz="3300"/>
              <a:t>(Cont.)</a:t>
            </a:r>
            <a:endParaRPr lang="zh-TW" sz="3300" b="1" i="0" u="none" strike="noStrike" cap="none" spc="0">
              <a:ln w="3175">
                <a:noFill/>
              </a:ln>
              <a:gradFill>
                <a:gsLst>
                  <a:gs pos="0">
                    <a:srgbClr val="0255D5"/>
                  </a:gs>
                  <a:gs pos="100000">
                    <a:srgbClr val="072C85"/>
                  </a:gs>
                </a:gsLst>
                <a:lin ang="5400000" scaled="1"/>
              </a:gradFill>
            </a:endParaRPr>
          </a:p>
        </p:txBody>
      </p:sp>
      <p:sp>
        <p:nvSpPr>
          <p:cNvPr id="14" name="流程圖: 人工輸入 13"/>
          <p:cNvSpPr/>
          <p:nvPr/>
        </p:nvSpPr>
        <p:spPr bwMode="auto">
          <a:xfrm rot="16199999" flipV="1">
            <a:off x="2493851" y="-1358323"/>
            <a:ext cx="355548" cy="4517634"/>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22" name="矩形 21"/>
          <p:cNvSpPr/>
          <p:nvPr/>
        </p:nvSpPr>
        <p:spPr bwMode="auto">
          <a:xfrm>
            <a:off x="412808" y="724480"/>
            <a:ext cx="11178478" cy="584775"/>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14340" name="矩形 14339"/>
          <p:cNvSpPr/>
          <p:nvPr/>
        </p:nvSpPr>
        <p:spPr bwMode="auto">
          <a:xfrm>
            <a:off x="412808" y="708937"/>
            <a:ext cx="3909810" cy="369332"/>
          </a:xfrm>
          <a:prstGeom prst="rect">
            <a:avLst/>
          </a:prstGeom>
        </p:spPr>
        <p:txBody>
          <a:bodyPr wrap="square">
            <a:spAutoFit/>
          </a:bodyPr>
          <a:lstStyle/>
          <a:p>
            <a:pPr>
              <a:defRPr/>
            </a:pPr>
            <a:r>
              <a:rPr lang="zh-TW" b="1">
                <a:solidFill>
                  <a:srgbClr val="0070C0"/>
                </a:solidFill>
                <a:latin typeface="微軟正黑體"/>
                <a:ea typeface="微軟正黑體"/>
              </a:rPr>
              <a:t>應收帳款管理</a:t>
            </a:r>
            <a:r>
              <a:rPr lang="en-US" b="1">
                <a:solidFill>
                  <a:srgbClr val="0070C0"/>
                </a:solidFill>
                <a:latin typeface="微軟正黑體"/>
                <a:ea typeface="微軟正黑體"/>
              </a:rPr>
              <a:t>-</a:t>
            </a:r>
            <a:r>
              <a:rPr lang="zh-TW" b="1">
                <a:solidFill>
                  <a:srgbClr val="0070C0"/>
                </a:solidFill>
                <a:latin typeface="微軟正黑體"/>
                <a:ea typeface="微軟正黑體"/>
              </a:rPr>
              <a:t>付款處理</a:t>
            </a:r>
            <a:endParaRPr lang="en-US" b="1">
              <a:solidFill>
                <a:srgbClr val="0070C0"/>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082"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CBP </a:t>
            </a:r>
            <a:r>
              <a:rPr lang="en-US" sz="2800">
                <a:latin typeface="微軟正黑體"/>
                <a:ea typeface="微軟正黑體"/>
              </a:rPr>
              <a:t>應收帳款</a:t>
            </a:r>
            <a:r>
              <a:rPr lang="en-US" sz="2800">
                <a:latin typeface="微軟正黑體"/>
                <a:ea typeface="微軟正黑體"/>
              </a:rPr>
              <a:t>-</a:t>
            </a:r>
            <a:r>
              <a:rPr lang="zh-TW" sz="2800">
                <a:latin typeface="微軟正黑體"/>
                <a:ea typeface="微軟正黑體"/>
              </a:rPr>
              <a:t>廠商付款處理</a:t>
            </a:r>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6" name="矩形 5"/>
          <p:cNvSpPr/>
          <p:nvPr/>
        </p:nvSpPr>
        <p:spPr bwMode="auto">
          <a:xfrm>
            <a:off x="3657601" y="1922464"/>
            <a:ext cx="6524625" cy="41735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000000"/>
                </a:solidFill>
              </a:rPr>
              <a:t>已繳費</a:t>
            </a:r>
            <a:endParaRPr lang="en-US">
              <a:solidFill>
                <a:srgbClr val="000000"/>
              </a:solidFill>
            </a:endParaRPr>
          </a:p>
          <a:p>
            <a:pPr algn="ctr">
              <a:defRPr/>
            </a:pPr>
            <a:r>
              <a:rPr lang="zh-TW">
                <a:solidFill>
                  <a:srgbClr val="000000"/>
                </a:solidFill>
              </a:rPr>
              <a:t>帳單資料</a:t>
            </a:r>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solidFill>
                  <a:schemeClr val="tx1"/>
                </a:solidFill>
                <a:latin typeface="Arial"/>
              </a:rPr>
              <a:t>輸入應付發票號碼</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查詢</a:t>
            </a:r>
            <a:endParaRPr/>
          </a:p>
        </p:txBody>
      </p:sp>
      <p:sp>
        <p:nvSpPr>
          <p:cNvPr id="17" name="矩形 16"/>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18" name="文字方塊 4"/>
          <p:cNvSpPr txBox="1">
            <a:spLocks noChangeArrowheads="1"/>
          </p:cNvSpPr>
          <p:nvPr/>
        </p:nvSpPr>
        <p:spPr bwMode="auto">
          <a:xfrm>
            <a:off x="2185988" y="3949701"/>
            <a:ext cx="1136650" cy="923925"/>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a:t>應收帳款</a:t>
            </a:r>
            <a:r>
              <a:rPr lang="en-US"/>
              <a:t>(</a:t>
            </a:r>
            <a:r>
              <a:rPr lang="zh-TW"/>
              <a:t>付款</a:t>
            </a:r>
            <a:endParaRPr lang="en-US"/>
          </a:p>
          <a:p>
            <a:pPr>
              <a:defRPr/>
            </a:pPr>
            <a:r>
              <a:rPr lang="zh-TW"/>
              <a:t>處理</a:t>
            </a:r>
            <a:r>
              <a:rPr lang="en-US"/>
              <a:t>)</a:t>
            </a:r>
            <a:endParaRPr lang="zh-TW"/>
          </a:p>
        </p:txBody>
      </p:sp>
      <p:sp>
        <p:nvSpPr>
          <p:cNvPr id="19" name="文字方塊 4"/>
          <p:cNvSpPr txBox="1">
            <a:spLocks noChangeArrowheads="1"/>
          </p:cNvSpPr>
          <p:nvPr/>
        </p:nvSpPr>
        <p:spPr bwMode="auto">
          <a:xfrm>
            <a:off x="2198688" y="2657476"/>
            <a:ext cx="1136650" cy="92392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defPPr>
              <a:defRPr lang="zh-TW"/>
            </a:defPPr>
            <a:lvl1pPr algn="ctr">
              <a:defRPr>
                <a:solidFill>
                  <a:schemeClr val="tx1"/>
                </a:solidFill>
                <a:latin typeface="Arial"/>
              </a:defRPr>
            </a:lvl1pPr>
          </a:lstStyle>
          <a:p>
            <a:pPr>
              <a:defRPr/>
            </a:pPr>
            <a:r>
              <a:rPr lang="en-US"/>
              <a:t>應收帳款</a:t>
            </a:r>
            <a:r>
              <a:rPr lang="en-US"/>
              <a:t>(</a:t>
            </a:r>
            <a:r>
              <a:rPr lang="en-US"/>
              <a:t>收款</a:t>
            </a:r>
            <a:endParaRPr lang="en-US"/>
          </a:p>
          <a:p>
            <a:pPr>
              <a:defRPr/>
            </a:pPr>
            <a:r>
              <a:rPr lang="zh-TW"/>
              <a:t>銷帳</a:t>
            </a:r>
            <a:r>
              <a:rPr lang="en-US"/>
              <a:t>)</a:t>
            </a:r>
            <a:endParaRPr lang="zh-TW"/>
          </a:p>
        </p:txBody>
      </p:sp>
      <p:sp>
        <p:nvSpPr>
          <p:cNvPr id="20" name="文字方塊 4"/>
          <p:cNvSpPr txBox="1">
            <a:spLocks noChangeArrowheads="1"/>
          </p:cNvSpPr>
          <p:nvPr/>
        </p:nvSpPr>
        <p:spPr bwMode="auto">
          <a:xfrm>
            <a:off x="2198688" y="1504950"/>
            <a:ext cx="1136650" cy="6477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Arial"/>
              </a:rPr>
              <a:t>應收帳款</a:t>
            </a:r>
            <a:r>
              <a:rPr lang="zh-TW">
                <a:latin typeface="Arial"/>
              </a:rPr>
              <a:t>查詢</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Credit Balance</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6" name="矩形 5"/>
          <p:cNvSpPr/>
          <p:nvPr/>
        </p:nvSpPr>
        <p:spPr bwMode="auto">
          <a:xfrm>
            <a:off x="3657601" y="1922464"/>
            <a:ext cx="6524625" cy="41735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輸入相關查詢條件</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查詢</a:t>
            </a:r>
            <a:endParaRPr/>
          </a:p>
        </p:txBody>
      </p:sp>
      <p:sp>
        <p:nvSpPr>
          <p:cNvPr id="49160" name="文字方塊 11"/>
          <p:cNvSpPr txBox="1">
            <a:spLocks noChangeArrowheads="1"/>
          </p:cNvSpPr>
          <p:nvPr/>
        </p:nvSpPr>
        <p:spPr bwMode="auto">
          <a:xfrm>
            <a:off x="5792788" y="2223980"/>
            <a:ext cx="2208212" cy="646331"/>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新增</a:t>
            </a:r>
            <a:r>
              <a:rPr lang="en-US">
                <a:latin typeface="微軟正黑體"/>
                <a:ea typeface="微軟正黑體"/>
              </a:rPr>
              <a:t>Credit Balance</a:t>
            </a:r>
            <a:r>
              <a:rPr lang="zh-TW">
                <a:latin typeface="微軟正黑體"/>
                <a:ea typeface="微軟正黑體"/>
              </a:rPr>
              <a:t>資料</a:t>
            </a:r>
            <a:r>
              <a:rPr lang="en-US">
                <a:latin typeface="微軟正黑體"/>
                <a:ea typeface="微軟正黑體"/>
              </a:rPr>
              <a:t>(</a:t>
            </a:r>
            <a:r>
              <a:rPr lang="zh-TW">
                <a:latin typeface="微軟正黑體"/>
                <a:ea typeface="微軟正黑體"/>
              </a:rPr>
              <a:t>欄位待確定</a:t>
            </a:r>
            <a:r>
              <a:rPr lang="en-US">
                <a:latin typeface="微軟正黑體"/>
                <a:ea typeface="微軟正黑體"/>
              </a:rPr>
              <a:t>)</a:t>
            </a:r>
            <a:endParaRPr/>
          </a:p>
        </p:txBody>
      </p:sp>
      <p:sp>
        <p:nvSpPr>
          <p:cNvPr id="12" name="矩形 11"/>
          <p:cNvSpPr/>
          <p:nvPr/>
        </p:nvSpPr>
        <p:spPr bwMode="auto">
          <a:xfrm>
            <a:off x="9220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atin typeface="微軟正黑體"/>
                <a:ea typeface="微軟正黑體"/>
              </a:rPr>
              <a:t>離開</a:t>
            </a:r>
            <a:endParaRPr/>
          </a:p>
        </p:txBody>
      </p:sp>
      <p:sp>
        <p:nvSpPr>
          <p:cNvPr id="13" name="矩形 12"/>
          <p:cNvSpPr/>
          <p:nvPr/>
        </p:nvSpPr>
        <p:spPr bwMode="auto">
          <a:xfrm>
            <a:off x="7848600" y="6375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儲存</a:t>
            </a:r>
            <a:endParaRPr/>
          </a:p>
        </p:txBody>
      </p:sp>
      <p:sp>
        <p:nvSpPr>
          <p:cNvPr id="14" name="文字方塊 4"/>
          <p:cNvSpPr txBox="1">
            <a:spLocks noChangeArrowheads="1"/>
          </p:cNvSpPr>
          <p:nvPr/>
        </p:nvSpPr>
        <p:spPr bwMode="auto">
          <a:xfrm>
            <a:off x="2174875" y="2643188"/>
            <a:ext cx="1136650" cy="3698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lgn="ctr">
              <a:defRPr>
                <a:solidFill>
                  <a:schemeClr val="tx1"/>
                </a:solidFill>
                <a:latin typeface="微軟正黑體"/>
                <a:ea typeface="微軟正黑體"/>
              </a:defRPr>
            </a:lvl1pPr>
          </a:lstStyle>
          <a:p>
            <a:pPr>
              <a:defRPr/>
            </a:pPr>
            <a:r>
              <a:rPr lang="zh-TW"/>
              <a:t>餘額查詢</a:t>
            </a:r>
            <a:endParaRPr/>
          </a:p>
        </p:txBody>
      </p:sp>
      <p:sp>
        <p:nvSpPr>
          <p:cNvPr id="16" name="文字方塊 4"/>
          <p:cNvSpPr txBox="1">
            <a:spLocks noChangeArrowheads="1"/>
          </p:cNvSpPr>
          <p:nvPr/>
        </p:nvSpPr>
        <p:spPr bwMode="auto">
          <a:xfrm>
            <a:off x="2174875" y="3258344"/>
            <a:ext cx="1136650" cy="64611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defRPr>
                <a:solidFill>
                  <a:schemeClr val="tx1"/>
                </a:solidFill>
                <a:latin typeface="微軟正黑體"/>
                <a:ea typeface="微軟正黑體"/>
              </a:defRPr>
            </a:lvl1pPr>
          </a:lstStyle>
          <a:p>
            <a:pPr algn="ctr">
              <a:defRPr/>
            </a:pPr>
            <a:r>
              <a:rPr lang="en-US"/>
              <a:t>Credit note</a:t>
            </a:r>
            <a:endParaRPr lang="zh-TW"/>
          </a:p>
        </p:txBody>
      </p:sp>
      <p:sp>
        <p:nvSpPr>
          <p:cNvPr id="15" name="文字方塊 4"/>
          <p:cNvSpPr txBox="1">
            <a:spLocks noChangeArrowheads="1"/>
          </p:cNvSpPr>
          <p:nvPr/>
        </p:nvSpPr>
        <p:spPr bwMode="auto">
          <a:xfrm>
            <a:off x="2043380" y="1567629"/>
            <a:ext cx="1404518" cy="923330"/>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新增</a:t>
            </a:r>
            <a:endParaRPr lang="en-US"/>
          </a:p>
          <a:p>
            <a:pPr>
              <a:defRPr/>
            </a:pPr>
            <a:r>
              <a:rPr lang="en-US"/>
              <a:t>Credit Balance</a:t>
            </a: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Credit Balance</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6" name="矩形 5"/>
          <p:cNvSpPr/>
          <p:nvPr/>
        </p:nvSpPr>
        <p:spPr bwMode="auto">
          <a:xfrm>
            <a:off x="3657601" y="1922464"/>
            <a:ext cx="6524625" cy="18113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輸入相關查詢條件</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查詢</a:t>
            </a:r>
            <a:endParaRPr/>
          </a:p>
        </p:txBody>
      </p:sp>
      <p:sp>
        <p:nvSpPr>
          <p:cNvPr id="49160" name="文字方塊 11"/>
          <p:cNvSpPr txBox="1">
            <a:spLocks noChangeArrowheads="1"/>
          </p:cNvSpPr>
          <p:nvPr/>
        </p:nvSpPr>
        <p:spPr bwMode="auto">
          <a:xfrm>
            <a:off x="5792788" y="2362199"/>
            <a:ext cx="22082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微軟正黑體"/>
                <a:ea typeface="微軟正黑體"/>
              </a:rPr>
              <a:t>Credit Balance</a:t>
            </a:r>
            <a:r>
              <a:rPr lang="zh-TW">
                <a:latin typeface="微軟正黑體"/>
                <a:ea typeface="微軟正黑體"/>
              </a:rPr>
              <a:t>資料</a:t>
            </a:r>
            <a:endParaRPr/>
          </a:p>
        </p:txBody>
      </p:sp>
      <p:sp>
        <p:nvSpPr>
          <p:cNvPr id="12" name="矩形 11"/>
          <p:cNvSpPr/>
          <p:nvPr/>
        </p:nvSpPr>
        <p:spPr bwMode="auto">
          <a:xfrm>
            <a:off x="9220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atin typeface="微軟正黑體"/>
                <a:ea typeface="微軟正黑體"/>
              </a:rPr>
              <a:t>離開</a:t>
            </a:r>
            <a:endParaRPr/>
          </a:p>
        </p:txBody>
      </p:sp>
      <p:sp>
        <p:nvSpPr>
          <p:cNvPr id="13" name="矩形 12"/>
          <p:cNvSpPr/>
          <p:nvPr/>
        </p:nvSpPr>
        <p:spPr bwMode="auto">
          <a:xfrm>
            <a:off x="7848600" y="6375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產出報表</a:t>
            </a:r>
            <a:endParaRPr/>
          </a:p>
        </p:txBody>
      </p:sp>
      <p:sp>
        <p:nvSpPr>
          <p:cNvPr id="14" name="文字方塊 4"/>
          <p:cNvSpPr txBox="1">
            <a:spLocks noChangeArrowheads="1"/>
          </p:cNvSpPr>
          <p:nvPr/>
        </p:nvSpPr>
        <p:spPr bwMode="auto">
          <a:xfrm>
            <a:off x="2174875" y="2643188"/>
            <a:ext cx="1136650" cy="369887"/>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餘額查詢</a:t>
            </a:r>
            <a:endParaRPr/>
          </a:p>
        </p:txBody>
      </p:sp>
      <p:sp>
        <p:nvSpPr>
          <p:cNvPr id="16" name="文字方塊 4"/>
          <p:cNvSpPr txBox="1">
            <a:spLocks noChangeArrowheads="1"/>
          </p:cNvSpPr>
          <p:nvPr/>
        </p:nvSpPr>
        <p:spPr bwMode="auto">
          <a:xfrm>
            <a:off x="2174875" y="3258344"/>
            <a:ext cx="1136650" cy="64611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defRPr>
                <a:solidFill>
                  <a:schemeClr val="tx1"/>
                </a:solidFill>
                <a:latin typeface="微軟正黑體"/>
                <a:ea typeface="微軟正黑體"/>
              </a:defRPr>
            </a:lvl1pPr>
          </a:lstStyle>
          <a:p>
            <a:pPr algn="ctr">
              <a:defRPr/>
            </a:pPr>
            <a:r>
              <a:rPr lang="en-US"/>
              <a:t>Credit note</a:t>
            </a:r>
            <a:endParaRPr lang="zh-TW"/>
          </a:p>
        </p:txBody>
      </p:sp>
      <p:sp>
        <p:nvSpPr>
          <p:cNvPr id="15" name="文字方塊 4"/>
          <p:cNvSpPr txBox="1">
            <a:spLocks noChangeArrowheads="1"/>
          </p:cNvSpPr>
          <p:nvPr/>
        </p:nvSpPr>
        <p:spPr bwMode="auto">
          <a:xfrm>
            <a:off x="2043380" y="1706238"/>
            <a:ext cx="1404518" cy="64611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defRPr>
                <a:solidFill>
                  <a:schemeClr val="tx1"/>
                </a:solidFill>
                <a:latin typeface="微軟正黑體"/>
                <a:ea typeface="微軟正黑體"/>
              </a:defRPr>
            </a:lvl1pPr>
          </a:lstStyle>
          <a:p>
            <a:pPr algn="ctr">
              <a:defRPr/>
            </a:pPr>
            <a:r>
              <a:rPr lang="zh-TW"/>
              <a:t>新增</a:t>
            </a:r>
            <a:endParaRPr lang="en-US"/>
          </a:p>
          <a:p>
            <a:pPr algn="ctr">
              <a:defRPr/>
            </a:pPr>
            <a:r>
              <a:rPr lang="en-US" sz="1400"/>
              <a:t>Credit Balance</a:t>
            </a:r>
            <a:endParaRPr lang="zh-TW"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Credit Balance</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6" name="矩形 5"/>
          <p:cNvSpPr/>
          <p:nvPr/>
        </p:nvSpPr>
        <p:spPr bwMode="auto">
          <a:xfrm>
            <a:off x="3657601" y="1922464"/>
            <a:ext cx="6524625" cy="18113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輸入相關查詢條件</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查詢</a:t>
            </a:r>
            <a:endParaRPr/>
          </a:p>
        </p:txBody>
      </p:sp>
      <p:sp>
        <p:nvSpPr>
          <p:cNvPr id="49160" name="文字方塊 11"/>
          <p:cNvSpPr txBox="1">
            <a:spLocks noChangeArrowheads="1"/>
          </p:cNvSpPr>
          <p:nvPr/>
        </p:nvSpPr>
        <p:spPr bwMode="auto">
          <a:xfrm>
            <a:off x="5792788" y="2362199"/>
            <a:ext cx="22082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latin typeface="微軟正黑體"/>
                <a:ea typeface="微軟正黑體"/>
              </a:rPr>
              <a:t>Credit Balance</a:t>
            </a:r>
            <a:r>
              <a:rPr lang="zh-TW">
                <a:latin typeface="微軟正黑體"/>
                <a:ea typeface="微軟正黑體"/>
              </a:rPr>
              <a:t>資料</a:t>
            </a:r>
            <a:endParaRPr/>
          </a:p>
        </p:txBody>
      </p:sp>
      <p:sp>
        <p:nvSpPr>
          <p:cNvPr id="12" name="矩形 11"/>
          <p:cNvSpPr/>
          <p:nvPr/>
        </p:nvSpPr>
        <p:spPr bwMode="auto">
          <a:xfrm>
            <a:off x="9220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atin typeface="微軟正黑體"/>
                <a:ea typeface="微軟正黑體"/>
              </a:rPr>
              <a:t>離開</a:t>
            </a:r>
            <a:endParaRPr/>
          </a:p>
        </p:txBody>
      </p:sp>
      <p:sp>
        <p:nvSpPr>
          <p:cNvPr id="13" name="矩形 12"/>
          <p:cNvSpPr/>
          <p:nvPr/>
        </p:nvSpPr>
        <p:spPr bwMode="auto">
          <a:xfrm>
            <a:off x="7848600" y="6375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產出報表</a:t>
            </a:r>
            <a:endParaRPr/>
          </a:p>
        </p:txBody>
      </p:sp>
      <p:sp>
        <p:nvSpPr>
          <p:cNvPr id="14" name="文字方塊 4"/>
          <p:cNvSpPr txBox="1">
            <a:spLocks noChangeArrowheads="1"/>
          </p:cNvSpPr>
          <p:nvPr/>
        </p:nvSpPr>
        <p:spPr bwMode="auto">
          <a:xfrm>
            <a:off x="2174875" y="2643188"/>
            <a:ext cx="1136650" cy="3698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lgn="ctr">
              <a:defRPr>
                <a:solidFill>
                  <a:schemeClr val="tx1"/>
                </a:solidFill>
                <a:latin typeface="微軟正黑體"/>
                <a:ea typeface="微軟正黑體"/>
              </a:defRPr>
            </a:lvl1pPr>
          </a:lstStyle>
          <a:p>
            <a:pPr>
              <a:defRPr/>
            </a:pPr>
            <a:r>
              <a:rPr lang="zh-TW"/>
              <a:t>餘額查詢</a:t>
            </a:r>
            <a:endParaRPr/>
          </a:p>
        </p:txBody>
      </p:sp>
      <p:sp>
        <p:nvSpPr>
          <p:cNvPr id="16" name="文字方塊 4"/>
          <p:cNvSpPr txBox="1">
            <a:spLocks noChangeArrowheads="1"/>
          </p:cNvSpPr>
          <p:nvPr/>
        </p:nvSpPr>
        <p:spPr bwMode="auto">
          <a:xfrm>
            <a:off x="2174875" y="3258344"/>
            <a:ext cx="1136650" cy="646112"/>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en-US"/>
              <a:t>Credit note</a:t>
            </a:r>
            <a:endParaRPr lang="zh-TW"/>
          </a:p>
        </p:txBody>
      </p:sp>
      <p:sp>
        <p:nvSpPr>
          <p:cNvPr id="15" name="文字方塊 4"/>
          <p:cNvSpPr txBox="1">
            <a:spLocks noChangeArrowheads="1"/>
          </p:cNvSpPr>
          <p:nvPr/>
        </p:nvSpPr>
        <p:spPr bwMode="auto">
          <a:xfrm>
            <a:off x="2043380" y="1706238"/>
            <a:ext cx="1404518" cy="64611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defPPr>
              <a:defRPr lang="zh-TW"/>
            </a:defPPr>
            <a:lvl1pPr>
              <a:defRPr>
                <a:solidFill>
                  <a:schemeClr val="tx1"/>
                </a:solidFill>
                <a:latin typeface="微軟正黑體"/>
                <a:ea typeface="微軟正黑體"/>
              </a:defRPr>
            </a:lvl1pPr>
          </a:lstStyle>
          <a:p>
            <a:pPr algn="ctr">
              <a:defRPr/>
            </a:pPr>
            <a:r>
              <a:rPr lang="zh-TW"/>
              <a:t>新增</a:t>
            </a:r>
            <a:endParaRPr lang="en-US"/>
          </a:p>
          <a:p>
            <a:pPr algn="ctr">
              <a:defRPr/>
            </a:pPr>
            <a:r>
              <a:rPr lang="en-US" sz="1400"/>
              <a:t>Credit Balance</a:t>
            </a:r>
            <a:endParaRPr lang="zh-TW"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370"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Liability</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4" name="文字方塊 4"/>
          <p:cNvSpPr txBox="1">
            <a:spLocks noChangeArrowheads="1"/>
          </p:cNvSpPr>
          <p:nvPr/>
        </p:nvSpPr>
        <p:spPr bwMode="auto">
          <a:xfrm>
            <a:off x="2174875" y="1323974"/>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新增</a:t>
            </a:r>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6" name="矩形 5"/>
          <p:cNvSpPr/>
          <p:nvPr/>
        </p:nvSpPr>
        <p:spPr bwMode="auto">
          <a:xfrm>
            <a:off x="3657601" y="1922464"/>
            <a:ext cx="6524625" cy="18113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solidFill>
                  <a:schemeClr val="tx1"/>
                </a:solidFill>
                <a:latin typeface="Arial"/>
              </a:rPr>
              <a:t>輸入</a:t>
            </a:r>
            <a:r>
              <a:rPr lang="en-US">
                <a:solidFill>
                  <a:schemeClr val="tx1"/>
                </a:solidFill>
                <a:latin typeface="Arial"/>
              </a:rPr>
              <a:t>Liability</a:t>
            </a:r>
            <a:r>
              <a:rPr lang="zh-TW">
                <a:solidFill>
                  <a:schemeClr val="tx1"/>
                </a:solidFill>
                <a:latin typeface="Arial"/>
              </a:rPr>
              <a:t>資料</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新增</a:t>
            </a:r>
            <a:endParaRPr/>
          </a:p>
        </p:txBody>
      </p:sp>
      <p:sp>
        <p:nvSpPr>
          <p:cNvPr id="58377" name="文字方塊 11"/>
          <p:cNvSpPr txBox="1">
            <a:spLocks noChangeArrowheads="1"/>
          </p:cNvSpPr>
          <p:nvPr/>
        </p:nvSpPr>
        <p:spPr bwMode="auto">
          <a:xfrm>
            <a:off x="5792788" y="2362199"/>
            <a:ext cx="21447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t>Liability</a:t>
            </a:r>
            <a:r>
              <a:rPr lang="zh-TW"/>
              <a:t>資料</a:t>
            </a:r>
            <a:endParaRPr/>
          </a:p>
        </p:txBody>
      </p:sp>
      <p:sp>
        <p:nvSpPr>
          <p:cNvPr id="10" name="矩形 9"/>
          <p:cNvSpPr/>
          <p:nvPr/>
        </p:nvSpPr>
        <p:spPr bwMode="auto">
          <a:xfrm>
            <a:off x="8839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離開</a:t>
            </a:r>
            <a:endParaRPr/>
          </a:p>
        </p:txBody>
      </p:sp>
      <p:sp>
        <p:nvSpPr>
          <p:cNvPr id="11" name="矩形 10"/>
          <p:cNvSpPr/>
          <p:nvPr/>
        </p:nvSpPr>
        <p:spPr bwMode="auto">
          <a:xfrm>
            <a:off x="77724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取消</a:t>
            </a:r>
            <a:endParaRPr/>
          </a:p>
        </p:txBody>
      </p:sp>
      <p:sp>
        <p:nvSpPr>
          <p:cNvPr id="12" name="文字方塊 4"/>
          <p:cNvSpPr txBox="1">
            <a:spLocks noChangeArrowheads="1"/>
          </p:cNvSpPr>
          <p:nvPr/>
        </p:nvSpPr>
        <p:spPr bwMode="auto">
          <a:xfrm>
            <a:off x="2174875" y="1898650"/>
            <a:ext cx="113665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異動</a:t>
            </a:r>
            <a:endParaRPr/>
          </a:p>
        </p:txBody>
      </p:sp>
      <p:sp>
        <p:nvSpPr>
          <p:cNvPr id="13" name="文字方塊 4"/>
          <p:cNvSpPr txBox="1">
            <a:spLocks noChangeArrowheads="1"/>
          </p:cNvSpPr>
          <p:nvPr/>
        </p:nvSpPr>
        <p:spPr bwMode="auto">
          <a:xfrm>
            <a:off x="2174875" y="2459038"/>
            <a:ext cx="1136650" cy="368300"/>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查詢</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Liability</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4" name="文字方塊 4"/>
          <p:cNvSpPr txBox="1">
            <a:spLocks noChangeArrowheads="1"/>
          </p:cNvSpPr>
          <p:nvPr/>
        </p:nvSpPr>
        <p:spPr bwMode="auto">
          <a:xfrm>
            <a:off x="2174875" y="1323974"/>
            <a:ext cx="113665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新增</a:t>
            </a:r>
            <a:endParaRPr/>
          </a:p>
        </p:txBody>
      </p:sp>
      <p:sp>
        <p:nvSpPr>
          <p:cNvPr id="5" name="矩形 4"/>
          <p:cNvSpPr/>
          <p:nvPr/>
        </p:nvSpPr>
        <p:spPr bwMode="auto">
          <a:xfrm>
            <a:off x="3657601" y="1066800"/>
            <a:ext cx="6524625" cy="83185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6" name="矩形 5"/>
          <p:cNvSpPr/>
          <p:nvPr/>
        </p:nvSpPr>
        <p:spPr bwMode="auto">
          <a:xfrm>
            <a:off x="3657601" y="2022475"/>
            <a:ext cx="6524625" cy="181133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Arial"/>
              </a:rPr>
              <a:t>查詢</a:t>
            </a:r>
            <a:r>
              <a:rPr lang="en-US">
                <a:latin typeface="Arial"/>
              </a:rPr>
              <a:t>Liability</a:t>
            </a:r>
            <a:r>
              <a:rPr lang="zh-TW">
                <a:latin typeface="Arial"/>
              </a:rPr>
              <a:t>資料</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查詢</a:t>
            </a:r>
            <a:endParaRPr/>
          </a:p>
        </p:txBody>
      </p:sp>
      <p:sp>
        <p:nvSpPr>
          <p:cNvPr id="61449" name="文字方塊 11"/>
          <p:cNvSpPr txBox="1">
            <a:spLocks noChangeArrowheads="1"/>
          </p:cNvSpPr>
          <p:nvPr/>
        </p:nvSpPr>
        <p:spPr bwMode="auto">
          <a:xfrm>
            <a:off x="5229226" y="2765425"/>
            <a:ext cx="2144713"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t>Liability</a:t>
            </a:r>
            <a:r>
              <a:rPr lang="zh-TW"/>
              <a:t>資料</a:t>
            </a:r>
            <a:endParaRPr/>
          </a:p>
        </p:txBody>
      </p:sp>
      <p:sp>
        <p:nvSpPr>
          <p:cNvPr id="10" name="矩形 9"/>
          <p:cNvSpPr/>
          <p:nvPr/>
        </p:nvSpPr>
        <p:spPr bwMode="auto">
          <a:xfrm>
            <a:off x="9267825" y="6248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離開</a:t>
            </a:r>
            <a:endParaRPr/>
          </a:p>
        </p:txBody>
      </p:sp>
      <p:sp>
        <p:nvSpPr>
          <p:cNvPr id="12" name="文字方塊 4"/>
          <p:cNvSpPr txBox="1">
            <a:spLocks noChangeArrowheads="1"/>
          </p:cNvSpPr>
          <p:nvPr/>
        </p:nvSpPr>
        <p:spPr bwMode="auto">
          <a:xfrm>
            <a:off x="2174875" y="1898650"/>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異動</a:t>
            </a:r>
            <a:endParaRPr/>
          </a:p>
        </p:txBody>
      </p:sp>
      <p:sp>
        <p:nvSpPr>
          <p:cNvPr id="13" name="文字方塊 4"/>
          <p:cNvSpPr txBox="1">
            <a:spLocks noChangeArrowheads="1"/>
          </p:cNvSpPr>
          <p:nvPr/>
        </p:nvSpPr>
        <p:spPr bwMode="auto">
          <a:xfrm>
            <a:off x="2174875" y="2459038"/>
            <a:ext cx="1136650" cy="368300"/>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查詢</a:t>
            </a:r>
            <a:endParaRPr/>
          </a:p>
        </p:txBody>
      </p:sp>
      <p:sp>
        <p:nvSpPr>
          <p:cNvPr id="14" name="矩形 13"/>
          <p:cNvSpPr/>
          <p:nvPr/>
        </p:nvSpPr>
        <p:spPr bwMode="auto">
          <a:xfrm>
            <a:off x="3686175" y="3957639"/>
            <a:ext cx="6524625" cy="21669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15" name="文字方塊 11"/>
          <p:cNvSpPr txBox="1">
            <a:spLocks noChangeArrowheads="1"/>
          </p:cNvSpPr>
          <p:nvPr/>
        </p:nvSpPr>
        <p:spPr bwMode="auto">
          <a:xfrm>
            <a:off x="4267200" y="4177824"/>
            <a:ext cx="4598988" cy="147732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修改</a:t>
            </a:r>
            <a:r>
              <a:rPr lang="en-US"/>
              <a:t>Liability</a:t>
            </a:r>
            <a:r>
              <a:rPr lang="zh-TW"/>
              <a:t>資料</a:t>
            </a:r>
            <a:endParaRPr lang="en-US"/>
          </a:p>
          <a:p>
            <a:pPr marL="285750" indent="-285750">
              <a:buFont typeface="Arial"/>
              <a:buChar char="•"/>
              <a:defRPr/>
            </a:pPr>
            <a:r>
              <a:rPr lang="zh-TW"/>
              <a:t>刪除舊資料</a:t>
            </a:r>
            <a:r>
              <a:rPr lang="en-US"/>
              <a:t>(</a:t>
            </a:r>
            <a:r>
              <a:rPr lang="zh-TW"/>
              <a:t>過濾出帳過的</a:t>
            </a:r>
            <a:r>
              <a:rPr lang="en-US"/>
              <a:t>)</a:t>
            </a:r>
            <a:endParaRPr/>
          </a:p>
          <a:p>
            <a:pPr marL="285750" indent="-285750">
              <a:buFont typeface="Arial"/>
              <a:buChar char="•"/>
              <a:defRPr/>
            </a:pPr>
            <a:r>
              <a:rPr lang="zh-TW"/>
              <a:t>切割舊資料</a:t>
            </a:r>
            <a:r>
              <a:rPr lang="en-US"/>
              <a:t>(</a:t>
            </a:r>
            <a:r>
              <a:rPr lang="zh-TW"/>
              <a:t>過濾出帳過的、</a:t>
            </a:r>
            <a:r>
              <a:rPr lang="en-US"/>
              <a:t>1</a:t>
            </a:r>
            <a:r>
              <a:rPr lang="zh-TW"/>
              <a:t>分為</a:t>
            </a:r>
            <a:r>
              <a:rPr lang="en-US"/>
              <a:t>n)</a:t>
            </a:r>
            <a:endParaRPr/>
          </a:p>
          <a:p>
            <a:pPr marL="285750" indent="-285750">
              <a:buFont typeface="Arial"/>
              <a:buChar char="•"/>
              <a:defRPr/>
            </a:pPr>
            <a:r>
              <a:rPr lang="zh-TW"/>
              <a:t>修改舊資料</a:t>
            </a:r>
            <a:r>
              <a:rPr lang="en-US"/>
              <a:t>(</a:t>
            </a:r>
            <a:r>
              <a:rPr lang="zh-TW"/>
              <a:t>過濾出帳過的</a:t>
            </a:r>
            <a:r>
              <a:rPr lang="en-US"/>
              <a:t>)</a:t>
            </a:r>
            <a:endParaRPr/>
          </a:p>
          <a:p>
            <a:pPr>
              <a:defRPr/>
            </a:pPr>
            <a:endParaRPr lang="zh-TW"/>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369354" y="-33117"/>
            <a:ext cx="355548" cy="2273244"/>
          </a:xfrm>
          <a:prstGeom prst="flowChartManualInput">
            <a:avLst/>
          </a:prstGeom>
          <a:solidFill>
            <a:srgbClr val="9BBB59">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412807" y="849266"/>
            <a:ext cx="10263226" cy="2076440"/>
          </a:xfrm>
          <a:prstGeom prst="rect">
            <a:avLst/>
          </a:prstGeom>
          <a:noFill/>
          <a:ln w="25400" cap="flat" cmpd="sng" algn="ctr">
            <a:solidFill>
              <a:srgbClr val="9BBB59">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6"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zh-TW" sz="3600"/>
              <a:t>緣由與目標</a:t>
            </a:r>
            <a:endParaRPr lang="zh-TW" sz="3600" b="1" i="0" u="none" strike="noStrike" cap="none" spc="0">
              <a:ln w="3175">
                <a:noFill/>
              </a:ln>
              <a:gradFill>
                <a:gsLst>
                  <a:gs pos="0">
                    <a:srgbClr val="0255D5"/>
                  </a:gs>
                  <a:gs pos="100000">
                    <a:srgbClr val="072C85"/>
                  </a:gs>
                </a:gsLst>
                <a:lin ang="5400000" scaled="1"/>
              </a:gradFill>
            </a:endParaRPr>
          </a:p>
        </p:txBody>
      </p:sp>
      <p:sp>
        <p:nvSpPr>
          <p:cNvPr id="7" name="矩形 6"/>
          <p:cNvSpPr/>
          <p:nvPr/>
        </p:nvSpPr>
        <p:spPr bwMode="auto">
          <a:xfrm>
            <a:off x="461988" y="893763"/>
            <a:ext cx="1107996" cy="369332"/>
          </a:xfrm>
          <a:prstGeom prst="rect">
            <a:avLst/>
          </a:prstGeom>
        </p:spPr>
        <p:txBody>
          <a:bodyPr wrap="none">
            <a:spAutoFit/>
          </a:bodyPr>
          <a:lstStyle/>
          <a:p>
            <a:pPr>
              <a:defRPr/>
            </a:pPr>
            <a:r>
              <a:rPr lang="zh-TW" b="1">
                <a:solidFill>
                  <a:prstClr val="white"/>
                </a:solidFill>
                <a:latin typeface="微軟正黑體"/>
                <a:ea typeface="微軟正黑體"/>
              </a:rPr>
              <a:t>緣由描述</a:t>
            </a:r>
            <a:endParaRPr lang="en-US" b="1">
              <a:solidFill>
                <a:prstClr val="white"/>
              </a:solidFill>
              <a:latin typeface="微軟正黑體"/>
              <a:ea typeface="微軟正黑體"/>
            </a:endParaRPr>
          </a:p>
        </p:txBody>
      </p:sp>
      <p:sp>
        <p:nvSpPr>
          <p:cNvPr id="4" name="矩形 3"/>
          <p:cNvSpPr/>
          <p:nvPr/>
        </p:nvSpPr>
        <p:spPr bwMode="auto">
          <a:xfrm>
            <a:off x="329824" y="5774717"/>
            <a:ext cx="9800830" cy="646331"/>
          </a:xfrm>
          <a:prstGeom prst="rect">
            <a:avLst/>
          </a:prstGeom>
        </p:spPr>
        <p:txBody>
          <a:bodyPr wrap="square">
            <a:spAutoFit/>
          </a:bodyPr>
          <a:lstStyle/>
          <a:p>
            <a:pPr algn="just" defTabSz="1219170">
              <a:defRPr/>
            </a:pPr>
            <a:r>
              <a:rPr lang="zh-TW" sz="3600" b="1">
                <a:solidFill>
                  <a:schemeClr val="accent5">
                    <a:lumMod val="75000"/>
                  </a:schemeClr>
                </a:solidFill>
                <a:latin typeface="微軟正黑體"/>
                <a:ea typeface="微軟正黑體"/>
              </a:rPr>
              <a:t>參考資料 </a:t>
            </a:r>
            <a:r>
              <a:rPr lang="en-US" sz="3600" b="1">
                <a:solidFill>
                  <a:schemeClr val="accent5">
                    <a:lumMod val="75000"/>
                  </a:schemeClr>
                </a:solidFill>
                <a:latin typeface="微軟正黑體"/>
                <a:ea typeface="微軟正黑體"/>
              </a:rPr>
              <a:t>:</a:t>
            </a:r>
            <a:endParaRPr lang="en-US" sz="3600" b="1">
              <a:solidFill>
                <a:schemeClr val="accent5">
                  <a:lumMod val="75000"/>
                </a:schemeClr>
              </a:solidFill>
              <a:latin typeface="微软雅黑"/>
              <a:ea typeface="微软雅黑"/>
            </a:endParaRPr>
          </a:p>
        </p:txBody>
      </p:sp>
      <p:sp>
        <p:nvSpPr>
          <p:cNvPr id="5" name="流程圖: 人工輸入 4"/>
          <p:cNvSpPr/>
          <p:nvPr/>
        </p:nvSpPr>
        <p:spPr bwMode="auto">
          <a:xfrm rot="16199999" flipV="1">
            <a:off x="1418536" y="2306672"/>
            <a:ext cx="355548" cy="2273244"/>
          </a:xfrm>
          <a:prstGeom prst="flowChartManualInput">
            <a:avLst/>
          </a:prstGeom>
          <a:solidFill>
            <a:srgbClr val="9BBB59">
              <a:lumMod val="75000"/>
            </a:srgbClr>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8" name="矩形 7"/>
          <p:cNvSpPr/>
          <p:nvPr/>
        </p:nvSpPr>
        <p:spPr bwMode="auto">
          <a:xfrm>
            <a:off x="461988" y="3189055"/>
            <a:ext cx="10263226" cy="2076440"/>
          </a:xfrm>
          <a:prstGeom prst="rect">
            <a:avLst/>
          </a:prstGeom>
          <a:noFill/>
          <a:ln w="25400" cap="flat" cmpd="sng" algn="ctr">
            <a:solidFill>
              <a:srgbClr val="9BBB59">
                <a:lumMod val="75000"/>
              </a:srgbClr>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9" name="矩形 8"/>
          <p:cNvSpPr/>
          <p:nvPr/>
        </p:nvSpPr>
        <p:spPr bwMode="auto">
          <a:xfrm>
            <a:off x="511169" y="3233552"/>
            <a:ext cx="1107996" cy="369332"/>
          </a:xfrm>
          <a:prstGeom prst="rect">
            <a:avLst/>
          </a:prstGeom>
        </p:spPr>
        <p:txBody>
          <a:bodyPr wrap="none">
            <a:spAutoFit/>
          </a:bodyPr>
          <a:lstStyle/>
          <a:p>
            <a:pPr>
              <a:defRPr/>
            </a:pPr>
            <a:r>
              <a:rPr lang="zh-TW" b="1">
                <a:solidFill>
                  <a:prstClr val="white"/>
                </a:solidFill>
                <a:latin typeface="微軟正黑體"/>
                <a:ea typeface="微軟正黑體"/>
              </a:rPr>
              <a:t>目標項目</a:t>
            </a:r>
            <a:endParaRPr lang="en-US" b="1">
              <a:solidFill>
                <a:prstClr val="white"/>
              </a:solidFill>
              <a:latin typeface="微軟正黑體"/>
              <a:ea typeface="微軟正黑體"/>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514" name="標題 1"/>
          <p:cNvSpPr>
            <a:spLocks noChangeArrowheads="1" noGrp="1"/>
          </p:cNvSpPr>
          <p:nvPr>
            <p:ph type="title"/>
          </p:nvPr>
        </p:nvSpPr>
        <p:spPr bwMode="auto">
          <a:xfrm>
            <a:off x="1752599" y="152400"/>
            <a:ext cx="8229600" cy="546100"/>
          </a:xfrm>
        </p:spPr>
        <p:txBody>
          <a:bodyPr/>
          <a:lstStyle/>
          <a:p>
            <a:pPr>
              <a:defRPr/>
            </a:pPr>
            <a:r>
              <a:rPr lang="en-US" sz="2800">
                <a:latin typeface="微軟正黑體"/>
                <a:ea typeface="微軟正黑體"/>
              </a:rPr>
              <a:t>Liability</a:t>
            </a:r>
            <a:r>
              <a:rPr lang="zh-TW" sz="2800">
                <a:latin typeface="微軟正黑體"/>
                <a:ea typeface="微軟正黑體"/>
              </a:rPr>
              <a:t>管理</a:t>
            </a:r>
            <a:endParaRPr/>
          </a:p>
        </p:txBody>
      </p:sp>
      <p:sp>
        <p:nvSpPr>
          <p:cNvPr id="3" name="矩形 2"/>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4" name="文字方塊 4"/>
          <p:cNvSpPr txBox="1">
            <a:spLocks noChangeArrowheads="1"/>
          </p:cNvSpPr>
          <p:nvPr/>
        </p:nvSpPr>
        <p:spPr bwMode="auto">
          <a:xfrm>
            <a:off x="2174875" y="1323974"/>
            <a:ext cx="113665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新增</a:t>
            </a:r>
            <a:endParaRPr/>
          </a:p>
        </p:txBody>
      </p:sp>
      <p:sp>
        <p:nvSpPr>
          <p:cNvPr id="5" name="矩形 4"/>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6" name="矩形 5"/>
          <p:cNvSpPr/>
          <p:nvPr/>
        </p:nvSpPr>
        <p:spPr bwMode="auto">
          <a:xfrm>
            <a:off x="3657601" y="1922464"/>
            <a:ext cx="6524625" cy="18113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Arial"/>
            </a:endParaRPr>
          </a:p>
        </p:txBody>
      </p:sp>
      <p:sp>
        <p:nvSpPr>
          <p:cNvPr id="7" name="矩形 6"/>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solidFill>
                  <a:schemeClr val="tx1"/>
                </a:solidFill>
                <a:latin typeface="Arial"/>
              </a:rPr>
              <a:t>輸入</a:t>
            </a:r>
            <a:r>
              <a:rPr lang="en-US">
                <a:solidFill>
                  <a:schemeClr val="tx1"/>
                </a:solidFill>
                <a:latin typeface="Arial"/>
              </a:rPr>
              <a:t>Liability</a:t>
            </a:r>
            <a:r>
              <a:rPr lang="zh-TW">
                <a:solidFill>
                  <a:schemeClr val="tx1"/>
                </a:solidFill>
                <a:latin typeface="Arial"/>
              </a:rPr>
              <a:t>資料</a:t>
            </a:r>
            <a:endParaRPr/>
          </a:p>
        </p:txBody>
      </p:sp>
      <p:sp>
        <p:nvSpPr>
          <p:cNvPr id="8" name="矩形 7"/>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rPr>
              <a:t>查詢</a:t>
            </a:r>
            <a:endParaRPr/>
          </a:p>
        </p:txBody>
      </p:sp>
      <p:sp>
        <p:nvSpPr>
          <p:cNvPr id="64521" name="文字方塊 11"/>
          <p:cNvSpPr txBox="1">
            <a:spLocks noChangeArrowheads="1"/>
          </p:cNvSpPr>
          <p:nvPr/>
        </p:nvSpPr>
        <p:spPr bwMode="auto">
          <a:xfrm>
            <a:off x="5792788" y="2362199"/>
            <a:ext cx="21447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en-US"/>
              <a:t>Liability</a:t>
            </a:r>
            <a:r>
              <a:rPr lang="zh-TW"/>
              <a:t>資料</a:t>
            </a:r>
            <a:endParaRPr/>
          </a:p>
        </p:txBody>
      </p:sp>
      <p:sp>
        <p:nvSpPr>
          <p:cNvPr id="10" name="矩形 9"/>
          <p:cNvSpPr/>
          <p:nvPr/>
        </p:nvSpPr>
        <p:spPr bwMode="auto">
          <a:xfrm>
            <a:off x="8839200" y="63754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t>離開</a:t>
            </a:r>
            <a:endParaRPr/>
          </a:p>
        </p:txBody>
      </p:sp>
      <p:sp>
        <p:nvSpPr>
          <p:cNvPr id="12" name="文字方塊 4"/>
          <p:cNvSpPr txBox="1">
            <a:spLocks noChangeArrowheads="1"/>
          </p:cNvSpPr>
          <p:nvPr/>
        </p:nvSpPr>
        <p:spPr bwMode="auto">
          <a:xfrm>
            <a:off x="2174875" y="1898650"/>
            <a:ext cx="113665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異動</a:t>
            </a:r>
            <a:endParaRPr/>
          </a:p>
        </p:txBody>
      </p:sp>
      <p:sp>
        <p:nvSpPr>
          <p:cNvPr id="13" name="文字方塊 4"/>
          <p:cNvSpPr txBox="1">
            <a:spLocks noChangeArrowheads="1"/>
          </p:cNvSpPr>
          <p:nvPr/>
        </p:nvSpPr>
        <p:spPr bwMode="auto">
          <a:xfrm>
            <a:off x="2174875" y="2459038"/>
            <a:ext cx="1136650" cy="368300"/>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t>查詢</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 name="矩形 15"/>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25" name="文字方塊 4"/>
          <p:cNvSpPr txBox="1">
            <a:spLocks noChangeArrowheads="1"/>
          </p:cNvSpPr>
          <p:nvPr/>
        </p:nvSpPr>
        <p:spPr bwMode="auto">
          <a:xfrm>
            <a:off x="2174875" y="1393826"/>
            <a:ext cx="1136650" cy="1477963"/>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供應商</a:t>
            </a: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p:txBody>
      </p:sp>
      <p:sp>
        <p:nvSpPr>
          <p:cNvPr id="68612" name="標題 1"/>
          <p:cNvSpPr>
            <a:spLocks noChangeArrowheads="1" noGrp="1"/>
          </p:cNvSpPr>
          <p:nvPr>
            <p:ph type="title"/>
          </p:nvPr>
        </p:nvSpPr>
        <p:spPr bwMode="auto">
          <a:xfrm>
            <a:off x="1752599" y="152400"/>
            <a:ext cx="8229600" cy="546100"/>
          </a:xfrm>
        </p:spPr>
        <p:txBody>
          <a:bodyPr/>
          <a:lstStyle/>
          <a:p>
            <a:pPr>
              <a:defRPr/>
            </a:pPr>
            <a:r>
              <a:rPr lang="zh-TW" sz="2800">
                <a:latin typeface="微軟正黑體"/>
                <a:ea typeface="微軟正黑體"/>
              </a:rPr>
              <a:t>資料建立</a:t>
            </a:r>
            <a:endParaRPr/>
          </a:p>
        </p:txBody>
      </p:sp>
      <p:sp>
        <p:nvSpPr>
          <p:cNvPr id="17" name="文字方塊 4"/>
          <p:cNvSpPr txBox="1">
            <a:spLocks noChangeArrowheads="1"/>
          </p:cNvSpPr>
          <p:nvPr/>
        </p:nvSpPr>
        <p:spPr bwMode="auto">
          <a:xfrm>
            <a:off x="2514601" y="1916114"/>
            <a:ext cx="720724" cy="369887"/>
          </a:xfrm>
          <a:prstGeom prst="rect">
            <a:avLst/>
          </a:prstGeom>
          <a:solidFill>
            <a:srgbClr val="002060"/>
          </a:solidFill>
          <a:ln>
            <a:solidFill>
              <a:srgbClr val="002060"/>
            </a:solidFill>
          </a:ln>
        </p:spPr>
        <p:style>
          <a:lnRef idx="1">
            <a:schemeClr val="accent1"/>
          </a:lnRef>
          <a:fillRef idx="2">
            <a:schemeClr val="accent1"/>
          </a:fillRef>
          <a:effectRef idx="1">
            <a:schemeClr val="accent1"/>
          </a:effectRef>
          <a:fontRef idx="minor">
            <a:schemeClr val="dk1"/>
          </a:fontRef>
        </p:style>
        <p:txBody>
          <a:bodyP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solidFill>
                  <a:schemeClr val="bg1"/>
                </a:solidFill>
              </a:rPr>
              <a:t>新增</a:t>
            </a:r>
            <a:endParaRPr/>
          </a:p>
        </p:txBody>
      </p:sp>
      <p:sp>
        <p:nvSpPr>
          <p:cNvPr id="19" name="矩形 18"/>
          <p:cNvSpPr/>
          <p:nvPr/>
        </p:nvSpPr>
        <p:spPr bwMode="auto">
          <a:xfrm>
            <a:off x="3657601" y="1066800"/>
            <a:ext cx="6524625"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68615" name="文字方塊 11"/>
          <p:cNvSpPr txBox="1">
            <a:spLocks noChangeArrowheads="1"/>
          </p:cNvSpPr>
          <p:nvPr/>
        </p:nvSpPr>
        <p:spPr bwMode="auto">
          <a:xfrm>
            <a:off x="5792788" y="2362199"/>
            <a:ext cx="21447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供應商資料</a:t>
            </a:r>
            <a:endParaRPr/>
          </a:p>
        </p:txBody>
      </p:sp>
      <p:sp>
        <p:nvSpPr>
          <p:cNvPr id="23" name="矩形 22"/>
          <p:cNvSpPr/>
          <p:nvPr/>
        </p:nvSpPr>
        <p:spPr bwMode="auto">
          <a:xfrm>
            <a:off x="9239250" y="6324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atin typeface="微軟正黑體"/>
                <a:ea typeface="微軟正黑體"/>
              </a:rPr>
              <a:t>新增</a:t>
            </a:r>
            <a:endParaRPr/>
          </a:p>
        </p:txBody>
      </p:sp>
      <p:sp>
        <p:nvSpPr>
          <p:cNvPr id="24" name="文字方塊 4"/>
          <p:cNvSpPr txBox="1">
            <a:spLocks noChangeArrowheads="1"/>
          </p:cNvSpPr>
          <p:nvPr/>
        </p:nvSpPr>
        <p:spPr bwMode="auto">
          <a:xfrm>
            <a:off x="2514601" y="2317750"/>
            <a:ext cx="739775" cy="522287"/>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latin typeface="微軟正黑體"/>
                <a:ea typeface="微軟正黑體"/>
              </a:rPr>
              <a:t>查詢</a:t>
            </a:r>
            <a:r>
              <a:rPr lang="en-US" sz="1400">
                <a:latin typeface="微軟正黑體"/>
                <a:ea typeface="微軟正黑體"/>
              </a:rPr>
              <a:t>&amp;</a:t>
            </a:r>
            <a:r>
              <a:rPr lang="zh-TW" sz="1400">
                <a:latin typeface="微軟正黑體"/>
                <a:ea typeface="微軟正黑體"/>
              </a:rPr>
              <a:t>異動</a:t>
            </a:r>
            <a:endParaRPr/>
          </a:p>
        </p:txBody>
      </p:sp>
      <p:sp>
        <p:nvSpPr>
          <p:cNvPr id="26" name="文字方塊 4"/>
          <p:cNvSpPr txBox="1">
            <a:spLocks noChangeArrowheads="1"/>
          </p:cNvSpPr>
          <p:nvPr/>
        </p:nvSpPr>
        <p:spPr bwMode="auto">
          <a:xfrm>
            <a:off x="2174875" y="2997200"/>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solidFill>
                  <a:schemeClr val="bg1"/>
                </a:solidFill>
              </a:rPr>
              <a:t>會員</a:t>
            </a:r>
            <a:endParaRPr/>
          </a:p>
        </p:txBody>
      </p:sp>
      <p:sp>
        <p:nvSpPr>
          <p:cNvPr id="27" name="文字方塊 4"/>
          <p:cNvSpPr txBox="1">
            <a:spLocks noChangeArrowheads="1"/>
          </p:cNvSpPr>
          <p:nvPr/>
        </p:nvSpPr>
        <p:spPr bwMode="auto">
          <a:xfrm>
            <a:off x="2174875" y="3479800"/>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a:t>
            </a:r>
            <a:endParaRPr/>
          </a:p>
        </p:txBody>
      </p:sp>
      <p:sp>
        <p:nvSpPr>
          <p:cNvPr id="28" name="文字方塊 4"/>
          <p:cNvSpPr txBox="1">
            <a:spLocks noChangeArrowheads="1"/>
          </p:cNvSpPr>
          <p:nvPr/>
        </p:nvSpPr>
        <p:spPr bwMode="auto">
          <a:xfrm>
            <a:off x="2174875" y="3956050"/>
            <a:ext cx="1136650" cy="368300"/>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代碼</a:t>
            </a:r>
            <a:endParaRPr/>
          </a:p>
        </p:txBody>
      </p:sp>
      <p:sp>
        <p:nvSpPr>
          <p:cNvPr id="29" name="文字方塊 4"/>
          <p:cNvSpPr txBox="1">
            <a:spLocks noChangeArrowheads="1"/>
          </p:cNvSpPr>
          <p:nvPr/>
        </p:nvSpPr>
        <p:spPr bwMode="auto">
          <a:xfrm>
            <a:off x="2174875" y="4430714"/>
            <a:ext cx="1136650" cy="369887"/>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合約</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 name="矩形 15"/>
          <p:cNvSpPr/>
          <p:nvPr/>
        </p:nvSpPr>
        <p:spPr bwMode="auto">
          <a:xfrm>
            <a:off x="1981200" y="1066800"/>
            <a:ext cx="1524000" cy="5029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25" name="文字方塊 4"/>
          <p:cNvSpPr txBox="1">
            <a:spLocks noChangeArrowheads="1"/>
          </p:cNvSpPr>
          <p:nvPr/>
        </p:nvSpPr>
        <p:spPr bwMode="auto">
          <a:xfrm>
            <a:off x="2174875" y="1393826"/>
            <a:ext cx="1136650" cy="1477963"/>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供應商</a:t>
            </a: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a:p>
            <a:pPr algn="ctr">
              <a:defRPr/>
            </a:pPr>
            <a:endParaRPr lang="en-US">
              <a:latin typeface="微軟正黑體"/>
              <a:ea typeface="微軟正黑體"/>
            </a:endParaRPr>
          </a:p>
        </p:txBody>
      </p:sp>
      <p:sp>
        <p:nvSpPr>
          <p:cNvPr id="69636" name="標題 1"/>
          <p:cNvSpPr>
            <a:spLocks noChangeArrowheads="1" noGrp="1"/>
          </p:cNvSpPr>
          <p:nvPr>
            <p:ph type="title"/>
          </p:nvPr>
        </p:nvSpPr>
        <p:spPr bwMode="auto">
          <a:xfrm>
            <a:off x="1752599" y="152400"/>
            <a:ext cx="8229600" cy="546100"/>
          </a:xfrm>
        </p:spPr>
        <p:txBody>
          <a:bodyPr/>
          <a:lstStyle/>
          <a:p>
            <a:pPr>
              <a:defRPr/>
            </a:pPr>
            <a:r>
              <a:rPr lang="zh-TW" sz="2800">
                <a:latin typeface="微軟正黑體"/>
                <a:ea typeface="微軟正黑體"/>
              </a:rPr>
              <a:t>資料建立</a:t>
            </a:r>
            <a:endParaRPr/>
          </a:p>
        </p:txBody>
      </p:sp>
      <p:sp>
        <p:nvSpPr>
          <p:cNvPr id="17" name="文字方塊 4"/>
          <p:cNvSpPr txBox="1">
            <a:spLocks noChangeArrowheads="1"/>
          </p:cNvSpPr>
          <p:nvPr/>
        </p:nvSpPr>
        <p:spPr bwMode="auto">
          <a:xfrm>
            <a:off x="2505076" y="1841500"/>
            <a:ext cx="720724" cy="369888"/>
          </a:xfrm>
          <a:prstGeom prst="rect">
            <a:avLst/>
          </a:prstGeom>
          <a:ln/>
        </p:spPr>
        <p:style>
          <a:lnRef idx="2">
            <a:schemeClr val="accent1"/>
          </a:lnRef>
          <a:fillRef idx="1">
            <a:schemeClr val="lt1"/>
          </a:fillRef>
          <a:effectRef idx="0">
            <a:schemeClr val="accent1"/>
          </a:effectRef>
          <a:fontRef idx="minor">
            <a:schemeClr val="dk1"/>
          </a:fontRef>
        </p:style>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新增</a:t>
            </a:r>
            <a:endParaRPr/>
          </a:p>
        </p:txBody>
      </p:sp>
      <p:sp>
        <p:nvSpPr>
          <p:cNvPr id="18" name="矩形 17"/>
          <p:cNvSpPr/>
          <p:nvPr/>
        </p:nvSpPr>
        <p:spPr bwMode="auto">
          <a:xfrm>
            <a:off x="3657601" y="1066800"/>
            <a:ext cx="6524625" cy="7620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19" name="矩形 18"/>
          <p:cNvSpPr/>
          <p:nvPr/>
        </p:nvSpPr>
        <p:spPr bwMode="auto">
          <a:xfrm>
            <a:off x="3657601" y="1922464"/>
            <a:ext cx="6524625" cy="417353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zh-TW">
              <a:solidFill>
                <a:schemeClr val="tx1"/>
              </a:solidFill>
              <a:latin typeface="微軟正黑體"/>
              <a:ea typeface="微軟正黑體"/>
            </a:endParaRPr>
          </a:p>
        </p:txBody>
      </p:sp>
      <p:sp>
        <p:nvSpPr>
          <p:cNvPr id="20" name="矩形 19"/>
          <p:cNvSpPr/>
          <p:nvPr/>
        </p:nvSpPr>
        <p:spPr bwMode="auto">
          <a:xfrm>
            <a:off x="3921125" y="1190625"/>
            <a:ext cx="3810000" cy="4953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TW">
                <a:solidFill>
                  <a:schemeClr val="tx1"/>
                </a:solidFill>
                <a:latin typeface="微軟正黑體"/>
                <a:ea typeface="微軟正黑體"/>
              </a:rPr>
              <a:t>輸入供應商關鍵字</a:t>
            </a:r>
            <a:endParaRPr/>
          </a:p>
        </p:txBody>
      </p:sp>
      <p:sp>
        <p:nvSpPr>
          <p:cNvPr id="21" name="矩形 20"/>
          <p:cNvSpPr/>
          <p:nvPr/>
        </p:nvSpPr>
        <p:spPr bwMode="auto">
          <a:xfrm>
            <a:off x="7827963" y="1190625"/>
            <a:ext cx="914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solidFill>
                  <a:srgbClr val="FFFFFF"/>
                </a:solidFill>
                <a:latin typeface="微軟正黑體"/>
                <a:ea typeface="微軟正黑體"/>
              </a:rPr>
              <a:t>查詢</a:t>
            </a:r>
            <a:endParaRPr/>
          </a:p>
        </p:txBody>
      </p:sp>
      <p:sp>
        <p:nvSpPr>
          <p:cNvPr id="69642" name="文字方塊 11"/>
          <p:cNvSpPr txBox="1">
            <a:spLocks noChangeArrowheads="1"/>
          </p:cNvSpPr>
          <p:nvPr/>
        </p:nvSpPr>
        <p:spPr bwMode="auto">
          <a:xfrm>
            <a:off x="5792788" y="2362199"/>
            <a:ext cx="2144712" cy="369888"/>
          </a:xfrm>
          <a:prstGeom prst="rect">
            <a:avLst/>
          </a:prstGeom>
          <a:noFill/>
          <a:ln>
            <a:noFill/>
          </a:ln>
        </p:spPr>
        <p:txBody>
          <a:bodyPr anchor="ct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a:latin typeface="微軟正黑體"/>
                <a:ea typeface="微軟正黑體"/>
              </a:rPr>
              <a:t>供應商資料</a:t>
            </a:r>
            <a:endParaRPr/>
          </a:p>
        </p:txBody>
      </p:sp>
      <p:sp>
        <p:nvSpPr>
          <p:cNvPr id="23" name="矩形 22"/>
          <p:cNvSpPr/>
          <p:nvPr/>
        </p:nvSpPr>
        <p:spPr bwMode="auto">
          <a:xfrm>
            <a:off x="9239250" y="6324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atin typeface="微軟正黑體"/>
                <a:ea typeface="微軟正黑體"/>
              </a:rPr>
              <a:t>修改</a:t>
            </a:r>
            <a:endParaRPr/>
          </a:p>
        </p:txBody>
      </p:sp>
      <p:sp>
        <p:nvSpPr>
          <p:cNvPr id="26" name="文字方塊 4"/>
          <p:cNvSpPr txBox="1">
            <a:spLocks noChangeArrowheads="1"/>
          </p:cNvSpPr>
          <p:nvPr/>
        </p:nvSpPr>
        <p:spPr bwMode="auto">
          <a:xfrm>
            <a:off x="2174875" y="2997200"/>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tx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solidFill>
                  <a:schemeClr val="bg1"/>
                </a:solidFill>
              </a:rPr>
              <a:t>會員</a:t>
            </a:r>
            <a:endParaRPr/>
          </a:p>
        </p:txBody>
      </p:sp>
      <p:sp>
        <p:nvSpPr>
          <p:cNvPr id="27" name="文字方塊 4"/>
          <p:cNvSpPr txBox="1">
            <a:spLocks noChangeArrowheads="1"/>
          </p:cNvSpPr>
          <p:nvPr/>
        </p:nvSpPr>
        <p:spPr bwMode="auto">
          <a:xfrm>
            <a:off x="2174875" y="3479800"/>
            <a:ext cx="1136650" cy="369888"/>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聯盟</a:t>
            </a:r>
            <a:endParaRPr/>
          </a:p>
        </p:txBody>
      </p:sp>
      <p:sp>
        <p:nvSpPr>
          <p:cNvPr id="28" name="文字方塊 4"/>
          <p:cNvSpPr txBox="1">
            <a:spLocks noChangeArrowheads="1"/>
          </p:cNvSpPr>
          <p:nvPr/>
        </p:nvSpPr>
        <p:spPr bwMode="auto">
          <a:xfrm>
            <a:off x="2174875" y="3956050"/>
            <a:ext cx="1136650" cy="368300"/>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代碼</a:t>
            </a:r>
            <a:endParaRPr/>
          </a:p>
        </p:txBody>
      </p:sp>
      <p:sp>
        <p:nvSpPr>
          <p:cNvPr id="29" name="文字方塊 4"/>
          <p:cNvSpPr txBox="1">
            <a:spLocks noChangeArrowheads="1"/>
          </p:cNvSpPr>
          <p:nvPr/>
        </p:nvSpPr>
        <p:spPr bwMode="auto">
          <a:xfrm>
            <a:off x="2174875" y="4430714"/>
            <a:ext cx="1136650" cy="369887"/>
          </a:xfrm>
          <a:prstGeom prst="rect">
            <a:avLst/>
          </a:prstGeom>
          <a:ln/>
        </p:spPr>
        <p:style>
          <a:lnRef idx="1">
            <a:schemeClr val="accent1"/>
          </a:lnRef>
          <a:fillRef idx="2">
            <a:schemeClr val="accent1"/>
          </a:fillRef>
          <a:effectRef idx="1">
            <a:schemeClr val="accent1"/>
          </a:effectRef>
          <a:fontRef idx="minor">
            <a:schemeClr val="dk1"/>
          </a:fontRef>
        </p:style>
        <p:txBody>
          <a:bodyPr anchor="ctr">
            <a:spAutoFit/>
          </a:bodyPr>
          <a:lstStyle>
            <a:defPPr>
              <a:defRPr lang="zh-TW"/>
            </a:defPPr>
            <a:lvl1pPr algn="ctr">
              <a:defRPr>
                <a:solidFill>
                  <a:schemeClr val="bg1"/>
                </a:solidFill>
                <a:latin typeface="微軟正黑體"/>
                <a:ea typeface="微軟正黑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defRPr/>
            </a:pPr>
            <a:r>
              <a:rPr lang="zh-TW"/>
              <a:t>合約</a:t>
            </a:r>
            <a:endParaRPr/>
          </a:p>
        </p:txBody>
      </p:sp>
      <p:sp>
        <p:nvSpPr>
          <p:cNvPr id="22" name="文字方塊 4"/>
          <p:cNvSpPr txBox="1">
            <a:spLocks noChangeArrowheads="1"/>
          </p:cNvSpPr>
          <p:nvPr/>
        </p:nvSpPr>
        <p:spPr bwMode="auto">
          <a:xfrm>
            <a:off x="2505076" y="2286000"/>
            <a:ext cx="739775" cy="522287"/>
          </a:xfrm>
          <a:prstGeom prst="rect">
            <a:avLst/>
          </a:prstGeom>
          <a:solidFill>
            <a:srgbClr val="002060"/>
          </a:solidFill>
          <a:ln>
            <a:solidFill>
              <a:srgbClr val="002060"/>
            </a:solidFill>
          </a:ln>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Calibri"/>
                <a:ea typeface="新細明體"/>
              </a:defRPr>
            </a:lvl1pPr>
            <a:lvl2pPr marL="742950" indent="-285750">
              <a:defRPr>
                <a:solidFill>
                  <a:schemeClr val="tx1"/>
                </a:solidFill>
                <a:latin typeface="Calibri"/>
                <a:ea typeface="新細明體"/>
              </a:defRPr>
            </a:lvl2pPr>
            <a:lvl3pPr marL="1143000" indent="-228600">
              <a:defRPr>
                <a:solidFill>
                  <a:schemeClr val="tx1"/>
                </a:solidFill>
                <a:latin typeface="Calibri"/>
                <a:ea typeface="新細明體"/>
              </a:defRPr>
            </a:lvl3pPr>
            <a:lvl4pPr marL="1600200" indent="-228600">
              <a:defRPr>
                <a:solidFill>
                  <a:schemeClr val="tx1"/>
                </a:solidFill>
                <a:latin typeface="Calibri"/>
                <a:ea typeface="新細明體"/>
              </a:defRPr>
            </a:lvl4pPr>
            <a:lvl5pPr marL="2057400" indent="-228600">
              <a:defRPr>
                <a:solidFill>
                  <a:schemeClr val="tx1"/>
                </a:solidFill>
                <a:latin typeface="Calibri"/>
                <a:ea typeface="新細明體"/>
              </a:defRPr>
            </a:lvl5pPr>
            <a:lvl6pPr marL="2514600" indent="-228600">
              <a:spcBef>
                <a:spcPts val="0"/>
              </a:spcBef>
              <a:spcAft>
                <a:spcPts val="0"/>
              </a:spcAft>
              <a:defRPr>
                <a:solidFill>
                  <a:schemeClr val="tx1"/>
                </a:solidFill>
                <a:latin typeface="Calibri"/>
                <a:ea typeface="新細明體"/>
              </a:defRPr>
            </a:lvl6pPr>
            <a:lvl7pPr marL="2971800" indent="-228600">
              <a:spcBef>
                <a:spcPts val="0"/>
              </a:spcBef>
              <a:spcAft>
                <a:spcPts val="0"/>
              </a:spcAft>
              <a:defRPr>
                <a:solidFill>
                  <a:schemeClr val="tx1"/>
                </a:solidFill>
                <a:latin typeface="Calibri"/>
                <a:ea typeface="新細明體"/>
              </a:defRPr>
            </a:lvl7pPr>
            <a:lvl8pPr marL="3429000" indent="-228600">
              <a:spcBef>
                <a:spcPts val="0"/>
              </a:spcBef>
              <a:spcAft>
                <a:spcPts val="0"/>
              </a:spcAft>
              <a:defRPr>
                <a:solidFill>
                  <a:schemeClr val="tx1"/>
                </a:solidFill>
                <a:latin typeface="Calibri"/>
                <a:ea typeface="新細明體"/>
              </a:defRPr>
            </a:lvl8pPr>
            <a:lvl9pPr marL="3886200" indent="-228600">
              <a:spcBef>
                <a:spcPts val="0"/>
              </a:spcBef>
              <a:spcAft>
                <a:spcPts val="0"/>
              </a:spcAft>
              <a:defRPr>
                <a:solidFill>
                  <a:schemeClr val="tx1"/>
                </a:solidFill>
                <a:latin typeface="Calibri"/>
                <a:ea typeface="新細明體"/>
              </a:defRPr>
            </a:lvl9pPr>
          </a:lstStyle>
          <a:p>
            <a:pPr algn="ctr">
              <a:defRPr/>
            </a:pPr>
            <a:r>
              <a:rPr lang="zh-TW" sz="1400">
                <a:solidFill>
                  <a:schemeClr val="bg1"/>
                </a:solidFill>
                <a:latin typeface="微軟正黑體"/>
                <a:ea typeface="微軟正黑體"/>
              </a:rPr>
              <a:t>查詢</a:t>
            </a:r>
            <a:r>
              <a:rPr lang="en-US" sz="1400">
                <a:solidFill>
                  <a:schemeClr val="bg1"/>
                </a:solidFill>
                <a:latin typeface="微軟正黑體"/>
                <a:ea typeface="微軟正黑體"/>
              </a:rPr>
              <a:t>&amp;</a:t>
            </a:r>
            <a:r>
              <a:rPr lang="zh-TW" sz="1400">
                <a:solidFill>
                  <a:schemeClr val="bg1"/>
                </a:solidFill>
                <a:latin typeface="微軟正黑體"/>
                <a:ea typeface="微軟正黑體"/>
              </a:rPr>
              <a:t>異動</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流程圖: 人工輸入 1"/>
          <p:cNvSpPr/>
          <p:nvPr/>
        </p:nvSpPr>
        <p:spPr bwMode="auto">
          <a:xfrm rot="16199999" flipV="1">
            <a:off x="1480136" y="-196509"/>
            <a:ext cx="355548" cy="2485377"/>
          </a:xfrm>
          <a:prstGeom prst="flowChartManualInput">
            <a:avLst/>
          </a:prstGeom>
          <a:solidFill>
            <a:srgbClr val="FFC000"/>
          </a:solidFill>
          <a:ln w="25400" cap="flat" cmpd="sng" algn="ctr">
            <a:no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white"/>
              </a:solidFill>
              <a:latin typeface="微軟正黑體"/>
              <a:ea typeface="微軟正黑體"/>
            </a:endParaRPr>
          </a:p>
        </p:txBody>
      </p:sp>
      <p:sp>
        <p:nvSpPr>
          <p:cNvPr id="3" name="矩形 2"/>
          <p:cNvSpPr/>
          <p:nvPr/>
        </p:nvSpPr>
        <p:spPr bwMode="auto">
          <a:xfrm>
            <a:off x="412808" y="832487"/>
            <a:ext cx="11178478" cy="2697613"/>
          </a:xfrm>
          <a:prstGeom prst="rect">
            <a:avLst/>
          </a:prstGeom>
          <a:noFill/>
          <a:ln w="25400" cap="flat" cmpd="sng" algn="ctr">
            <a:solidFill>
              <a:srgbClr val="FFC000"/>
            </a:solidFill>
            <a:prstDash val="solid"/>
          </a:ln>
          <a:effectLst/>
        </p:spPr>
        <p:txBody>
          <a:bodyPr rtlCol="0" anchor="ctr"/>
          <a:lstStyle/>
          <a:p>
            <a:pPr marL="0" marR="0" lvl="0" indent="0" algn="ctr" defTabSz="914400">
              <a:lnSpc>
                <a:spcPct val="100000"/>
              </a:lnSpc>
              <a:spcBef>
                <a:spcPts val="0"/>
              </a:spcBef>
              <a:spcAft>
                <a:spcPts val="0"/>
              </a:spcAft>
              <a:buClrTx/>
              <a:buSzTx/>
              <a:buFontTx/>
              <a:buNone/>
              <a:defRPr/>
            </a:pPr>
            <a:endParaRPr lang="zh-TW" sz="1800" b="0" i="0" u="none" strike="noStrike" cap="none" spc="0">
              <a:ln>
                <a:noFill/>
              </a:ln>
              <a:solidFill>
                <a:prstClr val="black"/>
              </a:solidFill>
              <a:latin typeface="微軟正黑體"/>
              <a:ea typeface="微軟正黑體"/>
            </a:endParaRPr>
          </a:p>
        </p:txBody>
      </p:sp>
      <p:sp>
        <p:nvSpPr>
          <p:cNvPr id="4" name="矩形 3"/>
          <p:cNvSpPr/>
          <p:nvPr/>
        </p:nvSpPr>
        <p:spPr bwMode="auto">
          <a:xfrm>
            <a:off x="517629" y="869893"/>
            <a:ext cx="646331" cy="369332"/>
          </a:xfrm>
          <a:prstGeom prst="rect">
            <a:avLst/>
          </a:prstGeom>
        </p:spPr>
        <p:txBody>
          <a:bodyPr wrap="none">
            <a:spAutoFit/>
          </a:bodyPr>
          <a:lstStyle/>
          <a:p>
            <a:pPr>
              <a:defRPr/>
            </a:pPr>
            <a:r>
              <a:rPr lang="zh-TW" b="1">
                <a:solidFill>
                  <a:prstClr val="white"/>
                </a:solidFill>
                <a:latin typeface="微軟正黑體"/>
                <a:ea typeface="微軟正黑體"/>
              </a:rPr>
              <a:t>說明</a:t>
            </a:r>
            <a:endParaRPr lang="en-US" b="1">
              <a:solidFill>
                <a:prstClr val="white"/>
              </a:solidFill>
              <a:latin typeface="微軟正黑體"/>
              <a:ea typeface="微軟正黑體"/>
            </a:endParaRPr>
          </a:p>
        </p:txBody>
      </p:sp>
      <p:sp>
        <p:nvSpPr>
          <p:cNvPr id="5" name="標題 1"/>
          <p:cNvSpPr txBox="1"/>
          <p:nvPr/>
        </p:nvSpPr>
        <p:spPr bwMode="auto">
          <a:xfrm>
            <a:off x="1622156" y="200765"/>
            <a:ext cx="9056177" cy="652369"/>
          </a:xfrm>
          <a:prstGeom prst="rect">
            <a:avLst/>
          </a:prstGeom>
        </p:spPr>
        <p:txBody>
          <a:bodyPr vert="horz" lIns="91440" tIns="45720" rIns="91440" bIns="45720" rtlCol="0" anchor="ctr">
            <a:normAutofit/>
          </a:bodyPr>
          <a:lstStyle>
            <a:lvl1pPr algn="l" defTabSz="914400">
              <a:lnSpc>
                <a:spcPct val="90000"/>
              </a:lnSpc>
              <a:spcBef>
                <a:spcPts val="0"/>
              </a:spcBef>
              <a:buNone/>
              <a:defRPr sz="4400" b="1">
                <a:ln w="3175">
                  <a:noFill/>
                </a:ln>
                <a:gradFill>
                  <a:gsLst>
                    <a:gs pos="0">
                      <a:srgbClr val="0255D5"/>
                    </a:gs>
                    <a:gs pos="100000">
                      <a:srgbClr val="072C85"/>
                    </a:gs>
                  </a:gsLst>
                  <a:lin ang="5400000" scaled="1"/>
                </a:gradFill>
                <a:latin typeface="微軟正黑體"/>
                <a:ea typeface="微軟正黑體"/>
                <a:cs typeface="+mj-cs"/>
              </a:defRPr>
            </a:lvl1pPr>
          </a:lstStyle>
          <a:p>
            <a:pPr lvl="0">
              <a:spcAft>
                <a:spcPts val="0"/>
              </a:spcAft>
              <a:defRPr/>
            </a:pPr>
            <a:r>
              <a:rPr lang="en-US" sz="3300"/>
              <a:t>API</a:t>
            </a:r>
            <a:r>
              <a:rPr lang="zh-TW" sz="3300"/>
              <a:t>設計規格</a:t>
            </a:r>
            <a:endParaRPr lang="zh-TW" sz="3300" b="1" i="0" u="none" strike="noStrike" cap="none" spc="0">
              <a:ln w="3175">
                <a:noFill/>
              </a:ln>
              <a:gradFill>
                <a:gsLst>
                  <a:gs pos="0">
                    <a:srgbClr val="0255D5"/>
                  </a:gs>
                  <a:gs pos="100000">
                    <a:srgbClr val="072C85"/>
                  </a:gs>
                </a:gsLst>
                <a:lin ang="5400000" scaled="1"/>
              </a:gra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lum/>
          </a:blip>
          <a:stretch/>
        </a:blipFill>
      </p:bgPr>
    </p:bg>
    <p:spTree>
      <p:nvGrpSpPr>
        <p:cNvPr id="1" name=""/>
        <p:cNvGrpSpPr/>
        <p:nvPr/>
      </p:nvGrpSpPr>
      <p:grpSpPr bwMode="auto">
        <a:xfrm>
          <a:off x="0" y="0"/>
          <a:ext cx="0" cy="0"/>
          <a:chOff x="0" y="0"/>
          <a:chExt cx="0" cy="0"/>
        </a:xfrm>
      </p:grpSpPr>
      <p:sp>
        <p:nvSpPr>
          <p:cNvPr id="2" name="內容版面配置區 2"/>
          <p:cNvSpPr txBox="1"/>
          <p:nvPr/>
        </p:nvSpPr>
        <p:spPr bwMode="auto">
          <a:xfrm>
            <a:off x="0" y="1699491"/>
            <a:ext cx="12176570" cy="3491345"/>
          </a:xfrm>
          <a:prstGeom prst="rect">
            <a:avLst/>
          </a:prstGeom>
          <a:blipFill>
            <a:blip r:embed="rId3"/>
            <a:tile algn="tl" flip="none" sx="100000" sy="100000" tx="0" ty="0"/>
          </a:blipFill>
        </p:spPr>
        <p:txBody>
          <a:bodyPr wrap="square" anchor="ctr">
            <a:noAutofit/>
          </a:bodyPr>
          <a:lstStyle>
            <a:lvl1pPr marL="342900" indent="-342900" algn="l">
              <a:spcBef>
                <a:spcPts val="0"/>
              </a:spcBef>
              <a:spcAft>
                <a:spcPts val="0"/>
              </a:spcAft>
              <a:buFont typeface="Arial"/>
              <a:buChar char="•"/>
              <a:defRPr sz="3200">
                <a:solidFill>
                  <a:schemeClr val="tx1"/>
                </a:solidFill>
                <a:latin typeface="+mn-lt"/>
                <a:ea typeface="+mn-ea"/>
                <a:cs typeface="+mn-cs"/>
              </a:defRPr>
            </a:lvl1pPr>
            <a:lvl2pPr marL="742950" indent="-285750" algn="l">
              <a:spcBef>
                <a:spcPts val="0"/>
              </a:spcBef>
              <a:spcAft>
                <a:spcPts val="0"/>
              </a:spcAft>
              <a:buFont typeface="Arial"/>
              <a:buChar char="–"/>
              <a:defRPr sz="2800">
                <a:solidFill>
                  <a:schemeClr val="tx1"/>
                </a:solidFill>
                <a:latin typeface="+mn-lt"/>
                <a:ea typeface="+mn-ea"/>
                <a:cs typeface="+mn-cs"/>
              </a:defRPr>
            </a:lvl2pPr>
            <a:lvl3pPr marL="1143000" indent="-228600" algn="l">
              <a:spcBef>
                <a:spcPts val="0"/>
              </a:spcBef>
              <a:spcAft>
                <a:spcPts val="0"/>
              </a:spcAft>
              <a:buFont typeface="Arial"/>
              <a:buChar char="•"/>
              <a:defRPr sz="2400">
                <a:solidFill>
                  <a:schemeClr val="tx1"/>
                </a:solidFill>
                <a:latin typeface="+mn-lt"/>
                <a:ea typeface="+mn-ea"/>
                <a:cs typeface="+mn-cs"/>
              </a:defRPr>
            </a:lvl3pPr>
            <a:lvl4pPr marL="1600200" indent="-228600" algn="l">
              <a:spcBef>
                <a:spcPts val="0"/>
              </a:spcBef>
              <a:spcAft>
                <a:spcPts val="0"/>
              </a:spcAft>
              <a:buFont typeface="Arial"/>
              <a:buChar char="–"/>
              <a:defRPr sz="2000">
                <a:solidFill>
                  <a:schemeClr val="tx1"/>
                </a:solidFill>
                <a:latin typeface="+mn-lt"/>
                <a:ea typeface="+mn-ea"/>
                <a:cs typeface="+mn-cs"/>
              </a:defRPr>
            </a:lvl4pPr>
            <a:lvl5pPr marL="2057400" indent="-228600" algn="l">
              <a:spcBef>
                <a:spcPts val="0"/>
              </a:spcBef>
              <a:spcAft>
                <a:spcPts val="0"/>
              </a:spcAft>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endParaRPr lang="zh-TW" sz="2800">
              <a:solidFill>
                <a:schemeClr val="bg1"/>
              </a:solidFill>
            </a:endParaRPr>
          </a:p>
        </p:txBody>
      </p:sp>
      <p:sp>
        <p:nvSpPr>
          <p:cNvPr id="3" name="矩形 2"/>
          <p:cNvSpPr/>
          <p:nvPr/>
        </p:nvSpPr>
        <p:spPr bwMode="auto">
          <a:xfrm>
            <a:off x="3544006" y="3054573"/>
            <a:ext cx="5314275" cy="707886"/>
          </a:xfrm>
          <a:prstGeom prst="rect">
            <a:avLst/>
          </a:prstGeom>
          <a:noFill/>
        </p:spPr>
        <p:txBody>
          <a:bodyPr wrap="none">
            <a:spAutoFit/>
          </a:bodyPr>
          <a:lstStyle/>
          <a:p>
            <a:pPr algn="ctr">
              <a:defRPr/>
            </a:pPr>
            <a:r>
              <a:rPr lang="zh-TW" sz="4000" b="1">
                <a:ln w="3175">
                  <a:noFill/>
                </a:ln>
                <a:gradFill>
                  <a:gsLst>
                    <a:gs pos="0">
                      <a:srgbClr val="0255D5"/>
                    </a:gs>
                    <a:gs pos="100000">
                      <a:srgbClr val="072C85"/>
                    </a:gs>
                  </a:gsLst>
                  <a:lin ang="5400000" scaled="1"/>
                </a:gradFill>
                <a:latin typeface="微軟正黑體"/>
                <a:ea typeface="微軟正黑體"/>
                <a:cs typeface="Calibri"/>
              </a:rPr>
              <a:t>謝謝觀看，敬請指教！</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Office 佈景主題">
  <a:themeElements>
    <a:clrScheme name="Office 佈景主題">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佈景主題">
      <a:majorFont>
        <a:latin typeface="Calibri"/>
        <a:ea typeface="Calibri"/>
        <a:cs typeface="Calibri"/>
      </a:majorFont>
      <a:minorFont>
        <a:latin typeface="Helvetica"/>
        <a:ea typeface="Helvetica"/>
        <a:cs typeface="Helvetica"/>
      </a:minorFont>
    </a:fontScheme>
    <a:fmtScheme name="Office 佈景主題">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25400" cap="flat">
          <a:solidFill>
            <a:schemeClr val="accent1"/>
          </a:solidFill>
          <a:prstDash val="solid"/>
          <a:round/>
        </a:ln>
      </a:spPr>
      <a:bodyPr/>
      <a:lstStyle/>
      <a:style>
        <a:lnRef idx="0">
          <a:srgbClr val="000000"/>
        </a:lnRef>
        <a:fillRef idx="0">
          <a:srgbClr val="000000"/>
        </a:fillRef>
        <a:effectRef idx="0">
          <a:srgbClr val="000000"/>
        </a:effectRef>
        <a:fontRef idx="none"/>
      </a:style>
    </a:spDef>
    <a:lnDef>
      <a:spPr bwMode="auto">
        <a:prstGeom prst="rect">
          <a:avLst/>
        </a:prstGeom>
        <a:noFill/>
        <a:ln w="25400" cap="flat">
          <a:solidFill>
            <a:schemeClr val="accent1"/>
          </a:solidFill>
          <a:prstDash val="solid"/>
          <a:round/>
        </a:ln>
      </a:spPr>
      <a:bodyPr/>
      <a:lstStyle/>
      <a:style>
        <a:lnRef idx="0">
          <a:srgbClr val="000000"/>
        </a:lnRef>
        <a:fillRef idx="0">
          <a:srgbClr val="000000"/>
        </a:fillRef>
        <a:effectRef idx="0">
          <a:srgbClr val="000000"/>
        </a:effectRef>
        <a:fontRef idx="none"/>
      </a:style>
    </a:lnDef>
    <a:txDef>
      <a:spPr bwMode="auto">
        <a:prstGeom prst="rect">
          <a:avLst/>
        </a:prstGeom>
        <a:noFill/>
        <a:ln w="12700" cap="flat">
          <a:noFill/>
          <a:miter lim="400000"/>
        </a:ln>
      </a:spPr>
      <a:bodyPr/>
      <a:lstStyle/>
      <a:style>
        <a:lnRef idx="0">
          <a:srgbClr val="000000"/>
        </a:lnRef>
        <a:fillRef idx="0">
          <a:srgbClr val="000000"/>
        </a:fillRef>
        <a:effectRef idx="0">
          <a:srgbClr val="000000"/>
        </a:effectRef>
        <a:fontRef idx="none"/>
      </a:style>
    </a:txDef>
  </a:objectDefaults>
</a:theme>
</file>

<file path=ppt/theme/theme2.xml><?xml version="1.0" encoding="utf-8"?>
<a:theme xmlns:a="http://schemas.openxmlformats.org/drawingml/2006/main" xmlns:r="http://schemas.openxmlformats.org/officeDocument/2006/relationships" xmlns:p="http://schemas.openxmlformats.org/presentation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8a82e28-d8aa-48ad-93ba-fb8b162172fa" xsi:nil="true"/>
    <lcf76f155ced4ddcb4097134ff3c332f xmlns="1a9660bb-d86e-4616-bcb3-bbadf23eaeb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F925B1ED1A688E4B80AA7E89B44301DB" ma:contentTypeVersion="9" ma:contentTypeDescription="建立新的文件。" ma:contentTypeScope="" ma:versionID="57961d20e9fabde1c79b7acf2037ff0d">
  <xsd:schema xmlns:xsd="http://www.w3.org/2001/XMLSchema" xmlns:xs="http://www.w3.org/2001/XMLSchema" xmlns:p="http://schemas.microsoft.com/office/2006/metadata/properties" xmlns:ns2="1a9660bb-d86e-4616-bcb3-bbadf23eaeb3" xmlns:ns3="e8a82e28-d8aa-48ad-93ba-fb8b162172fa" targetNamespace="http://schemas.microsoft.com/office/2006/metadata/properties" ma:root="true" ma:fieldsID="c100ffd92da91f303ec58d20bbe5bfa5" ns2:_="" ns3:_="">
    <xsd:import namespace="1a9660bb-d86e-4616-bcb3-bbadf23eaeb3"/>
    <xsd:import namespace="e8a82e28-d8aa-48ad-93ba-fb8b162172f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9660bb-d86e-4616-bcb3-bbadf23eae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影像標籤" ma:readOnly="false" ma:fieldId="{5cf76f15-5ced-4ddc-b409-7134ff3c332f}" ma:taxonomyMulti="true" ma:sspId="e3bf8276-0dd5-447a-a23c-a089cbd880e7"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a82e28-d8aa-48ad-93ba-fb8b162172f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c3471d2-cecf-4d6e-82a3-3e9af3cf0800}" ma:internalName="TaxCatchAll" ma:showField="CatchAllData" ma:web="e8a82e28-d8aa-48ad-93ba-fb8b162172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4B7D29-3A06-4F52-A4F2-1E763D5EFB91}">
  <ds:schemaRefs>
    <ds:schemaRef ds:uri="http://schemas.microsoft.com/sharepoint/v3/contenttype/forms"/>
  </ds:schemaRefs>
</ds:datastoreItem>
</file>

<file path=customXml/itemProps2.xml><?xml version="1.0" encoding="utf-8"?>
<ds:datastoreItem xmlns:ds="http://schemas.openxmlformats.org/officeDocument/2006/customXml" ds:itemID="{2B27ADCA-1BA6-4B00-9ECF-CA2BA376593F}">
  <ds:schemaRefs>
    <ds:schemaRef ds:uri="http://schemas.microsoft.com/office/infopath/2007/PartnerControls"/>
    <ds:schemaRef ds:uri="http://purl.org/dc/terms/"/>
    <ds:schemaRef ds:uri="http://schemas.microsoft.com/office/2006/metadata/properties"/>
    <ds:schemaRef ds:uri="e8a82e28-d8aa-48ad-93ba-fb8b162172fa"/>
    <ds:schemaRef ds:uri="http://schemas.microsoft.com/office/2006/documentManagement/types"/>
    <ds:schemaRef ds:uri="1a9660bb-d86e-4616-bcb3-bbadf23eaeb3"/>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3DF3BFB-AB70-499B-81F3-050D5A1E0D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9660bb-d86e-4616-bcb3-bbadf23eaeb3"/>
    <ds:schemaRef ds:uri="e8a82e28-d8aa-48ad-93ba-fb8b16217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寬螢幕</PresentationFormat>
  <Paragraphs>0</Paragraphs>
  <Slides>94</Slides>
  <Notes>94</Notes>
  <HiddenSlides>0</HiddenSlides>
  <MMClips>2</MMClips>
  <ScaleCrop>0</ScaleCrop>
  <HeadingPairs>
    <vt:vector size="4" baseType="variant">
      <vt:variant>
        <vt:lpstr>Theme</vt:lpstr>
      </vt:variant>
      <vt:variant>
        <vt:i4>1</vt:i4>
      </vt:variant>
      <vt:variant>
        <vt:lpstr>Slide Titles</vt:lpstr>
      </vt:variant>
      <vt:variant>
        <vt:i4>94</vt:i4>
      </vt:variant>
    </vt:vector>
  </HeadingPairs>
  <TitlesOfParts>
    <vt:vector size="9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Saint</dc:creator>
  <cp:keywords/>
  <dc:description/>
  <dc:identifier/>
  <dc:language/>
  <cp:lastModifiedBy/>
  <cp:revision>2766</cp:revision>
  <dcterms:created xsi:type="dcterms:W3CDTF">2022-04-07T11:15:54Z</dcterms:created>
  <dcterms:modified xsi:type="dcterms:W3CDTF">2023-02-13T05:11:03Z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0x010100F925B1ED1A688E4B80AA7E89B44301DB</vt:lpwstr>
  </property>
  <property fmtid="{D5CDD505-2E9C-101B-9397-08002B2CF9AE}" pid="3" name="MediaServiceImageTags">
    <vt:lpwstr/>
  </property>
</Properties>
</file>