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0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44663-DA6A-4D1C-A3F6-848F764F8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D283EF-9668-4FF4-B075-31D7ED509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45E8C2-3E1F-44B7-B33D-CB654A6D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71489E-E89C-476A-B32E-08A9F140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81B863-0D98-4AB3-8668-F77FD7E0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61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E99E-8AB8-4698-96BD-CB5F11EC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6D578B-7162-4074-AD15-20C00FF5A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A2B67-709E-4B2B-8AB5-3AE0DBA2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76B6D-E2EA-45A5-A612-671F620A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66FFB-5CE3-4C40-8E5A-1FD33F9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949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116B28-45C7-427F-8526-16788A9085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2D126C6-3BEC-4A2A-83F4-4E99F4C5F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10183-8836-49AB-9B1D-88294AD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0691D-C51B-4F32-9760-DCA6855A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29FA9E-3BCD-4293-94C9-B1668B3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8CFE83-C3CC-459D-9895-01DBB5B6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FFCD1-B31F-41A3-9CD4-4B7247BD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10EE8-3C91-46DF-B9A7-16F9A2B1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00CFB-AB05-416C-A2D7-8BF6802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83019-FC31-4B35-AE73-5A5B980D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0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DAA08-9127-4BE9-8292-E261AFCD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F324A6-422D-4090-8F2C-8F63DD905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221837-F556-4300-A994-7F3040F7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26741F-7CDC-4CB9-9FCF-B725E95B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89672C-9CE1-4BA5-9A8A-6A7E0C7C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6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DDA8-7FE4-4E40-900A-E2BFD249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A6F0B1-79A0-47BC-A1DB-EF7019EE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3EC3E7-9537-4643-A1DE-A3AAE6969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0D370F-685D-499D-BADC-13687FD0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D6E1F-D4CD-49BA-A0D8-CCEEEE7A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40EE72-C0CF-4E5E-BE32-3905129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E8E8D-2E9F-41E6-B334-59D399A3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8BB28B-B744-4C93-8216-E5B588F7C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EE5A01-FD17-452C-8C66-795558C1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C4E0E9-C5CA-4531-A924-F15A30E1E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C8EEE15-6DA1-49A9-93CE-2F0FEBAE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C8B671F-01B7-4316-A7A0-15BABE94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80135D-A3E6-489C-8917-9AE5F051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931ECBA-EB45-42FD-A2D6-A7EFC9AF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29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3C25C3-8747-44F0-B0E7-34416151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3745A9-21E9-44C8-BA21-4AD4962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EBA18C-88F6-45F2-A4AB-52933D47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AD0655-E05E-413F-9C8F-A92926B5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3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2C96F4-8D35-4D82-BF98-0F012D13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1AB96A-8AA5-4EE4-B0A0-C4B5AEB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21BC8-35C2-4862-A797-E325FF2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2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97A71-5821-47D8-93D1-AE366BBF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8082C-82D8-414C-B658-70416D8FA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2C683E-3022-46AA-B443-222A7DC60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73A96A-97FE-4DE9-8DC2-B2681ACD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01B818-41D3-4EAF-B6C7-59E9F2DE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BD2340-281A-47D3-941C-9BF1BB04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2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D89AF-3C4E-4946-9D42-CCBF795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4C158F-487D-420A-B03F-837E5B05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FB41F-9DC2-4F47-BD35-C54864BB7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6C0C9-D9F8-43F1-B278-39AB0AFF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1EEDE6-76C0-4A43-BB6A-D5937D29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6825C-8C7F-4B47-9E60-09AD2595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E8A6B4-3710-4F24-B702-D84C7957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7C19AD-A63A-4836-A268-A31B424BA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1ABF2E-2158-4110-8934-9D0916C48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2F09B-2FF2-4A31-9A00-F30A5D9C7621}" type="datetimeFigureOut">
              <a:rPr lang="zh-TW" altLang="en-US" smtClean="0"/>
              <a:t>2023/3/25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65C82B-068C-4CEE-914A-6153D4586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9C7B7-F6BF-4E62-A02F-04EE27823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C03B-AD50-4654-949C-A7CE40FD7B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96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4AEE2-5EB2-4768-B7AA-0D51D3837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135565-8614-40E9-8372-110DF651C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銷帳</a:t>
            </a:r>
          </a:p>
        </p:txBody>
      </p:sp>
    </p:spTree>
    <p:extLst>
      <p:ext uri="{BB962C8B-B14F-4D97-AF65-F5344CB8AC3E}">
        <p14:creationId xmlns:p14="http://schemas.microsoft.com/office/powerpoint/2010/main" val="38055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BD99A1F-E087-467F-A404-3E6F837E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9" y="112265"/>
            <a:ext cx="7144871" cy="35404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0E15CB8-5777-48FE-B8EE-F84F88B15761}"/>
              </a:ext>
            </a:extLst>
          </p:cNvPr>
          <p:cNvSpPr txBox="1"/>
          <p:nvPr/>
        </p:nvSpPr>
        <p:spPr>
          <a:xfrm>
            <a:off x="2010398" y="2133340"/>
            <a:ext cx="6917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BankFees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BD690C0-27D4-44B6-8E7B-23220853DCAA}"/>
              </a:ext>
            </a:extLst>
          </p:cNvPr>
          <p:cNvSpPr/>
          <p:nvPr/>
        </p:nvSpPr>
        <p:spPr>
          <a:xfrm>
            <a:off x="2301875" y="1425575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82E8A7-7A52-4D4D-8F2C-862D74CEA6FF}"/>
              </a:ext>
            </a:extLst>
          </p:cNvPr>
          <p:cNvSpPr txBox="1"/>
          <p:nvPr/>
        </p:nvSpPr>
        <p:spPr>
          <a:xfrm>
            <a:off x="2615764" y="2145020"/>
            <a:ext cx="12652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ReceivedAmount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00EAE3D-228F-4431-B43A-A2F4EFF4014B}"/>
              </a:ext>
            </a:extLst>
          </p:cNvPr>
          <p:cNvSpPr/>
          <p:nvPr/>
        </p:nvSpPr>
        <p:spPr>
          <a:xfrm>
            <a:off x="2679065" y="1427162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100708D-BB18-4927-806F-7BE9741535D5}"/>
              </a:ext>
            </a:extLst>
          </p:cNvPr>
          <p:cNvSpPr/>
          <p:nvPr/>
        </p:nvSpPr>
        <p:spPr>
          <a:xfrm>
            <a:off x="4112577" y="1425575"/>
            <a:ext cx="807086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21ED4E-AEBC-4693-94D1-15B0E8886F4C}"/>
              </a:ext>
            </a:extLst>
          </p:cNvPr>
          <p:cNvSpPr txBox="1"/>
          <p:nvPr/>
        </p:nvSpPr>
        <p:spPr>
          <a:xfrm>
            <a:off x="3914154" y="2157008"/>
            <a:ext cx="13411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ShortOverReason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1686A3-0AC8-4553-8DB2-3C6662FA431E}"/>
              </a:ext>
            </a:extLst>
          </p:cNvPr>
          <p:cNvSpPr txBox="1"/>
          <p:nvPr/>
        </p:nvSpPr>
        <p:spPr>
          <a:xfrm>
            <a:off x="4691476" y="1215251"/>
            <a:ext cx="105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ReceivedDate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A598CF0-9C08-475A-9B06-3122FF50EF5E}"/>
              </a:ext>
            </a:extLst>
          </p:cNvPr>
          <p:cNvSpPr/>
          <p:nvPr/>
        </p:nvSpPr>
        <p:spPr>
          <a:xfrm>
            <a:off x="4933540" y="1425575"/>
            <a:ext cx="520157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DF64B9C-3437-45B6-88FE-03135AFD96A4}"/>
              </a:ext>
            </a:extLst>
          </p:cNvPr>
          <p:cNvSpPr/>
          <p:nvPr/>
        </p:nvSpPr>
        <p:spPr>
          <a:xfrm>
            <a:off x="5481400" y="1427162"/>
            <a:ext cx="724138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85DAD0-F577-4837-94F0-4624946979B2}"/>
              </a:ext>
            </a:extLst>
          </p:cNvPr>
          <p:cNvSpPr txBox="1"/>
          <p:nvPr/>
        </p:nvSpPr>
        <p:spPr>
          <a:xfrm>
            <a:off x="5618982" y="2146709"/>
            <a:ext cx="520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B56F699D-1CC8-4B3D-88F2-8ED1E7799100}"/>
              </a:ext>
            </a:extLst>
          </p:cNvPr>
          <p:cNvSpPr/>
          <p:nvPr/>
        </p:nvSpPr>
        <p:spPr>
          <a:xfrm>
            <a:off x="6233241" y="1425575"/>
            <a:ext cx="524747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683421A-EFA2-43D2-ACDE-602CBE94BD20}"/>
              </a:ext>
            </a:extLst>
          </p:cNvPr>
          <p:cNvSpPr txBox="1"/>
          <p:nvPr/>
        </p:nvSpPr>
        <p:spPr>
          <a:xfrm>
            <a:off x="6238690" y="2146709"/>
            <a:ext cx="6056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0C5DF75-E49D-4F4D-89F4-EB83893C9EA0}"/>
              </a:ext>
            </a:extLst>
          </p:cNvPr>
          <p:cNvSpPr/>
          <p:nvPr/>
        </p:nvSpPr>
        <p:spPr>
          <a:xfrm>
            <a:off x="3272279" y="1425575"/>
            <a:ext cx="352425" cy="76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5D2BDCC-9154-49AE-83D5-27803F5B658A}"/>
              </a:ext>
            </a:extLst>
          </p:cNvPr>
          <p:cNvSpPr txBox="1"/>
          <p:nvPr/>
        </p:nvSpPr>
        <p:spPr>
          <a:xfrm>
            <a:off x="3190817" y="1219548"/>
            <a:ext cx="861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OverAmount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9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C6FC82-336C-4168-892F-D3D530507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949901"/>
              </p:ext>
            </p:extLst>
          </p:nvPr>
        </p:nvGraphicFramePr>
        <p:xfrm>
          <a:off x="0" y="532426"/>
          <a:ext cx="5751470" cy="492013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93953">
                  <a:extLst>
                    <a:ext uri="{9D8B030D-6E8A-4147-A177-3AD203B41FA5}">
                      <a16:colId xmlns:a16="http://schemas.microsoft.com/office/drawing/2014/main" val="1385684099"/>
                    </a:ext>
                  </a:extLst>
                </a:gridCol>
                <a:gridCol w="1143099">
                  <a:extLst>
                    <a:ext uri="{9D8B030D-6E8A-4147-A177-3AD203B41FA5}">
                      <a16:colId xmlns:a16="http://schemas.microsoft.com/office/drawing/2014/main" val="527965739"/>
                    </a:ext>
                  </a:extLst>
                </a:gridCol>
                <a:gridCol w="1344077">
                  <a:extLst>
                    <a:ext uri="{9D8B030D-6E8A-4147-A177-3AD203B41FA5}">
                      <a16:colId xmlns:a16="http://schemas.microsoft.com/office/drawing/2014/main" val="3852768494"/>
                    </a:ext>
                  </a:extLst>
                </a:gridCol>
                <a:gridCol w="1071069">
                  <a:extLst>
                    <a:ext uri="{9D8B030D-6E8A-4147-A177-3AD203B41FA5}">
                      <a16:colId xmlns:a16="http://schemas.microsoft.com/office/drawing/2014/main" val="4156885522"/>
                    </a:ext>
                  </a:extLst>
                </a:gridCol>
                <a:gridCol w="1699272">
                  <a:extLst>
                    <a:ext uri="{9D8B030D-6E8A-4147-A177-3AD203B41FA5}">
                      <a16:colId xmlns:a16="http://schemas.microsoft.com/office/drawing/2014/main" val="630964026"/>
                    </a:ext>
                  </a:extLst>
                </a:gridCol>
              </a:tblGrid>
              <a:tr h="22961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err="1">
                          <a:effectLst/>
                          <a:latin typeface="微軟正黑體"/>
                          <a:ea typeface="微軟正黑體"/>
                        </a:rPr>
                        <a:t>BillMaster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(</a:t>
                      </a:r>
                      <a:r>
                        <a:rPr lang="zh-TW" altLang="en-US" sz="1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)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21079562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403971917"/>
                  </a:ext>
                </a:extLst>
              </a:tr>
              <a:tr h="40743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>
                          <a:effectLst/>
                          <a:latin typeface="微軟正黑體"/>
                          <a:ea typeface="微軟正黑體"/>
                        </a:rPr>
                        <a:t>1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/>
                          <a:ea typeface="微軟正黑體"/>
                        </a:rPr>
                        <a:t>帳單主檔</a:t>
                      </a:r>
                      <a:r>
                        <a:rPr lang="en-US" altLang="zh-TW" sz="1000" u="none" strike="noStrike" dirty="0"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BillMasterID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036336876"/>
                  </a:ext>
                </a:extLst>
              </a:tr>
              <a:tr h="39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帳單號碼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BillingNo</a:t>
                      </a:r>
                      <a:endParaRPr 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varchar(64)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01UP-KT220313xx   =&gt;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代表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 NCP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upgrade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的聯盟開給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KT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的帳單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369401693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spc="0" baseline="0" dirty="0" err="1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PurchaseOrderNo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/>
                        <a:ea typeface="微軟正黑體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PONo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varchar(32)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某些會員提供給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CBP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，做為日後溝通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876335170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72310212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5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海纜代號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/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2615358229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/>
                          <a:ea typeface="微軟正黑體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8132073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cap="none" spc="0" baseline="0" dirty="0" err="1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發票主檔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151144025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8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IssueDate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Auto</a:t>
                      </a:r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</a:t>
                      </a: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使用者選擇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216185462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9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帳單截止日期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DueDate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 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使用者選擇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1568461313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10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511864378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11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ReceivedAmountSum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帳單明細檔加總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3231805310"/>
                  </a:ext>
                </a:extLst>
              </a:tr>
              <a:tr h="28597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12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是否為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Pro-forma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IsPro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TINYINT(1)</a:t>
                      </a:r>
                    </a:p>
                  </a:txBody>
                  <a:tcPr marL="8195" marR="8195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.0: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</a:t>
                      </a:r>
                    </a:p>
                  </a:txBody>
                  <a:tcPr marL="8195" marR="8195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2205339636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13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處理狀態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INITIAL(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起始狀態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 </a:t>
                      </a: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RATED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做完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CB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抵扣、已產生最後金額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SIGNED(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帳單檔簽核完成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TO_WRITEOFF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待銷帳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COMPLETE(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銷帳完成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/>
                </a:tc>
                <a:extLst>
                  <a:ext uri="{0D108BD9-81ED-4DB2-BD59-A6C34878D82A}">
                    <a16:rowId xmlns:a16="http://schemas.microsoft.com/office/drawing/2014/main" val="448399773"/>
                  </a:ext>
                </a:extLst>
              </a:tr>
              <a:tr h="229614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14</a:t>
                      </a:r>
                    </a:p>
                  </a:txBody>
                  <a:tcPr marL="8193" marR="8193" marT="819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en-US" sz="10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+mn-lt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 帳單下載位址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URI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系統產生</a:t>
                      </a:r>
                    </a:p>
                  </a:txBody>
                  <a:tcPr marL="8193" marR="8193" marT="8189" marB="0" anchor="ctr" horzOverflow="overflow"/>
                </a:tc>
                <a:extLst>
                  <a:ext uri="{0D108BD9-81ED-4DB2-BD59-A6C34878D82A}">
                    <a16:rowId xmlns:a16="http://schemas.microsoft.com/office/drawing/2014/main" val="11883478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74B0E37-CE14-4148-9363-B01CA3554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53399"/>
              </p:ext>
            </p:extLst>
          </p:nvPr>
        </p:nvGraphicFramePr>
        <p:xfrm>
          <a:off x="5940861" y="614678"/>
          <a:ext cx="6238236" cy="5451542"/>
        </p:xfrm>
        <a:graphic>
          <a:graphicData uri="http://schemas.openxmlformats.org/drawingml/2006/table">
            <a:tbl>
              <a:tblPr/>
              <a:tblGrid>
                <a:gridCol w="441254">
                  <a:extLst>
                    <a:ext uri="{9D8B030D-6E8A-4147-A177-3AD203B41FA5}">
                      <a16:colId xmlns:a16="http://schemas.microsoft.com/office/drawing/2014/main" val="2294326322"/>
                    </a:ext>
                  </a:extLst>
                </a:gridCol>
                <a:gridCol w="1092868">
                  <a:extLst>
                    <a:ext uri="{9D8B030D-6E8A-4147-A177-3AD203B41FA5}">
                      <a16:colId xmlns:a16="http://schemas.microsoft.com/office/drawing/2014/main" val="1484601505"/>
                    </a:ext>
                  </a:extLst>
                </a:gridCol>
                <a:gridCol w="1207876">
                  <a:extLst>
                    <a:ext uri="{9D8B030D-6E8A-4147-A177-3AD203B41FA5}">
                      <a16:colId xmlns:a16="http://schemas.microsoft.com/office/drawing/2014/main" val="1254256311"/>
                    </a:ext>
                  </a:extLst>
                </a:gridCol>
                <a:gridCol w="835169">
                  <a:extLst>
                    <a:ext uri="{9D8B030D-6E8A-4147-A177-3AD203B41FA5}">
                      <a16:colId xmlns:a16="http://schemas.microsoft.com/office/drawing/2014/main" val="3531220358"/>
                    </a:ext>
                  </a:extLst>
                </a:gridCol>
                <a:gridCol w="2661069">
                  <a:extLst>
                    <a:ext uri="{9D8B030D-6E8A-4147-A177-3AD203B41FA5}">
                      <a16:colId xmlns:a16="http://schemas.microsoft.com/office/drawing/2014/main" val="4093789742"/>
                    </a:ext>
                  </a:extLst>
                </a:gridCol>
              </a:tblGrid>
              <a:tr h="211031">
                <a:tc gridSpan="5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</a:t>
                      </a:r>
                      <a:r>
                        <a:rPr lang="en-US" altLang="zh-TW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0224"/>
                  </a:ext>
                </a:extLst>
              </a:tr>
              <a:tr h="240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資料庫欄位名稱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資料型態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內容說明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84732"/>
                  </a:ext>
                </a:extLst>
              </a:tr>
              <a:tr h="1612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BillDetailID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 NULL AUTO_INCREMENT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(PK)</a:t>
                      </a:r>
                      <a:endParaRPr lang="zh-TW" altLang="en-US" sz="1000" b="0" i="0" u="none" strike="noStrike" cap="none" spc="0" baseline="0" dirty="0">
                        <a:solidFill>
                          <a:schemeClr val="dk1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92496"/>
                  </a:ext>
                </a:extLst>
              </a:tr>
              <a:tr h="1612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帳單主檔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BillMasterID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int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帳單主檔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820723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發票工作主檔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WK</a:t>
                      </a:r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MasterID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45488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發票明細檔</a:t>
                      </a:r>
                      <a:r>
                        <a:rPr lang="en-US" altLang="zh-TW" sz="1000" u="none" strike="noStrike" dirty="0">
                          <a:solidFill>
                            <a:srgbClr val="FF0000"/>
                          </a:solidFill>
                          <a:effectLst/>
                          <a:latin typeface="微軟正黑體"/>
                          <a:ea typeface="微軟正黑體"/>
                        </a:rPr>
                        <a:t>ID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/>
                        <a:ea typeface="微軟正黑體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u="none" strike="noStrike" dirty="0" err="1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InvDetailID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34262"/>
                  </a:ext>
                </a:extLst>
              </a:tr>
              <a:tr h="167334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會員名稱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PartyName</a:t>
                      </a:r>
                      <a:endParaRPr kumimoji="0" lang="en-US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428730"/>
                  </a:ext>
                </a:extLst>
              </a:tr>
              <a:tr h="16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供應商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SupplierName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435467"/>
                  </a:ext>
                </a:extLst>
              </a:tr>
              <a:tr h="1630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/>
                          <a:ea typeface="微軟正黑體"/>
                        </a:rPr>
                        <a:t>7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海纜代號</a:t>
                      </a:r>
                      <a:r>
                        <a:rPr lang="en-US" altLang="zh-TW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</a:t>
                      </a:r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SubmarineCable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noProof="0" dirty="0">
                          <a:solidFill>
                            <a:schemeClr val="dk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037319"/>
                  </a:ext>
                </a:extLst>
              </a:tr>
              <a:tr h="19182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海纜作業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WorkTitle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varchar(50)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By</a:t>
                      </a:r>
                      <a:r>
                        <a:rPr lang="zh-TW" altLang="en-US" sz="1000" b="0" i="0" u="none" strike="noStrike" cap="none" spc="0" baseline="0" dirty="0"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 發票明細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</a:t>
                      </a:r>
                      <a:endParaRPr lang="zh-TW" altLang="en-US" sz="1000" b="0" i="0" u="none" strike="noStrike" cap="none" spc="0" baseline="0" dirty="0"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31259"/>
                  </a:ext>
                </a:extLst>
              </a:tr>
              <a:tr h="180028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00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計帳段號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BillMilestone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5" marR="8195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27924"/>
                  </a:ext>
                </a:extLst>
              </a:tr>
              <a:tr h="24009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費用項目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FeeItem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varchar(100)</a:t>
                      </a:r>
                      <a:endParaRPr kumimoji="0" lang="en-US" altLang="zh-TW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867521"/>
                  </a:ext>
                </a:extLst>
              </a:tr>
              <a:tr h="186375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原始費用金額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OrgFeeAmount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By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發票明細檔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.</a:t>
                      </a:r>
                      <a:r>
                        <a:rPr kumimoji="0" lang="en-US" altLang="zh-TW" sz="1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FeeAmountPost</a:t>
                      </a: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299492"/>
                  </a:ext>
                </a:extLst>
              </a:tr>
              <a:tr h="203318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抵扣金額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227687"/>
                  </a:ext>
                </a:extLst>
              </a:tr>
              <a:tr h="211081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FeeAmount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285917"/>
                  </a:ext>
                </a:extLst>
              </a:tr>
              <a:tr h="31421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累計實收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銷帳介面輸入此次金額加上原本累計實收金額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26905"/>
                  </a:ext>
                </a:extLst>
              </a:tr>
              <a:tr h="18988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重溢繳金額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銷帳介面會自動計算帶出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77505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短繳金額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銷帳介面會自動計算帶出更新此欄位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80778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累計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銀行手續費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BankFees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銷帳介面輸入此次手續費加上原本累計手續費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39565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已經轉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CB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的金額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ToCBAmount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decimal(12,2)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530481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短溢繳原因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ShortOverReason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  <a:endParaRPr kumimoji="0" lang="en-US" altLang="zh-TW" sz="10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33202"/>
                  </a:ext>
                </a:extLst>
              </a:tr>
              <a:tr h="174417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WriteOffDate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47742"/>
                  </a:ext>
                </a:extLst>
              </a:tr>
              <a:tr h="172316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最新收款日期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ReceivedDate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datetime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銷帳介面自行輸入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700078"/>
                  </a:ext>
                </a:extLst>
              </a:tr>
              <a:tr h="212450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22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摘要說明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Note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varchar(128)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066975"/>
                  </a:ext>
                </a:extLst>
              </a:tr>
              <a:tr h="87411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23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收費狀態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Status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varchar(20)</a:t>
                      </a: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OK(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正常收款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),OVER(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會員重溢繳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),BANK_FEE(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會員須補手續費差額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),PARTIAL(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部分收款中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),INCOMPLETE(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 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kumimoji="0" lang="zh-TW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尚未收款</a:t>
                      </a:r>
                      <a:r>
                        <a:rPr kumimoji="0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、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INVALID(</a:t>
                      </a:r>
                      <a:r>
                        <a:rPr kumimoji="0" lang="zh-TW" alt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作廢</a:t>
                      </a:r>
                      <a:r>
                        <a:rPr kumimoji="0" lang="en-US" altLang="zh-TW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)</a:t>
                      </a:r>
                      <a:endParaRPr kumimoji="0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89" marB="0" anchor="ctr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7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6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648</Words>
  <Application>Microsoft Office PowerPoint</Application>
  <PresentationFormat>寬螢幕</PresentationFormat>
  <Paragraphs>201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帳單API</dc:title>
  <dc:creator>董宇哲</dc:creator>
  <cp:lastModifiedBy>董宇哲</cp:lastModifiedBy>
  <cp:revision>7</cp:revision>
  <dcterms:created xsi:type="dcterms:W3CDTF">2023-03-23T06:09:48Z</dcterms:created>
  <dcterms:modified xsi:type="dcterms:W3CDTF">2023-03-25T09:55:19Z</dcterms:modified>
</cp:coreProperties>
</file>