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86"/>
  </p:notesMasterIdLst>
  <p:sldIdLst>
    <p:sldId id="388" r:id="rId6"/>
    <p:sldId id="396" r:id="rId7"/>
    <p:sldId id="460" r:id="rId8"/>
    <p:sldId id="464" r:id="rId9"/>
    <p:sldId id="397" r:id="rId10"/>
    <p:sldId id="392" r:id="rId11"/>
    <p:sldId id="399" r:id="rId12"/>
    <p:sldId id="400" r:id="rId13"/>
    <p:sldId id="403" r:id="rId14"/>
    <p:sldId id="411" r:id="rId15"/>
    <p:sldId id="404" r:id="rId16"/>
    <p:sldId id="296" r:id="rId17"/>
    <p:sldId id="436" r:id="rId18"/>
    <p:sldId id="426" r:id="rId19"/>
    <p:sldId id="446" r:id="rId20"/>
    <p:sldId id="452" r:id="rId21"/>
    <p:sldId id="447" r:id="rId22"/>
    <p:sldId id="416" r:id="rId23"/>
    <p:sldId id="449" r:id="rId24"/>
    <p:sldId id="462" r:id="rId25"/>
    <p:sldId id="450" r:id="rId26"/>
    <p:sldId id="463" r:id="rId27"/>
    <p:sldId id="453" r:id="rId28"/>
    <p:sldId id="451" r:id="rId29"/>
    <p:sldId id="428" r:id="rId30"/>
    <p:sldId id="448" r:id="rId31"/>
    <p:sldId id="429" r:id="rId32"/>
    <p:sldId id="430" r:id="rId33"/>
    <p:sldId id="431" r:id="rId34"/>
    <p:sldId id="401" r:id="rId35"/>
    <p:sldId id="405" r:id="rId36"/>
    <p:sldId id="439" r:id="rId37"/>
    <p:sldId id="440" r:id="rId38"/>
    <p:sldId id="441" r:id="rId39"/>
    <p:sldId id="442" r:id="rId40"/>
    <p:sldId id="443" r:id="rId41"/>
    <p:sldId id="465" r:id="rId42"/>
    <p:sldId id="456" r:id="rId43"/>
    <p:sldId id="409" r:id="rId44"/>
    <p:sldId id="417" r:id="rId45"/>
    <p:sldId id="457" r:id="rId46"/>
    <p:sldId id="444" r:id="rId47"/>
    <p:sldId id="445" r:id="rId48"/>
    <p:sldId id="454" r:id="rId49"/>
    <p:sldId id="461" r:id="rId50"/>
    <p:sldId id="455" r:id="rId51"/>
    <p:sldId id="459" r:id="rId52"/>
    <p:sldId id="458" r:id="rId53"/>
    <p:sldId id="435" r:id="rId54"/>
    <p:sldId id="419" r:id="rId55"/>
    <p:sldId id="424" r:id="rId56"/>
    <p:sldId id="433" r:id="rId57"/>
    <p:sldId id="434" r:id="rId58"/>
    <p:sldId id="423" r:id="rId59"/>
    <p:sldId id="425" r:id="rId60"/>
    <p:sldId id="422" r:id="rId61"/>
    <p:sldId id="289" r:id="rId62"/>
    <p:sldId id="394" r:id="rId63"/>
    <p:sldId id="359" r:id="rId64"/>
    <p:sldId id="361" r:id="rId65"/>
    <p:sldId id="295" r:id="rId66"/>
    <p:sldId id="371" r:id="rId67"/>
    <p:sldId id="357" r:id="rId68"/>
    <p:sldId id="307" r:id="rId69"/>
    <p:sldId id="308" r:id="rId70"/>
    <p:sldId id="309" r:id="rId71"/>
    <p:sldId id="311" r:id="rId72"/>
    <p:sldId id="318" r:id="rId73"/>
    <p:sldId id="299" r:id="rId74"/>
    <p:sldId id="300" r:id="rId75"/>
    <p:sldId id="319" r:id="rId76"/>
    <p:sldId id="367" r:id="rId77"/>
    <p:sldId id="368" r:id="rId78"/>
    <p:sldId id="302" r:id="rId79"/>
    <p:sldId id="312" r:id="rId80"/>
    <p:sldId id="313" r:id="rId81"/>
    <p:sldId id="316" r:id="rId82"/>
    <p:sldId id="314" r:id="rId83"/>
    <p:sldId id="432" r:id="rId84"/>
    <p:sldId id="390" r:id="rId8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8658"/>
    <a:srgbClr val="0000FF"/>
    <a:srgbClr val="F8FCFF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696076-ECFC-4FD3-BB96-FB73E10E28CE}" v="350" dt="2022-12-21T03:33:37.277"/>
    <p1510:client id="{270051D8-5AC8-4409-8F5A-00BE00B9661A}" v="298" dt="2023-01-13T22:21:38.8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87" autoAdjust="0"/>
    <p:restoredTop sz="90679" autoAdjust="0"/>
  </p:normalViewPr>
  <p:slideViewPr>
    <p:cSldViewPr snapToGrid="0">
      <p:cViewPr varScale="1">
        <p:scale>
          <a:sx n="118" d="100"/>
          <a:sy n="118" d="100"/>
        </p:scale>
        <p:origin x="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theme" Target="theme/theme1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2.xml"/><Relationship Id="rId90" Type="http://schemas.openxmlformats.org/officeDocument/2006/relationships/tableStyles" Target="tableStyles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viewProps" Target="viewProps.xml"/><Relationship Id="rId9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microsoft.com/office/2015/10/relationships/revisionInfo" Target="revisionInfo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presProps" Target="presProps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梁仁山" userId="e147bab9-9871-427a-b89f-2d08b39bf44a" providerId="ADAL" clId="{11696076-ECFC-4FD3-BB96-FB73E10E28CE}"/>
    <pc:docChg chg="undo custSel addSld modSld">
      <pc:chgData name="梁仁山" userId="e147bab9-9871-427a-b89f-2d08b39bf44a" providerId="ADAL" clId="{11696076-ECFC-4FD3-BB96-FB73E10E28CE}" dt="2022-12-21T03:33:58.522" v="701" actId="1076"/>
      <pc:docMkLst>
        <pc:docMk/>
      </pc:docMkLst>
      <pc:sldChg chg="addSp modSp">
        <pc:chgData name="梁仁山" userId="e147bab9-9871-427a-b89f-2d08b39bf44a" providerId="ADAL" clId="{11696076-ECFC-4FD3-BB96-FB73E10E28CE}" dt="2022-12-21T00:44:30.520" v="53" actId="108"/>
        <pc:sldMkLst>
          <pc:docMk/>
          <pc:sldMk cId="1766943950" sldId="411"/>
        </pc:sldMkLst>
        <pc:spChg chg="mod">
          <ac:chgData name="梁仁山" userId="e147bab9-9871-427a-b89f-2d08b39bf44a" providerId="ADAL" clId="{11696076-ECFC-4FD3-BB96-FB73E10E28CE}" dt="2022-12-21T00:43:45.997" v="28" actId="1038"/>
          <ac:spMkLst>
            <pc:docMk/>
            <pc:sldMk cId="1766943950" sldId="411"/>
            <ac:spMk id="4" creationId="{DED5EFEB-27E1-9CD9-0A51-EEC0162494F4}"/>
          </ac:spMkLst>
        </pc:spChg>
        <pc:spChg chg="mod">
          <ac:chgData name="梁仁山" userId="e147bab9-9871-427a-b89f-2d08b39bf44a" providerId="ADAL" clId="{11696076-ECFC-4FD3-BB96-FB73E10E28CE}" dt="2022-12-21T00:43:45.997" v="28" actId="1038"/>
          <ac:spMkLst>
            <pc:docMk/>
            <pc:sldMk cId="1766943950" sldId="411"/>
            <ac:spMk id="20" creationId="{A00B3573-28BD-393A-E5F2-EB3E2A75C795}"/>
          </ac:spMkLst>
        </pc:spChg>
        <pc:spChg chg="mod">
          <ac:chgData name="梁仁山" userId="e147bab9-9871-427a-b89f-2d08b39bf44a" providerId="ADAL" clId="{11696076-ECFC-4FD3-BB96-FB73E10E28CE}" dt="2022-12-21T00:43:45.997" v="28" actId="1038"/>
          <ac:spMkLst>
            <pc:docMk/>
            <pc:sldMk cId="1766943950" sldId="411"/>
            <ac:spMk id="35" creationId="{8319CB64-DFB3-0E90-5AD5-2AC2B2FE82A2}"/>
          </ac:spMkLst>
        </pc:spChg>
        <pc:spChg chg="mod">
          <ac:chgData name="梁仁山" userId="e147bab9-9871-427a-b89f-2d08b39bf44a" providerId="ADAL" clId="{11696076-ECFC-4FD3-BB96-FB73E10E28CE}" dt="2022-12-21T00:43:45.997" v="28" actId="1038"/>
          <ac:spMkLst>
            <pc:docMk/>
            <pc:sldMk cId="1766943950" sldId="411"/>
            <ac:spMk id="38" creationId="{D16B3492-B50C-D81B-9381-4577635FE615}"/>
          </ac:spMkLst>
        </pc:spChg>
        <pc:spChg chg="mod">
          <ac:chgData name="梁仁山" userId="e147bab9-9871-427a-b89f-2d08b39bf44a" providerId="ADAL" clId="{11696076-ECFC-4FD3-BB96-FB73E10E28CE}" dt="2022-12-21T00:43:45.997" v="28" actId="1038"/>
          <ac:spMkLst>
            <pc:docMk/>
            <pc:sldMk cId="1766943950" sldId="411"/>
            <ac:spMk id="46" creationId="{1A4F97E9-A8BA-4307-BC20-6A932AC0D3F9}"/>
          </ac:spMkLst>
        </pc:spChg>
        <pc:spChg chg="add mod">
          <ac:chgData name="梁仁山" userId="e147bab9-9871-427a-b89f-2d08b39bf44a" providerId="ADAL" clId="{11696076-ECFC-4FD3-BB96-FB73E10E28CE}" dt="2022-12-21T00:44:18.709" v="51" actId="404"/>
          <ac:spMkLst>
            <pc:docMk/>
            <pc:sldMk cId="1766943950" sldId="411"/>
            <ac:spMk id="92" creationId="{F7263339-3D73-4598-A7C7-EA581EF80BF7}"/>
          </ac:spMkLst>
        </pc:spChg>
        <pc:spChg chg="mod">
          <ac:chgData name="梁仁山" userId="e147bab9-9871-427a-b89f-2d08b39bf44a" providerId="ADAL" clId="{11696076-ECFC-4FD3-BB96-FB73E10E28CE}" dt="2022-12-21T00:43:45.997" v="28" actId="1038"/>
          <ac:spMkLst>
            <pc:docMk/>
            <pc:sldMk cId="1766943950" sldId="411"/>
            <ac:spMk id="13322" creationId="{E8F894B0-40F5-EE21-78F7-10BF47418B7F}"/>
          </ac:spMkLst>
        </pc:spChg>
        <pc:spChg chg="mod">
          <ac:chgData name="梁仁山" userId="e147bab9-9871-427a-b89f-2d08b39bf44a" providerId="ADAL" clId="{11696076-ECFC-4FD3-BB96-FB73E10E28CE}" dt="2022-12-21T00:43:45.997" v="28" actId="1038"/>
          <ac:spMkLst>
            <pc:docMk/>
            <pc:sldMk cId="1766943950" sldId="411"/>
            <ac:spMk id="13335" creationId="{092AFAC3-55D6-ECDA-314B-0661998FE466}"/>
          </ac:spMkLst>
        </pc:spChg>
        <pc:spChg chg="mod">
          <ac:chgData name="梁仁山" userId="e147bab9-9871-427a-b89f-2d08b39bf44a" providerId="ADAL" clId="{11696076-ECFC-4FD3-BB96-FB73E10E28CE}" dt="2022-12-21T00:43:45.997" v="28" actId="1038"/>
          <ac:spMkLst>
            <pc:docMk/>
            <pc:sldMk cId="1766943950" sldId="411"/>
            <ac:spMk id="13336" creationId="{AE1D42E6-7D75-7510-3E8D-5F5B169FC829}"/>
          </ac:spMkLst>
        </pc:spChg>
        <pc:spChg chg="mod">
          <ac:chgData name="梁仁山" userId="e147bab9-9871-427a-b89f-2d08b39bf44a" providerId="ADAL" clId="{11696076-ECFC-4FD3-BB96-FB73E10E28CE}" dt="2022-12-21T00:43:45.997" v="28" actId="1038"/>
          <ac:spMkLst>
            <pc:docMk/>
            <pc:sldMk cId="1766943950" sldId="411"/>
            <ac:spMk id="13337" creationId="{E826FB43-E2D0-81E0-3408-4D36F687E564}"/>
          </ac:spMkLst>
        </pc:spChg>
        <pc:spChg chg="mod">
          <ac:chgData name="梁仁山" userId="e147bab9-9871-427a-b89f-2d08b39bf44a" providerId="ADAL" clId="{11696076-ECFC-4FD3-BB96-FB73E10E28CE}" dt="2022-12-21T00:43:45.997" v="28" actId="1038"/>
          <ac:spMkLst>
            <pc:docMk/>
            <pc:sldMk cId="1766943950" sldId="411"/>
            <ac:spMk id="13354" creationId="{DCE268B8-283F-35F2-7740-FB37350D6B68}"/>
          </ac:spMkLst>
        </pc:spChg>
        <pc:grpChg chg="mod">
          <ac:chgData name="梁仁山" userId="e147bab9-9871-427a-b89f-2d08b39bf44a" providerId="ADAL" clId="{11696076-ECFC-4FD3-BB96-FB73E10E28CE}" dt="2022-12-21T00:43:45.997" v="28" actId="1038"/>
          <ac:grpSpMkLst>
            <pc:docMk/>
            <pc:sldMk cId="1766943950" sldId="411"/>
            <ac:grpSpMk id="9" creationId="{AC655211-9C3F-B4D5-D45B-7091EF2296E1}"/>
          </ac:grpSpMkLst>
        </pc:grpChg>
        <pc:grpChg chg="mod">
          <ac:chgData name="梁仁山" userId="e147bab9-9871-427a-b89f-2d08b39bf44a" providerId="ADAL" clId="{11696076-ECFC-4FD3-BB96-FB73E10E28CE}" dt="2022-12-21T00:43:45.997" v="28" actId="1038"/>
          <ac:grpSpMkLst>
            <pc:docMk/>
            <pc:sldMk cId="1766943950" sldId="411"/>
            <ac:grpSpMk id="10" creationId="{7E07E890-BD92-6E24-CC7C-9671689BA291}"/>
          </ac:grpSpMkLst>
        </pc:grpChg>
        <pc:grpChg chg="mod">
          <ac:chgData name="梁仁山" userId="e147bab9-9871-427a-b89f-2d08b39bf44a" providerId="ADAL" clId="{11696076-ECFC-4FD3-BB96-FB73E10E28CE}" dt="2022-12-21T00:43:45.997" v="28" actId="1038"/>
          <ac:grpSpMkLst>
            <pc:docMk/>
            <pc:sldMk cId="1766943950" sldId="411"/>
            <ac:grpSpMk id="11" creationId="{D6CD0AB0-44D3-E5A3-B1B8-ABF351146054}"/>
          </ac:grpSpMkLst>
        </pc:grpChg>
        <pc:grpChg chg="mod">
          <ac:chgData name="梁仁山" userId="e147bab9-9871-427a-b89f-2d08b39bf44a" providerId="ADAL" clId="{11696076-ECFC-4FD3-BB96-FB73E10E28CE}" dt="2022-12-21T00:43:45.997" v="28" actId="1038"/>
          <ac:grpSpMkLst>
            <pc:docMk/>
            <pc:sldMk cId="1766943950" sldId="411"/>
            <ac:grpSpMk id="58" creationId="{23DA333E-83F3-AF3E-B7DB-96AB34F96A3F}"/>
          </ac:grpSpMkLst>
        </pc:grpChg>
        <pc:grpChg chg="mod">
          <ac:chgData name="梁仁山" userId="e147bab9-9871-427a-b89f-2d08b39bf44a" providerId="ADAL" clId="{11696076-ECFC-4FD3-BB96-FB73E10E28CE}" dt="2022-12-21T00:43:45.997" v="28" actId="1038"/>
          <ac:grpSpMkLst>
            <pc:docMk/>
            <pc:sldMk cId="1766943950" sldId="411"/>
            <ac:grpSpMk id="62" creationId="{EB4D6207-8ED3-1F1A-166D-AD0BF8016B99}"/>
          </ac:grpSpMkLst>
        </pc:grpChg>
        <pc:grpChg chg="mod">
          <ac:chgData name="梁仁山" userId="e147bab9-9871-427a-b89f-2d08b39bf44a" providerId="ADAL" clId="{11696076-ECFC-4FD3-BB96-FB73E10E28CE}" dt="2022-12-21T00:43:45.997" v="28" actId="1038"/>
          <ac:grpSpMkLst>
            <pc:docMk/>
            <pc:sldMk cId="1766943950" sldId="411"/>
            <ac:grpSpMk id="88" creationId="{CE0C4E9D-5A11-66D5-AE46-02ED8816E82F}"/>
          </ac:grpSpMkLst>
        </pc:grpChg>
        <pc:grpChg chg="mod">
          <ac:chgData name="梁仁山" userId="e147bab9-9871-427a-b89f-2d08b39bf44a" providerId="ADAL" clId="{11696076-ECFC-4FD3-BB96-FB73E10E28CE}" dt="2022-12-21T00:43:45.997" v="28" actId="1038"/>
          <ac:grpSpMkLst>
            <pc:docMk/>
            <pc:sldMk cId="1766943950" sldId="411"/>
            <ac:grpSpMk id="13315" creationId="{C749FD94-EFD3-CBA6-C684-ADE3AD478A92}"/>
          </ac:grpSpMkLst>
        </pc:grpChg>
        <pc:grpChg chg="mod">
          <ac:chgData name="梁仁山" userId="e147bab9-9871-427a-b89f-2d08b39bf44a" providerId="ADAL" clId="{11696076-ECFC-4FD3-BB96-FB73E10E28CE}" dt="2022-12-21T00:43:45.997" v="28" actId="1038"/>
          <ac:grpSpMkLst>
            <pc:docMk/>
            <pc:sldMk cId="1766943950" sldId="411"/>
            <ac:grpSpMk id="13316" creationId="{C4AD7FF5-F166-6D83-2F93-B7F9BE61E026}"/>
          </ac:grpSpMkLst>
        </pc:grpChg>
        <pc:grpChg chg="mod">
          <ac:chgData name="梁仁山" userId="e147bab9-9871-427a-b89f-2d08b39bf44a" providerId="ADAL" clId="{11696076-ECFC-4FD3-BB96-FB73E10E28CE}" dt="2022-12-21T00:43:45.997" v="28" actId="1038"/>
          <ac:grpSpMkLst>
            <pc:docMk/>
            <pc:sldMk cId="1766943950" sldId="411"/>
            <ac:grpSpMk id="13318" creationId="{9B289D36-C9A2-60B8-FF86-D8C2881140F2}"/>
          </ac:grpSpMkLst>
        </pc:grpChg>
        <pc:grpChg chg="mod">
          <ac:chgData name="梁仁山" userId="e147bab9-9871-427a-b89f-2d08b39bf44a" providerId="ADAL" clId="{11696076-ECFC-4FD3-BB96-FB73E10E28CE}" dt="2022-12-21T00:43:45.997" v="28" actId="1038"/>
          <ac:grpSpMkLst>
            <pc:docMk/>
            <pc:sldMk cId="1766943950" sldId="411"/>
            <ac:grpSpMk id="13325" creationId="{2406B827-06C4-23BB-1F44-577CF1F6F77C}"/>
          </ac:grpSpMkLst>
        </pc:grpChg>
        <pc:grpChg chg="mod">
          <ac:chgData name="梁仁山" userId="e147bab9-9871-427a-b89f-2d08b39bf44a" providerId="ADAL" clId="{11696076-ECFC-4FD3-BB96-FB73E10E28CE}" dt="2022-12-21T00:43:45.997" v="28" actId="1038"/>
          <ac:grpSpMkLst>
            <pc:docMk/>
            <pc:sldMk cId="1766943950" sldId="411"/>
            <ac:grpSpMk id="13328" creationId="{B531CCA7-5BEB-5D7B-E92D-F07250D25988}"/>
          </ac:grpSpMkLst>
        </pc:grpChg>
        <pc:grpChg chg="mod">
          <ac:chgData name="梁仁山" userId="e147bab9-9871-427a-b89f-2d08b39bf44a" providerId="ADAL" clId="{11696076-ECFC-4FD3-BB96-FB73E10E28CE}" dt="2022-12-21T00:43:45.997" v="28" actId="1038"/>
          <ac:grpSpMkLst>
            <pc:docMk/>
            <pc:sldMk cId="1766943950" sldId="411"/>
            <ac:grpSpMk id="13329" creationId="{E7E5EFBB-2849-E698-3977-922A46FCF687}"/>
          </ac:grpSpMkLst>
        </pc:grpChg>
        <pc:grpChg chg="mod">
          <ac:chgData name="梁仁山" userId="e147bab9-9871-427a-b89f-2d08b39bf44a" providerId="ADAL" clId="{11696076-ECFC-4FD3-BB96-FB73E10E28CE}" dt="2022-12-21T00:43:45.997" v="28" actId="1038"/>
          <ac:grpSpMkLst>
            <pc:docMk/>
            <pc:sldMk cId="1766943950" sldId="411"/>
            <ac:grpSpMk id="13332" creationId="{18DB8B86-BFB4-C469-AADB-DEE7E288EBCA}"/>
          </ac:grpSpMkLst>
        </pc:grpChg>
        <pc:grpChg chg="mod">
          <ac:chgData name="梁仁山" userId="e147bab9-9871-427a-b89f-2d08b39bf44a" providerId="ADAL" clId="{11696076-ECFC-4FD3-BB96-FB73E10E28CE}" dt="2022-12-21T00:43:45.997" v="28" actId="1038"/>
          <ac:grpSpMkLst>
            <pc:docMk/>
            <pc:sldMk cId="1766943950" sldId="411"/>
            <ac:grpSpMk id="13339" creationId="{C9C77559-28C5-F0A9-A391-FFEA64DD66FA}"/>
          </ac:grpSpMkLst>
        </pc:grpChg>
        <pc:grpChg chg="mod">
          <ac:chgData name="梁仁山" userId="e147bab9-9871-427a-b89f-2d08b39bf44a" providerId="ADAL" clId="{11696076-ECFC-4FD3-BB96-FB73E10E28CE}" dt="2022-12-21T00:43:45.997" v="28" actId="1038"/>
          <ac:grpSpMkLst>
            <pc:docMk/>
            <pc:sldMk cId="1766943950" sldId="411"/>
            <ac:grpSpMk id="13343" creationId="{9C660296-D3A5-C296-8E0B-01AE865C6599}"/>
          </ac:grpSpMkLst>
        </pc:grpChg>
        <pc:grpChg chg="mod">
          <ac:chgData name="梁仁山" userId="e147bab9-9871-427a-b89f-2d08b39bf44a" providerId="ADAL" clId="{11696076-ECFC-4FD3-BB96-FB73E10E28CE}" dt="2022-12-21T00:43:45.997" v="28" actId="1038"/>
          <ac:grpSpMkLst>
            <pc:docMk/>
            <pc:sldMk cId="1766943950" sldId="411"/>
            <ac:grpSpMk id="13344" creationId="{3CC0BFA3-05D3-16DE-D971-7DB75BD0BBF7}"/>
          </ac:grpSpMkLst>
        </pc:grpChg>
        <pc:grpChg chg="mod">
          <ac:chgData name="梁仁山" userId="e147bab9-9871-427a-b89f-2d08b39bf44a" providerId="ADAL" clId="{11696076-ECFC-4FD3-BB96-FB73E10E28CE}" dt="2022-12-21T00:43:45.997" v="28" actId="1038"/>
          <ac:grpSpMkLst>
            <pc:docMk/>
            <pc:sldMk cId="1766943950" sldId="411"/>
            <ac:grpSpMk id="13356" creationId="{B7275BE1-1A62-D9DD-97DC-103E683F29C2}"/>
          </ac:grpSpMkLst>
        </pc:grpChg>
        <pc:cxnChg chg="add mod">
          <ac:chgData name="梁仁山" userId="e147bab9-9871-427a-b89f-2d08b39bf44a" providerId="ADAL" clId="{11696076-ECFC-4FD3-BB96-FB73E10E28CE}" dt="2022-12-21T00:44:30.520" v="53" actId="108"/>
          <ac:cxnSpMkLst>
            <pc:docMk/>
            <pc:sldMk cId="1766943950" sldId="411"/>
            <ac:cxnSpMk id="3" creationId="{654937F9-0264-4DA1-8CDE-E16F6B7C67B5}"/>
          </ac:cxnSpMkLst>
        </pc:cxnChg>
        <pc:cxnChg chg="mod">
          <ac:chgData name="梁仁山" userId="e147bab9-9871-427a-b89f-2d08b39bf44a" providerId="ADAL" clId="{11696076-ECFC-4FD3-BB96-FB73E10E28CE}" dt="2022-12-21T00:43:45.997" v="28" actId="1038"/>
          <ac:cxnSpMkLst>
            <pc:docMk/>
            <pc:sldMk cId="1766943950" sldId="411"/>
            <ac:cxnSpMk id="21" creationId="{FE23A440-505C-7F04-9EA6-83AF36A96198}"/>
          </ac:cxnSpMkLst>
        </pc:cxnChg>
        <pc:cxnChg chg="mod">
          <ac:chgData name="梁仁山" userId="e147bab9-9871-427a-b89f-2d08b39bf44a" providerId="ADAL" clId="{11696076-ECFC-4FD3-BB96-FB73E10E28CE}" dt="2022-12-21T00:43:45.997" v="28" actId="1038"/>
          <ac:cxnSpMkLst>
            <pc:docMk/>
            <pc:sldMk cId="1766943950" sldId="411"/>
            <ac:cxnSpMk id="28" creationId="{A35BEE04-EBFB-A76D-5A80-651186602DD3}"/>
          </ac:cxnSpMkLst>
        </pc:cxnChg>
        <pc:cxnChg chg="mod">
          <ac:chgData name="梁仁山" userId="e147bab9-9871-427a-b89f-2d08b39bf44a" providerId="ADAL" clId="{11696076-ECFC-4FD3-BB96-FB73E10E28CE}" dt="2022-12-21T00:43:45.997" v="28" actId="1038"/>
          <ac:cxnSpMkLst>
            <pc:docMk/>
            <pc:sldMk cId="1766943950" sldId="411"/>
            <ac:cxnSpMk id="31" creationId="{F8F4C27A-97C6-3F09-AAA4-4951A6151B69}"/>
          </ac:cxnSpMkLst>
        </pc:cxnChg>
        <pc:cxnChg chg="mod">
          <ac:chgData name="梁仁山" userId="e147bab9-9871-427a-b89f-2d08b39bf44a" providerId="ADAL" clId="{11696076-ECFC-4FD3-BB96-FB73E10E28CE}" dt="2022-12-21T00:43:45.997" v="28" actId="1038"/>
          <ac:cxnSpMkLst>
            <pc:docMk/>
            <pc:sldMk cId="1766943950" sldId="411"/>
            <ac:cxnSpMk id="36" creationId="{5B920E9A-9650-1445-6C61-2A559841502C}"/>
          </ac:cxnSpMkLst>
        </pc:cxnChg>
        <pc:cxnChg chg="mod">
          <ac:chgData name="梁仁山" userId="e147bab9-9871-427a-b89f-2d08b39bf44a" providerId="ADAL" clId="{11696076-ECFC-4FD3-BB96-FB73E10E28CE}" dt="2022-12-21T00:43:45.997" v="28" actId="1038"/>
          <ac:cxnSpMkLst>
            <pc:docMk/>
            <pc:sldMk cId="1766943950" sldId="411"/>
            <ac:cxnSpMk id="39" creationId="{AD488791-737B-2090-285A-98F5F6F7AE45}"/>
          </ac:cxnSpMkLst>
        </pc:cxnChg>
        <pc:cxnChg chg="mod">
          <ac:chgData name="梁仁山" userId="e147bab9-9871-427a-b89f-2d08b39bf44a" providerId="ADAL" clId="{11696076-ECFC-4FD3-BB96-FB73E10E28CE}" dt="2022-12-21T00:43:45.997" v="28" actId="1038"/>
          <ac:cxnSpMkLst>
            <pc:docMk/>
            <pc:sldMk cId="1766943950" sldId="411"/>
            <ac:cxnSpMk id="48" creationId="{EA55D7B2-55BF-1B6B-07B1-F6E0264AA50A}"/>
          </ac:cxnSpMkLst>
        </pc:cxnChg>
        <pc:cxnChg chg="mod">
          <ac:chgData name="梁仁山" userId="e147bab9-9871-427a-b89f-2d08b39bf44a" providerId="ADAL" clId="{11696076-ECFC-4FD3-BB96-FB73E10E28CE}" dt="2022-12-21T00:43:45.997" v="28" actId="1038"/>
          <ac:cxnSpMkLst>
            <pc:docMk/>
            <pc:sldMk cId="1766943950" sldId="411"/>
            <ac:cxnSpMk id="53" creationId="{745E501B-0270-5909-BC51-3A0C20D2B9E8}"/>
          </ac:cxnSpMkLst>
        </pc:cxnChg>
        <pc:cxnChg chg="mod">
          <ac:chgData name="梁仁山" userId="e147bab9-9871-427a-b89f-2d08b39bf44a" providerId="ADAL" clId="{11696076-ECFC-4FD3-BB96-FB73E10E28CE}" dt="2022-12-21T00:43:45.997" v="28" actId="1038"/>
          <ac:cxnSpMkLst>
            <pc:docMk/>
            <pc:sldMk cId="1766943950" sldId="411"/>
            <ac:cxnSpMk id="61" creationId="{5B7952B6-0731-D7D4-0F44-C76CF50384E2}"/>
          </ac:cxnSpMkLst>
        </pc:cxnChg>
        <pc:cxnChg chg="mod">
          <ac:chgData name="梁仁山" userId="e147bab9-9871-427a-b89f-2d08b39bf44a" providerId="ADAL" clId="{11696076-ECFC-4FD3-BB96-FB73E10E28CE}" dt="2022-12-21T00:43:45.997" v="28" actId="1038"/>
          <ac:cxnSpMkLst>
            <pc:docMk/>
            <pc:sldMk cId="1766943950" sldId="411"/>
            <ac:cxnSpMk id="65" creationId="{85CED574-09A2-0527-E63F-02DD31D129FF}"/>
          </ac:cxnSpMkLst>
        </pc:cxnChg>
        <pc:cxnChg chg="mod">
          <ac:chgData name="梁仁山" userId="e147bab9-9871-427a-b89f-2d08b39bf44a" providerId="ADAL" clId="{11696076-ECFC-4FD3-BB96-FB73E10E28CE}" dt="2022-12-21T00:43:45.997" v="28" actId="1038"/>
          <ac:cxnSpMkLst>
            <pc:docMk/>
            <pc:sldMk cId="1766943950" sldId="411"/>
            <ac:cxnSpMk id="85" creationId="{8422C8E8-DA24-4259-A50F-0BF3B050E10C}"/>
          </ac:cxnSpMkLst>
        </pc:cxnChg>
        <pc:cxnChg chg="mod">
          <ac:chgData name="梁仁山" userId="e147bab9-9871-427a-b89f-2d08b39bf44a" providerId="ADAL" clId="{11696076-ECFC-4FD3-BB96-FB73E10E28CE}" dt="2022-12-21T00:43:45.997" v="28" actId="1038"/>
          <ac:cxnSpMkLst>
            <pc:docMk/>
            <pc:sldMk cId="1766943950" sldId="411"/>
            <ac:cxnSpMk id="91" creationId="{40F99FA5-1A38-4289-6ED0-64E619973307}"/>
          </ac:cxnSpMkLst>
        </pc:cxnChg>
        <pc:cxnChg chg="mod">
          <ac:chgData name="梁仁山" userId="e147bab9-9871-427a-b89f-2d08b39bf44a" providerId="ADAL" clId="{11696076-ECFC-4FD3-BB96-FB73E10E28CE}" dt="2022-12-21T00:43:45.997" v="28" actId="1038"/>
          <ac:cxnSpMkLst>
            <pc:docMk/>
            <pc:sldMk cId="1766943950" sldId="411"/>
            <ac:cxnSpMk id="13319" creationId="{745E501B-0270-5909-BC51-3A0C20D2B9E8}"/>
          </ac:cxnSpMkLst>
        </pc:cxnChg>
        <pc:cxnChg chg="mod">
          <ac:chgData name="梁仁山" userId="e147bab9-9871-427a-b89f-2d08b39bf44a" providerId="ADAL" clId="{11696076-ECFC-4FD3-BB96-FB73E10E28CE}" dt="2022-12-21T00:43:45.997" v="28" actId="1038"/>
          <ac:cxnSpMkLst>
            <pc:docMk/>
            <pc:sldMk cId="1766943950" sldId="411"/>
            <ac:cxnSpMk id="13323" creationId="{3FC677F3-7E7A-2BE6-3A6F-63357CE87615}"/>
          </ac:cxnSpMkLst>
        </pc:cxnChg>
        <pc:cxnChg chg="mod">
          <ac:chgData name="梁仁山" userId="e147bab9-9871-427a-b89f-2d08b39bf44a" providerId="ADAL" clId="{11696076-ECFC-4FD3-BB96-FB73E10E28CE}" dt="2022-12-21T00:43:45.997" v="28" actId="1038"/>
          <ac:cxnSpMkLst>
            <pc:docMk/>
            <pc:sldMk cId="1766943950" sldId="411"/>
            <ac:cxnSpMk id="13324" creationId="{B3470495-A2FB-6CA3-2ED4-4665CE866992}"/>
          </ac:cxnSpMkLst>
        </pc:cxnChg>
        <pc:cxnChg chg="mod">
          <ac:chgData name="梁仁山" userId="e147bab9-9871-427a-b89f-2d08b39bf44a" providerId="ADAL" clId="{11696076-ECFC-4FD3-BB96-FB73E10E28CE}" dt="2022-12-21T00:43:45.997" v="28" actId="1038"/>
          <ac:cxnSpMkLst>
            <pc:docMk/>
            <pc:sldMk cId="1766943950" sldId="411"/>
            <ac:cxnSpMk id="13326" creationId="{0EB348B8-2599-AEFA-9A22-08893EE6D8E7}"/>
          </ac:cxnSpMkLst>
        </pc:cxnChg>
        <pc:cxnChg chg="mod">
          <ac:chgData name="梁仁山" userId="e147bab9-9871-427a-b89f-2d08b39bf44a" providerId="ADAL" clId="{11696076-ECFC-4FD3-BB96-FB73E10E28CE}" dt="2022-12-21T00:43:45.997" v="28" actId="1038"/>
          <ac:cxnSpMkLst>
            <pc:docMk/>
            <pc:sldMk cId="1766943950" sldId="411"/>
            <ac:cxnSpMk id="13330" creationId="{EEE17CE9-8C2B-B208-8E3B-77D1ADFFE203}"/>
          </ac:cxnSpMkLst>
        </pc:cxnChg>
        <pc:cxnChg chg="mod">
          <ac:chgData name="梁仁山" userId="e147bab9-9871-427a-b89f-2d08b39bf44a" providerId="ADAL" clId="{11696076-ECFC-4FD3-BB96-FB73E10E28CE}" dt="2022-12-21T00:43:45.997" v="28" actId="1038"/>
          <ac:cxnSpMkLst>
            <pc:docMk/>
            <pc:sldMk cId="1766943950" sldId="411"/>
            <ac:cxnSpMk id="13331" creationId="{AAA4152E-1D40-80FE-5761-55E0D20092E9}"/>
          </ac:cxnSpMkLst>
        </pc:cxnChg>
        <pc:cxnChg chg="mod">
          <ac:chgData name="梁仁山" userId="e147bab9-9871-427a-b89f-2d08b39bf44a" providerId="ADAL" clId="{11696076-ECFC-4FD3-BB96-FB73E10E28CE}" dt="2022-12-21T00:43:45.997" v="28" actId="1038"/>
          <ac:cxnSpMkLst>
            <pc:docMk/>
            <pc:sldMk cId="1766943950" sldId="411"/>
            <ac:cxnSpMk id="13333" creationId="{FC938451-23F9-CD37-9556-33A200D2D7C8}"/>
          </ac:cxnSpMkLst>
        </pc:cxnChg>
        <pc:cxnChg chg="mod">
          <ac:chgData name="梁仁山" userId="e147bab9-9871-427a-b89f-2d08b39bf44a" providerId="ADAL" clId="{11696076-ECFC-4FD3-BB96-FB73E10E28CE}" dt="2022-12-21T00:43:45.997" v="28" actId="1038"/>
          <ac:cxnSpMkLst>
            <pc:docMk/>
            <pc:sldMk cId="1766943950" sldId="411"/>
            <ac:cxnSpMk id="13338" creationId="{D21FB0F9-F777-1F17-12A5-75B6EBD96591}"/>
          </ac:cxnSpMkLst>
        </pc:cxnChg>
        <pc:cxnChg chg="mod">
          <ac:chgData name="梁仁山" userId="e147bab9-9871-427a-b89f-2d08b39bf44a" providerId="ADAL" clId="{11696076-ECFC-4FD3-BB96-FB73E10E28CE}" dt="2022-12-21T00:43:45.997" v="28" actId="1038"/>
          <ac:cxnSpMkLst>
            <pc:docMk/>
            <pc:sldMk cId="1766943950" sldId="411"/>
            <ac:cxnSpMk id="13353" creationId="{054E00AE-EC13-4217-6154-6DD295292E04}"/>
          </ac:cxnSpMkLst>
        </pc:cxnChg>
        <pc:cxnChg chg="mod">
          <ac:chgData name="梁仁山" userId="e147bab9-9871-427a-b89f-2d08b39bf44a" providerId="ADAL" clId="{11696076-ECFC-4FD3-BB96-FB73E10E28CE}" dt="2022-12-21T00:43:45.997" v="28" actId="1038"/>
          <ac:cxnSpMkLst>
            <pc:docMk/>
            <pc:sldMk cId="1766943950" sldId="411"/>
            <ac:cxnSpMk id="13355" creationId="{FE83AB45-DD15-4322-3E84-33133F20E3CC}"/>
          </ac:cxnSpMkLst>
        </pc:cxnChg>
        <pc:cxnChg chg="mod">
          <ac:chgData name="梁仁山" userId="e147bab9-9871-427a-b89f-2d08b39bf44a" providerId="ADAL" clId="{11696076-ECFC-4FD3-BB96-FB73E10E28CE}" dt="2022-12-21T00:43:45.997" v="28" actId="1038"/>
          <ac:cxnSpMkLst>
            <pc:docMk/>
            <pc:sldMk cId="1766943950" sldId="411"/>
            <ac:cxnSpMk id="13365" creationId="{ABCC3831-F5E9-A7F2-BB34-085CB70AE2AB}"/>
          </ac:cxnSpMkLst>
        </pc:cxnChg>
        <pc:cxnChg chg="mod">
          <ac:chgData name="梁仁山" userId="e147bab9-9871-427a-b89f-2d08b39bf44a" providerId="ADAL" clId="{11696076-ECFC-4FD3-BB96-FB73E10E28CE}" dt="2022-12-21T00:43:45.997" v="28" actId="1038"/>
          <ac:cxnSpMkLst>
            <pc:docMk/>
            <pc:sldMk cId="1766943950" sldId="411"/>
            <ac:cxnSpMk id="13406" creationId="{0247ABA9-86E0-125A-A427-C83712C43511}"/>
          </ac:cxnSpMkLst>
        </pc:cxnChg>
        <pc:cxnChg chg="mod">
          <ac:chgData name="梁仁山" userId="e147bab9-9871-427a-b89f-2d08b39bf44a" providerId="ADAL" clId="{11696076-ECFC-4FD3-BB96-FB73E10E28CE}" dt="2022-12-21T00:43:45.997" v="28" actId="1038"/>
          <ac:cxnSpMkLst>
            <pc:docMk/>
            <pc:sldMk cId="1766943950" sldId="411"/>
            <ac:cxnSpMk id="13409" creationId="{81475622-7EC5-D31D-E230-31CDBD15C131}"/>
          </ac:cxnSpMkLst>
        </pc:cxnChg>
      </pc:sldChg>
      <pc:sldChg chg="addSp delSp modSp add">
        <pc:chgData name="梁仁山" userId="e147bab9-9871-427a-b89f-2d08b39bf44a" providerId="ADAL" clId="{11696076-ECFC-4FD3-BB96-FB73E10E28CE}" dt="2022-12-21T03:33:58.522" v="701" actId="1076"/>
        <pc:sldMkLst>
          <pc:docMk/>
          <pc:sldMk cId="640105560" sldId="436"/>
        </pc:sldMkLst>
        <pc:spChg chg="del">
          <ac:chgData name="梁仁山" userId="e147bab9-9871-427a-b89f-2d08b39bf44a" providerId="ADAL" clId="{11696076-ECFC-4FD3-BB96-FB73E10E28CE}" dt="2022-12-21T00:44:48.783" v="55" actId="478"/>
          <ac:spMkLst>
            <pc:docMk/>
            <pc:sldMk cId="640105560" sldId="436"/>
            <ac:spMk id="2" creationId="{B999D1EE-ECC0-4D86-813F-78BD0747FE96}"/>
          </ac:spMkLst>
        </pc:spChg>
        <pc:spChg chg="add mod">
          <ac:chgData name="梁仁山" userId="e147bab9-9871-427a-b89f-2d08b39bf44a" providerId="ADAL" clId="{11696076-ECFC-4FD3-BB96-FB73E10E28CE}" dt="2022-12-21T03:33:48.250" v="700" actId="1076"/>
          <ac:spMkLst>
            <pc:docMk/>
            <pc:sldMk cId="640105560" sldId="436"/>
            <ac:spMk id="2" creationId="{D8B56C88-56DF-4DE1-9E29-00F41159CD2F}"/>
          </ac:spMkLst>
        </pc:spChg>
        <pc:spChg chg="del">
          <ac:chgData name="梁仁山" userId="e147bab9-9871-427a-b89f-2d08b39bf44a" providerId="ADAL" clId="{11696076-ECFC-4FD3-BB96-FB73E10E28CE}" dt="2022-12-21T00:44:50.473" v="56" actId="478"/>
          <ac:spMkLst>
            <pc:docMk/>
            <pc:sldMk cId="640105560" sldId="436"/>
            <ac:spMk id="3" creationId="{CABC656D-161F-4357-8FE5-8A28324D41EF}"/>
          </ac:spMkLst>
        </pc:spChg>
        <pc:spChg chg="add mod">
          <ac:chgData name="梁仁山" userId="e147bab9-9871-427a-b89f-2d08b39bf44a" providerId="ADAL" clId="{11696076-ECFC-4FD3-BB96-FB73E10E28CE}" dt="2022-12-21T01:00:16.920" v="532" actId="1035"/>
          <ac:spMkLst>
            <pc:docMk/>
            <pc:sldMk cId="640105560" sldId="436"/>
            <ac:spMk id="7" creationId="{E177F5DF-00C7-49C4-ADA0-831A627F54A6}"/>
          </ac:spMkLst>
        </pc:spChg>
        <pc:spChg chg="mod">
          <ac:chgData name="梁仁山" userId="e147bab9-9871-427a-b89f-2d08b39bf44a" providerId="ADAL" clId="{11696076-ECFC-4FD3-BB96-FB73E10E28CE}" dt="2022-12-21T00:46:03.593" v="89"/>
          <ac:spMkLst>
            <pc:docMk/>
            <pc:sldMk cId="640105560" sldId="436"/>
            <ac:spMk id="10" creationId="{F3A9BE33-E4E5-472A-8902-0D130231CD39}"/>
          </ac:spMkLst>
        </pc:spChg>
        <pc:spChg chg="mod">
          <ac:chgData name="梁仁山" userId="e147bab9-9871-427a-b89f-2d08b39bf44a" providerId="ADAL" clId="{11696076-ECFC-4FD3-BB96-FB73E10E28CE}" dt="2022-12-21T00:46:18.020" v="101"/>
          <ac:spMkLst>
            <pc:docMk/>
            <pc:sldMk cId="640105560" sldId="436"/>
            <ac:spMk id="13" creationId="{201E0925-9123-4354-A771-CE821ADE9884}"/>
          </ac:spMkLst>
        </pc:spChg>
        <pc:spChg chg="add mod">
          <ac:chgData name="梁仁山" userId="e147bab9-9871-427a-b89f-2d08b39bf44a" providerId="ADAL" clId="{11696076-ECFC-4FD3-BB96-FB73E10E28CE}" dt="2022-12-21T00:47:10.214" v="131" actId="164"/>
          <ac:spMkLst>
            <pc:docMk/>
            <pc:sldMk cId="640105560" sldId="436"/>
            <ac:spMk id="14" creationId="{7720C7F5-3B89-4AB0-9BA6-9E0A238C4CD0}"/>
          </ac:spMkLst>
        </pc:spChg>
        <pc:spChg chg="add mod">
          <ac:chgData name="梁仁山" userId="e147bab9-9871-427a-b89f-2d08b39bf44a" providerId="ADAL" clId="{11696076-ECFC-4FD3-BB96-FB73E10E28CE}" dt="2022-12-21T01:00:16.920" v="532" actId="1035"/>
          <ac:spMkLst>
            <pc:docMk/>
            <pc:sldMk cId="640105560" sldId="436"/>
            <ac:spMk id="22" creationId="{32D674A3-1C88-4C12-AB40-7DEF5841DBB8}"/>
          </ac:spMkLst>
        </pc:spChg>
        <pc:spChg chg="mod">
          <ac:chgData name="梁仁山" userId="e147bab9-9871-427a-b89f-2d08b39bf44a" providerId="ADAL" clId="{11696076-ECFC-4FD3-BB96-FB73E10E28CE}" dt="2022-12-21T00:49:09.589" v="169"/>
          <ac:spMkLst>
            <pc:docMk/>
            <pc:sldMk cId="640105560" sldId="436"/>
            <ac:spMk id="25" creationId="{893037E1-A525-412B-B1FD-AB440839DE75}"/>
          </ac:spMkLst>
        </pc:spChg>
        <pc:spChg chg="add mod">
          <ac:chgData name="梁仁山" userId="e147bab9-9871-427a-b89f-2d08b39bf44a" providerId="ADAL" clId="{11696076-ECFC-4FD3-BB96-FB73E10E28CE}" dt="2022-12-21T01:00:16.920" v="532" actId="1035"/>
          <ac:spMkLst>
            <pc:docMk/>
            <pc:sldMk cId="640105560" sldId="436"/>
            <ac:spMk id="40" creationId="{82ADC030-F1F6-43F5-91AC-F794D07C0D4E}"/>
          </ac:spMkLst>
        </pc:spChg>
        <pc:spChg chg="add mod">
          <ac:chgData name="梁仁山" userId="e147bab9-9871-427a-b89f-2d08b39bf44a" providerId="ADAL" clId="{11696076-ECFC-4FD3-BB96-FB73E10E28CE}" dt="2022-12-21T01:00:16.920" v="532" actId="1035"/>
          <ac:spMkLst>
            <pc:docMk/>
            <pc:sldMk cId="640105560" sldId="436"/>
            <ac:spMk id="44" creationId="{DCC5F25B-5140-4345-AF26-EE9A42CAA67D}"/>
          </ac:spMkLst>
        </pc:spChg>
        <pc:spChg chg="mod">
          <ac:chgData name="梁仁山" userId="e147bab9-9871-427a-b89f-2d08b39bf44a" providerId="ADAL" clId="{11696076-ECFC-4FD3-BB96-FB73E10E28CE}" dt="2022-12-21T00:55:18.431" v="335" actId="6549"/>
          <ac:spMkLst>
            <pc:docMk/>
            <pc:sldMk cId="640105560" sldId="436"/>
            <ac:spMk id="51" creationId="{FEC0284B-C300-41FE-A721-9D2E3282CD18}"/>
          </ac:spMkLst>
        </pc:spChg>
        <pc:spChg chg="add mod">
          <ac:chgData name="梁仁山" userId="e147bab9-9871-427a-b89f-2d08b39bf44a" providerId="ADAL" clId="{11696076-ECFC-4FD3-BB96-FB73E10E28CE}" dt="2022-12-21T03:33:58.522" v="701" actId="1076"/>
          <ac:spMkLst>
            <pc:docMk/>
            <pc:sldMk cId="640105560" sldId="436"/>
            <ac:spMk id="52" creationId="{91A3F728-6563-4F14-B084-6BE76AE8C8AB}"/>
          </ac:spMkLst>
        </pc:spChg>
        <pc:spChg chg="add mod">
          <ac:chgData name="梁仁山" userId="e147bab9-9871-427a-b89f-2d08b39bf44a" providerId="ADAL" clId="{11696076-ECFC-4FD3-BB96-FB73E10E28CE}" dt="2022-12-21T00:57:33.984" v="369" actId="164"/>
          <ac:spMkLst>
            <pc:docMk/>
            <pc:sldMk cId="640105560" sldId="436"/>
            <ac:spMk id="55" creationId="{4F3DB42C-57D0-4424-9DA7-417B396B7188}"/>
          </ac:spMkLst>
        </pc:spChg>
        <pc:spChg chg="add mod">
          <ac:chgData name="梁仁山" userId="e147bab9-9871-427a-b89f-2d08b39bf44a" providerId="ADAL" clId="{11696076-ECFC-4FD3-BB96-FB73E10E28CE}" dt="2022-12-21T01:00:16.920" v="532" actId="1035"/>
          <ac:spMkLst>
            <pc:docMk/>
            <pc:sldMk cId="640105560" sldId="436"/>
            <ac:spMk id="68" creationId="{65F01B85-307A-45A9-884E-41692A595504}"/>
          </ac:spMkLst>
        </pc:spChg>
        <pc:spChg chg="add mod">
          <ac:chgData name="梁仁山" userId="e147bab9-9871-427a-b89f-2d08b39bf44a" providerId="ADAL" clId="{11696076-ECFC-4FD3-BB96-FB73E10E28CE}" dt="2022-12-21T01:00:16.920" v="532" actId="1035"/>
          <ac:spMkLst>
            <pc:docMk/>
            <pc:sldMk cId="640105560" sldId="436"/>
            <ac:spMk id="69" creationId="{D2587050-FED1-420E-AD89-9F1E75721F34}"/>
          </ac:spMkLst>
        </pc:spChg>
        <pc:spChg chg="add mod">
          <ac:chgData name="梁仁山" userId="e147bab9-9871-427a-b89f-2d08b39bf44a" providerId="ADAL" clId="{11696076-ECFC-4FD3-BB96-FB73E10E28CE}" dt="2022-12-21T01:00:52.367" v="535" actId="1076"/>
          <ac:spMkLst>
            <pc:docMk/>
            <pc:sldMk cId="640105560" sldId="436"/>
            <ac:spMk id="77" creationId="{33886E83-9F01-4DED-A8CE-891BF76BA303}"/>
          </ac:spMkLst>
        </pc:spChg>
        <pc:grpChg chg="add mod">
          <ac:chgData name="梁仁山" userId="e147bab9-9871-427a-b89f-2d08b39bf44a" providerId="ADAL" clId="{11696076-ECFC-4FD3-BB96-FB73E10E28CE}" dt="2022-12-21T01:00:16.920" v="532" actId="1035"/>
          <ac:grpSpMkLst>
            <pc:docMk/>
            <pc:sldMk cId="640105560" sldId="436"/>
            <ac:grpSpMk id="4" creationId="{C9CD9283-4145-4F9B-B405-712911569E74}"/>
          </ac:grpSpMkLst>
        </pc:grpChg>
        <pc:grpChg chg="add mod">
          <ac:chgData name="梁仁山" userId="e147bab9-9871-427a-b89f-2d08b39bf44a" providerId="ADAL" clId="{11696076-ECFC-4FD3-BB96-FB73E10E28CE}" dt="2022-12-21T01:00:16.920" v="532" actId="1035"/>
          <ac:grpSpMkLst>
            <pc:docMk/>
            <pc:sldMk cId="640105560" sldId="436"/>
            <ac:grpSpMk id="8" creationId="{5593D185-5301-4002-96A7-0D0C9B866148}"/>
          </ac:grpSpMkLst>
        </pc:grpChg>
        <pc:grpChg chg="add mod">
          <ac:chgData name="梁仁山" userId="e147bab9-9871-427a-b89f-2d08b39bf44a" providerId="ADAL" clId="{11696076-ECFC-4FD3-BB96-FB73E10E28CE}" dt="2022-12-21T01:00:16.920" v="532" actId="1035"/>
          <ac:grpSpMkLst>
            <pc:docMk/>
            <pc:sldMk cId="640105560" sldId="436"/>
            <ac:grpSpMk id="11" creationId="{70D71D4B-D1F3-48BC-A02A-72CAD74B2ACC}"/>
          </ac:grpSpMkLst>
        </pc:grpChg>
        <pc:grpChg chg="add mod">
          <ac:chgData name="梁仁山" userId="e147bab9-9871-427a-b89f-2d08b39bf44a" providerId="ADAL" clId="{11696076-ECFC-4FD3-BB96-FB73E10E28CE}" dt="2022-12-21T01:00:16.920" v="532" actId="1035"/>
          <ac:grpSpMkLst>
            <pc:docMk/>
            <pc:sldMk cId="640105560" sldId="436"/>
            <ac:grpSpMk id="15" creationId="{59629130-3CAB-440F-8D27-95BF855BA1F8}"/>
          </ac:grpSpMkLst>
        </pc:grpChg>
        <pc:grpChg chg="add mod">
          <ac:chgData name="梁仁山" userId="e147bab9-9871-427a-b89f-2d08b39bf44a" providerId="ADAL" clId="{11696076-ECFC-4FD3-BB96-FB73E10E28CE}" dt="2022-12-21T01:00:16.920" v="532" actId="1035"/>
          <ac:grpSpMkLst>
            <pc:docMk/>
            <pc:sldMk cId="640105560" sldId="436"/>
            <ac:grpSpMk id="23" creationId="{60F89541-C8FD-4647-BAEC-E9552A1A32B3}"/>
          </ac:grpSpMkLst>
        </pc:grpChg>
        <pc:grpChg chg="add mod">
          <ac:chgData name="梁仁山" userId="e147bab9-9871-427a-b89f-2d08b39bf44a" providerId="ADAL" clId="{11696076-ECFC-4FD3-BB96-FB73E10E28CE}" dt="2022-12-21T01:00:16.920" v="532" actId="1035"/>
          <ac:grpSpMkLst>
            <pc:docMk/>
            <pc:sldMk cId="640105560" sldId="436"/>
            <ac:grpSpMk id="35" creationId="{097DADCA-C16A-4EF1-8B9E-B545E2D0D91D}"/>
          </ac:grpSpMkLst>
        </pc:grpChg>
        <pc:grpChg chg="add mod">
          <ac:chgData name="梁仁山" userId="e147bab9-9871-427a-b89f-2d08b39bf44a" providerId="ADAL" clId="{11696076-ECFC-4FD3-BB96-FB73E10E28CE}" dt="2022-12-21T01:00:16.920" v="532" actId="1035"/>
          <ac:grpSpMkLst>
            <pc:docMk/>
            <pc:sldMk cId="640105560" sldId="436"/>
            <ac:grpSpMk id="49" creationId="{14DBA833-7770-4DAC-94D7-93AB53251FDE}"/>
          </ac:grpSpMkLst>
        </pc:grpChg>
        <pc:grpChg chg="add mod">
          <ac:chgData name="梁仁山" userId="e147bab9-9871-427a-b89f-2d08b39bf44a" providerId="ADAL" clId="{11696076-ECFC-4FD3-BB96-FB73E10E28CE}" dt="2022-12-21T01:00:16.920" v="532" actId="1035"/>
          <ac:grpSpMkLst>
            <pc:docMk/>
            <pc:sldMk cId="640105560" sldId="436"/>
            <ac:grpSpMk id="58" creationId="{1B0A5246-0003-4922-804F-5A16C79BD0C6}"/>
          </ac:grpSpMkLst>
        </pc:grpChg>
        <pc:grpChg chg="add del mod">
          <ac:chgData name="梁仁山" userId="e147bab9-9871-427a-b89f-2d08b39bf44a" providerId="ADAL" clId="{11696076-ECFC-4FD3-BB96-FB73E10E28CE}" dt="2022-12-21T00:59:35.111" v="448" actId="478"/>
          <ac:grpSpMkLst>
            <pc:docMk/>
            <pc:sldMk cId="640105560" sldId="436"/>
            <ac:grpSpMk id="62" creationId="{257C54F9-4354-461C-A194-DEB6DB915E9D}"/>
          </ac:grpSpMkLst>
        </pc:grpChg>
        <pc:grpChg chg="add mod">
          <ac:chgData name="梁仁山" userId="e147bab9-9871-427a-b89f-2d08b39bf44a" providerId="ADAL" clId="{11696076-ECFC-4FD3-BB96-FB73E10E28CE}" dt="2022-12-21T01:00:16.920" v="532" actId="1035"/>
          <ac:grpSpMkLst>
            <pc:docMk/>
            <pc:sldMk cId="640105560" sldId="436"/>
            <ac:grpSpMk id="65" creationId="{E15937EF-D01C-42C2-97AC-9D28CF07AB7A}"/>
          </ac:grpSpMkLst>
        </pc:grpChg>
        <pc:picChg chg="add del mod">
          <ac:chgData name="梁仁山" userId="e147bab9-9871-427a-b89f-2d08b39bf44a" providerId="ADAL" clId="{11696076-ECFC-4FD3-BB96-FB73E10E28CE}" dt="2022-12-21T00:57:28.180" v="368" actId="478"/>
          <ac:picMkLst>
            <pc:docMk/>
            <pc:sldMk cId="640105560" sldId="436"/>
            <ac:picMk id="54" creationId="{87F2604D-BCA7-4774-A099-AB95721E8629}"/>
          </ac:picMkLst>
        </pc:picChg>
        <pc:picChg chg="add mod">
          <ac:chgData name="梁仁山" userId="e147bab9-9871-427a-b89f-2d08b39bf44a" providerId="ADAL" clId="{11696076-ECFC-4FD3-BB96-FB73E10E28CE}" dt="2022-12-21T00:57:33.984" v="369" actId="164"/>
          <ac:picMkLst>
            <pc:docMk/>
            <pc:sldMk cId="640105560" sldId="436"/>
            <ac:picMk id="57" creationId="{9CEB06AB-44B0-4AB7-BA34-3E464A9B6417}"/>
          </ac:picMkLst>
        </pc:picChg>
        <pc:cxnChg chg="add mod">
          <ac:chgData name="梁仁山" userId="e147bab9-9871-427a-b89f-2d08b39bf44a" providerId="ADAL" clId="{11696076-ECFC-4FD3-BB96-FB73E10E28CE}" dt="2022-12-21T03:33:58.522" v="701" actId="1076"/>
          <ac:cxnSpMkLst>
            <pc:docMk/>
            <pc:sldMk cId="640105560" sldId="436"/>
            <ac:cxnSpMk id="16" creationId="{2A77E187-0D86-476B-975D-3805BCAB1964}"/>
          </ac:cxnSpMkLst>
        </pc:cxnChg>
        <pc:cxnChg chg="add mod">
          <ac:chgData name="梁仁山" userId="e147bab9-9871-427a-b89f-2d08b39bf44a" providerId="ADAL" clId="{11696076-ECFC-4FD3-BB96-FB73E10E28CE}" dt="2022-12-21T01:00:16.920" v="532" actId="1035"/>
          <ac:cxnSpMkLst>
            <pc:docMk/>
            <pc:sldMk cId="640105560" sldId="436"/>
            <ac:cxnSpMk id="17" creationId="{ACE5925F-F8F8-43B3-B552-E18BCE5CE6F8}"/>
          </ac:cxnSpMkLst>
        </pc:cxnChg>
        <pc:cxnChg chg="add mod">
          <ac:chgData name="梁仁山" userId="e147bab9-9871-427a-b89f-2d08b39bf44a" providerId="ADAL" clId="{11696076-ECFC-4FD3-BB96-FB73E10E28CE}" dt="2022-12-21T01:00:16.920" v="532" actId="1035"/>
          <ac:cxnSpMkLst>
            <pc:docMk/>
            <pc:sldMk cId="640105560" sldId="436"/>
            <ac:cxnSpMk id="19" creationId="{1E2D0188-9098-4893-B280-94C699156654}"/>
          </ac:cxnSpMkLst>
        </pc:cxnChg>
        <pc:cxnChg chg="add mod">
          <ac:chgData name="梁仁山" userId="e147bab9-9871-427a-b89f-2d08b39bf44a" providerId="ADAL" clId="{11696076-ECFC-4FD3-BB96-FB73E10E28CE}" dt="2022-12-21T01:00:16.920" v="532" actId="1035"/>
          <ac:cxnSpMkLst>
            <pc:docMk/>
            <pc:sldMk cId="640105560" sldId="436"/>
            <ac:cxnSpMk id="27" creationId="{072AB545-3057-463D-999E-0E03565648C2}"/>
          </ac:cxnSpMkLst>
        </pc:cxnChg>
        <pc:cxnChg chg="add mod">
          <ac:chgData name="梁仁山" userId="e147bab9-9871-427a-b89f-2d08b39bf44a" providerId="ADAL" clId="{11696076-ECFC-4FD3-BB96-FB73E10E28CE}" dt="2022-12-21T01:00:16.920" v="532" actId="1035"/>
          <ac:cxnSpMkLst>
            <pc:docMk/>
            <pc:sldMk cId="640105560" sldId="436"/>
            <ac:cxnSpMk id="31" creationId="{936777D0-9789-4F2A-B058-96C3A4AD7A5C}"/>
          </ac:cxnSpMkLst>
        </pc:cxnChg>
        <pc:cxnChg chg="add mod">
          <ac:chgData name="梁仁山" userId="e147bab9-9871-427a-b89f-2d08b39bf44a" providerId="ADAL" clId="{11696076-ECFC-4FD3-BB96-FB73E10E28CE}" dt="2022-12-21T01:00:16.920" v="532" actId="1035"/>
          <ac:cxnSpMkLst>
            <pc:docMk/>
            <pc:sldMk cId="640105560" sldId="436"/>
            <ac:cxnSpMk id="39" creationId="{2C27FB07-7FDF-445B-86A4-C9331BB99D4F}"/>
          </ac:cxnSpMkLst>
        </pc:cxnChg>
        <pc:cxnChg chg="add mod">
          <ac:chgData name="梁仁山" userId="e147bab9-9871-427a-b89f-2d08b39bf44a" providerId="ADAL" clId="{11696076-ECFC-4FD3-BB96-FB73E10E28CE}" dt="2022-12-21T01:00:16.920" v="532" actId="1035"/>
          <ac:cxnSpMkLst>
            <pc:docMk/>
            <pc:sldMk cId="640105560" sldId="436"/>
            <ac:cxnSpMk id="42" creationId="{4F416966-2ED8-44E6-BF3D-BD99D6B1281A}"/>
          </ac:cxnSpMkLst>
        </pc:cxnChg>
        <pc:cxnChg chg="add mod">
          <ac:chgData name="梁仁山" userId="e147bab9-9871-427a-b89f-2d08b39bf44a" providerId="ADAL" clId="{11696076-ECFC-4FD3-BB96-FB73E10E28CE}" dt="2022-12-21T01:00:16.920" v="532" actId="1035"/>
          <ac:cxnSpMkLst>
            <pc:docMk/>
            <pc:sldMk cId="640105560" sldId="436"/>
            <ac:cxnSpMk id="46" creationId="{715DC0F0-75C6-477E-BA97-9ADC1B447996}"/>
          </ac:cxnSpMkLst>
        </pc:cxnChg>
        <pc:cxnChg chg="add mod">
          <ac:chgData name="梁仁山" userId="e147bab9-9871-427a-b89f-2d08b39bf44a" providerId="ADAL" clId="{11696076-ECFC-4FD3-BB96-FB73E10E28CE}" dt="2022-12-21T01:00:16.920" v="532" actId="1035"/>
          <ac:cxnSpMkLst>
            <pc:docMk/>
            <pc:sldMk cId="640105560" sldId="436"/>
            <ac:cxnSpMk id="48" creationId="{475EDB06-5858-4394-8D82-EB3DF7F7A736}"/>
          </ac:cxnSpMkLst>
        </pc:cxnChg>
        <pc:cxnChg chg="add mod">
          <ac:chgData name="梁仁山" userId="e147bab9-9871-427a-b89f-2d08b39bf44a" providerId="ADAL" clId="{11696076-ECFC-4FD3-BB96-FB73E10E28CE}" dt="2022-12-21T01:00:16.920" v="532" actId="1035"/>
          <ac:cxnSpMkLst>
            <pc:docMk/>
            <pc:sldMk cId="640105560" sldId="436"/>
            <ac:cxnSpMk id="53" creationId="{6B679548-E097-42C8-9DAF-086F4A7A8F71}"/>
          </ac:cxnSpMkLst>
        </pc:cxnChg>
        <pc:cxnChg chg="add mod">
          <ac:chgData name="梁仁山" userId="e147bab9-9871-427a-b89f-2d08b39bf44a" providerId="ADAL" clId="{11696076-ECFC-4FD3-BB96-FB73E10E28CE}" dt="2022-12-21T03:33:48.250" v="700" actId="1076"/>
          <ac:cxnSpMkLst>
            <pc:docMk/>
            <pc:sldMk cId="640105560" sldId="436"/>
            <ac:cxnSpMk id="54" creationId="{19223240-8E0F-4079-94A2-649E9AD64EEE}"/>
          </ac:cxnSpMkLst>
        </pc:cxnChg>
        <pc:cxnChg chg="add mod">
          <ac:chgData name="梁仁山" userId="e147bab9-9871-427a-b89f-2d08b39bf44a" providerId="ADAL" clId="{11696076-ECFC-4FD3-BB96-FB73E10E28CE}" dt="2022-12-21T01:00:16.920" v="532" actId="1035"/>
          <ac:cxnSpMkLst>
            <pc:docMk/>
            <pc:sldMk cId="640105560" sldId="436"/>
            <ac:cxnSpMk id="59" creationId="{237C7227-BD81-4C50-B06C-6D0C0F345D96}"/>
          </ac:cxnSpMkLst>
        </pc:cxnChg>
        <pc:cxnChg chg="add mod">
          <ac:chgData name="梁仁山" userId="e147bab9-9871-427a-b89f-2d08b39bf44a" providerId="ADAL" clId="{11696076-ECFC-4FD3-BB96-FB73E10E28CE}" dt="2022-12-21T01:00:16.920" v="532" actId="1035"/>
          <ac:cxnSpMkLst>
            <pc:docMk/>
            <pc:sldMk cId="640105560" sldId="436"/>
            <ac:cxnSpMk id="70" creationId="{8B05242E-4B6B-4793-B580-ED37CDDCC775}"/>
          </ac:cxnSpMkLst>
        </pc:cxnChg>
        <pc:cxnChg chg="add del mod">
          <ac:chgData name="梁仁山" userId="e147bab9-9871-427a-b89f-2d08b39bf44a" providerId="ADAL" clId="{11696076-ECFC-4FD3-BB96-FB73E10E28CE}" dt="2022-12-21T00:59:37.080" v="449" actId="478"/>
          <ac:cxnSpMkLst>
            <pc:docMk/>
            <pc:sldMk cId="640105560" sldId="436"/>
            <ac:cxnSpMk id="71" creationId="{A2F83F45-7DEC-47F2-B40A-5EE4BF36DAE7}"/>
          </ac:cxnSpMkLst>
        </pc:cxnChg>
        <pc:cxnChg chg="add mod">
          <ac:chgData name="梁仁山" userId="e147bab9-9871-427a-b89f-2d08b39bf44a" providerId="ADAL" clId="{11696076-ECFC-4FD3-BB96-FB73E10E28CE}" dt="2022-12-21T01:00:16.920" v="532" actId="1035"/>
          <ac:cxnSpMkLst>
            <pc:docMk/>
            <pc:sldMk cId="640105560" sldId="436"/>
            <ac:cxnSpMk id="73" creationId="{0D7788D7-B807-4023-8758-98F8357AFEB8}"/>
          </ac:cxnSpMkLst>
        </pc:cxnChg>
        <pc:cxnChg chg="add mod">
          <ac:chgData name="梁仁山" userId="e147bab9-9871-427a-b89f-2d08b39bf44a" providerId="ADAL" clId="{11696076-ECFC-4FD3-BB96-FB73E10E28CE}" dt="2022-12-21T01:00:16.920" v="532" actId="1035"/>
          <ac:cxnSpMkLst>
            <pc:docMk/>
            <pc:sldMk cId="640105560" sldId="436"/>
            <ac:cxnSpMk id="76" creationId="{661CADD6-0A39-4761-B636-8A8EC0B2AD0C}"/>
          </ac:cxnSpMkLst>
        </pc:cxnChg>
      </pc:sldChg>
    </pc:docChg>
  </pc:docChgLst>
  <pc:docChgLst>
    <pc:chgData name="董宇哲" userId="S::cht_frank@cht.com.tw::b74be1b4-4208-4528-8696-dafe93b2f7ce" providerId="AD" clId="Web-{270051D8-5AC8-4409-8F5A-00BE00B9661A}"/>
    <pc:docChg chg="modSld">
      <pc:chgData name="董宇哲" userId="S::cht_frank@cht.com.tw::b74be1b4-4208-4528-8696-dafe93b2f7ce" providerId="AD" clId="Web-{270051D8-5AC8-4409-8F5A-00BE00B9661A}" dt="2023-01-13T22:21:37.758" v="212" actId="20577"/>
      <pc:docMkLst>
        <pc:docMk/>
      </pc:docMkLst>
      <pc:sldChg chg="addSp delSp modSp">
        <pc:chgData name="董宇哲" userId="S::cht_frank@cht.com.tw::b74be1b4-4208-4528-8696-dafe93b2f7ce" providerId="AD" clId="Web-{270051D8-5AC8-4409-8F5A-00BE00B9661A}" dt="2023-01-13T22:09:59.467" v="153" actId="1076"/>
        <pc:sldMkLst>
          <pc:docMk/>
          <pc:sldMk cId="4184362460" sldId="401"/>
        </pc:sldMkLst>
        <pc:spChg chg="mod">
          <ac:chgData name="董宇哲" userId="S::cht_frank@cht.com.tw::b74be1b4-4208-4528-8696-dafe93b2f7ce" providerId="AD" clId="Web-{270051D8-5AC8-4409-8F5A-00BE00B9661A}" dt="2023-01-13T22:09:44.123" v="147" actId="1076"/>
          <ac:spMkLst>
            <pc:docMk/>
            <pc:sldMk cId="4184362460" sldId="401"/>
            <ac:spMk id="22" creationId="{7AA7EA3C-F662-36B4-449F-FBB02D52A84D}"/>
          </ac:spMkLst>
        </pc:spChg>
        <pc:spChg chg="mod">
          <ac:chgData name="董宇哲" userId="S::cht_frank@cht.com.tw::b74be1b4-4208-4528-8696-dafe93b2f7ce" providerId="AD" clId="Web-{270051D8-5AC8-4409-8F5A-00BE00B9661A}" dt="2023-01-13T22:09:44.388" v="150" actId="1076"/>
          <ac:spMkLst>
            <pc:docMk/>
            <pc:sldMk cId="4184362460" sldId="401"/>
            <ac:spMk id="37" creationId="{B19DD300-E45E-D0AC-0A9C-9ADD6A22A054}"/>
          </ac:spMkLst>
        </pc:spChg>
        <pc:spChg chg="mod">
          <ac:chgData name="董宇哲" userId="S::cht_frank@cht.com.tw::b74be1b4-4208-4528-8696-dafe93b2f7ce" providerId="AD" clId="Web-{270051D8-5AC8-4409-8F5A-00BE00B9661A}" dt="2023-01-13T22:09:44.482" v="151" actId="1076"/>
          <ac:spMkLst>
            <pc:docMk/>
            <pc:sldMk cId="4184362460" sldId="401"/>
            <ac:spMk id="38" creationId="{09A62A03-4F36-A9ED-2EBD-3009D615C8F0}"/>
          </ac:spMkLst>
        </pc:spChg>
        <pc:grpChg chg="mod">
          <ac:chgData name="董宇哲" userId="S::cht_frank@cht.com.tw::b74be1b4-4208-4528-8696-dafe93b2f7ce" providerId="AD" clId="Web-{270051D8-5AC8-4409-8F5A-00BE00B9661A}" dt="2023-01-13T22:09:29.664" v="144" actId="1076"/>
          <ac:grpSpMkLst>
            <pc:docMk/>
            <pc:sldMk cId="4184362460" sldId="401"/>
            <ac:grpSpMk id="15" creationId="{C06A10ED-ABCD-7777-0364-5E52629DBEC3}"/>
          </ac:grpSpMkLst>
        </pc:grpChg>
        <pc:grpChg chg="mod">
          <ac:chgData name="董宇哲" userId="S::cht_frank@cht.com.tw::b74be1b4-4208-4528-8696-dafe93b2f7ce" providerId="AD" clId="Web-{270051D8-5AC8-4409-8F5A-00BE00B9661A}" dt="2023-01-13T22:09:59.467" v="153" actId="1076"/>
          <ac:grpSpMkLst>
            <pc:docMk/>
            <pc:sldMk cId="4184362460" sldId="401"/>
            <ac:grpSpMk id="16" creationId="{96ADCDAD-A3B8-955C-D270-47380FA4BA1F}"/>
          </ac:grpSpMkLst>
        </pc:grpChg>
        <pc:graphicFrameChg chg="add del mod">
          <ac:chgData name="董宇哲" userId="S::cht_frank@cht.com.tw::b74be1b4-4208-4528-8696-dafe93b2f7ce" providerId="AD" clId="Web-{270051D8-5AC8-4409-8F5A-00BE00B9661A}" dt="2023-01-13T22:05:56.876" v="2"/>
          <ac:graphicFrameMkLst>
            <pc:docMk/>
            <pc:sldMk cId="4184362460" sldId="401"/>
            <ac:graphicFrameMk id="9" creationId="{D77D7CE2-7F3A-C00E-314F-36A2A1EB6D08}"/>
          </ac:graphicFrameMkLst>
        </pc:graphicFrameChg>
        <pc:graphicFrameChg chg="add del mod modGraphic">
          <ac:chgData name="董宇哲" userId="S::cht_frank@cht.com.tw::b74be1b4-4208-4528-8696-dafe93b2f7ce" providerId="AD" clId="Web-{270051D8-5AC8-4409-8F5A-00BE00B9661A}" dt="2023-01-13T22:09:22.570" v="143"/>
          <ac:graphicFrameMkLst>
            <pc:docMk/>
            <pc:sldMk cId="4184362460" sldId="401"/>
            <ac:graphicFrameMk id="10" creationId="{A39737A4-A803-B291-D2FB-A22A4D672DCB}"/>
          </ac:graphicFrameMkLst>
        </pc:graphicFrameChg>
        <pc:graphicFrameChg chg="add del mod">
          <ac:chgData name="董宇哲" userId="S::cht_frank@cht.com.tw::b74be1b4-4208-4528-8696-dafe93b2f7ce" providerId="AD" clId="Web-{270051D8-5AC8-4409-8F5A-00BE00B9661A}" dt="2023-01-13T22:06:12.658" v="4"/>
          <ac:graphicFrameMkLst>
            <pc:docMk/>
            <pc:sldMk cId="4184362460" sldId="401"/>
            <ac:graphicFrameMk id="12" creationId="{5AEFF1ED-D36D-BD03-20CF-F9A877637E70}"/>
          </ac:graphicFrameMkLst>
        </pc:graphicFrameChg>
        <pc:cxnChg chg="mod">
          <ac:chgData name="董宇哲" userId="S::cht_frank@cht.com.tw::b74be1b4-4208-4528-8696-dafe93b2f7ce" providerId="AD" clId="Web-{270051D8-5AC8-4409-8F5A-00BE00B9661A}" dt="2023-01-13T22:09:44.217" v="148" actId="1076"/>
          <ac:cxnSpMkLst>
            <pc:docMk/>
            <pc:sldMk cId="4184362460" sldId="401"/>
            <ac:cxnSpMk id="24" creationId="{62A28CAD-1B0D-3C16-A80A-FEEAC9A1D809}"/>
          </ac:cxnSpMkLst>
        </pc:cxnChg>
        <pc:cxnChg chg="mod">
          <ac:chgData name="董宇哲" userId="S::cht_frank@cht.com.tw::b74be1b4-4208-4528-8696-dafe93b2f7ce" providerId="AD" clId="Web-{270051D8-5AC8-4409-8F5A-00BE00B9661A}" dt="2023-01-13T22:09:51.436" v="152" actId="14100"/>
          <ac:cxnSpMkLst>
            <pc:docMk/>
            <pc:sldMk cId="4184362460" sldId="401"/>
            <ac:cxnSpMk id="30" creationId="{9518BCC6-0237-4C81-EDCD-6B26F1B5838A}"/>
          </ac:cxnSpMkLst>
        </pc:cxnChg>
      </pc:sldChg>
      <pc:sldChg chg="modSp">
        <pc:chgData name="董宇哲" userId="S::cht_frank@cht.com.tw::b74be1b4-4208-4528-8696-dafe93b2f7ce" providerId="AD" clId="Web-{270051D8-5AC8-4409-8F5A-00BE00B9661A}" dt="2023-01-13T22:21:37.758" v="212" actId="20577"/>
        <pc:sldMkLst>
          <pc:docMk/>
          <pc:sldMk cId="1889063397" sldId="405"/>
        </pc:sldMkLst>
        <pc:spChg chg="mod">
          <ac:chgData name="董宇哲" userId="S::cht_frank@cht.com.tw::b74be1b4-4208-4528-8696-dafe93b2f7ce" providerId="AD" clId="Web-{270051D8-5AC8-4409-8F5A-00BE00B9661A}" dt="2023-01-13T22:21:37.758" v="212" actId="20577"/>
          <ac:spMkLst>
            <pc:docMk/>
            <pc:sldMk cId="1889063397" sldId="405"/>
            <ac:spMk id="41" creationId="{DF4A52AD-B237-99E2-29DD-C2FF65AD209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2F909-89A9-42E0-A924-60C62B3927FB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07AFE-6775-4A4C-B844-3675EEE8A2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83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07AFE-6775-4A4C-B844-3675EEE8A27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21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圖像版面配置區 1">
            <a:extLst>
              <a:ext uri="{FF2B5EF4-FFF2-40B4-BE49-F238E27FC236}">
                <a16:creationId xmlns:a16="http://schemas.microsoft.com/office/drawing/2014/main" id="{D767884E-ECAE-029A-22F7-5C47102F6E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備忘稿版面配置區 2">
            <a:extLst>
              <a:ext uri="{FF2B5EF4-FFF2-40B4-BE49-F238E27FC236}">
                <a16:creationId xmlns:a16="http://schemas.microsoft.com/office/drawing/2014/main" id="{F2D15404-B06D-5E69-44E4-62337EFF8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arenBoth"/>
            </a:pPr>
            <a:r>
              <a:rPr lang="zh-TW" altLang="en-US"/>
              <a:t>手動輸入發票立帳項目</a:t>
            </a:r>
            <a:r>
              <a:rPr lang="en-US" altLang="zh-TW"/>
              <a:t>(</a:t>
            </a:r>
            <a:r>
              <a:rPr lang="zh-TW" altLang="en-US"/>
              <a:t>含流水編號、各</a:t>
            </a:r>
            <a:r>
              <a:rPr lang="en-US" altLang="zh-TW"/>
              <a:t>Party</a:t>
            </a:r>
            <a:r>
              <a:rPr lang="zh-TW" altLang="en-US"/>
              <a:t>及對應金額</a:t>
            </a:r>
            <a:r>
              <a:rPr lang="en-US" altLang="zh-TW"/>
              <a:t>)</a:t>
            </a:r>
            <a:r>
              <a:rPr lang="zh-TW" altLang="en-US"/>
              <a:t> </a:t>
            </a:r>
            <a:r>
              <a:rPr lang="en-US" altLang="zh-TW"/>
              <a:t>-&gt; </a:t>
            </a:r>
            <a:r>
              <a:rPr lang="zh-TW" altLang="en-US"/>
              <a:t>儲存</a:t>
            </a:r>
            <a:endParaRPr lang="en-US" altLang="zh-TW"/>
          </a:p>
          <a:p>
            <a:pPr marL="228600" indent="-228600">
              <a:buFontTx/>
              <a:buAutoNum type="arabicParenBoth"/>
            </a:pPr>
            <a:endParaRPr lang="zh-TW" altLang="en-US"/>
          </a:p>
        </p:txBody>
      </p:sp>
      <p:sp>
        <p:nvSpPr>
          <p:cNvPr id="20484" name="投影片編號版面配置區 3">
            <a:extLst>
              <a:ext uri="{FF2B5EF4-FFF2-40B4-BE49-F238E27FC236}">
                <a16:creationId xmlns:a16="http://schemas.microsoft.com/office/drawing/2014/main" id="{59379C18-D098-E744-0393-BE449F428A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F89D63A6-8543-4DF5-9AF7-D8AA4121BA5C}" type="slidenum">
              <a:rPr lang="en-US" altLang="zh-TW"/>
              <a:pPr/>
              <a:t>63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5133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圖像版面配置區 1">
            <a:extLst>
              <a:ext uri="{FF2B5EF4-FFF2-40B4-BE49-F238E27FC236}">
                <a16:creationId xmlns:a16="http://schemas.microsoft.com/office/drawing/2014/main" id="{96DF34FE-C49D-BAC5-6733-69D5C075C7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備忘稿版面配置區 2">
            <a:extLst>
              <a:ext uri="{FF2B5EF4-FFF2-40B4-BE49-F238E27FC236}">
                <a16:creationId xmlns:a16="http://schemas.microsoft.com/office/drawing/2014/main" id="{51C3A72F-53D7-8433-5BA6-BDC0EABC3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arenBoth"/>
            </a:pPr>
            <a:r>
              <a:rPr lang="zh-TW" altLang="en-US"/>
              <a:t>使用者輸入流水編號找到所有應付立帳的發票內容 </a:t>
            </a:r>
            <a:r>
              <a:rPr lang="en-US" altLang="zh-TW"/>
              <a:t>-&gt; </a:t>
            </a:r>
            <a:r>
              <a:rPr lang="zh-TW" altLang="en-US"/>
              <a:t>查詢</a:t>
            </a:r>
            <a:endParaRPr lang="en-US" altLang="zh-TW"/>
          </a:p>
          <a:p>
            <a:pPr marL="228600" indent="-228600">
              <a:buFontTx/>
              <a:buAutoNum type="arabicParenBoth"/>
            </a:pPr>
            <a:r>
              <a:rPr lang="zh-TW" altLang="en-US"/>
              <a:t>確認上立帳內容並勾選項目以產生帳單 </a:t>
            </a:r>
            <a:r>
              <a:rPr lang="en-US" altLang="zh-TW"/>
              <a:t>-&gt; </a:t>
            </a:r>
            <a:r>
              <a:rPr lang="zh-TW" altLang="en-US"/>
              <a:t>下一步</a:t>
            </a:r>
            <a:endParaRPr lang="en-US" altLang="zh-TW"/>
          </a:p>
          <a:p>
            <a:pPr marL="228600" indent="-228600">
              <a:buFontTx/>
              <a:buAutoNum type="arabicParenBoth"/>
            </a:pPr>
            <a:r>
              <a:rPr lang="en-US" altLang="zh-TW"/>
              <a:t>Credit Balance</a:t>
            </a:r>
            <a:r>
              <a:rPr lang="zh-TW" altLang="en-US"/>
              <a:t>階段讓使用者決定折抵金額 </a:t>
            </a:r>
            <a:r>
              <a:rPr lang="en-US" altLang="zh-TW"/>
              <a:t>-&gt;</a:t>
            </a:r>
            <a:r>
              <a:rPr lang="zh-TW" altLang="en-US"/>
              <a:t> 下一步</a:t>
            </a:r>
            <a:endParaRPr lang="en-US" altLang="zh-TW"/>
          </a:p>
          <a:p>
            <a:pPr marL="228600" indent="-228600">
              <a:buFontTx/>
              <a:buAutoNum type="arabicParenBoth"/>
            </a:pPr>
            <a:r>
              <a:rPr lang="zh-TW" altLang="en-US"/>
              <a:t>使用者確認帳單明細 </a:t>
            </a:r>
            <a:r>
              <a:rPr lang="en-US" altLang="zh-TW"/>
              <a:t>-&gt;</a:t>
            </a:r>
            <a:r>
              <a:rPr lang="zh-TW" altLang="en-US"/>
              <a:t> 暫存</a:t>
            </a:r>
            <a:r>
              <a:rPr lang="en-US" altLang="zh-TW"/>
              <a:t>/</a:t>
            </a:r>
            <a:r>
              <a:rPr lang="zh-TW" altLang="en-US"/>
              <a:t>儲存</a:t>
            </a:r>
            <a:endParaRPr lang="en-US" altLang="zh-TW"/>
          </a:p>
          <a:p>
            <a:pPr marL="228600" indent="-228600">
              <a:buFontTx/>
              <a:buAutoNum type="arabicParenBoth"/>
            </a:pPr>
            <a:endParaRPr lang="en-US" altLang="zh-TW"/>
          </a:p>
          <a:p>
            <a:pPr marL="0" indent="0">
              <a:buFontTx/>
              <a:buNone/>
            </a:pPr>
            <a:r>
              <a:rPr lang="zh-TW" altLang="en-US"/>
              <a:t>問</a:t>
            </a:r>
            <a:r>
              <a:rPr lang="en-US" altLang="zh-TW"/>
              <a:t>1. BM</a:t>
            </a:r>
            <a:r>
              <a:rPr lang="zh-TW" altLang="en-US" baseline="0"/>
              <a:t>跟</a:t>
            </a:r>
            <a:r>
              <a:rPr lang="en-US" altLang="zh-TW" baseline="0"/>
              <a:t>BS</a:t>
            </a:r>
            <a:r>
              <a:rPr lang="zh-TW" altLang="en-US" baseline="0"/>
              <a:t>是否相同</a:t>
            </a:r>
            <a:r>
              <a:rPr lang="en-US" altLang="zh-TW" baseline="0"/>
              <a:t>?</a:t>
            </a:r>
            <a:endParaRPr lang="zh-TW" altLang="en-US"/>
          </a:p>
        </p:txBody>
      </p:sp>
      <p:sp>
        <p:nvSpPr>
          <p:cNvPr id="27652" name="投影片編號版面配置區 3">
            <a:extLst>
              <a:ext uri="{FF2B5EF4-FFF2-40B4-BE49-F238E27FC236}">
                <a16:creationId xmlns:a16="http://schemas.microsoft.com/office/drawing/2014/main" id="{8B43933B-49D4-F3CA-BFA3-FE023E67D6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41832FF7-A81B-44C3-AAED-AAF10ECF9B00}" type="slidenum">
              <a:rPr lang="en-US" altLang="zh-TW"/>
              <a:pPr/>
              <a:t>64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圖像版面配置區 1">
            <a:extLst>
              <a:ext uri="{FF2B5EF4-FFF2-40B4-BE49-F238E27FC236}">
                <a16:creationId xmlns:a16="http://schemas.microsoft.com/office/drawing/2014/main" id="{9589C9BF-2A7D-95F2-F424-2FDE3156A1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備忘稿版面配置區 2">
            <a:extLst>
              <a:ext uri="{FF2B5EF4-FFF2-40B4-BE49-F238E27FC236}">
                <a16:creationId xmlns:a16="http://schemas.microsoft.com/office/drawing/2014/main" id="{F07FF64E-207A-E225-65AC-0D33D6261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arenBoth"/>
            </a:pPr>
            <a:r>
              <a:rPr lang="zh-TW" altLang="en-US"/>
              <a:t>使用者輸入流水編號</a:t>
            </a:r>
            <a:r>
              <a:rPr lang="en-US" altLang="zh-TW"/>
              <a:t>(</a:t>
            </a:r>
            <a:r>
              <a:rPr lang="zh-TW" altLang="en-US"/>
              <a:t>狀態顯示未列印</a:t>
            </a:r>
            <a:r>
              <a:rPr lang="en-US" altLang="zh-TW"/>
              <a:t>)</a:t>
            </a:r>
            <a:r>
              <a:rPr lang="zh-TW" altLang="en-US"/>
              <a:t>  </a:t>
            </a:r>
            <a:r>
              <a:rPr lang="en-US" altLang="zh-TW"/>
              <a:t>-&gt;</a:t>
            </a:r>
            <a:r>
              <a:rPr lang="zh-TW" altLang="en-US"/>
              <a:t> 查詢</a:t>
            </a:r>
            <a:endParaRPr lang="en-US" altLang="zh-TW"/>
          </a:p>
        </p:txBody>
      </p:sp>
      <p:sp>
        <p:nvSpPr>
          <p:cNvPr id="31748" name="投影片編號版面配置區 3">
            <a:extLst>
              <a:ext uri="{FF2B5EF4-FFF2-40B4-BE49-F238E27FC236}">
                <a16:creationId xmlns:a16="http://schemas.microsoft.com/office/drawing/2014/main" id="{E9BC72A5-B9A0-4CBB-C0BE-E499E05BF6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EC0CDEFF-8124-41E4-A1A6-36BB2D3B9AD4}" type="slidenum">
              <a:rPr lang="en-US" altLang="zh-TW"/>
              <a:pPr/>
              <a:t>65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>
            <a:extLst>
              <a:ext uri="{FF2B5EF4-FFF2-40B4-BE49-F238E27FC236}">
                <a16:creationId xmlns:a16="http://schemas.microsoft.com/office/drawing/2014/main" id="{BD5E9AA1-92C7-D334-9348-F1D1B93BF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>
            <a:extLst>
              <a:ext uri="{FF2B5EF4-FFF2-40B4-BE49-F238E27FC236}">
                <a16:creationId xmlns:a16="http://schemas.microsoft.com/office/drawing/2014/main" id="{953C3345-C78E-8F44-F236-050166082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arenBoth"/>
            </a:pPr>
            <a:r>
              <a:rPr lang="zh-TW" altLang="en-US"/>
              <a:t>使用者輸入流水編號查詢帳單，並確認已經給各</a:t>
            </a:r>
            <a:r>
              <a:rPr lang="en-US" altLang="zh-TW"/>
              <a:t>Party</a:t>
            </a:r>
            <a:r>
              <a:rPr lang="zh-TW" altLang="en-US"/>
              <a:t>確認 </a:t>
            </a:r>
            <a:r>
              <a:rPr lang="en-US" altLang="zh-TW"/>
              <a:t>-&gt;</a:t>
            </a:r>
            <a:r>
              <a:rPr lang="zh-TW" altLang="en-US"/>
              <a:t> 簽核</a:t>
            </a:r>
            <a:r>
              <a:rPr lang="en-US" altLang="zh-TW"/>
              <a:t>/</a:t>
            </a:r>
            <a:r>
              <a:rPr lang="zh-TW" altLang="en-US"/>
              <a:t>人工簽核</a:t>
            </a:r>
            <a:endParaRPr lang="en-US" altLang="zh-TW"/>
          </a:p>
          <a:p>
            <a:pPr marL="228600" indent="-228600">
              <a:buFontTx/>
              <a:buAutoNum type="arabicParenBoth"/>
            </a:pPr>
            <a:r>
              <a:rPr lang="zh-TW" altLang="en-US"/>
              <a:t>簽核 </a:t>
            </a:r>
            <a:r>
              <a:rPr lang="en-US" altLang="zh-TW"/>
              <a:t>-&gt; CBP</a:t>
            </a:r>
            <a:r>
              <a:rPr lang="zh-TW" altLang="en-US"/>
              <a:t>主席簽核後確認是否簽核完成 </a:t>
            </a:r>
            <a:r>
              <a:rPr lang="en-US" altLang="zh-TW"/>
              <a:t>-&gt;</a:t>
            </a:r>
            <a:r>
              <a:rPr lang="zh-TW" altLang="en-US"/>
              <a:t> 輸出</a:t>
            </a:r>
            <a:r>
              <a:rPr lang="en-US" altLang="zh-TW"/>
              <a:t> </a:t>
            </a:r>
          </a:p>
          <a:p>
            <a:pPr marL="228600" indent="-228600">
              <a:buFontTx/>
              <a:buAutoNum type="arabicParenBoth"/>
            </a:pPr>
            <a:r>
              <a:rPr lang="zh-TW" altLang="en-US"/>
              <a:t>人工簽核 </a:t>
            </a:r>
            <a:r>
              <a:rPr lang="en-US" altLang="zh-TW"/>
              <a:t>-&gt; </a:t>
            </a:r>
            <a:r>
              <a:rPr lang="zh-TW" altLang="en-US"/>
              <a:t>附上</a:t>
            </a:r>
            <a:r>
              <a:rPr lang="en-US" altLang="zh-TW"/>
              <a:t>CBP</a:t>
            </a:r>
            <a:r>
              <a:rPr lang="zh-TW" altLang="en-US"/>
              <a:t>主席手寫簽名作為附件佐證 </a:t>
            </a:r>
            <a:r>
              <a:rPr lang="en-US" altLang="zh-TW"/>
              <a:t>-&gt;</a:t>
            </a:r>
            <a:r>
              <a:rPr lang="zh-TW" altLang="en-US"/>
              <a:t> 系統補簽核紀錄</a:t>
            </a:r>
            <a:endParaRPr lang="en-US" altLang="zh-TW"/>
          </a:p>
        </p:txBody>
      </p:sp>
      <p:sp>
        <p:nvSpPr>
          <p:cNvPr id="34820" name="投影片編號版面配置區 3">
            <a:extLst>
              <a:ext uri="{FF2B5EF4-FFF2-40B4-BE49-F238E27FC236}">
                <a16:creationId xmlns:a16="http://schemas.microsoft.com/office/drawing/2014/main" id="{365E1C06-5C4B-DE6A-606C-764ACF9EAB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24C19F5F-DA7C-4659-BC8C-98D37A80E7C6}" type="slidenum">
              <a:rPr lang="en-US" altLang="zh-TW"/>
              <a:pPr/>
              <a:t>66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圖像版面配置區 1">
            <a:extLst>
              <a:ext uri="{FF2B5EF4-FFF2-40B4-BE49-F238E27FC236}">
                <a16:creationId xmlns:a16="http://schemas.microsoft.com/office/drawing/2014/main" id="{BDDCFC8D-C221-21C4-3B25-DB3C3E27F8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備忘稿版面配置區 2">
            <a:extLst>
              <a:ext uri="{FF2B5EF4-FFF2-40B4-BE49-F238E27FC236}">
                <a16:creationId xmlns:a16="http://schemas.microsoft.com/office/drawing/2014/main" id="{3967FF33-D2CC-8425-10FC-25FA1960E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zh-TW" altLang="en-US"/>
              <a:t>輸入流水編號找出要作廢的發票 </a:t>
            </a:r>
            <a:r>
              <a:rPr lang="en-US" altLang="zh-TW"/>
              <a:t>-&gt; </a:t>
            </a:r>
            <a:r>
              <a:rPr lang="zh-TW" altLang="en-US"/>
              <a:t>查詢</a:t>
            </a:r>
            <a:endParaRPr lang="en-US" altLang="zh-TW"/>
          </a:p>
          <a:p>
            <a:pPr marL="228600" indent="-228600">
              <a:buFontTx/>
              <a:buAutoNum type="arabicPeriod"/>
            </a:pPr>
            <a:r>
              <a:rPr lang="zh-TW" altLang="en-US"/>
              <a:t>確認是否為要作廢的發票 </a:t>
            </a:r>
            <a:r>
              <a:rPr lang="en-US" altLang="zh-TW"/>
              <a:t>-&gt; </a:t>
            </a:r>
            <a:r>
              <a:rPr lang="zh-TW" altLang="en-US"/>
              <a:t>下一步</a:t>
            </a:r>
            <a:endParaRPr lang="en-US" altLang="zh-TW"/>
          </a:p>
          <a:p>
            <a:pPr marL="228600" indent="-228600">
              <a:buFontTx/>
              <a:buAutoNum type="arabicPeriod"/>
            </a:pPr>
            <a:r>
              <a:rPr lang="zh-TW" altLang="en-US"/>
              <a:t>作廢後</a:t>
            </a:r>
            <a:r>
              <a:rPr lang="en-US" altLang="zh-TW"/>
              <a:t>Credit Balance</a:t>
            </a:r>
            <a:r>
              <a:rPr lang="zh-TW" altLang="en-US"/>
              <a:t>的取消抵扣狀況</a:t>
            </a:r>
            <a:r>
              <a:rPr lang="en-US" altLang="zh-TW"/>
              <a:t> -&gt; </a:t>
            </a:r>
            <a:r>
              <a:rPr lang="zh-TW" altLang="en-US"/>
              <a:t>作廢</a:t>
            </a:r>
            <a:endParaRPr lang="en-US" altLang="zh-TW"/>
          </a:p>
          <a:p>
            <a:pPr marL="228600" indent="-228600">
              <a:buFontTx/>
              <a:buAutoNum type="arabicPeriod"/>
            </a:pPr>
            <a:r>
              <a:rPr lang="zh-TW" altLang="en-US"/>
              <a:t>跳出是否確認作廢警訊 </a:t>
            </a:r>
            <a:r>
              <a:rPr lang="en-US" altLang="zh-TW"/>
              <a:t>-&gt; </a:t>
            </a:r>
            <a:r>
              <a:rPr lang="zh-TW" altLang="en-US"/>
              <a:t>取消</a:t>
            </a:r>
            <a:r>
              <a:rPr lang="en-US" altLang="zh-TW"/>
              <a:t>/</a:t>
            </a:r>
            <a:r>
              <a:rPr lang="zh-TW" altLang="en-US"/>
              <a:t>確認</a:t>
            </a:r>
            <a:endParaRPr lang="en-US" altLang="zh-TW"/>
          </a:p>
          <a:p>
            <a:pPr marL="228600" indent="-228600">
              <a:buFontTx/>
              <a:buAutoNum type="arabicPeriod"/>
            </a:pPr>
            <a:r>
              <a:rPr lang="zh-TW" altLang="en-US"/>
              <a:t>若為一對多，其中一個</a:t>
            </a:r>
            <a:r>
              <a:rPr lang="en-US" altLang="zh-TW"/>
              <a:t>Party</a:t>
            </a:r>
            <a:r>
              <a:rPr lang="zh-TW" altLang="en-US"/>
              <a:t>的發票作廢，其他</a:t>
            </a:r>
            <a:r>
              <a:rPr lang="en-US" altLang="zh-TW"/>
              <a:t>Party</a:t>
            </a:r>
            <a:r>
              <a:rPr lang="zh-TW" altLang="en-US"/>
              <a:t>的發票不作廢，僅新開需異動</a:t>
            </a:r>
            <a:r>
              <a:rPr lang="en-US" altLang="zh-TW"/>
              <a:t>Party</a:t>
            </a:r>
            <a:r>
              <a:rPr lang="zh-TW" altLang="en-US"/>
              <a:t>的發票</a:t>
            </a:r>
            <a:endParaRPr lang="en-US" altLang="zh-TW"/>
          </a:p>
        </p:txBody>
      </p:sp>
      <p:sp>
        <p:nvSpPr>
          <p:cNvPr id="37892" name="投影片編號版面配置區 3">
            <a:extLst>
              <a:ext uri="{FF2B5EF4-FFF2-40B4-BE49-F238E27FC236}">
                <a16:creationId xmlns:a16="http://schemas.microsoft.com/office/drawing/2014/main" id="{6576220C-5FCC-D306-9B5E-2468B5D315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E9AF5AAB-9D91-43BA-8084-47C3BF7DA6A6}" type="slidenum">
              <a:rPr lang="en-US" altLang="zh-TW"/>
              <a:pPr/>
              <a:t>67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>
            <a:extLst>
              <a:ext uri="{FF2B5EF4-FFF2-40B4-BE49-F238E27FC236}">
                <a16:creationId xmlns:a16="http://schemas.microsoft.com/office/drawing/2014/main" id="{BD75F87F-3B8C-659B-5EF8-17C422AF44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備忘稿版面配置區 2">
            <a:extLst>
              <a:ext uri="{FF2B5EF4-FFF2-40B4-BE49-F238E27FC236}">
                <a16:creationId xmlns:a16="http://schemas.microsoft.com/office/drawing/2014/main" id="{07853F80-647C-CE7C-278F-D635B9167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zh-TW" altLang="en-US"/>
              <a:t>輸入流水編號 </a:t>
            </a:r>
            <a:r>
              <a:rPr lang="en-US" altLang="zh-TW"/>
              <a:t>-&gt;</a:t>
            </a:r>
            <a:r>
              <a:rPr lang="zh-TW" altLang="en-US"/>
              <a:t> 查詢</a:t>
            </a:r>
            <a:endParaRPr lang="en-US" altLang="zh-TW"/>
          </a:p>
          <a:p>
            <a:pPr marL="228600" indent="-228600">
              <a:buFontTx/>
              <a:buAutoNum type="arabicPeriod"/>
            </a:pPr>
            <a:r>
              <a:rPr lang="zh-TW" altLang="en-US"/>
              <a:t>跳出所有立帳項目及已經付款的項目</a:t>
            </a:r>
            <a:endParaRPr lang="en-US" altLang="zh-TW"/>
          </a:p>
        </p:txBody>
      </p:sp>
      <p:sp>
        <p:nvSpPr>
          <p:cNvPr id="40964" name="投影片編號版面配置區 3">
            <a:extLst>
              <a:ext uri="{FF2B5EF4-FFF2-40B4-BE49-F238E27FC236}">
                <a16:creationId xmlns:a16="http://schemas.microsoft.com/office/drawing/2014/main" id="{68B6FAF6-9DFB-0FB7-5E11-A5F95C0A4D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FA04556D-7378-42E2-BBA7-DCF31CEFCE01}" type="slidenum">
              <a:rPr lang="en-US" altLang="zh-TW"/>
              <a:pPr/>
              <a:t>68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圖像版面配置區 1">
            <a:extLst>
              <a:ext uri="{FF2B5EF4-FFF2-40B4-BE49-F238E27FC236}">
                <a16:creationId xmlns:a16="http://schemas.microsoft.com/office/drawing/2014/main" id="{D539AF38-8151-1029-6092-880AAA635A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備忘稿版面配置區 2">
            <a:extLst>
              <a:ext uri="{FF2B5EF4-FFF2-40B4-BE49-F238E27FC236}">
                <a16:creationId xmlns:a16="http://schemas.microsoft.com/office/drawing/2014/main" id="{057178D2-DC09-3D66-B667-899C51907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zh-TW" altLang="en-US"/>
              <a:t>藉由流水編號查詢立帳項目 </a:t>
            </a:r>
            <a:r>
              <a:rPr lang="en-US" altLang="zh-TW"/>
              <a:t>-&gt; </a:t>
            </a:r>
            <a:r>
              <a:rPr lang="zh-TW" altLang="en-US"/>
              <a:t>查詢</a:t>
            </a:r>
            <a:endParaRPr lang="en-US" altLang="zh-TW"/>
          </a:p>
          <a:p>
            <a:pPr marL="228600" indent="-228600">
              <a:buFontTx/>
              <a:buAutoNum type="arabicPeriod"/>
            </a:pPr>
            <a:r>
              <a:rPr lang="zh-TW" altLang="en-US"/>
              <a:t>讓使用者依據收帳款勾選已繳項目 </a:t>
            </a:r>
            <a:r>
              <a:rPr lang="en-US" altLang="zh-TW"/>
              <a:t>-&gt;</a:t>
            </a:r>
            <a:r>
              <a:rPr lang="zh-TW" altLang="en-US"/>
              <a:t> 儲存</a:t>
            </a:r>
            <a:endParaRPr lang="en-US" altLang="zh-TW"/>
          </a:p>
          <a:p>
            <a:pPr marL="228600" indent="-228600">
              <a:buFontTx/>
              <a:buAutoNum type="arabicPeriod"/>
            </a:pPr>
            <a:r>
              <a:rPr lang="zh-TW" altLang="en-US"/>
              <a:t>若有溢繳，溢繳金額直接進入</a:t>
            </a:r>
            <a:r>
              <a:rPr lang="en-US" altLang="zh-TW"/>
              <a:t>Pro-forma(??</a:t>
            </a:r>
          </a:p>
          <a:p>
            <a:pPr marL="228600" indent="-228600">
              <a:buFontTx/>
              <a:buAutoNum type="arabicPeriod"/>
            </a:pPr>
            <a:r>
              <a:rPr lang="zh-TW" altLang="en-US"/>
              <a:t>重繳、溢繳、短繳流程需找楚千再討論</a:t>
            </a:r>
          </a:p>
        </p:txBody>
      </p:sp>
      <p:sp>
        <p:nvSpPr>
          <p:cNvPr id="44036" name="投影片編號版面配置區 3">
            <a:extLst>
              <a:ext uri="{FF2B5EF4-FFF2-40B4-BE49-F238E27FC236}">
                <a16:creationId xmlns:a16="http://schemas.microsoft.com/office/drawing/2014/main" id="{4A189F2F-15FF-E900-63E3-6F04178E2F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9D082B51-F3F1-4163-B76B-2655EA57EC45}" type="slidenum">
              <a:rPr lang="en-US" altLang="zh-TW"/>
              <a:pPr/>
              <a:t>69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圖像版面配置區 1">
            <a:extLst>
              <a:ext uri="{FF2B5EF4-FFF2-40B4-BE49-F238E27FC236}">
                <a16:creationId xmlns:a16="http://schemas.microsoft.com/office/drawing/2014/main" id="{8F4234FB-29F9-AEFF-E88E-42E48D7C51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備忘稿版面配置區 2">
            <a:extLst>
              <a:ext uri="{FF2B5EF4-FFF2-40B4-BE49-F238E27FC236}">
                <a16:creationId xmlns:a16="http://schemas.microsoft.com/office/drawing/2014/main" id="{B4EE0618-BA8F-E064-3901-69D74F031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zh-TW" altLang="en-US"/>
              <a:t>輸入流水編號</a:t>
            </a:r>
            <a:r>
              <a:rPr lang="en-US" altLang="zh-TW"/>
              <a:t>(</a:t>
            </a:r>
            <a:r>
              <a:rPr lang="zh-TW" altLang="en-US"/>
              <a:t>畫面呈現應收帳單金額、應付帳單金額</a:t>
            </a:r>
            <a:r>
              <a:rPr lang="en-US" altLang="zh-TW"/>
              <a:t>)</a:t>
            </a:r>
            <a:r>
              <a:rPr lang="zh-TW" altLang="en-US"/>
              <a:t> </a:t>
            </a:r>
            <a:r>
              <a:rPr lang="en-US" altLang="zh-TW"/>
              <a:t>-&gt;</a:t>
            </a:r>
            <a:r>
              <a:rPr lang="zh-TW" altLang="en-US"/>
              <a:t> 查詢</a:t>
            </a:r>
            <a:endParaRPr lang="en-US" altLang="zh-TW"/>
          </a:p>
          <a:p>
            <a:pPr marL="228600" indent="-228600">
              <a:buFontTx/>
              <a:buAutoNum type="arabicPeriod"/>
            </a:pPr>
            <a:r>
              <a:rPr lang="zh-TW" altLang="en-US"/>
              <a:t>帶出對應應收帳單繳費狀況</a:t>
            </a:r>
            <a:r>
              <a:rPr lang="en-US" altLang="zh-TW"/>
              <a:t>(</a:t>
            </a:r>
            <a:r>
              <a:rPr lang="zh-TW" altLang="en-US"/>
              <a:t>含各</a:t>
            </a:r>
            <a:r>
              <a:rPr lang="en-US" altLang="zh-TW"/>
              <a:t>Party)</a:t>
            </a:r>
            <a:r>
              <a:rPr lang="zh-TW" altLang="en-US"/>
              <a:t>來確認是否均已繳費</a:t>
            </a:r>
            <a:endParaRPr lang="en-US" altLang="zh-TW"/>
          </a:p>
          <a:p>
            <a:pPr marL="228600" indent="-228600">
              <a:buFontTx/>
              <a:buAutoNum type="arabicPeriod"/>
            </a:pPr>
            <a:r>
              <a:rPr lang="zh-TW" altLang="en-US"/>
              <a:t>若收來不及支，則未付款的</a:t>
            </a:r>
            <a:r>
              <a:rPr lang="en-US" altLang="zh-TW"/>
              <a:t>Party</a:t>
            </a:r>
            <a:r>
              <a:rPr lang="zh-TW" altLang="en-US"/>
              <a:t>要另外追蹤。</a:t>
            </a:r>
            <a:endParaRPr lang="en-US" altLang="zh-TW"/>
          </a:p>
        </p:txBody>
      </p:sp>
      <p:sp>
        <p:nvSpPr>
          <p:cNvPr id="47108" name="投影片編號版面配置區 3">
            <a:extLst>
              <a:ext uri="{FF2B5EF4-FFF2-40B4-BE49-F238E27FC236}">
                <a16:creationId xmlns:a16="http://schemas.microsoft.com/office/drawing/2014/main" id="{EB480264-AFDF-F2E0-D9AF-46C88E2C13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4BF86EED-8C22-44A3-BD32-78C5B41A53C7}" type="slidenum">
              <a:rPr lang="en-US" altLang="zh-TW"/>
              <a:pPr/>
              <a:t>70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圖像版面配置區 1">
            <a:extLst>
              <a:ext uri="{FF2B5EF4-FFF2-40B4-BE49-F238E27FC236}">
                <a16:creationId xmlns:a16="http://schemas.microsoft.com/office/drawing/2014/main" id="{78E50EC3-3FE2-BC2A-FFC7-5D97696C01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備忘稿版面配置區 2">
            <a:extLst>
              <a:ext uri="{FF2B5EF4-FFF2-40B4-BE49-F238E27FC236}">
                <a16:creationId xmlns:a16="http://schemas.microsoft.com/office/drawing/2014/main" id="{DCB98CA1-09B7-E5FA-46BC-D62232D3E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endParaRPr lang="zh-TW" altLang="en-US"/>
          </a:p>
        </p:txBody>
      </p:sp>
      <p:sp>
        <p:nvSpPr>
          <p:cNvPr id="50180" name="投影片編號版面配置區 3">
            <a:extLst>
              <a:ext uri="{FF2B5EF4-FFF2-40B4-BE49-F238E27FC236}">
                <a16:creationId xmlns:a16="http://schemas.microsoft.com/office/drawing/2014/main" id="{244D9F69-EFBC-DF0A-A89D-EFFA59829F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4A67155C-D4A2-4C45-BA7D-C04AADE41AA3}" type="slidenum">
              <a:rPr lang="en-US" altLang="zh-TW"/>
              <a:pPr/>
              <a:t>71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圖像版面配置區 1">
            <a:extLst>
              <a:ext uri="{FF2B5EF4-FFF2-40B4-BE49-F238E27FC236}">
                <a16:creationId xmlns:a16="http://schemas.microsoft.com/office/drawing/2014/main" id="{78E50EC3-3FE2-BC2A-FFC7-5D97696C01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備忘稿版面配置區 2">
            <a:extLst>
              <a:ext uri="{FF2B5EF4-FFF2-40B4-BE49-F238E27FC236}">
                <a16:creationId xmlns:a16="http://schemas.microsoft.com/office/drawing/2014/main" id="{DCB98CA1-09B7-E5FA-46BC-D62232D3E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zh-TW" altLang="en-US"/>
              <a:t>輸入</a:t>
            </a:r>
            <a:r>
              <a:rPr lang="en-US" altLang="zh-TW"/>
              <a:t>Party</a:t>
            </a:r>
            <a:r>
              <a:rPr lang="zh-TW" altLang="en-US"/>
              <a:t>資訊 </a:t>
            </a:r>
            <a:r>
              <a:rPr lang="en-US" altLang="zh-TW"/>
              <a:t>-&gt; </a:t>
            </a:r>
            <a:r>
              <a:rPr lang="zh-TW" altLang="en-US"/>
              <a:t>查詢</a:t>
            </a:r>
            <a:endParaRPr lang="en-US" altLang="zh-TW"/>
          </a:p>
          <a:p>
            <a:pPr marL="228600" indent="-228600">
              <a:buFontTx/>
              <a:buAutoNum type="arabicPeriod"/>
            </a:pPr>
            <a:r>
              <a:rPr lang="zh-TW" altLang="en-US"/>
              <a:t>帶出此</a:t>
            </a:r>
            <a:r>
              <a:rPr lang="en-US" altLang="zh-TW"/>
              <a:t>Party</a:t>
            </a:r>
            <a:r>
              <a:rPr lang="zh-TW" altLang="en-US"/>
              <a:t>的</a:t>
            </a:r>
            <a:r>
              <a:rPr lang="en-US" altLang="zh-TW"/>
              <a:t>Credit Balance</a:t>
            </a:r>
          </a:p>
          <a:p>
            <a:pPr marL="228600" indent="-228600">
              <a:buFontTx/>
              <a:buAutoNum type="arabicPeriod"/>
            </a:pPr>
            <a:r>
              <a:rPr lang="zh-TW" altLang="en-US"/>
              <a:t>可產出報表</a:t>
            </a:r>
          </a:p>
        </p:txBody>
      </p:sp>
      <p:sp>
        <p:nvSpPr>
          <p:cNvPr id="50180" name="投影片編號版面配置區 3">
            <a:extLst>
              <a:ext uri="{FF2B5EF4-FFF2-40B4-BE49-F238E27FC236}">
                <a16:creationId xmlns:a16="http://schemas.microsoft.com/office/drawing/2014/main" id="{244D9F69-EFBC-DF0A-A89D-EFFA59829F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4A67155C-D4A2-4C45-BA7D-C04AADE41AA3}" type="slidenum">
              <a:rPr lang="en-US" altLang="zh-TW"/>
              <a:pPr/>
              <a:t>72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2365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07AFE-6775-4A4C-B844-3675EEE8A271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3332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圖像版面配置區 1">
            <a:extLst>
              <a:ext uri="{FF2B5EF4-FFF2-40B4-BE49-F238E27FC236}">
                <a16:creationId xmlns:a16="http://schemas.microsoft.com/office/drawing/2014/main" id="{78E50EC3-3FE2-BC2A-FFC7-5D97696C01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備忘稿版面配置區 2">
            <a:extLst>
              <a:ext uri="{FF2B5EF4-FFF2-40B4-BE49-F238E27FC236}">
                <a16:creationId xmlns:a16="http://schemas.microsoft.com/office/drawing/2014/main" id="{DCB98CA1-09B7-E5FA-46BC-D62232D3E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zh-TW" altLang="en-US"/>
              <a:t>輸入</a:t>
            </a:r>
            <a:r>
              <a:rPr lang="en-US" altLang="zh-TW"/>
              <a:t>Party</a:t>
            </a:r>
            <a:r>
              <a:rPr lang="zh-TW" altLang="en-US"/>
              <a:t>資訊 </a:t>
            </a:r>
            <a:r>
              <a:rPr lang="en-US" altLang="zh-TW"/>
              <a:t>-&gt; </a:t>
            </a:r>
            <a:r>
              <a:rPr lang="zh-TW" altLang="en-US"/>
              <a:t>查詢</a:t>
            </a:r>
            <a:endParaRPr lang="en-US" altLang="zh-TW"/>
          </a:p>
          <a:p>
            <a:pPr marL="228600" indent="-228600">
              <a:buFontTx/>
              <a:buAutoNum type="arabicPeriod"/>
            </a:pPr>
            <a:r>
              <a:rPr lang="zh-TW" altLang="en-US"/>
              <a:t>帶出此</a:t>
            </a:r>
            <a:r>
              <a:rPr lang="en-US" altLang="zh-TW"/>
              <a:t>Party</a:t>
            </a:r>
            <a:r>
              <a:rPr lang="zh-TW" altLang="en-US"/>
              <a:t>的</a:t>
            </a:r>
            <a:r>
              <a:rPr lang="en-US" altLang="zh-TW"/>
              <a:t>Credit Balance</a:t>
            </a:r>
          </a:p>
          <a:p>
            <a:pPr marL="228600" indent="-228600">
              <a:buFontTx/>
              <a:buAutoNum type="arabicPeriod"/>
            </a:pPr>
            <a:r>
              <a:rPr lang="zh-TW" altLang="en-US"/>
              <a:t>可產出報表</a:t>
            </a:r>
          </a:p>
        </p:txBody>
      </p:sp>
      <p:sp>
        <p:nvSpPr>
          <p:cNvPr id="50180" name="投影片編號版面配置區 3">
            <a:extLst>
              <a:ext uri="{FF2B5EF4-FFF2-40B4-BE49-F238E27FC236}">
                <a16:creationId xmlns:a16="http://schemas.microsoft.com/office/drawing/2014/main" id="{244D9F69-EFBC-DF0A-A89D-EFFA59829F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4A67155C-D4A2-4C45-BA7D-C04AADE41AA3}" type="slidenum">
              <a:rPr lang="en-US" altLang="zh-TW"/>
              <a:pPr/>
              <a:t>73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49932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圖像版面配置區 1">
            <a:extLst>
              <a:ext uri="{FF2B5EF4-FFF2-40B4-BE49-F238E27FC236}">
                <a16:creationId xmlns:a16="http://schemas.microsoft.com/office/drawing/2014/main" id="{0BC78D98-8299-3A45-4C3C-07517A99D0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備忘稿版面配置區 2">
            <a:extLst>
              <a:ext uri="{FF2B5EF4-FFF2-40B4-BE49-F238E27FC236}">
                <a16:creationId xmlns:a16="http://schemas.microsoft.com/office/drawing/2014/main" id="{B4D7D9C6-45C3-1EC9-3304-0F27B49C0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468" name="投影片編號版面配置區 3">
            <a:extLst>
              <a:ext uri="{FF2B5EF4-FFF2-40B4-BE49-F238E27FC236}">
                <a16:creationId xmlns:a16="http://schemas.microsoft.com/office/drawing/2014/main" id="{859B8F90-3840-9C28-0D6F-7BFF879F46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36E2D9CD-B55C-4522-92CB-395D6436A212}" type="slidenum">
              <a:rPr lang="en-US" altLang="zh-TW"/>
              <a:pPr/>
              <a:t>75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07AFE-6775-4A4C-B844-3675EEE8A271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941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07AFE-6775-4A4C-B844-3675EEE8A271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320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圖像版面配置區 1">
            <a:extLst>
              <a:ext uri="{FF2B5EF4-FFF2-40B4-BE49-F238E27FC236}">
                <a16:creationId xmlns:a16="http://schemas.microsoft.com/office/drawing/2014/main" id="{0850A21C-1F0B-0A4C-23E3-244C4BC3EA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備忘稿版面配置區 2">
            <a:extLst>
              <a:ext uri="{FF2B5EF4-FFF2-40B4-BE49-F238E27FC236}">
                <a16:creationId xmlns:a16="http://schemas.microsoft.com/office/drawing/2014/main" id="{7262B7B8-25C0-0E81-ABF8-590E20F6B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/>
              <a:t>合約</a:t>
            </a:r>
            <a:r>
              <a:rPr lang="en-US" altLang="zh-TW"/>
              <a:t>Type(</a:t>
            </a:r>
            <a:r>
              <a:rPr lang="zh-TW" altLang="en-US"/>
              <a:t>海纜名稱、種類</a:t>
            </a:r>
            <a:r>
              <a:rPr lang="en-US" altLang="zh-TW"/>
              <a:t>(Construction</a:t>
            </a:r>
            <a:r>
              <a:rPr lang="zh-TW" altLang="en-US"/>
              <a:t>、</a:t>
            </a:r>
            <a:r>
              <a:rPr lang="en-US" altLang="zh-TW"/>
              <a:t>Upgrade</a:t>
            </a:r>
            <a:r>
              <a:rPr lang="zh-TW" altLang="en-US"/>
              <a:t>、</a:t>
            </a:r>
            <a:r>
              <a:rPr lang="en-US" altLang="zh-TW"/>
              <a:t>O&amp;M))</a:t>
            </a:r>
            <a:endParaRPr lang="zh-TW" altLang="en-US"/>
          </a:p>
        </p:txBody>
      </p:sp>
      <p:sp>
        <p:nvSpPr>
          <p:cNvPr id="11268" name="投影片編號版面配置區 3">
            <a:extLst>
              <a:ext uri="{FF2B5EF4-FFF2-40B4-BE49-F238E27FC236}">
                <a16:creationId xmlns:a16="http://schemas.microsoft.com/office/drawing/2014/main" id="{708B794F-9E5F-4E3A-3056-D3C5666FD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C5723D5D-C5D9-44F0-8D16-BF7586BA9AA0}" type="slidenum">
              <a:rPr lang="en-US" altLang="zh-TW"/>
              <a:pPr/>
              <a:t>57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>
            <a:extLst>
              <a:ext uri="{FF2B5EF4-FFF2-40B4-BE49-F238E27FC236}">
                <a16:creationId xmlns:a16="http://schemas.microsoft.com/office/drawing/2014/main" id="{602FD8F3-5D53-7922-C1BA-71625BC941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51123B5-CCC3-4114-B3A6-2CDFFCF91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364" name="投影片編號版面配置區 3">
            <a:extLst>
              <a:ext uri="{FF2B5EF4-FFF2-40B4-BE49-F238E27FC236}">
                <a16:creationId xmlns:a16="http://schemas.microsoft.com/office/drawing/2014/main" id="{02AAE42E-0563-167E-4C30-E55083422E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519B48C5-4282-4D47-AB47-9C58BBA88EDF}" type="slidenum">
              <a:rPr lang="en-US" altLang="zh-TW"/>
              <a:pPr/>
              <a:t>59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5899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>
            <a:extLst>
              <a:ext uri="{FF2B5EF4-FFF2-40B4-BE49-F238E27FC236}">
                <a16:creationId xmlns:a16="http://schemas.microsoft.com/office/drawing/2014/main" id="{602FD8F3-5D53-7922-C1BA-71625BC941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51123B5-CCC3-4114-B3A6-2CDFFCF91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364" name="投影片編號版面配置區 3">
            <a:extLst>
              <a:ext uri="{FF2B5EF4-FFF2-40B4-BE49-F238E27FC236}">
                <a16:creationId xmlns:a16="http://schemas.microsoft.com/office/drawing/2014/main" id="{02AAE42E-0563-167E-4C30-E55083422E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519B48C5-4282-4D47-AB47-9C58BBA88EDF}" type="slidenum">
              <a:rPr lang="en-US" altLang="zh-TW"/>
              <a:pPr/>
              <a:t>60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2361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>
            <a:extLst>
              <a:ext uri="{FF2B5EF4-FFF2-40B4-BE49-F238E27FC236}">
                <a16:creationId xmlns:a16="http://schemas.microsoft.com/office/drawing/2014/main" id="{602FD8F3-5D53-7922-C1BA-71625BC941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51123B5-CCC3-4114-B3A6-2CDFFCF91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存於</a:t>
            </a:r>
            <a:r>
              <a:rPr lang="en-US" altLang="zh-TW" dirty="0"/>
              <a:t>Table</a:t>
            </a:r>
            <a:r>
              <a:rPr lang="zh-TW" altLang="en-US" dirty="0"/>
              <a:t>後對照</a:t>
            </a:r>
            <a:r>
              <a:rPr lang="en-US" altLang="zh-TW" dirty="0"/>
              <a:t>Liability</a:t>
            </a:r>
            <a:r>
              <a:rPr lang="zh-TW" altLang="en-US" dirty="0"/>
              <a:t>做切分金額的動作。</a:t>
            </a:r>
            <a:endParaRPr lang="en-US" altLang="zh-TW" dirty="0"/>
          </a:p>
          <a:p>
            <a:pPr>
              <a:buFontTx/>
              <a:buAutoNum type="arabicParenBoth"/>
            </a:pPr>
            <a:r>
              <a:rPr lang="zh-TW" altLang="en-US" dirty="0"/>
              <a:t>原始資料</a:t>
            </a:r>
            <a:r>
              <a:rPr lang="en-US" altLang="zh-TW" dirty="0"/>
              <a:t>(</a:t>
            </a:r>
            <a:r>
              <a:rPr lang="zh-TW" altLang="en-US" dirty="0"/>
              <a:t>海纜階段、流水編號</a:t>
            </a:r>
            <a:r>
              <a:rPr lang="en-US" altLang="zh-TW" dirty="0"/>
              <a:t>)-&gt;</a:t>
            </a:r>
            <a:r>
              <a:rPr lang="zh-TW" altLang="en-US" dirty="0"/>
              <a:t>下一步</a:t>
            </a:r>
            <a:endParaRPr lang="en-US" altLang="zh-TW" dirty="0"/>
          </a:p>
          <a:p>
            <a:pPr>
              <a:buFontTx/>
              <a:buAutoNum type="arabicParenBoth"/>
            </a:pPr>
            <a:r>
              <a:rPr lang="zh-TW" altLang="en-US" dirty="0"/>
              <a:t>確認</a:t>
            </a:r>
            <a:r>
              <a:rPr lang="en-US" altLang="zh-TW" dirty="0"/>
              <a:t>Liability-&gt;</a:t>
            </a:r>
            <a:r>
              <a:rPr lang="zh-TW" altLang="en-US" dirty="0"/>
              <a:t>下一步</a:t>
            </a:r>
            <a:endParaRPr lang="en-US" altLang="zh-TW" dirty="0"/>
          </a:p>
          <a:p>
            <a:pPr>
              <a:buFontTx/>
              <a:buAutoNum type="arabicParenBoth"/>
            </a:pPr>
            <a:r>
              <a:rPr lang="zh-TW" altLang="en-US" dirty="0"/>
              <a:t>拆分結果</a:t>
            </a:r>
            <a:r>
              <a:rPr lang="en-US" altLang="zh-TW" dirty="0"/>
              <a:t>-&gt;</a:t>
            </a:r>
            <a:r>
              <a:rPr lang="zh-TW" altLang="en-US" dirty="0"/>
              <a:t>儲存</a:t>
            </a:r>
            <a:endParaRPr lang="en-US" altLang="zh-TW" dirty="0"/>
          </a:p>
          <a:p>
            <a:pPr>
              <a:buFontTx/>
              <a:buAutoNum type="arabicParenBoth"/>
            </a:pPr>
            <a:r>
              <a:rPr lang="zh-TW" altLang="en-US" dirty="0"/>
              <a:t>資料暫時存於</a:t>
            </a:r>
            <a:r>
              <a:rPr lang="en-US" altLang="zh-TW" dirty="0"/>
              <a:t>Table</a:t>
            </a:r>
            <a:r>
              <a:rPr lang="zh-TW" altLang="en-US" dirty="0"/>
              <a:t>中</a:t>
            </a:r>
          </a:p>
        </p:txBody>
      </p:sp>
      <p:sp>
        <p:nvSpPr>
          <p:cNvPr id="15364" name="投影片編號版面配置區 3">
            <a:extLst>
              <a:ext uri="{FF2B5EF4-FFF2-40B4-BE49-F238E27FC236}">
                <a16:creationId xmlns:a16="http://schemas.microsoft.com/office/drawing/2014/main" id="{02AAE42E-0563-167E-4C30-E55083422E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519B48C5-4282-4D47-AB47-9C58BBA88EDF}" type="slidenum">
              <a:rPr lang="en-US" altLang="zh-TW"/>
              <a:pPr/>
              <a:t>61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>
            <a:extLst>
              <a:ext uri="{FF2B5EF4-FFF2-40B4-BE49-F238E27FC236}">
                <a16:creationId xmlns:a16="http://schemas.microsoft.com/office/drawing/2014/main" id="{602FD8F3-5D53-7922-C1BA-71625BC941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51123B5-CCC3-4114-B3A6-2CDFFCF91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存於</a:t>
            </a:r>
            <a:r>
              <a:rPr lang="en-US" altLang="zh-TW" dirty="0"/>
              <a:t>Table</a:t>
            </a:r>
            <a:r>
              <a:rPr lang="zh-TW" altLang="en-US" dirty="0"/>
              <a:t>後對照</a:t>
            </a:r>
            <a:r>
              <a:rPr lang="en-US" altLang="zh-TW" dirty="0"/>
              <a:t>Liability</a:t>
            </a:r>
            <a:r>
              <a:rPr lang="zh-TW" altLang="en-US" dirty="0"/>
              <a:t>做切分金額的動作。</a:t>
            </a:r>
            <a:endParaRPr lang="en-US" altLang="zh-TW" dirty="0"/>
          </a:p>
          <a:p>
            <a:pPr>
              <a:buFontTx/>
              <a:buAutoNum type="arabicParenBoth"/>
            </a:pPr>
            <a:r>
              <a:rPr lang="zh-TW" altLang="en-US" dirty="0"/>
              <a:t>原始資料</a:t>
            </a:r>
            <a:r>
              <a:rPr lang="en-US" altLang="zh-TW" dirty="0"/>
              <a:t>(</a:t>
            </a:r>
            <a:r>
              <a:rPr lang="zh-TW" altLang="en-US" dirty="0"/>
              <a:t>海纜階段、流水編號</a:t>
            </a:r>
            <a:r>
              <a:rPr lang="en-US" altLang="zh-TW" dirty="0"/>
              <a:t>)-&gt;</a:t>
            </a:r>
            <a:r>
              <a:rPr lang="zh-TW" altLang="en-US" dirty="0"/>
              <a:t>下一步</a:t>
            </a:r>
            <a:endParaRPr lang="en-US" altLang="zh-TW" dirty="0"/>
          </a:p>
          <a:p>
            <a:pPr>
              <a:buFontTx/>
              <a:buAutoNum type="arabicParenBoth"/>
            </a:pPr>
            <a:r>
              <a:rPr lang="zh-TW" altLang="en-US" dirty="0"/>
              <a:t>確認</a:t>
            </a:r>
            <a:r>
              <a:rPr lang="en-US" altLang="zh-TW" dirty="0"/>
              <a:t>Liability-&gt;</a:t>
            </a:r>
            <a:r>
              <a:rPr lang="zh-TW" altLang="en-US" dirty="0"/>
              <a:t>下一步</a:t>
            </a:r>
            <a:endParaRPr lang="en-US" altLang="zh-TW" dirty="0"/>
          </a:p>
          <a:p>
            <a:pPr>
              <a:buFontTx/>
              <a:buAutoNum type="arabicParenBoth"/>
            </a:pPr>
            <a:r>
              <a:rPr lang="zh-TW" altLang="en-US" dirty="0"/>
              <a:t>拆分結果</a:t>
            </a:r>
            <a:r>
              <a:rPr lang="en-US" altLang="zh-TW" dirty="0"/>
              <a:t>-&gt;</a:t>
            </a:r>
            <a:r>
              <a:rPr lang="zh-TW" altLang="en-US" dirty="0"/>
              <a:t>儲存</a:t>
            </a:r>
            <a:endParaRPr lang="en-US" altLang="zh-TW" dirty="0"/>
          </a:p>
          <a:p>
            <a:pPr>
              <a:buFontTx/>
              <a:buAutoNum type="arabicParenBoth"/>
            </a:pPr>
            <a:r>
              <a:rPr lang="zh-TW" altLang="en-US" dirty="0"/>
              <a:t>資料暫時存於</a:t>
            </a:r>
            <a:r>
              <a:rPr lang="en-US" altLang="zh-TW" dirty="0"/>
              <a:t>Table</a:t>
            </a:r>
            <a:r>
              <a:rPr lang="zh-TW" altLang="en-US" dirty="0"/>
              <a:t>中</a:t>
            </a:r>
          </a:p>
        </p:txBody>
      </p:sp>
      <p:sp>
        <p:nvSpPr>
          <p:cNvPr id="15364" name="投影片編號版面配置區 3">
            <a:extLst>
              <a:ext uri="{FF2B5EF4-FFF2-40B4-BE49-F238E27FC236}">
                <a16:creationId xmlns:a16="http://schemas.microsoft.com/office/drawing/2014/main" id="{02AAE42E-0563-167E-4C30-E55083422E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519B48C5-4282-4D47-AB47-9C58BBA88EDF}" type="slidenum">
              <a:rPr lang="en-US" altLang="zh-TW"/>
              <a:pPr/>
              <a:t>62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346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AEA10B-F168-4B2F-A992-A4A36F65A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99459CA-18F0-406D-934B-AC45AB815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C7A7B8-5577-4E22-A6CA-B0ACA9FF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028-08D2-44F3-B5FA-312B27A7E9DE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81674F-4546-46CD-B5F5-8F10A27C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40EDFA-B3B3-4E41-A079-C1F8EF4F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6C57-1A23-455D-95F4-F4CEF1126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58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4C7ABE-3B47-441F-BE42-D0EB0237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6305142-70C2-4E69-9D02-5B218D1DF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0F2BAB-78D5-4434-99D2-E0075C03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028-08D2-44F3-B5FA-312B27A7E9DE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998868-6275-47DF-B0B0-A11629B9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F56A14-C063-4CE6-9503-D6D4DE82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6C57-1A23-455D-95F4-F4CEF1126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58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514C0CA-97C6-436E-9C49-5581D263B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C0C72D-0ED2-410F-99D8-CE8CEBC18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3805D8-E07E-4099-8E6F-CD7C289E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028-08D2-44F3-B5FA-312B27A7E9DE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058637-4793-4508-B313-1C4452D2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2E9AE0-E30D-4F44-A73D-4FE2528C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6C57-1A23-455D-95F4-F4CEF1126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898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599411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大標題文字</a:t>
            </a:r>
          </a:p>
        </p:txBody>
      </p:sp>
      <p:sp>
        <p:nvSpPr>
          <p:cNvPr id="21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418586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0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171225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大標題文字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9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0" name="文字版面配置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726418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9529835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5622361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大標題文字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大標題文字</a:t>
            </a:r>
          </a:p>
        </p:txBody>
      </p:sp>
      <p:sp>
        <p:nvSpPr>
          <p:cNvPr id="64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5" name="文字版面配置區 3"/>
          <p:cNvSpPr>
            <a:spLocks noGrp="1"/>
          </p:cNvSpPr>
          <p:nvPr>
            <p:ph type="body" sz="quarter" idx="21"/>
          </p:nvPr>
        </p:nvSpPr>
        <p:spPr>
          <a:xfrm>
            <a:off x="839786" y="2057400"/>
            <a:ext cx="3932242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5371996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大標題文字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大標題文字</a:t>
            </a:r>
          </a:p>
        </p:txBody>
      </p:sp>
      <p:sp>
        <p:nvSpPr>
          <p:cNvPr id="74" name="圖片版面配置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5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4770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77D862-FBF8-46E7-86F4-6F7BA0CA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BDCAE3-56C2-4BB2-8E77-71FBFB6C4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B55DED-16D3-4783-B5EA-C56FF1F5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028-08D2-44F3-B5FA-312B27A7E9DE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2BEC3C-50E8-49F2-9842-D0F5D513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B3E0F2-9523-410B-9D11-F322D4FF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6C57-1A23-455D-95F4-F4CEF1126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9700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拷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1.pdf" descr="1.pdf"/>
          <p:cNvPicPr>
            <a:picLocks noChangeAspect="1"/>
          </p:cNvPicPr>
          <p:nvPr/>
        </p:nvPicPr>
        <p:blipFill>
          <a:blip r:embed="rId2"/>
          <a:srcRect t="3858" r="77412" b="45470"/>
          <a:stretch>
            <a:fillRect/>
          </a:stretch>
        </p:blipFill>
        <p:spPr>
          <a:xfrm>
            <a:off x="6203541" y="-55891"/>
            <a:ext cx="6363345" cy="8152777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7329999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大標題文字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大標題文字</a:t>
            </a:r>
          </a:p>
        </p:txBody>
      </p:sp>
      <p:sp>
        <p:nvSpPr>
          <p:cNvPr id="9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13520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9A1364-F71E-A313-39BD-D29FB8F6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783509-F6D5-9E5D-C1E9-DDCEE353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FA50CF-7AB4-384D-09D1-8BE7A567E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3920" y="6400415"/>
            <a:ext cx="279881" cy="276995"/>
          </a:xfrm>
        </p:spPr>
        <p:txBody>
          <a:bodyPr/>
          <a:lstStyle>
            <a:lvl1pPr>
              <a:defRPr/>
            </a:lvl1pPr>
          </a:lstStyle>
          <a:p>
            <a:fld id="{D0B26C44-86F9-4644-9D0A-0DFC7D7A14E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164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2365E3-89F3-4510-B1CD-FA2FA9AB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5DD67B-CDA9-4E89-8560-C2C527165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7414EE-3B7A-42DB-B0D4-A4D28050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028-08D2-44F3-B5FA-312B27A7E9DE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AB31AF-49F2-414B-A4AE-56FB2BD6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A87CC1-DB37-400A-B234-57B67DDB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6C57-1A23-455D-95F4-F4CEF1126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85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95A611-8FBB-47FA-A2D4-C79E1FD5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7133D3-9F84-4AD4-AD62-FB3C291EB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89134F-C0AF-4454-9357-1E3BB6AB0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A19358-3ECE-48D9-BCDF-4A523E3E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028-08D2-44F3-B5FA-312B27A7E9DE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450C1C-3F7D-48BA-87AD-311B8999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6AB0B3-165E-4858-B7C1-17E1F69F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6C57-1A23-455D-95F4-F4CEF1126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74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F0A532-3F31-4500-9838-98455F8F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9988B6-EC2F-45E8-9414-D00C9454B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514DFD2-EABF-42C1-B3F0-A59AF4652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235DF36-41FE-4B78-B0E5-69BB88311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5ECE917-9EFD-4574-A02A-4C7BA7D89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DF536CF-C907-45D9-89D8-DB329C58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028-08D2-44F3-B5FA-312B27A7E9DE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D0681F-04D3-424D-816A-ED2954B4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A4052BF-E02D-46F9-9675-34FECED6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6C57-1A23-455D-95F4-F4CEF1126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96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506915-DE1F-4B52-AB43-F0EE01065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F7C7BA9-22D8-43DB-8FA6-E81F8D706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028-08D2-44F3-B5FA-312B27A7E9DE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0D8B853-6A23-4A86-9B89-BEBA4935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D730B28-97BA-4F67-A0EF-B44402AE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6C57-1A23-455D-95F4-F4CEF1126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42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72E616-725C-44DC-A325-8C56F5B0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028-08D2-44F3-B5FA-312B27A7E9DE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E78E55-5BD2-4FD5-A33F-C0DF7AC1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079F11-B5CE-4651-89B8-BCEB5BC9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6C57-1A23-455D-95F4-F4CEF1126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30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0A005E-24AC-43B1-A9B0-AA54CC49A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B6C4CC-BBC4-41B5-9934-56568F2C1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F0A3A2-7F76-4F2B-A91E-9AB6FB129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020804-037B-4A21-AC49-76DBF8B7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028-08D2-44F3-B5FA-312B27A7E9DE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DC2DEA-A687-4814-92EB-3E9584B0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15DA69-A4BB-4DE6-8B3A-A95CC203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6C57-1A23-455D-95F4-F4CEF1126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20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0D405-DDB1-47DE-8EF6-9049F1CCA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DBBE7A8-2F8D-4B2C-9231-65AD21B17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BC86F1C-CFA3-4490-802E-69D7436DF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A44BAC-83DD-45E1-874B-929A6B6D7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028-08D2-44F3-B5FA-312B27A7E9DE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591701-92D8-48BF-882C-744CE2709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27EEE0-5382-478D-8F11-A6105173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6C57-1A23-455D-95F4-F4CEF1126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51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0DE0030-55B0-4142-A20B-AB95AB6B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FF7521-06F5-4FF6-8742-AE9FFFC97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2CB313-C2B1-4C0A-ACBD-D0DFD27F5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75028-08D2-44F3-B5FA-312B27A7E9DE}" type="datetimeFigureOut">
              <a:rPr lang="zh-TW" altLang="en-US" smtClean="0"/>
              <a:t>2023/1/16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4514C5-4DEB-4839-A844-0849B5551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A8232D-D9C0-441A-AB6C-237D88974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26C57-1A23-455D-95F4-F4CEF1126F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95181" y="6414762"/>
            <a:ext cx="258620" cy="24830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653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12" Type="http://schemas.openxmlformats.org/officeDocument/2006/relationships/image" Target="../media/image41.png"/><Relationship Id="rId2" Type="http://schemas.openxmlformats.org/officeDocument/2006/relationships/image" Target="../media/image36.png"/><Relationship Id="rId16" Type="http://schemas.openxmlformats.org/officeDocument/2006/relationships/slide" Target="slide2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9.png"/><Relationship Id="rId11" Type="http://schemas.openxmlformats.org/officeDocument/2006/relationships/slide" Target="slide18.xml"/><Relationship Id="rId5" Type="http://schemas.openxmlformats.org/officeDocument/2006/relationships/slide" Target="slide11.xml"/><Relationship Id="rId15" Type="http://schemas.openxmlformats.org/officeDocument/2006/relationships/slide" Target="slide23.xml"/><Relationship Id="rId10" Type="http://schemas.openxmlformats.org/officeDocument/2006/relationships/slide" Target="slide15.xml"/><Relationship Id="rId4" Type="http://schemas.openxmlformats.org/officeDocument/2006/relationships/image" Target="../media/image38.png"/><Relationship Id="rId9" Type="http://schemas.openxmlformats.org/officeDocument/2006/relationships/slide" Target="slide14.xml"/><Relationship Id="rId14" Type="http://schemas.openxmlformats.org/officeDocument/2006/relationships/slide" Target="slide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2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2.xml"/><Relationship Id="rId6" Type="http://schemas.openxmlformats.org/officeDocument/2006/relationships/slide" Target="slide2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file/EDOsIUbtlXqtJkMoz6eGkF/CBP?node-id=182%3A7393" TargetMode="External"/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8.sv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sv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sv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5" Type="http://schemas.openxmlformats.org/officeDocument/2006/relationships/image" Target="../media/image8.png"/><Relationship Id="rId15" Type="http://schemas.openxmlformats.org/officeDocument/2006/relationships/image" Target="../media/image18.svg"/><Relationship Id="rId23" Type="http://schemas.openxmlformats.org/officeDocument/2006/relationships/image" Target="../media/image26.sv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1ACC586-EC49-3741-BA1B-A8D69D9FA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34" y="2598234"/>
            <a:ext cx="1416023" cy="46045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01E359E-52E2-7945-BF39-56E100CF96D4}"/>
              </a:ext>
            </a:extLst>
          </p:cNvPr>
          <p:cNvSpPr txBox="1"/>
          <p:nvPr/>
        </p:nvSpPr>
        <p:spPr>
          <a:xfrm>
            <a:off x="956345" y="3272811"/>
            <a:ext cx="7342205" cy="769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hangingPunct="0">
              <a:defRPr/>
            </a:pPr>
            <a:r>
              <a:rPr lang="en-US" altLang="zh-TW" sz="4400" b="1" dirty="0">
                <a:solidFill>
                  <a:srgbClr val="215CA0"/>
                </a:solidFill>
                <a:latin typeface="Microsoft JhengHei UI" panose="020B0400000000000000" pitchFamily="34" charset="-120"/>
                <a:ea typeface="Microsoft JhengHei UI" panose="020B0400000000000000" pitchFamily="34" charset="-120"/>
                <a:cs typeface="Calibri"/>
                <a:sym typeface="Calibri"/>
              </a:rPr>
              <a:t>CBP</a:t>
            </a:r>
            <a:r>
              <a:rPr lang="zh-TW" altLang="en-US" sz="4400" b="1" dirty="0">
                <a:solidFill>
                  <a:srgbClr val="215CA0"/>
                </a:solidFill>
                <a:latin typeface="Microsoft JhengHei UI" panose="020B0400000000000000" pitchFamily="34" charset="-120"/>
                <a:ea typeface="Microsoft JhengHei UI" panose="020B0400000000000000" pitchFamily="34" charset="-120"/>
                <a:cs typeface="Calibri"/>
                <a:sym typeface="Calibri"/>
              </a:rPr>
              <a:t>帳務系統規劃與設計</a:t>
            </a:r>
            <a:endParaRPr lang="zh-TW" altLang="en-US" sz="2400" b="1" dirty="0">
              <a:solidFill>
                <a:srgbClr val="215CA0"/>
              </a:solidFill>
              <a:latin typeface="Microsoft JhengHei UI" panose="020B0400000000000000" pitchFamily="34" charset="-120"/>
              <a:ea typeface="Microsoft JhengHei UI" panose="020B0400000000000000" pitchFamily="34" charset="-120"/>
              <a:cs typeface="Calibri"/>
              <a:sym typeface="Calibri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F55B19-6930-DAB8-7265-29F426118C92}"/>
              </a:ext>
            </a:extLst>
          </p:cNvPr>
          <p:cNvSpPr txBox="1">
            <a:spLocks/>
          </p:cNvSpPr>
          <p:nvPr/>
        </p:nvSpPr>
        <p:spPr>
          <a:xfrm>
            <a:off x="1087334" y="4133281"/>
            <a:ext cx="6400800" cy="210812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8" marR="0" indent="-320038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buNone/>
            </a:pPr>
            <a:r>
              <a:rPr lang="zh-TW" altLang="en-US" sz="2000" b="1" dirty="0">
                <a:solidFill>
                  <a:srgbClr val="215C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中華電信國際分公司</a:t>
            </a:r>
            <a:endParaRPr lang="en-US" altLang="zh-TW" sz="2000" b="1" dirty="0">
              <a:solidFill>
                <a:srgbClr val="215CA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  <a:p>
            <a:pPr marL="0" lvl="0" indent="0" hangingPunct="0">
              <a:buNone/>
              <a:defRPr/>
            </a:pPr>
            <a:r>
              <a:rPr lang="zh-TW" altLang="en-US" sz="2000" b="1" dirty="0">
                <a:solidFill>
                  <a:srgbClr val="215C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技術整合處</a:t>
            </a:r>
            <a:r>
              <a:rPr lang="en-US" altLang="zh-TW" sz="2000" b="1" dirty="0">
                <a:solidFill>
                  <a:srgbClr val="215C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/</a:t>
            </a:r>
            <a:r>
              <a:rPr lang="zh-TW" altLang="en-US" sz="2000" b="1" dirty="0">
                <a:solidFill>
                  <a:srgbClr val="215C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方案設計科</a:t>
            </a:r>
            <a:endParaRPr lang="en-US" altLang="zh-TW" sz="2000" b="1" dirty="0">
              <a:solidFill>
                <a:srgbClr val="215CA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  <a:sym typeface="Calibri"/>
            </a:endParaRPr>
          </a:p>
          <a:p>
            <a:pPr marL="0" lvl="0" indent="0" hangingPunct="0">
              <a:buNone/>
              <a:defRPr/>
            </a:pPr>
            <a:r>
              <a:rPr lang="zh-TW" altLang="en-US" sz="2000" b="1" dirty="0">
                <a:solidFill>
                  <a:srgbClr val="215C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丁康迪</a:t>
            </a:r>
            <a:r>
              <a:rPr lang="en-US" altLang="zh-TW" sz="2000" b="1" dirty="0">
                <a:solidFill>
                  <a:srgbClr val="215C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/</a:t>
            </a:r>
            <a:r>
              <a:rPr lang="zh-TW" altLang="en-US" sz="2000" b="1" dirty="0">
                <a:solidFill>
                  <a:srgbClr val="215C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梁仁山</a:t>
            </a:r>
            <a:r>
              <a:rPr lang="en-US" altLang="zh-TW" sz="2000" b="1" dirty="0">
                <a:solidFill>
                  <a:srgbClr val="215C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/</a:t>
            </a:r>
            <a:r>
              <a:rPr lang="zh-TW" altLang="en-US" sz="2000" b="1" dirty="0">
                <a:solidFill>
                  <a:srgbClr val="215C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廖家汶</a:t>
            </a:r>
            <a:r>
              <a:rPr lang="en-US" altLang="zh-TW" sz="2000" b="1" dirty="0">
                <a:solidFill>
                  <a:srgbClr val="215C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/</a:t>
            </a:r>
            <a:r>
              <a:rPr lang="zh-TW" altLang="en-US" sz="2000" b="1" dirty="0">
                <a:solidFill>
                  <a:srgbClr val="215C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周俞光</a:t>
            </a:r>
            <a:r>
              <a:rPr lang="en-US" altLang="zh-TW" sz="2000" b="1" dirty="0">
                <a:solidFill>
                  <a:srgbClr val="215C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/</a:t>
            </a:r>
            <a:r>
              <a:rPr lang="zh-TW" altLang="en-US" sz="2000" b="1" dirty="0">
                <a:solidFill>
                  <a:srgbClr val="215C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董宇哲</a:t>
            </a:r>
            <a:endParaRPr lang="en-US" altLang="zh-TW" sz="2000" b="1" dirty="0">
              <a:solidFill>
                <a:srgbClr val="215CA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  <a:p>
            <a:pPr marL="0" lvl="0" indent="0" hangingPunct="0">
              <a:buNone/>
              <a:defRPr/>
            </a:pPr>
            <a:endParaRPr lang="en-US" altLang="zh-TW" sz="2000" kern="0" dirty="0"/>
          </a:p>
          <a:p>
            <a:pPr marL="0" indent="0">
              <a:buNone/>
            </a:pPr>
            <a:fld id="{2CCDC4AA-6504-476A-A46F-58A925ADF5F9}" type="datetime3">
              <a:rPr lang="zh-TW" altLang="zh-TW" sz="2400" kern="0" smtClean="0">
                <a:solidFill>
                  <a:schemeClr val="tx1"/>
                </a:solidFill>
              </a:rPr>
              <a:pPr marL="0" indent="0">
                <a:buNone/>
              </a:pPr>
              <a:t>2023年1月16日</a:t>
            </a:fld>
            <a:endParaRPr lang="en-US" altLang="zh-TW" sz="24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89227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5" name="群組 3">
            <a:extLst>
              <a:ext uri="{FF2B5EF4-FFF2-40B4-BE49-F238E27FC236}">
                <a16:creationId xmlns:a16="http://schemas.microsoft.com/office/drawing/2014/main" id="{C749FD94-EFD3-CBA6-C684-ADE3AD478A92}"/>
              </a:ext>
            </a:extLst>
          </p:cNvPr>
          <p:cNvGrpSpPr>
            <a:grpSpLocks/>
          </p:cNvGrpSpPr>
          <p:nvPr/>
        </p:nvGrpSpPr>
        <p:grpSpPr bwMode="auto">
          <a:xfrm>
            <a:off x="993701" y="1518400"/>
            <a:ext cx="911353" cy="757799"/>
            <a:chOff x="1461845" y="2214036"/>
            <a:chExt cx="877163" cy="1011516"/>
          </a:xfrm>
        </p:grpSpPr>
        <p:pic>
          <p:nvPicPr>
            <p:cNvPr id="13362" name="圖片 4">
              <a:extLst>
                <a:ext uri="{FF2B5EF4-FFF2-40B4-BE49-F238E27FC236}">
                  <a16:creationId xmlns:a16="http://schemas.microsoft.com/office/drawing/2014/main" id="{D90AA2FE-807B-777F-7C6D-152A44D3F9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5627" y="2214036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63" name="文字方塊 5">
              <a:extLst>
                <a:ext uri="{FF2B5EF4-FFF2-40B4-BE49-F238E27FC236}">
                  <a16:creationId xmlns:a16="http://schemas.microsoft.com/office/drawing/2014/main" id="{636B1F1E-014B-09A2-1C18-69AC12595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1845" y="2856220"/>
              <a:ext cx="877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dirty="0"/>
                <a:t>供應商</a:t>
              </a:r>
            </a:p>
          </p:txBody>
        </p:sp>
      </p:grpSp>
      <p:grpSp>
        <p:nvGrpSpPr>
          <p:cNvPr id="13316" name="群組 12">
            <a:extLst>
              <a:ext uri="{FF2B5EF4-FFF2-40B4-BE49-F238E27FC236}">
                <a16:creationId xmlns:a16="http://schemas.microsoft.com/office/drawing/2014/main" id="{C4AD7FF5-F166-6D83-2F93-B7F9BE61E026}"/>
              </a:ext>
            </a:extLst>
          </p:cNvPr>
          <p:cNvGrpSpPr>
            <a:grpSpLocks/>
          </p:cNvGrpSpPr>
          <p:nvPr/>
        </p:nvGrpSpPr>
        <p:grpSpPr bwMode="auto">
          <a:xfrm>
            <a:off x="3173807" y="2105535"/>
            <a:ext cx="1150314" cy="779179"/>
            <a:chOff x="4504756" y="3173246"/>
            <a:chExt cx="1108464" cy="1041311"/>
          </a:xfrm>
        </p:grpSpPr>
        <p:pic>
          <p:nvPicPr>
            <p:cNvPr id="13360" name="圖片 13">
              <a:extLst>
                <a:ext uri="{FF2B5EF4-FFF2-40B4-BE49-F238E27FC236}">
                  <a16:creationId xmlns:a16="http://schemas.microsoft.com/office/drawing/2014/main" id="{9F0209D0-A087-CD2A-E311-97D235B147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9781" y="3173246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61" name="文字方塊 14">
              <a:extLst>
                <a:ext uri="{FF2B5EF4-FFF2-40B4-BE49-F238E27FC236}">
                  <a16:creationId xmlns:a16="http://schemas.microsoft.com/office/drawing/2014/main" id="{8C95F693-64CE-7A78-0E87-F8D77DDE4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4756" y="3845248"/>
              <a:ext cx="1108464" cy="369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/>
                <a:t>聯盟窗口</a:t>
              </a:r>
            </a:p>
          </p:txBody>
        </p:sp>
      </p:grpSp>
      <p:grpSp>
        <p:nvGrpSpPr>
          <p:cNvPr id="13318" name="群組 20">
            <a:extLst>
              <a:ext uri="{FF2B5EF4-FFF2-40B4-BE49-F238E27FC236}">
                <a16:creationId xmlns:a16="http://schemas.microsoft.com/office/drawing/2014/main" id="{9B289D36-C9A2-60B8-FF86-D8C2881140F2}"/>
              </a:ext>
            </a:extLst>
          </p:cNvPr>
          <p:cNvGrpSpPr>
            <a:grpSpLocks/>
          </p:cNvGrpSpPr>
          <p:nvPr/>
        </p:nvGrpSpPr>
        <p:grpSpPr bwMode="auto">
          <a:xfrm>
            <a:off x="847534" y="2347207"/>
            <a:ext cx="1150314" cy="758987"/>
            <a:chOff x="4057210" y="2214036"/>
            <a:chExt cx="1107996" cy="1013569"/>
          </a:xfrm>
        </p:grpSpPr>
        <p:pic>
          <p:nvPicPr>
            <p:cNvPr id="13358" name="圖片 21">
              <a:extLst>
                <a:ext uri="{FF2B5EF4-FFF2-40B4-BE49-F238E27FC236}">
                  <a16:creationId xmlns:a16="http://schemas.microsoft.com/office/drawing/2014/main" id="{FD199B18-7A2E-4833-9380-6428C0B22D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408" y="2214036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59" name="文字方塊 22">
              <a:extLst>
                <a:ext uri="{FF2B5EF4-FFF2-40B4-BE49-F238E27FC236}">
                  <a16:creationId xmlns:a16="http://schemas.microsoft.com/office/drawing/2014/main" id="{CC36C7F3-5A2A-2C58-55AB-107751929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7210" y="2858273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/>
                <a:t>聯盟主席</a:t>
              </a:r>
            </a:p>
          </p:txBody>
        </p:sp>
      </p:grpSp>
      <p:cxnSp>
        <p:nvCxnSpPr>
          <p:cNvPr id="13319" name="接點: 肘形 24">
            <a:extLst>
              <a:ext uri="{FF2B5EF4-FFF2-40B4-BE49-F238E27FC236}">
                <a16:creationId xmlns:a16="http://schemas.microsoft.com/office/drawing/2014/main" id="{745E501B-0270-5909-BC51-3A0C20D2B9E8}"/>
              </a:ext>
            </a:extLst>
          </p:cNvPr>
          <p:cNvCxnSpPr>
            <a:cxnSpLocks noChangeShapeType="1"/>
            <a:stCxn id="13358" idx="3"/>
          </p:cNvCxnSpPr>
          <p:nvPr/>
        </p:nvCxnSpPr>
        <p:spPr bwMode="auto">
          <a:xfrm flipV="1">
            <a:off x="1739132" y="2333607"/>
            <a:ext cx="1552293" cy="24184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2" name="矩形 31">
            <a:hlinkClick r:id="rId5" action="ppaction://hlinksldjump"/>
            <a:extLst>
              <a:ext uri="{FF2B5EF4-FFF2-40B4-BE49-F238E27FC236}">
                <a16:creationId xmlns:a16="http://schemas.microsoft.com/office/drawing/2014/main" id="{E8F894B0-40F5-EE21-78F7-10BF47418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07" y="2352110"/>
            <a:ext cx="1552292" cy="39909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立帳流程</a:t>
            </a:r>
          </a:p>
        </p:txBody>
      </p:sp>
      <p:cxnSp>
        <p:nvCxnSpPr>
          <p:cNvPr id="13323" name="接點: 肘形 36">
            <a:extLst>
              <a:ext uri="{FF2B5EF4-FFF2-40B4-BE49-F238E27FC236}">
                <a16:creationId xmlns:a16="http://schemas.microsoft.com/office/drawing/2014/main" id="{3FC677F3-7E7A-2BE6-3A6F-63357CE87615}"/>
              </a:ext>
            </a:extLst>
          </p:cNvPr>
          <p:cNvCxnSpPr>
            <a:cxnSpLocks noChangeShapeType="1"/>
            <a:stCxn id="13360" idx="3"/>
            <a:endCxn id="13322" idx="1"/>
          </p:cNvCxnSpPr>
          <p:nvPr/>
        </p:nvCxnSpPr>
        <p:spPr bwMode="auto">
          <a:xfrm>
            <a:off x="4019188" y="2333607"/>
            <a:ext cx="1600519" cy="218049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329" name="群組 65">
            <a:extLst>
              <a:ext uri="{FF2B5EF4-FFF2-40B4-BE49-F238E27FC236}">
                <a16:creationId xmlns:a16="http://schemas.microsoft.com/office/drawing/2014/main" id="{E7E5EFBB-2849-E698-3977-922A46FCF687}"/>
              </a:ext>
            </a:extLst>
          </p:cNvPr>
          <p:cNvGrpSpPr>
            <a:grpSpLocks/>
          </p:cNvGrpSpPr>
          <p:nvPr/>
        </p:nvGrpSpPr>
        <p:grpSpPr bwMode="auto">
          <a:xfrm>
            <a:off x="8553824" y="1512800"/>
            <a:ext cx="2287444" cy="693659"/>
            <a:chOff x="5791200" y="1396335"/>
            <a:chExt cx="2202865" cy="927765"/>
          </a:xfrm>
        </p:grpSpPr>
        <p:grpSp>
          <p:nvGrpSpPr>
            <p:cNvPr id="13343" name="群組 7">
              <a:extLst>
                <a:ext uri="{FF2B5EF4-FFF2-40B4-BE49-F238E27FC236}">
                  <a16:creationId xmlns:a16="http://schemas.microsoft.com/office/drawing/2014/main" id="{9C660296-D3A5-C296-8E0B-01AE865C65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7206" y="1396335"/>
              <a:ext cx="902811" cy="863324"/>
              <a:chOff x="1898713" y="1806922"/>
              <a:chExt cx="902848" cy="861185"/>
            </a:xfrm>
          </p:grpSpPr>
          <p:pic>
            <p:nvPicPr>
              <p:cNvPr id="13348" name="圖形 8" descr="桌子">
                <a:extLst>
                  <a:ext uri="{FF2B5EF4-FFF2-40B4-BE49-F238E27FC236}">
                    <a16:creationId xmlns:a16="http://schemas.microsoft.com/office/drawing/2014/main" id="{9D2CAD2A-89BA-DAAE-9CF5-B223E02ABF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987" y="1806922"/>
                <a:ext cx="704874" cy="708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49" name="文字方塊 9">
                <a:extLst>
                  <a:ext uri="{FF2B5EF4-FFF2-40B4-BE49-F238E27FC236}">
                    <a16:creationId xmlns:a16="http://schemas.microsoft.com/office/drawing/2014/main" id="{DBBD0A16-9CD8-44D1-2417-E5ADE63C76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8713" y="2361093"/>
                <a:ext cx="902848" cy="3070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發票主檔</a:t>
                </a:r>
              </a:p>
            </p:txBody>
          </p:sp>
        </p:grpSp>
        <p:grpSp>
          <p:nvGrpSpPr>
            <p:cNvPr id="13344" name="群組 7">
              <a:extLst>
                <a:ext uri="{FF2B5EF4-FFF2-40B4-BE49-F238E27FC236}">
                  <a16:creationId xmlns:a16="http://schemas.microsoft.com/office/drawing/2014/main" id="{3CC0BFA3-05D3-16DE-D971-7DB75BD0BB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3521" y="1396335"/>
              <a:ext cx="1082348" cy="875170"/>
              <a:chOff x="1808940" y="1795105"/>
              <a:chExt cx="1082391" cy="873002"/>
            </a:xfrm>
          </p:grpSpPr>
          <p:pic>
            <p:nvPicPr>
              <p:cNvPr id="13346" name="圖形 8" descr="桌子">
                <a:extLst>
                  <a:ext uri="{FF2B5EF4-FFF2-40B4-BE49-F238E27FC236}">
                    <a16:creationId xmlns:a16="http://schemas.microsoft.com/office/drawing/2014/main" id="{CA965739-2281-44EC-1C23-9F437DA3D5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5782" y="1795105"/>
                <a:ext cx="704874" cy="703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47" name="文字方塊 9">
                <a:extLst>
                  <a:ext uri="{FF2B5EF4-FFF2-40B4-BE49-F238E27FC236}">
                    <a16:creationId xmlns:a16="http://schemas.microsoft.com/office/drawing/2014/main" id="{84D8A6E0-20BB-A8D4-89B0-CBFF8E65A3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8940" y="2361093"/>
                <a:ext cx="1082391" cy="3070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發票明細檔</a:t>
                </a:r>
              </a:p>
            </p:txBody>
          </p:sp>
        </p:grpSp>
        <p:sp>
          <p:nvSpPr>
            <p:cNvPr id="13345" name="矩形 64">
              <a:extLst>
                <a:ext uri="{FF2B5EF4-FFF2-40B4-BE49-F238E27FC236}">
                  <a16:creationId xmlns:a16="http://schemas.microsoft.com/office/drawing/2014/main" id="{464D09CC-56E9-21FE-A74F-CBDC947DD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1396335"/>
              <a:ext cx="2202865" cy="927765"/>
            </a:xfrm>
            <a:prstGeom prst="rect">
              <a:avLst/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Arial" panose="020B0604020202020204" pitchFamily="34" charset="0"/>
              </a:endParaRPr>
            </a:p>
          </p:txBody>
        </p:sp>
      </p:grp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8422C8E8-DA24-4259-A50F-0BF3B050E10C}"/>
              </a:ext>
            </a:extLst>
          </p:cNvPr>
          <p:cNvCxnSpPr>
            <a:stCxn id="13348" idx="3"/>
            <a:endCxn id="13346" idx="1"/>
          </p:cNvCxnSpPr>
          <p:nvPr/>
        </p:nvCxnSpPr>
        <p:spPr>
          <a:xfrm flipV="1">
            <a:off x="9492659" y="1776536"/>
            <a:ext cx="306362" cy="1724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接點: 肘形 24">
            <a:extLst>
              <a:ext uri="{FF2B5EF4-FFF2-40B4-BE49-F238E27FC236}">
                <a16:creationId xmlns:a16="http://schemas.microsoft.com/office/drawing/2014/main" id="{745E501B-0270-5909-BC51-3A0C20D2B9E8}"/>
              </a:ext>
            </a:extLst>
          </p:cNvPr>
          <p:cNvCxnSpPr>
            <a:cxnSpLocks noChangeShapeType="1"/>
            <a:stCxn id="13362" idx="3"/>
            <a:endCxn id="13360" idx="0"/>
          </p:cNvCxnSpPr>
          <p:nvPr/>
        </p:nvCxnSpPr>
        <p:spPr bwMode="auto">
          <a:xfrm>
            <a:off x="1766060" y="1746747"/>
            <a:ext cx="1936821" cy="35878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矩形 31">
            <a:hlinkClick r:id="rId8" action="ppaction://hlinksldjump"/>
            <a:extLst>
              <a:ext uri="{FF2B5EF4-FFF2-40B4-BE49-F238E27FC236}">
                <a16:creationId xmlns:a16="http://schemas.microsoft.com/office/drawing/2014/main" id="{DED5EFEB-27E1-9CD9-0A51-EEC016249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634" y="3793720"/>
            <a:ext cx="2223912" cy="41332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產製帳單流程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65">
            <a:extLst>
              <a:ext uri="{FF2B5EF4-FFF2-40B4-BE49-F238E27FC236}">
                <a16:creationId xmlns:a16="http://schemas.microsoft.com/office/drawing/2014/main" id="{AC655211-9C3F-B4D5-D45B-7091EF2296E1}"/>
              </a:ext>
            </a:extLst>
          </p:cNvPr>
          <p:cNvGrpSpPr>
            <a:grpSpLocks/>
          </p:cNvGrpSpPr>
          <p:nvPr/>
        </p:nvGrpSpPr>
        <p:grpSpPr bwMode="auto">
          <a:xfrm>
            <a:off x="4153603" y="3013197"/>
            <a:ext cx="2287444" cy="693659"/>
            <a:chOff x="5791200" y="1396334"/>
            <a:chExt cx="2202865" cy="927766"/>
          </a:xfrm>
        </p:grpSpPr>
        <p:grpSp>
          <p:nvGrpSpPr>
            <p:cNvPr id="10" name="群組 7">
              <a:extLst>
                <a:ext uri="{FF2B5EF4-FFF2-40B4-BE49-F238E27FC236}">
                  <a16:creationId xmlns:a16="http://schemas.microsoft.com/office/drawing/2014/main" id="{7E07E890-BD92-6E24-CC7C-9671689BA2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7328" y="1396334"/>
              <a:ext cx="902571" cy="863436"/>
              <a:chOff x="1898835" y="1806922"/>
              <a:chExt cx="902608" cy="861297"/>
            </a:xfrm>
          </p:grpSpPr>
          <p:pic>
            <p:nvPicPr>
              <p:cNvPr id="15" name="圖形 8" descr="桌子">
                <a:extLst>
                  <a:ext uri="{FF2B5EF4-FFF2-40B4-BE49-F238E27FC236}">
                    <a16:creationId xmlns:a16="http://schemas.microsoft.com/office/drawing/2014/main" id="{B506CB63-6E9F-3778-D591-1F524A8A73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987" y="1806922"/>
                <a:ext cx="704874" cy="708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文字方塊 9">
                <a:extLst>
                  <a:ext uri="{FF2B5EF4-FFF2-40B4-BE49-F238E27FC236}">
                    <a16:creationId xmlns:a16="http://schemas.microsoft.com/office/drawing/2014/main" id="{977B3612-2CB1-30EC-2F40-4E1FA9F50D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8835" y="2360983"/>
                <a:ext cx="902608" cy="307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帳單主檔</a:t>
                </a:r>
              </a:p>
            </p:txBody>
          </p:sp>
        </p:grpSp>
        <p:grpSp>
          <p:nvGrpSpPr>
            <p:cNvPr id="11" name="群組 7">
              <a:extLst>
                <a:ext uri="{FF2B5EF4-FFF2-40B4-BE49-F238E27FC236}">
                  <a16:creationId xmlns:a16="http://schemas.microsoft.com/office/drawing/2014/main" id="{D6CD0AB0-44D3-E5A3-B1B8-ABF3511460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3665" y="1396334"/>
              <a:ext cx="1082061" cy="875283"/>
              <a:chOff x="1809084" y="1795105"/>
              <a:chExt cx="1082104" cy="873115"/>
            </a:xfrm>
          </p:grpSpPr>
          <p:pic>
            <p:nvPicPr>
              <p:cNvPr id="13" name="圖形 8" descr="桌子">
                <a:extLst>
                  <a:ext uri="{FF2B5EF4-FFF2-40B4-BE49-F238E27FC236}">
                    <a16:creationId xmlns:a16="http://schemas.microsoft.com/office/drawing/2014/main" id="{4825600B-2CF3-91E6-5864-3FC1985E37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5782" y="1795105"/>
                <a:ext cx="704874" cy="703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文字方塊 9">
                <a:extLst>
                  <a:ext uri="{FF2B5EF4-FFF2-40B4-BE49-F238E27FC236}">
                    <a16:creationId xmlns:a16="http://schemas.microsoft.com/office/drawing/2014/main" id="{B2DEE5BE-31C1-28D5-BFEB-FB715B94A9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9084" y="2360984"/>
                <a:ext cx="1082104" cy="307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帳單明細檔</a:t>
                </a:r>
              </a:p>
            </p:txBody>
          </p:sp>
        </p:grpSp>
        <p:sp>
          <p:nvSpPr>
            <p:cNvPr id="12" name="矩形 64">
              <a:extLst>
                <a:ext uri="{FF2B5EF4-FFF2-40B4-BE49-F238E27FC236}">
                  <a16:creationId xmlns:a16="http://schemas.microsoft.com/office/drawing/2014/main" id="{130A7347-149E-6B1D-E177-EBE8D92D3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1396335"/>
              <a:ext cx="2202865" cy="927765"/>
            </a:xfrm>
            <a:prstGeom prst="rect">
              <a:avLst/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35" name="矩形 54">
            <a:hlinkClick r:id="rId9" action="ppaction://hlinksldjump"/>
            <a:extLst>
              <a:ext uri="{FF2B5EF4-FFF2-40B4-BE49-F238E27FC236}">
                <a16:creationId xmlns:a16="http://schemas.microsoft.com/office/drawing/2014/main" id="{8319CB64-DFB3-0E90-5AD5-2AC2B2FE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50" y="3822908"/>
            <a:ext cx="2166797" cy="39909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Draft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產出流程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0" name="文字方塊 9">
            <a:extLst>
              <a:ext uri="{FF2B5EF4-FFF2-40B4-BE49-F238E27FC236}">
                <a16:creationId xmlns:a16="http://schemas.microsoft.com/office/drawing/2014/main" id="{AF2FB212-041F-1D0A-8C0C-68DB9DAC4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2" y="5416887"/>
            <a:ext cx="1010779" cy="23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Draft</a:t>
            </a:r>
            <a:r>
              <a: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endParaRPr lang="en-US" altLang="zh-TW" sz="1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335" name="矩形 70">
            <a:hlinkClick r:id="rId10" action="ppaction://hlinksldjump"/>
            <a:extLst>
              <a:ext uri="{FF2B5EF4-FFF2-40B4-BE49-F238E27FC236}">
                <a16:creationId xmlns:a16="http://schemas.microsoft.com/office/drawing/2014/main" id="{092AFAC3-55D6-ECDA-314B-0661998FE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878" y="4671237"/>
            <a:ext cx="2084441" cy="39909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帳單簽核流程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354" name="矩形 86">
            <a:extLst>
              <a:ext uri="{FF2B5EF4-FFF2-40B4-BE49-F238E27FC236}">
                <a16:creationId xmlns:a16="http://schemas.microsoft.com/office/drawing/2014/main" id="{DCE268B8-283F-35F2-7740-FB37350D6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315" y="5702119"/>
            <a:ext cx="1687567" cy="39909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人工簽核</a:t>
            </a:r>
            <a:endParaRPr lang="en-US" altLang="zh-TW" sz="2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406" name="接點: 肘形 13405">
            <a:extLst>
              <a:ext uri="{FF2B5EF4-FFF2-40B4-BE49-F238E27FC236}">
                <a16:creationId xmlns:a16="http://schemas.microsoft.com/office/drawing/2014/main" id="{0247ABA9-86E0-125A-A427-C83712C43511}"/>
              </a:ext>
            </a:extLst>
          </p:cNvPr>
          <p:cNvCxnSpPr>
            <a:cxnSpLocks/>
            <a:stCxn id="12" idx="1"/>
            <a:endCxn id="35" idx="0"/>
          </p:cNvCxnSpPr>
          <p:nvPr/>
        </p:nvCxnSpPr>
        <p:spPr>
          <a:xfrm rot="10800000" flipV="1">
            <a:off x="2122449" y="3360026"/>
            <a:ext cx="2031154" cy="4628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標題 1">
            <a:extLst>
              <a:ext uri="{FF2B5EF4-FFF2-40B4-BE49-F238E27FC236}">
                <a16:creationId xmlns:a16="http://schemas.microsoft.com/office/drawing/2014/main" id="{CD47F442-D6BC-AD59-DEE2-F8B233D59821}"/>
              </a:ext>
            </a:extLst>
          </p:cNvPr>
          <p:cNvSpPr txBox="1">
            <a:spLocks/>
          </p:cNvSpPr>
          <p:nvPr/>
        </p:nvSpPr>
        <p:spPr>
          <a:xfrm>
            <a:off x="1709232" y="112112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TW" altLang="en-US" sz="3600" dirty="0"/>
              <a:t>業務流程</a:t>
            </a:r>
            <a:r>
              <a:rPr kumimoji="0" lang="en-US" altLang="zh-TW" sz="3600" dirty="0"/>
              <a:t>(Cont.)</a:t>
            </a:r>
            <a:endParaRPr kumimoji="0" lang="zh-TW" altLang="en-US" sz="36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7EE3E3-40D3-B360-234B-92D12BBA7E88}"/>
              </a:ext>
            </a:extLst>
          </p:cNvPr>
          <p:cNvSpPr/>
          <p:nvPr/>
        </p:nvSpPr>
        <p:spPr>
          <a:xfrm>
            <a:off x="217876" y="853135"/>
            <a:ext cx="10351968" cy="518199"/>
          </a:xfrm>
          <a:prstGeom prst="rect">
            <a:avLst/>
          </a:prstGeom>
          <a:noFill/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流程圖: 人工輸入 16">
            <a:extLst>
              <a:ext uri="{FF2B5EF4-FFF2-40B4-BE49-F238E27FC236}">
                <a16:creationId xmlns:a16="http://schemas.microsoft.com/office/drawing/2014/main" id="{CF75A663-0B58-AFCD-01DC-483D07E3DEBB}"/>
              </a:ext>
            </a:extLst>
          </p:cNvPr>
          <p:cNvSpPr/>
          <p:nvPr/>
        </p:nvSpPr>
        <p:spPr>
          <a:xfrm rot="16200000" flipV="1">
            <a:off x="2060749" y="-742247"/>
            <a:ext cx="355548" cy="3749087"/>
          </a:xfrm>
          <a:prstGeom prst="flowChartManualInput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F28798C-57AF-B908-730D-69D77CB6F7F9}"/>
              </a:ext>
            </a:extLst>
          </p:cNvPr>
          <p:cNvSpPr/>
          <p:nvPr/>
        </p:nvSpPr>
        <p:spPr>
          <a:xfrm>
            <a:off x="501390" y="962879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流程進行與資料表之間的關係</a:t>
            </a:r>
            <a:endParaRPr kumimoji="1" lang="en-US" altLang="zh-TW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矩形 86">
            <a:hlinkClick r:id="rId11" action="ppaction://hlinksldjump"/>
            <a:extLst>
              <a:ext uri="{FF2B5EF4-FFF2-40B4-BE49-F238E27FC236}">
                <a16:creationId xmlns:a16="http://schemas.microsoft.com/office/drawing/2014/main" id="{D16B3492-B50C-D81B-9381-4577635FE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8794" y="5102365"/>
            <a:ext cx="1842218" cy="39909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銷帳流程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3" name="接點: 肘形 36">
            <a:extLst>
              <a:ext uri="{FF2B5EF4-FFF2-40B4-BE49-F238E27FC236}">
                <a16:creationId xmlns:a16="http://schemas.microsoft.com/office/drawing/2014/main" id="{CEC51339-DBB2-EF48-2B77-C4E9AAEACFF7}"/>
              </a:ext>
            </a:extLst>
          </p:cNvPr>
          <p:cNvCxnSpPr>
            <a:cxnSpLocks noChangeShapeType="1"/>
            <a:stCxn id="13322" idx="3"/>
            <a:endCxn id="4" idx="0"/>
          </p:cNvCxnSpPr>
          <p:nvPr/>
        </p:nvCxnSpPr>
        <p:spPr bwMode="auto">
          <a:xfrm>
            <a:off x="7171999" y="2551656"/>
            <a:ext cx="1413591" cy="1242064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線單箭頭接點 67">
            <a:extLst>
              <a:ext uri="{FF2B5EF4-FFF2-40B4-BE49-F238E27FC236}">
                <a16:creationId xmlns:a16="http://schemas.microsoft.com/office/drawing/2014/main" id="{B838AAD8-F87D-FD83-F842-6B065F864F7F}"/>
              </a:ext>
            </a:extLst>
          </p:cNvPr>
          <p:cNvCxnSpPr>
            <a:cxnSpLocks noChangeShapeType="1"/>
            <a:stCxn id="4" idx="1"/>
            <a:endCxn id="35" idx="3"/>
          </p:cNvCxnSpPr>
          <p:nvPr/>
        </p:nvCxnSpPr>
        <p:spPr bwMode="auto">
          <a:xfrm flipH="1">
            <a:off x="3205847" y="4000380"/>
            <a:ext cx="4267787" cy="2207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3A195EE-80CF-7D11-C4ED-52E866F6B82B}"/>
              </a:ext>
            </a:extLst>
          </p:cNvPr>
          <p:cNvCxnSpPr>
            <a:cxnSpLocks/>
            <a:stCxn id="13322" idx="0"/>
            <a:endCxn id="13351" idx="2"/>
          </p:cNvCxnSpPr>
          <p:nvPr/>
        </p:nvCxnSpPr>
        <p:spPr>
          <a:xfrm flipH="1" flipV="1">
            <a:off x="5732964" y="1991906"/>
            <a:ext cx="662889" cy="360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ACC4C450-5FBF-D2E7-F7C4-CC9801BBDFF4}"/>
              </a:ext>
            </a:extLst>
          </p:cNvPr>
          <p:cNvCxnSpPr>
            <a:cxnSpLocks/>
            <a:stCxn id="13322" idx="3"/>
            <a:endCxn id="13345" idx="1"/>
          </p:cNvCxnSpPr>
          <p:nvPr/>
        </p:nvCxnSpPr>
        <p:spPr>
          <a:xfrm flipV="1">
            <a:off x="7171999" y="1859630"/>
            <a:ext cx="1381825" cy="692026"/>
          </a:xfrm>
          <a:prstGeom prst="bentConnector3">
            <a:avLst>
              <a:gd name="adj1" fmla="val 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接點: 肘形 75">
            <a:extLst>
              <a:ext uri="{FF2B5EF4-FFF2-40B4-BE49-F238E27FC236}">
                <a16:creationId xmlns:a16="http://schemas.microsoft.com/office/drawing/2014/main" id="{F37066C0-884E-5FAE-8CF8-F7980012C344}"/>
              </a:ext>
            </a:extLst>
          </p:cNvPr>
          <p:cNvCxnSpPr>
            <a:cxnSpLocks/>
            <a:stCxn id="13345" idx="2"/>
          </p:cNvCxnSpPr>
          <p:nvPr/>
        </p:nvCxnSpPr>
        <p:spPr>
          <a:xfrm rot="5400000">
            <a:off x="8475899" y="2572074"/>
            <a:ext cx="1587263" cy="8560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接點: 肘形 80">
            <a:extLst>
              <a:ext uri="{FF2B5EF4-FFF2-40B4-BE49-F238E27FC236}">
                <a16:creationId xmlns:a16="http://schemas.microsoft.com/office/drawing/2014/main" id="{CB36F2F6-DF1F-BCF2-786C-3045B2B230E8}"/>
              </a:ext>
            </a:extLst>
          </p:cNvPr>
          <p:cNvCxnSpPr>
            <a:cxnSpLocks/>
            <a:stCxn id="4" idx="1"/>
            <a:endCxn id="12" idx="3"/>
          </p:cNvCxnSpPr>
          <p:nvPr/>
        </p:nvCxnSpPr>
        <p:spPr>
          <a:xfrm rot="10800000">
            <a:off x="6441048" y="3360028"/>
            <a:ext cx="1032587" cy="6403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接點: 肘形 86">
            <a:extLst>
              <a:ext uri="{FF2B5EF4-FFF2-40B4-BE49-F238E27FC236}">
                <a16:creationId xmlns:a16="http://schemas.microsoft.com/office/drawing/2014/main" id="{6AA9FF3A-DF8F-904B-2572-246512F62371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V="1">
            <a:off x="549890" y="4022454"/>
            <a:ext cx="489161" cy="8592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26" name="直線單箭頭接點 67">
            <a:extLst>
              <a:ext uri="{FF2B5EF4-FFF2-40B4-BE49-F238E27FC236}">
                <a16:creationId xmlns:a16="http://schemas.microsoft.com/office/drawing/2014/main" id="{1C7D07FC-9564-375C-108A-067D49DEF2A4}"/>
              </a:ext>
            </a:extLst>
          </p:cNvPr>
          <p:cNvCxnSpPr>
            <a:cxnSpLocks noChangeShapeType="1"/>
            <a:stCxn id="13434" idx="2"/>
            <a:endCxn id="13455" idx="0"/>
          </p:cNvCxnSpPr>
          <p:nvPr/>
        </p:nvCxnSpPr>
        <p:spPr bwMode="auto">
          <a:xfrm>
            <a:off x="6633312" y="5081216"/>
            <a:ext cx="0" cy="60576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79" name="接點: 肘形 36">
            <a:extLst>
              <a:ext uri="{FF2B5EF4-FFF2-40B4-BE49-F238E27FC236}">
                <a16:creationId xmlns:a16="http://schemas.microsoft.com/office/drawing/2014/main" id="{B4881F35-87E5-5260-7F86-9CE3F17D1D85}"/>
              </a:ext>
            </a:extLst>
          </p:cNvPr>
          <p:cNvCxnSpPr>
            <a:cxnSpLocks noChangeShapeType="1"/>
            <a:stCxn id="35" idx="2"/>
            <a:endCxn id="13335" idx="1"/>
          </p:cNvCxnSpPr>
          <p:nvPr/>
        </p:nvCxnSpPr>
        <p:spPr bwMode="auto">
          <a:xfrm rot="16200000" flipH="1">
            <a:off x="2003772" y="4340676"/>
            <a:ext cx="648783" cy="411429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82" name="接點: 肘形 36">
            <a:extLst>
              <a:ext uri="{FF2B5EF4-FFF2-40B4-BE49-F238E27FC236}">
                <a16:creationId xmlns:a16="http://schemas.microsoft.com/office/drawing/2014/main" id="{C548B546-A2C1-CD8A-91CD-EE17A04C8BC3}"/>
              </a:ext>
            </a:extLst>
          </p:cNvPr>
          <p:cNvCxnSpPr>
            <a:cxnSpLocks noChangeShapeType="1"/>
            <a:stCxn id="35" idx="2"/>
            <a:endCxn id="13354" idx="1"/>
          </p:cNvCxnSpPr>
          <p:nvPr/>
        </p:nvCxnSpPr>
        <p:spPr bwMode="auto">
          <a:xfrm rot="16200000" flipH="1">
            <a:off x="1587550" y="4756899"/>
            <a:ext cx="1679665" cy="609866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86" name="接點: 肘形 13385">
            <a:extLst>
              <a:ext uri="{FF2B5EF4-FFF2-40B4-BE49-F238E27FC236}">
                <a16:creationId xmlns:a16="http://schemas.microsoft.com/office/drawing/2014/main" id="{F4E3DA4A-0144-1778-DE96-523DA482B420}"/>
              </a:ext>
            </a:extLst>
          </p:cNvPr>
          <p:cNvCxnSpPr>
            <a:cxnSpLocks/>
          </p:cNvCxnSpPr>
          <p:nvPr/>
        </p:nvCxnSpPr>
        <p:spPr>
          <a:xfrm flipV="1">
            <a:off x="947127" y="4700129"/>
            <a:ext cx="1598686" cy="447292"/>
          </a:xfrm>
          <a:prstGeom prst="bentConnector3">
            <a:avLst>
              <a:gd name="adj1" fmla="val 557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94" name="接點: 肘形 13393">
            <a:extLst>
              <a:ext uri="{FF2B5EF4-FFF2-40B4-BE49-F238E27FC236}">
                <a16:creationId xmlns:a16="http://schemas.microsoft.com/office/drawing/2014/main" id="{82372232-9AC7-EEBC-0853-595162CC7093}"/>
              </a:ext>
            </a:extLst>
          </p:cNvPr>
          <p:cNvCxnSpPr>
            <a:cxnSpLocks/>
          </p:cNvCxnSpPr>
          <p:nvPr/>
        </p:nvCxnSpPr>
        <p:spPr>
          <a:xfrm>
            <a:off x="947127" y="5147421"/>
            <a:ext cx="1785187" cy="8574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13" name="接點: 肘形 13412">
            <a:extLst>
              <a:ext uri="{FF2B5EF4-FFF2-40B4-BE49-F238E27FC236}">
                <a16:creationId xmlns:a16="http://schemas.microsoft.com/office/drawing/2014/main" id="{504EF964-2925-ECE5-E046-43EC4CB18A5A}"/>
              </a:ext>
            </a:extLst>
          </p:cNvPr>
          <p:cNvCxnSpPr>
            <a:cxnSpLocks/>
            <a:stCxn id="13354" idx="2"/>
          </p:cNvCxnSpPr>
          <p:nvPr/>
        </p:nvCxnSpPr>
        <p:spPr>
          <a:xfrm rot="16200000" flipH="1">
            <a:off x="3995428" y="5681881"/>
            <a:ext cx="301893" cy="11405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19" name="群組 13418">
            <a:extLst>
              <a:ext uri="{FF2B5EF4-FFF2-40B4-BE49-F238E27FC236}">
                <a16:creationId xmlns:a16="http://schemas.microsoft.com/office/drawing/2014/main" id="{AB68E068-8F1F-681D-272D-CB02C2563D60}"/>
              </a:ext>
            </a:extLst>
          </p:cNvPr>
          <p:cNvGrpSpPr/>
          <p:nvPr/>
        </p:nvGrpSpPr>
        <p:grpSpPr>
          <a:xfrm>
            <a:off x="4450867" y="5981721"/>
            <a:ext cx="1130439" cy="798453"/>
            <a:chOff x="6209445" y="4937332"/>
            <a:chExt cx="1130439" cy="798453"/>
          </a:xfrm>
        </p:grpSpPr>
        <p:sp>
          <p:nvSpPr>
            <p:cNvPr id="13420" name="文字方塊 9">
              <a:extLst>
                <a:ext uri="{FF2B5EF4-FFF2-40B4-BE49-F238E27FC236}">
                  <a16:creationId xmlns:a16="http://schemas.microsoft.com/office/drawing/2014/main" id="{C2ECB2BA-18AF-1CE2-8591-051630F36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9445" y="5428008"/>
              <a:ext cx="11304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Signed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紙本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3421" name="圖形 13420" descr="文件">
              <a:extLst>
                <a:ext uri="{FF2B5EF4-FFF2-40B4-BE49-F238E27FC236}">
                  <a16:creationId xmlns:a16="http://schemas.microsoft.com/office/drawing/2014/main" id="{F61610F6-9075-8996-9182-2F46A6CC9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484680" y="4937332"/>
              <a:ext cx="561854" cy="561854"/>
            </a:xfrm>
            <a:prstGeom prst="rect">
              <a:avLst/>
            </a:prstGeom>
          </p:spPr>
        </p:pic>
      </p:grpSp>
      <p:cxnSp>
        <p:nvCxnSpPr>
          <p:cNvPr id="13426" name="直線單箭頭接點 67">
            <a:extLst>
              <a:ext uri="{FF2B5EF4-FFF2-40B4-BE49-F238E27FC236}">
                <a16:creationId xmlns:a16="http://schemas.microsoft.com/office/drawing/2014/main" id="{9621586F-7384-70E6-B8FD-A684ED15F1E4}"/>
              </a:ext>
            </a:extLst>
          </p:cNvPr>
          <p:cNvCxnSpPr>
            <a:cxnSpLocks noChangeShapeType="1"/>
            <a:stCxn id="13354" idx="0"/>
            <a:endCxn id="13335" idx="2"/>
          </p:cNvCxnSpPr>
          <p:nvPr/>
        </p:nvCxnSpPr>
        <p:spPr bwMode="auto">
          <a:xfrm flipV="1">
            <a:off x="3576099" y="5070329"/>
            <a:ext cx="0" cy="63179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34" name="矩形 54">
            <a:hlinkClick r:id="rId14" action="ppaction://hlinksldjump"/>
            <a:extLst>
              <a:ext uri="{FF2B5EF4-FFF2-40B4-BE49-F238E27FC236}">
                <a16:creationId xmlns:a16="http://schemas.microsoft.com/office/drawing/2014/main" id="{359CF9BE-3435-44A7-5573-84E92F72C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913" y="4682124"/>
            <a:ext cx="2166797" cy="39909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簽名圖樣套印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435" name="直線單箭頭接點 67">
            <a:extLst>
              <a:ext uri="{FF2B5EF4-FFF2-40B4-BE49-F238E27FC236}">
                <a16:creationId xmlns:a16="http://schemas.microsoft.com/office/drawing/2014/main" id="{2EF2EA04-CFD0-B503-766C-7D5943A8D17B}"/>
              </a:ext>
            </a:extLst>
          </p:cNvPr>
          <p:cNvCxnSpPr>
            <a:cxnSpLocks noChangeShapeType="1"/>
            <a:stCxn id="13335" idx="3"/>
            <a:endCxn id="13434" idx="1"/>
          </p:cNvCxnSpPr>
          <p:nvPr/>
        </p:nvCxnSpPr>
        <p:spPr bwMode="auto">
          <a:xfrm>
            <a:off x="4618319" y="4870783"/>
            <a:ext cx="931594" cy="108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55" name="矩形 70">
            <a:extLst>
              <a:ext uri="{FF2B5EF4-FFF2-40B4-BE49-F238E27FC236}">
                <a16:creationId xmlns:a16="http://schemas.microsoft.com/office/drawing/2014/main" id="{2AE5279C-0767-0F2C-5692-577D3A491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264" y="5686985"/>
            <a:ext cx="2424095" cy="7507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寄送會員及收到其款項後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463" name="接點: 肘形 36">
            <a:extLst>
              <a:ext uri="{FF2B5EF4-FFF2-40B4-BE49-F238E27FC236}">
                <a16:creationId xmlns:a16="http://schemas.microsoft.com/office/drawing/2014/main" id="{C3CC369A-CA5B-3438-073B-FC7387DFE581}"/>
              </a:ext>
            </a:extLst>
          </p:cNvPr>
          <p:cNvCxnSpPr>
            <a:cxnSpLocks noChangeShapeType="1"/>
            <a:stCxn id="13455" idx="3"/>
            <a:endCxn id="38" idx="2"/>
          </p:cNvCxnSpPr>
          <p:nvPr/>
        </p:nvCxnSpPr>
        <p:spPr bwMode="auto">
          <a:xfrm flipV="1">
            <a:off x="7845359" y="5501457"/>
            <a:ext cx="954544" cy="560911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67" name="直線單箭頭接點 13466">
            <a:extLst>
              <a:ext uri="{FF2B5EF4-FFF2-40B4-BE49-F238E27FC236}">
                <a16:creationId xmlns:a16="http://schemas.microsoft.com/office/drawing/2014/main" id="{998A4AB4-82DB-3B16-FC94-0C255391CD0C}"/>
              </a:ext>
            </a:extLst>
          </p:cNvPr>
          <p:cNvCxnSpPr>
            <a:cxnSpLocks/>
            <a:stCxn id="13421" idx="0"/>
            <a:endCxn id="13335" idx="2"/>
          </p:cNvCxnSpPr>
          <p:nvPr/>
        </p:nvCxnSpPr>
        <p:spPr>
          <a:xfrm flipH="1" flipV="1">
            <a:off x="3576099" y="5070329"/>
            <a:ext cx="1430930" cy="91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70" name="文字方塊 87">
            <a:extLst>
              <a:ext uri="{FF2B5EF4-FFF2-40B4-BE49-F238E27FC236}">
                <a16:creationId xmlns:a16="http://schemas.microsoft.com/office/drawing/2014/main" id="{9CFE64C7-2D23-FB51-26AE-AB09F0B14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0697" y="5439243"/>
            <a:ext cx="6429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 </a:t>
            </a:r>
          </a:p>
        </p:txBody>
      </p:sp>
      <p:sp>
        <p:nvSpPr>
          <p:cNvPr id="2" name="矩形 70">
            <a:hlinkClick r:id="rId15" action="ppaction://hlinksldjump"/>
            <a:extLst>
              <a:ext uri="{FF2B5EF4-FFF2-40B4-BE49-F238E27FC236}">
                <a16:creationId xmlns:a16="http://schemas.microsoft.com/office/drawing/2014/main" id="{3A9E0727-9DC2-AFBB-93C4-850F367A7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2229" y="5640479"/>
            <a:ext cx="1529241" cy="4218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付款流程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70">
            <a:hlinkClick r:id="rId16" action="ppaction://hlinksldjump"/>
            <a:extLst>
              <a:ext uri="{FF2B5EF4-FFF2-40B4-BE49-F238E27FC236}">
                <a16:creationId xmlns:a16="http://schemas.microsoft.com/office/drawing/2014/main" id="{018CAD65-AC3D-1F4E-CA89-E6BB6665D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0250" y="4335446"/>
            <a:ext cx="2013200" cy="4218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撥付通知流程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單箭頭接點 67">
            <a:extLst>
              <a:ext uri="{FF2B5EF4-FFF2-40B4-BE49-F238E27FC236}">
                <a16:creationId xmlns:a16="http://schemas.microsoft.com/office/drawing/2014/main" id="{B80AE99E-E91D-9CC2-80FA-4F510B08EDA7}"/>
              </a:ext>
            </a:extLst>
          </p:cNvPr>
          <p:cNvCxnSpPr>
            <a:cxnSpLocks noChangeShapeType="1"/>
            <a:stCxn id="2" idx="0"/>
            <a:endCxn id="3" idx="2"/>
          </p:cNvCxnSpPr>
          <p:nvPr/>
        </p:nvCxnSpPr>
        <p:spPr bwMode="auto">
          <a:xfrm flipV="1">
            <a:off x="11056850" y="4757334"/>
            <a:ext cx="0" cy="88314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接點: 肘形 36">
            <a:extLst>
              <a:ext uri="{FF2B5EF4-FFF2-40B4-BE49-F238E27FC236}">
                <a16:creationId xmlns:a16="http://schemas.microsoft.com/office/drawing/2014/main" id="{E9AB31C3-F21E-865E-C575-E8D32B1AEAB4}"/>
              </a:ext>
            </a:extLst>
          </p:cNvPr>
          <p:cNvCxnSpPr>
            <a:cxnSpLocks noChangeShapeType="1"/>
            <a:stCxn id="38" idx="3"/>
            <a:endCxn id="2" idx="1"/>
          </p:cNvCxnSpPr>
          <p:nvPr/>
        </p:nvCxnSpPr>
        <p:spPr bwMode="auto">
          <a:xfrm>
            <a:off x="9721012" y="5301911"/>
            <a:ext cx="571217" cy="5495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443" name="圖形 13442" descr="文件">
            <a:extLst>
              <a:ext uri="{FF2B5EF4-FFF2-40B4-BE49-F238E27FC236}">
                <a16:creationId xmlns:a16="http://schemas.microsoft.com/office/drawing/2014/main" id="{5B1A90B4-F9B5-E9F7-DB19-99DF689E3F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1954" y="4889449"/>
            <a:ext cx="561854" cy="561854"/>
          </a:xfrm>
          <a:prstGeom prst="rect">
            <a:avLst/>
          </a:prstGeom>
        </p:spPr>
      </p:pic>
      <p:grpSp>
        <p:nvGrpSpPr>
          <p:cNvPr id="13458" name="群組 65">
            <a:extLst>
              <a:ext uri="{FF2B5EF4-FFF2-40B4-BE49-F238E27FC236}">
                <a16:creationId xmlns:a16="http://schemas.microsoft.com/office/drawing/2014/main" id="{ACE63D8F-E851-C657-DAE0-271356DDFB47}"/>
              </a:ext>
            </a:extLst>
          </p:cNvPr>
          <p:cNvGrpSpPr>
            <a:grpSpLocks/>
          </p:cNvGrpSpPr>
          <p:nvPr/>
        </p:nvGrpSpPr>
        <p:grpSpPr bwMode="auto">
          <a:xfrm>
            <a:off x="4009243" y="1342192"/>
            <a:ext cx="3042296" cy="693659"/>
            <a:chOff x="5751004" y="1396335"/>
            <a:chExt cx="2287754" cy="927765"/>
          </a:xfrm>
        </p:grpSpPr>
        <p:grpSp>
          <p:nvGrpSpPr>
            <p:cNvPr id="13459" name="群組 7">
              <a:extLst>
                <a:ext uri="{FF2B5EF4-FFF2-40B4-BE49-F238E27FC236}">
                  <a16:creationId xmlns:a16="http://schemas.microsoft.com/office/drawing/2014/main" id="{D0E5AA99-2BE6-893B-9A95-D5D001D873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1004" y="1396336"/>
              <a:ext cx="1215226" cy="915262"/>
              <a:chOff x="1742503" y="1806922"/>
              <a:chExt cx="1215276" cy="912994"/>
            </a:xfrm>
          </p:grpSpPr>
          <p:pic>
            <p:nvPicPr>
              <p:cNvPr id="13465" name="圖形 8" descr="桌子">
                <a:extLst>
                  <a:ext uri="{FF2B5EF4-FFF2-40B4-BE49-F238E27FC236}">
                    <a16:creationId xmlns:a16="http://schemas.microsoft.com/office/drawing/2014/main" id="{81CE22BC-2827-FE97-5B30-70A83FBE46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987" y="1806922"/>
                <a:ext cx="704874" cy="708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66" name="文字方塊 9">
                <a:extLst>
                  <a:ext uri="{FF2B5EF4-FFF2-40B4-BE49-F238E27FC236}">
                    <a16:creationId xmlns:a16="http://schemas.microsoft.com/office/drawing/2014/main" id="{6CC76EE3-AB72-6B0F-F1F9-52CB758661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2503" y="2309286"/>
                <a:ext cx="1215276" cy="410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發票工作主檔</a:t>
                </a:r>
              </a:p>
            </p:txBody>
          </p:sp>
        </p:grpSp>
        <p:grpSp>
          <p:nvGrpSpPr>
            <p:cNvPr id="13460" name="群組 7">
              <a:extLst>
                <a:ext uri="{FF2B5EF4-FFF2-40B4-BE49-F238E27FC236}">
                  <a16:creationId xmlns:a16="http://schemas.microsoft.com/office/drawing/2014/main" id="{919DB43A-0330-5306-CA1D-26875161CD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0634" y="1396336"/>
              <a:ext cx="1388124" cy="927107"/>
              <a:chOff x="1656048" y="1795105"/>
              <a:chExt cx="1388179" cy="924810"/>
            </a:xfrm>
          </p:grpSpPr>
          <p:pic>
            <p:nvPicPr>
              <p:cNvPr id="13462" name="圖形 8" descr="桌子">
                <a:extLst>
                  <a:ext uri="{FF2B5EF4-FFF2-40B4-BE49-F238E27FC236}">
                    <a16:creationId xmlns:a16="http://schemas.microsoft.com/office/drawing/2014/main" id="{1CCFFEF4-32B0-76FB-2C1F-1F07FCF367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5782" y="1795105"/>
                <a:ext cx="704874" cy="703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64" name="文字方塊 9">
                <a:extLst>
                  <a:ext uri="{FF2B5EF4-FFF2-40B4-BE49-F238E27FC236}">
                    <a16:creationId xmlns:a16="http://schemas.microsoft.com/office/drawing/2014/main" id="{8B17E4B4-67B2-7C9D-7CC6-2E018BD406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6048" y="2309285"/>
                <a:ext cx="1388179" cy="410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發票工作明細檔</a:t>
                </a:r>
              </a:p>
            </p:txBody>
          </p:sp>
        </p:grpSp>
        <p:sp>
          <p:nvSpPr>
            <p:cNvPr id="13461" name="矩形 64">
              <a:extLst>
                <a:ext uri="{FF2B5EF4-FFF2-40B4-BE49-F238E27FC236}">
                  <a16:creationId xmlns:a16="http://schemas.microsoft.com/office/drawing/2014/main" id="{56985521-5A5E-848E-BE08-F17D90DE8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1396335"/>
              <a:ext cx="2202865" cy="927765"/>
            </a:xfrm>
            <a:prstGeom prst="rect">
              <a:avLst/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Arial" panose="020B0604020202020204" pitchFamily="34" charset="0"/>
              </a:endParaRPr>
            </a:p>
          </p:txBody>
        </p:sp>
      </p:grpSp>
      <p:cxnSp>
        <p:nvCxnSpPr>
          <p:cNvPr id="13468" name="直線接點 13467">
            <a:extLst>
              <a:ext uri="{FF2B5EF4-FFF2-40B4-BE49-F238E27FC236}">
                <a16:creationId xmlns:a16="http://schemas.microsoft.com/office/drawing/2014/main" id="{52C6C75E-5CB8-3872-526E-683053753DFF}"/>
              </a:ext>
            </a:extLst>
          </p:cNvPr>
          <p:cNvCxnSpPr>
            <a:stCxn id="13465" idx="3"/>
            <a:endCxn id="13462" idx="1"/>
          </p:cNvCxnSpPr>
          <p:nvPr/>
        </p:nvCxnSpPr>
        <p:spPr>
          <a:xfrm flipV="1">
            <a:off x="5265015" y="1605930"/>
            <a:ext cx="392338" cy="172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69" name="直線接點 13468">
            <a:extLst>
              <a:ext uri="{FF2B5EF4-FFF2-40B4-BE49-F238E27FC236}">
                <a16:creationId xmlns:a16="http://schemas.microsoft.com/office/drawing/2014/main" id="{CAEC477E-8CD0-EF1C-7AD5-8EEE5B796F00}"/>
              </a:ext>
            </a:extLst>
          </p:cNvPr>
          <p:cNvCxnSpPr/>
          <p:nvPr/>
        </p:nvCxnSpPr>
        <p:spPr>
          <a:xfrm flipV="1">
            <a:off x="5101258" y="3283362"/>
            <a:ext cx="306362" cy="1724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943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2F0CE17B-AE18-4601-A67A-B8F98A204115}"/>
              </a:ext>
            </a:extLst>
          </p:cNvPr>
          <p:cNvSpPr txBox="1">
            <a:spLocks/>
          </p:cNvSpPr>
          <p:nvPr/>
        </p:nvSpPr>
        <p:spPr>
          <a:xfrm>
            <a:off x="1622156" y="200765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TW" altLang="en-US" sz="3600" dirty="0"/>
              <a:t>業務流程</a:t>
            </a:r>
            <a:r>
              <a:rPr kumimoji="0" lang="en-US" altLang="zh-TW" sz="3600" dirty="0"/>
              <a:t>(Cont.)</a:t>
            </a:r>
            <a:endParaRPr kumimoji="0" lang="zh-TW" altLang="en-US" sz="36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43E904-10F4-4910-925D-1D2053AD8C6D}"/>
              </a:ext>
            </a:extLst>
          </p:cNvPr>
          <p:cNvSpPr/>
          <p:nvPr/>
        </p:nvSpPr>
        <p:spPr>
          <a:xfrm>
            <a:off x="217876" y="853134"/>
            <a:ext cx="10351968" cy="1294803"/>
          </a:xfrm>
          <a:prstGeom prst="rect">
            <a:avLst/>
          </a:prstGeom>
          <a:noFill/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流程圖: 人工輸入 4">
            <a:extLst>
              <a:ext uri="{FF2B5EF4-FFF2-40B4-BE49-F238E27FC236}">
                <a16:creationId xmlns:a16="http://schemas.microsoft.com/office/drawing/2014/main" id="{37A1F64E-2023-4215-9CD9-68F1917D2167}"/>
              </a:ext>
            </a:extLst>
          </p:cNvPr>
          <p:cNvSpPr/>
          <p:nvPr/>
        </p:nvSpPr>
        <p:spPr>
          <a:xfrm rot="16200000" flipV="1">
            <a:off x="1444381" y="-125878"/>
            <a:ext cx="355548" cy="2516349"/>
          </a:xfrm>
          <a:prstGeom prst="flowChartManualInput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3AB8C0-AB31-4030-A138-AE69BD359D6B}"/>
              </a:ext>
            </a:extLst>
          </p:cNvPr>
          <p:cNvSpPr/>
          <p:nvPr/>
        </p:nvSpPr>
        <p:spPr>
          <a:xfrm>
            <a:off x="449689" y="94500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立帳流程說明</a:t>
            </a:r>
            <a:endParaRPr kumimoji="1" lang="en-US" altLang="zh-TW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BF1548A-0D48-3C25-DFC2-8D3F5BDA2238}"/>
              </a:ext>
            </a:extLst>
          </p:cNvPr>
          <p:cNvSpPr txBox="1"/>
          <p:nvPr/>
        </p:nvSpPr>
        <p:spPr>
          <a:xfrm>
            <a:off x="271419" y="1422570"/>
            <a:ext cx="9159031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收費檔案格式不論格式為何，皆由手動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key-in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進發票工作主檔與明細檔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系統透過海纜代號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海纜作業名稱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計帳段號至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[Liability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找出對應分攤比率資料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矩形 31">
            <a:extLst>
              <a:ext uri="{FF2B5EF4-FFF2-40B4-BE49-F238E27FC236}">
                <a16:creationId xmlns:a16="http://schemas.microsoft.com/office/drawing/2014/main" id="{CBA6D5DC-6165-1E73-0DD6-C8E5F8F95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0450" y="1001955"/>
            <a:ext cx="949257" cy="39909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立帳</a:t>
            </a:r>
          </a:p>
        </p:txBody>
      </p:sp>
      <p:sp>
        <p:nvSpPr>
          <p:cNvPr id="84" name="流程圖: 決策 83">
            <a:extLst>
              <a:ext uri="{FF2B5EF4-FFF2-40B4-BE49-F238E27FC236}">
                <a16:creationId xmlns:a16="http://schemas.microsoft.com/office/drawing/2014/main" id="{6E47ED46-7CD3-B515-8CF8-46A4B7E88608}"/>
              </a:ext>
            </a:extLst>
          </p:cNvPr>
          <p:cNvSpPr/>
          <p:nvPr/>
        </p:nvSpPr>
        <p:spPr>
          <a:xfrm>
            <a:off x="1523977" y="3211461"/>
            <a:ext cx="2287444" cy="1161625"/>
          </a:xfrm>
          <a:prstGeom prst="flowChartDecision">
            <a:avLst/>
          </a:prstGeom>
          <a:solidFill>
            <a:schemeClr val="accent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系統是否需進行拆分</a:t>
            </a:r>
          </a:p>
        </p:txBody>
      </p:sp>
      <p:cxnSp>
        <p:nvCxnSpPr>
          <p:cNvPr id="87" name="接點: 肘形 74">
            <a:extLst>
              <a:ext uri="{FF2B5EF4-FFF2-40B4-BE49-F238E27FC236}">
                <a16:creationId xmlns:a16="http://schemas.microsoft.com/office/drawing/2014/main" id="{87837646-C654-079C-1DD9-C9B6C80E87CD}"/>
              </a:ext>
            </a:extLst>
          </p:cNvPr>
          <p:cNvCxnSpPr>
            <a:cxnSpLocks noChangeShapeType="1"/>
            <a:stCxn id="84" idx="2"/>
            <a:endCxn id="112" idx="1"/>
          </p:cNvCxnSpPr>
          <p:nvPr/>
        </p:nvCxnSpPr>
        <p:spPr bwMode="auto">
          <a:xfrm rot="16200000" flipH="1">
            <a:off x="2599639" y="4441146"/>
            <a:ext cx="522627" cy="386506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590FBFB-3858-8155-9BBC-A5200D606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9957" y="3323399"/>
            <a:ext cx="13532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</a:p>
        </p:txBody>
      </p:sp>
      <p:grpSp>
        <p:nvGrpSpPr>
          <p:cNvPr id="89" name="群組 65">
            <a:extLst>
              <a:ext uri="{FF2B5EF4-FFF2-40B4-BE49-F238E27FC236}">
                <a16:creationId xmlns:a16="http://schemas.microsoft.com/office/drawing/2014/main" id="{DABBEC9A-F253-0814-88A6-1ACB4E503BF1}"/>
              </a:ext>
            </a:extLst>
          </p:cNvPr>
          <p:cNvGrpSpPr>
            <a:grpSpLocks/>
          </p:cNvGrpSpPr>
          <p:nvPr/>
        </p:nvGrpSpPr>
        <p:grpSpPr bwMode="auto">
          <a:xfrm>
            <a:off x="1324864" y="2256173"/>
            <a:ext cx="2955204" cy="693659"/>
            <a:chOff x="5750998" y="1396335"/>
            <a:chExt cx="2287756" cy="927765"/>
          </a:xfrm>
        </p:grpSpPr>
        <p:grpSp>
          <p:nvGrpSpPr>
            <p:cNvPr id="90" name="群組 7">
              <a:extLst>
                <a:ext uri="{FF2B5EF4-FFF2-40B4-BE49-F238E27FC236}">
                  <a16:creationId xmlns:a16="http://schemas.microsoft.com/office/drawing/2014/main" id="{59B4414C-4CD4-FE64-5ECD-F359D2A807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0998" y="1396336"/>
              <a:ext cx="1215226" cy="915262"/>
              <a:chOff x="1742499" y="1806922"/>
              <a:chExt cx="1215276" cy="912994"/>
            </a:xfrm>
          </p:grpSpPr>
          <p:pic>
            <p:nvPicPr>
              <p:cNvPr id="95" name="圖形 8" descr="桌子">
                <a:extLst>
                  <a:ext uri="{FF2B5EF4-FFF2-40B4-BE49-F238E27FC236}">
                    <a16:creationId xmlns:a16="http://schemas.microsoft.com/office/drawing/2014/main" id="{396498F0-718C-1B81-2FCD-6643913F49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987" y="1806922"/>
                <a:ext cx="704874" cy="708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6" name="文字方塊 9">
                <a:extLst>
                  <a:ext uri="{FF2B5EF4-FFF2-40B4-BE49-F238E27FC236}">
                    <a16:creationId xmlns:a16="http://schemas.microsoft.com/office/drawing/2014/main" id="{94F17897-7737-BB00-149C-F4676BC433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2499" y="2309286"/>
                <a:ext cx="1215276" cy="410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發票工作主檔</a:t>
                </a:r>
              </a:p>
            </p:txBody>
          </p:sp>
        </p:grpSp>
        <p:grpSp>
          <p:nvGrpSpPr>
            <p:cNvPr id="91" name="群組 7">
              <a:extLst>
                <a:ext uri="{FF2B5EF4-FFF2-40B4-BE49-F238E27FC236}">
                  <a16:creationId xmlns:a16="http://schemas.microsoft.com/office/drawing/2014/main" id="{C0ECD9F8-DF12-A008-F8C6-8FE8550915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0631" y="1396336"/>
              <a:ext cx="1388123" cy="927107"/>
              <a:chOff x="1656045" y="1795105"/>
              <a:chExt cx="1388178" cy="924810"/>
            </a:xfrm>
          </p:grpSpPr>
          <p:pic>
            <p:nvPicPr>
              <p:cNvPr id="93" name="圖形 8" descr="桌子">
                <a:extLst>
                  <a:ext uri="{FF2B5EF4-FFF2-40B4-BE49-F238E27FC236}">
                    <a16:creationId xmlns:a16="http://schemas.microsoft.com/office/drawing/2014/main" id="{C1D68C4C-AB8A-8D8E-6BF4-DCD15313FD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5782" y="1795105"/>
                <a:ext cx="704874" cy="703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4" name="文字方塊 9">
                <a:extLst>
                  <a:ext uri="{FF2B5EF4-FFF2-40B4-BE49-F238E27FC236}">
                    <a16:creationId xmlns:a16="http://schemas.microsoft.com/office/drawing/2014/main" id="{B812D52D-0B8B-C569-D7D4-3DD3DB37E6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6045" y="2309285"/>
                <a:ext cx="1388178" cy="410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發票工作明細檔</a:t>
                </a:r>
              </a:p>
            </p:txBody>
          </p:sp>
        </p:grpSp>
        <p:sp>
          <p:nvSpPr>
            <p:cNvPr id="92" name="矩形 64">
              <a:extLst>
                <a:ext uri="{FF2B5EF4-FFF2-40B4-BE49-F238E27FC236}">
                  <a16:creationId xmlns:a16="http://schemas.microsoft.com/office/drawing/2014/main" id="{66A286F3-2A68-311E-7FCC-093905526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1396335"/>
              <a:ext cx="2202865" cy="927765"/>
            </a:xfrm>
            <a:prstGeom prst="rect">
              <a:avLst/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Arial" panose="020B0604020202020204" pitchFamily="34" charset="0"/>
              </a:endParaRPr>
            </a:p>
          </p:txBody>
        </p:sp>
      </p:grp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C9BBDE2E-6661-1668-2379-AEC37CFFB015}"/>
              </a:ext>
            </a:extLst>
          </p:cNvPr>
          <p:cNvCxnSpPr>
            <a:stCxn id="95" idx="3"/>
            <a:endCxn id="93" idx="1"/>
          </p:cNvCxnSpPr>
          <p:nvPr/>
        </p:nvCxnSpPr>
        <p:spPr>
          <a:xfrm flipV="1">
            <a:off x="2544691" y="2519911"/>
            <a:ext cx="381109" cy="172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群組 65">
            <a:extLst>
              <a:ext uri="{FF2B5EF4-FFF2-40B4-BE49-F238E27FC236}">
                <a16:creationId xmlns:a16="http://schemas.microsoft.com/office/drawing/2014/main" id="{F28FD391-25C8-1C75-5A54-58BF6B204EEB}"/>
              </a:ext>
            </a:extLst>
          </p:cNvPr>
          <p:cNvGrpSpPr>
            <a:grpSpLocks/>
          </p:cNvGrpSpPr>
          <p:nvPr/>
        </p:nvGrpSpPr>
        <p:grpSpPr bwMode="auto">
          <a:xfrm>
            <a:off x="5049110" y="3445443"/>
            <a:ext cx="2287444" cy="693659"/>
            <a:chOff x="5791200" y="1396335"/>
            <a:chExt cx="2202865" cy="927765"/>
          </a:xfrm>
        </p:grpSpPr>
        <p:grpSp>
          <p:nvGrpSpPr>
            <p:cNvPr id="99" name="群組 7">
              <a:extLst>
                <a:ext uri="{FF2B5EF4-FFF2-40B4-BE49-F238E27FC236}">
                  <a16:creationId xmlns:a16="http://schemas.microsoft.com/office/drawing/2014/main" id="{31128C24-22A5-9410-C59F-B8C855D351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7206" y="1396335"/>
              <a:ext cx="902811" cy="863324"/>
              <a:chOff x="1898713" y="1806922"/>
              <a:chExt cx="902848" cy="861185"/>
            </a:xfrm>
          </p:grpSpPr>
          <p:pic>
            <p:nvPicPr>
              <p:cNvPr id="104" name="圖形 8" descr="桌子">
                <a:extLst>
                  <a:ext uri="{FF2B5EF4-FFF2-40B4-BE49-F238E27FC236}">
                    <a16:creationId xmlns:a16="http://schemas.microsoft.com/office/drawing/2014/main" id="{17BF2EEF-D739-782A-C2DA-127471F00D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987" y="1806922"/>
                <a:ext cx="704874" cy="708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5" name="文字方塊 9">
                <a:extLst>
                  <a:ext uri="{FF2B5EF4-FFF2-40B4-BE49-F238E27FC236}">
                    <a16:creationId xmlns:a16="http://schemas.microsoft.com/office/drawing/2014/main" id="{EDCDD2B9-26A9-83D4-D8A3-28CB35F08E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8713" y="2361093"/>
                <a:ext cx="902848" cy="3070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發票主檔</a:t>
                </a:r>
              </a:p>
            </p:txBody>
          </p:sp>
        </p:grpSp>
        <p:grpSp>
          <p:nvGrpSpPr>
            <p:cNvPr id="100" name="群組 7">
              <a:extLst>
                <a:ext uri="{FF2B5EF4-FFF2-40B4-BE49-F238E27FC236}">
                  <a16:creationId xmlns:a16="http://schemas.microsoft.com/office/drawing/2014/main" id="{27090B33-6021-9434-3924-5E6FF2A1EE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3521" y="1396335"/>
              <a:ext cx="1082348" cy="875170"/>
              <a:chOff x="1808940" y="1795105"/>
              <a:chExt cx="1082391" cy="873002"/>
            </a:xfrm>
          </p:grpSpPr>
          <p:pic>
            <p:nvPicPr>
              <p:cNvPr id="102" name="圖形 8" descr="桌子">
                <a:extLst>
                  <a:ext uri="{FF2B5EF4-FFF2-40B4-BE49-F238E27FC236}">
                    <a16:creationId xmlns:a16="http://schemas.microsoft.com/office/drawing/2014/main" id="{34D26EA2-2060-23CE-58D2-22B567103B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5782" y="1795105"/>
                <a:ext cx="704874" cy="703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文字方塊 9">
                <a:extLst>
                  <a:ext uri="{FF2B5EF4-FFF2-40B4-BE49-F238E27FC236}">
                    <a16:creationId xmlns:a16="http://schemas.microsoft.com/office/drawing/2014/main" id="{6AC5D08E-7D64-F197-6F3F-0782B98886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8940" y="2361093"/>
                <a:ext cx="1082391" cy="3070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發票明細檔</a:t>
                </a:r>
              </a:p>
            </p:txBody>
          </p:sp>
        </p:grpSp>
        <p:sp>
          <p:nvSpPr>
            <p:cNvPr id="101" name="矩形 64">
              <a:extLst>
                <a:ext uri="{FF2B5EF4-FFF2-40B4-BE49-F238E27FC236}">
                  <a16:creationId xmlns:a16="http://schemas.microsoft.com/office/drawing/2014/main" id="{03805583-7B34-DD5D-57AD-372FC0B04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1396335"/>
              <a:ext cx="2202865" cy="927765"/>
            </a:xfrm>
            <a:prstGeom prst="rect">
              <a:avLst/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Arial" panose="020B0604020202020204" pitchFamily="34" charset="0"/>
              </a:endParaRPr>
            </a:p>
          </p:txBody>
        </p:sp>
      </p:grp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5146E611-0DE4-7F59-9DDE-E37B331218AC}"/>
              </a:ext>
            </a:extLst>
          </p:cNvPr>
          <p:cNvCxnSpPr>
            <a:stCxn id="104" idx="3"/>
            <a:endCxn id="102" idx="1"/>
          </p:cNvCxnSpPr>
          <p:nvPr/>
        </p:nvCxnSpPr>
        <p:spPr>
          <a:xfrm flipV="1">
            <a:off x="5987945" y="3709179"/>
            <a:ext cx="306362" cy="1724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87">
            <a:extLst>
              <a:ext uri="{FF2B5EF4-FFF2-40B4-BE49-F238E27FC236}">
                <a16:creationId xmlns:a16="http://schemas.microsoft.com/office/drawing/2014/main" id="{765D37ED-8850-741D-9AA2-5E0DC17CB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5217" y="4489034"/>
            <a:ext cx="10438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00A70B37-BBC5-879E-B9A5-1EFA521720AD}"/>
              </a:ext>
            </a:extLst>
          </p:cNvPr>
          <p:cNvSpPr/>
          <p:nvPr/>
        </p:nvSpPr>
        <p:spPr bwMode="auto">
          <a:xfrm>
            <a:off x="5701608" y="5362246"/>
            <a:ext cx="6212286" cy="9761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defRPr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係指發票工作檔與發票主檔之關係，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 = number of parties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9" name="群組 7">
            <a:extLst>
              <a:ext uri="{FF2B5EF4-FFF2-40B4-BE49-F238E27FC236}">
                <a16:creationId xmlns:a16="http://schemas.microsoft.com/office/drawing/2014/main" id="{1EC935EF-D586-D1B4-8E66-7714408D7C2C}"/>
              </a:ext>
            </a:extLst>
          </p:cNvPr>
          <p:cNvGrpSpPr>
            <a:grpSpLocks/>
          </p:cNvGrpSpPr>
          <p:nvPr/>
        </p:nvGrpSpPr>
        <p:grpSpPr bwMode="auto">
          <a:xfrm>
            <a:off x="4837603" y="5332541"/>
            <a:ext cx="864005" cy="566153"/>
            <a:chOff x="1880073" y="1806922"/>
            <a:chExt cx="940122" cy="888344"/>
          </a:xfrm>
        </p:grpSpPr>
        <p:pic>
          <p:nvPicPr>
            <p:cNvPr id="110" name="圖形 8" descr="桌子">
              <a:extLst>
                <a:ext uri="{FF2B5EF4-FFF2-40B4-BE49-F238E27FC236}">
                  <a16:creationId xmlns:a16="http://schemas.microsoft.com/office/drawing/2014/main" id="{BDFEC99E-64FA-8D94-C32B-75F786DAB2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87" y="1806922"/>
              <a:ext cx="704874" cy="708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文字方塊 9">
              <a:extLst>
                <a:ext uri="{FF2B5EF4-FFF2-40B4-BE49-F238E27FC236}">
                  <a16:creationId xmlns:a16="http://schemas.microsoft.com/office/drawing/2014/main" id="{59D55381-8C2B-A8B6-A5F1-DFAFFA663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0073" y="2333936"/>
              <a:ext cx="940122" cy="361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Liability</a:t>
              </a:r>
              <a:endPara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12" name="矩形 111">
            <a:extLst>
              <a:ext uri="{FF2B5EF4-FFF2-40B4-BE49-F238E27FC236}">
                <a16:creationId xmlns:a16="http://schemas.microsoft.com/office/drawing/2014/main" id="{C9B29CDE-F2B6-5749-0A95-712F8C5B76D9}"/>
              </a:ext>
            </a:extLst>
          </p:cNvPr>
          <p:cNvSpPr/>
          <p:nvPr/>
        </p:nvSpPr>
        <p:spPr bwMode="auto">
          <a:xfrm>
            <a:off x="3054205" y="4696167"/>
            <a:ext cx="1847537" cy="399092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拆分帳處理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3" name="文字方塊 87">
            <a:extLst>
              <a:ext uri="{FF2B5EF4-FFF2-40B4-BE49-F238E27FC236}">
                <a16:creationId xmlns:a16="http://schemas.microsoft.com/office/drawing/2014/main" id="{CADAF56C-0FDF-0A51-1967-F913DF6A3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5800" y="4327758"/>
            <a:ext cx="3865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3F1B0A0-65A4-EF60-5F89-69C2D48F2713}"/>
              </a:ext>
            </a:extLst>
          </p:cNvPr>
          <p:cNvCxnSpPr>
            <a:cxnSpLocks/>
            <a:stCxn id="92" idx="2"/>
            <a:endCxn id="84" idx="0"/>
          </p:cNvCxnSpPr>
          <p:nvPr/>
        </p:nvCxnSpPr>
        <p:spPr>
          <a:xfrm flipH="1">
            <a:off x="2667699" y="2949832"/>
            <a:ext cx="131869" cy="26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EEE319C-1EB4-91C9-0838-2CA3D1361348}"/>
              </a:ext>
            </a:extLst>
          </p:cNvPr>
          <p:cNvCxnSpPr>
            <a:cxnSpLocks/>
            <a:stCxn id="84" idx="3"/>
            <a:endCxn id="101" idx="1"/>
          </p:cNvCxnSpPr>
          <p:nvPr/>
        </p:nvCxnSpPr>
        <p:spPr>
          <a:xfrm flipV="1">
            <a:off x="3811421" y="3792273"/>
            <a:ext cx="12376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4AA3AF25-D50D-7630-F4E0-5C38C7F70CE8}"/>
              </a:ext>
            </a:extLst>
          </p:cNvPr>
          <p:cNvCxnSpPr>
            <a:cxnSpLocks/>
            <a:stCxn id="112" idx="3"/>
            <a:endCxn id="101" idx="2"/>
          </p:cNvCxnSpPr>
          <p:nvPr/>
        </p:nvCxnSpPr>
        <p:spPr>
          <a:xfrm flipV="1">
            <a:off x="4901742" y="4139102"/>
            <a:ext cx="1291090" cy="7566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4F8FAC5-AA88-4F98-40EB-F9B165476E6E}"/>
              </a:ext>
            </a:extLst>
          </p:cNvPr>
          <p:cNvCxnSpPr>
            <a:cxnSpLocks/>
            <a:stCxn id="110" idx="1"/>
            <a:endCxn id="112" idx="2"/>
          </p:cNvCxnSpPr>
          <p:nvPr/>
        </p:nvCxnSpPr>
        <p:spPr>
          <a:xfrm flipH="1" flipV="1">
            <a:off x="3977974" y="5095259"/>
            <a:ext cx="953292" cy="46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C73BC021-D06C-E882-ABBE-C58AF6E96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570" y="2688832"/>
            <a:ext cx="141650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產生的發票主檔狀態為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TO_BILL</a:t>
            </a:r>
          </a:p>
        </p:txBody>
      </p:sp>
    </p:spTree>
    <p:extLst>
      <p:ext uri="{BB962C8B-B14F-4D97-AF65-F5344CB8AC3E}">
        <p14:creationId xmlns:p14="http://schemas.microsoft.com/office/powerpoint/2010/main" val="148930386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6DA25F-DB68-CF9A-53E7-673F8D20D43A}"/>
              </a:ext>
            </a:extLst>
          </p:cNvPr>
          <p:cNvSpPr/>
          <p:nvPr/>
        </p:nvSpPr>
        <p:spPr>
          <a:xfrm>
            <a:off x="125598" y="744454"/>
            <a:ext cx="10687437" cy="2722404"/>
          </a:xfrm>
          <a:prstGeom prst="rect">
            <a:avLst/>
          </a:prstGeom>
          <a:noFill/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流程圖: 人工輸入 2">
            <a:extLst>
              <a:ext uri="{FF2B5EF4-FFF2-40B4-BE49-F238E27FC236}">
                <a16:creationId xmlns:a16="http://schemas.microsoft.com/office/drawing/2014/main" id="{0A4C9C15-239B-5A18-78DF-5934AAE9BE9E}"/>
              </a:ext>
            </a:extLst>
          </p:cNvPr>
          <p:cNvSpPr/>
          <p:nvPr/>
        </p:nvSpPr>
        <p:spPr>
          <a:xfrm rot="16200000" flipV="1">
            <a:off x="2194352" y="-1242123"/>
            <a:ext cx="348774" cy="4486291"/>
          </a:xfrm>
          <a:prstGeom prst="flowChartManualInput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468D1C-C634-841D-CBFE-435A1A003DAF}"/>
              </a:ext>
            </a:extLst>
          </p:cNvPr>
          <p:cNvSpPr/>
          <p:nvPr/>
        </p:nvSpPr>
        <p:spPr>
          <a:xfrm>
            <a:off x="128150" y="811400"/>
            <a:ext cx="4228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帳單</a:t>
            </a:r>
            <a:r>
              <a:rPr kumimoji="1" lang="en-US" altLang="zh-TW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明細</a:t>
            </a:r>
            <a:r>
              <a:rPr kumimoji="1" lang="en-US" altLang="zh-TW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1" lang="en-US" altLang="zh-TW" b="1" dirty="0" err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應收帳款</a:t>
            </a:r>
            <a:r>
              <a:rPr kumimoji="1" lang="en-US" altLang="zh-TW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產製流程說明</a:t>
            </a:r>
            <a:endParaRPr kumimoji="1" lang="en-US" altLang="zh-TW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4BAF757-866D-34A8-81F1-E4F93246F189}"/>
              </a:ext>
            </a:extLst>
          </p:cNvPr>
          <p:cNvSpPr txBox="1">
            <a:spLocks/>
          </p:cNvSpPr>
          <p:nvPr/>
        </p:nvSpPr>
        <p:spPr>
          <a:xfrm>
            <a:off x="1519129" y="67280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TW" altLang="en-US" sz="3600" dirty="0"/>
              <a:t>業務流程</a:t>
            </a:r>
            <a:r>
              <a:rPr kumimoji="0" lang="en-US" altLang="zh-TW" sz="3600" dirty="0"/>
              <a:t>(Cont.)</a:t>
            </a:r>
            <a:endParaRPr kumimoji="0" lang="zh-TW" altLang="en-US" sz="36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2EE3CD4-4A3E-26AF-D7C4-F8D769516E8D}"/>
              </a:ext>
            </a:extLst>
          </p:cNvPr>
          <p:cNvSpPr txBox="1"/>
          <p:nvPr/>
        </p:nvSpPr>
        <p:spPr>
          <a:xfrm>
            <a:off x="312692" y="1175411"/>
            <a:ext cx="9159031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CBP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窗口透過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CBP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系統將發票號碼輸入後查詢出對應之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發票主檔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]&amp;[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發票明細檔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CBP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系統利用相關之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Party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[Credit Balance]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帶出可扣抵餘額資訊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CBP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窗口逐筆選定待處理之發票明細資料及扣抵項目明細進行扣抵處理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 algn="just" defTabSz="1219170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系統取得帳單編號配號並產製一筆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帳單主檔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 algn="just" defTabSz="1219170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取出發票明細資料與扣抵項目進行抵扣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 algn="just" defTabSz="1219170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發票抵扣結果寫入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帳單明細檔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914400" lvl="1" indent="-457200" algn="just" defTabSz="1219170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將抵扣掉之金額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負值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[CB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抵扣紀錄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914400" lvl="1" indent="-457200" algn="just" defTabSz="1219170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[Credit Balance]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餘額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8" name="群組 65">
            <a:extLst>
              <a:ext uri="{FF2B5EF4-FFF2-40B4-BE49-F238E27FC236}">
                <a16:creationId xmlns:a16="http://schemas.microsoft.com/office/drawing/2014/main" id="{942259FD-5F82-D4A3-73C9-204379516D20}"/>
              </a:ext>
            </a:extLst>
          </p:cNvPr>
          <p:cNvGrpSpPr>
            <a:grpSpLocks/>
          </p:cNvGrpSpPr>
          <p:nvPr/>
        </p:nvGrpSpPr>
        <p:grpSpPr bwMode="auto">
          <a:xfrm>
            <a:off x="652395" y="3901674"/>
            <a:ext cx="2845546" cy="693659"/>
            <a:chOff x="5791200" y="1396335"/>
            <a:chExt cx="2202865" cy="927765"/>
          </a:xfrm>
        </p:grpSpPr>
        <p:grpSp>
          <p:nvGrpSpPr>
            <p:cNvPr id="29" name="群組 7">
              <a:extLst>
                <a:ext uri="{FF2B5EF4-FFF2-40B4-BE49-F238E27FC236}">
                  <a16:creationId xmlns:a16="http://schemas.microsoft.com/office/drawing/2014/main" id="{6977FFAF-AD9F-395A-EABD-25BD0BFB7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90475" y="1396336"/>
              <a:ext cx="717587" cy="915262"/>
              <a:chOff x="1981987" y="1806922"/>
              <a:chExt cx="717617" cy="912994"/>
            </a:xfrm>
          </p:grpSpPr>
          <p:pic>
            <p:nvPicPr>
              <p:cNvPr id="44" name="圖形 8" descr="桌子">
                <a:extLst>
                  <a:ext uri="{FF2B5EF4-FFF2-40B4-BE49-F238E27FC236}">
                    <a16:creationId xmlns:a16="http://schemas.microsoft.com/office/drawing/2014/main" id="{3965DF37-BB46-5503-C620-0EAF75718C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987" y="1806922"/>
                <a:ext cx="704874" cy="708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5" name="文字方塊 9">
                <a:extLst>
                  <a:ext uri="{FF2B5EF4-FFF2-40B4-BE49-F238E27FC236}">
                    <a16:creationId xmlns:a16="http://schemas.microsoft.com/office/drawing/2014/main" id="{EFB41920-68F5-33BC-87BD-7E789F09AA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0669" y="2309286"/>
                <a:ext cx="698935" cy="410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發票主檔</a:t>
                </a:r>
              </a:p>
            </p:txBody>
          </p:sp>
        </p:grpSp>
        <p:grpSp>
          <p:nvGrpSpPr>
            <p:cNvPr id="39" name="群組 7">
              <a:extLst>
                <a:ext uri="{FF2B5EF4-FFF2-40B4-BE49-F238E27FC236}">
                  <a16:creationId xmlns:a16="http://schemas.microsoft.com/office/drawing/2014/main" id="{AA142634-677A-240C-EC09-D5AF6CAE6C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25747" y="1396336"/>
              <a:ext cx="837895" cy="927107"/>
              <a:chOff x="1931171" y="1795105"/>
              <a:chExt cx="837928" cy="924810"/>
            </a:xfrm>
          </p:grpSpPr>
          <p:pic>
            <p:nvPicPr>
              <p:cNvPr id="42" name="圖形 8" descr="桌子">
                <a:extLst>
                  <a:ext uri="{FF2B5EF4-FFF2-40B4-BE49-F238E27FC236}">
                    <a16:creationId xmlns:a16="http://schemas.microsoft.com/office/drawing/2014/main" id="{C1FABF45-DF9F-F364-2E5C-D55265CB7D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5782" y="1795105"/>
                <a:ext cx="704874" cy="703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" name="文字方塊 9">
                <a:extLst>
                  <a:ext uri="{FF2B5EF4-FFF2-40B4-BE49-F238E27FC236}">
                    <a16:creationId xmlns:a16="http://schemas.microsoft.com/office/drawing/2014/main" id="{59CF5510-E5B6-B227-0406-07300943EC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1171" y="2309285"/>
                <a:ext cx="837928" cy="410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發票明細檔</a:t>
                </a:r>
              </a:p>
            </p:txBody>
          </p:sp>
        </p:grpSp>
        <p:sp>
          <p:nvSpPr>
            <p:cNvPr id="41" name="矩形 64">
              <a:extLst>
                <a:ext uri="{FF2B5EF4-FFF2-40B4-BE49-F238E27FC236}">
                  <a16:creationId xmlns:a16="http://schemas.microsoft.com/office/drawing/2014/main" id="{1AC8D363-6001-8EFA-C19F-2AC540149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1396335"/>
              <a:ext cx="2202865" cy="927765"/>
            </a:xfrm>
            <a:prstGeom prst="rect">
              <a:avLst/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Arial" panose="020B0604020202020204" pitchFamily="34" charset="0"/>
              </a:endParaRPr>
            </a:p>
          </p:txBody>
        </p:sp>
      </p:grp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7F824A3A-3579-281A-42DA-A14C9079A3A1}"/>
              </a:ext>
            </a:extLst>
          </p:cNvPr>
          <p:cNvCxnSpPr>
            <a:stCxn id="44" idx="3"/>
            <a:endCxn id="42" idx="1"/>
          </p:cNvCxnSpPr>
          <p:nvPr/>
        </p:nvCxnSpPr>
        <p:spPr>
          <a:xfrm flipV="1">
            <a:off x="1820289" y="4165412"/>
            <a:ext cx="381113" cy="172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55145706-F912-A071-F214-52F735A73880}"/>
              </a:ext>
            </a:extLst>
          </p:cNvPr>
          <p:cNvSpPr/>
          <p:nvPr/>
        </p:nvSpPr>
        <p:spPr bwMode="auto">
          <a:xfrm>
            <a:off x="2188100" y="6006476"/>
            <a:ext cx="8472398" cy="7842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發票主檔與帳單主檔為多對一之關係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個同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party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的發票主檔可能會歸到一張帳單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pPr eaLnBrk="1" hangingPunct="1">
              <a:defRPr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帳單明細檔筆數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=number of pair keys (</a:t>
            </a: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BillMilestone,FeeItem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in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發票明細檔</a:t>
            </a:r>
          </a:p>
        </p:txBody>
      </p:sp>
      <p:grpSp>
        <p:nvGrpSpPr>
          <p:cNvPr id="48" name="群組 7">
            <a:extLst>
              <a:ext uri="{FF2B5EF4-FFF2-40B4-BE49-F238E27FC236}">
                <a16:creationId xmlns:a16="http://schemas.microsoft.com/office/drawing/2014/main" id="{B35BBD73-625E-7ABB-005D-9BA22C382AF6}"/>
              </a:ext>
            </a:extLst>
          </p:cNvPr>
          <p:cNvGrpSpPr>
            <a:grpSpLocks/>
          </p:cNvGrpSpPr>
          <p:nvPr/>
        </p:nvGrpSpPr>
        <p:grpSpPr bwMode="auto">
          <a:xfrm>
            <a:off x="3476539" y="3888720"/>
            <a:ext cx="1448604" cy="646148"/>
            <a:chOff x="1652305" y="1806922"/>
            <a:chExt cx="1395661" cy="861136"/>
          </a:xfrm>
        </p:grpSpPr>
        <p:pic>
          <p:nvPicPr>
            <p:cNvPr id="49" name="圖形 8" descr="桌子">
              <a:extLst>
                <a:ext uri="{FF2B5EF4-FFF2-40B4-BE49-F238E27FC236}">
                  <a16:creationId xmlns:a16="http://schemas.microsoft.com/office/drawing/2014/main" id="{EF1EAE51-6689-46CD-669F-CD64E9F8DD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87" y="1806922"/>
              <a:ext cx="704874" cy="708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0697834-94A0-48C0-09D3-EB706F91E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2305" y="2361142"/>
              <a:ext cx="1395661" cy="306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Credit Balance</a:t>
              </a:r>
            </a:p>
          </p:txBody>
        </p:sp>
      </p:grpSp>
      <p:grpSp>
        <p:nvGrpSpPr>
          <p:cNvPr id="51" name="群組 7">
            <a:extLst>
              <a:ext uri="{FF2B5EF4-FFF2-40B4-BE49-F238E27FC236}">
                <a16:creationId xmlns:a16="http://schemas.microsoft.com/office/drawing/2014/main" id="{A4CF697D-7521-B5B5-8576-0168A3EE0AF2}"/>
              </a:ext>
            </a:extLst>
          </p:cNvPr>
          <p:cNvGrpSpPr>
            <a:grpSpLocks/>
          </p:cNvGrpSpPr>
          <p:nvPr/>
        </p:nvGrpSpPr>
        <p:grpSpPr bwMode="auto">
          <a:xfrm>
            <a:off x="4851294" y="3888720"/>
            <a:ext cx="1274067" cy="684890"/>
            <a:chOff x="1736073" y="1806922"/>
            <a:chExt cx="1228127" cy="912769"/>
          </a:xfrm>
        </p:grpSpPr>
        <p:pic>
          <p:nvPicPr>
            <p:cNvPr id="52" name="圖形 8" descr="桌子">
              <a:extLst>
                <a:ext uri="{FF2B5EF4-FFF2-40B4-BE49-F238E27FC236}">
                  <a16:creationId xmlns:a16="http://schemas.microsoft.com/office/drawing/2014/main" id="{CCEA5A15-AEFB-107A-7BB2-E9AAD24AF2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87" y="1806922"/>
              <a:ext cx="704874" cy="708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文字方塊 9">
              <a:extLst>
                <a:ext uri="{FF2B5EF4-FFF2-40B4-BE49-F238E27FC236}">
                  <a16:creationId xmlns:a16="http://schemas.microsoft.com/office/drawing/2014/main" id="{6E002AE1-8970-A4B6-B17D-1FD7A723B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6073" y="2309509"/>
              <a:ext cx="1228127" cy="41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4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CBReduction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28445F60-1964-55DC-4192-4A473246EA31}"/>
              </a:ext>
            </a:extLst>
          </p:cNvPr>
          <p:cNvSpPr/>
          <p:nvPr/>
        </p:nvSpPr>
        <p:spPr bwMode="auto">
          <a:xfrm>
            <a:off x="829960" y="3592567"/>
            <a:ext cx="1907339" cy="39692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狀態為待產製帳單</a:t>
            </a:r>
          </a:p>
        </p:txBody>
      </p:sp>
      <p:grpSp>
        <p:nvGrpSpPr>
          <p:cNvPr id="55" name="群組 65">
            <a:extLst>
              <a:ext uri="{FF2B5EF4-FFF2-40B4-BE49-F238E27FC236}">
                <a16:creationId xmlns:a16="http://schemas.microsoft.com/office/drawing/2014/main" id="{8743AF71-8A65-6E36-635D-E0F7ED996CFF}"/>
              </a:ext>
            </a:extLst>
          </p:cNvPr>
          <p:cNvGrpSpPr>
            <a:grpSpLocks/>
          </p:cNvGrpSpPr>
          <p:nvPr/>
        </p:nvGrpSpPr>
        <p:grpSpPr bwMode="auto">
          <a:xfrm>
            <a:off x="5963838" y="5296013"/>
            <a:ext cx="2287444" cy="693659"/>
            <a:chOff x="5791200" y="1396334"/>
            <a:chExt cx="2202865" cy="927766"/>
          </a:xfrm>
        </p:grpSpPr>
        <p:grpSp>
          <p:nvGrpSpPr>
            <p:cNvPr id="56" name="群組 7">
              <a:extLst>
                <a:ext uri="{FF2B5EF4-FFF2-40B4-BE49-F238E27FC236}">
                  <a16:creationId xmlns:a16="http://schemas.microsoft.com/office/drawing/2014/main" id="{773642B2-24A4-D03B-376E-8D02327BC2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7327" y="1396334"/>
              <a:ext cx="902571" cy="863435"/>
              <a:chOff x="1898834" y="1806922"/>
              <a:chExt cx="902608" cy="861296"/>
            </a:xfrm>
          </p:grpSpPr>
          <p:pic>
            <p:nvPicPr>
              <p:cNvPr id="61" name="圖形 8" descr="桌子">
                <a:extLst>
                  <a:ext uri="{FF2B5EF4-FFF2-40B4-BE49-F238E27FC236}">
                    <a16:creationId xmlns:a16="http://schemas.microsoft.com/office/drawing/2014/main" id="{FF5A1740-D104-1613-EB6A-C7BFD7617B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987" y="1806922"/>
                <a:ext cx="704874" cy="708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" name="文字方塊 9">
                <a:extLst>
                  <a:ext uri="{FF2B5EF4-FFF2-40B4-BE49-F238E27FC236}">
                    <a16:creationId xmlns:a16="http://schemas.microsoft.com/office/drawing/2014/main" id="{E65EDC75-3A99-5F61-8C6D-EF2926A1B4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8834" y="2360983"/>
                <a:ext cx="902608" cy="307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帳單主檔</a:t>
                </a:r>
              </a:p>
            </p:txBody>
          </p:sp>
        </p:grpSp>
        <p:grpSp>
          <p:nvGrpSpPr>
            <p:cNvPr id="57" name="群組 7">
              <a:extLst>
                <a:ext uri="{FF2B5EF4-FFF2-40B4-BE49-F238E27FC236}">
                  <a16:creationId xmlns:a16="http://schemas.microsoft.com/office/drawing/2014/main" id="{5BBBEE86-9E09-93E3-ECDB-D626CE4AF9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3665" y="1396334"/>
              <a:ext cx="1082061" cy="875281"/>
              <a:chOff x="1809084" y="1795105"/>
              <a:chExt cx="1082104" cy="873113"/>
            </a:xfrm>
          </p:grpSpPr>
          <p:pic>
            <p:nvPicPr>
              <p:cNvPr id="59" name="圖形 8" descr="桌子">
                <a:extLst>
                  <a:ext uri="{FF2B5EF4-FFF2-40B4-BE49-F238E27FC236}">
                    <a16:creationId xmlns:a16="http://schemas.microsoft.com/office/drawing/2014/main" id="{5A72F7B4-2867-7E04-16CC-152C5FEC21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5782" y="1795105"/>
                <a:ext cx="704874" cy="703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" name="文字方塊 9">
                <a:extLst>
                  <a:ext uri="{FF2B5EF4-FFF2-40B4-BE49-F238E27FC236}">
                    <a16:creationId xmlns:a16="http://schemas.microsoft.com/office/drawing/2014/main" id="{AA42198F-A154-B1E3-B1A8-F9FDDA4669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9084" y="2360983"/>
                <a:ext cx="1082104" cy="307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帳單明細檔</a:t>
                </a:r>
              </a:p>
            </p:txBody>
          </p:sp>
        </p:grpSp>
        <p:sp>
          <p:nvSpPr>
            <p:cNvPr id="58" name="矩形 64">
              <a:extLst>
                <a:ext uri="{FF2B5EF4-FFF2-40B4-BE49-F238E27FC236}">
                  <a16:creationId xmlns:a16="http://schemas.microsoft.com/office/drawing/2014/main" id="{2C68DFCD-4F42-311F-9559-A1CEA0FE8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1396335"/>
              <a:ext cx="2202865" cy="927765"/>
            </a:xfrm>
            <a:prstGeom prst="rect">
              <a:avLst/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63" name="矩形 86">
            <a:hlinkClick r:id="rId4" action="ppaction://hlinksldjump"/>
            <a:extLst>
              <a:ext uri="{FF2B5EF4-FFF2-40B4-BE49-F238E27FC236}">
                <a16:creationId xmlns:a16="http://schemas.microsoft.com/office/drawing/2014/main" id="{F5669462-28AD-A2BB-0BAA-AECB7ECD0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684" y="4455746"/>
            <a:ext cx="3659807" cy="39909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Credit Note (optional)</a:t>
            </a:r>
          </a:p>
        </p:txBody>
      </p:sp>
      <p:cxnSp>
        <p:nvCxnSpPr>
          <p:cNvPr id="64" name="接點: 肘形 74">
            <a:extLst>
              <a:ext uri="{FF2B5EF4-FFF2-40B4-BE49-F238E27FC236}">
                <a16:creationId xmlns:a16="http://schemas.microsoft.com/office/drawing/2014/main" id="{AC23A5B6-6884-0D34-A597-2B4CDE6162FB}"/>
              </a:ext>
            </a:extLst>
          </p:cNvPr>
          <p:cNvCxnSpPr>
            <a:cxnSpLocks noChangeShapeType="1"/>
            <a:stCxn id="49" idx="0"/>
            <a:endCxn id="63" idx="1"/>
          </p:cNvCxnSpPr>
          <p:nvPr/>
        </p:nvCxnSpPr>
        <p:spPr bwMode="auto">
          <a:xfrm rot="16200000" flipH="1">
            <a:off x="5859823" y="2213431"/>
            <a:ext cx="766572" cy="4117150"/>
          </a:xfrm>
          <a:prstGeom prst="bentConnector4">
            <a:avLst>
              <a:gd name="adj1" fmla="val -29821"/>
              <a:gd name="adj2" fmla="val 54442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F6B19A34-93C2-733C-A737-914F6B6EE6BF}"/>
              </a:ext>
            </a:extLst>
          </p:cNvPr>
          <p:cNvSpPr/>
          <p:nvPr/>
        </p:nvSpPr>
        <p:spPr bwMode="auto">
          <a:xfrm>
            <a:off x="2075169" y="5399636"/>
            <a:ext cx="1810872" cy="486415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抵扣處理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矩形 31">
            <a:extLst>
              <a:ext uri="{FF2B5EF4-FFF2-40B4-BE49-F238E27FC236}">
                <a16:creationId xmlns:a16="http://schemas.microsoft.com/office/drawing/2014/main" id="{FC839DF7-1B93-8314-7584-13878019B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860" y="899549"/>
            <a:ext cx="1687567" cy="39909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產製帳單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F015D19C-8B7F-0145-EBE6-3283F82D5D9B}"/>
              </a:ext>
            </a:extLst>
          </p:cNvPr>
          <p:cNvCxnSpPr>
            <a:cxnSpLocks/>
            <a:stCxn id="41" idx="2"/>
            <a:endCxn id="65" idx="0"/>
          </p:cNvCxnSpPr>
          <p:nvPr/>
        </p:nvCxnSpPr>
        <p:spPr>
          <a:xfrm>
            <a:off x="2075168" y="4595333"/>
            <a:ext cx="905437" cy="80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ADC1ACF-C338-5932-0FD1-1D9ABC411888}"/>
              </a:ext>
            </a:extLst>
          </p:cNvPr>
          <p:cNvCxnSpPr>
            <a:cxnSpLocks/>
            <a:stCxn id="50" idx="2"/>
            <a:endCxn id="65" idx="0"/>
          </p:cNvCxnSpPr>
          <p:nvPr/>
        </p:nvCxnSpPr>
        <p:spPr>
          <a:xfrm flipH="1">
            <a:off x="2980605" y="4534868"/>
            <a:ext cx="1220236" cy="864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C68D478-DCB2-6344-3A31-AAC83C0A3F47}"/>
              </a:ext>
            </a:extLst>
          </p:cNvPr>
          <p:cNvCxnSpPr>
            <a:cxnSpLocks/>
            <a:stCxn id="65" idx="3"/>
            <a:endCxn id="53" idx="2"/>
          </p:cNvCxnSpPr>
          <p:nvPr/>
        </p:nvCxnSpPr>
        <p:spPr>
          <a:xfrm flipV="1">
            <a:off x="3886041" y="4573610"/>
            <a:ext cx="1602287" cy="106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3F5B883-A5C0-43EE-B846-BA50E14A698B}"/>
              </a:ext>
            </a:extLst>
          </p:cNvPr>
          <p:cNvCxnSpPr>
            <a:cxnSpLocks/>
            <a:stCxn id="65" idx="3"/>
            <a:endCxn id="58" idx="1"/>
          </p:cNvCxnSpPr>
          <p:nvPr/>
        </p:nvCxnSpPr>
        <p:spPr>
          <a:xfrm flipV="1">
            <a:off x="3886041" y="5642843"/>
            <a:ext cx="20777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62E142-51AB-87C2-AF44-4802E47C9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07" y="4720018"/>
            <a:ext cx="141650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帳單產製完成後發票主檔狀態從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TO_BILL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BILLED</a:t>
            </a:r>
          </a:p>
        </p:txBody>
      </p:sp>
    </p:spTree>
    <p:extLst>
      <p:ext uri="{BB962C8B-B14F-4D97-AF65-F5344CB8AC3E}">
        <p14:creationId xmlns:p14="http://schemas.microsoft.com/office/powerpoint/2010/main" val="294168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7">
            <a:extLst>
              <a:ext uri="{FF2B5EF4-FFF2-40B4-BE49-F238E27FC236}">
                <a16:creationId xmlns:a16="http://schemas.microsoft.com/office/drawing/2014/main" id="{C9CD9283-4145-4F9B-B405-712911569E74}"/>
              </a:ext>
            </a:extLst>
          </p:cNvPr>
          <p:cNvGrpSpPr>
            <a:grpSpLocks/>
          </p:cNvGrpSpPr>
          <p:nvPr/>
        </p:nvGrpSpPr>
        <p:grpSpPr bwMode="auto">
          <a:xfrm>
            <a:off x="1053174" y="1519472"/>
            <a:ext cx="1448604" cy="646148"/>
            <a:chOff x="1652305" y="1806922"/>
            <a:chExt cx="1395661" cy="861136"/>
          </a:xfrm>
        </p:grpSpPr>
        <p:pic>
          <p:nvPicPr>
            <p:cNvPr id="5" name="圖形 8" descr="桌子">
              <a:extLst>
                <a:ext uri="{FF2B5EF4-FFF2-40B4-BE49-F238E27FC236}">
                  <a16:creationId xmlns:a16="http://schemas.microsoft.com/office/drawing/2014/main" id="{1ED36C28-015C-4843-B330-E4035BDE1C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87" y="1806922"/>
              <a:ext cx="704874" cy="708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文字方塊 9">
              <a:extLst>
                <a:ext uri="{FF2B5EF4-FFF2-40B4-BE49-F238E27FC236}">
                  <a16:creationId xmlns:a16="http://schemas.microsoft.com/office/drawing/2014/main" id="{032EA0BE-98B8-424D-93CE-4DC6E2F57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2305" y="2361142"/>
              <a:ext cx="1395661" cy="306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Credit Balance</a:t>
              </a: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9629130-3CAB-440F-8D27-95BF855BA1F8}"/>
              </a:ext>
            </a:extLst>
          </p:cNvPr>
          <p:cNvGrpSpPr/>
          <p:nvPr/>
        </p:nvGrpSpPr>
        <p:grpSpPr>
          <a:xfrm>
            <a:off x="3190779" y="3343607"/>
            <a:ext cx="1954548" cy="733280"/>
            <a:chOff x="3313638" y="3129675"/>
            <a:chExt cx="1954548" cy="733280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5593D185-5301-4002-96A7-0D0C9B8661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0057" y="3143182"/>
              <a:ext cx="848386" cy="671384"/>
              <a:chOff x="1922102" y="1824922"/>
              <a:chExt cx="817380" cy="894769"/>
            </a:xfrm>
          </p:grpSpPr>
          <p:pic>
            <p:nvPicPr>
              <p:cNvPr id="9" name="圖形 8" descr="桌子">
                <a:extLst>
                  <a:ext uri="{FF2B5EF4-FFF2-40B4-BE49-F238E27FC236}">
                    <a16:creationId xmlns:a16="http://schemas.microsoft.com/office/drawing/2014/main" id="{C1CD5119-712F-402C-9DC3-D8CBE20503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2102" y="1824922"/>
                <a:ext cx="704874" cy="708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3A9BE33-E4E5-472A-8902-0D130231C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0787" y="2309509"/>
                <a:ext cx="778695" cy="410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CN</a:t>
                </a:r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主檔</a:t>
                </a:r>
                <a:endPara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70D71D4B-D1F3-48BC-A02A-72CAD74B2A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0416" y="3129675"/>
              <a:ext cx="987770" cy="684890"/>
              <a:chOff x="1874300" y="1806922"/>
              <a:chExt cx="951668" cy="912769"/>
            </a:xfrm>
          </p:grpSpPr>
          <p:pic>
            <p:nvPicPr>
              <p:cNvPr id="12" name="圖形 8" descr="桌子">
                <a:extLst>
                  <a:ext uri="{FF2B5EF4-FFF2-40B4-BE49-F238E27FC236}">
                    <a16:creationId xmlns:a16="http://schemas.microsoft.com/office/drawing/2014/main" id="{6C2F6E12-E493-4E3B-9117-24232C7E6C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987" y="1806922"/>
                <a:ext cx="704874" cy="708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201E0925-9123-4354-A771-CE821ADE98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4300" y="2309509"/>
                <a:ext cx="951668" cy="410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CN</a:t>
                </a:r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明細檔</a:t>
                </a:r>
                <a:endPara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4" name="矩形 64">
              <a:extLst>
                <a:ext uri="{FF2B5EF4-FFF2-40B4-BE49-F238E27FC236}">
                  <a16:creationId xmlns:a16="http://schemas.microsoft.com/office/drawing/2014/main" id="{7720C7F5-3B89-4AB0-9BA6-9E0A238C4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3638" y="3129675"/>
              <a:ext cx="1923796" cy="733280"/>
            </a:xfrm>
            <a:prstGeom prst="rect">
              <a:avLst/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Arial" panose="020B0604020202020204" pitchFamily="34" charset="0"/>
              </a:endParaRPr>
            </a:p>
          </p:txBody>
        </p:sp>
      </p:grp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ACE5925F-F8F8-43B3-B552-E18BCE5CE6F8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2126975" y="1785223"/>
            <a:ext cx="892613" cy="7753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E2D0188-9098-4893-B280-94C699156654}"/>
              </a:ext>
            </a:extLst>
          </p:cNvPr>
          <p:cNvCxnSpPr>
            <a:cxnSpLocks/>
            <a:stCxn id="29" idx="2"/>
            <a:endCxn id="14" idx="0"/>
          </p:cNvCxnSpPr>
          <p:nvPr/>
        </p:nvCxnSpPr>
        <p:spPr>
          <a:xfrm>
            <a:off x="4152677" y="2993577"/>
            <a:ext cx="0" cy="35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70">
            <a:hlinkClick r:id="rId3" action="ppaction://hlinksldjump"/>
            <a:extLst>
              <a:ext uri="{FF2B5EF4-FFF2-40B4-BE49-F238E27FC236}">
                <a16:creationId xmlns:a16="http://schemas.microsoft.com/office/drawing/2014/main" id="{32D674A3-1C88-4C12-AB40-7DEF5841D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929" y="3344131"/>
            <a:ext cx="2070037" cy="72452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Credit Note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簽核流程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72AB545-3057-463D-999E-0E03565648C2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5114575" y="3706393"/>
            <a:ext cx="488354" cy="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097DADCA-C16A-4EF1-8B9E-B545E2D0D91D}"/>
              </a:ext>
            </a:extLst>
          </p:cNvPr>
          <p:cNvGrpSpPr/>
          <p:nvPr/>
        </p:nvGrpSpPr>
        <p:grpSpPr>
          <a:xfrm>
            <a:off x="10639314" y="3469785"/>
            <a:ext cx="902811" cy="975444"/>
            <a:chOff x="4923732" y="339056"/>
            <a:chExt cx="902811" cy="975444"/>
          </a:xfrm>
        </p:grpSpPr>
        <p:pic>
          <p:nvPicPr>
            <p:cNvPr id="36" name="圖片 21">
              <a:extLst>
                <a:ext uri="{FF2B5EF4-FFF2-40B4-BE49-F238E27FC236}">
                  <a16:creationId xmlns:a16="http://schemas.microsoft.com/office/drawing/2014/main" id="{9BB2996B-7D57-450D-B9C8-4B7C62176D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7776" y="339056"/>
              <a:ext cx="532270" cy="482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文字方塊 22">
              <a:extLst>
                <a:ext uri="{FF2B5EF4-FFF2-40B4-BE49-F238E27FC236}">
                  <a16:creationId xmlns:a16="http://schemas.microsoft.com/office/drawing/2014/main" id="{0227AB92-64B3-4FE3-9996-F7B662822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3732" y="791280"/>
              <a:ext cx="9028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400" dirty="0"/>
                <a:t>聯盟成員</a:t>
              </a:r>
              <a:endParaRPr lang="en-US" altLang="zh-TW" sz="1400" dirty="0"/>
            </a:p>
            <a:p>
              <a:pPr algn="ctr" eaLnBrk="1" hangingPunct="1"/>
              <a:r>
                <a:rPr lang="en-US" altLang="zh-TW" sz="1400" dirty="0"/>
                <a:t>(Party)</a:t>
              </a:r>
              <a:endParaRPr lang="zh-TW" altLang="en-US" sz="1400" dirty="0"/>
            </a:p>
          </p:txBody>
        </p:sp>
      </p:grp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475EDB06-5858-4394-8D82-EB3DF7F7A736}"/>
              </a:ext>
            </a:extLst>
          </p:cNvPr>
          <p:cNvCxnSpPr>
            <a:cxnSpLocks/>
            <a:stCxn id="6" idx="2"/>
            <a:endCxn id="41" idx="1"/>
          </p:cNvCxnSpPr>
          <p:nvPr/>
        </p:nvCxnSpPr>
        <p:spPr>
          <a:xfrm rot="16200000" flipH="1">
            <a:off x="1030318" y="2912777"/>
            <a:ext cx="2645211" cy="11508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群組 7">
            <a:extLst>
              <a:ext uri="{FF2B5EF4-FFF2-40B4-BE49-F238E27FC236}">
                <a16:creationId xmlns:a16="http://schemas.microsoft.com/office/drawing/2014/main" id="{14DBA833-7770-4DAC-94D7-93AB53251FDE}"/>
              </a:ext>
            </a:extLst>
          </p:cNvPr>
          <p:cNvGrpSpPr>
            <a:grpSpLocks/>
          </p:cNvGrpSpPr>
          <p:nvPr/>
        </p:nvGrpSpPr>
        <p:grpSpPr bwMode="auto">
          <a:xfrm>
            <a:off x="2153290" y="5387749"/>
            <a:ext cx="1254959" cy="684890"/>
            <a:chOff x="1745590" y="1806922"/>
            <a:chExt cx="1209094" cy="912769"/>
          </a:xfrm>
        </p:grpSpPr>
        <p:pic>
          <p:nvPicPr>
            <p:cNvPr id="50" name="圖形 8" descr="桌子">
              <a:extLst>
                <a:ext uri="{FF2B5EF4-FFF2-40B4-BE49-F238E27FC236}">
                  <a16:creationId xmlns:a16="http://schemas.microsoft.com/office/drawing/2014/main" id="{6BD7D2B0-0C36-40BB-AC16-F06B02530D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87" y="1806922"/>
              <a:ext cx="704874" cy="708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文字方塊 9">
              <a:extLst>
                <a:ext uri="{FF2B5EF4-FFF2-40B4-BE49-F238E27FC236}">
                  <a16:creationId xmlns:a16="http://schemas.microsoft.com/office/drawing/2014/main" id="{FEC0284B-C300-41FE-A721-9D2E3282C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5590" y="2309509"/>
              <a:ext cx="1209094" cy="41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Refund Note</a:t>
              </a:r>
            </a:p>
          </p:txBody>
        </p:sp>
      </p:grp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6B679548-E097-42C8-9DAF-086F4A7A8F71}"/>
              </a:ext>
            </a:extLst>
          </p:cNvPr>
          <p:cNvCxnSpPr>
            <a:cxnSpLocks/>
            <a:stCxn id="41" idx="2"/>
            <a:endCxn id="50" idx="0"/>
          </p:cNvCxnSpPr>
          <p:nvPr/>
        </p:nvCxnSpPr>
        <p:spPr>
          <a:xfrm flipH="1">
            <a:off x="2764460" y="5035657"/>
            <a:ext cx="1125809" cy="35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1B0A5246-0003-4922-804F-5A16C79BD0C6}"/>
              </a:ext>
            </a:extLst>
          </p:cNvPr>
          <p:cNvGrpSpPr/>
          <p:nvPr/>
        </p:nvGrpSpPr>
        <p:grpSpPr>
          <a:xfrm>
            <a:off x="4986636" y="6024236"/>
            <a:ext cx="561854" cy="798453"/>
            <a:chOff x="6484680" y="4937332"/>
            <a:chExt cx="561854" cy="798453"/>
          </a:xfrm>
        </p:grpSpPr>
        <p:sp>
          <p:nvSpPr>
            <p:cNvPr id="55" name="文字方塊 9">
              <a:extLst>
                <a:ext uri="{FF2B5EF4-FFF2-40B4-BE49-F238E27FC236}">
                  <a16:creationId xmlns:a16="http://schemas.microsoft.com/office/drawing/2014/main" id="{4F3DB42C-57D0-4424-9DA7-417B396B7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2795" y="5428008"/>
              <a:ext cx="5437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函稿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57" name="圖形 56" descr="文件">
              <a:extLst>
                <a:ext uri="{FF2B5EF4-FFF2-40B4-BE49-F238E27FC236}">
                  <a16:creationId xmlns:a16="http://schemas.microsoft.com/office/drawing/2014/main" id="{9CEB06AB-44B0-4AB7-BA34-3E464A9B6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84680" y="4937332"/>
              <a:ext cx="561854" cy="561854"/>
            </a:xfrm>
            <a:prstGeom prst="rect">
              <a:avLst/>
            </a:prstGeom>
          </p:spPr>
        </p:pic>
      </p:grp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237C7227-BD81-4C50-B06C-6D0C0F345D96}"/>
              </a:ext>
            </a:extLst>
          </p:cNvPr>
          <p:cNvCxnSpPr>
            <a:cxnSpLocks/>
            <a:stCxn id="41" idx="2"/>
            <a:endCxn id="57" idx="1"/>
          </p:cNvCxnSpPr>
          <p:nvPr/>
        </p:nvCxnSpPr>
        <p:spPr>
          <a:xfrm rot="16200000" flipH="1">
            <a:off x="3803699" y="5122226"/>
            <a:ext cx="1269506" cy="10963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E15937EF-D01C-42C2-97AC-9D28CF07AB7A}"/>
              </a:ext>
            </a:extLst>
          </p:cNvPr>
          <p:cNvGrpSpPr/>
          <p:nvPr/>
        </p:nvGrpSpPr>
        <p:grpSpPr>
          <a:xfrm>
            <a:off x="6930986" y="6072639"/>
            <a:ext cx="902811" cy="743897"/>
            <a:chOff x="4923732" y="339056"/>
            <a:chExt cx="902811" cy="743897"/>
          </a:xfrm>
        </p:grpSpPr>
        <p:pic>
          <p:nvPicPr>
            <p:cNvPr id="66" name="圖片 21">
              <a:extLst>
                <a:ext uri="{FF2B5EF4-FFF2-40B4-BE49-F238E27FC236}">
                  <a16:creationId xmlns:a16="http://schemas.microsoft.com/office/drawing/2014/main" id="{24208AF9-51CF-4B35-80FF-9F2D157CEF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7776" y="339056"/>
              <a:ext cx="532270" cy="482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文字方塊 22">
              <a:extLst>
                <a:ext uri="{FF2B5EF4-FFF2-40B4-BE49-F238E27FC236}">
                  <a16:creationId xmlns:a16="http://schemas.microsoft.com/office/drawing/2014/main" id="{AC6771D2-E12B-408F-A808-9F02220C9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3732" y="775176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400" dirty="0"/>
                <a:t>會計出納</a:t>
              </a:r>
            </a:p>
          </p:txBody>
        </p:sp>
      </p:grpSp>
      <p:sp>
        <p:nvSpPr>
          <p:cNvPr id="68" name="矩形 70">
            <a:extLst>
              <a:ext uri="{FF2B5EF4-FFF2-40B4-BE49-F238E27FC236}">
                <a16:creationId xmlns:a16="http://schemas.microsoft.com/office/drawing/2014/main" id="{65F01B85-307A-45A9-884E-41692A595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8573" y="6102745"/>
            <a:ext cx="1608303" cy="4218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銀行匯款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D2587050-FED1-420E-AD89-9F1E75721F34}"/>
              </a:ext>
            </a:extLst>
          </p:cNvPr>
          <p:cNvSpPr txBox="1"/>
          <p:nvPr/>
        </p:nvSpPr>
        <p:spPr>
          <a:xfrm>
            <a:off x="9814995" y="5533668"/>
            <a:ext cx="1270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匯款至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聯盟成員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(Party)</a:t>
            </a:r>
          </a:p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指定帳戶</a:t>
            </a:r>
          </a:p>
        </p:txBody>
      </p: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0D7788D7-B807-4023-8758-98F8357AFEB8}"/>
              </a:ext>
            </a:extLst>
          </p:cNvPr>
          <p:cNvCxnSpPr>
            <a:cxnSpLocks/>
            <a:stCxn id="57" idx="3"/>
            <a:endCxn id="66" idx="1"/>
          </p:cNvCxnSpPr>
          <p:nvPr/>
        </p:nvCxnSpPr>
        <p:spPr>
          <a:xfrm>
            <a:off x="5548490" y="6305163"/>
            <a:ext cx="1516540" cy="8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D8B56C88-56DF-4DE1-9E29-00F41159CD2F}"/>
              </a:ext>
            </a:extLst>
          </p:cNvPr>
          <p:cNvSpPr txBox="1"/>
          <p:nvPr/>
        </p:nvSpPr>
        <p:spPr>
          <a:xfrm>
            <a:off x="334406" y="2115980"/>
            <a:ext cx="630938" cy="20313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CB: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A1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zh-TW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A2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A3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zh-TW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B1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B2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zh-TW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C1</a:t>
            </a:r>
            <a:endParaRPr kumimoji="0" lang="en-US" altLang="zh-TW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91A3F728-6563-4F14-B084-6BE76AE8C8AB}"/>
              </a:ext>
            </a:extLst>
          </p:cNvPr>
          <p:cNvSpPr txBox="1"/>
          <p:nvPr/>
        </p:nvSpPr>
        <p:spPr>
          <a:xfrm>
            <a:off x="6675057" y="1491920"/>
            <a:ext cx="1312215" cy="147732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CN</a:t>
            </a:r>
            <a:r>
              <a: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明細</a:t>
            </a: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I1(A1+A2)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zh-TW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I2(A3)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zh-TW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I3(B1)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I4(B2+C1)</a:t>
            </a:r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2A77E187-0D86-476B-975D-3805BCAB1964}"/>
              </a:ext>
            </a:extLst>
          </p:cNvPr>
          <p:cNvCxnSpPr>
            <a:stCxn id="12" idx="3"/>
            <a:endCxn id="52" idx="1"/>
          </p:cNvCxnSpPr>
          <p:nvPr/>
        </p:nvCxnSpPr>
        <p:spPr>
          <a:xfrm flipV="1">
            <a:off x="5000943" y="2230582"/>
            <a:ext cx="1674114" cy="1378775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rgbClr val="C00000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接點: 弧形 53">
            <a:extLst>
              <a:ext uri="{FF2B5EF4-FFF2-40B4-BE49-F238E27FC236}">
                <a16:creationId xmlns:a16="http://schemas.microsoft.com/office/drawing/2014/main" id="{19223240-8E0F-4079-94A2-649E9AD64EEE}"/>
              </a:ext>
            </a:extLst>
          </p:cNvPr>
          <p:cNvCxnSpPr>
            <a:cxnSpLocks/>
            <a:stCxn id="5" idx="1"/>
            <a:endCxn id="2" idx="0"/>
          </p:cNvCxnSpPr>
          <p:nvPr/>
        </p:nvCxnSpPr>
        <p:spPr>
          <a:xfrm rot="10800000" flipV="1">
            <a:off x="649876" y="1785222"/>
            <a:ext cx="745487" cy="330757"/>
          </a:xfrm>
          <a:prstGeom prst="curvedConnector2">
            <a:avLst/>
          </a:prstGeom>
          <a:noFill/>
          <a:ln w="25400" cap="flat">
            <a:solidFill>
              <a:srgbClr val="C00000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FC6EF22E-7D71-E02B-1BE6-B55F330297D6}"/>
              </a:ext>
            </a:extLst>
          </p:cNvPr>
          <p:cNvSpPr/>
          <p:nvPr/>
        </p:nvSpPr>
        <p:spPr>
          <a:xfrm>
            <a:off x="329636" y="753279"/>
            <a:ext cx="10351968" cy="518199"/>
          </a:xfrm>
          <a:prstGeom prst="rect">
            <a:avLst/>
          </a:prstGeom>
          <a:noFill/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流程圖: 人工輸入 17">
            <a:extLst>
              <a:ext uri="{FF2B5EF4-FFF2-40B4-BE49-F238E27FC236}">
                <a16:creationId xmlns:a16="http://schemas.microsoft.com/office/drawing/2014/main" id="{132DDB40-42B4-7C5E-98F5-1DE5F25E285B}"/>
              </a:ext>
            </a:extLst>
          </p:cNvPr>
          <p:cNvSpPr/>
          <p:nvPr/>
        </p:nvSpPr>
        <p:spPr>
          <a:xfrm rot="16200000" flipV="1">
            <a:off x="2172509" y="-842103"/>
            <a:ext cx="355548" cy="3749087"/>
          </a:xfrm>
          <a:prstGeom prst="flowChartManualInput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74479B2-135B-6F2F-FEC0-78DA8A9C9E34}"/>
              </a:ext>
            </a:extLst>
          </p:cNvPr>
          <p:cNvSpPr/>
          <p:nvPr/>
        </p:nvSpPr>
        <p:spPr>
          <a:xfrm>
            <a:off x="613150" y="863023"/>
            <a:ext cx="2341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kumimoji="1" lang="en-US" altLang="zh-TW" b="1" dirty="0" err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CreditNote</a:t>
            </a:r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  <a:endParaRPr kumimoji="1" lang="en-US" altLang="zh-TW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86">
            <a:extLst>
              <a:ext uri="{FF2B5EF4-FFF2-40B4-BE49-F238E27FC236}">
                <a16:creationId xmlns:a16="http://schemas.microsoft.com/office/drawing/2014/main" id="{69CBA183-AA88-CA31-9D97-704CC31C7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499" y="790925"/>
            <a:ext cx="3659807" cy="39909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Credit Note (optional)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45D4E06-C963-502E-1224-EB0DC648D22B}"/>
              </a:ext>
            </a:extLst>
          </p:cNvPr>
          <p:cNvSpPr/>
          <p:nvPr/>
        </p:nvSpPr>
        <p:spPr bwMode="auto">
          <a:xfrm>
            <a:off x="3019588" y="2127489"/>
            <a:ext cx="2266178" cy="866088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CN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資訊處理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1" hangingPunct="1">
              <a:defRPr/>
            </a:pP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取得會員資料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 eaLnBrk="1" hangingPunct="1">
              <a:defRPr/>
            </a:pP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取得帳單相關資料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1D6BBA1-1FB4-2F13-5549-F8DC359AF1DD}"/>
              </a:ext>
            </a:extLst>
          </p:cNvPr>
          <p:cNvSpPr/>
          <p:nvPr/>
        </p:nvSpPr>
        <p:spPr bwMode="auto">
          <a:xfrm>
            <a:off x="2928371" y="4586005"/>
            <a:ext cx="1923796" cy="449652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退費處理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標題 1">
            <a:extLst>
              <a:ext uri="{FF2B5EF4-FFF2-40B4-BE49-F238E27FC236}">
                <a16:creationId xmlns:a16="http://schemas.microsoft.com/office/drawing/2014/main" id="{2995E0A5-3080-F648-CB03-614310A704B6}"/>
              </a:ext>
            </a:extLst>
          </p:cNvPr>
          <p:cNvSpPr txBox="1">
            <a:spLocks/>
          </p:cNvSpPr>
          <p:nvPr/>
        </p:nvSpPr>
        <p:spPr>
          <a:xfrm>
            <a:off x="1519129" y="67280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TW" altLang="en-US" sz="3600" dirty="0"/>
              <a:t>業務流程</a:t>
            </a:r>
            <a:r>
              <a:rPr kumimoji="0" lang="en-US" altLang="zh-TW" sz="3600" dirty="0"/>
              <a:t>(Cont.)</a:t>
            </a:r>
            <a:endParaRPr kumimoji="0" lang="zh-TW" altLang="en-US" sz="36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cxnSp>
        <p:nvCxnSpPr>
          <p:cNvPr id="56" name="直線單箭頭接點 67">
            <a:extLst>
              <a:ext uri="{FF2B5EF4-FFF2-40B4-BE49-F238E27FC236}">
                <a16:creationId xmlns:a16="http://schemas.microsoft.com/office/drawing/2014/main" id="{CEDD3AC6-E4A0-B436-6652-AACC386DECD0}"/>
              </a:ext>
            </a:extLst>
          </p:cNvPr>
          <p:cNvCxnSpPr>
            <a:cxnSpLocks noChangeShapeType="1"/>
            <a:stCxn id="66" idx="3"/>
            <a:endCxn id="68" idx="1"/>
          </p:cNvCxnSpPr>
          <p:nvPr/>
        </p:nvCxnSpPr>
        <p:spPr bwMode="auto">
          <a:xfrm flipV="1">
            <a:off x="7597300" y="6313689"/>
            <a:ext cx="741273" cy="23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接點: 肘形 36">
            <a:extLst>
              <a:ext uri="{FF2B5EF4-FFF2-40B4-BE49-F238E27FC236}">
                <a16:creationId xmlns:a16="http://schemas.microsoft.com/office/drawing/2014/main" id="{2E85E481-BDFF-49C5-2071-89EDD820D30C}"/>
              </a:ext>
            </a:extLst>
          </p:cNvPr>
          <p:cNvCxnSpPr>
            <a:cxnSpLocks noChangeShapeType="1"/>
            <a:stCxn id="68" idx="3"/>
            <a:endCxn id="37" idx="2"/>
          </p:cNvCxnSpPr>
          <p:nvPr/>
        </p:nvCxnSpPr>
        <p:spPr bwMode="auto">
          <a:xfrm flipV="1">
            <a:off x="9946876" y="4445229"/>
            <a:ext cx="1143844" cy="186846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直線單箭頭接點 67">
            <a:extLst>
              <a:ext uri="{FF2B5EF4-FFF2-40B4-BE49-F238E27FC236}">
                <a16:creationId xmlns:a16="http://schemas.microsoft.com/office/drawing/2014/main" id="{96039F04-5873-9FEE-08AF-B2A354E7F28D}"/>
              </a:ext>
            </a:extLst>
          </p:cNvPr>
          <p:cNvCxnSpPr>
            <a:cxnSpLocks noChangeShapeType="1"/>
            <a:stCxn id="7" idx="3"/>
            <a:endCxn id="36" idx="1"/>
          </p:cNvCxnSpPr>
          <p:nvPr/>
        </p:nvCxnSpPr>
        <p:spPr bwMode="auto">
          <a:xfrm>
            <a:off x="10251868" y="3705911"/>
            <a:ext cx="521490" cy="515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線單箭頭接點 67">
            <a:extLst>
              <a:ext uri="{FF2B5EF4-FFF2-40B4-BE49-F238E27FC236}">
                <a16:creationId xmlns:a16="http://schemas.microsoft.com/office/drawing/2014/main" id="{5151D917-C4F5-69C1-066A-A56856ACF149}"/>
              </a:ext>
            </a:extLst>
          </p:cNvPr>
          <p:cNvCxnSpPr>
            <a:cxnSpLocks noChangeShapeType="1"/>
            <a:stCxn id="22" idx="3"/>
            <a:endCxn id="7" idx="1"/>
          </p:cNvCxnSpPr>
          <p:nvPr/>
        </p:nvCxnSpPr>
        <p:spPr bwMode="auto">
          <a:xfrm flipV="1">
            <a:off x="7672966" y="3705911"/>
            <a:ext cx="407957" cy="48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接點: 肘形 74">
            <a:extLst>
              <a:ext uri="{FF2B5EF4-FFF2-40B4-BE49-F238E27FC236}">
                <a16:creationId xmlns:a16="http://schemas.microsoft.com/office/drawing/2014/main" id="{657D4575-9BE2-FAF3-F3B2-7320C9DF1B56}"/>
              </a:ext>
            </a:extLst>
          </p:cNvPr>
          <p:cNvCxnSpPr>
            <a:cxnSpLocks noChangeShapeType="1"/>
            <a:stCxn id="22" idx="2"/>
            <a:endCxn id="41" idx="3"/>
          </p:cNvCxnSpPr>
          <p:nvPr/>
        </p:nvCxnSpPr>
        <p:spPr bwMode="auto">
          <a:xfrm rot="5400000">
            <a:off x="5373970" y="3546853"/>
            <a:ext cx="742176" cy="1785781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6EBB0320-F672-A1DD-B718-0380A58CD60A}"/>
              </a:ext>
            </a:extLst>
          </p:cNvPr>
          <p:cNvCxnSpPr/>
          <p:nvPr/>
        </p:nvCxnSpPr>
        <p:spPr>
          <a:xfrm flipV="1">
            <a:off x="3984945" y="3622864"/>
            <a:ext cx="306362" cy="1724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65">
            <a:extLst>
              <a:ext uri="{FF2B5EF4-FFF2-40B4-BE49-F238E27FC236}">
                <a16:creationId xmlns:a16="http://schemas.microsoft.com/office/drawing/2014/main" id="{6025C22E-B213-6E95-59E0-131424BE7512}"/>
              </a:ext>
            </a:extLst>
          </p:cNvPr>
          <p:cNvGrpSpPr>
            <a:grpSpLocks/>
          </p:cNvGrpSpPr>
          <p:nvPr/>
        </p:nvGrpSpPr>
        <p:grpSpPr bwMode="auto">
          <a:xfrm>
            <a:off x="4720813" y="1305108"/>
            <a:ext cx="1785782" cy="686579"/>
            <a:chOff x="5791200" y="1396334"/>
            <a:chExt cx="2202865" cy="927766"/>
          </a:xfrm>
        </p:grpSpPr>
        <p:grpSp>
          <p:nvGrpSpPr>
            <p:cNvPr id="25" name="群組 7">
              <a:extLst>
                <a:ext uri="{FF2B5EF4-FFF2-40B4-BE49-F238E27FC236}">
                  <a16:creationId xmlns:a16="http://schemas.microsoft.com/office/drawing/2014/main" id="{24A4E71B-F9EE-7269-AB19-64003A40B3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7327" y="1396334"/>
              <a:ext cx="902571" cy="863435"/>
              <a:chOff x="1898834" y="1806922"/>
              <a:chExt cx="902608" cy="861296"/>
            </a:xfrm>
          </p:grpSpPr>
          <p:pic>
            <p:nvPicPr>
              <p:cNvPr id="33" name="圖形 8" descr="桌子">
                <a:extLst>
                  <a:ext uri="{FF2B5EF4-FFF2-40B4-BE49-F238E27FC236}">
                    <a16:creationId xmlns:a16="http://schemas.microsoft.com/office/drawing/2014/main" id="{6C3D3968-87A2-142F-C640-7A612ABDF4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987" y="1806922"/>
                <a:ext cx="704874" cy="708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" name="文字方塊 9">
                <a:extLst>
                  <a:ext uri="{FF2B5EF4-FFF2-40B4-BE49-F238E27FC236}">
                    <a16:creationId xmlns:a16="http://schemas.microsoft.com/office/drawing/2014/main" id="{3B46A22B-CC3F-B308-A6A5-075A69C662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8834" y="2360983"/>
                <a:ext cx="902608" cy="307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帳單主檔</a:t>
                </a:r>
              </a:p>
            </p:txBody>
          </p:sp>
        </p:grpSp>
        <p:grpSp>
          <p:nvGrpSpPr>
            <p:cNvPr id="28" name="群組 7">
              <a:extLst>
                <a:ext uri="{FF2B5EF4-FFF2-40B4-BE49-F238E27FC236}">
                  <a16:creationId xmlns:a16="http://schemas.microsoft.com/office/drawing/2014/main" id="{1CE07F7A-C7F6-84A1-CFB7-56535B75A8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3665" y="1396334"/>
              <a:ext cx="1082061" cy="875281"/>
              <a:chOff x="1809084" y="1795105"/>
              <a:chExt cx="1082104" cy="873113"/>
            </a:xfrm>
          </p:grpSpPr>
          <p:pic>
            <p:nvPicPr>
              <p:cNvPr id="31" name="圖形 8" descr="桌子">
                <a:extLst>
                  <a:ext uri="{FF2B5EF4-FFF2-40B4-BE49-F238E27FC236}">
                    <a16:creationId xmlns:a16="http://schemas.microsoft.com/office/drawing/2014/main" id="{E801B954-541F-3FCA-FB81-C2119994C2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5782" y="1795105"/>
                <a:ext cx="704874" cy="703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文字方塊 9">
                <a:extLst>
                  <a:ext uri="{FF2B5EF4-FFF2-40B4-BE49-F238E27FC236}">
                    <a16:creationId xmlns:a16="http://schemas.microsoft.com/office/drawing/2014/main" id="{7F66A0B2-CB48-6F69-489B-39C7B540A8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9084" y="2360983"/>
                <a:ext cx="1082104" cy="307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帳單明細檔</a:t>
                </a:r>
              </a:p>
            </p:txBody>
          </p:sp>
        </p:grpSp>
        <p:sp>
          <p:nvSpPr>
            <p:cNvPr id="30" name="矩形 64">
              <a:extLst>
                <a:ext uri="{FF2B5EF4-FFF2-40B4-BE49-F238E27FC236}">
                  <a16:creationId xmlns:a16="http://schemas.microsoft.com/office/drawing/2014/main" id="{AA0FDAFF-7D7A-C583-95A4-E86A541A4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1396335"/>
              <a:ext cx="2202865" cy="927765"/>
            </a:xfrm>
            <a:prstGeom prst="rect">
              <a:avLst/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Arial" panose="020B0604020202020204" pitchFamily="34" charset="0"/>
              </a:endParaRPr>
            </a:p>
          </p:txBody>
        </p:sp>
      </p:grp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548DC884-27A9-92D2-7C1C-00F202E3759B}"/>
              </a:ext>
            </a:extLst>
          </p:cNvPr>
          <p:cNvCxnSpPr>
            <a:cxnSpLocks/>
            <a:stCxn id="30" idx="1"/>
            <a:endCxn id="29" idx="0"/>
          </p:cNvCxnSpPr>
          <p:nvPr/>
        </p:nvCxnSpPr>
        <p:spPr>
          <a:xfrm rot="10800000" flipV="1">
            <a:off x="4152677" y="1648397"/>
            <a:ext cx="568136" cy="4790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DD83733-5A7D-92F7-0019-0E682CA9A22A}"/>
              </a:ext>
            </a:extLst>
          </p:cNvPr>
          <p:cNvSpPr/>
          <p:nvPr/>
        </p:nvSpPr>
        <p:spPr bwMode="auto">
          <a:xfrm>
            <a:off x="8080923" y="3398745"/>
            <a:ext cx="2170945" cy="614331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檔寄送會員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2248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6DA25F-DB68-CF9A-53E7-673F8D20D43A}"/>
              </a:ext>
            </a:extLst>
          </p:cNvPr>
          <p:cNvSpPr/>
          <p:nvPr/>
        </p:nvSpPr>
        <p:spPr>
          <a:xfrm>
            <a:off x="88138" y="753924"/>
            <a:ext cx="10687437" cy="1352074"/>
          </a:xfrm>
          <a:prstGeom prst="rect">
            <a:avLst/>
          </a:prstGeom>
          <a:noFill/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流程圖: 人工輸入 2">
            <a:extLst>
              <a:ext uri="{FF2B5EF4-FFF2-40B4-BE49-F238E27FC236}">
                <a16:creationId xmlns:a16="http://schemas.microsoft.com/office/drawing/2014/main" id="{0A4C9C15-239B-5A18-78DF-5934AAE9BE9E}"/>
              </a:ext>
            </a:extLst>
          </p:cNvPr>
          <p:cNvSpPr/>
          <p:nvPr/>
        </p:nvSpPr>
        <p:spPr>
          <a:xfrm rot="16200000" flipV="1">
            <a:off x="1810799" y="-858560"/>
            <a:ext cx="376755" cy="3747157"/>
          </a:xfrm>
          <a:prstGeom prst="flowChartManualInput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468D1C-C634-841D-CBFE-435A1A003DAF}"/>
              </a:ext>
            </a:extLst>
          </p:cNvPr>
          <p:cNvSpPr/>
          <p:nvPr/>
        </p:nvSpPr>
        <p:spPr>
          <a:xfrm>
            <a:off x="128151" y="811400"/>
            <a:ext cx="3744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Draft</a:t>
            </a:r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產出流程說明</a:t>
            </a:r>
            <a:endParaRPr kumimoji="1" lang="en-US" altLang="zh-TW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4BAF757-866D-34A8-81F1-E4F93246F189}"/>
              </a:ext>
            </a:extLst>
          </p:cNvPr>
          <p:cNvSpPr txBox="1">
            <a:spLocks/>
          </p:cNvSpPr>
          <p:nvPr/>
        </p:nvSpPr>
        <p:spPr>
          <a:xfrm>
            <a:off x="1519129" y="67280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TW" altLang="en-US" sz="3600" dirty="0"/>
              <a:t>業務流程</a:t>
            </a:r>
            <a:r>
              <a:rPr kumimoji="0" lang="en-US" altLang="zh-TW" sz="3600" dirty="0"/>
              <a:t>(Cont.)</a:t>
            </a:r>
            <a:endParaRPr kumimoji="0" lang="zh-TW" altLang="en-US" sz="36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grpSp>
        <p:nvGrpSpPr>
          <p:cNvPr id="17" name="群組 65">
            <a:extLst>
              <a:ext uri="{FF2B5EF4-FFF2-40B4-BE49-F238E27FC236}">
                <a16:creationId xmlns:a16="http://schemas.microsoft.com/office/drawing/2014/main" id="{9FBE7A6A-554C-34AC-B38F-319922513586}"/>
              </a:ext>
            </a:extLst>
          </p:cNvPr>
          <p:cNvGrpSpPr>
            <a:grpSpLocks/>
          </p:cNvGrpSpPr>
          <p:nvPr/>
        </p:nvGrpSpPr>
        <p:grpSpPr bwMode="auto">
          <a:xfrm>
            <a:off x="695447" y="3388625"/>
            <a:ext cx="2287444" cy="693659"/>
            <a:chOff x="5791200" y="1396334"/>
            <a:chExt cx="2202865" cy="927766"/>
          </a:xfrm>
        </p:grpSpPr>
        <p:grpSp>
          <p:nvGrpSpPr>
            <p:cNvPr id="18" name="群組 7">
              <a:extLst>
                <a:ext uri="{FF2B5EF4-FFF2-40B4-BE49-F238E27FC236}">
                  <a16:creationId xmlns:a16="http://schemas.microsoft.com/office/drawing/2014/main" id="{FEFE7D86-A4D2-861F-7CB6-19D6AB7A35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7327" y="1396334"/>
              <a:ext cx="902571" cy="863435"/>
              <a:chOff x="1898834" y="1806922"/>
              <a:chExt cx="902608" cy="861296"/>
            </a:xfrm>
          </p:grpSpPr>
          <p:pic>
            <p:nvPicPr>
              <p:cNvPr id="23" name="圖形 8" descr="桌子">
                <a:extLst>
                  <a:ext uri="{FF2B5EF4-FFF2-40B4-BE49-F238E27FC236}">
                    <a16:creationId xmlns:a16="http://schemas.microsoft.com/office/drawing/2014/main" id="{B9A2C7E0-5A30-C28B-5ADD-0A54D3ADAC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987" y="1806922"/>
                <a:ext cx="704874" cy="708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文字方塊 9">
                <a:extLst>
                  <a:ext uri="{FF2B5EF4-FFF2-40B4-BE49-F238E27FC236}">
                    <a16:creationId xmlns:a16="http://schemas.microsoft.com/office/drawing/2014/main" id="{25E2CE62-001A-A58B-6D12-8A68230F05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8834" y="2360983"/>
                <a:ext cx="902608" cy="307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帳單主檔</a:t>
                </a:r>
              </a:p>
            </p:txBody>
          </p:sp>
        </p:grpSp>
        <p:grpSp>
          <p:nvGrpSpPr>
            <p:cNvPr id="19" name="群組 7">
              <a:extLst>
                <a:ext uri="{FF2B5EF4-FFF2-40B4-BE49-F238E27FC236}">
                  <a16:creationId xmlns:a16="http://schemas.microsoft.com/office/drawing/2014/main" id="{3DCBE0A1-AC16-23CC-E391-EF1AFDA0F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3665" y="1396334"/>
              <a:ext cx="1082061" cy="875281"/>
              <a:chOff x="1809084" y="1795105"/>
              <a:chExt cx="1082104" cy="873113"/>
            </a:xfrm>
          </p:grpSpPr>
          <p:pic>
            <p:nvPicPr>
              <p:cNvPr id="21" name="圖形 8" descr="桌子">
                <a:extLst>
                  <a:ext uri="{FF2B5EF4-FFF2-40B4-BE49-F238E27FC236}">
                    <a16:creationId xmlns:a16="http://schemas.microsoft.com/office/drawing/2014/main" id="{F6585CE3-683E-4B6C-D89D-B6783C7CFE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5782" y="1795105"/>
                <a:ext cx="704874" cy="703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文字方塊 9">
                <a:extLst>
                  <a:ext uri="{FF2B5EF4-FFF2-40B4-BE49-F238E27FC236}">
                    <a16:creationId xmlns:a16="http://schemas.microsoft.com/office/drawing/2014/main" id="{CD1E4481-07B2-4988-87F8-05AF4F4F1E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9084" y="2360983"/>
                <a:ext cx="1082104" cy="307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帳單明細檔</a:t>
                </a:r>
              </a:p>
            </p:txBody>
          </p:sp>
        </p:grpSp>
        <p:sp>
          <p:nvSpPr>
            <p:cNvPr id="20" name="矩形 64">
              <a:extLst>
                <a:ext uri="{FF2B5EF4-FFF2-40B4-BE49-F238E27FC236}">
                  <a16:creationId xmlns:a16="http://schemas.microsoft.com/office/drawing/2014/main" id="{EE8C01B6-C3F1-AF4C-0A58-176304206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1396335"/>
              <a:ext cx="2202865" cy="927765"/>
            </a:xfrm>
            <a:prstGeom prst="rect">
              <a:avLst/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Arial" panose="020B0604020202020204" pitchFamily="34" charset="0"/>
              </a:endParaRPr>
            </a:p>
          </p:txBody>
        </p:sp>
      </p:grp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7E0DD99A-A7D3-F520-25C8-A2BA47B6438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955512" y="3735455"/>
            <a:ext cx="963313" cy="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266CDA3-FD0E-44C4-08C9-C3E8C1C3700A}"/>
              </a:ext>
            </a:extLst>
          </p:cNvPr>
          <p:cNvSpPr txBox="1"/>
          <p:nvPr/>
        </p:nvSpPr>
        <p:spPr>
          <a:xfrm>
            <a:off x="279912" y="1379907"/>
            <a:ext cx="10303887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CBP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窗口透過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CBP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系統將帳單號碼輸入後查詢出對應之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帳單主檔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]&amp;[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帳單明細檔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帳單主檔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]&amp;[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帳單明細檔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資料正確後套印帳單格式產出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Draft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帳單檔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54">
            <a:extLst>
              <a:ext uri="{FF2B5EF4-FFF2-40B4-BE49-F238E27FC236}">
                <a16:creationId xmlns:a16="http://schemas.microsoft.com/office/drawing/2014/main" id="{89AB22E7-F3F8-F32A-8407-ACE099F7B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9247" y="888701"/>
            <a:ext cx="2166797" cy="39909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Draft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產出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133713-198C-04AD-8EE8-D87BE0486671}"/>
              </a:ext>
            </a:extLst>
          </p:cNvPr>
          <p:cNvSpPr/>
          <p:nvPr/>
        </p:nvSpPr>
        <p:spPr bwMode="auto">
          <a:xfrm>
            <a:off x="3801146" y="3429000"/>
            <a:ext cx="2154366" cy="614331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帳單格式產出處理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D370ADB-3449-AD10-10BC-30A51CD5A3A9}"/>
              </a:ext>
            </a:extLst>
          </p:cNvPr>
          <p:cNvCxnSpPr>
            <a:cxnSpLocks/>
            <a:stCxn id="20" idx="3"/>
            <a:endCxn id="7" idx="1"/>
          </p:cNvCxnSpPr>
          <p:nvPr/>
        </p:nvCxnSpPr>
        <p:spPr>
          <a:xfrm>
            <a:off x="2982891" y="3735455"/>
            <a:ext cx="818255" cy="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9">
            <a:extLst>
              <a:ext uri="{FF2B5EF4-FFF2-40B4-BE49-F238E27FC236}">
                <a16:creationId xmlns:a16="http://schemas.microsoft.com/office/drawing/2014/main" id="{AC0710C6-0687-3E6B-EBFA-BD6F2E6B2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71" y="3842933"/>
            <a:ext cx="973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Draft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形 7" descr="文件">
            <a:extLst>
              <a:ext uri="{FF2B5EF4-FFF2-40B4-BE49-F238E27FC236}">
                <a16:creationId xmlns:a16="http://schemas.microsoft.com/office/drawing/2014/main" id="{69E7FCDD-E8BC-7CC5-CDAE-093363F05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18825" y="3354243"/>
            <a:ext cx="561854" cy="561854"/>
          </a:xfrm>
          <a:prstGeom prst="rect">
            <a:avLst/>
          </a:prstGeom>
        </p:spPr>
      </p:pic>
      <p:cxnSp>
        <p:nvCxnSpPr>
          <p:cNvPr id="10" name="接點: 肘形 74">
            <a:extLst>
              <a:ext uri="{FF2B5EF4-FFF2-40B4-BE49-F238E27FC236}">
                <a16:creationId xmlns:a16="http://schemas.microsoft.com/office/drawing/2014/main" id="{768C2DE4-7AA2-65A9-9CE0-0A4DC6FDBC48}"/>
              </a:ext>
            </a:extLst>
          </p:cNvPr>
          <p:cNvCxnSpPr>
            <a:cxnSpLocks noChangeShapeType="1"/>
            <a:stCxn id="7" idx="2"/>
          </p:cNvCxnSpPr>
          <p:nvPr/>
        </p:nvCxnSpPr>
        <p:spPr bwMode="auto">
          <a:xfrm rot="16200000" flipH="1">
            <a:off x="4919414" y="4002245"/>
            <a:ext cx="995013" cy="1077183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B52B44E-1684-FB69-F739-3ECC5E2A353A}"/>
              </a:ext>
            </a:extLst>
          </p:cNvPr>
          <p:cNvSpPr/>
          <p:nvPr/>
        </p:nvSpPr>
        <p:spPr bwMode="auto">
          <a:xfrm>
            <a:off x="5955512" y="4714307"/>
            <a:ext cx="2272412" cy="614331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Email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通知主管簽核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2C63C3C-4AA4-5FDA-ADFD-CA62CA0FD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147" y="2221552"/>
            <a:ext cx="127118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處理狀態從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1" hangingPunct="1"/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1" hangingPunct="1"/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DRAFTED</a:t>
            </a:r>
          </a:p>
        </p:txBody>
      </p: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7A4BD6E8-B078-1026-C951-945494569B43}"/>
              </a:ext>
            </a:extLst>
          </p:cNvPr>
          <p:cNvCxnSpPr>
            <a:cxnSpLocks/>
            <a:stCxn id="7" idx="0"/>
            <a:endCxn id="20" idx="0"/>
          </p:cNvCxnSpPr>
          <p:nvPr/>
        </p:nvCxnSpPr>
        <p:spPr>
          <a:xfrm rot="16200000" flipV="1">
            <a:off x="3338562" y="1889233"/>
            <a:ext cx="40374" cy="3039160"/>
          </a:xfrm>
          <a:prstGeom prst="bentConnector3">
            <a:avLst>
              <a:gd name="adj1" fmla="val 960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64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6DA25F-DB68-CF9A-53E7-673F8D20D43A}"/>
              </a:ext>
            </a:extLst>
          </p:cNvPr>
          <p:cNvSpPr/>
          <p:nvPr/>
        </p:nvSpPr>
        <p:spPr>
          <a:xfrm>
            <a:off x="88138" y="753924"/>
            <a:ext cx="10687437" cy="1411397"/>
          </a:xfrm>
          <a:prstGeom prst="rect">
            <a:avLst/>
          </a:prstGeom>
          <a:noFill/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流程圖: 人工輸入 2">
            <a:extLst>
              <a:ext uri="{FF2B5EF4-FFF2-40B4-BE49-F238E27FC236}">
                <a16:creationId xmlns:a16="http://schemas.microsoft.com/office/drawing/2014/main" id="{0A4C9C15-239B-5A18-78DF-5934AAE9BE9E}"/>
              </a:ext>
            </a:extLst>
          </p:cNvPr>
          <p:cNvSpPr/>
          <p:nvPr/>
        </p:nvSpPr>
        <p:spPr>
          <a:xfrm rot="16200000" flipV="1">
            <a:off x="1810799" y="-858560"/>
            <a:ext cx="376755" cy="3747157"/>
          </a:xfrm>
          <a:prstGeom prst="flowChartManualInput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468D1C-C634-841D-CBFE-435A1A003DAF}"/>
              </a:ext>
            </a:extLst>
          </p:cNvPr>
          <p:cNvSpPr/>
          <p:nvPr/>
        </p:nvSpPr>
        <p:spPr>
          <a:xfrm>
            <a:off x="128151" y="811400"/>
            <a:ext cx="3744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簽核流程說明</a:t>
            </a:r>
            <a:endParaRPr kumimoji="1" lang="en-US" altLang="zh-TW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4BAF757-866D-34A8-81F1-E4F93246F189}"/>
              </a:ext>
            </a:extLst>
          </p:cNvPr>
          <p:cNvSpPr txBox="1">
            <a:spLocks/>
          </p:cNvSpPr>
          <p:nvPr/>
        </p:nvSpPr>
        <p:spPr>
          <a:xfrm>
            <a:off x="1519129" y="67280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TW" altLang="en-US" sz="3600" dirty="0"/>
              <a:t>業務流程</a:t>
            </a:r>
            <a:r>
              <a:rPr kumimoji="0" lang="en-US" altLang="zh-TW" sz="3600" dirty="0"/>
              <a:t>(Cont.)</a:t>
            </a:r>
            <a:endParaRPr kumimoji="0" lang="zh-TW" altLang="en-US" sz="36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grpSp>
        <p:nvGrpSpPr>
          <p:cNvPr id="17" name="群組 65">
            <a:extLst>
              <a:ext uri="{FF2B5EF4-FFF2-40B4-BE49-F238E27FC236}">
                <a16:creationId xmlns:a16="http://schemas.microsoft.com/office/drawing/2014/main" id="{9FBE7A6A-554C-34AC-B38F-319922513586}"/>
              </a:ext>
            </a:extLst>
          </p:cNvPr>
          <p:cNvGrpSpPr>
            <a:grpSpLocks/>
          </p:cNvGrpSpPr>
          <p:nvPr/>
        </p:nvGrpSpPr>
        <p:grpSpPr bwMode="auto">
          <a:xfrm>
            <a:off x="1294772" y="4892484"/>
            <a:ext cx="2287444" cy="693659"/>
            <a:chOff x="5791200" y="1396334"/>
            <a:chExt cx="2202865" cy="927766"/>
          </a:xfrm>
        </p:grpSpPr>
        <p:grpSp>
          <p:nvGrpSpPr>
            <p:cNvPr id="18" name="群組 7">
              <a:extLst>
                <a:ext uri="{FF2B5EF4-FFF2-40B4-BE49-F238E27FC236}">
                  <a16:creationId xmlns:a16="http://schemas.microsoft.com/office/drawing/2014/main" id="{FEFE7D86-A4D2-861F-7CB6-19D6AB7A35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7327" y="1396334"/>
              <a:ext cx="902571" cy="863435"/>
              <a:chOff x="1898834" y="1806922"/>
              <a:chExt cx="902608" cy="861296"/>
            </a:xfrm>
          </p:grpSpPr>
          <p:pic>
            <p:nvPicPr>
              <p:cNvPr id="23" name="圖形 8" descr="桌子">
                <a:extLst>
                  <a:ext uri="{FF2B5EF4-FFF2-40B4-BE49-F238E27FC236}">
                    <a16:creationId xmlns:a16="http://schemas.microsoft.com/office/drawing/2014/main" id="{B9A2C7E0-5A30-C28B-5ADD-0A54D3ADAC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987" y="1806922"/>
                <a:ext cx="704874" cy="708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文字方塊 9">
                <a:extLst>
                  <a:ext uri="{FF2B5EF4-FFF2-40B4-BE49-F238E27FC236}">
                    <a16:creationId xmlns:a16="http://schemas.microsoft.com/office/drawing/2014/main" id="{25E2CE62-001A-A58B-6D12-8A68230F05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8834" y="2360983"/>
                <a:ext cx="902608" cy="307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帳單主檔</a:t>
                </a:r>
              </a:p>
            </p:txBody>
          </p:sp>
        </p:grpSp>
        <p:grpSp>
          <p:nvGrpSpPr>
            <p:cNvPr id="19" name="群組 7">
              <a:extLst>
                <a:ext uri="{FF2B5EF4-FFF2-40B4-BE49-F238E27FC236}">
                  <a16:creationId xmlns:a16="http://schemas.microsoft.com/office/drawing/2014/main" id="{3DCBE0A1-AC16-23CC-E391-EF1AFDA0F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3665" y="1396334"/>
              <a:ext cx="1082061" cy="875281"/>
              <a:chOff x="1809084" y="1795105"/>
              <a:chExt cx="1082104" cy="873113"/>
            </a:xfrm>
          </p:grpSpPr>
          <p:pic>
            <p:nvPicPr>
              <p:cNvPr id="21" name="圖形 8" descr="桌子">
                <a:extLst>
                  <a:ext uri="{FF2B5EF4-FFF2-40B4-BE49-F238E27FC236}">
                    <a16:creationId xmlns:a16="http://schemas.microsoft.com/office/drawing/2014/main" id="{F6585CE3-683E-4B6C-D89D-B6783C7CFE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5782" y="1795105"/>
                <a:ext cx="704874" cy="703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文字方塊 9">
                <a:extLst>
                  <a:ext uri="{FF2B5EF4-FFF2-40B4-BE49-F238E27FC236}">
                    <a16:creationId xmlns:a16="http://schemas.microsoft.com/office/drawing/2014/main" id="{CD1E4481-07B2-4988-87F8-05AF4F4F1E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9084" y="2360983"/>
                <a:ext cx="1082104" cy="307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帳單明細檔</a:t>
                </a:r>
              </a:p>
            </p:txBody>
          </p:sp>
        </p:grpSp>
        <p:sp>
          <p:nvSpPr>
            <p:cNvPr id="20" name="矩形 64">
              <a:extLst>
                <a:ext uri="{FF2B5EF4-FFF2-40B4-BE49-F238E27FC236}">
                  <a16:creationId xmlns:a16="http://schemas.microsoft.com/office/drawing/2014/main" id="{EE8C01B6-C3F1-AF4C-0A58-176304206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1396335"/>
              <a:ext cx="2202865" cy="927765"/>
            </a:xfrm>
            <a:prstGeom prst="rect">
              <a:avLst/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Arial" panose="020B0604020202020204" pitchFamily="34" charset="0"/>
              </a:endParaRPr>
            </a:p>
          </p:txBody>
        </p:sp>
      </p:grp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7E0DD99A-A7D3-F520-25C8-A2BA47B64387}"/>
              </a:ext>
            </a:extLst>
          </p:cNvPr>
          <p:cNvCxnSpPr>
            <a:cxnSpLocks/>
            <a:stCxn id="20" idx="0"/>
            <a:endCxn id="7" idx="2"/>
          </p:cNvCxnSpPr>
          <p:nvPr/>
        </p:nvCxnSpPr>
        <p:spPr>
          <a:xfrm flipV="1">
            <a:off x="2438494" y="4183132"/>
            <a:ext cx="325606" cy="70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AC5A7787-1709-1B33-348C-2931181877B9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7351776" y="3045402"/>
            <a:ext cx="667897" cy="8305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9">
            <a:extLst>
              <a:ext uri="{FF2B5EF4-FFF2-40B4-BE49-F238E27FC236}">
                <a16:creationId xmlns:a16="http://schemas.microsoft.com/office/drawing/2014/main" id="{C82E883D-A6C3-B2A7-E1AA-F0AFC38EE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92" y="4683650"/>
            <a:ext cx="13099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Signed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帳單檔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F02867E3-0258-8B51-38C2-19E1DD0EC8F7}"/>
              </a:ext>
            </a:extLst>
          </p:cNvPr>
          <p:cNvCxnSpPr>
            <a:cxnSpLocks/>
          </p:cNvCxnSpPr>
          <p:nvPr/>
        </p:nvCxnSpPr>
        <p:spPr>
          <a:xfrm>
            <a:off x="7351776" y="3875965"/>
            <a:ext cx="684431" cy="6963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02" name="接點: 肘形 25601">
            <a:extLst>
              <a:ext uri="{FF2B5EF4-FFF2-40B4-BE49-F238E27FC236}">
                <a16:creationId xmlns:a16="http://schemas.microsoft.com/office/drawing/2014/main" id="{FC7376F9-7022-B53A-89B5-84669EDE5894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188720" y="3875966"/>
            <a:ext cx="91031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266CDA3-FD0E-44C4-08C9-C3E8C1C3700A}"/>
              </a:ext>
            </a:extLst>
          </p:cNvPr>
          <p:cNvSpPr txBox="1"/>
          <p:nvPr/>
        </p:nvSpPr>
        <p:spPr>
          <a:xfrm>
            <a:off x="271419" y="1422570"/>
            <a:ext cx="10303887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CBP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窗口透過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CBP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系統將已輸出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Draft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的帳單號碼輸入後查詢出對應之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帳單主檔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]&amp;[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帳單明細檔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帳單主檔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]&amp;[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帳單明細檔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資料後進行簽核處理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54">
            <a:extLst>
              <a:ext uri="{FF2B5EF4-FFF2-40B4-BE49-F238E27FC236}">
                <a16:creationId xmlns:a16="http://schemas.microsoft.com/office/drawing/2014/main" id="{89AB22E7-F3F8-F32A-8407-ACE099F7B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9247" y="888701"/>
            <a:ext cx="2166797" cy="39909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帳單簽核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133713-198C-04AD-8EE8-D87BE0486671}"/>
              </a:ext>
            </a:extLst>
          </p:cNvPr>
          <p:cNvSpPr/>
          <p:nvPr/>
        </p:nvSpPr>
        <p:spPr bwMode="auto">
          <a:xfrm>
            <a:off x="1339479" y="3568801"/>
            <a:ext cx="2849241" cy="614331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反查對應的帳單主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明細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D370ADB-3449-AD10-10BC-30A51CD5A3A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449892" y="3179220"/>
            <a:ext cx="314208" cy="389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3580D8C8-400D-5920-A95B-DDCABA0BB3D8}"/>
              </a:ext>
            </a:extLst>
          </p:cNvPr>
          <p:cNvSpPr/>
          <p:nvPr/>
        </p:nvSpPr>
        <p:spPr bwMode="auto">
          <a:xfrm>
            <a:off x="5099035" y="3448608"/>
            <a:ext cx="2252741" cy="854715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帳單簽核處理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1" hangingPunct="1">
              <a:defRPr/>
            </a:pP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主管確認簽核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 eaLnBrk="1" hangingPunct="1">
              <a:defRPr/>
            </a:pP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手動上傳簽核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grpSp>
        <p:nvGrpSpPr>
          <p:cNvPr id="36" name="群組 7">
            <a:extLst>
              <a:ext uri="{FF2B5EF4-FFF2-40B4-BE49-F238E27FC236}">
                <a16:creationId xmlns:a16="http://schemas.microsoft.com/office/drawing/2014/main" id="{632259B9-2B5F-5214-D9DB-80947051597C}"/>
              </a:ext>
            </a:extLst>
          </p:cNvPr>
          <p:cNvGrpSpPr>
            <a:grpSpLocks/>
          </p:cNvGrpSpPr>
          <p:nvPr/>
        </p:nvGrpSpPr>
        <p:grpSpPr bwMode="auto">
          <a:xfrm>
            <a:off x="7770647" y="2779650"/>
            <a:ext cx="1261884" cy="684890"/>
            <a:chOff x="1741942" y="1806922"/>
            <a:chExt cx="1216380" cy="912769"/>
          </a:xfrm>
        </p:grpSpPr>
        <p:pic>
          <p:nvPicPr>
            <p:cNvPr id="37" name="圖形 8" descr="桌子">
              <a:extLst>
                <a:ext uri="{FF2B5EF4-FFF2-40B4-BE49-F238E27FC236}">
                  <a16:creationId xmlns:a16="http://schemas.microsoft.com/office/drawing/2014/main" id="{A28B8E05-F94F-5438-3B59-CA6B4E9DC7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87" y="1806922"/>
              <a:ext cx="704874" cy="708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文字方塊 9">
              <a:extLst>
                <a:ext uri="{FF2B5EF4-FFF2-40B4-BE49-F238E27FC236}">
                  <a16:creationId xmlns:a16="http://schemas.microsoft.com/office/drawing/2014/main" id="{39B482E2-6E33-ABBF-67C2-47616071E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1942" y="2309509"/>
              <a:ext cx="1216380" cy="41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帳單簽核紀錄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54" name="圖形 53" descr="文件">
            <a:extLst>
              <a:ext uri="{FF2B5EF4-FFF2-40B4-BE49-F238E27FC236}">
                <a16:creationId xmlns:a16="http://schemas.microsoft.com/office/drawing/2014/main" id="{B583C5BD-4B83-BB10-02EF-3F6FE43ADF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58947" y="4160538"/>
            <a:ext cx="717449" cy="561854"/>
          </a:xfrm>
          <a:prstGeom prst="rect">
            <a:avLst/>
          </a:prstGeom>
        </p:spPr>
      </p:pic>
      <p:sp>
        <p:nvSpPr>
          <p:cNvPr id="25" name="文字方塊 9">
            <a:extLst>
              <a:ext uri="{FF2B5EF4-FFF2-40B4-BE49-F238E27FC236}">
                <a16:creationId xmlns:a16="http://schemas.microsoft.com/office/drawing/2014/main" id="{9D098051-7A66-79FC-10D9-D8C86E9DB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630" y="2866525"/>
            <a:ext cx="973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Draft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6" name="圖形 25" descr="文件">
            <a:extLst>
              <a:ext uri="{FF2B5EF4-FFF2-40B4-BE49-F238E27FC236}">
                <a16:creationId xmlns:a16="http://schemas.microsoft.com/office/drawing/2014/main" id="{DC07350C-B3BC-ACB5-15AC-B3D1F2E1A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65184" y="2377835"/>
            <a:ext cx="561854" cy="561854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34C5923E-4C55-D71F-3DC3-25E578B78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0531" y="4632036"/>
            <a:ext cx="127118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處理狀態從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DRAFTED</a:t>
            </a:r>
          </a:p>
          <a:p>
            <a:pPr algn="ctr" eaLnBrk="1" hangingPunct="1"/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</a:p>
          <a:p>
            <a:pPr algn="ctr" eaLnBrk="1" hangingPunct="1"/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SIGNED</a:t>
            </a:r>
          </a:p>
        </p:txBody>
      </p: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33642786-B203-9696-0F71-9A9357C76B5C}"/>
              </a:ext>
            </a:extLst>
          </p:cNvPr>
          <p:cNvCxnSpPr>
            <a:cxnSpLocks/>
            <a:stCxn id="32" idx="2"/>
            <a:endCxn id="20" idx="3"/>
          </p:cNvCxnSpPr>
          <p:nvPr/>
        </p:nvCxnSpPr>
        <p:spPr>
          <a:xfrm rot="5400000">
            <a:off x="4435816" y="3449723"/>
            <a:ext cx="935991" cy="26431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17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6DA25F-DB68-CF9A-53E7-673F8D20D43A}"/>
              </a:ext>
            </a:extLst>
          </p:cNvPr>
          <p:cNvSpPr/>
          <p:nvPr/>
        </p:nvSpPr>
        <p:spPr>
          <a:xfrm>
            <a:off x="88138" y="753924"/>
            <a:ext cx="10687437" cy="1074501"/>
          </a:xfrm>
          <a:prstGeom prst="rect">
            <a:avLst/>
          </a:prstGeom>
          <a:noFill/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流程圖: 人工輸入 2">
            <a:extLst>
              <a:ext uri="{FF2B5EF4-FFF2-40B4-BE49-F238E27FC236}">
                <a16:creationId xmlns:a16="http://schemas.microsoft.com/office/drawing/2014/main" id="{0A4C9C15-239B-5A18-78DF-5934AAE9BE9E}"/>
              </a:ext>
            </a:extLst>
          </p:cNvPr>
          <p:cNvSpPr/>
          <p:nvPr/>
        </p:nvSpPr>
        <p:spPr>
          <a:xfrm rot="16200000" flipV="1">
            <a:off x="1810799" y="-858560"/>
            <a:ext cx="376755" cy="3747157"/>
          </a:xfrm>
          <a:prstGeom prst="flowChartManualInput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468D1C-C634-841D-CBFE-435A1A003DAF}"/>
              </a:ext>
            </a:extLst>
          </p:cNvPr>
          <p:cNvSpPr/>
          <p:nvPr/>
        </p:nvSpPr>
        <p:spPr>
          <a:xfrm>
            <a:off x="128151" y="811400"/>
            <a:ext cx="3744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簽核流程說明</a:t>
            </a:r>
            <a:endParaRPr kumimoji="1" lang="en-US" altLang="zh-TW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4BAF757-866D-34A8-81F1-E4F93246F189}"/>
              </a:ext>
            </a:extLst>
          </p:cNvPr>
          <p:cNvSpPr txBox="1">
            <a:spLocks/>
          </p:cNvSpPr>
          <p:nvPr/>
        </p:nvSpPr>
        <p:spPr>
          <a:xfrm>
            <a:off x="1519129" y="67280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TW" altLang="en-US" sz="3600" dirty="0"/>
              <a:t>業務流程</a:t>
            </a:r>
            <a:r>
              <a:rPr kumimoji="0" lang="en-US" altLang="zh-TW" sz="3600" dirty="0"/>
              <a:t>(Cont.)</a:t>
            </a:r>
            <a:endParaRPr kumimoji="0" lang="zh-TW" altLang="en-US" sz="36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AC5A7787-1709-1B33-348C-2931181877B9}"/>
              </a:ext>
            </a:extLst>
          </p:cNvPr>
          <p:cNvCxnSpPr>
            <a:cxnSpLocks/>
            <a:stCxn id="32" idx="3"/>
            <a:endCxn id="14" idx="1"/>
          </p:cNvCxnSpPr>
          <p:nvPr/>
        </p:nvCxnSpPr>
        <p:spPr>
          <a:xfrm flipV="1">
            <a:off x="5749600" y="2928957"/>
            <a:ext cx="1103495" cy="9276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F02867E3-0258-8B51-38C2-19E1DD0EC8F7}"/>
              </a:ext>
            </a:extLst>
          </p:cNvPr>
          <p:cNvCxnSpPr>
            <a:cxnSpLocks/>
            <a:stCxn id="32" idx="3"/>
            <a:endCxn id="11" idx="1"/>
          </p:cNvCxnSpPr>
          <p:nvPr/>
        </p:nvCxnSpPr>
        <p:spPr>
          <a:xfrm>
            <a:off x="5749600" y="3856569"/>
            <a:ext cx="1164872" cy="8280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266CDA3-FD0E-44C4-08C9-C3E8C1C3700A}"/>
              </a:ext>
            </a:extLst>
          </p:cNvPr>
          <p:cNvSpPr txBox="1"/>
          <p:nvPr/>
        </p:nvSpPr>
        <p:spPr>
          <a:xfrm>
            <a:off x="271419" y="1422570"/>
            <a:ext cx="1030388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CBP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窗口類似用帳單簽核的方式進行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Credit Note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的簽核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54">
            <a:extLst>
              <a:ext uri="{FF2B5EF4-FFF2-40B4-BE49-F238E27FC236}">
                <a16:creationId xmlns:a16="http://schemas.microsoft.com/office/drawing/2014/main" id="{89AB22E7-F3F8-F32A-8407-ACE099F7B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7225" y="888701"/>
            <a:ext cx="2668820" cy="39909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Credit Note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簽核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580D8C8-400D-5920-A95B-DDCABA0BB3D8}"/>
              </a:ext>
            </a:extLst>
          </p:cNvPr>
          <p:cNvSpPr/>
          <p:nvPr/>
        </p:nvSpPr>
        <p:spPr bwMode="auto">
          <a:xfrm>
            <a:off x="3310969" y="3379348"/>
            <a:ext cx="2438631" cy="954441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CreditNote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簽核處理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主管確認簽核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 eaLnBrk="1" hangingPunct="1">
              <a:defRPr/>
            </a:pP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手動上傳簽核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11" name="圖形 10" descr="文件">
            <a:extLst>
              <a:ext uri="{FF2B5EF4-FFF2-40B4-BE49-F238E27FC236}">
                <a16:creationId xmlns:a16="http://schemas.microsoft.com/office/drawing/2014/main" id="{6CD802FD-E812-848F-F6FD-BAEB2D8A1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4472" y="4403704"/>
            <a:ext cx="561854" cy="561854"/>
          </a:xfrm>
          <a:prstGeom prst="rect">
            <a:avLst/>
          </a:prstGeom>
        </p:spPr>
      </p:pic>
      <p:grpSp>
        <p:nvGrpSpPr>
          <p:cNvPr id="13" name="群組 7">
            <a:extLst>
              <a:ext uri="{FF2B5EF4-FFF2-40B4-BE49-F238E27FC236}">
                <a16:creationId xmlns:a16="http://schemas.microsoft.com/office/drawing/2014/main" id="{847154CD-F73F-66AE-77B0-660DC1D67CB2}"/>
              </a:ext>
            </a:extLst>
          </p:cNvPr>
          <p:cNvGrpSpPr>
            <a:grpSpLocks/>
          </p:cNvGrpSpPr>
          <p:nvPr/>
        </p:nvGrpSpPr>
        <p:grpSpPr bwMode="auto">
          <a:xfrm>
            <a:off x="6651358" y="2663207"/>
            <a:ext cx="1167307" cy="684890"/>
            <a:chOff x="1787525" y="1806922"/>
            <a:chExt cx="1125212" cy="912769"/>
          </a:xfrm>
        </p:grpSpPr>
        <p:pic>
          <p:nvPicPr>
            <p:cNvPr id="14" name="圖形 8" descr="桌子">
              <a:extLst>
                <a:ext uri="{FF2B5EF4-FFF2-40B4-BE49-F238E27FC236}">
                  <a16:creationId xmlns:a16="http://schemas.microsoft.com/office/drawing/2014/main" id="{6A194223-7AC8-C4EA-1C20-0E31F92039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87" y="1806922"/>
              <a:ext cx="704874" cy="708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文字方塊 9">
              <a:extLst>
                <a:ext uri="{FF2B5EF4-FFF2-40B4-BE49-F238E27FC236}">
                  <a16:creationId xmlns:a16="http://schemas.microsoft.com/office/drawing/2014/main" id="{AF77F104-15E0-739C-5B62-20F96605D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7525" y="2309509"/>
              <a:ext cx="1125212" cy="41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CN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簽核紀錄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6" name="文字方塊 9">
            <a:extLst>
              <a:ext uri="{FF2B5EF4-FFF2-40B4-BE49-F238E27FC236}">
                <a16:creationId xmlns:a16="http://schemas.microsoft.com/office/drawing/2014/main" id="{3DD56E8A-5498-EFC6-82EA-4F08E1870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1854" y="4965101"/>
            <a:ext cx="12602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Signed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BEEBE870-D413-951F-8B84-CAE513774330}"/>
              </a:ext>
            </a:extLst>
          </p:cNvPr>
          <p:cNvGrpSpPr/>
          <p:nvPr/>
        </p:nvGrpSpPr>
        <p:grpSpPr>
          <a:xfrm>
            <a:off x="987588" y="3489929"/>
            <a:ext cx="1954548" cy="733280"/>
            <a:chOff x="3313638" y="3129675"/>
            <a:chExt cx="1954548" cy="733280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DE82BDC3-9623-2E93-4E3A-637EBB373A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0211" y="3129675"/>
              <a:ext cx="808234" cy="684890"/>
              <a:chOff x="1960787" y="1806922"/>
              <a:chExt cx="778695" cy="912769"/>
            </a:xfrm>
          </p:grpSpPr>
          <p:pic>
            <p:nvPicPr>
              <p:cNvPr id="30" name="圖形 8" descr="桌子">
                <a:extLst>
                  <a:ext uri="{FF2B5EF4-FFF2-40B4-BE49-F238E27FC236}">
                    <a16:creationId xmlns:a16="http://schemas.microsoft.com/office/drawing/2014/main" id="{A60F7E9E-4473-DA86-E04B-F45BDD2629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987" y="1806922"/>
                <a:ext cx="704874" cy="708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49F5C7D6-9C65-C2FF-0E81-AE4536512B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0787" y="2309509"/>
                <a:ext cx="778695" cy="410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CN</a:t>
                </a:r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主檔</a:t>
                </a:r>
                <a:endPara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ED8E6506-6D7C-727B-78A6-F10DB87A29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0416" y="3129675"/>
              <a:ext cx="987770" cy="684890"/>
              <a:chOff x="1874300" y="1806922"/>
              <a:chExt cx="951668" cy="912769"/>
            </a:xfrm>
          </p:grpSpPr>
          <p:pic>
            <p:nvPicPr>
              <p:cNvPr id="28" name="圖形 8" descr="桌子">
                <a:extLst>
                  <a:ext uri="{FF2B5EF4-FFF2-40B4-BE49-F238E27FC236}">
                    <a16:creationId xmlns:a16="http://schemas.microsoft.com/office/drawing/2014/main" id="{2A8439E2-89BA-23C9-5124-6B7618E99D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987" y="1806922"/>
                <a:ext cx="704874" cy="708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2EF94301-9D44-3E9A-2D79-D16DBABA2E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4300" y="2309509"/>
                <a:ext cx="951668" cy="410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CN</a:t>
                </a:r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明細檔</a:t>
                </a:r>
                <a:endPara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7" name="矩形 64">
              <a:extLst>
                <a:ext uri="{FF2B5EF4-FFF2-40B4-BE49-F238E27FC236}">
                  <a16:creationId xmlns:a16="http://schemas.microsoft.com/office/drawing/2014/main" id="{01643A77-7A95-9037-20F7-00DEFCE70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3638" y="3129675"/>
              <a:ext cx="1923796" cy="733280"/>
            </a:xfrm>
            <a:prstGeom prst="rect">
              <a:avLst/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Arial" panose="020B0604020202020204" pitchFamily="34" charset="0"/>
              </a:endParaRPr>
            </a:p>
          </p:txBody>
        </p:sp>
      </p:grp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B6B1AC6E-B1B2-E035-948F-DC845E195699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2911384" y="3856569"/>
            <a:ext cx="399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653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6DA25F-DB68-CF9A-53E7-673F8D20D43A}"/>
              </a:ext>
            </a:extLst>
          </p:cNvPr>
          <p:cNvSpPr/>
          <p:nvPr/>
        </p:nvSpPr>
        <p:spPr>
          <a:xfrm>
            <a:off x="88138" y="753924"/>
            <a:ext cx="10687437" cy="1178852"/>
          </a:xfrm>
          <a:prstGeom prst="rect">
            <a:avLst/>
          </a:prstGeom>
          <a:noFill/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流程圖: 人工輸入 2">
            <a:extLst>
              <a:ext uri="{FF2B5EF4-FFF2-40B4-BE49-F238E27FC236}">
                <a16:creationId xmlns:a16="http://schemas.microsoft.com/office/drawing/2014/main" id="{0A4C9C15-239B-5A18-78DF-5934AAE9BE9E}"/>
              </a:ext>
            </a:extLst>
          </p:cNvPr>
          <p:cNvSpPr/>
          <p:nvPr/>
        </p:nvSpPr>
        <p:spPr>
          <a:xfrm rot="16200000" flipV="1">
            <a:off x="1810799" y="-858560"/>
            <a:ext cx="376755" cy="3747157"/>
          </a:xfrm>
          <a:prstGeom prst="flowChartManualInput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468D1C-C634-841D-CBFE-435A1A003DAF}"/>
              </a:ext>
            </a:extLst>
          </p:cNvPr>
          <p:cNvSpPr/>
          <p:nvPr/>
        </p:nvSpPr>
        <p:spPr>
          <a:xfrm>
            <a:off x="128151" y="811400"/>
            <a:ext cx="3744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簽名圖樣套印說明</a:t>
            </a:r>
            <a:endParaRPr kumimoji="1" lang="en-US" altLang="zh-TW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4BAF757-866D-34A8-81F1-E4F93246F189}"/>
              </a:ext>
            </a:extLst>
          </p:cNvPr>
          <p:cNvSpPr txBox="1">
            <a:spLocks/>
          </p:cNvSpPr>
          <p:nvPr/>
        </p:nvSpPr>
        <p:spPr>
          <a:xfrm>
            <a:off x="1519129" y="67280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TW" altLang="en-US" sz="3600" dirty="0"/>
              <a:t>業務流程</a:t>
            </a:r>
            <a:r>
              <a:rPr kumimoji="0" lang="en-US" altLang="zh-TW" sz="3600" dirty="0"/>
              <a:t>(Cont.)</a:t>
            </a:r>
            <a:endParaRPr kumimoji="0" lang="zh-TW" altLang="en-US" sz="36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266CDA3-FD0E-44C4-08C9-C3E8C1C3700A}"/>
              </a:ext>
            </a:extLst>
          </p:cNvPr>
          <p:cNvSpPr txBox="1"/>
          <p:nvPr/>
        </p:nvSpPr>
        <p:spPr>
          <a:xfrm>
            <a:off x="271419" y="1422570"/>
            <a:ext cx="1030388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CBP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Director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之簽名圖樣至帳單格式中並產出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Final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帳單檔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54">
            <a:extLst>
              <a:ext uri="{FF2B5EF4-FFF2-40B4-BE49-F238E27FC236}">
                <a16:creationId xmlns:a16="http://schemas.microsoft.com/office/drawing/2014/main" id="{89AB22E7-F3F8-F32A-8407-ACE099F7B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9247" y="888701"/>
            <a:ext cx="2166797" cy="39909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簽名圖樣套印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133713-198C-04AD-8EE8-D87BE0486671}"/>
              </a:ext>
            </a:extLst>
          </p:cNvPr>
          <p:cNvSpPr/>
          <p:nvPr/>
        </p:nvSpPr>
        <p:spPr bwMode="auto">
          <a:xfrm>
            <a:off x="2084998" y="2601422"/>
            <a:ext cx="2206361" cy="614331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圖樣套印處理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)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618B66B6-5A1E-5B57-CB09-8E2B724692FF}"/>
              </a:ext>
            </a:extLst>
          </p:cNvPr>
          <p:cNvGrpSpPr/>
          <p:nvPr/>
        </p:nvGrpSpPr>
        <p:grpSpPr>
          <a:xfrm>
            <a:off x="5152209" y="2627660"/>
            <a:ext cx="938076" cy="817435"/>
            <a:chOff x="6407350" y="4918350"/>
            <a:chExt cx="734633" cy="817435"/>
          </a:xfrm>
        </p:grpSpPr>
        <p:sp>
          <p:nvSpPr>
            <p:cNvPr id="27" name="文字方塊 9">
              <a:extLst>
                <a:ext uri="{FF2B5EF4-FFF2-40B4-BE49-F238E27FC236}">
                  <a16:creationId xmlns:a16="http://schemas.microsoft.com/office/drawing/2014/main" id="{AA0C92DE-3029-3410-7DCE-04BD95174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7350" y="5428008"/>
              <a:ext cx="73463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Final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帳單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28" name="圖形 27" descr="文件">
              <a:extLst>
                <a:ext uri="{FF2B5EF4-FFF2-40B4-BE49-F238E27FC236}">
                  <a16:creationId xmlns:a16="http://schemas.microsoft.com/office/drawing/2014/main" id="{FF81C015-C52F-FEDB-4B5C-F88CDC101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93740" y="4918350"/>
              <a:ext cx="561854" cy="561854"/>
            </a:xfrm>
            <a:prstGeom prst="rect">
              <a:avLst/>
            </a:prstGeom>
          </p:spPr>
        </p:pic>
      </p:grp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16CEFF00-946A-F8A6-9B8C-25BDE0E59F3D}"/>
              </a:ext>
            </a:extLst>
          </p:cNvPr>
          <p:cNvCxnSpPr>
            <a:cxnSpLocks/>
            <a:stCxn id="7" idx="3"/>
            <a:endCxn id="28" idx="1"/>
          </p:cNvCxnSpPr>
          <p:nvPr/>
        </p:nvCxnSpPr>
        <p:spPr>
          <a:xfrm flipV="1">
            <a:off x="4291359" y="2908587"/>
            <a:ext cx="9711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68A7530-FEAD-8B59-2D94-AC610018B5EF}"/>
              </a:ext>
            </a:extLst>
          </p:cNvPr>
          <p:cNvSpPr/>
          <p:nvPr/>
        </p:nvSpPr>
        <p:spPr bwMode="auto">
          <a:xfrm>
            <a:off x="6563322" y="2624781"/>
            <a:ext cx="2170945" cy="614331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檔寄送會員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D802893-BC94-E476-7109-A4BE691D1E3B}"/>
              </a:ext>
            </a:extLst>
          </p:cNvPr>
          <p:cNvCxnSpPr>
            <a:cxnSpLocks/>
          </p:cNvCxnSpPr>
          <p:nvPr/>
        </p:nvCxnSpPr>
        <p:spPr>
          <a:xfrm>
            <a:off x="5979972" y="2908588"/>
            <a:ext cx="574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65">
            <a:extLst>
              <a:ext uri="{FF2B5EF4-FFF2-40B4-BE49-F238E27FC236}">
                <a16:creationId xmlns:a16="http://schemas.microsoft.com/office/drawing/2014/main" id="{A41E873D-7E5A-F7D8-364D-1A1A723B5E16}"/>
              </a:ext>
            </a:extLst>
          </p:cNvPr>
          <p:cNvGrpSpPr>
            <a:grpSpLocks/>
          </p:cNvGrpSpPr>
          <p:nvPr/>
        </p:nvGrpSpPr>
        <p:grpSpPr bwMode="auto">
          <a:xfrm>
            <a:off x="3802841" y="4620646"/>
            <a:ext cx="2287444" cy="693659"/>
            <a:chOff x="5791200" y="1396334"/>
            <a:chExt cx="2202865" cy="927766"/>
          </a:xfrm>
        </p:grpSpPr>
        <p:grpSp>
          <p:nvGrpSpPr>
            <p:cNvPr id="44" name="群組 7">
              <a:extLst>
                <a:ext uri="{FF2B5EF4-FFF2-40B4-BE49-F238E27FC236}">
                  <a16:creationId xmlns:a16="http://schemas.microsoft.com/office/drawing/2014/main" id="{46BDD36E-1F86-95BB-A300-6C5B0FDFB9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7327" y="1396334"/>
              <a:ext cx="902571" cy="863435"/>
              <a:chOff x="1898834" y="1806922"/>
              <a:chExt cx="902608" cy="861296"/>
            </a:xfrm>
          </p:grpSpPr>
          <p:pic>
            <p:nvPicPr>
              <p:cNvPr id="49" name="圖形 8" descr="桌子">
                <a:extLst>
                  <a:ext uri="{FF2B5EF4-FFF2-40B4-BE49-F238E27FC236}">
                    <a16:creationId xmlns:a16="http://schemas.microsoft.com/office/drawing/2014/main" id="{21FBB631-C301-DE84-618D-403A1CF533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987" y="1806922"/>
                <a:ext cx="704874" cy="708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文字方塊 9">
                <a:extLst>
                  <a:ext uri="{FF2B5EF4-FFF2-40B4-BE49-F238E27FC236}">
                    <a16:creationId xmlns:a16="http://schemas.microsoft.com/office/drawing/2014/main" id="{84BF4809-F889-9587-5EC4-A42B0D6360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8834" y="2360983"/>
                <a:ext cx="902608" cy="307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帳單主檔</a:t>
                </a:r>
              </a:p>
            </p:txBody>
          </p:sp>
        </p:grpSp>
        <p:grpSp>
          <p:nvGrpSpPr>
            <p:cNvPr id="45" name="群組 7">
              <a:extLst>
                <a:ext uri="{FF2B5EF4-FFF2-40B4-BE49-F238E27FC236}">
                  <a16:creationId xmlns:a16="http://schemas.microsoft.com/office/drawing/2014/main" id="{A2CA107E-85AD-8ED5-D6BD-0760FB9115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3665" y="1396334"/>
              <a:ext cx="1082061" cy="875281"/>
              <a:chOff x="1809084" y="1795105"/>
              <a:chExt cx="1082104" cy="873113"/>
            </a:xfrm>
          </p:grpSpPr>
          <p:pic>
            <p:nvPicPr>
              <p:cNvPr id="47" name="圖形 8" descr="桌子">
                <a:extLst>
                  <a:ext uri="{FF2B5EF4-FFF2-40B4-BE49-F238E27FC236}">
                    <a16:creationId xmlns:a16="http://schemas.microsoft.com/office/drawing/2014/main" id="{E87E9CCB-6506-55F4-73CC-2BCE89F6BD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5782" y="1795105"/>
                <a:ext cx="704874" cy="703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" name="文字方塊 9">
                <a:extLst>
                  <a:ext uri="{FF2B5EF4-FFF2-40B4-BE49-F238E27FC236}">
                    <a16:creationId xmlns:a16="http://schemas.microsoft.com/office/drawing/2014/main" id="{621C8F6B-128B-D6AE-1AFB-772EE6BA54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9084" y="2360983"/>
                <a:ext cx="1082104" cy="307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帳單明細檔</a:t>
                </a:r>
              </a:p>
            </p:txBody>
          </p:sp>
        </p:grpSp>
        <p:sp>
          <p:nvSpPr>
            <p:cNvPr id="46" name="矩形 64">
              <a:extLst>
                <a:ext uri="{FF2B5EF4-FFF2-40B4-BE49-F238E27FC236}">
                  <a16:creationId xmlns:a16="http://schemas.microsoft.com/office/drawing/2014/main" id="{5A67C721-EA2B-48F8-09F7-491827F09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1396335"/>
              <a:ext cx="2202865" cy="927765"/>
            </a:xfrm>
            <a:prstGeom prst="rect">
              <a:avLst/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Arial" panose="020B0604020202020204" pitchFamily="34" charset="0"/>
              </a:endParaRPr>
            </a:p>
          </p:txBody>
        </p:sp>
      </p:grpSp>
      <p:cxnSp>
        <p:nvCxnSpPr>
          <p:cNvPr id="51" name="接點: 肘形 50">
            <a:extLst>
              <a:ext uri="{FF2B5EF4-FFF2-40B4-BE49-F238E27FC236}">
                <a16:creationId xmlns:a16="http://schemas.microsoft.com/office/drawing/2014/main" id="{4463E4F1-64F3-2D69-A03E-C044C7C6DCF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19650" y="3784284"/>
            <a:ext cx="1751723" cy="6146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9">
            <a:extLst>
              <a:ext uri="{FF2B5EF4-FFF2-40B4-BE49-F238E27FC236}">
                <a16:creationId xmlns:a16="http://schemas.microsoft.com/office/drawing/2014/main" id="{678DDB32-EBD4-43DC-93EA-BC5F4F75E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38" y="3061863"/>
            <a:ext cx="13099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Signed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帳單檔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6" name="圖形 55" descr="文件">
            <a:extLst>
              <a:ext uri="{FF2B5EF4-FFF2-40B4-BE49-F238E27FC236}">
                <a16:creationId xmlns:a16="http://schemas.microsoft.com/office/drawing/2014/main" id="{C18C4561-AC59-47EB-AD22-9F0018A6E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401" y="2550767"/>
            <a:ext cx="717449" cy="561854"/>
          </a:xfrm>
          <a:prstGeom prst="rect">
            <a:avLst/>
          </a:prstGeom>
        </p:spPr>
      </p:pic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CBE2D7ED-58A0-2D21-747A-0BD934B7CA6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212164" y="2908588"/>
            <a:ext cx="872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2892729-B005-BB32-C870-4B26D1D4D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343" y="3287563"/>
            <a:ext cx="127118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處理狀態從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1" hangingPunct="1"/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SIGNED</a:t>
            </a:r>
          </a:p>
          <a:p>
            <a:pPr algn="ctr" eaLnBrk="1" hangingPunct="1"/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</a:p>
          <a:p>
            <a:pPr algn="ctr" eaLnBrk="1" hangingPunct="1"/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TEMPLATED</a:t>
            </a:r>
          </a:p>
        </p:txBody>
      </p: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8752FC1D-E330-A826-A14F-97645D0AB0C7}"/>
              </a:ext>
            </a:extLst>
          </p:cNvPr>
          <p:cNvCxnSpPr>
            <a:cxnSpLocks/>
            <a:stCxn id="6" idx="2"/>
            <a:endCxn id="46" idx="3"/>
          </p:cNvCxnSpPr>
          <p:nvPr/>
        </p:nvCxnSpPr>
        <p:spPr>
          <a:xfrm rot="5400000">
            <a:off x="6005358" y="3324039"/>
            <a:ext cx="1728364" cy="15585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9920AADF-D3CD-599C-F1DA-E2B9AACC2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414" y="3315601"/>
            <a:ext cx="141650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處理狀態從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1" hangingPunct="1"/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TEMPLATED</a:t>
            </a:r>
          </a:p>
          <a:p>
            <a:pPr algn="ctr" eaLnBrk="1" hangingPunct="1"/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</a:p>
          <a:p>
            <a:pPr algn="ctr" eaLnBrk="1" hangingPunct="1"/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TO_WRITEOFF</a:t>
            </a:r>
          </a:p>
        </p:txBody>
      </p:sp>
      <p:grpSp>
        <p:nvGrpSpPr>
          <p:cNvPr id="10" name="群組 65">
            <a:extLst>
              <a:ext uri="{FF2B5EF4-FFF2-40B4-BE49-F238E27FC236}">
                <a16:creationId xmlns:a16="http://schemas.microsoft.com/office/drawing/2014/main" id="{DFBD86B6-4FC1-05B1-2921-7EA174273435}"/>
              </a:ext>
            </a:extLst>
          </p:cNvPr>
          <p:cNvGrpSpPr>
            <a:grpSpLocks/>
          </p:cNvGrpSpPr>
          <p:nvPr/>
        </p:nvGrpSpPr>
        <p:grpSpPr bwMode="auto">
          <a:xfrm>
            <a:off x="6127646" y="5622469"/>
            <a:ext cx="3042296" cy="693659"/>
            <a:chOff x="5751004" y="1396335"/>
            <a:chExt cx="2287754" cy="927765"/>
          </a:xfrm>
        </p:grpSpPr>
        <p:grpSp>
          <p:nvGrpSpPr>
            <p:cNvPr id="11" name="群組 7">
              <a:extLst>
                <a:ext uri="{FF2B5EF4-FFF2-40B4-BE49-F238E27FC236}">
                  <a16:creationId xmlns:a16="http://schemas.microsoft.com/office/drawing/2014/main" id="{63FF1231-2CDE-C5F1-0407-ECB527479C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1004" y="1396336"/>
              <a:ext cx="1215226" cy="915262"/>
              <a:chOff x="1742503" y="1806922"/>
              <a:chExt cx="1215276" cy="912994"/>
            </a:xfrm>
          </p:grpSpPr>
          <p:pic>
            <p:nvPicPr>
              <p:cNvPr id="16" name="圖形 8" descr="桌子">
                <a:extLst>
                  <a:ext uri="{FF2B5EF4-FFF2-40B4-BE49-F238E27FC236}">
                    <a16:creationId xmlns:a16="http://schemas.microsoft.com/office/drawing/2014/main" id="{52B0E4B1-CA46-8A2C-B28B-608D69C668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987" y="1806922"/>
                <a:ext cx="704874" cy="708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文字方塊 9">
                <a:extLst>
                  <a:ext uri="{FF2B5EF4-FFF2-40B4-BE49-F238E27FC236}">
                    <a16:creationId xmlns:a16="http://schemas.microsoft.com/office/drawing/2014/main" id="{FB145020-E1F9-D9DE-B4A1-DE967E071A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2503" y="2309286"/>
                <a:ext cx="1215276" cy="410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發票工作主檔</a:t>
                </a:r>
              </a:p>
            </p:txBody>
          </p:sp>
        </p:grpSp>
        <p:grpSp>
          <p:nvGrpSpPr>
            <p:cNvPr id="12" name="群組 7">
              <a:extLst>
                <a:ext uri="{FF2B5EF4-FFF2-40B4-BE49-F238E27FC236}">
                  <a16:creationId xmlns:a16="http://schemas.microsoft.com/office/drawing/2014/main" id="{06C1C412-15E9-D95B-B682-4B5EE44DC6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0634" y="1396336"/>
              <a:ext cx="1388124" cy="927107"/>
              <a:chOff x="1656048" y="1795105"/>
              <a:chExt cx="1388179" cy="924810"/>
            </a:xfrm>
          </p:grpSpPr>
          <p:pic>
            <p:nvPicPr>
              <p:cNvPr id="14" name="圖形 8" descr="桌子">
                <a:extLst>
                  <a:ext uri="{FF2B5EF4-FFF2-40B4-BE49-F238E27FC236}">
                    <a16:creationId xmlns:a16="http://schemas.microsoft.com/office/drawing/2014/main" id="{FB2DF43C-B888-259F-01DD-10E967BD7B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5782" y="1795105"/>
                <a:ext cx="704874" cy="703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文字方塊 9">
                <a:extLst>
                  <a:ext uri="{FF2B5EF4-FFF2-40B4-BE49-F238E27FC236}">
                    <a16:creationId xmlns:a16="http://schemas.microsoft.com/office/drawing/2014/main" id="{8C5A2D28-5E9E-C2EE-BFFD-E4AA31A2F5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6048" y="2309285"/>
                <a:ext cx="1388179" cy="410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發票工作明細檔</a:t>
                </a:r>
              </a:p>
            </p:txBody>
          </p:sp>
        </p:grpSp>
        <p:sp>
          <p:nvSpPr>
            <p:cNvPr id="13" name="矩形 64">
              <a:extLst>
                <a:ext uri="{FF2B5EF4-FFF2-40B4-BE49-F238E27FC236}">
                  <a16:creationId xmlns:a16="http://schemas.microsoft.com/office/drawing/2014/main" id="{FCB78F18-779C-15B4-FE13-4FC745745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1396335"/>
              <a:ext cx="2202865" cy="927765"/>
            </a:xfrm>
            <a:prstGeom prst="rect">
              <a:avLst/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Arial" panose="020B0604020202020204" pitchFamily="34" charset="0"/>
              </a:endParaRPr>
            </a:p>
          </p:txBody>
        </p:sp>
      </p:grp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19DA99D-34FF-DCDB-1131-8A26B3EA4F32}"/>
              </a:ext>
            </a:extLst>
          </p:cNvPr>
          <p:cNvCxnSpPr>
            <a:stCxn id="16" idx="3"/>
            <a:endCxn id="14" idx="1"/>
          </p:cNvCxnSpPr>
          <p:nvPr/>
        </p:nvCxnSpPr>
        <p:spPr>
          <a:xfrm flipV="1">
            <a:off x="7383418" y="5886207"/>
            <a:ext cx="392338" cy="172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41AC13D-858C-E6A6-B51D-89CF14ACE037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flipH="1">
            <a:off x="7645804" y="3239112"/>
            <a:ext cx="2991" cy="2383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8C28477-8AE5-CD9D-0545-9174633C6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1280" y="4533731"/>
            <a:ext cx="127118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處理狀態從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1" hangingPunct="1"/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VALIDATED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</a:p>
          <a:p>
            <a:pPr algn="ctr" eaLnBrk="1" hangingPunct="1"/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COLLECTING</a:t>
            </a:r>
          </a:p>
        </p:txBody>
      </p:sp>
    </p:spTree>
    <p:extLst>
      <p:ext uri="{BB962C8B-B14F-4D97-AF65-F5344CB8AC3E}">
        <p14:creationId xmlns:p14="http://schemas.microsoft.com/office/powerpoint/2010/main" val="2762160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688F486-7C9A-35CC-88CE-192D03E5250A}"/>
              </a:ext>
            </a:extLst>
          </p:cNvPr>
          <p:cNvSpPr/>
          <p:nvPr/>
        </p:nvSpPr>
        <p:spPr>
          <a:xfrm>
            <a:off x="180753" y="1029725"/>
            <a:ext cx="10813312" cy="5573094"/>
          </a:xfrm>
          <a:prstGeom prst="rect">
            <a:avLst/>
          </a:prstGeom>
          <a:noFill/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流程圖: 人工輸入 6">
            <a:extLst>
              <a:ext uri="{FF2B5EF4-FFF2-40B4-BE49-F238E27FC236}">
                <a16:creationId xmlns:a16="http://schemas.microsoft.com/office/drawing/2014/main" id="{53C8F8B7-44B8-3E50-00C3-788745451A7A}"/>
              </a:ext>
            </a:extLst>
          </p:cNvPr>
          <p:cNvSpPr/>
          <p:nvPr/>
        </p:nvSpPr>
        <p:spPr>
          <a:xfrm rot="16200000" flipV="1">
            <a:off x="2068830" y="-578880"/>
            <a:ext cx="355548" cy="3749087"/>
          </a:xfrm>
          <a:prstGeom prst="flowChartManualInput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288D4E-2B41-A7D9-0910-31153FE143F8}"/>
              </a:ext>
            </a:extLst>
          </p:cNvPr>
          <p:cNvSpPr/>
          <p:nvPr/>
        </p:nvSpPr>
        <p:spPr>
          <a:xfrm>
            <a:off x="372060" y="110820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銷帳流程說明</a:t>
            </a:r>
            <a:endParaRPr kumimoji="1" lang="en-US" altLang="zh-TW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31">
            <a:extLst>
              <a:ext uri="{FF2B5EF4-FFF2-40B4-BE49-F238E27FC236}">
                <a16:creationId xmlns:a16="http://schemas.microsoft.com/office/drawing/2014/main" id="{034C754D-7EF1-03D7-2BC2-7113EC99E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2517" y="1076111"/>
            <a:ext cx="1687567" cy="39909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銷帳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標題 1">
            <a:extLst>
              <a:ext uri="{FF2B5EF4-FFF2-40B4-BE49-F238E27FC236}">
                <a16:creationId xmlns:a16="http://schemas.microsoft.com/office/drawing/2014/main" id="{E1D74D93-0E48-5950-31CB-AC0E47E87656}"/>
              </a:ext>
            </a:extLst>
          </p:cNvPr>
          <p:cNvSpPr txBox="1">
            <a:spLocks/>
          </p:cNvSpPr>
          <p:nvPr/>
        </p:nvSpPr>
        <p:spPr>
          <a:xfrm>
            <a:off x="1519129" y="67280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TW" altLang="en-US" sz="3600" dirty="0"/>
              <a:t>業務流程</a:t>
            </a:r>
            <a:r>
              <a:rPr kumimoji="0" lang="en-US" altLang="zh-TW" sz="3600" dirty="0"/>
              <a:t>(Cont.)</a:t>
            </a:r>
            <a:endParaRPr kumimoji="0" lang="zh-TW" altLang="en-US" sz="36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0861862-A3FD-FDC4-8E22-FFCF4E9146FA}"/>
              </a:ext>
            </a:extLst>
          </p:cNvPr>
          <p:cNvSpPr txBox="1"/>
          <p:nvPr/>
        </p:nvSpPr>
        <p:spPr>
          <a:xfrm>
            <a:off x="180753" y="1451857"/>
            <a:ext cx="10796367" cy="49552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CBP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窗口收到繳款完成通知後，透過系統將帳單號碼輸入後查詢出對應之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帳單主檔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]&amp;[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帳單明細檔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進行收款銷帳處理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逐筆點選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帳單明細檔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各項次進行已繳費資料之銷帳處理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 algn="just" defTabSz="1219170">
              <a:buFont typeface="Wingdings" panose="05000000000000000000" pitchFamily="2" charset="2"/>
              <a:buChar char="ü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判斷繳費狀況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正常繳納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帳單明細檔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之狀態為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  <a:p>
            <a:pPr marL="914400" lvl="1" indent="-457200" algn="just" defTabSz="1219170">
              <a:buFont typeface="Wingdings" panose="05000000000000000000" pitchFamily="2" charset="2"/>
              <a:buChar char="ü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判斷繳費狀況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重繳或溢繳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帳單明細檔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之狀態為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3,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並將重溢繳金額寫入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 algn="just" defTabSz="1219170">
              <a:buFont typeface="Wingdings" panose="05000000000000000000" pitchFamily="2" charset="2"/>
              <a:buChar char="ü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判斷繳費狀況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短繳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帳單明細檔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之狀態為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4,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並將短繳金額及原因寫入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系統判斷此次已繳費項目中是否有屬於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Pro-forma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的費用，如果有，則系統跳轉至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Credit Balance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的管理畫面進行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Credit Balance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轉預付處理。如果無，則跳至第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CBP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窗口透過系統，將逐筆把已繳費項目加總至對應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[Credit Balance]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資料餘額費用中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 algn="just" defTabSz="1219170">
              <a:buFont typeface="Wingdings" panose="05000000000000000000" pitchFamily="2" charset="2"/>
              <a:buChar char="ü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系統取得一筆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已繳費帳單明細檔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 algn="just" defTabSz="1219170">
              <a:buFont typeface="Wingdings" panose="05000000000000000000" pitchFamily="2" charset="2"/>
              <a:buChar char="ü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將該筆已繳費用加總至選定的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[Credit Balance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帳務資料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的餘額費用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 algn="just" defTabSz="1219170">
              <a:buFont typeface="Wingdings" panose="05000000000000000000" pitchFamily="2" charset="2"/>
              <a:buChar char="ü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已繳費帳單明細檔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資料，狀態轉為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已轉預付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帳單主檔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之處理狀態，為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收款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，準備進入撥付流程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4143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B33BA5F8-919B-496F-BA1B-E8686F2E7855}"/>
              </a:ext>
            </a:extLst>
          </p:cNvPr>
          <p:cNvGrpSpPr/>
          <p:nvPr/>
        </p:nvGrpSpPr>
        <p:grpSpPr>
          <a:xfrm>
            <a:off x="6516229" y="1405648"/>
            <a:ext cx="902811" cy="975444"/>
            <a:chOff x="4923732" y="339056"/>
            <a:chExt cx="902811" cy="975444"/>
          </a:xfrm>
        </p:grpSpPr>
        <p:pic>
          <p:nvPicPr>
            <p:cNvPr id="10" name="圖片 21">
              <a:extLst>
                <a:ext uri="{FF2B5EF4-FFF2-40B4-BE49-F238E27FC236}">
                  <a16:creationId xmlns:a16="http://schemas.microsoft.com/office/drawing/2014/main" id="{7A95EFCC-386A-4304-9663-E21891B1C0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7776" y="339056"/>
              <a:ext cx="532270" cy="482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文字方塊 22">
              <a:extLst>
                <a:ext uri="{FF2B5EF4-FFF2-40B4-BE49-F238E27FC236}">
                  <a16:creationId xmlns:a16="http://schemas.microsoft.com/office/drawing/2014/main" id="{683BC6DA-B74C-4134-B3CB-AFD02DDF9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3732" y="791280"/>
              <a:ext cx="9028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400" dirty="0"/>
                <a:t>聯盟成員</a:t>
              </a:r>
              <a:endParaRPr lang="en-US" altLang="zh-TW" sz="1400" dirty="0"/>
            </a:p>
            <a:p>
              <a:pPr algn="ctr" eaLnBrk="1" hangingPunct="1"/>
              <a:r>
                <a:rPr lang="en-US" altLang="zh-TW" sz="1400" dirty="0"/>
                <a:t>(Party)</a:t>
              </a:r>
              <a:endParaRPr lang="zh-TW" altLang="en-US" sz="1400" dirty="0"/>
            </a:p>
          </p:txBody>
        </p:sp>
      </p:grpSp>
      <p:sp>
        <p:nvSpPr>
          <p:cNvPr id="15" name="矩形 70">
            <a:extLst>
              <a:ext uri="{FF2B5EF4-FFF2-40B4-BE49-F238E27FC236}">
                <a16:creationId xmlns:a16="http://schemas.microsoft.com/office/drawing/2014/main" id="{C5575D66-B963-4235-9829-61E0DD088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4311" y="1510887"/>
            <a:ext cx="1407293" cy="4218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銀行匯款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1C45A586-F8F5-447E-B737-A8A25F3E907D}"/>
              </a:ext>
            </a:extLst>
          </p:cNvPr>
          <p:cNvGrpSpPr/>
          <p:nvPr/>
        </p:nvGrpSpPr>
        <p:grpSpPr>
          <a:xfrm>
            <a:off x="9583868" y="3282046"/>
            <a:ext cx="902811" cy="743897"/>
            <a:chOff x="4923732" y="339056"/>
            <a:chExt cx="902811" cy="743897"/>
          </a:xfrm>
        </p:grpSpPr>
        <p:pic>
          <p:nvPicPr>
            <p:cNvPr id="21" name="圖片 21">
              <a:extLst>
                <a:ext uri="{FF2B5EF4-FFF2-40B4-BE49-F238E27FC236}">
                  <a16:creationId xmlns:a16="http://schemas.microsoft.com/office/drawing/2014/main" id="{D2CFCFD0-8B95-4A08-9970-CAA69C349A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7776" y="339056"/>
              <a:ext cx="532270" cy="482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文字方塊 22">
              <a:extLst>
                <a:ext uri="{FF2B5EF4-FFF2-40B4-BE49-F238E27FC236}">
                  <a16:creationId xmlns:a16="http://schemas.microsoft.com/office/drawing/2014/main" id="{A0797974-A554-4DC4-A585-00DC2E8650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3732" y="775176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400" dirty="0"/>
                <a:t>會計出納</a:t>
              </a:r>
            </a:p>
          </p:txBody>
        </p:sp>
      </p:grpSp>
      <p:pic>
        <p:nvPicPr>
          <p:cNvPr id="27" name="圖片 13">
            <a:extLst>
              <a:ext uri="{FF2B5EF4-FFF2-40B4-BE49-F238E27FC236}">
                <a16:creationId xmlns:a16="http://schemas.microsoft.com/office/drawing/2014/main" id="{70A57DE5-5F55-4094-9B3E-42A01608C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076" y="3403423"/>
            <a:ext cx="532045" cy="48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文字方塊 14">
            <a:extLst>
              <a:ext uri="{FF2B5EF4-FFF2-40B4-BE49-F238E27FC236}">
                <a16:creationId xmlns:a16="http://schemas.microsoft.com/office/drawing/2014/main" id="{A7A8B966-B61D-45CF-A3D0-A994AFADA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329" y="3849047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dirty="0"/>
              <a:t>聯盟窗口</a:t>
            </a: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0C56316D-6EB3-4BE9-9298-D6429AAFFCB7}"/>
              </a:ext>
            </a:extLst>
          </p:cNvPr>
          <p:cNvGrpSpPr/>
          <p:nvPr/>
        </p:nvGrpSpPr>
        <p:grpSpPr>
          <a:xfrm>
            <a:off x="106298" y="4264676"/>
            <a:ext cx="1923796" cy="733281"/>
            <a:chOff x="958794" y="2653309"/>
            <a:chExt cx="1923796" cy="733281"/>
          </a:xfrm>
        </p:grpSpPr>
        <p:pic>
          <p:nvPicPr>
            <p:cNvPr id="35" name="圖形 8" descr="桌子">
              <a:extLst>
                <a:ext uri="{FF2B5EF4-FFF2-40B4-BE49-F238E27FC236}">
                  <a16:creationId xmlns:a16="http://schemas.microsoft.com/office/drawing/2014/main" id="{90D7D1F3-776C-4E9F-B9C3-4A1ACE3E72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2826" y="2653309"/>
              <a:ext cx="615552" cy="561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字方塊 9">
              <a:extLst>
                <a:ext uri="{FF2B5EF4-FFF2-40B4-BE49-F238E27FC236}">
                  <a16:creationId xmlns:a16="http://schemas.microsoft.com/office/drawing/2014/main" id="{531C405E-A25E-42C6-B1D1-980FC0668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2919" y="3060140"/>
              <a:ext cx="90281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4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帳單主檔</a:t>
              </a:r>
            </a:p>
          </p:txBody>
        </p:sp>
        <p:pic>
          <p:nvPicPr>
            <p:cNvPr id="37" name="圖形 8" descr="桌子">
              <a:extLst>
                <a:ext uri="{FF2B5EF4-FFF2-40B4-BE49-F238E27FC236}">
                  <a16:creationId xmlns:a16="http://schemas.microsoft.com/office/drawing/2014/main" id="{AFEC38F7-32C4-4BC4-8B48-DC9A8A0300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6035" y="2653309"/>
              <a:ext cx="615553" cy="557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文字方塊 9">
              <a:extLst>
                <a:ext uri="{FF2B5EF4-FFF2-40B4-BE49-F238E27FC236}">
                  <a16:creationId xmlns:a16="http://schemas.microsoft.com/office/drawing/2014/main" id="{31D45708-8F21-4841-9D78-F4B33A24D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4312" y="3069502"/>
              <a:ext cx="10823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帳單明細檔</a:t>
              </a:r>
            </a:p>
          </p:txBody>
        </p:sp>
        <p:sp>
          <p:nvSpPr>
            <p:cNvPr id="39" name="矩形 64">
              <a:extLst>
                <a:ext uri="{FF2B5EF4-FFF2-40B4-BE49-F238E27FC236}">
                  <a16:creationId xmlns:a16="http://schemas.microsoft.com/office/drawing/2014/main" id="{AD201E88-A726-47AC-B2D3-790ECCC1E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794" y="2653310"/>
              <a:ext cx="1923796" cy="733280"/>
            </a:xfrm>
            <a:prstGeom prst="rect">
              <a:avLst/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0E1BE52B-6AF3-43D0-9B7E-A73AC9EAA7DB}"/>
              </a:ext>
            </a:extLst>
          </p:cNvPr>
          <p:cNvSpPr txBox="1"/>
          <p:nvPr/>
        </p:nvSpPr>
        <p:spPr>
          <a:xfrm>
            <a:off x="10035273" y="203066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匯款至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聯盟指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定帳戶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688F486-7C9A-35CC-88CE-192D03E5250A}"/>
              </a:ext>
            </a:extLst>
          </p:cNvPr>
          <p:cNvSpPr/>
          <p:nvPr/>
        </p:nvSpPr>
        <p:spPr>
          <a:xfrm>
            <a:off x="329636" y="753279"/>
            <a:ext cx="10351968" cy="652369"/>
          </a:xfrm>
          <a:prstGeom prst="rect">
            <a:avLst/>
          </a:prstGeom>
          <a:noFill/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流程圖: 人工輸入 6">
            <a:extLst>
              <a:ext uri="{FF2B5EF4-FFF2-40B4-BE49-F238E27FC236}">
                <a16:creationId xmlns:a16="http://schemas.microsoft.com/office/drawing/2014/main" id="{53C8F8B7-44B8-3E50-00C3-788745451A7A}"/>
              </a:ext>
            </a:extLst>
          </p:cNvPr>
          <p:cNvSpPr/>
          <p:nvPr/>
        </p:nvSpPr>
        <p:spPr>
          <a:xfrm rot="16200000" flipV="1">
            <a:off x="2172509" y="-842103"/>
            <a:ext cx="355548" cy="3749087"/>
          </a:xfrm>
          <a:prstGeom prst="flowChartManualInput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288D4E-2B41-A7D9-0910-31153FE143F8}"/>
              </a:ext>
            </a:extLst>
          </p:cNvPr>
          <p:cNvSpPr/>
          <p:nvPr/>
        </p:nvSpPr>
        <p:spPr>
          <a:xfrm>
            <a:off x="613150" y="86302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銷帳流程</a:t>
            </a:r>
            <a:endParaRPr kumimoji="1" lang="en-US" altLang="zh-TW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31">
            <a:extLst>
              <a:ext uri="{FF2B5EF4-FFF2-40B4-BE49-F238E27FC236}">
                <a16:creationId xmlns:a16="http://schemas.microsoft.com/office/drawing/2014/main" id="{034C754D-7EF1-03D7-2BC2-7113EC99E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722" y="799665"/>
            <a:ext cx="1687567" cy="39909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銷帳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70">
            <a:extLst>
              <a:ext uri="{FF2B5EF4-FFF2-40B4-BE49-F238E27FC236}">
                <a16:creationId xmlns:a16="http://schemas.microsoft.com/office/drawing/2014/main" id="{03DD7298-DCED-3616-F21B-0A1D15940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4078" y="3443051"/>
            <a:ext cx="2137745" cy="4218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繳款完成通知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83F4D0A-0670-C7A7-F45E-19962AD44412}"/>
              </a:ext>
            </a:extLst>
          </p:cNvPr>
          <p:cNvSpPr/>
          <p:nvPr/>
        </p:nvSpPr>
        <p:spPr bwMode="auto">
          <a:xfrm>
            <a:off x="2198336" y="3346830"/>
            <a:ext cx="2154366" cy="614331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收款金額核對與銷帳勾稽介面處理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" name="矩形 70">
            <a:hlinkClick r:id="rId6" action="ppaction://hlinksldjump"/>
            <a:extLst>
              <a:ext uri="{FF2B5EF4-FFF2-40B4-BE49-F238E27FC236}">
                <a16:creationId xmlns:a16="http://schemas.microsoft.com/office/drawing/2014/main" id="{EE1D91D4-597D-65D9-0B1F-AEFDAA09E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1494" y="2021392"/>
            <a:ext cx="1998789" cy="4218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管理流程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標題 1">
            <a:extLst>
              <a:ext uri="{FF2B5EF4-FFF2-40B4-BE49-F238E27FC236}">
                <a16:creationId xmlns:a16="http://schemas.microsoft.com/office/drawing/2014/main" id="{E1D74D93-0E48-5950-31CB-AC0E47E87656}"/>
              </a:ext>
            </a:extLst>
          </p:cNvPr>
          <p:cNvSpPr txBox="1">
            <a:spLocks/>
          </p:cNvSpPr>
          <p:nvPr/>
        </p:nvSpPr>
        <p:spPr>
          <a:xfrm>
            <a:off x="1519129" y="67280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TW" altLang="en-US" sz="3600" dirty="0"/>
              <a:t>業務流程</a:t>
            </a:r>
            <a:r>
              <a:rPr kumimoji="0" lang="en-US" altLang="zh-TW" sz="3600" dirty="0"/>
              <a:t>(Cont.)</a:t>
            </a:r>
            <a:endParaRPr kumimoji="0" lang="zh-TW" altLang="en-US" sz="36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cxnSp>
        <p:nvCxnSpPr>
          <p:cNvPr id="6" name="接點: 肘形 36">
            <a:extLst>
              <a:ext uri="{FF2B5EF4-FFF2-40B4-BE49-F238E27FC236}">
                <a16:creationId xmlns:a16="http://schemas.microsoft.com/office/drawing/2014/main" id="{434590E8-23B3-A8FE-0E96-7BB4CC31464A}"/>
              </a:ext>
            </a:extLst>
          </p:cNvPr>
          <p:cNvCxnSpPr>
            <a:cxnSpLocks noChangeShapeType="1"/>
            <a:stCxn id="34" idx="0"/>
            <a:endCxn id="92" idx="2"/>
          </p:cNvCxnSpPr>
          <p:nvPr/>
        </p:nvCxnSpPr>
        <p:spPr bwMode="auto">
          <a:xfrm rot="5400000" flipH="1" flipV="1">
            <a:off x="3586429" y="2132370"/>
            <a:ext cx="903550" cy="152537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線單箭頭接點 67">
            <a:extLst>
              <a:ext uri="{FF2B5EF4-FFF2-40B4-BE49-F238E27FC236}">
                <a16:creationId xmlns:a16="http://schemas.microsoft.com/office/drawing/2014/main" id="{E8AA3537-6D8E-AC32-2125-F6290165C711}"/>
              </a:ext>
            </a:extLst>
          </p:cNvPr>
          <p:cNvCxnSpPr>
            <a:cxnSpLocks noChangeShapeType="1"/>
            <a:endCxn id="15" idx="1"/>
          </p:cNvCxnSpPr>
          <p:nvPr/>
        </p:nvCxnSpPr>
        <p:spPr bwMode="auto">
          <a:xfrm>
            <a:off x="7316587" y="1715585"/>
            <a:ext cx="1957724" cy="624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線單箭頭接點 67">
            <a:extLst>
              <a:ext uri="{FF2B5EF4-FFF2-40B4-BE49-F238E27FC236}">
                <a16:creationId xmlns:a16="http://schemas.microsoft.com/office/drawing/2014/main" id="{5464A45E-1620-E06F-B145-2A251D7BA939}"/>
              </a:ext>
            </a:extLst>
          </p:cNvPr>
          <p:cNvCxnSpPr>
            <a:cxnSpLocks noChangeShapeType="1"/>
            <a:stCxn id="15" idx="2"/>
            <a:endCxn id="21" idx="0"/>
          </p:cNvCxnSpPr>
          <p:nvPr/>
        </p:nvCxnSpPr>
        <p:spPr bwMode="auto">
          <a:xfrm>
            <a:off x="9977958" y="1932775"/>
            <a:ext cx="6089" cy="13492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線單箭頭接點 67">
            <a:extLst>
              <a:ext uri="{FF2B5EF4-FFF2-40B4-BE49-F238E27FC236}">
                <a16:creationId xmlns:a16="http://schemas.microsoft.com/office/drawing/2014/main" id="{6686CCE0-5E56-F4B6-F7D9-70CFD9D60B3A}"/>
              </a:ext>
            </a:extLst>
          </p:cNvPr>
          <p:cNvCxnSpPr>
            <a:cxnSpLocks noChangeShapeType="1"/>
            <a:endCxn id="23" idx="3"/>
          </p:cNvCxnSpPr>
          <p:nvPr/>
        </p:nvCxnSpPr>
        <p:spPr bwMode="auto">
          <a:xfrm flipH="1">
            <a:off x="9051823" y="3653995"/>
            <a:ext cx="666089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線單箭頭接點 67">
            <a:extLst>
              <a:ext uri="{FF2B5EF4-FFF2-40B4-BE49-F238E27FC236}">
                <a16:creationId xmlns:a16="http://schemas.microsoft.com/office/drawing/2014/main" id="{EEB4C715-FAD6-0A1B-8A71-A533FE78017A}"/>
              </a:ext>
            </a:extLst>
          </p:cNvPr>
          <p:cNvCxnSpPr>
            <a:cxnSpLocks noChangeShapeType="1"/>
            <a:stCxn id="23" idx="1"/>
          </p:cNvCxnSpPr>
          <p:nvPr/>
        </p:nvCxnSpPr>
        <p:spPr bwMode="auto">
          <a:xfrm flipH="1">
            <a:off x="5928213" y="3653995"/>
            <a:ext cx="98586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線單箭頭接點 67">
            <a:extLst>
              <a:ext uri="{FF2B5EF4-FFF2-40B4-BE49-F238E27FC236}">
                <a16:creationId xmlns:a16="http://schemas.microsoft.com/office/drawing/2014/main" id="{1B3DC23D-B9BB-8422-C929-88D82A8C366E}"/>
              </a:ext>
            </a:extLst>
          </p:cNvPr>
          <p:cNvCxnSpPr>
            <a:cxnSpLocks noChangeShapeType="1"/>
            <a:stCxn id="27" idx="1"/>
            <a:endCxn id="34" idx="3"/>
          </p:cNvCxnSpPr>
          <p:nvPr/>
        </p:nvCxnSpPr>
        <p:spPr bwMode="auto">
          <a:xfrm flipH="1">
            <a:off x="4352702" y="3644523"/>
            <a:ext cx="896374" cy="947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8EAA22E1-F7A2-8526-D55A-D383F6504718}"/>
              </a:ext>
            </a:extLst>
          </p:cNvPr>
          <p:cNvCxnSpPr>
            <a:cxnSpLocks/>
          </p:cNvCxnSpPr>
          <p:nvPr/>
        </p:nvCxnSpPr>
        <p:spPr>
          <a:xfrm flipV="1">
            <a:off x="817249" y="4534578"/>
            <a:ext cx="392338" cy="172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接點: 肘形 36">
            <a:extLst>
              <a:ext uri="{FF2B5EF4-FFF2-40B4-BE49-F238E27FC236}">
                <a16:creationId xmlns:a16="http://schemas.microsoft.com/office/drawing/2014/main" id="{AC65327B-1C82-4734-5181-E8FA0F39DD26}"/>
              </a:ext>
            </a:extLst>
          </p:cNvPr>
          <p:cNvCxnSpPr>
            <a:cxnSpLocks noChangeShapeType="1"/>
            <a:stCxn id="34" idx="2"/>
            <a:endCxn id="25" idx="0"/>
          </p:cNvCxnSpPr>
          <p:nvPr/>
        </p:nvCxnSpPr>
        <p:spPr bwMode="auto">
          <a:xfrm rot="5400000">
            <a:off x="2358984" y="4877430"/>
            <a:ext cx="1832805" cy="266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F1BDF45-552F-D5DC-65C2-430D8334D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3268" y="5682845"/>
            <a:ext cx="618203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針對每個費用明細回推到帳單主檔下所有的費用明細 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若所有費用明細都沒有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INCOMPLETE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PARTIAL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HANDLE_FEE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的狀況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只有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OVER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SHORT)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，則更新帳單主檔狀態從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TO_WRITEOFF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COMPLETE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76861CD-BE55-9D5E-7D8C-16CEF542DEEF}"/>
              </a:ext>
            </a:extLst>
          </p:cNvPr>
          <p:cNvSpPr/>
          <p:nvPr/>
        </p:nvSpPr>
        <p:spPr bwMode="auto">
          <a:xfrm>
            <a:off x="2198070" y="5793966"/>
            <a:ext cx="2154366" cy="614331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帳單主檔狀態檢查更新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4EB2FAD6-CBFA-34C5-ED03-764A125590D9}"/>
              </a:ext>
            </a:extLst>
          </p:cNvPr>
          <p:cNvCxnSpPr>
            <a:cxnSpLocks/>
            <a:stCxn id="34" idx="1"/>
            <a:endCxn id="39" idx="0"/>
          </p:cNvCxnSpPr>
          <p:nvPr/>
        </p:nvCxnSpPr>
        <p:spPr>
          <a:xfrm rot="10800000" flipV="1">
            <a:off x="1068196" y="3653995"/>
            <a:ext cx="1130140" cy="61068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接點: 肘形 57">
            <a:extLst>
              <a:ext uri="{FF2B5EF4-FFF2-40B4-BE49-F238E27FC236}">
                <a16:creationId xmlns:a16="http://schemas.microsoft.com/office/drawing/2014/main" id="{A022E931-D54D-BC47-6654-042FD9782F1B}"/>
              </a:ext>
            </a:extLst>
          </p:cNvPr>
          <p:cNvCxnSpPr>
            <a:cxnSpLocks/>
            <a:stCxn id="25" idx="1"/>
            <a:endCxn id="39" idx="2"/>
          </p:cNvCxnSpPr>
          <p:nvPr/>
        </p:nvCxnSpPr>
        <p:spPr>
          <a:xfrm rot="10800000">
            <a:off x="1068196" y="4997958"/>
            <a:ext cx="1129874" cy="110317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B3252E1E-B819-F260-15EB-5BA94FCFA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239" y="2881806"/>
            <a:ext cx="26997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帳單主檔狀態為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TO_WRITEOFF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才會出現在銷帳介面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84BF8BA0-2F12-ECF4-4239-437750058317}"/>
              </a:ext>
            </a:extLst>
          </p:cNvPr>
          <p:cNvCxnSpPr>
            <a:cxnSpLocks/>
            <a:stCxn id="34" idx="2"/>
          </p:cNvCxnSpPr>
          <p:nvPr/>
        </p:nvCxnSpPr>
        <p:spPr>
          <a:xfrm rot="16200000" flipH="1">
            <a:off x="3530127" y="3706552"/>
            <a:ext cx="873596" cy="13828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7">
            <a:extLst>
              <a:ext uri="{FF2B5EF4-FFF2-40B4-BE49-F238E27FC236}">
                <a16:creationId xmlns:a16="http://schemas.microsoft.com/office/drawing/2014/main" id="{D886D4AE-D737-3C2E-DC24-9E57E1FC13BA}"/>
              </a:ext>
            </a:extLst>
          </p:cNvPr>
          <p:cNvGrpSpPr>
            <a:grpSpLocks/>
          </p:cNvGrpSpPr>
          <p:nvPr/>
        </p:nvGrpSpPr>
        <p:grpSpPr bwMode="auto">
          <a:xfrm>
            <a:off x="4421819" y="4484067"/>
            <a:ext cx="1441420" cy="684890"/>
            <a:chOff x="1609500" y="1806922"/>
            <a:chExt cx="1481274" cy="912769"/>
          </a:xfrm>
        </p:grpSpPr>
        <p:pic>
          <p:nvPicPr>
            <p:cNvPr id="24" name="圖形 8" descr="桌子">
              <a:extLst>
                <a:ext uri="{FF2B5EF4-FFF2-40B4-BE49-F238E27FC236}">
                  <a16:creationId xmlns:a16="http://schemas.microsoft.com/office/drawing/2014/main" id="{119E51C0-7EF2-3F00-E014-E798BCD3F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87" y="1806922"/>
              <a:ext cx="704874" cy="708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A8A8D99-9F5F-104C-4ADB-1C521C4D0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9500" y="2309509"/>
              <a:ext cx="1481274" cy="41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會員繳款紀錄表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34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33AB8C0-AB31-4030-A138-AE69BD359D6B}"/>
              </a:ext>
            </a:extLst>
          </p:cNvPr>
          <p:cNvSpPr/>
          <p:nvPr/>
        </p:nvSpPr>
        <p:spPr>
          <a:xfrm>
            <a:off x="458730" y="892747"/>
            <a:ext cx="2109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S-</a:t>
            </a:r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情境 </a:t>
            </a:r>
            <a:r>
              <a:rPr kumimoji="1" lang="en-US" altLang="zh-TW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(Situation)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2F0CE17B-AE18-4601-A67A-B8F98A204115}"/>
              </a:ext>
            </a:extLst>
          </p:cNvPr>
          <p:cNvSpPr txBox="1">
            <a:spLocks/>
          </p:cNvSpPr>
          <p:nvPr/>
        </p:nvSpPr>
        <p:spPr>
          <a:xfrm>
            <a:off x="1622156" y="200765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lang="zh-TW" altLang="en-US" sz="3600" dirty="0"/>
              <a:t>內容調整紀錄</a:t>
            </a:r>
            <a:endParaRPr kumimoji="0" lang="zh-TW" altLang="en-US" sz="36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graphicFrame>
        <p:nvGraphicFramePr>
          <p:cNvPr id="2" name="內容版面配置區 3">
            <a:extLst>
              <a:ext uri="{FF2B5EF4-FFF2-40B4-BE49-F238E27FC236}">
                <a16:creationId xmlns:a16="http://schemas.microsoft.com/office/drawing/2014/main" id="{3C243E74-B6DB-C109-2956-9454892CB4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7922035"/>
              </p:ext>
            </p:extLst>
          </p:nvPr>
        </p:nvGraphicFramePr>
        <p:xfrm>
          <a:off x="136450" y="764731"/>
          <a:ext cx="12055549" cy="595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2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3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9535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內容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05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2022-12-27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CB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1600" b="0" i="0" u="none" strike="noStrike" cap="none" spc="0" baseline="0" dirty="0" err="1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CBReduction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1600" b="0" i="0" u="none" strike="noStrike" cap="none" spc="0" baseline="0" dirty="0" err="1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BillMaster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1600" b="0" i="0" u="none" strike="noStrike" cap="none" spc="0" baseline="0" dirty="0" err="1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BillDetail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等</a:t>
                      </a:r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table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調整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30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2022-12-27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Parties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資料表內容調整，改以</a:t>
                      </a:r>
                      <a:r>
                        <a:rPr lang="en-US" altLang="zh-TW" sz="1600" b="0" i="0" u="none" strike="noStrike" cap="none" spc="0" baseline="0" dirty="0" err="1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PartyName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為</a:t>
                      </a:r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PK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其他各</a:t>
                      </a:r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table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原本有</a:t>
                      </a:r>
                      <a:r>
                        <a:rPr lang="en-US" altLang="zh-TW" sz="1600" b="0" i="0" u="none" strike="noStrike" cap="none" spc="0" baseline="0" dirty="0" err="1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PartyID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的皆改為</a:t>
                      </a:r>
                      <a:r>
                        <a:rPr lang="en-US" altLang="zh-TW" sz="1600" b="0" i="0" u="none" strike="noStrike" cap="none" spc="0" baseline="0" dirty="0" err="1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PartyName</a:t>
                      </a:r>
                      <a:endParaRPr lang="zh-TW" altLang="en-US" sz="16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30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2022-12-27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發票</a:t>
                      </a:r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/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帳單主檔補上</a:t>
                      </a:r>
                      <a:r>
                        <a:rPr lang="en-US" altLang="zh-TW" sz="1600" b="0" i="0" u="none" strike="noStrike" cap="none" spc="0" baseline="0" dirty="0" err="1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IsPro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欄位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之前漏掉，此欄位在銷帳時需要使用。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636174"/>
                  </a:ext>
                </a:extLst>
              </a:tr>
              <a:tr h="4303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2022-12-27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計帳段號補入工作</a:t>
                      </a:r>
                      <a:r>
                        <a:rPr lang="en-US" altLang="zh-TW" sz="1600" dirty="0"/>
                        <a:t>/</a:t>
                      </a:r>
                      <a:r>
                        <a:rPr lang="zh-TW" altLang="en-US" sz="1600" dirty="0"/>
                        <a:t>發票的明細檔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781156"/>
                  </a:ext>
                </a:extLst>
              </a:tr>
              <a:tr h="43030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2022-12-27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InvoiceWKDetail.</a:t>
                      </a:r>
                      <a:r>
                        <a:rPr lang="en-US" altLang="zh-TW" sz="1600" dirty="0" err="1"/>
                        <a:t>FeeType</a:t>
                      </a:r>
                      <a:r>
                        <a:rPr lang="zh-TW" altLang="en-US" sz="1600" dirty="0"/>
                        <a:t> 移除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與楚千討論，此欄位好像暫時沒有清楚的定義與用途。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476319"/>
                  </a:ext>
                </a:extLst>
              </a:tr>
              <a:tr h="43030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2022-12-28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流程圖總圖修改與細分各功能流程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endParaRPr lang="en-US" altLang="zh-TW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22557"/>
                  </a:ext>
                </a:extLst>
              </a:tr>
              <a:tr h="43030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2022-12-29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計帳段號補入帳單明細檔，帳單明細檔新增原始金額，費用金額改為應繳金額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zh-TW" altLang="en-US" sz="1600" dirty="0"/>
                        <a:t>計帳段號</a:t>
                      </a: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之前漏掉</a:t>
                      </a:r>
                      <a:endParaRPr lang="en-US" altLang="zh-TW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729581"/>
                  </a:ext>
                </a:extLst>
              </a:tr>
              <a:tr h="43030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2022-12-30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帳單主檔</a:t>
                      </a:r>
                      <a:r>
                        <a:rPr lang="en-US" altLang="zh-TW" sz="1600" dirty="0"/>
                        <a:t>schema</a:t>
                      </a:r>
                      <a:r>
                        <a:rPr lang="zh-TW" altLang="en-US" sz="1600" dirty="0"/>
                        <a:t>大幅調整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zh-TW" altLang="en-US" sz="1600" dirty="0"/>
                        <a:t>由於會合併來源不同兩個以上發票工作檔，許多資訊移至帳單明細檔。</a:t>
                      </a:r>
                      <a:endParaRPr lang="en-US" altLang="zh-TW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11373"/>
                  </a:ext>
                </a:extLst>
              </a:tr>
              <a:tr h="43030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2022-12-30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供應商資料表將</a:t>
                      </a:r>
                      <a:r>
                        <a:rPr lang="en-US" altLang="zh-TW" sz="1600" dirty="0"/>
                        <a:t>PK</a:t>
                      </a:r>
                      <a:r>
                        <a:rPr lang="zh-TW" altLang="en-US" sz="1600" dirty="0"/>
                        <a:t>換成</a:t>
                      </a:r>
                      <a:r>
                        <a:rPr lang="en-US" altLang="zh-TW" sz="1600" dirty="0" err="1"/>
                        <a:t>SupplierName</a:t>
                      </a:r>
                      <a:r>
                        <a:rPr lang="zh-TW" altLang="en-US" sz="1600" dirty="0"/>
                        <a:t>，與</a:t>
                      </a:r>
                      <a:r>
                        <a:rPr lang="en-US" altLang="zh-TW" sz="1600" dirty="0"/>
                        <a:t>Parties</a:t>
                      </a:r>
                      <a:r>
                        <a:rPr lang="zh-TW" altLang="en-US" sz="1600" dirty="0"/>
                        <a:t>資歷表相同狀況。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其他各</a:t>
                      </a:r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table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原本有</a:t>
                      </a:r>
                      <a:r>
                        <a:rPr lang="en-US" altLang="zh-TW" sz="1600" b="0" i="0" u="none" strike="noStrike" cap="none" spc="0" baseline="0" dirty="0" err="1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SupplierID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的皆改為</a:t>
                      </a:r>
                      <a:r>
                        <a:rPr lang="en-US" altLang="zh-TW" sz="1600" b="0" i="0" u="none" strike="noStrike" cap="none" spc="0" baseline="0" dirty="0" err="1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SupplierName</a:t>
                      </a:r>
                      <a:endParaRPr lang="zh-TW" altLang="en-US" sz="16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578575"/>
                  </a:ext>
                </a:extLst>
              </a:tr>
              <a:tr h="43030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2022-12-30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新增</a:t>
                      </a:r>
                      <a:r>
                        <a:rPr lang="en-US" altLang="zh-TW" sz="1600" dirty="0"/>
                        <a:t>CN/</a:t>
                      </a:r>
                      <a:r>
                        <a:rPr lang="en-US" altLang="zh-TW" sz="1600" dirty="0" err="1"/>
                        <a:t>CNDetail</a:t>
                      </a:r>
                      <a:r>
                        <a:rPr lang="zh-TW" altLang="en-US" sz="1600" dirty="0"/>
                        <a:t>、</a:t>
                      </a:r>
                      <a:r>
                        <a:rPr lang="en-US" altLang="zh-TW" sz="1600" dirty="0" err="1"/>
                        <a:t>ChargeRedordMap</a:t>
                      </a:r>
                      <a:r>
                        <a:rPr lang="zh-TW" altLang="en-US" sz="1600"/>
                        <a:t>三個資料表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endParaRPr lang="en-US" altLang="zh-TW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6078"/>
                  </a:ext>
                </a:extLst>
              </a:tr>
              <a:tr h="43030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2023-01-03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帳單主</a:t>
                      </a:r>
                      <a:r>
                        <a:rPr lang="en-US" altLang="zh-TW" sz="1600" dirty="0"/>
                        <a:t>/</a:t>
                      </a:r>
                      <a:r>
                        <a:rPr lang="zh-TW" altLang="en-US" sz="1600" dirty="0"/>
                        <a:t>明細檔再調整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明細增加付款日期、付款金額、會員名稱；帳單號碼由明細再移至主檔，且長度改為</a:t>
                      </a: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927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6891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688F486-7C9A-35CC-88CE-192D03E5250A}"/>
              </a:ext>
            </a:extLst>
          </p:cNvPr>
          <p:cNvSpPr/>
          <p:nvPr/>
        </p:nvSpPr>
        <p:spPr>
          <a:xfrm>
            <a:off x="329636" y="753279"/>
            <a:ext cx="10351968" cy="652369"/>
          </a:xfrm>
          <a:prstGeom prst="rect">
            <a:avLst/>
          </a:prstGeom>
          <a:noFill/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流程圖: 人工輸入 6">
            <a:extLst>
              <a:ext uri="{FF2B5EF4-FFF2-40B4-BE49-F238E27FC236}">
                <a16:creationId xmlns:a16="http://schemas.microsoft.com/office/drawing/2014/main" id="{53C8F8B7-44B8-3E50-00C3-788745451A7A}"/>
              </a:ext>
            </a:extLst>
          </p:cNvPr>
          <p:cNvSpPr/>
          <p:nvPr/>
        </p:nvSpPr>
        <p:spPr>
          <a:xfrm rot="16200000" flipV="1">
            <a:off x="2172509" y="-842103"/>
            <a:ext cx="355548" cy="3749087"/>
          </a:xfrm>
          <a:prstGeom prst="flowChartManualInput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288D4E-2B41-A7D9-0910-31153FE143F8}"/>
              </a:ext>
            </a:extLst>
          </p:cNvPr>
          <p:cNvSpPr/>
          <p:nvPr/>
        </p:nvSpPr>
        <p:spPr>
          <a:xfrm>
            <a:off x="613150" y="86302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銷帳範例</a:t>
            </a:r>
            <a:endParaRPr kumimoji="1" lang="en-US" altLang="zh-TW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31">
            <a:extLst>
              <a:ext uri="{FF2B5EF4-FFF2-40B4-BE49-F238E27FC236}">
                <a16:creationId xmlns:a16="http://schemas.microsoft.com/office/drawing/2014/main" id="{034C754D-7EF1-03D7-2BC2-7113EC99E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722" y="799665"/>
            <a:ext cx="1687567" cy="39909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銷帳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標題 1">
            <a:extLst>
              <a:ext uri="{FF2B5EF4-FFF2-40B4-BE49-F238E27FC236}">
                <a16:creationId xmlns:a16="http://schemas.microsoft.com/office/drawing/2014/main" id="{E1D74D93-0E48-5950-31CB-AC0E47E87656}"/>
              </a:ext>
            </a:extLst>
          </p:cNvPr>
          <p:cNvSpPr txBox="1">
            <a:spLocks/>
          </p:cNvSpPr>
          <p:nvPr/>
        </p:nvSpPr>
        <p:spPr>
          <a:xfrm>
            <a:off x="1519129" y="67280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TW" altLang="en-US" sz="3600" dirty="0"/>
              <a:t>業務流程</a:t>
            </a:r>
            <a:r>
              <a:rPr kumimoji="0" lang="en-US" altLang="zh-TW" sz="3600" dirty="0"/>
              <a:t>(Cont.)</a:t>
            </a:r>
            <a:endParaRPr kumimoji="0" lang="zh-TW" altLang="en-US" sz="36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graphicFrame>
        <p:nvGraphicFramePr>
          <p:cNvPr id="25" name="表格 25">
            <a:extLst>
              <a:ext uri="{FF2B5EF4-FFF2-40B4-BE49-F238E27FC236}">
                <a16:creationId xmlns:a16="http://schemas.microsoft.com/office/drawing/2014/main" id="{43D6106B-0DBC-B4EA-A79F-973FE44B6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576003"/>
              </p:ext>
            </p:extLst>
          </p:nvPr>
        </p:nvGraphicFramePr>
        <p:xfrm>
          <a:off x="3234976" y="2348194"/>
          <a:ext cx="533033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480">
                  <a:extLst>
                    <a:ext uri="{9D8B030D-6E8A-4147-A177-3AD203B41FA5}">
                      <a16:colId xmlns:a16="http://schemas.microsoft.com/office/drawing/2014/main" val="1470973008"/>
                    </a:ext>
                  </a:extLst>
                </a:gridCol>
                <a:gridCol w="1106520">
                  <a:extLst>
                    <a:ext uri="{9D8B030D-6E8A-4147-A177-3AD203B41FA5}">
                      <a16:colId xmlns:a16="http://schemas.microsoft.com/office/drawing/2014/main" val="2587291928"/>
                    </a:ext>
                  </a:extLst>
                </a:gridCol>
                <a:gridCol w="1582667">
                  <a:extLst>
                    <a:ext uri="{9D8B030D-6E8A-4147-A177-3AD203B41FA5}">
                      <a16:colId xmlns:a16="http://schemas.microsoft.com/office/drawing/2014/main" val="14807519"/>
                    </a:ext>
                  </a:extLst>
                </a:gridCol>
                <a:gridCol w="1582667">
                  <a:extLst>
                    <a:ext uri="{9D8B030D-6E8A-4147-A177-3AD203B41FA5}">
                      <a16:colId xmlns:a16="http://schemas.microsoft.com/office/drawing/2014/main" val="10256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應收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實收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銀行手續費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狀態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23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OVER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60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581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21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HANDLE_FEE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53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PARTIAL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26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INCOMPLETE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38567"/>
                  </a:ext>
                </a:extLst>
              </a:tr>
            </a:tbl>
          </a:graphicData>
        </a:graphic>
      </p:graphicFrame>
      <p:sp>
        <p:nvSpPr>
          <p:cNvPr id="26" name="矩形 70">
            <a:extLst>
              <a:ext uri="{FF2B5EF4-FFF2-40B4-BE49-F238E27FC236}">
                <a16:creationId xmlns:a16="http://schemas.microsoft.com/office/drawing/2014/main" id="{169FD7CE-823F-4250-277C-0AC7DDBC1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581" y="1691533"/>
            <a:ext cx="4789350" cy="528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Party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帳單 有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個費用項目的範例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5649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6DA25F-DB68-CF9A-53E7-673F8D20D43A}"/>
              </a:ext>
            </a:extLst>
          </p:cNvPr>
          <p:cNvSpPr/>
          <p:nvPr/>
        </p:nvSpPr>
        <p:spPr>
          <a:xfrm>
            <a:off x="88138" y="753924"/>
            <a:ext cx="10687437" cy="1352074"/>
          </a:xfrm>
          <a:prstGeom prst="rect">
            <a:avLst/>
          </a:prstGeom>
          <a:noFill/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流程圖: 人工輸入 2">
            <a:extLst>
              <a:ext uri="{FF2B5EF4-FFF2-40B4-BE49-F238E27FC236}">
                <a16:creationId xmlns:a16="http://schemas.microsoft.com/office/drawing/2014/main" id="{0A4C9C15-239B-5A18-78DF-5934AAE9BE9E}"/>
              </a:ext>
            </a:extLst>
          </p:cNvPr>
          <p:cNvSpPr/>
          <p:nvPr/>
        </p:nvSpPr>
        <p:spPr>
          <a:xfrm rot="16200000" flipV="1">
            <a:off x="1810799" y="-858560"/>
            <a:ext cx="376755" cy="3747157"/>
          </a:xfrm>
          <a:prstGeom prst="flowChartManualInput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468D1C-C634-841D-CBFE-435A1A003DAF}"/>
              </a:ext>
            </a:extLst>
          </p:cNvPr>
          <p:cNvSpPr/>
          <p:nvPr/>
        </p:nvSpPr>
        <p:spPr>
          <a:xfrm>
            <a:off x="128151" y="811400"/>
            <a:ext cx="3744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CB</a:t>
            </a:r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管理流程說明</a:t>
            </a:r>
            <a:endParaRPr kumimoji="1" lang="en-US" altLang="zh-TW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4BAF757-866D-34A8-81F1-E4F93246F189}"/>
              </a:ext>
            </a:extLst>
          </p:cNvPr>
          <p:cNvSpPr txBox="1">
            <a:spLocks/>
          </p:cNvSpPr>
          <p:nvPr/>
        </p:nvSpPr>
        <p:spPr>
          <a:xfrm>
            <a:off x="1519129" y="67280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TW" altLang="en-US" sz="3600" dirty="0"/>
              <a:t>業務流程</a:t>
            </a:r>
            <a:r>
              <a:rPr kumimoji="0" lang="en-US" altLang="zh-TW" sz="3600" dirty="0"/>
              <a:t>(Cont.)</a:t>
            </a:r>
            <a:endParaRPr kumimoji="0" lang="zh-TW" altLang="en-US" sz="36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266CDA3-FD0E-44C4-08C9-C3E8C1C3700A}"/>
              </a:ext>
            </a:extLst>
          </p:cNvPr>
          <p:cNvSpPr txBox="1"/>
          <p:nvPr/>
        </p:nvSpPr>
        <p:spPr>
          <a:xfrm>
            <a:off x="181580" y="1255175"/>
            <a:ext cx="10303887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新增一筆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CB</a:t>
            </a: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帳單抵扣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或作廢折返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CB</a:t>
            </a: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退費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70">
            <a:extLst>
              <a:ext uri="{FF2B5EF4-FFF2-40B4-BE49-F238E27FC236}">
                <a16:creationId xmlns:a16="http://schemas.microsoft.com/office/drawing/2014/main" id="{990455E5-CBD0-3E7E-229E-DC69F6768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1560" y="826640"/>
            <a:ext cx="1998789" cy="4218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管理流程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51CC255F-B9CE-FF92-973F-225E9AFE26B4}"/>
              </a:ext>
            </a:extLst>
          </p:cNvPr>
          <p:cNvGrpSpPr/>
          <p:nvPr/>
        </p:nvGrpSpPr>
        <p:grpSpPr>
          <a:xfrm>
            <a:off x="6379722" y="3043245"/>
            <a:ext cx="902811" cy="867722"/>
            <a:chOff x="4923732" y="339056"/>
            <a:chExt cx="902811" cy="867722"/>
          </a:xfrm>
        </p:grpSpPr>
        <p:pic>
          <p:nvPicPr>
            <p:cNvPr id="75" name="圖片 21">
              <a:extLst>
                <a:ext uri="{FF2B5EF4-FFF2-40B4-BE49-F238E27FC236}">
                  <a16:creationId xmlns:a16="http://schemas.microsoft.com/office/drawing/2014/main" id="{4898D31E-594E-D81B-EE1F-ED8CB18E59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7776" y="339056"/>
              <a:ext cx="532270" cy="482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文字方塊 22">
              <a:extLst>
                <a:ext uri="{FF2B5EF4-FFF2-40B4-BE49-F238E27FC236}">
                  <a16:creationId xmlns:a16="http://schemas.microsoft.com/office/drawing/2014/main" id="{C3CFF997-741D-A607-63BA-1166E9577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3732" y="899001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400" dirty="0"/>
                <a:t>聯盟窗口</a:t>
              </a:r>
            </a:p>
          </p:txBody>
        </p:sp>
      </p:grpSp>
      <p:sp>
        <p:nvSpPr>
          <p:cNvPr id="80" name="矩形 79">
            <a:extLst>
              <a:ext uri="{FF2B5EF4-FFF2-40B4-BE49-F238E27FC236}">
                <a16:creationId xmlns:a16="http://schemas.microsoft.com/office/drawing/2014/main" id="{9D3C28AA-E342-E37E-D3B8-3D8D3A178702}"/>
              </a:ext>
            </a:extLst>
          </p:cNvPr>
          <p:cNvSpPr/>
          <p:nvPr/>
        </p:nvSpPr>
        <p:spPr bwMode="auto">
          <a:xfrm>
            <a:off x="7843024" y="3059200"/>
            <a:ext cx="1202364" cy="449652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抵扣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1" name="直線單箭頭接點 67">
            <a:extLst>
              <a:ext uri="{FF2B5EF4-FFF2-40B4-BE49-F238E27FC236}">
                <a16:creationId xmlns:a16="http://schemas.microsoft.com/office/drawing/2014/main" id="{438E71BD-4558-F4CC-0730-51B26DD6617A}"/>
              </a:ext>
            </a:extLst>
          </p:cNvPr>
          <p:cNvCxnSpPr>
            <a:cxnSpLocks noChangeShapeType="1"/>
            <a:stCxn id="75" idx="3"/>
            <a:endCxn id="80" idx="1"/>
          </p:cNvCxnSpPr>
          <p:nvPr/>
        </p:nvCxnSpPr>
        <p:spPr bwMode="auto">
          <a:xfrm flipV="1">
            <a:off x="7046036" y="3284026"/>
            <a:ext cx="796988" cy="49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8" name="群組 7">
            <a:extLst>
              <a:ext uri="{FF2B5EF4-FFF2-40B4-BE49-F238E27FC236}">
                <a16:creationId xmlns:a16="http://schemas.microsoft.com/office/drawing/2014/main" id="{2B3861CD-C8FA-9740-84D2-464D9479217B}"/>
              </a:ext>
            </a:extLst>
          </p:cNvPr>
          <p:cNvGrpSpPr>
            <a:grpSpLocks/>
          </p:cNvGrpSpPr>
          <p:nvPr/>
        </p:nvGrpSpPr>
        <p:grpSpPr bwMode="auto">
          <a:xfrm>
            <a:off x="10108518" y="2306195"/>
            <a:ext cx="1358111" cy="646148"/>
            <a:chOff x="1652305" y="1806922"/>
            <a:chExt cx="1395661" cy="861136"/>
          </a:xfrm>
        </p:grpSpPr>
        <p:pic>
          <p:nvPicPr>
            <p:cNvPr id="89" name="圖形 8" descr="桌子">
              <a:extLst>
                <a:ext uri="{FF2B5EF4-FFF2-40B4-BE49-F238E27FC236}">
                  <a16:creationId xmlns:a16="http://schemas.microsoft.com/office/drawing/2014/main" id="{80519642-789A-C1DB-F006-CB03F6341F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87" y="1806922"/>
              <a:ext cx="704874" cy="708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328AF9E2-3F16-3383-C535-9C4E62EA8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2305" y="2361142"/>
              <a:ext cx="1395661" cy="306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Credit Balance</a:t>
              </a:r>
            </a:p>
          </p:txBody>
        </p:sp>
      </p:grpSp>
      <p:cxnSp>
        <p:nvCxnSpPr>
          <p:cNvPr id="91" name="接點: 肘形 90">
            <a:extLst>
              <a:ext uri="{FF2B5EF4-FFF2-40B4-BE49-F238E27FC236}">
                <a16:creationId xmlns:a16="http://schemas.microsoft.com/office/drawing/2014/main" id="{D9447DE1-33C0-4321-1C38-D928C1234F90}"/>
              </a:ext>
            </a:extLst>
          </p:cNvPr>
          <p:cNvCxnSpPr>
            <a:cxnSpLocks/>
            <a:stCxn id="80" idx="3"/>
            <a:endCxn id="89" idx="1"/>
          </p:cNvCxnSpPr>
          <p:nvPr/>
        </p:nvCxnSpPr>
        <p:spPr>
          <a:xfrm flipV="1">
            <a:off x="9045388" y="2571946"/>
            <a:ext cx="1383942" cy="712080"/>
          </a:xfrm>
          <a:prstGeom prst="bentConnector3">
            <a:avLst>
              <a:gd name="adj1" fmla="val 41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接點: 肘形 93">
            <a:extLst>
              <a:ext uri="{FF2B5EF4-FFF2-40B4-BE49-F238E27FC236}">
                <a16:creationId xmlns:a16="http://schemas.microsoft.com/office/drawing/2014/main" id="{9BF63EA3-1090-2BEA-F582-6C8FDEC2C0F2}"/>
              </a:ext>
            </a:extLst>
          </p:cNvPr>
          <p:cNvCxnSpPr>
            <a:cxnSpLocks/>
            <a:stCxn id="80" idx="3"/>
            <a:endCxn id="99" idx="1"/>
          </p:cNvCxnSpPr>
          <p:nvPr/>
        </p:nvCxnSpPr>
        <p:spPr>
          <a:xfrm>
            <a:off x="9045388" y="3284026"/>
            <a:ext cx="1147175" cy="9201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群組 7">
            <a:extLst>
              <a:ext uri="{FF2B5EF4-FFF2-40B4-BE49-F238E27FC236}">
                <a16:creationId xmlns:a16="http://schemas.microsoft.com/office/drawing/2014/main" id="{7DF90FD7-C722-D139-83FD-1FCEFB57CCE7}"/>
              </a:ext>
            </a:extLst>
          </p:cNvPr>
          <p:cNvGrpSpPr>
            <a:grpSpLocks/>
          </p:cNvGrpSpPr>
          <p:nvPr/>
        </p:nvGrpSpPr>
        <p:grpSpPr bwMode="auto">
          <a:xfrm>
            <a:off x="10192563" y="3673125"/>
            <a:ext cx="1274067" cy="684890"/>
            <a:chOff x="1736386" y="1806922"/>
            <a:chExt cx="1227502" cy="912769"/>
          </a:xfrm>
        </p:grpSpPr>
        <p:pic>
          <p:nvPicPr>
            <p:cNvPr id="98" name="圖形 8" descr="桌子">
              <a:extLst>
                <a:ext uri="{FF2B5EF4-FFF2-40B4-BE49-F238E27FC236}">
                  <a16:creationId xmlns:a16="http://schemas.microsoft.com/office/drawing/2014/main" id="{B264C4B1-79A8-85BF-0111-86B90CDB52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87" y="1806922"/>
              <a:ext cx="704874" cy="708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146F328-4613-98E5-0B33-8C823B9BAD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6386" y="2309509"/>
              <a:ext cx="1227502" cy="41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4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CBReduction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CF8EFF2B-3AAE-92EC-60A0-CA21D5D85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9783" y="2234727"/>
            <a:ext cx="35862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產製帳單進行抵扣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B32F6477-1E1F-60E1-416F-92DC7BADACC4}"/>
              </a:ext>
            </a:extLst>
          </p:cNvPr>
          <p:cNvGrpSpPr/>
          <p:nvPr/>
        </p:nvGrpSpPr>
        <p:grpSpPr>
          <a:xfrm>
            <a:off x="6379722" y="5201989"/>
            <a:ext cx="902811" cy="867722"/>
            <a:chOff x="4923732" y="339056"/>
            <a:chExt cx="902811" cy="867722"/>
          </a:xfrm>
        </p:grpSpPr>
        <p:pic>
          <p:nvPicPr>
            <p:cNvPr id="111" name="圖片 21">
              <a:extLst>
                <a:ext uri="{FF2B5EF4-FFF2-40B4-BE49-F238E27FC236}">
                  <a16:creationId xmlns:a16="http://schemas.microsoft.com/office/drawing/2014/main" id="{B6A37197-F96C-DB1D-6348-815BACFC29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7776" y="339056"/>
              <a:ext cx="532270" cy="482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" name="文字方塊 22">
              <a:extLst>
                <a:ext uri="{FF2B5EF4-FFF2-40B4-BE49-F238E27FC236}">
                  <a16:creationId xmlns:a16="http://schemas.microsoft.com/office/drawing/2014/main" id="{BDF3C973-7D23-524C-16A7-0D20800749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3732" y="899001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400" dirty="0"/>
                <a:t>聯盟窗口</a:t>
              </a:r>
            </a:p>
          </p:txBody>
        </p:sp>
      </p:grpSp>
      <p:sp>
        <p:nvSpPr>
          <p:cNvPr id="113" name="矩形 112">
            <a:extLst>
              <a:ext uri="{FF2B5EF4-FFF2-40B4-BE49-F238E27FC236}">
                <a16:creationId xmlns:a16="http://schemas.microsoft.com/office/drawing/2014/main" id="{EE631B3F-7266-325D-C3E1-B7B343FAABAB}"/>
              </a:ext>
            </a:extLst>
          </p:cNvPr>
          <p:cNvSpPr/>
          <p:nvPr/>
        </p:nvSpPr>
        <p:spPr bwMode="auto">
          <a:xfrm>
            <a:off x="7843024" y="5217944"/>
            <a:ext cx="1594142" cy="449652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退費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4" name="直線單箭頭接點 67">
            <a:extLst>
              <a:ext uri="{FF2B5EF4-FFF2-40B4-BE49-F238E27FC236}">
                <a16:creationId xmlns:a16="http://schemas.microsoft.com/office/drawing/2014/main" id="{3E060924-B492-7A27-7703-4F6BE753E7AA}"/>
              </a:ext>
            </a:extLst>
          </p:cNvPr>
          <p:cNvCxnSpPr>
            <a:cxnSpLocks noChangeShapeType="1"/>
            <a:stCxn id="111" idx="3"/>
            <a:endCxn id="113" idx="1"/>
          </p:cNvCxnSpPr>
          <p:nvPr/>
        </p:nvCxnSpPr>
        <p:spPr bwMode="auto">
          <a:xfrm flipV="1">
            <a:off x="7046036" y="5442770"/>
            <a:ext cx="796988" cy="49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5" name="群組 7">
            <a:extLst>
              <a:ext uri="{FF2B5EF4-FFF2-40B4-BE49-F238E27FC236}">
                <a16:creationId xmlns:a16="http://schemas.microsoft.com/office/drawing/2014/main" id="{D4E6E530-265C-0549-C7F0-D3C60C5CC74E}"/>
              </a:ext>
            </a:extLst>
          </p:cNvPr>
          <p:cNvGrpSpPr>
            <a:grpSpLocks/>
          </p:cNvGrpSpPr>
          <p:nvPr/>
        </p:nvGrpSpPr>
        <p:grpSpPr bwMode="auto">
          <a:xfrm>
            <a:off x="10108518" y="4464939"/>
            <a:ext cx="1358111" cy="646148"/>
            <a:chOff x="1652305" y="1806922"/>
            <a:chExt cx="1395661" cy="861136"/>
          </a:xfrm>
        </p:grpSpPr>
        <p:pic>
          <p:nvPicPr>
            <p:cNvPr id="116" name="圖形 8" descr="桌子">
              <a:extLst>
                <a:ext uri="{FF2B5EF4-FFF2-40B4-BE49-F238E27FC236}">
                  <a16:creationId xmlns:a16="http://schemas.microsoft.com/office/drawing/2014/main" id="{27A117FE-C6C9-ABAF-0E09-77F09B0400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87" y="1806922"/>
              <a:ext cx="704874" cy="708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文字方塊 116">
              <a:extLst>
                <a:ext uri="{FF2B5EF4-FFF2-40B4-BE49-F238E27FC236}">
                  <a16:creationId xmlns:a16="http://schemas.microsoft.com/office/drawing/2014/main" id="{60838949-1C6C-BE15-513E-4D894BB60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2305" y="2361142"/>
              <a:ext cx="1395661" cy="306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Credit Balance</a:t>
              </a:r>
            </a:p>
          </p:txBody>
        </p:sp>
      </p:grpSp>
      <p:cxnSp>
        <p:nvCxnSpPr>
          <p:cNvPr id="118" name="接點: 肘形 117">
            <a:extLst>
              <a:ext uri="{FF2B5EF4-FFF2-40B4-BE49-F238E27FC236}">
                <a16:creationId xmlns:a16="http://schemas.microsoft.com/office/drawing/2014/main" id="{DE4125DF-8A7B-F710-15EA-916E53E0845C}"/>
              </a:ext>
            </a:extLst>
          </p:cNvPr>
          <p:cNvCxnSpPr>
            <a:cxnSpLocks/>
            <a:stCxn id="113" idx="3"/>
            <a:endCxn id="116" idx="1"/>
          </p:cNvCxnSpPr>
          <p:nvPr/>
        </p:nvCxnSpPr>
        <p:spPr>
          <a:xfrm flipV="1">
            <a:off x="9437166" y="4730690"/>
            <a:ext cx="992164" cy="7120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接點: 肘形 118">
            <a:extLst>
              <a:ext uri="{FF2B5EF4-FFF2-40B4-BE49-F238E27FC236}">
                <a16:creationId xmlns:a16="http://schemas.microsoft.com/office/drawing/2014/main" id="{DED25C01-22A2-0A8B-6061-6A308595846C}"/>
              </a:ext>
            </a:extLst>
          </p:cNvPr>
          <p:cNvCxnSpPr>
            <a:cxnSpLocks/>
            <a:stCxn id="113" idx="3"/>
            <a:endCxn id="122" idx="1"/>
          </p:cNvCxnSpPr>
          <p:nvPr/>
        </p:nvCxnSpPr>
        <p:spPr>
          <a:xfrm>
            <a:off x="9437166" y="5442770"/>
            <a:ext cx="755397" cy="920101"/>
          </a:xfrm>
          <a:prstGeom prst="bentConnector3">
            <a:avLst>
              <a:gd name="adj1" fmla="val 640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群組 7">
            <a:extLst>
              <a:ext uri="{FF2B5EF4-FFF2-40B4-BE49-F238E27FC236}">
                <a16:creationId xmlns:a16="http://schemas.microsoft.com/office/drawing/2014/main" id="{882F2A90-47FE-1F58-F600-5EE05BC3EC37}"/>
              </a:ext>
            </a:extLst>
          </p:cNvPr>
          <p:cNvGrpSpPr>
            <a:grpSpLocks/>
          </p:cNvGrpSpPr>
          <p:nvPr/>
        </p:nvGrpSpPr>
        <p:grpSpPr bwMode="auto">
          <a:xfrm>
            <a:off x="10192563" y="5831869"/>
            <a:ext cx="1274067" cy="684890"/>
            <a:chOff x="1736386" y="1806922"/>
            <a:chExt cx="1227502" cy="912769"/>
          </a:xfrm>
        </p:grpSpPr>
        <p:pic>
          <p:nvPicPr>
            <p:cNvPr id="121" name="圖形 8" descr="桌子">
              <a:extLst>
                <a:ext uri="{FF2B5EF4-FFF2-40B4-BE49-F238E27FC236}">
                  <a16:creationId xmlns:a16="http://schemas.microsoft.com/office/drawing/2014/main" id="{B66EAD80-FD04-3A96-647B-E13FFCCFB0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87" y="1806922"/>
              <a:ext cx="704874" cy="708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71E9B3A2-37C4-A194-5029-7A9CCCC107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6386" y="2309509"/>
              <a:ext cx="1227502" cy="41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Refund Note</a:t>
              </a:r>
            </a:p>
          </p:txBody>
        </p:sp>
      </p:grp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33A0C6E0-B908-7739-8461-40D57122A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0059" y="4494600"/>
            <a:ext cx="13420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退費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983EACDB-43EB-D851-3AA0-BEB8487296B1}"/>
              </a:ext>
            </a:extLst>
          </p:cNvPr>
          <p:cNvGrpSpPr/>
          <p:nvPr/>
        </p:nvGrpSpPr>
        <p:grpSpPr>
          <a:xfrm>
            <a:off x="130745" y="2985960"/>
            <a:ext cx="902811" cy="867722"/>
            <a:chOff x="4923732" y="339056"/>
            <a:chExt cx="902811" cy="867722"/>
          </a:xfrm>
        </p:grpSpPr>
        <p:pic>
          <p:nvPicPr>
            <p:cNvPr id="125" name="圖片 21">
              <a:extLst>
                <a:ext uri="{FF2B5EF4-FFF2-40B4-BE49-F238E27FC236}">
                  <a16:creationId xmlns:a16="http://schemas.microsoft.com/office/drawing/2014/main" id="{D4BF8ADA-738A-FDD3-CFD8-D5102D8AEF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7776" y="339056"/>
              <a:ext cx="532270" cy="482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" name="文字方塊 22">
              <a:extLst>
                <a:ext uri="{FF2B5EF4-FFF2-40B4-BE49-F238E27FC236}">
                  <a16:creationId xmlns:a16="http://schemas.microsoft.com/office/drawing/2014/main" id="{5B436D89-DC10-DF6E-BEB9-2C6F36ECC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3732" y="899001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400" dirty="0"/>
                <a:t>聯盟窗口</a:t>
              </a:r>
            </a:p>
          </p:txBody>
        </p:sp>
      </p:grpSp>
      <p:sp>
        <p:nvSpPr>
          <p:cNvPr id="127" name="矩形 126">
            <a:extLst>
              <a:ext uri="{FF2B5EF4-FFF2-40B4-BE49-F238E27FC236}">
                <a16:creationId xmlns:a16="http://schemas.microsoft.com/office/drawing/2014/main" id="{2CFC527D-1E0E-E6C0-4A26-F3971F9BA51E}"/>
              </a:ext>
            </a:extLst>
          </p:cNvPr>
          <p:cNvSpPr/>
          <p:nvPr/>
        </p:nvSpPr>
        <p:spPr bwMode="auto">
          <a:xfrm>
            <a:off x="1594047" y="3001915"/>
            <a:ext cx="1594142" cy="449652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8" name="直線單箭頭接點 67">
            <a:extLst>
              <a:ext uri="{FF2B5EF4-FFF2-40B4-BE49-F238E27FC236}">
                <a16:creationId xmlns:a16="http://schemas.microsoft.com/office/drawing/2014/main" id="{5A9B9EA6-0ABE-B66D-3DF1-063B0BA234A0}"/>
              </a:ext>
            </a:extLst>
          </p:cNvPr>
          <p:cNvCxnSpPr>
            <a:cxnSpLocks noChangeShapeType="1"/>
            <a:stCxn id="125" idx="3"/>
            <a:endCxn id="127" idx="1"/>
          </p:cNvCxnSpPr>
          <p:nvPr/>
        </p:nvCxnSpPr>
        <p:spPr bwMode="auto">
          <a:xfrm flipV="1">
            <a:off x="797059" y="3226741"/>
            <a:ext cx="796988" cy="49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9" name="群組 7">
            <a:extLst>
              <a:ext uri="{FF2B5EF4-FFF2-40B4-BE49-F238E27FC236}">
                <a16:creationId xmlns:a16="http://schemas.microsoft.com/office/drawing/2014/main" id="{BF5ED373-8381-AD45-E941-52A899849BD4}"/>
              </a:ext>
            </a:extLst>
          </p:cNvPr>
          <p:cNvGrpSpPr>
            <a:grpSpLocks/>
          </p:cNvGrpSpPr>
          <p:nvPr/>
        </p:nvGrpSpPr>
        <p:grpSpPr bwMode="auto">
          <a:xfrm>
            <a:off x="4025580" y="2961055"/>
            <a:ext cx="1358111" cy="646148"/>
            <a:chOff x="1652305" y="1806922"/>
            <a:chExt cx="1395661" cy="861136"/>
          </a:xfrm>
        </p:grpSpPr>
        <p:pic>
          <p:nvPicPr>
            <p:cNvPr id="130" name="圖形 8" descr="桌子">
              <a:extLst>
                <a:ext uri="{FF2B5EF4-FFF2-40B4-BE49-F238E27FC236}">
                  <a16:creationId xmlns:a16="http://schemas.microsoft.com/office/drawing/2014/main" id="{0FD4CA09-301D-32FF-2E8C-590CAC9B40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87" y="1806922"/>
              <a:ext cx="704874" cy="708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C2196FF0-66C9-B7C8-2293-87F0967CA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2305" y="2361142"/>
              <a:ext cx="1395661" cy="306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Credit Balance</a:t>
              </a:r>
            </a:p>
          </p:txBody>
        </p:sp>
      </p:grp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02BBFD4E-D656-7D8E-DFD9-2B633A998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27" y="2252948"/>
            <a:ext cx="14318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F2660CA5-702E-2F39-5B69-C20F5A46D0B2}"/>
              </a:ext>
            </a:extLst>
          </p:cNvPr>
          <p:cNvCxnSpPr>
            <a:cxnSpLocks/>
            <a:stCxn id="130" idx="1"/>
            <a:endCxn id="127" idx="3"/>
          </p:cNvCxnSpPr>
          <p:nvPr/>
        </p:nvCxnSpPr>
        <p:spPr>
          <a:xfrm flipH="1" flipV="1">
            <a:off x="3188189" y="3226741"/>
            <a:ext cx="1158203" cy="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群組 4">
            <a:extLst>
              <a:ext uri="{FF2B5EF4-FFF2-40B4-BE49-F238E27FC236}">
                <a16:creationId xmlns:a16="http://schemas.microsoft.com/office/drawing/2014/main" id="{301F5B10-9138-F149-0AE0-07632AABE8F8}"/>
              </a:ext>
            </a:extLst>
          </p:cNvPr>
          <p:cNvGrpSpPr/>
          <p:nvPr/>
        </p:nvGrpSpPr>
        <p:grpSpPr>
          <a:xfrm>
            <a:off x="671355" y="5196967"/>
            <a:ext cx="902811" cy="867722"/>
            <a:chOff x="4923732" y="339056"/>
            <a:chExt cx="902811" cy="867722"/>
          </a:xfrm>
        </p:grpSpPr>
        <p:pic>
          <p:nvPicPr>
            <p:cNvPr id="7" name="圖片 21">
              <a:extLst>
                <a:ext uri="{FF2B5EF4-FFF2-40B4-BE49-F238E27FC236}">
                  <a16:creationId xmlns:a16="http://schemas.microsoft.com/office/drawing/2014/main" id="{223335CF-A1F8-C651-AEC2-85EA25083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7776" y="339056"/>
              <a:ext cx="532270" cy="482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文字方塊 22">
              <a:extLst>
                <a:ext uri="{FF2B5EF4-FFF2-40B4-BE49-F238E27FC236}">
                  <a16:creationId xmlns:a16="http://schemas.microsoft.com/office/drawing/2014/main" id="{FE04EC86-8A17-5B19-A295-AC9D90EE06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3732" y="899001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400" dirty="0"/>
                <a:t>聯盟窗口</a:t>
              </a: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77580D58-E8CC-DA28-FA21-A87AC7EA91C7}"/>
              </a:ext>
            </a:extLst>
          </p:cNvPr>
          <p:cNvSpPr/>
          <p:nvPr/>
        </p:nvSpPr>
        <p:spPr bwMode="auto">
          <a:xfrm>
            <a:off x="2134657" y="5212922"/>
            <a:ext cx="1227108" cy="449652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折返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線單箭頭接點 67">
            <a:extLst>
              <a:ext uri="{FF2B5EF4-FFF2-40B4-BE49-F238E27FC236}">
                <a16:creationId xmlns:a16="http://schemas.microsoft.com/office/drawing/2014/main" id="{996CED6D-70E8-32DA-0649-E62C2EC1368A}"/>
              </a:ext>
            </a:extLst>
          </p:cNvPr>
          <p:cNvCxnSpPr>
            <a:cxnSpLocks noChangeShapeType="1"/>
            <a:stCxn id="7" idx="3"/>
            <a:endCxn id="10" idx="1"/>
          </p:cNvCxnSpPr>
          <p:nvPr/>
        </p:nvCxnSpPr>
        <p:spPr bwMode="auto">
          <a:xfrm flipV="1">
            <a:off x="1337669" y="5437748"/>
            <a:ext cx="796988" cy="49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" name="群組 7">
            <a:extLst>
              <a:ext uri="{FF2B5EF4-FFF2-40B4-BE49-F238E27FC236}">
                <a16:creationId xmlns:a16="http://schemas.microsoft.com/office/drawing/2014/main" id="{23F5A914-E7AF-AD1D-83F0-B8B0CDAF0D2E}"/>
              </a:ext>
            </a:extLst>
          </p:cNvPr>
          <p:cNvGrpSpPr>
            <a:grpSpLocks/>
          </p:cNvGrpSpPr>
          <p:nvPr/>
        </p:nvGrpSpPr>
        <p:grpSpPr bwMode="auto">
          <a:xfrm>
            <a:off x="4400151" y="4459917"/>
            <a:ext cx="1358111" cy="646148"/>
            <a:chOff x="1652305" y="1806922"/>
            <a:chExt cx="1395661" cy="861136"/>
          </a:xfrm>
        </p:grpSpPr>
        <p:pic>
          <p:nvPicPr>
            <p:cNvPr id="13" name="圖形 8" descr="桌子">
              <a:extLst>
                <a:ext uri="{FF2B5EF4-FFF2-40B4-BE49-F238E27FC236}">
                  <a16:creationId xmlns:a16="http://schemas.microsoft.com/office/drawing/2014/main" id="{7EA4FA32-5C18-9B27-FCC7-2DDC663D35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87" y="1806922"/>
              <a:ext cx="704874" cy="708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1CC5F6B-E05C-5A6E-209A-A9DA6DB590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2305" y="2361142"/>
              <a:ext cx="1395661" cy="306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Credit Balance</a:t>
              </a:r>
            </a:p>
          </p:txBody>
        </p:sp>
      </p:grp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EA0EBDD0-8542-0E80-45A6-CD6ECB59BD20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3361765" y="4725668"/>
            <a:ext cx="1359198" cy="712080"/>
          </a:xfrm>
          <a:prstGeom prst="bentConnector3">
            <a:avLst>
              <a:gd name="adj1" fmla="val 407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230F0553-1AFA-3D09-F490-D8B656573D2E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3361765" y="5437748"/>
            <a:ext cx="1122431" cy="9201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7">
            <a:extLst>
              <a:ext uri="{FF2B5EF4-FFF2-40B4-BE49-F238E27FC236}">
                <a16:creationId xmlns:a16="http://schemas.microsoft.com/office/drawing/2014/main" id="{3FACC95C-C67F-A1A2-6DCF-C63523F0FAC0}"/>
              </a:ext>
            </a:extLst>
          </p:cNvPr>
          <p:cNvGrpSpPr>
            <a:grpSpLocks/>
          </p:cNvGrpSpPr>
          <p:nvPr/>
        </p:nvGrpSpPr>
        <p:grpSpPr bwMode="auto">
          <a:xfrm>
            <a:off x="4484196" y="5826847"/>
            <a:ext cx="1274067" cy="684890"/>
            <a:chOff x="1736386" y="1806922"/>
            <a:chExt cx="1227502" cy="912769"/>
          </a:xfrm>
        </p:grpSpPr>
        <p:pic>
          <p:nvPicPr>
            <p:cNvPr id="18" name="圖形 8" descr="桌子">
              <a:extLst>
                <a:ext uri="{FF2B5EF4-FFF2-40B4-BE49-F238E27FC236}">
                  <a16:creationId xmlns:a16="http://schemas.microsoft.com/office/drawing/2014/main" id="{A6E7F4A0-89F8-C1AB-CB02-71F5489E26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87" y="1806922"/>
              <a:ext cx="704874" cy="708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2FAED5C1-7D30-5E35-D8F6-DBE0BF8B2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6386" y="2309509"/>
              <a:ext cx="1227502" cy="41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4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CBReduction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884B39E-4A8E-0469-089D-AC03BBE34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7" y="4388449"/>
            <a:ext cx="28680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帳單作廢折返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2021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6DA25F-DB68-CF9A-53E7-673F8D20D43A}"/>
              </a:ext>
            </a:extLst>
          </p:cNvPr>
          <p:cNvSpPr/>
          <p:nvPr/>
        </p:nvSpPr>
        <p:spPr>
          <a:xfrm>
            <a:off x="88138" y="753924"/>
            <a:ext cx="10687437" cy="1092443"/>
          </a:xfrm>
          <a:prstGeom prst="rect">
            <a:avLst/>
          </a:prstGeom>
          <a:noFill/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流程圖: 人工輸入 2">
            <a:extLst>
              <a:ext uri="{FF2B5EF4-FFF2-40B4-BE49-F238E27FC236}">
                <a16:creationId xmlns:a16="http://schemas.microsoft.com/office/drawing/2014/main" id="{0A4C9C15-239B-5A18-78DF-5934AAE9BE9E}"/>
              </a:ext>
            </a:extLst>
          </p:cNvPr>
          <p:cNvSpPr/>
          <p:nvPr/>
        </p:nvSpPr>
        <p:spPr>
          <a:xfrm rot="16200000" flipV="1">
            <a:off x="1810799" y="-858560"/>
            <a:ext cx="376755" cy="3747157"/>
          </a:xfrm>
          <a:prstGeom prst="flowChartManualInput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468D1C-C634-841D-CBFE-435A1A003DAF}"/>
              </a:ext>
            </a:extLst>
          </p:cNvPr>
          <p:cNvSpPr/>
          <p:nvPr/>
        </p:nvSpPr>
        <p:spPr>
          <a:xfrm>
            <a:off x="114688" y="766212"/>
            <a:ext cx="3744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撥付通知流程說明</a:t>
            </a:r>
            <a:endParaRPr kumimoji="1" lang="en-US" altLang="zh-TW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4BAF757-866D-34A8-81F1-E4F93246F189}"/>
              </a:ext>
            </a:extLst>
          </p:cNvPr>
          <p:cNvSpPr txBox="1">
            <a:spLocks/>
          </p:cNvSpPr>
          <p:nvPr/>
        </p:nvSpPr>
        <p:spPr>
          <a:xfrm>
            <a:off x="1519129" y="67280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TW" altLang="en-US" sz="3600" dirty="0"/>
              <a:t>業務流程</a:t>
            </a:r>
            <a:r>
              <a:rPr kumimoji="0" lang="en-US" altLang="zh-TW" sz="3600" dirty="0"/>
              <a:t>(Cont.)</a:t>
            </a:r>
            <a:endParaRPr kumimoji="0" lang="zh-TW" altLang="en-US" sz="36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266CDA3-FD0E-44C4-08C9-C3E8C1C3700A}"/>
              </a:ext>
            </a:extLst>
          </p:cNvPr>
          <p:cNvSpPr txBox="1"/>
          <p:nvPr/>
        </p:nvSpPr>
        <p:spPr>
          <a:xfrm>
            <a:off x="88138" y="1348799"/>
            <a:ext cx="1030388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針對所選取的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海纜名稱、海纜作業、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DueDate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、計帳段號帶出的廠商發票與帳單明細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0">
            <a:extLst>
              <a:ext uri="{FF2B5EF4-FFF2-40B4-BE49-F238E27FC236}">
                <a16:creationId xmlns:a16="http://schemas.microsoft.com/office/drawing/2014/main" id="{4318CFAD-5A8E-B1F5-267A-63B277FD1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7300" y="893496"/>
            <a:ext cx="1529241" cy="4218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付款流程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4672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6DA25F-DB68-CF9A-53E7-673F8D20D43A}"/>
              </a:ext>
            </a:extLst>
          </p:cNvPr>
          <p:cNvSpPr/>
          <p:nvPr/>
        </p:nvSpPr>
        <p:spPr>
          <a:xfrm>
            <a:off x="88138" y="753924"/>
            <a:ext cx="10687437" cy="1092443"/>
          </a:xfrm>
          <a:prstGeom prst="rect">
            <a:avLst/>
          </a:prstGeom>
          <a:noFill/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流程圖: 人工輸入 2">
            <a:extLst>
              <a:ext uri="{FF2B5EF4-FFF2-40B4-BE49-F238E27FC236}">
                <a16:creationId xmlns:a16="http://schemas.microsoft.com/office/drawing/2014/main" id="{0A4C9C15-239B-5A18-78DF-5934AAE9BE9E}"/>
              </a:ext>
            </a:extLst>
          </p:cNvPr>
          <p:cNvSpPr/>
          <p:nvPr/>
        </p:nvSpPr>
        <p:spPr>
          <a:xfrm rot="16200000" flipV="1">
            <a:off x="1810799" y="-858560"/>
            <a:ext cx="376755" cy="3747157"/>
          </a:xfrm>
          <a:prstGeom prst="flowChartManualInput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468D1C-C634-841D-CBFE-435A1A003DAF}"/>
              </a:ext>
            </a:extLst>
          </p:cNvPr>
          <p:cNvSpPr/>
          <p:nvPr/>
        </p:nvSpPr>
        <p:spPr>
          <a:xfrm>
            <a:off x="114688" y="766212"/>
            <a:ext cx="3744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撥付通知流程說明</a:t>
            </a:r>
            <a:endParaRPr kumimoji="1" lang="en-US" altLang="zh-TW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4BAF757-866D-34A8-81F1-E4F93246F189}"/>
              </a:ext>
            </a:extLst>
          </p:cNvPr>
          <p:cNvSpPr txBox="1">
            <a:spLocks/>
          </p:cNvSpPr>
          <p:nvPr/>
        </p:nvSpPr>
        <p:spPr>
          <a:xfrm>
            <a:off x="1519129" y="67280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TW" altLang="en-US" sz="3600" dirty="0"/>
              <a:t>業務流程</a:t>
            </a:r>
            <a:r>
              <a:rPr kumimoji="0" lang="en-US" altLang="zh-TW" sz="3600" dirty="0"/>
              <a:t>(Cont.)</a:t>
            </a:r>
            <a:endParaRPr kumimoji="0" lang="zh-TW" altLang="en-US" sz="36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266CDA3-FD0E-44C4-08C9-C3E8C1C3700A}"/>
              </a:ext>
            </a:extLst>
          </p:cNvPr>
          <p:cNvSpPr txBox="1"/>
          <p:nvPr/>
        </p:nvSpPr>
        <p:spPr>
          <a:xfrm>
            <a:off x="88138" y="1348799"/>
            <a:ext cx="1030388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針對銷帳完成待付款之發票工作檔，對應到帳單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明細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後，逐項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進行付款確認。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0">
            <a:extLst>
              <a:ext uri="{FF2B5EF4-FFF2-40B4-BE49-F238E27FC236}">
                <a16:creationId xmlns:a16="http://schemas.microsoft.com/office/drawing/2014/main" id="{4318CFAD-5A8E-B1F5-267A-63B277FD1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7300" y="893496"/>
            <a:ext cx="1529241" cy="4218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付款流程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96CFA767-921D-1FB0-E911-643C359973DF}"/>
              </a:ext>
            </a:extLst>
          </p:cNvPr>
          <p:cNvGrpSpPr/>
          <p:nvPr/>
        </p:nvGrpSpPr>
        <p:grpSpPr>
          <a:xfrm>
            <a:off x="957934" y="4706597"/>
            <a:ext cx="1923796" cy="733281"/>
            <a:chOff x="958794" y="2653309"/>
            <a:chExt cx="1923796" cy="733281"/>
          </a:xfrm>
        </p:grpSpPr>
        <p:pic>
          <p:nvPicPr>
            <p:cNvPr id="22" name="圖形 8" descr="桌子">
              <a:extLst>
                <a:ext uri="{FF2B5EF4-FFF2-40B4-BE49-F238E27FC236}">
                  <a16:creationId xmlns:a16="http://schemas.microsoft.com/office/drawing/2014/main" id="{F1028591-2642-E5C2-665C-9CFE92550B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2826" y="2653309"/>
              <a:ext cx="615552" cy="561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文字方塊 9">
              <a:extLst>
                <a:ext uri="{FF2B5EF4-FFF2-40B4-BE49-F238E27FC236}">
                  <a16:creationId xmlns:a16="http://schemas.microsoft.com/office/drawing/2014/main" id="{15216BB1-98F6-A6C2-9609-B9718D2A7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2919" y="3060140"/>
              <a:ext cx="90281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4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帳單主檔</a:t>
              </a:r>
            </a:p>
          </p:txBody>
        </p:sp>
        <p:pic>
          <p:nvPicPr>
            <p:cNvPr id="24" name="圖形 8" descr="桌子">
              <a:extLst>
                <a:ext uri="{FF2B5EF4-FFF2-40B4-BE49-F238E27FC236}">
                  <a16:creationId xmlns:a16="http://schemas.microsoft.com/office/drawing/2014/main" id="{2B66DF00-8188-7BD0-10C3-18258F1714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6035" y="2653309"/>
              <a:ext cx="615553" cy="557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文字方塊 9">
              <a:extLst>
                <a:ext uri="{FF2B5EF4-FFF2-40B4-BE49-F238E27FC236}">
                  <a16:creationId xmlns:a16="http://schemas.microsoft.com/office/drawing/2014/main" id="{0F8ED95C-5EF9-65C0-1524-D90F38A8AA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4312" y="3069502"/>
              <a:ext cx="10823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帳單明細檔</a:t>
              </a:r>
            </a:p>
          </p:txBody>
        </p:sp>
        <p:sp>
          <p:nvSpPr>
            <p:cNvPr id="26" name="矩形 64">
              <a:extLst>
                <a:ext uri="{FF2B5EF4-FFF2-40B4-BE49-F238E27FC236}">
                  <a16:creationId xmlns:a16="http://schemas.microsoft.com/office/drawing/2014/main" id="{74FBE02E-D6A6-9331-25C1-3198C1D6D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794" y="2653310"/>
              <a:ext cx="1923796" cy="733280"/>
            </a:xfrm>
            <a:prstGeom prst="rect">
              <a:avLst/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Arial" panose="020B0604020202020204" pitchFamily="34" charset="0"/>
              </a:endParaRPr>
            </a:p>
          </p:txBody>
        </p:sp>
      </p:grpSp>
      <p:cxnSp>
        <p:nvCxnSpPr>
          <p:cNvPr id="36" name="直線單箭頭接點 67">
            <a:extLst>
              <a:ext uri="{FF2B5EF4-FFF2-40B4-BE49-F238E27FC236}">
                <a16:creationId xmlns:a16="http://schemas.microsoft.com/office/drawing/2014/main" id="{F0A59D5B-6D8C-64F7-B362-CA3BD16B17AA}"/>
              </a:ext>
            </a:extLst>
          </p:cNvPr>
          <p:cNvCxnSpPr>
            <a:cxnSpLocks noChangeShapeType="1"/>
            <a:stCxn id="125" idx="2"/>
            <a:endCxn id="137" idx="0"/>
          </p:cNvCxnSpPr>
          <p:nvPr/>
        </p:nvCxnSpPr>
        <p:spPr bwMode="auto">
          <a:xfrm flipH="1">
            <a:off x="5916746" y="2792079"/>
            <a:ext cx="4951" cy="41859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3" name="群組 65">
            <a:extLst>
              <a:ext uri="{FF2B5EF4-FFF2-40B4-BE49-F238E27FC236}">
                <a16:creationId xmlns:a16="http://schemas.microsoft.com/office/drawing/2014/main" id="{3AA74469-62E9-6AA9-02CA-0AF27928FCC5}"/>
              </a:ext>
            </a:extLst>
          </p:cNvPr>
          <p:cNvGrpSpPr>
            <a:grpSpLocks/>
          </p:cNvGrpSpPr>
          <p:nvPr/>
        </p:nvGrpSpPr>
        <p:grpSpPr bwMode="auto">
          <a:xfrm>
            <a:off x="779071" y="2964821"/>
            <a:ext cx="2273617" cy="693659"/>
            <a:chOff x="5791200" y="1396335"/>
            <a:chExt cx="2202865" cy="927765"/>
          </a:xfrm>
        </p:grpSpPr>
        <p:grpSp>
          <p:nvGrpSpPr>
            <p:cNvPr id="44" name="群組 7">
              <a:extLst>
                <a:ext uri="{FF2B5EF4-FFF2-40B4-BE49-F238E27FC236}">
                  <a16:creationId xmlns:a16="http://schemas.microsoft.com/office/drawing/2014/main" id="{019605B1-472E-B343-2799-D98CE3B429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7206" y="1396335"/>
              <a:ext cx="902811" cy="863324"/>
              <a:chOff x="1898713" y="1806922"/>
              <a:chExt cx="902848" cy="861185"/>
            </a:xfrm>
          </p:grpSpPr>
          <p:pic>
            <p:nvPicPr>
              <p:cNvPr id="51" name="圖形 8" descr="桌子">
                <a:extLst>
                  <a:ext uri="{FF2B5EF4-FFF2-40B4-BE49-F238E27FC236}">
                    <a16:creationId xmlns:a16="http://schemas.microsoft.com/office/drawing/2014/main" id="{ED087A62-9444-7C58-809C-ACD3BE2B03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987" y="1806922"/>
                <a:ext cx="704874" cy="708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" name="文字方塊 9">
                <a:extLst>
                  <a:ext uri="{FF2B5EF4-FFF2-40B4-BE49-F238E27FC236}">
                    <a16:creationId xmlns:a16="http://schemas.microsoft.com/office/drawing/2014/main" id="{B3768AF1-5749-7521-3BC4-9DA9FC1540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8713" y="2361093"/>
                <a:ext cx="902848" cy="3070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發票主檔</a:t>
                </a:r>
              </a:p>
            </p:txBody>
          </p:sp>
        </p:grpSp>
        <p:grpSp>
          <p:nvGrpSpPr>
            <p:cNvPr id="45" name="群組 7">
              <a:extLst>
                <a:ext uri="{FF2B5EF4-FFF2-40B4-BE49-F238E27FC236}">
                  <a16:creationId xmlns:a16="http://schemas.microsoft.com/office/drawing/2014/main" id="{ED7043CB-7898-CBE1-EF38-4EF0E61542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3521" y="1396335"/>
              <a:ext cx="1082348" cy="875170"/>
              <a:chOff x="1808940" y="1795105"/>
              <a:chExt cx="1082391" cy="873002"/>
            </a:xfrm>
          </p:grpSpPr>
          <p:pic>
            <p:nvPicPr>
              <p:cNvPr id="47" name="圖形 8" descr="桌子">
                <a:extLst>
                  <a:ext uri="{FF2B5EF4-FFF2-40B4-BE49-F238E27FC236}">
                    <a16:creationId xmlns:a16="http://schemas.microsoft.com/office/drawing/2014/main" id="{F50C4104-3BE6-6309-EB95-DC1297EF8F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5782" y="1795105"/>
                <a:ext cx="704874" cy="703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文字方塊 9">
                <a:extLst>
                  <a:ext uri="{FF2B5EF4-FFF2-40B4-BE49-F238E27FC236}">
                    <a16:creationId xmlns:a16="http://schemas.microsoft.com/office/drawing/2014/main" id="{579B639F-6200-2258-9D84-D7334A83E6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8940" y="2361093"/>
                <a:ext cx="1082391" cy="3070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發票明細檔</a:t>
                </a:r>
              </a:p>
            </p:txBody>
          </p:sp>
        </p:grpSp>
        <p:sp>
          <p:nvSpPr>
            <p:cNvPr id="46" name="矩形 64">
              <a:extLst>
                <a:ext uri="{FF2B5EF4-FFF2-40B4-BE49-F238E27FC236}">
                  <a16:creationId xmlns:a16="http://schemas.microsoft.com/office/drawing/2014/main" id="{D5D86E76-F075-1069-6FFB-3CE74652C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1396335"/>
              <a:ext cx="2202865" cy="927765"/>
            </a:xfrm>
            <a:prstGeom prst="rect">
              <a:avLst/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53" name="群組 65">
            <a:extLst>
              <a:ext uri="{FF2B5EF4-FFF2-40B4-BE49-F238E27FC236}">
                <a16:creationId xmlns:a16="http://schemas.microsoft.com/office/drawing/2014/main" id="{85321241-68EC-0648-D823-ADACCF5E4E91}"/>
              </a:ext>
            </a:extLst>
          </p:cNvPr>
          <p:cNvGrpSpPr>
            <a:grpSpLocks/>
          </p:cNvGrpSpPr>
          <p:nvPr/>
        </p:nvGrpSpPr>
        <p:grpSpPr bwMode="auto">
          <a:xfrm>
            <a:off x="575407" y="2116488"/>
            <a:ext cx="2797881" cy="693659"/>
            <a:chOff x="5751004" y="1396335"/>
            <a:chExt cx="2287754" cy="927765"/>
          </a:xfrm>
        </p:grpSpPr>
        <p:grpSp>
          <p:nvGrpSpPr>
            <p:cNvPr id="54" name="群組 7">
              <a:extLst>
                <a:ext uri="{FF2B5EF4-FFF2-40B4-BE49-F238E27FC236}">
                  <a16:creationId xmlns:a16="http://schemas.microsoft.com/office/drawing/2014/main" id="{8772A065-5A89-0CDD-5ACD-938BB058F9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1004" y="1396336"/>
              <a:ext cx="1215226" cy="915262"/>
              <a:chOff x="1742503" y="1806922"/>
              <a:chExt cx="1215276" cy="912994"/>
            </a:xfrm>
          </p:grpSpPr>
          <p:pic>
            <p:nvPicPr>
              <p:cNvPr id="65" name="圖形 8" descr="桌子">
                <a:extLst>
                  <a:ext uri="{FF2B5EF4-FFF2-40B4-BE49-F238E27FC236}">
                    <a16:creationId xmlns:a16="http://schemas.microsoft.com/office/drawing/2014/main" id="{3037940E-71F1-2EF3-8F44-9B2BE5968E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987" y="1806922"/>
                <a:ext cx="704874" cy="708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文字方塊 9">
                <a:extLst>
                  <a:ext uri="{FF2B5EF4-FFF2-40B4-BE49-F238E27FC236}">
                    <a16:creationId xmlns:a16="http://schemas.microsoft.com/office/drawing/2014/main" id="{0E5E167C-F803-459D-D51C-5579B462C7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2503" y="2309286"/>
                <a:ext cx="1215276" cy="410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發票工作主檔</a:t>
                </a:r>
              </a:p>
            </p:txBody>
          </p:sp>
        </p:grpSp>
        <p:grpSp>
          <p:nvGrpSpPr>
            <p:cNvPr id="57" name="群組 7">
              <a:extLst>
                <a:ext uri="{FF2B5EF4-FFF2-40B4-BE49-F238E27FC236}">
                  <a16:creationId xmlns:a16="http://schemas.microsoft.com/office/drawing/2014/main" id="{59B320B6-2091-2E41-2BE8-C2139D06C6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0634" y="1396336"/>
              <a:ext cx="1388124" cy="927107"/>
              <a:chOff x="1656048" y="1795105"/>
              <a:chExt cx="1388179" cy="924810"/>
            </a:xfrm>
          </p:grpSpPr>
          <p:pic>
            <p:nvPicPr>
              <p:cNvPr id="63" name="圖形 8" descr="桌子">
                <a:extLst>
                  <a:ext uri="{FF2B5EF4-FFF2-40B4-BE49-F238E27FC236}">
                    <a16:creationId xmlns:a16="http://schemas.microsoft.com/office/drawing/2014/main" id="{29073EA3-D18A-A22C-B0BE-746CDCB44F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5782" y="1795105"/>
                <a:ext cx="704874" cy="703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4" name="文字方塊 9">
                <a:extLst>
                  <a:ext uri="{FF2B5EF4-FFF2-40B4-BE49-F238E27FC236}">
                    <a16:creationId xmlns:a16="http://schemas.microsoft.com/office/drawing/2014/main" id="{4FE9CC0B-F318-B5D6-025A-06493AFD49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6048" y="2309285"/>
                <a:ext cx="1388179" cy="410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發票工作明細檔</a:t>
                </a:r>
              </a:p>
            </p:txBody>
          </p:sp>
        </p:grpSp>
        <p:sp>
          <p:nvSpPr>
            <p:cNvPr id="58" name="矩形 64">
              <a:extLst>
                <a:ext uri="{FF2B5EF4-FFF2-40B4-BE49-F238E27FC236}">
                  <a16:creationId xmlns:a16="http://schemas.microsoft.com/office/drawing/2014/main" id="{F4791DFD-980A-7888-BB7A-120886B04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1396335"/>
              <a:ext cx="2202865" cy="927765"/>
            </a:xfrm>
            <a:prstGeom prst="rect">
              <a:avLst/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>
                <a:latin typeface="Arial" panose="020B0604020202020204" pitchFamily="34" charset="0"/>
              </a:endParaRPr>
            </a:p>
          </p:txBody>
        </p:sp>
      </p:grpSp>
      <p:cxnSp>
        <p:nvCxnSpPr>
          <p:cNvPr id="71" name="接點: 肘形 70">
            <a:extLst>
              <a:ext uri="{FF2B5EF4-FFF2-40B4-BE49-F238E27FC236}">
                <a16:creationId xmlns:a16="http://schemas.microsoft.com/office/drawing/2014/main" id="{DA72C994-C601-C95E-D29F-D539B02098E8}"/>
              </a:ext>
            </a:extLst>
          </p:cNvPr>
          <p:cNvCxnSpPr>
            <a:cxnSpLocks/>
            <a:stCxn id="51" idx="1"/>
            <a:endCxn id="65" idx="1"/>
          </p:cNvCxnSpPr>
          <p:nvPr/>
        </p:nvCxnSpPr>
        <p:spPr>
          <a:xfrm rot="10800000">
            <a:off x="868280" y="2381949"/>
            <a:ext cx="116469" cy="848332"/>
          </a:xfrm>
          <a:prstGeom prst="bentConnector3">
            <a:avLst>
              <a:gd name="adj1" fmla="val 296275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22">
            <a:extLst>
              <a:ext uri="{FF2B5EF4-FFF2-40B4-BE49-F238E27FC236}">
                <a16:creationId xmlns:a16="http://schemas.microsoft.com/office/drawing/2014/main" id="{DA61EE0D-8FA6-3874-3F33-FECFF9E68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2" y="2177748"/>
            <a:ext cx="5196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400" dirty="0"/>
              <a:t>(1) </a:t>
            </a:r>
            <a:r>
              <a:rPr lang="en-US" altLang="zh-TW" sz="1400" i="1" dirty="0"/>
              <a:t>n</a:t>
            </a:r>
            <a:endParaRPr lang="zh-TW" altLang="en-US" sz="1400" i="1" dirty="0"/>
          </a:p>
        </p:txBody>
      </p: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84759165-FB7F-1251-8CE2-D050E0952A53}"/>
              </a:ext>
            </a:extLst>
          </p:cNvPr>
          <p:cNvCxnSpPr/>
          <p:nvPr/>
        </p:nvCxnSpPr>
        <p:spPr>
          <a:xfrm flipV="1">
            <a:off x="1699780" y="2408018"/>
            <a:ext cx="392338" cy="172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E595E80C-B67B-B13F-F523-12CAF4CCF6B1}"/>
              </a:ext>
            </a:extLst>
          </p:cNvPr>
          <p:cNvCxnSpPr/>
          <p:nvPr/>
        </p:nvCxnSpPr>
        <p:spPr>
          <a:xfrm flipV="1">
            <a:off x="1676952" y="3228161"/>
            <a:ext cx="392338" cy="172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接點: 肘形 80">
            <a:extLst>
              <a:ext uri="{FF2B5EF4-FFF2-40B4-BE49-F238E27FC236}">
                <a16:creationId xmlns:a16="http://schemas.microsoft.com/office/drawing/2014/main" id="{EB07B637-CF82-5DD7-6D9E-050873A75432}"/>
              </a:ext>
            </a:extLst>
          </p:cNvPr>
          <p:cNvCxnSpPr>
            <a:cxnSpLocks/>
          </p:cNvCxnSpPr>
          <p:nvPr/>
        </p:nvCxnSpPr>
        <p:spPr>
          <a:xfrm flipV="1">
            <a:off x="2600404" y="3300368"/>
            <a:ext cx="123497" cy="1756841"/>
          </a:xfrm>
          <a:prstGeom prst="bentConnector3">
            <a:avLst>
              <a:gd name="adj1" fmla="val 45981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接點: 肘形 84">
            <a:extLst>
              <a:ext uri="{FF2B5EF4-FFF2-40B4-BE49-F238E27FC236}">
                <a16:creationId xmlns:a16="http://schemas.microsoft.com/office/drawing/2014/main" id="{956AAF2A-F226-27D3-52A4-B0FB24578215}"/>
              </a:ext>
            </a:extLst>
          </p:cNvPr>
          <p:cNvCxnSpPr>
            <a:cxnSpLocks/>
            <a:stCxn id="47" idx="3"/>
            <a:endCxn id="63" idx="3"/>
          </p:cNvCxnSpPr>
          <p:nvPr/>
        </p:nvCxnSpPr>
        <p:spPr>
          <a:xfrm flipV="1">
            <a:off x="2744225" y="2380226"/>
            <a:ext cx="208899" cy="848331"/>
          </a:xfrm>
          <a:prstGeom prst="bentConnector3">
            <a:avLst>
              <a:gd name="adj1" fmla="val 209431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22">
            <a:extLst>
              <a:ext uri="{FF2B5EF4-FFF2-40B4-BE49-F238E27FC236}">
                <a16:creationId xmlns:a16="http://schemas.microsoft.com/office/drawing/2014/main" id="{55737669-63BA-1D67-494D-92A3276B8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550" y="2214584"/>
            <a:ext cx="2154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400" i="1" dirty="0"/>
              <a:t>j</a:t>
            </a:r>
            <a:endParaRPr lang="zh-TW" altLang="en-US" sz="1400" i="1" dirty="0"/>
          </a:p>
        </p:txBody>
      </p:sp>
      <p:sp>
        <p:nvSpPr>
          <p:cNvPr id="92" name="文字方塊 22">
            <a:extLst>
              <a:ext uri="{FF2B5EF4-FFF2-40B4-BE49-F238E27FC236}">
                <a16:creationId xmlns:a16="http://schemas.microsoft.com/office/drawing/2014/main" id="{8B98FD20-FF91-8AA7-2704-D247BDE2E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646" y="2953490"/>
            <a:ext cx="3225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400" i="1" dirty="0" err="1"/>
              <a:t>jn</a:t>
            </a:r>
            <a:endParaRPr lang="zh-TW" altLang="en-US" sz="1400" i="1" dirty="0"/>
          </a:p>
        </p:txBody>
      </p:sp>
      <p:cxnSp>
        <p:nvCxnSpPr>
          <p:cNvPr id="93" name="接點: 肘形 92">
            <a:extLst>
              <a:ext uri="{FF2B5EF4-FFF2-40B4-BE49-F238E27FC236}">
                <a16:creationId xmlns:a16="http://schemas.microsoft.com/office/drawing/2014/main" id="{9157473E-1C4E-5153-C2C5-8E0D2AEC8127}"/>
              </a:ext>
            </a:extLst>
          </p:cNvPr>
          <p:cNvCxnSpPr>
            <a:cxnSpLocks/>
          </p:cNvCxnSpPr>
          <p:nvPr/>
        </p:nvCxnSpPr>
        <p:spPr>
          <a:xfrm rot="10800000">
            <a:off x="1005192" y="3261267"/>
            <a:ext cx="147218" cy="1756939"/>
          </a:xfrm>
          <a:prstGeom prst="bentConnector3">
            <a:avLst>
              <a:gd name="adj1" fmla="val 359963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22">
            <a:extLst>
              <a:ext uri="{FF2B5EF4-FFF2-40B4-BE49-F238E27FC236}">
                <a16:creationId xmlns:a16="http://schemas.microsoft.com/office/drawing/2014/main" id="{6CC00852-8613-C724-794A-1C0CAC3C4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70" y="2455686"/>
            <a:ext cx="5677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400" dirty="0"/>
              <a:t>(2) </a:t>
            </a:r>
            <a:r>
              <a:rPr lang="en-US" altLang="zh-TW" sz="1400" i="1" dirty="0"/>
              <a:t>m</a:t>
            </a:r>
            <a:endParaRPr lang="zh-TW" altLang="en-US" sz="1400" i="1" dirty="0"/>
          </a:p>
        </p:txBody>
      </p:sp>
      <p:sp>
        <p:nvSpPr>
          <p:cNvPr id="105" name="文字方塊 22">
            <a:extLst>
              <a:ext uri="{FF2B5EF4-FFF2-40B4-BE49-F238E27FC236}">
                <a16:creationId xmlns:a16="http://schemas.microsoft.com/office/drawing/2014/main" id="{CE46BA08-2B34-DE46-5431-D307C5FDD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962" y="2511041"/>
            <a:ext cx="2154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400" i="1" dirty="0"/>
              <a:t>k</a:t>
            </a:r>
            <a:endParaRPr lang="zh-TW" altLang="en-US" sz="1400" i="1" dirty="0"/>
          </a:p>
        </p:txBody>
      </p:sp>
      <p:sp>
        <p:nvSpPr>
          <p:cNvPr id="106" name="文字方塊 22">
            <a:extLst>
              <a:ext uri="{FF2B5EF4-FFF2-40B4-BE49-F238E27FC236}">
                <a16:creationId xmlns:a16="http://schemas.microsoft.com/office/drawing/2014/main" id="{D88CFCE3-9B60-C047-E526-34114BAE9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8800" y="3238208"/>
            <a:ext cx="3609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400" i="1" dirty="0" err="1"/>
              <a:t>kn</a:t>
            </a:r>
            <a:endParaRPr lang="zh-TW" altLang="en-US" sz="1400" i="1" dirty="0"/>
          </a:p>
        </p:txBody>
      </p:sp>
      <p:sp>
        <p:nvSpPr>
          <p:cNvPr id="114" name="文字方塊 22">
            <a:extLst>
              <a:ext uri="{FF2B5EF4-FFF2-40B4-BE49-F238E27FC236}">
                <a16:creationId xmlns:a16="http://schemas.microsoft.com/office/drawing/2014/main" id="{D720BF87-2334-1154-30DB-83BE10928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92" y="2957215"/>
            <a:ext cx="3177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400" i="1" dirty="0"/>
              <a:t> n</a:t>
            </a:r>
            <a:endParaRPr lang="zh-TW" altLang="en-US" sz="1400" i="1" dirty="0"/>
          </a:p>
        </p:txBody>
      </p:sp>
      <p:sp>
        <p:nvSpPr>
          <p:cNvPr id="115" name="文字方塊 22">
            <a:extLst>
              <a:ext uri="{FF2B5EF4-FFF2-40B4-BE49-F238E27FC236}">
                <a16:creationId xmlns:a16="http://schemas.microsoft.com/office/drawing/2014/main" id="{24EE910D-24F8-C062-CA4E-F3D6966CC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05" y="3235153"/>
            <a:ext cx="3273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400" i="1" dirty="0"/>
              <a:t>m</a:t>
            </a:r>
            <a:endParaRPr lang="zh-TW" altLang="en-US" sz="1400" i="1" dirty="0"/>
          </a:p>
        </p:txBody>
      </p:sp>
      <p:sp>
        <p:nvSpPr>
          <p:cNvPr id="116" name="文字方塊 22">
            <a:extLst>
              <a:ext uri="{FF2B5EF4-FFF2-40B4-BE49-F238E27FC236}">
                <a16:creationId xmlns:a16="http://schemas.microsoft.com/office/drawing/2014/main" id="{8E4B5934-E646-41BA-248A-1F9F4746D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581" y="4963443"/>
            <a:ext cx="3177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400" i="1" dirty="0"/>
              <a:t> p</a:t>
            </a:r>
            <a:endParaRPr lang="zh-TW" altLang="en-US" sz="1400" i="1" dirty="0"/>
          </a:p>
        </p:txBody>
      </p:sp>
      <p:sp>
        <p:nvSpPr>
          <p:cNvPr id="118" name="文字方塊 22">
            <a:extLst>
              <a:ext uri="{FF2B5EF4-FFF2-40B4-BE49-F238E27FC236}">
                <a16:creationId xmlns:a16="http://schemas.microsoft.com/office/drawing/2014/main" id="{F62CEC0A-1941-CB3E-620F-F14368EC8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291" y="4959539"/>
            <a:ext cx="11491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1400" i="1" dirty="0" err="1"/>
              <a:t>Ii</a:t>
            </a:r>
            <a:r>
              <a:rPr lang="en-US" altLang="zh-TW" sz="1400" i="1" dirty="0"/>
              <a:t> , </a:t>
            </a:r>
            <a:r>
              <a:rPr lang="en-US" altLang="zh-TW" sz="1400" i="1" dirty="0" err="1"/>
              <a:t>i</a:t>
            </a:r>
            <a:r>
              <a:rPr lang="en-US" altLang="zh-TW" sz="1400" i="1" dirty="0"/>
              <a:t>=1,…,p</a:t>
            </a:r>
            <a:endParaRPr lang="zh-TW" altLang="en-US" sz="1400" i="1" dirty="0"/>
          </a:p>
        </p:txBody>
      </p: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BCF736EF-A595-9562-B261-45F0176AD466}"/>
              </a:ext>
            </a:extLst>
          </p:cNvPr>
          <p:cNvCxnSpPr>
            <a:cxnSpLocks/>
            <a:endCxn id="125" idx="1"/>
          </p:cNvCxnSpPr>
          <p:nvPr/>
        </p:nvCxnSpPr>
        <p:spPr>
          <a:xfrm flipV="1">
            <a:off x="3577961" y="2484914"/>
            <a:ext cx="1266553" cy="8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E18AE0EA-F8CF-F9DF-FE08-73EC9D9418C2}"/>
              </a:ext>
            </a:extLst>
          </p:cNvPr>
          <p:cNvSpPr/>
          <p:nvPr/>
        </p:nvSpPr>
        <p:spPr bwMode="auto">
          <a:xfrm>
            <a:off x="4844514" y="2177748"/>
            <a:ext cx="2154366" cy="614331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取得待付款之發票工作檔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B0637D5F-8EC4-9EBE-04A3-DE9F6C59BC50}"/>
              </a:ext>
            </a:extLst>
          </p:cNvPr>
          <p:cNvSpPr/>
          <p:nvPr/>
        </p:nvSpPr>
        <p:spPr bwMode="auto">
          <a:xfrm>
            <a:off x="4718751" y="3210674"/>
            <a:ext cx="2395989" cy="614331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取得對應之帳單明細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2" name="直線單箭頭接點 141">
            <a:extLst>
              <a:ext uri="{FF2B5EF4-FFF2-40B4-BE49-F238E27FC236}">
                <a16:creationId xmlns:a16="http://schemas.microsoft.com/office/drawing/2014/main" id="{6FD5E581-A087-E9A6-66C8-E2518A825125}"/>
              </a:ext>
            </a:extLst>
          </p:cNvPr>
          <p:cNvCxnSpPr>
            <a:cxnSpLocks/>
            <a:stCxn id="26" idx="3"/>
            <a:endCxn id="137" idx="1"/>
          </p:cNvCxnSpPr>
          <p:nvPr/>
        </p:nvCxnSpPr>
        <p:spPr>
          <a:xfrm flipV="1">
            <a:off x="2881730" y="3517840"/>
            <a:ext cx="1837021" cy="1555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67">
            <a:extLst>
              <a:ext uri="{FF2B5EF4-FFF2-40B4-BE49-F238E27FC236}">
                <a16:creationId xmlns:a16="http://schemas.microsoft.com/office/drawing/2014/main" id="{60533D20-CD9A-7668-8A31-6CD56EC2ECD1}"/>
              </a:ext>
            </a:extLst>
          </p:cNvPr>
          <p:cNvCxnSpPr>
            <a:cxnSpLocks noChangeShapeType="1"/>
            <a:stCxn id="137" idx="2"/>
            <a:endCxn id="145" idx="0"/>
          </p:cNvCxnSpPr>
          <p:nvPr/>
        </p:nvCxnSpPr>
        <p:spPr bwMode="auto">
          <a:xfrm flipH="1">
            <a:off x="5903245" y="3825005"/>
            <a:ext cx="13501" cy="106986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7C398922-A96E-96F8-BC2F-F0C82B1C7B0D}"/>
              </a:ext>
            </a:extLst>
          </p:cNvPr>
          <p:cNvSpPr/>
          <p:nvPr/>
        </p:nvSpPr>
        <p:spPr bwMode="auto">
          <a:xfrm>
            <a:off x="4826062" y="4894870"/>
            <a:ext cx="2154366" cy="614331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付款確認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99386112-A98D-2DF8-42EA-14B45362CE39}"/>
              </a:ext>
            </a:extLst>
          </p:cNvPr>
          <p:cNvCxnSpPr>
            <a:cxnSpLocks/>
            <a:stCxn id="145" idx="1"/>
          </p:cNvCxnSpPr>
          <p:nvPr/>
        </p:nvCxnSpPr>
        <p:spPr>
          <a:xfrm flipH="1" flipV="1">
            <a:off x="4454836" y="4938262"/>
            <a:ext cx="371226" cy="263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字方塊 14">
            <a:extLst>
              <a:ext uri="{FF2B5EF4-FFF2-40B4-BE49-F238E27FC236}">
                <a16:creationId xmlns:a16="http://schemas.microsoft.com/office/drawing/2014/main" id="{9D1FBD07-1DDA-51B1-772F-4911F2600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9903" y="5086554"/>
            <a:ext cx="3978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?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65" name="文字方塊 164">
            <a:extLst>
              <a:ext uri="{FF2B5EF4-FFF2-40B4-BE49-F238E27FC236}">
                <a16:creationId xmlns:a16="http://schemas.microsoft.com/office/drawing/2014/main" id="{D666527B-6F2B-7F94-5626-71152FF5D40C}"/>
              </a:ext>
            </a:extLst>
          </p:cNvPr>
          <p:cNvSpPr txBox="1"/>
          <p:nvPr/>
        </p:nvSpPr>
        <p:spPr>
          <a:xfrm>
            <a:off x="7066327" y="2153533"/>
            <a:ext cx="5127072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defTabSz="121917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範例說明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張發票工作檔，編號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與編號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121917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一張隱含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parties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zh-TW" altLang="en-US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個費用項目；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121917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一張隱含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parties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個費用項目；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其中實際的帳單主檔筆數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=(party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(=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的聯集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，每個帳單明細筆數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1800" i="1" dirty="0" err="1"/>
              <a:t>Ii</a:t>
            </a:r>
            <a:r>
              <a:rPr lang="en-US" altLang="zh-TW" sz="1800" i="1" dirty="0"/>
              <a:t> , </a:t>
            </a:r>
            <a:r>
              <a:rPr lang="en-US" altLang="zh-TW" sz="1800" i="1" dirty="0" err="1"/>
              <a:t>i</a:t>
            </a:r>
            <a:r>
              <a:rPr lang="en-US" altLang="zh-TW" sz="1800" i="1" dirty="0"/>
              <a:t>=1,…,p</a:t>
            </a:r>
            <a:endParaRPr lang="zh-TW" altLang="en-US" sz="1800" i="1" dirty="0"/>
          </a:p>
          <a:p>
            <a:pPr defTabSz="1219170"/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2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可能為 </a:t>
            </a:r>
            <a:r>
              <a:rPr lang="en-US" altLang="zh-TW" i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en-US" altLang="zh-TW" i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</a:p>
        </p:txBody>
      </p:sp>
      <p:cxnSp>
        <p:nvCxnSpPr>
          <p:cNvPr id="179" name="直線單箭頭接點 178">
            <a:extLst>
              <a:ext uri="{FF2B5EF4-FFF2-40B4-BE49-F238E27FC236}">
                <a16:creationId xmlns:a16="http://schemas.microsoft.com/office/drawing/2014/main" id="{D1FED14F-40CB-EE0A-0472-439EEC86E5E3}"/>
              </a:ext>
            </a:extLst>
          </p:cNvPr>
          <p:cNvCxnSpPr>
            <a:cxnSpLocks/>
            <a:stCxn id="145" idx="3"/>
          </p:cNvCxnSpPr>
          <p:nvPr/>
        </p:nvCxnSpPr>
        <p:spPr>
          <a:xfrm>
            <a:off x="6980428" y="5202036"/>
            <a:ext cx="745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群組 181">
            <a:extLst>
              <a:ext uri="{FF2B5EF4-FFF2-40B4-BE49-F238E27FC236}">
                <a16:creationId xmlns:a16="http://schemas.microsoft.com/office/drawing/2014/main" id="{3E2430DF-313B-1685-6964-FA79737B4AA9}"/>
              </a:ext>
            </a:extLst>
          </p:cNvPr>
          <p:cNvGrpSpPr>
            <a:grpSpLocks/>
          </p:cNvGrpSpPr>
          <p:nvPr/>
        </p:nvGrpSpPr>
        <p:grpSpPr bwMode="auto">
          <a:xfrm>
            <a:off x="7725460" y="4824311"/>
            <a:ext cx="1082348" cy="684890"/>
            <a:chOff x="1793999" y="1806922"/>
            <a:chExt cx="1112274" cy="912769"/>
          </a:xfrm>
        </p:grpSpPr>
        <p:pic>
          <p:nvPicPr>
            <p:cNvPr id="183" name="圖形 8" descr="桌子">
              <a:extLst>
                <a:ext uri="{FF2B5EF4-FFF2-40B4-BE49-F238E27FC236}">
                  <a16:creationId xmlns:a16="http://schemas.microsoft.com/office/drawing/2014/main" id="{51E1A3F0-1F1E-9537-4EC2-E9DD0868E6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87" y="1806922"/>
              <a:ext cx="704874" cy="708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" name="文字方塊 183">
              <a:extLst>
                <a:ext uri="{FF2B5EF4-FFF2-40B4-BE49-F238E27FC236}">
                  <a16:creationId xmlns:a16="http://schemas.microsoft.com/office/drawing/2014/main" id="{498AE063-8795-33AB-1697-A6DF1AFA48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3999" y="2309509"/>
              <a:ext cx="1112274" cy="41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付款紀錄表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9361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6DA25F-DB68-CF9A-53E7-673F8D20D43A}"/>
              </a:ext>
            </a:extLst>
          </p:cNvPr>
          <p:cNvSpPr/>
          <p:nvPr/>
        </p:nvSpPr>
        <p:spPr>
          <a:xfrm>
            <a:off x="88138" y="753924"/>
            <a:ext cx="10687437" cy="1150938"/>
          </a:xfrm>
          <a:prstGeom prst="rect">
            <a:avLst/>
          </a:prstGeom>
          <a:noFill/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流程圖: 人工輸入 2">
            <a:extLst>
              <a:ext uri="{FF2B5EF4-FFF2-40B4-BE49-F238E27FC236}">
                <a16:creationId xmlns:a16="http://schemas.microsoft.com/office/drawing/2014/main" id="{0A4C9C15-239B-5A18-78DF-5934AAE9BE9E}"/>
              </a:ext>
            </a:extLst>
          </p:cNvPr>
          <p:cNvSpPr/>
          <p:nvPr/>
        </p:nvSpPr>
        <p:spPr>
          <a:xfrm rot="16200000" flipV="1">
            <a:off x="1810799" y="-858560"/>
            <a:ext cx="376755" cy="3747157"/>
          </a:xfrm>
          <a:prstGeom prst="flowChartManualInput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468D1C-C634-841D-CBFE-435A1A003DAF}"/>
              </a:ext>
            </a:extLst>
          </p:cNvPr>
          <p:cNvSpPr/>
          <p:nvPr/>
        </p:nvSpPr>
        <p:spPr>
          <a:xfrm>
            <a:off x="81418" y="822987"/>
            <a:ext cx="3744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撥付通知流程說明</a:t>
            </a:r>
            <a:endParaRPr kumimoji="1" lang="en-US" altLang="zh-TW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4BAF757-866D-34A8-81F1-E4F93246F189}"/>
              </a:ext>
            </a:extLst>
          </p:cNvPr>
          <p:cNvSpPr txBox="1">
            <a:spLocks/>
          </p:cNvSpPr>
          <p:nvPr/>
        </p:nvSpPr>
        <p:spPr>
          <a:xfrm>
            <a:off x="1519129" y="67280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TW" altLang="en-US" sz="3600" dirty="0"/>
              <a:t>業務流程</a:t>
            </a:r>
            <a:r>
              <a:rPr kumimoji="0" lang="en-US" altLang="zh-TW" sz="3600" dirty="0"/>
              <a:t>(Cont.)</a:t>
            </a:r>
            <a:endParaRPr kumimoji="0" lang="zh-TW" altLang="en-US" sz="36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266CDA3-FD0E-44C4-08C9-C3E8C1C3700A}"/>
              </a:ext>
            </a:extLst>
          </p:cNvPr>
          <p:cNvSpPr txBox="1"/>
          <p:nvPr/>
        </p:nvSpPr>
        <p:spPr>
          <a:xfrm>
            <a:off x="271419" y="1326776"/>
            <a:ext cx="1030388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從已有的付款紀錄表確認產生函稿，用以通知銀行或會計出納可以撥付款項給供應商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70">
            <a:extLst>
              <a:ext uri="{FF2B5EF4-FFF2-40B4-BE49-F238E27FC236}">
                <a16:creationId xmlns:a16="http://schemas.microsoft.com/office/drawing/2014/main" id="{7E5894F0-B476-B05E-8B8A-A1F1DD09E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2106" y="877303"/>
            <a:ext cx="2013200" cy="4218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撥付通知流程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940B32-AB29-566B-0BC3-A884E8733FF8}"/>
              </a:ext>
            </a:extLst>
          </p:cNvPr>
          <p:cNvSpPr/>
          <p:nvPr/>
        </p:nvSpPr>
        <p:spPr bwMode="auto">
          <a:xfrm>
            <a:off x="8149852" y="3859626"/>
            <a:ext cx="1594142" cy="449652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寄發通知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84D8FB5-3FAA-7453-9529-7D1360DA5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728" y="4411848"/>
            <a:ext cx="5437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函稿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5" name="圖形 54" descr="文件">
            <a:extLst>
              <a:ext uri="{FF2B5EF4-FFF2-40B4-BE49-F238E27FC236}">
                <a16:creationId xmlns:a16="http://schemas.microsoft.com/office/drawing/2014/main" id="{F9829AA0-526A-3AAA-E4C0-B1E301EBC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8671" y="3803525"/>
            <a:ext cx="561854" cy="561854"/>
          </a:xfrm>
          <a:prstGeom prst="rect">
            <a:avLst/>
          </a:prstGeom>
        </p:spPr>
      </p:pic>
      <p:cxnSp>
        <p:nvCxnSpPr>
          <p:cNvPr id="56" name="直線單箭頭接點 67">
            <a:extLst>
              <a:ext uri="{FF2B5EF4-FFF2-40B4-BE49-F238E27FC236}">
                <a16:creationId xmlns:a16="http://schemas.microsoft.com/office/drawing/2014/main" id="{DC5474CB-2BC7-AAD8-3452-AA0BA37BF5AF}"/>
              </a:ext>
            </a:extLst>
          </p:cNvPr>
          <p:cNvCxnSpPr>
            <a:cxnSpLocks noChangeShapeType="1"/>
            <a:stCxn id="6" idx="3"/>
          </p:cNvCxnSpPr>
          <p:nvPr/>
        </p:nvCxnSpPr>
        <p:spPr bwMode="auto">
          <a:xfrm>
            <a:off x="9743994" y="4084452"/>
            <a:ext cx="53497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31FD1300-3157-78F5-35D0-A4E0B92810E4}"/>
              </a:ext>
            </a:extLst>
          </p:cNvPr>
          <p:cNvGrpSpPr/>
          <p:nvPr/>
        </p:nvGrpSpPr>
        <p:grpSpPr>
          <a:xfrm>
            <a:off x="10064970" y="3700260"/>
            <a:ext cx="1330814" cy="867722"/>
            <a:chOff x="4709731" y="339056"/>
            <a:chExt cx="1330814" cy="867722"/>
          </a:xfrm>
        </p:grpSpPr>
        <p:pic>
          <p:nvPicPr>
            <p:cNvPr id="60" name="圖片 21">
              <a:extLst>
                <a:ext uri="{FF2B5EF4-FFF2-40B4-BE49-F238E27FC236}">
                  <a16:creationId xmlns:a16="http://schemas.microsoft.com/office/drawing/2014/main" id="{F9D35EDA-83E4-9BE9-FAB2-63F84FF0A6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7776" y="339056"/>
              <a:ext cx="532270" cy="482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文字方塊 22">
              <a:extLst>
                <a:ext uri="{FF2B5EF4-FFF2-40B4-BE49-F238E27FC236}">
                  <a16:creationId xmlns:a16="http://schemas.microsoft.com/office/drawing/2014/main" id="{A97CBCAF-D617-B127-30D5-81A7F7197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9731" y="899001"/>
              <a:ext cx="133081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400" dirty="0"/>
                <a:t>銀行</a:t>
              </a:r>
              <a:r>
                <a:rPr lang="en-US" altLang="zh-TW" sz="1400" dirty="0"/>
                <a:t>/</a:t>
              </a:r>
              <a:r>
                <a:rPr lang="zh-TW" altLang="en-US" sz="1400" dirty="0"/>
                <a:t>會計出納</a:t>
              </a: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31B4077D-277F-9715-FF99-F9FAD88052A8}"/>
              </a:ext>
            </a:extLst>
          </p:cNvPr>
          <p:cNvGrpSpPr>
            <a:grpSpLocks/>
          </p:cNvGrpSpPr>
          <p:nvPr/>
        </p:nvGrpSpPr>
        <p:grpSpPr bwMode="auto">
          <a:xfrm>
            <a:off x="3063929" y="3810869"/>
            <a:ext cx="1082348" cy="684890"/>
            <a:chOff x="1793999" y="1806922"/>
            <a:chExt cx="1112274" cy="912769"/>
          </a:xfrm>
        </p:grpSpPr>
        <p:pic>
          <p:nvPicPr>
            <p:cNvPr id="10" name="圖形 8" descr="桌子">
              <a:extLst>
                <a:ext uri="{FF2B5EF4-FFF2-40B4-BE49-F238E27FC236}">
                  <a16:creationId xmlns:a16="http://schemas.microsoft.com/office/drawing/2014/main" id="{AB556A83-E7A9-21F3-2934-E1E45DAA6D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87" y="1806922"/>
              <a:ext cx="704874" cy="708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63242FB-9AF5-99D4-E2D2-14BE62D8C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3999" y="2309509"/>
              <a:ext cx="1112274" cy="41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付款紀錄表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FB2D7436-B2E3-58DE-67DE-A4B759BE235D}"/>
              </a:ext>
            </a:extLst>
          </p:cNvPr>
          <p:cNvSpPr/>
          <p:nvPr/>
        </p:nvSpPr>
        <p:spPr bwMode="auto">
          <a:xfrm>
            <a:off x="4568267" y="3807704"/>
            <a:ext cx="1594142" cy="553497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函稿產生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EBE3FE5-F975-C11C-9599-AD3D3A3BDAA2}"/>
              </a:ext>
            </a:extLst>
          </p:cNvPr>
          <p:cNvCxnSpPr>
            <a:cxnSpLocks/>
          </p:cNvCxnSpPr>
          <p:nvPr/>
        </p:nvCxnSpPr>
        <p:spPr>
          <a:xfrm>
            <a:off x="3932768" y="4084452"/>
            <a:ext cx="635499" cy="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4223F910-0280-2C31-171E-0F7570A4B765}"/>
              </a:ext>
            </a:extLst>
          </p:cNvPr>
          <p:cNvCxnSpPr>
            <a:cxnSpLocks/>
            <a:stCxn id="12" idx="3"/>
            <a:endCxn id="55" idx="1"/>
          </p:cNvCxnSpPr>
          <p:nvPr/>
        </p:nvCxnSpPr>
        <p:spPr>
          <a:xfrm flipV="1">
            <a:off x="6162409" y="4084452"/>
            <a:ext cx="7262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407AC975-DB1F-F30F-CF69-D01C6139CED5}"/>
              </a:ext>
            </a:extLst>
          </p:cNvPr>
          <p:cNvCxnSpPr>
            <a:cxnSpLocks/>
            <a:stCxn id="55" idx="3"/>
            <a:endCxn id="6" idx="1"/>
          </p:cNvCxnSpPr>
          <p:nvPr/>
        </p:nvCxnSpPr>
        <p:spPr>
          <a:xfrm>
            <a:off x="7450525" y="4084452"/>
            <a:ext cx="699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群組 6">
            <a:extLst>
              <a:ext uri="{FF2B5EF4-FFF2-40B4-BE49-F238E27FC236}">
                <a16:creationId xmlns:a16="http://schemas.microsoft.com/office/drawing/2014/main" id="{B29A9EE1-B287-DA81-9EF9-BEBA673145E5}"/>
              </a:ext>
            </a:extLst>
          </p:cNvPr>
          <p:cNvGrpSpPr/>
          <p:nvPr/>
        </p:nvGrpSpPr>
        <p:grpSpPr>
          <a:xfrm>
            <a:off x="181282" y="2503089"/>
            <a:ext cx="902811" cy="867722"/>
            <a:chOff x="4923732" y="339056"/>
            <a:chExt cx="902811" cy="867722"/>
          </a:xfrm>
        </p:grpSpPr>
        <p:pic>
          <p:nvPicPr>
            <p:cNvPr id="13" name="圖片 21">
              <a:extLst>
                <a:ext uri="{FF2B5EF4-FFF2-40B4-BE49-F238E27FC236}">
                  <a16:creationId xmlns:a16="http://schemas.microsoft.com/office/drawing/2014/main" id="{45E69AC8-8B53-9208-4F2B-F162549A83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7776" y="339056"/>
              <a:ext cx="532270" cy="482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文字方塊 22">
              <a:extLst>
                <a:ext uri="{FF2B5EF4-FFF2-40B4-BE49-F238E27FC236}">
                  <a16:creationId xmlns:a16="http://schemas.microsoft.com/office/drawing/2014/main" id="{63DE34EB-1309-396A-60F7-AC12E7318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3732" y="899001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400" dirty="0"/>
                <a:t>聯盟窗口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2090C92D-DB09-366A-0E8F-DC2AD77A8A5E}"/>
              </a:ext>
            </a:extLst>
          </p:cNvPr>
          <p:cNvSpPr/>
          <p:nvPr/>
        </p:nvSpPr>
        <p:spPr bwMode="auto">
          <a:xfrm>
            <a:off x="1417321" y="2519044"/>
            <a:ext cx="1594142" cy="449652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付款操作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單箭頭接點 67">
            <a:extLst>
              <a:ext uri="{FF2B5EF4-FFF2-40B4-BE49-F238E27FC236}">
                <a16:creationId xmlns:a16="http://schemas.microsoft.com/office/drawing/2014/main" id="{450CE136-E807-3677-F6C4-FEE7A5938960}"/>
              </a:ext>
            </a:extLst>
          </p:cNvPr>
          <p:cNvCxnSpPr>
            <a:cxnSpLocks noChangeShapeType="1"/>
            <a:stCxn id="13" idx="3"/>
            <a:endCxn id="16" idx="1"/>
          </p:cNvCxnSpPr>
          <p:nvPr/>
        </p:nvCxnSpPr>
        <p:spPr bwMode="auto">
          <a:xfrm flipV="1">
            <a:off x="847596" y="2743870"/>
            <a:ext cx="569725" cy="49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8" name="圖形 8" descr="桌子">
            <a:extLst>
              <a:ext uri="{FF2B5EF4-FFF2-40B4-BE49-F238E27FC236}">
                <a16:creationId xmlns:a16="http://schemas.microsoft.com/office/drawing/2014/main" id="{2FC4F38E-D10D-FB5C-21A9-B9ADE309B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734" y="4693051"/>
            <a:ext cx="937315" cy="53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字方塊 9">
            <a:extLst>
              <a:ext uri="{FF2B5EF4-FFF2-40B4-BE49-F238E27FC236}">
                <a16:creationId xmlns:a16="http://schemas.microsoft.com/office/drawing/2014/main" id="{693548BD-562D-1F68-51D5-1F5EEB262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321" y="5223447"/>
            <a:ext cx="16160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發票工作主檔</a:t>
            </a:r>
          </a:p>
        </p:txBody>
      </p: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66361053-F0BA-8F03-5593-2F8E8C397227}"/>
              </a:ext>
            </a:extLst>
          </p:cNvPr>
          <p:cNvCxnSpPr>
            <a:cxnSpLocks/>
            <a:stCxn id="16" idx="3"/>
            <a:endCxn id="10" idx="0"/>
          </p:cNvCxnSpPr>
          <p:nvPr/>
        </p:nvCxnSpPr>
        <p:spPr>
          <a:xfrm>
            <a:off x="3011463" y="2743870"/>
            <a:ext cx="578351" cy="10669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EA283FE-E732-21BE-5C5A-45FBBD465B8D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flipV="1">
            <a:off x="2214392" y="2968696"/>
            <a:ext cx="0" cy="17243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320EFFCB-1F57-35A2-82DB-134C5A0A4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624" y="3673184"/>
            <a:ext cx="117057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處理狀態從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1" hangingPunct="1"/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TO_PAY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1" hangingPunct="1"/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2971947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6DA25F-DB68-CF9A-53E7-673F8D20D43A}"/>
              </a:ext>
            </a:extLst>
          </p:cNvPr>
          <p:cNvSpPr/>
          <p:nvPr/>
        </p:nvSpPr>
        <p:spPr>
          <a:xfrm>
            <a:off x="88138" y="753924"/>
            <a:ext cx="10687437" cy="2536277"/>
          </a:xfrm>
          <a:prstGeom prst="rect">
            <a:avLst/>
          </a:prstGeom>
          <a:noFill/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流程圖: 人工輸入 2">
            <a:extLst>
              <a:ext uri="{FF2B5EF4-FFF2-40B4-BE49-F238E27FC236}">
                <a16:creationId xmlns:a16="http://schemas.microsoft.com/office/drawing/2014/main" id="{0A4C9C15-239B-5A18-78DF-5934AAE9BE9E}"/>
              </a:ext>
            </a:extLst>
          </p:cNvPr>
          <p:cNvSpPr/>
          <p:nvPr/>
        </p:nvSpPr>
        <p:spPr>
          <a:xfrm rot="16200000" flipV="1">
            <a:off x="1701617" y="-794375"/>
            <a:ext cx="378361" cy="3605323"/>
          </a:xfrm>
          <a:prstGeom prst="flowChartManualInput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468D1C-C634-841D-CBFE-435A1A003DAF}"/>
              </a:ext>
            </a:extLst>
          </p:cNvPr>
          <p:cNvSpPr/>
          <p:nvPr/>
        </p:nvSpPr>
        <p:spPr>
          <a:xfrm>
            <a:off x="159856" y="828136"/>
            <a:ext cx="35336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其他例外處理流程</a:t>
            </a:r>
            <a:r>
              <a:rPr kumimoji="1" lang="en-US" altLang="zh-TW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帳單作廢</a:t>
            </a:r>
            <a:endParaRPr kumimoji="1" lang="en-US" altLang="zh-TW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4BAF757-866D-34A8-81F1-E4F93246F189}"/>
              </a:ext>
            </a:extLst>
          </p:cNvPr>
          <p:cNvSpPr txBox="1">
            <a:spLocks/>
          </p:cNvSpPr>
          <p:nvPr/>
        </p:nvSpPr>
        <p:spPr>
          <a:xfrm>
            <a:off x="1519129" y="67280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TW" altLang="en-US" sz="3600" dirty="0"/>
              <a:t>業務流程</a:t>
            </a:r>
            <a:r>
              <a:rPr kumimoji="0" lang="en-US" altLang="zh-TW" sz="3600" dirty="0"/>
              <a:t>(Cont.)</a:t>
            </a:r>
            <a:endParaRPr kumimoji="0" lang="zh-TW" altLang="en-US" sz="36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E8D97A-FD70-8A05-692A-E4A61347D054}"/>
              </a:ext>
            </a:extLst>
          </p:cNvPr>
          <p:cNvSpPr txBox="1"/>
          <p:nvPr/>
        </p:nvSpPr>
        <p:spPr>
          <a:xfrm>
            <a:off x="88136" y="1258876"/>
            <a:ext cx="10487170" cy="2031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CBP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窗口透過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CBP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系統將發票號碼輸入後查詢出對應之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帳單主檔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]&amp;[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帳單明細檔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進行作廢回復處理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帳單明細檔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各項目，由系統帶出對應之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[CB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抵扣紀錄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CBP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窗口確認作廢後，將逐筆把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[CB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抵扣紀錄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資料進行費用回復動作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 algn="just" defTabSz="1219170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系統取得一筆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[CB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抵扣紀錄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 algn="just" defTabSz="1219170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將該筆已扣抵費用加回至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[Credit Balance]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餘額費用，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作廢回復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marL="914400" lvl="1" indent="-457200" algn="just" defTabSz="1219170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新增一筆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[CB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抵扣紀錄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資料，金額為正值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作廢折返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帳單主檔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]&amp;[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帳單明細檔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資料之處理狀態為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55385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6DA25F-DB68-CF9A-53E7-673F8D20D43A}"/>
              </a:ext>
            </a:extLst>
          </p:cNvPr>
          <p:cNvSpPr/>
          <p:nvPr/>
        </p:nvSpPr>
        <p:spPr>
          <a:xfrm>
            <a:off x="88138" y="753924"/>
            <a:ext cx="10687437" cy="2536277"/>
          </a:xfrm>
          <a:prstGeom prst="rect">
            <a:avLst/>
          </a:prstGeom>
          <a:noFill/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流程圖: 人工輸入 2">
            <a:extLst>
              <a:ext uri="{FF2B5EF4-FFF2-40B4-BE49-F238E27FC236}">
                <a16:creationId xmlns:a16="http://schemas.microsoft.com/office/drawing/2014/main" id="{0A4C9C15-239B-5A18-78DF-5934AAE9BE9E}"/>
              </a:ext>
            </a:extLst>
          </p:cNvPr>
          <p:cNvSpPr/>
          <p:nvPr/>
        </p:nvSpPr>
        <p:spPr>
          <a:xfrm rot="16200000" flipV="1">
            <a:off x="1701617" y="-794375"/>
            <a:ext cx="378361" cy="3605323"/>
          </a:xfrm>
          <a:prstGeom prst="flowChartManualInput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468D1C-C634-841D-CBFE-435A1A003DAF}"/>
              </a:ext>
            </a:extLst>
          </p:cNvPr>
          <p:cNvSpPr/>
          <p:nvPr/>
        </p:nvSpPr>
        <p:spPr>
          <a:xfrm>
            <a:off x="159856" y="828136"/>
            <a:ext cx="35336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其他例外處理流程</a:t>
            </a:r>
            <a:r>
              <a:rPr kumimoji="1" lang="en-US" altLang="zh-TW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發票作廢</a:t>
            </a:r>
            <a:endParaRPr kumimoji="1" lang="en-US" altLang="zh-TW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4BAF757-866D-34A8-81F1-E4F93246F189}"/>
              </a:ext>
            </a:extLst>
          </p:cNvPr>
          <p:cNvSpPr txBox="1">
            <a:spLocks/>
          </p:cNvSpPr>
          <p:nvPr/>
        </p:nvSpPr>
        <p:spPr>
          <a:xfrm>
            <a:off x="1519129" y="67280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TW" altLang="en-US" sz="3600" dirty="0"/>
              <a:t>業務流程</a:t>
            </a:r>
            <a:r>
              <a:rPr kumimoji="0" lang="en-US" altLang="zh-TW" sz="3600" dirty="0"/>
              <a:t>(Cont.)</a:t>
            </a:r>
            <a:endParaRPr kumimoji="0" lang="zh-TW" altLang="en-US" sz="36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72061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6DA25F-DB68-CF9A-53E7-673F8D20D43A}"/>
              </a:ext>
            </a:extLst>
          </p:cNvPr>
          <p:cNvSpPr/>
          <p:nvPr/>
        </p:nvSpPr>
        <p:spPr>
          <a:xfrm>
            <a:off x="88138" y="753924"/>
            <a:ext cx="10687437" cy="913512"/>
          </a:xfrm>
          <a:prstGeom prst="rect">
            <a:avLst/>
          </a:prstGeom>
          <a:noFill/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流程圖: 人工輸入 2">
            <a:extLst>
              <a:ext uri="{FF2B5EF4-FFF2-40B4-BE49-F238E27FC236}">
                <a16:creationId xmlns:a16="http://schemas.microsoft.com/office/drawing/2014/main" id="{0A4C9C15-239B-5A18-78DF-5934AAE9BE9E}"/>
              </a:ext>
            </a:extLst>
          </p:cNvPr>
          <p:cNvSpPr/>
          <p:nvPr/>
        </p:nvSpPr>
        <p:spPr>
          <a:xfrm rot="16200000" flipV="1">
            <a:off x="1701617" y="-789459"/>
            <a:ext cx="378361" cy="3605323"/>
          </a:xfrm>
          <a:prstGeom prst="flowChartManualInput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468D1C-C634-841D-CBFE-435A1A003DAF}"/>
              </a:ext>
            </a:extLst>
          </p:cNvPr>
          <p:cNvSpPr/>
          <p:nvPr/>
        </p:nvSpPr>
        <p:spPr>
          <a:xfrm>
            <a:off x="88136" y="841348"/>
            <a:ext cx="35336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其他例外處理流程</a:t>
            </a:r>
            <a:r>
              <a:rPr kumimoji="1" lang="en-US" altLang="zh-TW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-CB</a:t>
            </a:r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更改</a:t>
            </a:r>
            <a:endParaRPr kumimoji="1" lang="en-US" altLang="zh-TW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4BAF757-866D-34A8-81F1-E4F93246F189}"/>
              </a:ext>
            </a:extLst>
          </p:cNvPr>
          <p:cNvSpPr txBox="1">
            <a:spLocks/>
          </p:cNvSpPr>
          <p:nvPr/>
        </p:nvSpPr>
        <p:spPr>
          <a:xfrm>
            <a:off x="1519129" y="67280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TW" altLang="en-US" sz="3600" dirty="0"/>
              <a:t>業務流程</a:t>
            </a:r>
            <a:r>
              <a:rPr kumimoji="0" lang="en-US" altLang="zh-TW" sz="3600" dirty="0"/>
              <a:t>(Cont.)</a:t>
            </a:r>
            <a:endParaRPr kumimoji="0" lang="zh-TW" altLang="en-US" sz="36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45087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6DA25F-DB68-CF9A-53E7-673F8D20D43A}"/>
              </a:ext>
            </a:extLst>
          </p:cNvPr>
          <p:cNvSpPr/>
          <p:nvPr/>
        </p:nvSpPr>
        <p:spPr>
          <a:xfrm>
            <a:off x="88138" y="753924"/>
            <a:ext cx="10687437" cy="913512"/>
          </a:xfrm>
          <a:prstGeom prst="rect">
            <a:avLst/>
          </a:prstGeom>
          <a:noFill/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流程圖: 人工輸入 2">
            <a:extLst>
              <a:ext uri="{FF2B5EF4-FFF2-40B4-BE49-F238E27FC236}">
                <a16:creationId xmlns:a16="http://schemas.microsoft.com/office/drawing/2014/main" id="{0A4C9C15-239B-5A18-78DF-5934AAE9BE9E}"/>
              </a:ext>
            </a:extLst>
          </p:cNvPr>
          <p:cNvSpPr/>
          <p:nvPr/>
        </p:nvSpPr>
        <p:spPr>
          <a:xfrm rot="16200000" flipV="1">
            <a:off x="1936938" y="-967182"/>
            <a:ext cx="378361" cy="3977361"/>
          </a:xfrm>
          <a:prstGeom prst="flowChartManualInput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468D1C-C634-841D-CBFE-435A1A003DAF}"/>
              </a:ext>
            </a:extLst>
          </p:cNvPr>
          <p:cNvSpPr/>
          <p:nvPr/>
        </p:nvSpPr>
        <p:spPr>
          <a:xfrm>
            <a:off x="137438" y="836832"/>
            <a:ext cx="34349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其他例外處理流程</a:t>
            </a:r>
            <a:r>
              <a:rPr kumimoji="1" lang="en-US" altLang="zh-TW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-Liability</a:t>
            </a:r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修正</a:t>
            </a:r>
            <a:endParaRPr kumimoji="1" lang="en-US" altLang="zh-TW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4BAF757-866D-34A8-81F1-E4F93246F189}"/>
              </a:ext>
            </a:extLst>
          </p:cNvPr>
          <p:cNvSpPr txBox="1">
            <a:spLocks/>
          </p:cNvSpPr>
          <p:nvPr/>
        </p:nvSpPr>
        <p:spPr>
          <a:xfrm>
            <a:off x="1519129" y="67280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TW" altLang="en-US" sz="3600" dirty="0"/>
              <a:t>業務流程</a:t>
            </a:r>
            <a:r>
              <a:rPr kumimoji="0" lang="en-US" altLang="zh-TW" sz="3600" dirty="0"/>
              <a:t>(Cont.)</a:t>
            </a:r>
            <a:endParaRPr kumimoji="0" lang="zh-TW" altLang="en-US" sz="36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9828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6DA25F-DB68-CF9A-53E7-673F8D20D43A}"/>
              </a:ext>
            </a:extLst>
          </p:cNvPr>
          <p:cNvSpPr/>
          <p:nvPr/>
        </p:nvSpPr>
        <p:spPr>
          <a:xfrm>
            <a:off x="88138" y="753924"/>
            <a:ext cx="10687437" cy="913512"/>
          </a:xfrm>
          <a:prstGeom prst="rect">
            <a:avLst/>
          </a:prstGeom>
          <a:noFill/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流程圖: 人工輸入 2">
            <a:extLst>
              <a:ext uri="{FF2B5EF4-FFF2-40B4-BE49-F238E27FC236}">
                <a16:creationId xmlns:a16="http://schemas.microsoft.com/office/drawing/2014/main" id="{0A4C9C15-239B-5A18-78DF-5934AAE9BE9E}"/>
              </a:ext>
            </a:extLst>
          </p:cNvPr>
          <p:cNvSpPr/>
          <p:nvPr/>
        </p:nvSpPr>
        <p:spPr>
          <a:xfrm rot="16200000" flipV="1">
            <a:off x="2053478" y="-1083724"/>
            <a:ext cx="378361" cy="4210444"/>
          </a:xfrm>
          <a:prstGeom prst="flowChartManualInput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468D1C-C634-841D-CBFE-435A1A003DAF}"/>
              </a:ext>
            </a:extLst>
          </p:cNvPr>
          <p:cNvSpPr/>
          <p:nvPr/>
        </p:nvSpPr>
        <p:spPr>
          <a:xfrm>
            <a:off x="137438" y="836832"/>
            <a:ext cx="3672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其他例外處理流程</a:t>
            </a:r>
            <a:r>
              <a:rPr kumimoji="1" lang="en-US" altLang="zh-TW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-party</a:t>
            </a:r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錯誤更正</a:t>
            </a:r>
            <a:endParaRPr kumimoji="1" lang="en-US" altLang="zh-TW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4BAF757-866D-34A8-81F1-E4F93246F189}"/>
              </a:ext>
            </a:extLst>
          </p:cNvPr>
          <p:cNvSpPr txBox="1">
            <a:spLocks/>
          </p:cNvSpPr>
          <p:nvPr/>
        </p:nvSpPr>
        <p:spPr>
          <a:xfrm>
            <a:off x="1519129" y="67280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TW" altLang="en-US" sz="3600" dirty="0"/>
              <a:t>業務流程</a:t>
            </a:r>
            <a:r>
              <a:rPr kumimoji="0" lang="en-US" altLang="zh-TW" sz="3600" dirty="0"/>
              <a:t>(Cont.)</a:t>
            </a:r>
            <a:endParaRPr kumimoji="0" lang="zh-TW" altLang="en-US" sz="36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6670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33AB8C0-AB31-4030-A138-AE69BD359D6B}"/>
              </a:ext>
            </a:extLst>
          </p:cNvPr>
          <p:cNvSpPr/>
          <p:nvPr/>
        </p:nvSpPr>
        <p:spPr>
          <a:xfrm>
            <a:off x="458730" y="892747"/>
            <a:ext cx="2109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S-</a:t>
            </a:r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情境 </a:t>
            </a:r>
            <a:r>
              <a:rPr kumimoji="1" lang="en-US" altLang="zh-TW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(Situation)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2F0CE17B-AE18-4601-A67A-B8F98A204115}"/>
              </a:ext>
            </a:extLst>
          </p:cNvPr>
          <p:cNvSpPr txBox="1">
            <a:spLocks/>
          </p:cNvSpPr>
          <p:nvPr/>
        </p:nvSpPr>
        <p:spPr>
          <a:xfrm>
            <a:off x="1622156" y="200765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lang="zh-TW" altLang="en-US" sz="3600" dirty="0"/>
              <a:t>內容調整紀錄</a:t>
            </a:r>
            <a:r>
              <a:rPr lang="en-US" altLang="zh-TW" sz="3600" dirty="0"/>
              <a:t>(Cont.)</a:t>
            </a:r>
            <a:endParaRPr kumimoji="0" lang="zh-TW" altLang="en-US" sz="36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graphicFrame>
        <p:nvGraphicFramePr>
          <p:cNvPr id="3" name="內容版面配置區 3">
            <a:extLst>
              <a:ext uri="{FF2B5EF4-FFF2-40B4-BE49-F238E27FC236}">
                <a16:creationId xmlns:a16="http://schemas.microsoft.com/office/drawing/2014/main" id="{23F82F94-411C-D603-B704-7446CFDF96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8463936"/>
              </p:ext>
            </p:extLst>
          </p:nvPr>
        </p:nvGraphicFramePr>
        <p:xfrm>
          <a:off x="136450" y="764731"/>
          <a:ext cx="12055549" cy="5810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9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5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612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內容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05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2023-01-03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CN</a:t>
                      </a:r>
                      <a:r>
                        <a:rPr lang="zh-TW" altLang="en-US" sz="1600" dirty="0"/>
                        <a:t>調整，增加欄位</a:t>
                      </a:r>
                      <a:r>
                        <a:rPr lang="en-US" altLang="zh-TW" sz="1600" dirty="0" err="1"/>
                        <a:t>CNNo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altLang="zh-TW" sz="1600" dirty="0"/>
                        <a:t>Credit Note</a:t>
                      </a:r>
                      <a:r>
                        <a:rPr lang="zh-TW" altLang="en-US" sz="1600" dirty="0"/>
                        <a:t>號碼類似帳單號碼概念</a:t>
                      </a:r>
                      <a:endParaRPr lang="en-US" altLang="zh-TW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30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2023-01-04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 u="none" strike="noStrike" cap="none" spc="0" baseline="0" dirty="0" err="1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CBReduction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資料表更名為</a:t>
                      </a:r>
                      <a:r>
                        <a:rPr lang="en-US" altLang="zh-TW" sz="1600" b="0" i="0" u="none" strike="noStrike" cap="none" spc="0" baseline="0" dirty="0" err="1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CBStatement</a:t>
                      </a:r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;</a:t>
                      </a:r>
                    </a:p>
                    <a:p>
                      <a:pPr algn="l"/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RN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資料表移除，將部分欄位與</a:t>
                      </a:r>
                      <a:r>
                        <a:rPr lang="en-US" altLang="zh-TW" sz="1600" b="0" i="0" u="none" strike="noStrike" cap="none" spc="0" baseline="0" dirty="0" err="1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CBStatement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合併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30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2023-01-05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發票</a:t>
                      </a:r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/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帳單之主檔中的</a:t>
                      </a:r>
                      <a:r>
                        <a:rPr lang="en-US" altLang="zh-TW" sz="1600" b="0" i="0" u="none" strike="noStrike" cap="none" spc="0" baseline="0" dirty="0" err="1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CreateDate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都改為</a:t>
                      </a:r>
                      <a:r>
                        <a:rPr lang="en-US" altLang="zh-TW" sz="1600" b="0" i="0" u="none" strike="noStrike" cap="none" spc="0" baseline="0" dirty="0" err="1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IssueDate</a:t>
                      </a:r>
                      <a:endParaRPr lang="zh-TW" altLang="en-US" sz="16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636174"/>
                  </a:ext>
                </a:extLst>
              </a:tr>
              <a:tr h="4303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2023-01-07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帳單主檔新增兩欄位 </a:t>
                      </a:r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: 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應收總金額與實收總金額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781156"/>
                  </a:ext>
                </a:extLst>
              </a:tr>
              <a:tr h="43030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2023-01-09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發票工作主檔的狀態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目前暫訂有 </a:t>
                      </a:r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: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 </a:t>
                      </a:r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TEMPORARY(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暫存</a:t>
                      </a:r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)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VALIDATED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 </a:t>
                      </a:r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(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已確認</a:t>
                      </a:r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)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COLLECTING(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收款中</a:t>
                      </a:r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)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COMPLETE(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完成</a:t>
                      </a:r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)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INVALID(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作廢</a:t>
                      </a:r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)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476319"/>
                  </a:ext>
                </a:extLst>
              </a:tr>
              <a:tr h="43030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2023-01-09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發票主檔的狀態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目前暫訂有 </a:t>
                      </a:r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: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 </a:t>
                      </a:r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TO_BILL (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待產製帳單</a:t>
                      </a:r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)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BILLED(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已產製帳單</a:t>
                      </a:r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)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INVALID(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作廢</a:t>
                      </a:r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)</a:t>
                      </a:r>
                      <a:endParaRPr lang="en-US" altLang="zh-TW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22557"/>
                  </a:ext>
                </a:extLst>
              </a:tr>
              <a:tr h="43030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2023-01-09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帳單</a:t>
                      </a:r>
                      <a:r>
                        <a:rPr lang="zh-TW" altLang="en-US" sz="16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主檔的狀態</a:t>
                      </a:r>
                      <a:endParaRPr lang="zh-TW" altLang="en-US" sz="16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目前暫訂有 </a:t>
                      </a:r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: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 </a:t>
                      </a:r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INITIAL(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產製完成</a:t>
                      </a:r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)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DRAFTED(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帳單檔草稿完成</a:t>
                      </a:r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)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 、</a:t>
                      </a:r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SIGNED(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帳單檔簽核完成</a:t>
                      </a:r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)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 、</a:t>
                      </a:r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TEMPLATED(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帳單檔套用樣板完成</a:t>
                      </a:r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)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 、</a:t>
                      </a:r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TO_WRITEOFF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 </a:t>
                      </a:r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(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待銷帳</a:t>
                      </a:r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)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 、</a:t>
                      </a:r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COMPLETE(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銷帳完成</a:t>
                      </a:r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)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INVALID(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作廢</a:t>
                      </a:r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)</a:t>
                      </a:r>
                      <a:endParaRPr lang="en-US" altLang="zh-TW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729581"/>
                  </a:ext>
                </a:extLst>
              </a:tr>
              <a:tr h="43030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2023-01-12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帳單明細檔的狀態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OK(</a:t>
                      </a:r>
                      <a:r>
                        <a:rPr kumimoji="0" lang="zh-TW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正常繳款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),OVER(</a:t>
                      </a:r>
                      <a:r>
                        <a:rPr kumimoji="0" lang="zh-TW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重溢繳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),HANDLE_FEE(</a:t>
                      </a:r>
                      <a:r>
                        <a:rPr kumimoji="0" lang="zh-TW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尚欠手續費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),PARTIAL(</a:t>
                      </a:r>
                      <a:r>
                        <a:rPr kumimoji="0" lang="zh-TW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部分付款中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),INCOMPLETE(</a:t>
                      </a:r>
                      <a:r>
                        <a:rPr kumimoji="0" lang="zh-TW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尚未付款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),SHORT(</a:t>
                      </a:r>
                      <a:r>
                        <a:rPr kumimoji="0" lang="zh-TW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以短繳狀態結束不再處理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INVALID(</a:t>
                      </a:r>
                      <a:r>
                        <a:rPr kumimoji="0" lang="zh-TW" altLang="en-US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作廢</a:t>
                      </a:r>
                      <a:r>
                        <a:rPr kumimoji="0" lang="en-US" altLang="zh-TW" sz="16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11373"/>
                  </a:ext>
                </a:extLst>
              </a:tr>
              <a:tr h="43030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2023-01-12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流程圖各階段加入修改 工作</a:t>
                      </a:r>
                      <a:r>
                        <a:rPr lang="en-US" altLang="zh-TW" sz="1600" dirty="0"/>
                        <a:t>/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發票</a:t>
                      </a:r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/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帳單 主</a:t>
                      </a:r>
                      <a:r>
                        <a:rPr lang="zh-TW" altLang="en-US" sz="1600" dirty="0"/>
                        <a:t>檔與明細檔狀態的時機點。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zh-TW" altLang="en-US" sz="16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578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218892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人工輸入 1">
            <a:extLst>
              <a:ext uri="{FF2B5EF4-FFF2-40B4-BE49-F238E27FC236}">
                <a16:creationId xmlns:a16="http://schemas.microsoft.com/office/drawing/2014/main" id="{1F895304-C932-4CFD-B90F-60A26F696E65}"/>
              </a:ext>
            </a:extLst>
          </p:cNvPr>
          <p:cNvSpPr/>
          <p:nvPr/>
        </p:nvSpPr>
        <p:spPr>
          <a:xfrm rot="16200000" flipV="1">
            <a:off x="1665917" y="-424925"/>
            <a:ext cx="355548" cy="2867073"/>
          </a:xfrm>
          <a:prstGeom prst="flowChartManualInpu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50752E-445B-4C08-B01C-277506EF8293}"/>
              </a:ext>
            </a:extLst>
          </p:cNvPr>
          <p:cNvSpPr/>
          <p:nvPr/>
        </p:nvSpPr>
        <p:spPr>
          <a:xfrm>
            <a:off x="349468" y="777236"/>
            <a:ext cx="10435904" cy="1064027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3AB8C0-AB31-4030-A138-AE69BD359D6B}"/>
              </a:ext>
            </a:extLst>
          </p:cNvPr>
          <p:cNvSpPr/>
          <p:nvPr/>
        </p:nvSpPr>
        <p:spPr>
          <a:xfrm>
            <a:off x="443493" y="823945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發票資料導入系統階段</a:t>
            </a:r>
            <a:endParaRPr kumimoji="1" lang="en-US" altLang="zh-TW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2F0CE17B-AE18-4601-A67A-B8F98A204115}"/>
              </a:ext>
            </a:extLst>
          </p:cNvPr>
          <p:cNvSpPr txBox="1">
            <a:spLocks/>
          </p:cNvSpPr>
          <p:nvPr/>
        </p:nvSpPr>
        <p:spPr>
          <a:xfrm>
            <a:off x="1622156" y="200765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lang="en-US" altLang="zh-TW" sz="3300" dirty="0"/>
              <a:t>DB Schema</a:t>
            </a:r>
            <a:r>
              <a:rPr lang="zh-TW" altLang="en-US" sz="3300" dirty="0"/>
              <a:t>設計</a:t>
            </a:r>
            <a:endParaRPr kumimoji="0" lang="zh-TW" altLang="en-US" sz="33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9589CCA-F7AA-F52C-2CCD-226C5BE0A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436375"/>
              </p:ext>
            </p:extLst>
          </p:nvPr>
        </p:nvGraphicFramePr>
        <p:xfrm>
          <a:off x="367586" y="1914712"/>
          <a:ext cx="5686742" cy="4921053"/>
        </p:xfrm>
        <a:graphic>
          <a:graphicData uri="http://schemas.openxmlformats.org/drawingml/2006/table">
            <a:tbl>
              <a:tblPr/>
              <a:tblGrid>
                <a:gridCol w="443406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1182848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880844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2080686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254206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InvoiceWKMaster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工作主檔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491901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供應商給的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77859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發票描述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Description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256065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</a:t>
                      </a: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kumimoji="0" lang="zh-TW" altLang="en-US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varchar(6)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006219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  <a:r>
                        <a:rPr lang="zh-TW" altLang="en-US" sz="1000" b="0" i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r>
                        <a:rPr lang="en-US" altLang="zh-TW" sz="1000" b="0" i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000" b="0" i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名稱</a:t>
                      </a:r>
                      <a:endParaRPr kumimoji="0" lang="zh-TW" altLang="en-US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NCP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SJC2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8195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</a:t>
                      </a:r>
                      <a:r>
                        <a:rPr lang="en-US" altLang="zh-TW" sz="1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(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</a:t>
                      </a:r>
                      <a:r>
                        <a:rPr lang="en-US" altLang="zh-TW" sz="1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ex: 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輸入</a:t>
                      </a:r>
                      <a:r>
                        <a:rPr lang="en-US" altLang="zh-TW" sz="1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UPG1,UPG2..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</a:t>
                      </a:r>
                      <a:r>
                        <a:rPr lang="en-US" altLang="zh-TW" sz="1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endParaRPr kumimoji="0" lang="zh-TW" altLang="en-US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969216"/>
                  </a:ext>
                </a:extLst>
              </a:tr>
              <a:tr h="32958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合約種類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ContractType</a:t>
                      </a:r>
                      <a:endParaRPr kumimoji="0" lang="en-US" altLang="zh-TW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SC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NSC…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57491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482050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984772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 if </a:t>
                      </a: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20773"/>
                  </a:ext>
                </a:extLst>
              </a:tr>
              <a:tr h="27481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處理狀態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Status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TEMPORARY(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暫存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VALIDATED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已確認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COLLECTING(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收款中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COMPLETE(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完成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INVALID(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作廢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endParaRPr kumimoji="0" lang="zh-TW" altLang="en-US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116987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22262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是否為短繳補收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IsRecharge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380196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是否需攤分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34592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總金額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TotalAmount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791624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5919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39737A4-A803-B291-D2FB-A22A4D672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939748"/>
              </p:ext>
            </p:extLst>
          </p:nvPr>
        </p:nvGraphicFramePr>
        <p:xfrm>
          <a:off x="6469138" y="1914712"/>
          <a:ext cx="5626286" cy="3163219"/>
        </p:xfrm>
        <a:graphic>
          <a:graphicData uri="http://schemas.openxmlformats.org/drawingml/2006/table">
            <a:tbl>
              <a:tblPr/>
              <a:tblGrid>
                <a:gridCol w="407698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875215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1098309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926698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2318366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253993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InvoiceWKDetail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(</a:t>
                      </a:r>
                      <a:r>
                        <a:rPr kumimoji="0" lang="zh-TW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發票工作明細檔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)</a:t>
                      </a: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25399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25399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工作明細檔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WKDetailID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591855"/>
                  </a:ext>
                </a:extLst>
              </a:tr>
              <a:tr h="25399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工作主檔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</a:t>
                      </a:r>
                      <a:endParaRPr kumimoji="0" lang="zh-TW" altLang="en-US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WKMasterID</a:t>
                      </a:r>
                      <a:endParaRPr kumimoji="0" lang="en-US" altLang="zh-TW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416244"/>
                  </a:ext>
                </a:extLst>
              </a:tr>
              <a:tr h="253993">
                <a:tc>
                  <a:txBody>
                    <a:bodyPr/>
                    <a:lstStyle/>
                    <a:p>
                      <a:pPr marL="0" lvl="0" indent="0" algn="ctr" defTabSz="6858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3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4" marR="8194" marT="8189" marB="0" anchor="ctr">
                    <a:lnL w="12700">
                      <a:solidFill>
                        <a:srgbClr val="4BACC6"/>
                      </a:solidFill>
                    </a:lnL>
                    <a:lnR w="12700">
                      <a:solidFill>
                        <a:srgbClr val="4BACC6"/>
                      </a:solidFill>
                    </a:lnR>
                    <a:lnT w="12700">
                      <a:solidFill>
                        <a:srgbClr val="4BACC6"/>
                      </a:solidFill>
                    </a:lnT>
                    <a:lnB w="12700">
                      <a:solidFill>
                        <a:srgbClr val="4BACC6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6858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altLang="zh-TW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</a:rPr>
                        <a:t>發票號碼</a:t>
                      </a:r>
                      <a:endParaRPr kumimoji="0" lang="en-US" altLang="zh-TW" sz="1000" b="0" i="0" u="none" strike="noStrike" cap="none" spc="0" normalizeH="0" baseline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4" marR="8194" marT="8189" marB="0" anchor="ctr">
                    <a:lnL w="12700">
                      <a:solidFill>
                        <a:srgbClr val="4BACC6"/>
                      </a:solidFill>
                    </a:lnL>
                    <a:lnR w="12700">
                      <a:solidFill>
                        <a:srgbClr val="4BACC6"/>
                      </a:solidFill>
                    </a:lnR>
                    <a:lnT w="12700">
                      <a:solidFill>
                        <a:srgbClr val="4BACC6"/>
                      </a:solidFill>
                    </a:lnT>
                    <a:lnB w="12700">
                      <a:solidFill>
                        <a:srgbClr val="4BACC6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6858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altLang="zh-TW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</a:rPr>
                        <a:t>InvoiceNo</a:t>
                      </a:r>
                      <a:endParaRPr kumimoji="0" lang="en-US" altLang="zh-TW" sz="1000" b="0" i="0" u="none" strike="noStrike" cap="none" spc="0" normalizeH="0" baseline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4" marR="8194" marT="8189" marB="0" anchor="ctr">
                    <a:lnL w="12700">
                      <a:solidFill>
                        <a:srgbClr val="4BACC6"/>
                      </a:solidFill>
                    </a:lnL>
                    <a:lnR w="12700">
                      <a:solidFill>
                        <a:srgbClr val="4BACC6"/>
                      </a:solidFill>
                    </a:lnR>
                    <a:lnT w="12700">
                      <a:solidFill>
                        <a:srgbClr val="4BACC6"/>
                      </a:solidFill>
                    </a:lnT>
                    <a:lnB w="12700">
                      <a:solidFill>
                        <a:srgbClr val="4BACC6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6858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</a:rPr>
                        <a:t>varchar(20)</a:t>
                      </a:r>
                      <a:endParaRPr kumimoji="0" lang="en-US" altLang="zh-TW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4" marR="8194" marT="8189" marB="0" anchor="ctr">
                    <a:lnL w="12700">
                      <a:solidFill>
                        <a:srgbClr val="4BACC6"/>
                      </a:solidFill>
                    </a:lnL>
                    <a:lnR w="12700">
                      <a:solidFill>
                        <a:srgbClr val="4BACC6"/>
                      </a:solidFill>
                    </a:lnR>
                    <a:lnT w="12700">
                      <a:solidFill>
                        <a:srgbClr val="4BACC6"/>
                      </a:solidFill>
                    </a:lnT>
                    <a:lnB w="12700">
                      <a:solidFill>
                        <a:srgbClr val="4BACC6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TW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icrosoft JhengHei"/>
                        </a:rPr>
                        <a:t>By</a:t>
                      </a:r>
                      <a:r>
                        <a:rPr lang="zh-TW" sz="10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icrosoft JhengHei"/>
                          <a:ea typeface="Microsoft JhengHei"/>
                        </a:rPr>
                        <a:t> 發票工作主檔</a:t>
                      </a:r>
                      <a:endParaRPr kumimoji="0" lang="zh-TW"/>
                    </a:p>
                  </a:txBody>
                  <a:tcPr marL="8194" marR="8194" marT="8189" marB="0" anchor="ctr">
                    <a:lnL w="12700">
                      <a:solidFill>
                        <a:srgbClr val="4BACC6"/>
                      </a:solidFill>
                    </a:lnL>
                    <a:lnR w="12700">
                      <a:solidFill>
                        <a:srgbClr val="4BACC6"/>
                      </a:solidFill>
                    </a:lnR>
                    <a:lnT w="12700">
                      <a:solidFill>
                        <a:srgbClr val="4BACC6"/>
                      </a:solidFill>
                    </a:lnT>
                    <a:lnB w="12700">
                      <a:solidFill>
                        <a:srgbClr val="4BACC6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690341"/>
                  </a:ext>
                </a:extLst>
              </a:tr>
              <a:tr h="253993">
                <a:tc>
                  <a:txBody>
                    <a:bodyPr/>
                    <a:lstStyle/>
                    <a:p>
                      <a:pPr marL="0" lvl="0" indent="0" algn="ctr" defTabSz="6858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4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4" marR="8194" marT="8189" marB="0" anchor="ctr">
                    <a:lnL w="12700">
                      <a:solidFill>
                        <a:srgbClr val="4BACC6"/>
                      </a:solidFill>
                    </a:lnL>
                    <a:lnR w="12700">
                      <a:solidFill>
                        <a:srgbClr val="4BACC6"/>
                      </a:solidFill>
                    </a:lnR>
                    <a:lnT w="12700">
                      <a:solidFill>
                        <a:srgbClr val="4BACC6"/>
                      </a:solidFill>
                    </a:lnT>
                    <a:lnB w="12700">
                      <a:solidFill>
                        <a:srgbClr val="4BACC6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6858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altLang="zh-TW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</a:rPr>
                        <a:t>供應商代號</a:t>
                      </a:r>
                      <a:endParaRPr kumimoji="0" lang="en-US" altLang="zh-TW" sz="1000" b="0" i="0" u="none" strike="noStrike" cap="none" spc="0" normalizeH="0" baseline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4" marR="8194" marT="8189" marB="0" anchor="ctr">
                    <a:lnL w="12700">
                      <a:solidFill>
                        <a:srgbClr val="4BACC6"/>
                      </a:solidFill>
                    </a:lnL>
                    <a:lnR w="12700">
                      <a:solidFill>
                        <a:srgbClr val="4BACC6"/>
                      </a:solidFill>
                    </a:lnR>
                    <a:lnT w="12700">
                      <a:solidFill>
                        <a:srgbClr val="4BACC6"/>
                      </a:solidFill>
                    </a:lnT>
                    <a:lnB w="12700">
                      <a:solidFill>
                        <a:srgbClr val="4BACC6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6858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altLang="zh-TW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</a:rPr>
                        <a:t>SupplierName</a:t>
                      </a:r>
                      <a:endParaRPr kumimoji="0" lang="en-US" altLang="zh-TW" sz="1000" b="0" i="0" u="none" strike="noStrike" cap="none" spc="0" normalizeH="0" baseline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4" marR="8194" marT="8189" marB="0" anchor="ctr">
                    <a:lnL w="12700">
                      <a:solidFill>
                        <a:srgbClr val="4BACC6"/>
                      </a:solidFill>
                    </a:lnL>
                    <a:lnR w="12700">
                      <a:solidFill>
                        <a:srgbClr val="4BACC6"/>
                      </a:solidFill>
                    </a:lnR>
                    <a:lnT w="12700">
                      <a:solidFill>
                        <a:srgbClr val="4BACC6"/>
                      </a:solidFill>
                    </a:lnT>
                    <a:lnB w="12700">
                      <a:solidFill>
                        <a:srgbClr val="4BACC6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6858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</a:rPr>
                        <a:t>varchar(100)</a:t>
                      </a:r>
                      <a:endParaRPr kumimoji="0" lang="en-US" altLang="zh-TW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4" marR="8194" marT="8189" marB="0" anchor="ctr">
                    <a:lnL w="12700">
                      <a:solidFill>
                        <a:srgbClr val="4BACC6"/>
                      </a:solidFill>
                    </a:lnL>
                    <a:lnR w="12700">
                      <a:solidFill>
                        <a:srgbClr val="4BACC6"/>
                      </a:solidFill>
                    </a:lnR>
                    <a:lnT w="12700">
                      <a:solidFill>
                        <a:srgbClr val="4BACC6"/>
                      </a:solidFill>
                    </a:lnT>
                    <a:lnB w="12700">
                      <a:solidFill>
                        <a:srgbClr val="4BACC6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TW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icrosoft JhengHei"/>
                        </a:rPr>
                        <a:t>By</a:t>
                      </a:r>
                      <a:r>
                        <a:rPr lang="zh-TW" altLang="en-US" sz="10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icrosoft JhengHei"/>
                          <a:ea typeface="Microsoft JhengHei"/>
                        </a:rPr>
                        <a:t> 發票工作主檔</a:t>
                      </a:r>
                      <a:endParaRPr kumimoji="0" lang="zh-TW"/>
                    </a:p>
                  </a:txBody>
                  <a:tcPr marL="8194" marR="8194" marT="8189" marB="0" anchor="ctr">
                    <a:lnL w="12700">
                      <a:solidFill>
                        <a:srgbClr val="4BACC6"/>
                      </a:solidFill>
                    </a:lnL>
                    <a:lnR w="12700">
                      <a:solidFill>
                        <a:srgbClr val="4BACC6"/>
                      </a:solidFill>
                    </a:lnR>
                    <a:lnT w="12700">
                      <a:solidFill>
                        <a:srgbClr val="4BACC6"/>
                      </a:solidFill>
                    </a:lnT>
                    <a:lnB w="12700">
                      <a:solidFill>
                        <a:srgbClr val="4BACC6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939021"/>
                  </a:ext>
                </a:extLst>
              </a:tr>
              <a:tr h="21411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5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  <a:r>
                        <a:rPr lang="zh-TW" altLang="en-US" sz="1000" b="0" i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r>
                        <a:rPr lang="en-US" altLang="zh-TW" sz="1000" b="0" i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000" b="0" i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名稱</a:t>
                      </a:r>
                      <a:endParaRPr kumimoji="0" lang="zh-TW" altLang="en-US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1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FillTx/>
                          <a:latin typeface="Microsoft JhengHei"/>
                        </a:rPr>
                        <a:t>By</a:t>
                      </a:r>
                      <a:r>
                        <a:rPr lang="zh-TW" altLang="en-US" sz="1000" b="0" i="0" u="none" strike="noStrike" cap="none" spc="0" normalizeH="0" baseline="0" noProof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FillTx/>
                          <a:latin typeface="Microsoft JhengHei"/>
                          <a:ea typeface="Microsoft JhengHei"/>
                        </a:rPr>
                        <a:t> 發票</a:t>
                      </a:r>
                      <a:r>
                        <a:rPr lang="zh-TW" sz="1000" b="0" i="0" u="none" strike="noStrike" cap="none" spc="0" normalizeH="0" baseline="0" noProof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FillTx/>
                          <a:latin typeface="Microsoft JhengHei"/>
                          <a:ea typeface="Microsoft JhengHei"/>
                        </a:rPr>
                        <a:t>工作</a:t>
                      </a:r>
                      <a:r>
                        <a:rPr lang="zh-TW" altLang="en-US" sz="1000" b="0" i="0" u="none" strike="noStrike" cap="none" spc="0" normalizeH="0" baseline="0" noProof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FillTx/>
                          <a:latin typeface="Microsoft JhengHei"/>
                          <a:ea typeface="Microsoft JhengHei"/>
                        </a:rPr>
                        <a:t>主</a:t>
                      </a:r>
                      <a:r>
                        <a:rPr lang="zh-TW" sz="1000" b="0" i="0" u="none" strike="noStrike" cap="none" spc="0" normalizeH="0" baseline="0" noProof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FillTx/>
                          <a:latin typeface="Microsoft JhengHei"/>
                          <a:ea typeface="Microsoft JhengHei"/>
                        </a:rPr>
                        <a:t>檔</a:t>
                      </a:r>
                      <a:endParaRPr kumimoji="0" lang="zh-TW" altLang="en-US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876606"/>
                  </a:ext>
                </a:extLst>
              </a:tr>
              <a:tr h="21411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6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1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FillTx/>
                          <a:latin typeface="Microsoft JhengHei"/>
                        </a:rPr>
                        <a:t>By</a:t>
                      </a:r>
                      <a:r>
                        <a:rPr lang="zh-TW" altLang="en-US" sz="1000" b="0" i="0" u="none" strike="noStrike" cap="none" spc="0" normalizeH="0" baseline="0" noProof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FillTx/>
                          <a:latin typeface="Microsoft JhengHei"/>
                          <a:ea typeface="Microsoft JhengHei"/>
                        </a:rPr>
                        <a:t> 發票</a:t>
                      </a:r>
                      <a:r>
                        <a:rPr lang="zh-TW" sz="1000" b="0" i="0" u="none" strike="noStrike" cap="none" spc="0" normalizeH="0" baseline="0" noProof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FillTx/>
                          <a:latin typeface="Microsoft JhengHei"/>
                          <a:ea typeface="Microsoft JhengHei"/>
                        </a:rPr>
                        <a:t>工</a:t>
                      </a:r>
                      <a:r>
                        <a:rPr lang="zh-TW" altLang="en-US" sz="1000" b="0" i="0" u="none" strike="noStrike" cap="none" spc="0" normalizeH="0" baseline="0" noProof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FillTx/>
                          <a:latin typeface="Microsoft JhengHei"/>
                          <a:ea typeface="Microsoft JhengHei"/>
                        </a:rPr>
                        <a:t>作主檔</a:t>
                      </a:r>
                      <a:endParaRPr kumimoji="0" lang="zh-TW"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92281"/>
                  </a:ext>
                </a:extLst>
              </a:tr>
              <a:tr h="21411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7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kumimoji="0" lang="en-US" altLang="zh-TW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023090"/>
                  </a:ext>
                </a:extLst>
              </a:tr>
              <a:tr h="742929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8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費用項目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FeeItem</a:t>
                      </a:r>
                      <a:endParaRPr kumimoji="0" lang="en-US" altLang="zh-TW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solidFill>
                            <a:schemeClr val="bg2"/>
                          </a:solidFill>
                        </a:rPr>
                        <a:t>Description</a:t>
                      </a:r>
                      <a:endParaRPr lang="zh-TW" altLang="en-US" sz="1000" dirty="0">
                        <a:solidFill>
                          <a:schemeClr val="bg2"/>
                        </a:solidFill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430489"/>
                  </a:ext>
                </a:extLst>
              </a:tr>
              <a:tr h="25399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9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費用金額</a:t>
                      </a:r>
                      <a:endParaRPr kumimoji="0" lang="en-US" altLang="zh-TW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FeeAmount</a:t>
                      </a:r>
                      <a:endParaRPr kumimoji="0" lang="en-US" altLang="zh-TW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329634"/>
                  </a:ext>
                </a:extLst>
              </a:tr>
            </a:tbl>
          </a:graphicData>
        </a:graphic>
      </p:graphicFrame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0744306-962A-13E5-EE57-82ED5C47F8E6}"/>
              </a:ext>
            </a:extLst>
          </p:cNvPr>
          <p:cNvCxnSpPr>
            <a:cxnSpLocks/>
          </p:cNvCxnSpPr>
          <p:nvPr/>
        </p:nvCxnSpPr>
        <p:spPr>
          <a:xfrm>
            <a:off x="6054328" y="2582264"/>
            <a:ext cx="414810" cy="235581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5" name="群組 7">
            <a:extLst>
              <a:ext uri="{FF2B5EF4-FFF2-40B4-BE49-F238E27FC236}">
                <a16:creationId xmlns:a16="http://schemas.microsoft.com/office/drawing/2014/main" id="{C06A10ED-ABCD-7777-0364-5E52629DBEC3}"/>
              </a:ext>
            </a:extLst>
          </p:cNvPr>
          <p:cNvGrpSpPr>
            <a:grpSpLocks/>
          </p:cNvGrpSpPr>
          <p:nvPr/>
        </p:nvGrpSpPr>
        <p:grpSpPr bwMode="auto">
          <a:xfrm>
            <a:off x="6190428" y="5303516"/>
            <a:ext cx="1663212" cy="862816"/>
            <a:chOff x="1540841" y="1806922"/>
            <a:chExt cx="1618598" cy="861296"/>
          </a:xfrm>
        </p:grpSpPr>
        <p:pic>
          <p:nvPicPr>
            <p:cNvPr id="20" name="圖形 8" descr="桌子">
              <a:extLst>
                <a:ext uri="{FF2B5EF4-FFF2-40B4-BE49-F238E27FC236}">
                  <a16:creationId xmlns:a16="http://schemas.microsoft.com/office/drawing/2014/main" id="{ABBB833A-EEBF-DAE3-E3D2-99D76B5DB7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87" y="1806922"/>
              <a:ext cx="704874" cy="708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文字方塊 9">
              <a:extLst>
                <a:ext uri="{FF2B5EF4-FFF2-40B4-BE49-F238E27FC236}">
                  <a16:creationId xmlns:a16="http://schemas.microsoft.com/office/drawing/2014/main" id="{A470F83A-C93B-CDC0-466F-8502E3B00C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0841" y="2360983"/>
              <a:ext cx="1618598" cy="307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InvoiceWKMaster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6" name="群組 7">
            <a:extLst>
              <a:ext uri="{FF2B5EF4-FFF2-40B4-BE49-F238E27FC236}">
                <a16:creationId xmlns:a16="http://schemas.microsoft.com/office/drawing/2014/main" id="{96ADCDAD-A3B8-955C-D270-47380FA4BA1F}"/>
              </a:ext>
            </a:extLst>
          </p:cNvPr>
          <p:cNvGrpSpPr>
            <a:grpSpLocks/>
          </p:cNvGrpSpPr>
          <p:nvPr/>
        </p:nvGrpSpPr>
        <p:grpSpPr bwMode="auto">
          <a:xfrm>
            <a:off x="10394081" y="5277538"/>
            <a:ext cx="1571712" cy="925805"/>
            <a:chOff x="1514751" y="1795105"/>
            <a:chExt cx="1670778" cy="862933"/>
          </a:xfrm>
        </p:grpSpPr>
        <p:pic>
          <p:nvPicPr>
            <p:cNvPr id="18" name="圖形 8" descr="桌子">
              <a:extLst>
                <a:ext uri="{FF2B5EF4-FFF2-40B4-BE49-F238E27FC236}">
                  <a16:creationId xmlns:a16="http://schemas.microsoft.com/office/drawing/2014/main" id="{CC231C06-A52D-3485-8FBA-B2F8AD77B2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782" y="1795105"/>
              <a:ext cx="704874" cy="703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字方塊 9">
              <a:extLst>
                <a:ext uri="{FF2B5EF4-FFF2-40B4-BE49-F238E27FC236}">
                  <a16:creationId xmlns:a16="http://schemas.microsoft.com/office/drawing/2014/main" id="{B8DAC218-5CF6-80FF-E933-B28024EED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4751" y="2371162"/>
              <a:ext cx="1670778" cy="286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InvoiceWKDetail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2" name="流程圖: 決策 21">
            <a:extLst>
              <a:ext uri="{FF2B5EF4-FFF2-40B4-BE49-F238E27FC236}">
                <a16:creationId xmlns:a16="http://schemas.microsoft.com/office/drawing/2014/main" id="{7AA7EA3C-F662-36B4-449F-FBB02D52A84D}"/>
              </a:ext>
            </a:extLst>
          </p:cNvPr>
          <p:cNvSpPr/>
          <p:nvPr/>
        </p:nvSpPr>
        <p:spPr>
          <a:xfrm>
            <a:off x="8586492" y="5302085"/>
            <a:ext cx="1132514" cy="733655"/>
          </a:xfrm>
          <a:prstGeom prst="flowChartDecision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Has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62A28CAD-1B0D-3C16-A80A-FEEAC9A1D809}"/>
              </a:ext>
            </a:extLst>
          </p:cNvPr>
          <p:cNvCxnSpPr>
            <a:cxnSpLocks/>
          </p:cNvCxnSpPr>
          <p:nvPr/>
        </p:nvCxnSpPr>
        <p:spPr>
          <a:xfrm>
            <a:off x="7291300" y="5668912"/>
            <a:ext cx="1295192" cy="1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518BCC6-0237-4C81-EDCD-6B26F1B5838A}"/>
              </a:ext>
            </a:extLst>
          </p:cNvPr>
          <p:cNvCxnSpPr>
            <a:cxnSpLocks/>
          </p:cNvCxnSpPr>
          <p:nvPr/>
        </p:nvCxnSpPr>
        <p:spPr>
          <a:xfrm flipV="1">
            <a:off x="9710347" y="5668913"/>
            <a:ext cx="1196857" cy="5207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文字方塊 9">
            <a:extLst>
              <a:ext uri="{FF2B5EF4-FFF2-40B4-BE49-F238E27FC236}">
                <a16:creationId xmlns:a16="http://schemas.microsoft.com/office/drawing/2014/main" id="{B19DD300-E45E-D0AC-0A9C-9ADD6A22A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2060" y="5325330"/>
            <a:ext cx="2888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9">
            <a:extLst>
              <a:ext uri="{FF2B5EF4-FFF2-40B4-BE49-F238E27FC236}">
                <a16:creationId xmlns:a16="http://schemas.microsoft.com/office/drawing/2014/main" id="{09A62A03-4F36-A9ED-2EBD-3009D615C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6031" y="5325178"/>
            <a:ext cx="293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F4A52AD-B237-99E2-29DD-C2FF65AD2098}"/>
              </a:ext>
            </a:extLst>
          </p:cNvPr>
          <p:cNvSpPr txBox="1"/>
          <p:nvPr/>
        </p:nvSpPr>
        <p:spPr>
          <a:xfrm>
            <a:off x="443493" y="1239986"/>
            <a:ext cx="9159031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kumimoji="0" lang="zh-TW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發票工作主檔 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由使用者建檔，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key in 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資訊。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kumimoji="0" lang="zh-TW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發票工作</a:t>
            </a:r>
            <a:r>
              <a:rPr lang="zh-TW" altLang="en-US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明細檔 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由使用者建檔，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key in 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資訊。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436246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人工輸入 1">
            <a:extLst>
              <a:ext uri="{FF2B5EF4-FFF2-40B4-BE49-F238E27FC236}">
                <a16:creationId xmlns:a16="http://schemas.microsoft.com/office/drawing/2014/main" id="{1F895304-C932-4CFD-B90F-60A26F696E65}"/>
              </a:ext>
            </a:extLst>
          </p:cNvPr>
          <p:cNvSpPr/>
          <p:nvPr/>
        </p:nvSpPr>
        <p:spPr>
          <a:xfrm rot="16200000" flipV="1">
            <a:off x="1727510" y="-461954"/>
            <a:ext cx="355548" cy="3051631"/>
          </a:xfrm>
          <a:prstGeom prst="flowChartManualInpu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50752E-445B-4C08-B01C-277506EF8293}"/>
              </a:ext>
            </a:extLst>
          </p:cNvPr>
          <p:cNvSpPr/>
          <p:nvPr/>
        </p:nvSpPr>
        <p:spPr>
          <a:xfrm>
            <a:off x="318782" y="832486"/>
            <a:ext cx="10435904" cy="484586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3AB8C0-AB31-4030-A138-AE69BD359D6B}"/>
              </a:ext>
            </a:extLst>
          </p:cNvPr>
          <p:cNvSpPr/>
          <p:nvPr/>
        </p:nvSpPr>
        <p:spPr>
          <a:xfrm>
            <a:off x="379468" y="895905"/>
            <a:ext cx="2572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CreateStatement</a:t>
            </a:r>
            <a:r>
              <a:rPr kumimoji="1"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</a:t>
            </a:r>
            <a:endParaRPr kumimoji="1" lang="en-US" altLang="zh-TW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2F0CE17B-AE18-4601-A67A-B8F98A204115}"/>
              </a:ext>
            </a:extLst>
          </p:cNvPr>
          <p:cNvSpPr txBox="1">
            <a:spLocks/>
          </p:cNvSpPr>
          <p:nvPr/>
        </p:nvSpPr>
        <p:spPr>
          <a:xfrm>
            <a:off x="1622156" y="200765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lang="en-US" altLang="zh-TW" sz="3300" dirty="0"/>
              <a:t>DB Schema</a:t>
            </a:r>
            <a:r>
              <a:rPr lang="zh-TW" altLang="en-US" sz="3300" dirty="0"/>
              <a:t>設計</a:t>
            </a:r>
            <a:r>
              <a:rPr lang="en-US" altLang="zh-TW" sz="3300" dirty="0"/>
              <a:t>(Cont.)</a:t>
            </a:r>
            <a:endParaRPr kumimoji="0" lang="zh-TW" altLang="en-US" sz="33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F4A52AD-B237-99E2-29DD-C2FF65AD2098}"/>
              </a:ext>
            </a:extLst>
          </p:cNvPr>
          <p:cNvSpPr txBox="1"/>
          <p:nvPr/>
        </p:nvSpPr>
        <p:spPr>
          <a:xfrm>
            <a:off x="6096000" y="1485129"/>
            <a:ext cx="5842233" cy="32932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InvoiceWKDetail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WKDetailID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altLang="zh-TW" sz="1600" dirty="0" err="1">
                <a:solidFill>
                  <a:srgbClr val="000000"/>
                </a:solidFill>
                <a:latin typeface="Consolas"/>
              </a:rPr>
              <a:t>InvoiceNo</a:t>
            </a:r>
            <a:r>
              <a:rPr lang="en-US" altLang="zh-TW" sz="1600" dirty="0">
                <a:solidFill>
                  <a:srgbClr val="000000"/>
                </a:solidFill>
                <a:latin typeface="Consolas"/>
              </a:rPr>
              <a:t>       </a:t>
            </a:r>
            <a:r>
              <a:rPr lang="en-US" altLang="zh-TW" sz="1600" dirty="0">
                <a:solidFill>
                  <a:srgbClr val="0000FF"/>
                </a:solidFill>
                <a:latin typeface="Consolas"/>
              </a:rPr>
              <a:t>varchar</a:t>
            </a:r>
            <a:r>
              <a:rPr lang="en-US" altLang="zh-TW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TW" sz="1600" dirty="0">
                <a:solidFill>
                  <a:srgbClr val="098658"/>
                </a:solidFill>
                <a:latin typeface="Consolas"/>
              </a:rPr>
              <a:t>20</a:t>
            </a:r>
            <a:r>
              <a:rPr lang="en-US" altLang="zh-TW" sz="1600" dirty="0">
                <a:solidFill>
                  <a:srgbClr val="000000"/>
                </a:solidFill>
                <a:latin typeface="Consolas"/>
              </a:rPr>
              <a:t>), 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altLang="zh-TW" sz="1600" dirty="0" err="1">
                <a:solidFill>
                  <a:srgbClr val="000000"/>
                </a:solidFill>
                <a:latin typeface="Consolas"/>
              </a:rPr>
              <a:t>SupplierName</a:t>
            </a:r>
            <a:r>
              <a:rPr lang="en-US" altLang="zh-TW" sz="16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altLang="zh-TW" sz="1600" dirty="0">
                <a:solidFill>
                  <a:srgbClr val="0000FF"/>
                </a:solidFill>
                <a:latin typeface="Consolas"/>
              </a:rPr>
              <a:t>varchar</a:t>
            </a:r>
            <a:r>
              <a:rPr lang="en-US" altLang="zh-TW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TW" sz="1600" dirty="0">
                <a:solidFill>
                  <a:srgbClr val="098658"/>
                </a:solidFill>
                <a:latin typeface="Consolas"/>
              </a:rPr>
              <a:t>100</a:t>
            </a:r>
            <a:r>
              <a:rPr lang="en-US" altLang="zh-TW" sz="1600" dirty="0">
                <a:solidFill>
                  <a:srgbClr val="000000"/>
                </a:solidFill>
                <a:latin typeface="Consolas"/>
              </a:rPr>
              <a:t>),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WorkTitle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BillMilestone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FeeItem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FeeAmount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WKDetailID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16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9946D1D-B551-EA92-BEF6-C4B750145005}"/>
              </a:ext>
            </a:extLst>
          </p:cNvPr>
          <p:cNvSpPr txBox="1"/>
          <p:nvPr/>
        </p:nvSpPr>
        <p:spPr>
          <a:xfrm>
            <a:off x="247476" y="1484855"/>
            <a:ext cx="5461233" cy="5016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InvoiceWKMaster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InvoiceNo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Description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SupplierName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WorkTitle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ContractType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IssueDate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DueDate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zh-TW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PartyName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varchar(</a:t>
            </a:r>
            <a:r>
              <a:rPr lang="en-US" altLang="zh-TW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Status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IsPro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TINYINT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IsRecharge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TINYINT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IsLiability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TINYINT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TotalAmount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zh-TW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CreateDate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16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FAE2E54-420F-1AE4-0BE7-03D56C7C9B52}"/>
              </a:ext>
            </a:extLst>
          </p:cNvPr>
          <p:cNvSpPr txBox="1"/>
          <p:nvPr/>
        </p:nvSpPr>
        <p:spPr>
          <a:xfrm>
            <a:off x="6460920" y="5171805"/>
            <a:ext cx="4731391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Helvetica Neue"/>
              </a:rPr>
              <a:t>d</a:t>
            </a:r>
            <a:r>
              <a:rPr lang="en-US" altLang="zh-TW" sz="1600" b="0" i="0" dirty="0">
                <a:solidFill>
                  <a:srgbClr val="FF0000"/>
                </a:solidFill>
                <a:effectLst/>
                <a:latin typeface="Helvetica Neue"/>
              </a:rPr>
              <a:t>ecimal(M,D) =&gt; </a:t>
            </a:r>
            <a:r>
              <a:rPr lang="zh-TW" altLang="en-US" sz="1600" b="0" i="0" dirty="0">
                <a:solidFill>
                  <a:srgbClr val="FF0000"/>
                </a:solidFill>
                <a:effectLst/>
                <a:latin typeface="Helvetica Neue"/>
              </a:rPr>
              <a:t>總共</a:t>
            </a:r>
            <a:r>
              <a:rPr lang="en-US" altLang="zh-TW" sz="1600" b="0" i="0" dirty="0">
                <a:solidFill>
                  <a:srgbClr val="FF0000"/>
                </a:solidFill>
                <a:effectLst/>
                <a:latin typeface="Helvetica Neue"/>
              </a:rPr>
              <a:t>M</a:t>
            </a:r>
            <a:r>
              <a:rPr lang="zh-TW" altLang="en-US" sz="1600" b="0" i="0" dirty="0">
                <a:solidFill>
                  <a:srgbClr val="FF0000"/>
                </a:solidFill>
                <a:effectLst/>
                <a:latin typeface="Helvetica Neue"/>
              </a:rPr>
              <a:t>個數字和</a:t>
            </a:r>
            <a:r>
              <a:rPr lang="en-US" altLang="zh-TW" sz="1600" b="0" i="0" dirty="0">
                <a:solidFill>
                  <a:srgbClr val="FF0000"/>
                </a:solidFill>
                <a:effectLst/>
                <a:latin typeface="Helvetica Neue"/>
              </a:rPr>
              <a:t>D</a:t>
            </a:r>
            <a:r>
              <a:rPr lang="zh-TW" altLang="en-US" sz="1600" b="0" i="0" dirty="0">
                <a:solidFill>
                  <a:srgbClr val="FF0000"/>
                </a:solidFill>
                <a:effectLst/>
                <a:latin typeface="Helvetica Neue"/>
              </a:rPr>
              <a:t>個小數位數；</a:t>
            </a:r>
            <a:endParaRPr lang="en-US" altLang="zh-TW" sz="1600" b="0" i="0" dirty="0">
              <a:solidFill>
                <a:srgbClr val="FF0000"/>
              </a:solidFill>
              <a:effectLst/>
              <a:latin typeface="Helvetica Neue"/>
            </a:endParaRPr>
          </a:p>
          <a:p>
            <a:r>
              <a:rPr lang="en-US" altLang="zh-TW" sz="1600" b="0" i="0" dirty="0">
                <a:solidFill>
                  <a:srgbClr val="FF0000"/>
                </a:solidFill>
                <a:effectLst/>
                <a:latin typeface="Helvetica Neue"/>
              </a:rPr>
              <a:t>M</a:t>
            </a:r>
            <a:r>
              <a:rPr lang="zh-TW" altLang="en-US" sz="1600" b="0" i="0" dirty="0">
                <a:solidFill>
                  <a:srgbClr val="FF0000"/>
                </a:solidFill>
                <a:effectLst/>
                <a:latin typeface="Helvetica Neue"/>
              </a:rPr>
              <a:t>的範圍是</a:t>
            </a:r>
            <a:r>
              <a:rPr lang="en-US" altLang="zh-TW" sz="1600" b="0" i="0" dirty="0">
                <a:solidFill>
                  <a:srgbClr val="FF0000"/>
                </a:solidFill>
                <a:effectLst/>
                <a:latin typeface="Helvetica Neue"/>
              </a:rPr>
              <a:t>1~65</a:t>
            </a:r>
            <a:r>
              <a:rPr lang="zh-TW" altLang="en-US" sz="1600" b="0" i="0" dirty="0">
                <a:solidFill>
                  <a:srgbClr val="FF0000"/>
                </a:solidFill>
                <a:effectLst/>
                <a:latin typeface="Helvetica Neue"/>
              </a:rPr>
              <a:t>；</a:t>
            </a:r>
            <a:r>
              <a:rPr lang="en-US" altLang="zh-TW" sz="1600" b="0" i="0" dirty="0">
                <a:solidFill>
                  <a:srgbClr val="FF0000"/>
                </a:solidFill>
                <a:effectLst/>
                <a:latin typeface="Helvetica Neue"/>
              </a:rPr>
              <a:t>D</a:t>
            </a:r>
            <a:r>
              <a:rPr lang="zh-TW" altLang="en-US" sz="1600" b="0" i="0" dirty="0">
                <a:solidFill>
                  <a:srgbClr val="FF0000"/>
                </a:solidFill>
                <a:effectLst/>
                <a:latin typeface="Helvetica Neue"/>
              </a:rPr>
              <a:t>的範圍是</a:t>
            </a:r>
            <a:r>
              <a:rPr lang="en-US" altLang="zh-TW" sz="1600" b="0" i="0" dirty="0">
                <a:solidFill>
                  <a:srgbClr val="FF0000"/>
                </a:solidFill>
                <a:effectLst/>
                <a:latin typeface="Helvetica Neue"/>
              </a:rPr>
              <a:t>0~30</a:t>
            </a:r>
            <a:r>
              <a:rPr lang="zh-TW" altLang="en-US" sz="1600" b="0" i="0" dirty="0">
                <a:solidFill>
                  <a:srgbClr val="FF0000"/>
                </a:solidFill>
                <a:effectLst/>
                <a:latin typeface="Helvetica Neue"/>
              </a:rPr>
              <a:t>；且</a:t>
            </a:r>
            <a:r>
              <a:rPr lang="en-US" altLang="zh-TW" sz="1600" b="0" i="0" dirty="0">
                <a:solidFill>
                  <a:srgbClr val="FF0000"/>
                </a:solidFill>
                <a:effectLst/>
                <a:latin typeface="Helvetica Neue"/>
              </a:rPr>
              <a:t>M&gt;=D</a:t>
            </a:r>
            <a:r>
              <a:rPr lang="zh-TW" altLang="en-US" sz="1600" b="0" i="0" dirty="0">
                <a:solidFill>
                  <a:srgbClr val="FF0000"/>
                </a:solidFill>
                <a:effectLst/>
                <a:latin typeface="Helvetica Neue"/>
              </a:rPr>
              <a:t>。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06339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表格 52">
            <a:extLst>
              <a:ext uri="{FF2B5EF4-FFF2-40B4-BE49-F238E27FC236}">
                <a16:creationId xmlns:a16="http://schemas.microsoft.com/office/drawing/2014/main" id="{548002DB-FDD6-6DD6-D9C0-01F74968D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478688"/>
              </p:ext>
            </p:extLst>
          </p:nvPr>
        </p:nvGraphicFramePr>
        <p:xfrm>
          <a:off x="162493" y="2172077"/>
          <a:ext cx="5169595" cy="3736328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443937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1197166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1309059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803563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1415870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212656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InvoiceMaster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21265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4156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261962667"/>
                  </a:ext>
                </a:extLst>
              </a:tr>
              <a:tr h="4156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發票工作檔</a:t>
                      </a:r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MasterID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作主檔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21265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98762746"/>
                  </a:ext>
                </a:extLst>
              </a:tr>
              <a:tr h="212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PartyName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kumimoji="0" lang="zh-TW" altLang="en-US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212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SupplierName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varchar(6)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304340407"/>
                  </a:ext>
                </a:extLst>
              </a:tr>
              <a:tr h="212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1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749458257"/>
                  </a:ext>
                </a:extLst>
              </a:tr>
              <a:tr h="212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</a:t>
                      </a:r>
                      <a:endParaRPr kumimoji="0" lang="zh-TW" altLang="en-US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3551324999"/>
                  </a:ext>
                </a:extLst>
              </a:tr>
              <a:tr h="212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合約種類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ContractType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713236215"/>
                  </a:ext>
                </a:extLst>
              </a:tr>
              <a:tr h="212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212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InvoiceDueDate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212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處理狀態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Status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TO_BILL (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待產製帳單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BILLED(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已產製帳單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INVALID(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作廢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endParaRPr kumimoji="0" lang="zh-TW" altLang="en-US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678845295"/>
                  </a:ext>
                </a:extLst>
              </a:tr>
              <a:tr h="212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3080470863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9C50752E-445B-4C08-B01C-277506EF8293}"/>
              </a:ext>
            </a:extLst>
          </p:cNvPr>
          <p:cNvSpPr/>
          <p:nvPr/>
        </p:nvSpPr>
        <p:spPr>
          <a:xfrm>
            <a:off x="318782" y="832486"/>
            <a:ext cx="10435904" cy="1201414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3AB8C0-AB31-4030-A138-AE69BD359D6B}"/>
              </a:ext>
            </a:extLst>
          </p:cNvPr>
          <p:cNvSpPr/>
          <p:nvPr/>
        </p:nvSpPr>
        <p:spPr>
          <a:xfrm>
            <a:off x="517629" y="8698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b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endParaRPr kumimoji="1" lang="en-US" altLang="zh-TW" b="1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2F0CE17B-AE18-4601-A67A-B8F98A204115}"/>
              </a:ext>
            </a:extLst>
          </p:cNvPr>
          <p:cNvSpPr txBox="1">
            <a:spLocks/>
          </p:cNvSpPr>
          <p:nvPr/>
        </p:nvSpPr>
        <p:spPr>
          <a:xfrm>
            <a:off x="1622156" y="200765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lang="en-US" altLang="zh-TW" sz="3300"/>
              <a:t>DB Schema</a:t>
            </a:r>
            <a:r>
              <a:rPr lang="zh-TW" altLang="en-US" sz="3300"/>
              <a:t>設計</a:t>
            </a:r>
            <a:r>
              <a:rPr lang="en-US" altLang="zh-TW" sz="3300"/>
              <a:t>(Cont.)</a:t>
            </a:r>
            <a:endParaRPr kumimoji="0" lang="zh-TW" altLang="en-US" sz="3300" b="1" i="0" u="none" strike="noStrike" kern="1200" cap="none" spc="0" normalizeH="0" baseline="0" noProof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grpSp>
        <p:nvGrpSpPr>
          <p:cNvPr id="15" name="群組 7">
            <a:extLst>
              <a:ext uri="{FF2B5EF4-FFF2-40B4-BE49-F238E27FC236}">
                <a16:creationId xmlns:a16="http://schemas.microsoft.com/office/drawing/2014/main" id="{C06A10ED-ABCD-7777-0364-5E52629DBEC3}"/>
              </a:ext>
            </a:extLst>
          </p:cNvPr>
          <p:cNvGrpSpPr>
            <a:grpSpLocks/>
          </p:cNvGrpSpPr>
          <p:nvPr/>
        </p:nvGrpSpPr>
        <p:grpSpPr bwMode="auto">
          <a:xfrm>
            <a:off x="517629" y="5827051"/>
            <a:ext cx="1371466" cy="862816"/>
            <a:chOff x="1682801" y="1806922"/>
            <a:chExt cx="1334678" cy="861296"/>
          </a:xfrm>
        </p:grpSpPr>
        <p:pic>
          <p:nvPicPr>
            <p:cNvPr id="20" name="圖形 8" descr="桌子">
              <a:extLst>
                <a:ext uri="{FF2B5EF4-FFF2-40B4-BE49-F238E27FC236}">
                  <a16:creationId xmlns:a16="http://schemas.microsoft.com/office/drawing/2014/main" id="{ABBB833A-EEBF-DAE3-E3D2-99D76B5DB7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87" y="1806922"/>
              <a:ext cx="704874" cy="708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文字方塊 9">
              <a:extLst>
                <a:ext uri="{FF2B5EF4-FFF2-40B4-BE49-F238E27FC236}">
                  <a16:creationId xmlns:a16="http://schemas.microsoft.com/office/drawing/2014/main" id="{A470F83A-C93B-CDC0-466F-8502E3B00C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2801" y="2360983"/>
              <a:ext cx="1334678" cy="307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400" b="0" i="0" u="none" strike="noStrike" cap="none" normalizeH="0" baseline="0" err="1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InvoiceMaster</a:t>
              </a:r>
              <a:endPara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6" name="群組 7">
            <a:extLst>
              <a:ext uri="{FF2B5EF4-FFF2-40B4-BE49-F238E27FC236}">
                <a16:creationId xmlns:a16="http://schemas.microsoft.com/office/drawing/2014/main" id="{96ADCDAD-A3B8-955C-D270-47380FA4BA1F}"/>
              </a:ext>
            </a:extLst>
          </p:cNvPr>
          <p:cNvGrpSpPr>
            <a:grpSpLocks/>
          </p:cNvGrpSpPr>
          <p:nvPr/>
        </p:nvGrpSpPr>
        <p:grpSpPr bwMode="auto">
          <a:xfrm>
            <a:off x="4816531" y="5827050"/>
            <a:ext cx="1279966" cy="925805"/>
            <a:chOff x="1669817" y="1795105"/>
            <a:chExt cx="1360643" cy="862933"/>
          </a:xfrm>
        </p:grpSpPr>
        <p:pic>
          <p:nvPicPr>
            <p:cNvPr id="18" name="圖形 8" descr="桌子">
              <a:extLst>
                <a:ext uri="{FF2B5EF4-FFF2-40B4-BE49-F238E27FC236}">
                  <a16:creationId xmlns:a16="http://schemas.microsoft.com/office/drawing/2014/main" id="{CC231C06-A52D-3485-8FBA-B2F8AD77B2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782" y="1795105"/>
              <a:ext cx="704874" cy="703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文字方塊 9">
              <a:extLst>
                <a:ext uri="{FF2B5EF4-FFF2-40B4-BE49-F238E27FC236}">
                  <a16:creationId xmlns:a16="http://schemas.microsoft.com/office/drawing/2014/main" id="{B8DAC218-5CF6-80FF-E933-B28024EED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9817" y="2371162"/>
              <a:ext cx="1360643" cy="286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400" b="0" i="0" u="none" strike="noStrike" cap="none" normalizeH="0" baseline="0" err="1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InvoiceDetail</a:t>
              </a:r>
              <a:endPara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2" name="流程圖: 決策 21">
            <a:extLst>
              <a:ext uri="{FF2B5EF4-FFF2-40B4-BE49-F238E27FC236}">
                <a16:creationId xmlns:a16="http://schemas.microsoft.com/office/drawing/2014/main" id="{7AA7EA3C-F662-36B4-449F-FBB02D52A84D}"/>
              </a:ext>
            </a:extLst>
          </p:cNvPr>
          <p:cNvSpPr/>
          <p:nvPr/>
        </p:nvSpPr>
        <p:spPr>
          <a:xfrm>
            <a:off x="2811115" y="5834279"/>
            <a:ext cx="1132514" cy="733655"/>
          </a:xfrm>
          <a:prstGeom prst="flowChartDecision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Has</a:t>
            </a: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62A28CAD-1B0D-3C16-A80A-FEEAC9A1D80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515923" y="6201106"/>
            <a:ext cx="1295192" cy="1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518BCC6-0237-4C81-EDCD-6B26F1B5838A}"/>
              </a:ext>
            </a:extLst>
          </p:cNvPr>
          <p:cNvCxnSpPr>
            <a:cxnSpLocks/>
            <a:stCxn id="22" idx="3"/>
            <a:endCxn id="18" idx="1"/>
          </p:cNvCxnSpPr>
          <p:nvPr/>
        </p:nvCxnSpPr>
        <p:spPr>
          <a:xfrm>
            <a:off x="3943629" y="6201107"/>
            <a:ext cx="1179540" cy="3453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文字方塊 9">
            <a:extLst>
              <a:ext uri="{FF2B5EF4-FFF2-40B4-BE49-F238E27FC236}">
                <a16:creationId xmlns:a16="http://schemas.microsoft.com/office/drawing/2014/main" id="{B19DD300-E45E-D0AC-0A9C-9ADD6A22A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6683" y="5857524"/>
            <a:ext cx="2888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9">
            <a:extLst>
              <a:ext uri="{FF2B5EF4-FFF2-40B4-BE49-F238E27FC236}">
                <a16:creationId xmlns:a16="http://schemas.microsoft.com/office/drawing/2014/main" id="{09A62A03-4F36-A9ED-2EBD-3009D615C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0654" y="5857372"/>
            <a:ext cx="293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endParaRPr lang="zh-TW" altLang="en-US" sz="1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F4A52AD-B237-99E2-29DD-C2FF65AD2098}"/>
              </a:ext>
            </a:extLst>
          </p:cNvPr>
          <p:cNvSpPr txBox="1"/>
          <p:nvPr/>
        </p:nvSpPr>
        <p:spPr>
          <a:xfrm>
            <a:off x="412807" y="1295236"/>
            <a:ext cx="9159031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kumimoji="0" lang="zh-TW" alt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發票主檔 </a:t>
            </a: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kumimoji="0" lang="zh-TW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大部分資訊來自發票工作主檔，</a:t>
            </a:r>
            <a:r>
              <a:rPr lang="zh-TW" altLang="en-US" sz="160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完成拆分後產生工作主檔對主檔可能是</a:t>
            </a:r>
            <a:r>
              <a:rPr lang="en-US" altLang="zh-TW" sz="160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</a:t>
            </a:r>
            <a:r>
              <a:rPr lang="en-US" altLang="zh-TW" sz="160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endParaRPr kumimoji="0" lang="en-US" altLang="zh-TW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kumimoji="0" lang="zh-TW" alt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發票</a:t>
            </a:r>
            <a:r>
              <a:rPr lang="zh-TW" altLang="en-US" sz="1600" b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明細檔 </a:t>
            </a: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部分資訊來自發票工作明細檔，經過立帳產生攤分後的金額與攤分比率資訊</a:t>
            </a:r>
            <a:endParaRPr lang="en-US" altLang="zh-TW" sz="160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流程圖: 人工輸入 5">
            <a:extLst>
              <a:ext uri="{FF2B5EF4-FFF2-40B4-BE49-F238E27FC236}">
                <a16:creationId xmlns:a16="http://schemas.microsoft.com/office/drawing/2014/main" id="{11FAAF6A-51DA-401F-88D6-FDE72F3B6798}"/>
              </a:ext>
            </a:extLst>
          </p:cNvPr>
          <p:cNvSpPr/>
          <p:nvPr/>
        </p:nvSpPr>
        <p:spPr>
          <a:xfrm rot="16200000" flipV="1">
            <a:off x="1444383" y="-178827"/>
            <a:ext cx="355548" cy="2485377"/>
          </a:xfrm>
          <a:prstGeom prst="flowChartManualInpu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60FD59-21FE-87EC-72D3-B9C791B28BD6}"/>
              </a:ext>
            </a:extLst>
          </p:cNvPr>
          <p:cNvSpPr/>
          <p:nvPr/>
        </p:nvSpPr>
        <p:spPr>
          <a:xfrm>
            <a:off x="375661" y="88608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b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立帳管理階段</a:t>
            </a:r>
            <a:endParaRPr kumimoji="1" lang="en-US" altLang="zh-TW" b="1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97F44CD4-4D2F-7279-D93E-1546B0F39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352045"/>
              </p:ext>
            </p:extLst>
          </p:nvPr>
        </p:nvGraphicFramePr>
        <p:xfrm>
          <a:off x="5687734" y="2160853"/>
          <a:ext cx="5678258" cy="4143653"/>
        </p:xfrm>
        <a:graphic>
          <a:graphicData uri="http://schemas.openxmlformats.org/drawingml/2006/table">
            <a:tbl>
              <a:tblPr/>
              <a:tblGrid>
                <a:gridCol w="454820">
                  <a:extLst>
                    <a:ext uri="{9D8B030D-6E8A-4147-A177-3AD203B41FA5}">
                      <a16:colId xmlns:a16="http://schemas.microsoft.com/office/drawing/2014/main" val="3666273291"/>
                    </a:ext>
                  </a:extLst>
                </a:gridCol>
                <a:gridCol w="1393416">
                  <a:extLst>
                    <a:ext uri="{9D8B030D-6E8A-4147-A177-3AD203B41FA5}">
                      <a16:colId xmlns:a16="http://schemas.microsoft.com/office/drawing/2014/main" val="2813372686"/>
                    </a:ext>
                  </a:extLst>
                </a:gridCol>
                <a:gridCol w="1374458">
                  <a:extLst>
                    <a:ext uri="{9D8B030D-6E8A-4147-A177-3AD203B41FA5}">
                      <a16:colId xmlns:a16="http://schemas.microsoft.com/office/drawing/2014/main" val="3753262317"/>
                    </a:ext>
                  </a:extLst>
                </a:gridCol>
                <a:gridCol w="1071129">
                  <a:extLst>
                    <a:ext uri="{9D8B030D-6E8A-4147-A177-3AD203B41FA5}">
                      <a16:colId xmlns:a16="http://schemas.microsoft.com/office/drawing/2014/main" val="3684697186"/>
                    </a:ext>
                  </a:extLst>
                </a:gridCol>
                <a:gridCol w="1384435">
                  <a:extLst>
                    <a:ext uri="{9D8B030D-6E8A-4147-A177-3AD203B41FA5}">
                      <a16:colId xmlns:a16="http://schemas.microsoft.com/office/drawing/2014/main" val="2776250871"/>
                    </a:ext>
                  </a:extLst>
                </a:gridCol>
              </a:tblGrid>
              <a:tr h="217742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InvoiceDetail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9831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07701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kumimoji="0" lang="en-US" altLang="zh-TW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60091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296000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發票工作主檔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</a:t>
                      </a:r>
                      <a:endParaRPr kumimoji="0" lang="zh-TW" alt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WKMasterID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15931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發票工作明細檔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</a:t>
                      </a:r>
                      <a:endParaRPr kumimoji="0" lang="zh-TW" alt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WKDetailID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88750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  <a:endParaRPr lang="zh-TW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InvoiceNo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657079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  <a:endParaRPr kumimoji="0" lang="zh-TW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Helvetica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192157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</a:t>
                      </a:r>
                      <a:r>
                        <a:rPr lang="zh-TW" altLang="en-US" sz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05380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324699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</a:t>
                      </a:r>
                      <a:endParaRPr kumimoji="0" lang="zh-TW" altLang="en-US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9951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10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45944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1324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200"/>
                        <a:t>攤分前</a:t>
                      </a: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FeeAmountPre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12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87132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/>
                        <a:t>攤分比率</a:t>
                      </a: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/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13024"/>
                  </a:ext>
                </a:extLst>
              </a:tr>
              <a:tr h="22545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/>
                        <a:t>攤分後金額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FeeAmountPost</a:t>
                      </a:r>
                      <a:endParaRPr kumimoji="0" lang="en-US" altLang="zh-TW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87931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/>
                        <a:t>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Difference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decimal(3,2)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6223"/>
                  </a:ext>
                </a:extLst>
              </a:tr>
            </a:tbl>
          </a:graphicData>
        </a:graphic>
      </p:graphicFrame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8825EB3-E01A-41C0-4AF4-74A70FE780D8}"/>
              </a:ext>
            </a:extLst>
          </p:cNvPr>
          <p:cNvCxnSpPr>
            <a:cxnSpLocks/>
          </p:cNvCxnSpPr>
          <p:nvPr/>
        </p:nvCxnSpPr>
        <p:spPr>
          <a:xfrm>
            <a:off x="5334416" y="2768367"/>
            <a:ext cx="353319" cy="12583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1497756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人工輸入 1">
            <a:extLst>
              <a:ext uri="{FF2B5EF4-FFF2-40B4-BE49-F238E27FC236}">
                <a16:creationId xmlns:a16="http://schemas.microsoft.com/office/drawing/2014/main" id="{1F895304-C932-4CFD-B90F-60A26F696E65}"/>
              </a:ext>
            </a:extLst>
          </p:cNvPr>
          <p:cNvSpPr/>
          <p:nvPr/>
        </p:nvSpPr>
        <p:spPr>
          <a:xfrm rot="16200000" flipV="1">
            <a:off x="1727510" y="-461954"/>
            <a:ext cx="355548" cy="3051631"/>
          </a:xfrm>
          <a:prstGeom prst="flowChartManualInpu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50752E-445B-4C08-B01C-277506EF8293}"/>
              </a:ext>
            </a:extLst>
          </p:cNvPr>
          <p:cNvSpPr/>
          <p:nvPr/>
        </p:nvSpPr>
        <p:spPr>
          <a:xfrm>
            <a:off x="318782" y="832486"/>
            <a:ext cx="10435904" cy="484586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3AB8C0-AB31-4030-A138-AE69BD359D6B}"/>
              </a:ext>
            </a:extLst>
          </p:cNvPr>
          <p:cNvSpPr/>
          <p:nvPr/>
        </p:nvSpPr>
        <p:spPr>
          <a:xfrm>
            <a:off x="379468" y="895905"/>
            <a:ext cx="2572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CreateStatement</a:t>
            </a:r>
            <a:r>
              <a:rPr kumimoji="1" lang="en-US" altLang="zh-TW" b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TW" altLang="en-US" b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</a:t>
            </a:r>
            <a:endParaRPr kumimoji="1" lang="en-US" altLang="zh-TW" b="1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2F0CE17B-AE18-4601-A67A-B8F98A204115}"/>
              </a:ext>
            </a:extLst>
          </p:cNvPr>
          <p:cNvSpPr txBox="1">
            <a:spLocks/>
          </p:cNvSpPr>
          <p:nvPr/>
        </p:nvSpPr>
        <p:spPr>
          <a:xfrm>
            <a:off x="1567911" y="109325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lang="en-US" altLang="zh-TW" sz="3300"/>
              <a:t>DB Schema</a:t>
            </a:r>
            <a:r>
              <a:rPr lang="zh-TW" altLang="en-US" sz="3300"/>
              <a:t>設計</a:t>
            </a:r>
            <a:r>
              <a:rPr lang="en-US" altLang="zh-TW" sz="3300"/>
              <a:t>(Cont.)</a:t>
            </a:r>
            <a:endParaRPr kumimoji="0" lang="zh-TW" altLang="en-US" sz="3300" b="1" i="0" u="none" strike="noStrike" kern="1200" cap="none" spc="0" normalizeH="0" baseline="0" noProof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F4A52AD-B237-99E2-29DD-C2FF65AD2098}"/>
              </a:ext>
            </a:extLst>
          </p:cNvPr>
          <p:cNvSpPr txBox="1"/>
          <p:nvPr/>
        </p:nvSpPr>
        <p:spPr>
          <a:xfrm>
            <a:off x="6096000" y="1476470"/>
            <a:ext cx="5461233" cy="47705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InvoiceDetail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Inv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DetailID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 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InvMasterID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WKDetailID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InvoiceNo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PartyName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varchar(</a:t>
            </a:r>
            <a:r>
              <a:rPr lang="en-US" altLang="zh-TW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SupplierName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WorkTitle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BillMilestone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FeeItem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FeeAmountPre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Liability      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FeeAmountPost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zh-TW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Difference     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InvDetailID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16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9946D1D-B551-EA92-BEF6-C4B750145005}"/>
              </a:ext>
            </a:extLst>
          </p:cNvPr>
          <p:cNvSpPr txBox="1"/>
          <p:nvPr/>
        </p:nvSpPr>
        <p:spPr>
          <a:xfrm>
            <a:off x="247476" y="1484855"/>
            <a:ext cx="5649985" cy="40318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InvoiceMaster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Inv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MasterID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int,</a:t>
            </a:r>
            <a:endParaRPr lang="en-US" altLang="zh-TW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InvoiceNo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PartyName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varchar(</a:t>
            </a:r>
            <a:r>
              <a:rPr lang="en-US" altLang="zh-TW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SupplierName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WorkTitle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ContractType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IssueDate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InvoiceDueDate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Status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IsPro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TINYINT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InvMasterID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16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319171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2F0CE17B-AE18-4601-A67A-B8F98A204115}"/>
              </a:ext>
            </a:extLst>
          </p:cNvPr>
          <p:cNvSpPr txBox="1">
            <a:spLocks/>
          </p:cNvSpPr>
          <p:nvPr/>
        </p:nvSpPr>
        <p:spPr>
          <a:xfrm>
            <a:off x="1622156" y="200765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lang="en-US" altLang="zh-TW" sz="3300"/>
              <a:t>DB Schema</a:t>
            </a:r>
            <a:r>
              <a:rPr lang="zh-TW" altLang="en-US" sz="3300"/>
              <a:t>設計</a:t>
            </a:r>
            <a:r>
              <a:rPr lang="en-US" altLang="zh-TW" sz="3300"/>
              <a:t>(Cont.)</a:t>
            </a:r>
            <a:endParaRPr kumimoji="0" lang="zh-TW" altLang="en-US" sz="3300" b="1" i="0" u="none" strike="noStrike" kern="1200" cap="none" spc="0" normalizeH="0" baseline="0" noProof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cxnSp>
        <p:nvCxnSpPr>
          <p:cNvPr id="55" name="接點: 肘形 54">
            <a:extLst>
              <a:ext uri="{FF2B5EF4-FFF2-40B4-BE49-F238E27FC236}">
                <a16:creationId xmlns:a16="http://schemas.microsoft.com/office/drawing/2014/main" id="{5E2F1B87-B404-52EB-6B8D-8F28169B4B7B}"/>
              </a:ext>
            </a:extLst>
          </p:cNvPr>
          <p:cNvCxnSpPr>
            <a:cxnSpLocks/>
            <a:stCxn id="3" idx="2"/>
            <a:endCxn id="4" idx="2"/>
          </p:cNvCxnSpPr>
          <p:nvPr/>
        </p:nvCxnSpPr>
        <p:spPr>
          <a:xfrm rot="16200000" flipH="1">
            <a:off x="5760213" y="-419599"/>
            <a:ext cx="113016" cy="6236815"/>
          </a:xfrm>
          <a:prstGeom prst="bentConnector3">
            <a:avLst>
              <a:gd name="adj1" fmla="val 302272"/>
            </a:avLst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51074802-C9D6-C227-849E-0B7EDAB940E9}"/>
              </a:ext>
            </a:extLst>
          </p:cNvPr>
          <p:cNvSpPr txBox="1"/>
          <p:nvPr/>
        </p:nvSpPr>
        <p:spPr>
          <a:xfrm>
            <a:off x="3698290" y="3001299"/>
            <a:ext cx="1963657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攤分前金額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攤分比率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攤分後金額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5833FE6B-4447-0F4B-8B6D-63FE1EA892A5}"/>
              </a:ext>
            </a:extLst>
          </p:cNvPr>
          <p:cNvSpPr txBox="1"/>
          <p:nvPr/>
        </p:nvSpPr>
        <p:spPr>
          <a:xfrm>
            <a:off x="1336355" y="4423926"/>
            <a:ext cx="14927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/>
              <a:t>總金額</a:t>
            </a:r>
            <a:r>
              <a:rPr lang="en-US" altLang="zh-TW"/>
              <a:t>100</a:t>
            </a:r>
            <a:r>
              <a:rPr lang="zh-TW" altLang="en-US"/>
              <a:t>元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0E9B73D7-8B96-3498-F605-7DE8A29E14C9}"/>
              </a:ext>
            </a:extLst>
          </p:cNvPr>
          <p:cNvSpPr txBox="1"/>
          <p:nvPr/>
        </p:nvSpPr>
        <p:spPr>
          <a:xfrm>
            <a:off x="929956" y="5219040"/>
            <a:ext cx="230315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三個費用項目分別為</a:t>
            </a:r>
            <a:endParaRPr lang="en-US" altLang="zh-TW" dirty="0"/>
          </a:p>
          <a:p>
            <a:pPr algn="ctr"/>
            <a:r>
              <a:rPr lang="en-US" altLang="zh-TW" dirty="0"/>
              <a:t>40</a:t>
            </a:r>
            <a:r>
              <a:rPr lang="zh-TW" altLang="en-US" dirty="0"/>
              <a:t>元</a:t>
            </a:r>
            <a:r>
              <a:rPr lang="en-US" altLang="zh-TW" dirty="0"/>
              <a:t>,30</a:t>
            </a:r>
            <a:r>
              <a:rPr lang="zh-TW" altLang="en-US" dirty="0"/>
              <a:t>元</a:t>
            </a:r>
            <a:r>
              <a:rPr lang="en-US" altLang="zh-TW" dirty="0"/>
              <a:t>,30</a:t>
            </a:r>
            <a:r>
              <a:rPr lang="zh-TW" altLang="en-US" dirty="0"/>
              <a:t>元</a:t>
            </a:r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41575733-859E-4040-B2CE-0BE85E78027F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 flipH="1">
            <a:off x="2081532" y="4793258"/>
            <a:ext cx="1181" cy="425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箭號: 向右 59">
            <a:extLst>
              <a:ext uri="{FF2B5EF4-FFF2-40B4-BE49-F238E27FC236}">
                <a16:creationId xmlns:a16="http://schemas.microsoft.com/office/drawing/2014/main" id="{D47B8B1A-B13A-4424-C3B6-388AE1681F2D}"/>
              </a:ext>
            </a:extLst>
          </p:cNvPr>
          <p:cNvSpPr/>
          <p:nvPr/>
        </p:nvSpPr>
        <p:spPr>
          <a:xfrm>
            <a:off x="4207122" y="4655220"/>
            <a:ext cx="847720" cy="332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8A95C6C2-B551-F9D7-5E19-B72E4C5DF49A}"/>
              </a:ext>
            </a:extLst>
          </p:cNvPr>
          <p:cNvSpPr txBox="1"/>
          <p:nvPr/>
        </p:nvSpPr>
        <p:spPr>
          <a:xfrm>
            <a:off x="4228732" y="42858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立帳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93AE2E2-C8DB-4308-E40B-941A68A2F08E}"/>
              </a:ext>
            </a:extLst>
          </p:cNvPr>
          <p:cNvSpPr txBox="1"/>
          <p:nvPr/>
        </p:nvSpPr>
        <p:spPr>
          <a:xfrm>
            <a:off x="3499903" y="5108436"/>
            <a:ext cx="2262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三個會員的攤分比率</a:t>
            </a:r>
            <a:endParaRPr lang="en-US" altLang="zh-TW" dirty="0"/>
          </a:p>
          <a:p>
            <a:pPr algn="ctr"/>
            <a:r>
              <a:rPr lang="en-US" altLang="zh-TW" dirty="0"/>
              <a:t>P1:20%</a:t>
            </a:r>
          </a:p>
          <a:p>
            <a:pPr algn="ctr"/>
            <a:r>
              <a:rPr lang="en-US" altLang="zh-TW" dirty="0"/>
              <a:t>P2:30%</a:t>
            </a:r>
          </a:p>
          <a:p>
            <a:pPr algn="ctr"/>
            <a:r>
              <a:rPr lang="en-US" altLang="zh-TW" dirty="0"/>
              <a:t>P3:50%</a:t>
            </a:r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75135264-DE13-3E27-3A7F-48FB9659BA19}"/>
              </a:ext>
            </a:extLst>
          </p:cNvPr>
          <p:cNvSpPr txBox="1"/>
          <p:nvPr/>
        </p:nvSpPr>
        <p:spPr>
          <a:xfrm>
            <a:off x="6530916" y="4043830"/>
            <a:ext cx="6719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/>
              <a:t>20</a:t>
            </a:r>
            <a:r>
              <a:rPr lang="zh-TW" altLang="en-US"/>
              <a:t>元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56EE7D56-A121-2157-AB95-02FAE4A9A2A8}"/>
              </a:ext>
            </a:extLst>
          </p:cNvPr>
          <p:cNvSpPr txBox="1"/>
          <p:nvPr/>
        </p:nvSpPr>
        <p:spPr>
          <a:xfrm>
            <a:off x="8178590" y="4045335"/>
            <a:ext cx="139012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/>
              <a:t>8</a:t>
            </a:r>
            <a:r>
              <a:rPr lang="zh-TW" altLang="en-US"/>
              <a:t>元</a:t>
            </a:r>
            <a:r>
              <a:rPr lang="en-US" altLang="zh-TW"/>
              <a:t>,6</a:t>
            </a:r>
            <a:r>
              <a:rPr lang="zh-TW" altLang="en-US"/>
              <a:t>元</a:t>
            </a:r>
            <a:r>
              <a:rPr lang="en-US" altLang="zh-TW"/>
              <a:t>,6</a:t>
            </a:r>
            <a:r>
              <a:rPr lang="zh-TW" altLang="en-US"/>
              <a:t>元</a:t>
            </a:r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26438B4C-1D23-074C-F69C-8C9EDE677392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7202895" y="4228496"/>
            <a:ext cx="975695" cy="1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7CB11874-A4BF-2C4E-EF30-1CB3D7767CC4}"/>
              </a:ext>
            </a:extLst>
          </p:cNvPr>
          <p:cNvSpPr txBox="1"/>
          <p:nvPr/>
        </p:nvSpPr>
        <p:spPr>
          <a:xfrm>
            <a:off x="5621592" y="42858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P1</a:t>
            </a:r>
            <a:endParaRPr lang="zh-TW" altLang="en-US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87D30E26-B939-090A-8570-5E7537113CF7}"/>
              </a:ext>
            </a:extLst>
          </p:cNvPr>
          <p:cNvSpPr txBox="1"/>
          <p:nvPr/>
        </p:nvSpPr>
        <p:spPr>
          <a:xfrm>
            <a:off x="7098591" y="4508558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40*20%</a:t>
            </a:r>
            <a:r>
              <a:rPr lang="zh-TW" altLang="en-US"/>
              <a:t> </a:t>
            </a:r>
            <a:r>
              <a:rPr lang="en-US" altLang="zh-TW"/>
              <a:t>,</a:t>
            </a:r>
            <a:r>
              <a:rPr lang="zh-TW" altLang="en-US"/>
              <a:t> </a:t>
            </a:r>
            <a:r>
              <a:rPr lang="en-US" altLang="zh-TW"/>
              <a:t>30*20%</a:t>
            </a:r>
            <a:r>
              <a:rPr lang="zh-TW" altLang="en-US"/>
              <a:t> </a:t>
            </a:r>
            <a:r>
              <a:rPr lang="en-US" altLang="zh-TW"/>
              <a:t>,</a:t>
            </a:r>
            <a:r>
              <a:rPr lang="zh-TW" altLang="en-US"/>
              <a:t>  </a:t>
            </a:r>
            <a:r>
              <a:rPr lang="en-US" altLang="zh-TW"/>
              <a:t>30*20%</a:t>
            </a:r>
            <a:endParaRPr lang="zh-TW" altLang="en-US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7D86C443-526D-63D4-C949-F24C37037ECA}"/>
              </a:ext>
            </a:extLst>
          </p:cNvPr>
          <p:cNvSpPr txBox="1"/>
          <p:nvPr/>
        </p:nvSpPr>
        <p:spPr>
          <a:xfrm>
            <a:off x="6598000" y="4979128"/>
            <a:ext cx="6719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/>
              <a:t>30</a:t>
            </a:r>
            <a:r>
              <a:rPr lang="zh-TW" altLang="en-US"/>
              <a:t>元</a:t>
            </a: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4CB3EE2D-457A-D4F8-16BF-5CE9620416E2}"/>
              </a:ext>
            </a:extLst>
          </p:cNvPr>
          <p:cNvSpPr txBox="1"/>
          <p:nvPr/>
        </p:nvSpPr>
        <p:spPr>
          <a:xfrm>
            <a:off x="7999968" y="4976307"/>
            <a:ext cx="15183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/>
              <a:t>12</a:t>
            </a:r>
            <a:r>
              <a:rPr lang="zh-TW" altLang="en-US"/>
              <a:t>元</a:t>
            </a:r>
            <a:r>
              <a:rPr lang="en-US" altLang="zh-TW"/>
              <a:t>,9</a:t>
            </a:r>
            <a:r>
              <a:rPr lang="zh-TW" altLang="en-US"/>
              <a:t>元</a:t>
            </a:r>
            <a:r>
              <a:rPr lang="en-US" altLang="zh-TW"/>
              <a:t>,9</a:t>
            </a:r>
            <a:r>
              <a:rPr lang="zh-TW" altLang="en-US"/>
              <a:t>元</a:t>
            </a:r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35AE19A6-3F99-7BDF-914F-561902CAF2E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 flipV="1">
            <a:off x="7269979" y="5160973"/>
            <a:ext cx="729989" cy="2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19B7B6D-65CE-13A4-015C-52E7895BD963}"/>
              </a:ext>
            </a:extLst>
          </p:cNvPr>
          <p:cNvSpPr txBox="1"/>
          <p:nvPr/>
        </p:nvSpPr>
        <p:spPr>
          <a:xfrm>
            <a:off x="5629206" y="51051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P2</a:t>
            </a:r>
            <a:endParaRPr lang="zh-TW" altLang="en-US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D1A5B5D7-0685-6FD4-C1C9-E2E97DB394DE}"/>
              </a:ext>
            </a:extLst>
          </p:cNvPr>
          <p:cNvSpPr txBox="1"/>
          <p:nvPr/>
        </p:nvSpPr>
        <p:spPr>
          <a:xfrm>
            <a:off x="7112459" y="5348460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40*30%,</a:t>
            </a:r>
            <a:r>
              <a:rPr lang="zh-TW" altLang="en-US"/>
              <a:t>  </a:t>
            </a:r>
            <a:r>
              <a:rPr lang="en-US" altLang="zh-TW"/>
              <a:t>30*30%,</a:t>
            </a:r>
            <a:r>
              <a:rPr lang="zh-TW" altLang="en-US"/>
              <a:t>   </a:t>
            </a:r>
            <a:r>
              <a:rPr lang="en-US" altLang="zh-TW"/>
              <a:t>30*30%</a:t>
            </a:r>
            <a:endParaRPr lang="zh-TW" altLang="en-US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83857F90-479D-B043-49A2-547E74F05354}"/>
              </a:ext>
            </a:extLst>
          </p:cNvPr>
          <p:cNvSpPr txBox="1"/>
          <p:nvPr/>
        </p:nvSpPr>
        <p:spPr>
          <a:xfrm>
            <a:off x="6598000" y="5850093"/>
            <a:ext cx="6719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/>
              <a:t>50</a:t>
            </a:r>
            <a:r>
              <a:rPr lang="zh-TW" altLang="en-US"/>
              <a:t>元</a:t>
            </a: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C7DE052C-C78F-30BA-7B04-2281695BEECC}"/>
              </a:ext>
            </a:extLst>
          </p:cNvPr>
          <p:cNvSpPr txBox="1"/>
          <p:nvPr/>
        </p:nvSpPr>
        <p:spPr>
          <a:xfrm>
            <a:off x="7984492" y="5850093"/>
            <a:ext cx="177484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/>
              <a:t>20</a:t>
            </a:r>
            <a:r>
              <a:rPr lang="zh-TW" altLang="en-US"/>
              <a:t>元</a:t>
            </a:r>
            <a:r>
              <a:rPr lang="en-US" altLang="zh-TW"/>
              <a:t>,15</a:t>
            </a:r>
            <a:r>
              <a:rPr lang="zh-TW" altLang="en-US"/>
              <a:t>元</a:t>
            </a:r>
            <a:r>
              <a:rPr lang="en-US" altLang="zh-TW"/>
              <a:t>,15</a:t>
            </a:r>
            <a:r>
              <a:rPr lang="zh-TW" altLang="en-US"/>
              <a:t>元</a:t>
            </a:r>
          </a:p>
        </p:txBody>
      </p: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AC9474C5-7EC7-6BC7-CF61-3BC8E23EA258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>
            <a:off x="7269979" y="6034759"/>
            <a:ext cx="714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4100475A-45A2-7ACE-A782-D76EA5B022F4}"/>
              </a:ext>
            </a:extLst>
          </p:cNvPr>
          <p:cNvSpPr txBox="1"/>
          <p:nvPr/>
        </p:nvSpPr>
        <p:spPr>
          <a:xfrm>
            <a:off x="5642359" y="592434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P3</a:t>
            </a:r>
            <a:endParaRPr lang="zh-TW" altLang="en-US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1EA11788-325E-B95B-110D-702EFDE99094}"/>
              </a:ext>
            </a:extLst>
          </p:cNvPr>
          <p:cNvSpPr txBox="1"/>
          <p:nvPr/>
        </p:nvSpPr>
        <p:spPr>
          <a:xfrm>
            <a:off x="7112459" y="6416259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40*50%,</a:t>
            </a:r>
            <a:r>
              <a:rPr lang="zh-TW" altLang="en-US"/>
              <a:t>  </a:t>
            </a:r>
            <a:r>
              <a:rPr lang="en-US" altLang="zh-TW"/>
              <a:t>30*50%,</a:t>
            </a:r>
            <a:r>
              <a:rPr lang="zh-TW" altLang="en-US"/>
              <a:t>   </a:t>
            </a:r>
            <a:r>
              <a:rPr lang="en-US" altLang="zh-TW"/>
              <a:t>30*50%</a:t>
            </a:r>
            <a:endParaRPr lang="zh-TW" altLang="en-US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510C1AD9-77DF-A9C9-997D-42AA77844B35}"/>
              </a:ext>
            </a:extLst>
          </p:cNvPr>
          <p:cNvSpPr txBox="1"/>
          <p:nvPr/>
        </p:nvSpPr>
        <p:spPr>
          <a:xfrm>
            <a:off x="5762061" y="3008739"/>
            <a:ext cx="1189191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40</a:t>
            </a:r>
            <a:r>
              <a:rPr lang="zh-TW" altLang="en-US" dirty="0"/>
              <a:t>元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20%</a:t>
            </a:r>
          </a:p>
          <a:p>
            <a:pPr marL="342900" indent="-342900">
              <a:buAutoNum type="arabicPeriod"/>
            </a:pPr>
            <a:r>
              <a:rPr lang="en-US" altLang="zh-TW" dirty="0"/>
              <a:t>8</a:t>
            </a:r>
            <a:r>
              <a:rPr lang="zh-TW" altLang="en-US" dirty="0"/>
              <a:t>元</a:t>
            </a:r>
          </a:p>
        </p:txBody>
      </p: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D9F27161-450E-F331-9936-A50813D875AA}"/>
              </a:ext>
            </a:extLst>
          </p:cNvPr>
          <p:cNvCxnSpPr/>
          <p:nvPr/>
        </p:nvCxnSpPr>
        <p:spPr>
          <a:xfrm>
            <a:off x="5359678" y="3195383"/>
            <a:ext cx="4023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87E7D4A8-0587-6A5F-EDAC-C086B9D75C5F}"/>
              </a:ext>
            </a:extLst>
          </p:cNvPr>
          <p:cNvCxnSpPr>
            <a:cxnSpLocks/>
          </p:cNvCxnSpPr>
          <p:nvPr/>
        </p:nvCxnSpPr>
        <p:spPr>
          <a:xfrm>
            <a:off x="5346764" y="3492274"/>
            <a:ext cx="455566" cy="2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F417D117-03C6-4FD4-2793-FE5304E4FAEC}"/>
              </a:ext>
            </a:extLst>
          </p:cNvPr>
          <p:cNvCxnSpPr/>
          <p:nvPr/>
        </p:nvCxnSpPr>
        <p:spPr>
          <a:xfrm>
            <a:off x="5373356" y="3756180"/>
            <a:ext cx="4023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D907ECBB-7474-B138-1885-9D6BD4C4F76D}"/>
              </a:ext>
            </a:extLst>
          </p:cNvPr>
          <p:cNvSpPr/>
          <p:nvPr/>
        </p:nvSpPr>
        <p:spPr>
          <a:xfrm>
            <a:off x="7041970" y="4446696"/>
            <a:ext cx="969130" cy="4167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DD61D39A-97ED-B105-C8C5-4E106D76C7E1}"/>
              </a:ext>
            </a:extLst>
          </p:cNvPr>
          <p:cNvCxnSpPr>
            <a:cxnSpLocks/>
          </p:cNvCxnSpPr>
          <p:nvPr/>
        </p:nvCxnSpPr>
        <p:spPr>
          <a:xfrm flipH="1" flipV="1">
            <a:off x="6447718" y="3802928"/>
            <a:ext cx="1083229" cy="6769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9C2C20D-BF4C-DBEE-A6B6-09CBB6E95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153933"/>
              </p:ext>
            </p:extLst>
          </p:nvPr>
        </p:nvGraphicFramePr>
        <p:xfrm>
          <a:off x="113517" y="834501"/>
          <a:ext cx="5169595" cy="180780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443937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1197166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1309059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803563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1415870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202906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InvoiceMaster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20290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3966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261962667"/>
                  </a:ext>
                </a:extLst>
              </a:tr>
              <a:tr h="3966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發票工作檔</a:t>
                      </a:r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12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</a:t>
                      </a:r>
                      <a:r>
                        <a:rPr lang="en-US" altLang="zh-TW" sz="12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MasterID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1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作主檔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20290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200" u="none" strike="noStrike" kern="120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1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98762746"/>
                  </a:ext>
                </a:extLst>
              </a:tr>
              <a:tr h="2029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1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PartyName</a:t>
                      </a:r>
                      <a:endParaRPr lang="en-US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kumimoji="0" lang="zh-TW" altLang="en-US" sz="1000" b="1" i="0" u="none" strike="noStrike" cap="none" spc="0" normalizeH="0" baseline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2029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endParaRPr kumimoji="0" lang="zh-TW" altLang="en-US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304340407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79775CDE-F7E1-75E5-AFCE-5FE076327748}"/>
              </a:ext>
            </a:extLst>
          </p:cNvPr>
          <p:cNvSpPr txBox="1"/>
          <p:nvPr/>
        </p:nvSpPr>
        <p:spPr>
          <a:xfrm>
            <a:off x="113517" y="3954827"/>
            <a:ext cx="230315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FF0000"/>
                </a:solidFill>
              </a:rPr>
              <a:t>攤分範例說明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34DCBCE-43EC-F3FD-BFDD-6AAE5AE80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994189"/>
              </p:ext>
            </p:extLst>
          </p:nvPr>
        </p:nvGraphicFramePr>
        <p:xfrm>
          <a:off x="6096000" y="787930"/>
          <a:ext cx="5678258" cy="1967387"/>
        </p:xfrm>
        <a:graphic>
          <a:graphicData uri="http://schemas.openxmlformats.org/drawingml/2006/table">
            <a:tbl>
              <a:tblPr/>
              <a:tblGrid>
                <a:gridCol w="454820">
                  <a:extLst>
                    <a:ext uri="{9D8B030D-6E8A-4147-A177-3AD203B41FA5}">
                      <a16:colId xmlns:a16="http://schemas.microsoft.com/office/drawing/2014/main" val="3666273291"/>
                    </a:ext>
                  </a:extLst>
                </a:gridCol>
                <a:gridCol w="1393416">
                  <a:extLst>
                    <a:ext uri="{9D8B030D-6E8A-4147-A177-3AD203B41FA5}">
                      <a16:colId xmlns:a16="http://schemas.microsoft.com/office/drawing/2014/main" val="2813372686"/>
                    </a:ext>
                  </a:extLst>
                </a:gridCol>
                <a:gridCol w="1374458">
                  <a:extLst>
                    <a:ext uri="{9D8B030D-6E8A-4147-A177-3AD203B41FA5}">
                      <a16:colId xmlns:a16="http://schemas.microsoft.com/office/drawing/2014/main" val="3753262317"/>
                    </a:ext>
                  </a:extLst>
                </a:gridCol>
                <a:gridCol w="1071129">
                  <a:extLst>
                    <a:ext uri="{9D8B030D-6E8A-4147-A177-3AD203B41FA5}">
                      <a16:colId xmlns:a16="http://schemas.microsoft.com/office/drawing/2014/main" val="3684697186"/>
                    </a:ext>
                  </a:extLst>
                </a:gridCol>
                <a:gridCol w="1384435">
                  <a:extLst>
                    <a:ext uri="{9D8B030D-6E8A-4147-A177-3AD203B41FA5}">
                      <a16:colId xmlns:a16="http://schemas.microsoft.com/office/drawing/2014/main" val="2776250871"/>
                    </a:ext>
                  </a:extLst>
                </a:gridCol>
              </a:tblGrid>
              <a:tr h="217742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InvoiceDetail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9831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077017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endParaRPr kumimoji="0" lang="zh-TW" altLang="en-US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855576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10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45944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1324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200"/>
                        <a:t>攤分前</a:t>
                      </a: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FeeAmountPre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87132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/>
                        <a:t>攤分比率</a:t>
                      </a: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/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13024"/>
                  </a:ext>
                </a:extLst>
              </a:tr>
              <a:tr h="22545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/>
                        <a:t>攤分後金額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FeeAmountPost</a:t>
                      </a:r>
                      <a:endParaRPr kumimoji="0" lang="en-US" altLang="zh-TW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87931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Difference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decimal(3,2)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6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52848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2F0CE17B-AE18-4601-A67A-B8F98A204115}"/>
              </a:ext>
            </a:extLst>
          </p:cNvPr>
          <p:cNvSpPr txBox="1">
            <a:spLocks/>
          </p:cNvSpPr>
          <p:nvPr/>
        </p:nvSpPr>
        <p:spPr>
          <a:xfrm>
            <a:off x="1611404" y="65847"/>
            <a:ext cx="9056177" cy="551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lang="en-US" altLang="zh-TW" sz="3300" dirty="0"/>
              <a:t>DB Schema</a:t>
            </a:r>
            <a:r>
              <a:rPr lang="zh-TW" altLang="en-US" sz="3300" dirty="0"/>
              <a:t>設計</a:t>
            </a:r>
            <a:r>
              <a:rPr lang="en-US" altLang="zh-TW" sz="3300" dirty="0"/>
              <a:t>(Cont.)</a:t>
            </a:r>
            <a:endParaRPr kumimoji="0" lang="zh-TW" altLang="en-US" sz="33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5A9186-77E4-F634-3A6A-44FB87E943F7}"/>
              </a:ext>
            </a:extLst>
          </p:cNvPr>
          <p:cNvSpPr/>
          <p:nvPr/>
        </p:nvSpPr>
        <p:spPr>
          <a:xfrm>
            <a:off x="382307" y="636736"/>
            <a:ext cx="10388809" cy="266748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CD6B0A-5113-01AE-960B-9FBAC39F60B8}"/>
              </a:ext>
            </a:extLst>
          </p:cNvPr>
          <p:cNvSpPr/>
          <p:nvPr/>
        </p:nvSpPr>
        <p:spPr>
          <a:xfrm>
            <a:off x="563382" y="79384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b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endParaRPr kumimoji="1" lang="en-US" altLang="zh-TW" b="1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流程圖: 人工輸入 10">
            <a:extLst>
              <a:ext uri="{FF2B5EF4-FFF2-40B4-BE49-F238E27FC236}">
                <a16:creationId xmlns:a16="http://schemas.microsoft.com/office/drawing/2014/main" id="{CBBB00CB-E346-D543-FD5B-6778B7EC1FE0}"/>
              </a:ext>
            </a:extLst>
          </p:cNvPr>
          <p:cNvSpPr/>
          <p:nvPr/>
        </p:nvSpPr>
        <p:spPr>
          <a:xfrm rot="16200000" flipV="1">
            <a:off x="1688720" y="-655400"/>
            <a:ext cx="268145" cy="2880970"/>
          </a:xfrm>
          <a:prstGeom prst="flowChartManualInpu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9EF613-5B18-E44C-9209-1DC65DDF6A01}"/>
              </a:ext>
            </a:extLst>
          </p:cNvPr>
          <p:cNvSpPr/>
          <p:nvPr/>
        </p:nvSpPr>
        <p:spPr>
          <a:xfrm>
            <a:off x="382307" y="588409"/>
            <a:ext cx="26353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應收帳款</a:t>
            </a:r>
            <a:r>
              <a:rPr kumimoji="1"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kumimoji="1"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產製帳單階段</a:t>
            </a:r>
            <a:endParaRPr kumimoji="1" lang="en-US" altLang="zh-TW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F304DBE-817E-F1E8-8491-D3B11CF5D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185969"/>
              </p:ext>
            </p:extLst>
          </p:nvPr>
        </p:nvGraphicFramePr>
        <p:xfrm>
          <a:off x="63703" y="1005544"/>
          <a:ext cx="5633783" cy="4505138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483846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1119709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1388268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928703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1713257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22961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 err="1">
                          <a:effectLst/>
                          <a:latin typeface="微軟正黑體"/>
                          <a:ea typeface="微軟正黑體"/>
                        </a:rPr>
                        <a:t>BillMaster</a:t>
                      </a:r>
                      <a:r>
                        <a:rPr lang="en-US" altLang="zh-TW" sz="1200" u="none" strike="noStrike" dirty="0">
                          <a:effectLst/>
                          <a:latin typeface="微軟正黑體"/>
                          <a:ea typeface="微軟正黑體"/>
                        </a:rPr>
                        <a:t>(</a:t>
                      </a:r>
                      <a:r>
                        <a:rPr lang="zh-TW" altLang="en-US" sz="1200" u="none" strike="noStrike" dirty="0">
                          <a:effectLst/>
                          <a:latin typeface="微軟正黑體"/>
                          <a:ea typeface="微軟正黑體"/>
                        </a:rPr>
                        <a:t>帳單主檔</a:t>
                      </a:r>
                      <a:r>
                        <a:rPr lang="en-US" altLang="zh-TW" sz="1200" u="none" strike="noStrike" dirty="0">
                          <a:effectLst/>
                          <a:latin typeface="微軟正黑體"/>
                          <a:ea typeface="微軟正黑體"/>
                        </a:rPr>
                        <a:t>)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4074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微軟正黑體"/>
                          <a:ea typeface="微軟正黑體"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  <a:latin typeface="微軟正黑體"/>
                          <a:ea typeface="微軟正黑體"/>
                        </a:rPr>
                        <a:t>帳單主檔</a:t>
                      </a:r>
                      <a:r>
                        <a:rPr lang="en-US" altLang="zh-TW" sz="1200" u="none" strike="noStrike" dirty="0">
                          <a:effectLst/>
                          <a:latin typeface="微軟正黑體"/>
                          <a:ea typeface="微軟正黑體"/>
                        </a:rPr>
                        <a:t>ID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BLMasterID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lang="zh-TW" altLang="en-US" sz="12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6066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帳單號碼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BillingNo</a:t>
                      </a:r>
                      <a:endParaRPr lang="en-US" sz="12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海纜名稱</a:t>
                      </a:r>
                      <a:r>
                        <a:rPr lang="en-US" altLang="zh-TW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-CBP-</a:t>
                      </a:r>
                      <a:r>
                        <a:rPr lang="en-US" altLang="zh-TW" sz="12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PartyName</a:t>
                      </a:r>
                      <a:r>
                        <a:rPr lang="en-US" altLang="zh-TW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-</a:t>
                      </a:r>
                      <a:r>
                        <a:rPr lang="zh-TW" altLang="en-US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記帳段號</a:t>
                      </a:r>
                      <a:r>
                        <a:rPr lang="en-US" altLang="zh-TW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1-..</a:t>
                      </a:r>
                      <a:r>
                        <a:rPr lang="zh-TW" altLang="en-US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記帳段號</a:t>
                      </a:r>
                      <a:r>
                        <a:rPr lang="en-US" altLang="zh-TW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2…</a:t>
                      </a:r>
                      <a:endParaRPr lang="zh-TW" altLang="en-US" sz="12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694016932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12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2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2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帳單截止日期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12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畫面上自行輸入或選擇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407431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2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處理狀態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Status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INITIAL(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起始產製完成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DRAFTED(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帳單檔草稿完成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SIGNED(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帳單檔簽核完成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TEMPLATED(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帳單檔套用樣板完成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TO_WRITEOFF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待銷帳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COMPLETE(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銷帳完成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INVALID(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作廢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endParaRPr kumimoji="0" lang="zh-TW" alt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691868103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7</a:t>
                      </a: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應繳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總金額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FeeAmountSum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帳單明細檔加總</a:t>
                      </a:r>
                    </a:p>
                  </a:txBody>
                  <a:tcPr marL="8193" marR="8193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2511864378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8</a:t>
                      </a: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實繳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總金額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ReceivedAmountSum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帳單明細檔加總</a:t>
                      </a:r>
                    </a:p>
                  </a:txBody>
                  <a:tcPr marL="8193" marR="8193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3231805310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2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9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2205339636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08DC1ED-9F05-11CB-5CE2-85AEBBE4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75563"/>
              </p:ext>
            </p:extLst>
          </p:nvPr>
        </p:nvGraphicFramePr>
        <p:xfrm>
          <a:off x="5878560" y="978513"/>
          <a:ext cx="6026616" cy="5596196"/>
        </p:xfrm>
        <a:graphic>
          <a:graphicData uri="http://schemas.openxmlformats.org/drawingml/2006/table">
            <a:tbl>
              <a:tblPr/>
              <a:tblGrid>
                <a:gridCol w="434256">
                  <a:extLst>
                    <a:ext uri="{9D8B030D-6E8A-4147-A177-3AD203B41FA5}">
                      <a16:colId xmlns:a16="http://schemas.microsoft.com/office/drawing/2014/main" val="2294326322"/>
                    </a:ext>
                  </a:extLst>
                </a:gridCol>
                <a:gridCol w="917766">
                  <a:extLst>
                    <a:ext uri="{9D8B030D-6E8A-4147-A177-3AD203B41FA5}">
                      <a16:colId xmlns:a16="http://schemas.microsoft.com/office/drawing/2014/main" val="1484601505"/>
                    </a:ext>
                  </a:extLst>
                </a:gridCol>
                <a:gridCol w="1194961">
                  <a:extLst>
                    <a:ext uri="{9D8B030D-6E8A-4147-A177-3AD203B41FA5}">
                      <a16:colId xmlns:a16="http://schemas.microsoft.com/office/drawing/2014/main" val="1254256311"/>
                    </a:ext>
                  </a:extLst>
                </a:gridCol>
                <a:gridCol w="1007706">
                  <a:extLst>
                    <a:ext uri="{9D8B030D-6E8A-4147-A177-3AD203B41FA5}">
                      <a16:colId xmlns:a16="http://schemas.microsoft.com/office/drawing/2014/main" val="3531220358"/>
                    </a:ext>
                  </a:extLst>
                </a:gridCol>
                <a:gridCol w="2471927">
                  <a:extLst>
                    <a:ext uri="{9D8B030D-6E8A-4147-A177-3AD203B41FA5}">
                      <a16:colId xmlns:a16="http://schemas.microsoft.com/office/drawing/2014/main" val="4093789742"/>
                    </a:ext>
                  </a:extLst>
                </a:gridCol>
              </a:tblGrid>
              <a:tr h="210207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BillDetail</a:t>
                      </a:r>
                      <a:r>
                        <a:rPr lang="en-US" altLang="zh-TW" sz="1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80224"/>
                  </a:ext>
                </a:extLst>
              </a:tr>
              <a:tr h="23915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584732"/>
                  </a:ext>
                </a:extLst>
              </a:tr>
              <a:tr h="9566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BLDetailID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int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lang="zh-TW" altLang="en-US" sz="10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792496"/>
                  </a:ext>
                </a:extLst>
              </a:tr>
              <a:tr h="14630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帳單主檔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BLMasterID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int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帳單主檔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20723"/>
                  </a:ext>
                </a:extLst>
              </a:tr>
              <a:tr h="1512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lang="en-US" altLang="zh-TW" sz="1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</a:t>
                      </a:r>
                      <a:r>
                        <a:rPr lang="en-US" altLang="zh-TW" sz="1000" u="none" strike="noStrike" dirty="0" err="1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MasterID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發票工作主檔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745488"/>
                  </a:ext>
                </a:extLst>
              </a:tr>
              <a:tr h="857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發票明細檔</a:t>
                      </a:r>
                      <a:r>
                        <a:rPr lang="en-US" altLang="zh-TW" sz="1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ID</a:t>
                      </a:r>
                      <a:endParaRPr lang="zh-TW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 dirty="0" err="1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發票明細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</a:t>
                      </a:r>
                      <a:endParaRPr lang="zh-TW" altLang="en-US" sz="1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034262"/>
                  </a:ext>
                </a:extLst>
              </a:tr>
              <a:tr h="16668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428730"/>
                  </a:ext>
                </a:extLst>
              </a:tr>
              <a:tr h="192702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kumimoji="0" lang="en-US" altLang="zh-TW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367886"/>
                  </a:ext>
                </a:extLst>
              </a:tr>
              <a:tr h="154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</a:t>
                      </a: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SupplierName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435467"/>
                  </a:ext>
                </a:extLst>
              </a:tr>
              <a:tr h="1624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8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noProof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037319"/>
                  </a:ext>
                </a:extLst>
              </a:tr>
              <a:tr h="179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</a:t>
                      </a:r>
                      <a:endParaRPr kumimoji="0" lang="zh-TW" altLang="en-US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731259"/>
                  </a:ext>
                </a:extLst>
              </a:tr>
              <a:tr h="1793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合約種類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ContractType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514134"/>
                  </a:ext>
                </a:extLst>
              </a:tr>
              <a:tr h="23915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發票明細檔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867521"/>
                  </a:ext>
                </a:extLst>
              </a:tr>
              <a:tr h="18564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原始費用金額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OrgFeeAmount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發票明細檔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r>
                        <a:rPr kumimoji="0" lang="en-US" altLang="zh-TW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FeeAmountPost</a:t>
                      </a: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299492"/>
                  </a:ext>
                </a:extLst>
              </a:tr>
              <a:tr h="20252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抵扣金額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DedAmount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227687"/>
                  </a:ext>
                </a:extLst>
              </a:tr>
              <a:tr h="21025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應繳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285917"/>
                  </a:ext>
                </a:extLst>
              </a:tr>
              <a:tr h="19072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實繳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ReceivedAmount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銷帳介面自行輸入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126905"/>
                  </a:ext>
                </a:extLst>
              </a:tr>
              <a:tr h="1891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重溢繳金額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OverAmount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277505"/>
                  </a:ext>
                </a:extLst>
              </a:tr>
              <a:tr h="19490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短繳金額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ShortAmount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銷帳介面會自動計算帶出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780778"/>
                  </a:ext>
                </a:extLst>
              </a:tr>
              <a:tr h="19490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銀行手續費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BankFees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銷帳介面自行輸入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939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短溢繳原因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ShortOverReason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  <a:endParaRPr kumimoji="0" lang="en-US" altLang="zh-TW" sz="10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銷帳介面自行輸入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533202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銷帳日期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WriteOffDate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47742"/>
                  </a:ext>
                </a:extLst>
              </a:tr>
              <a:tr h="17164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最近收款日期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ReceivedDate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銷帳介面自行輸入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700078"/>
                  </a:ext>
                </a:extLst>
              </a:tr>
              <a:tr h="16459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22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付款金額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PaidAmount</a:t>
                      </a:r>
                      <a:endParaRPr kumimoji="0" lang="en-US" altLang="zh-TW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145251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23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付款日期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PaidDate</a:t>
                      </a:r>
                      <a:endParaRPr kumimoji="0" lang="en-US" altLang="zh-TW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071321"/>
                  </a:ext>
                </a:extLst>
              </a:tr>
              <a:tr h="21162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24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摘要說明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066975"/>
                  </a:ext>
                </a:extLst>
              </a:tr>
              <a:tr h="13716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25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收費狀態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Status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OK(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正常繳款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),OVER(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重溢繳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),HANDLE_FEE(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尚欠手續費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),PARTIAL(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部分付款中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),INCOMPLETE(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尚未付款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),SHORT(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以短繳狀態結束不再處理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INVALID(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作廢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472465"/>
                  </a:ext>
                </a:extLst>
              </a:tr>
            </a:tbl>
          </a:graphicData>
        </a:graphic>
      </p:graphicFrame>
      <p:grpSp>
        <p:nvGrpSpPr>
          <p:cNvPr id="4" name="群組 7">
            <a:extLst>
              <a:ext uri="{FF2B5EF4-FFF2-40B4-BE49-F238E27FC236}">
                <a16:creationId xmlns:a16="http://schemas.microsoft.com/office/drawing/2014/main" id="{7CBCE76C-C32B-BF58-036E-E991CCA3DC1B}"/>
              </a:ext>
            </a:extLst>
          </p:cNvPr>
          <p:cNvGrpSpPr>
            <a:grpSpLocks/>
          </p:cNvGrpSpPr>
          <p:nvPr/>
        </p:nvGrpSpPr>
        <p:grpSpPr bwMode="auto">
          <a:xfrm>
            <a:off x="155143" y="5690097"/>
            <a:ext cx="1019959" cy="862816"/>
            <a:chOff x="1853838" y="1806922"/>
            <a:chExt cx="992600" cy="861296"/>
          </a:xfrm>
        </p:grpSpPr>
        <p:pic>
          <p:nvPicPr>
            <p:cNvPr id="6" name="圖形 8" descr="桌子">
              <a:extLst>
                <a:ext uri="{FF2B5EF4-FFF2-40B4-BE49-F238E27FC236}">
                  <a16:creationId xmlns:a16="http://schemas.microsoft.com/office/drawing/2014/main" id="{220A8853-F8CE-D6BE-CEC0-3482FA7F47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87" y="1806922"/>
              <a:ext cx="704874" cy="708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文字方塊 9">
              <a:extLst>
                <a:ext uri="{FF2B5EF4-FFF2-40B4-BE49-F238E27FC236}">
                  <a16:creationId xmlns:a16="http://schemas.microsoft.com/office/drawing/2014/main" id="{A264E87A-41BB-0BB9-58CD-D5258AAC3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3838" y="2360983"/>
              <a:ext cx="992600" cy="307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400" err="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Bill</a:t>
              </a:r>
              <a:r>
                <a:rPr kumimoji="0" lang="en-US" altLang="zh-TW" sz="1400" b="0" i="0" u="none" strike="noStrike" cap="none" normalizeH="0" baseline="0" err="1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Master</a:t>
              </a:r>
              <a:endPara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6" name="群組 7">
            <a:extLst>
              <a:ext uri="{FF2B5EF4-FFF2-40B4-BE49-F238E27FC236}">
                <a16:creationId xmlns:a16="http://schemas.microsoft.com/office/drawing/2014/main" id="{59F279A7-90CA-452F-10AD-A4CBA555194D}"/>
              </a:ext>
            </a:extLst>
          </p:cNvPr>
          <p:cNvGrpSpPr>
            <a:grpSpLocks/>
          </p:cNvGrpSpPr>
          <p:nvPr/>
        </p:nvGrpSpPr>
        <p:grpSpPr bwMode="auto">
          <a:xfrm>
            <a:off x="4454047" y="5690096"/>
            <a:ext cx="928459" cy="925805"/>
            <a:chOff x="1856649" y="1795105"/>
            <a:chExt cx="986980" cy="862933"/>
          </a:xfrm>
        </p:grpSpPr>
        <p:pic>
          <p:nvPicPr>
            <p:cNvPr id="17" name="圖形 8" descr="桌子">
              <a:extLst>
                <a:ext uri="{FF2B5EF4-FFF2-40B4-BE49-F238E27FC236}">
                  <a16:creationId xmlns:a16="http://schemas.microsoft.com/office/drawing/2014/main" id="{758349A1-5ACA-CD18-FA25-8BF8837178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782" y="1795105"/>
              <a:ext cx="704874" cy="703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文字方塊 9">
              <a:extLst>
                <a:ext uri="{FF2B5EF4-FFF2-40B4-BE49-F238E27FC236}">
                  <a16:creationId xmlns:a16="http://schemas.microsoft.com/office/drawing/2014/main" id="{73B89BE5-3E8D-BA3F-39CA-81037C279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6649" y="2371162"/>
              <a:ext cx="986980" cy="286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400" b="0" i="0" u="none" strike="noStrike" cap="none" normalizeH="0" baseline="0" err="1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BillDetail</a:t>
              </a:r>
              <a:endPara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9" name="流程圖: 決策 18">
            <a:extLst>
              <a:ext uri="{FF2B5EF4-FFF2-40B4-BE49-F238E27FC236}">
                <a16:creationId xmlns:a16="http://schemas.microsoft.com/office/drawing/2014/main" id="{EC7E6622-0B62-E842-9549-3D5959C605D0}"/>
              </a:ext>
            </a:extLst>
          </p:cNvPr>
          <p:cNvSpPr/>
          <p:nvPr/>
        </p:nvSpPr>
        <p:spPr>
          <a:xfrm>
            <a:off x="2272877" y="5697325"/>
            <a:ext cx="1132514" cy="733655"/>
          </a:xfrm>
          <a:prstGeom prst="flowChartDecision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Has</a:t>
            </a: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6BD5644-D8F8-6C59-5A32-A75EE32AE57F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977685" y="6064152"/>
            <a:ext cx="1295192" cy="1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F7BB40DA-8BCE-845E-8CB6-C08179437ED5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>
            <a:off x="3405391" y="6064153"/>
            <a:ext cx="1179540" cy="3453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文字方塊 9">
            <a:extLst>
              <a:ext uri="{FF2B5EF4-FFF2-40B4-BE49-F238E27FC236}">
                <a16:creationId xmlns:a16="http://schemas.microsoft.com/office/drawing/2014/main" id="{04ADCA59-87ED-34AD-DD20-18DF370F9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8445" y="5720570"/>
            <a:ext cx="2888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9">
            <a:extLst>
              <a:ext uri="{FF2B5EF4-FFF2-40B4-BE49-F238E27FC236}">
                <a16:creationId xmlns:a16="http://schemas.microsoft.com/office/drawing/2014/main" id="{2C54CE52-FC7C-C6E5-2745-91F40BE0C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416" y="5720418"/>
            <a:ext cx="293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endParaRPr lang="zh-TW" altLang="en-US" sz="1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05FC83C1-A644-FD18-EAEF-AD40DE20889E}"/>
              </a:ext>
            </a:extLst>
          </p:cNvPr>
          <p:cNvCxnSpPr>
            <a:cxnSpLocks/>
          </p:cNvCxnSpPr>
          <p:nvPr/>
        </p:nvCxnSpPr>
        <p:spPr>
          <a:xfrm>
            <a:off x="5697486" y="1636776"/>
            <a:ext cx="145776" cy="237744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5934172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人工輸入 1">
            <a:extLst>
              <a:ext uri="{FF2B5EF4-FFF2-40B4-BE49-F238E27FC236}">
                <a16:creationId xmlns:a16="http://schemas.microsoft.com/office/drawing/2014/main" id="{1F895304-C932-4CFD-B90F-60A26F696E65}"/>
              </a:ext>
            </a:extLst>
          </p:cNvPr>
          <p:cNvSpPr/>
          <p:nvPr/>
        </p:nvSpPr>
        <p:spPr>
          <a:xfrm rot="16200000" flipV="1">
            <a:off x="1727510" y="-461954"/>
            <a:ext cx="355548" cy="3051631"/>
          </a:xfrm>
          <a:prstGeom prst="flowChartManualInpu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50752E-445B-4C08-B01C-277506EF8293}"/>
              </a:ext>
            </a:extLst>
          </p:cNvPr>
          <p:cNvSpPr/>
          <p:nvPr/>
        </p:nvSpPr>
        <p:spPr>
          <a:xfrm>
            <a:off x="318782" y="832486"/>
            <a:ext cx="10435904" cy="484586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3AB8C0-AB31-4030-A138-AE69BD359D6B}"/>
              </a:ext>
            </a:extLst>
          </p:cNvPr>
          <p:cNvSpPr/>
          <p:nvPr/>
        </p:nvSpPr>
        <p:spPr>
          <a:xfrm>
            <a:off x="379468" y="895905"/>
            <a:ext cx="2572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CreateStatement</a:t>
            </a:r>
            <a:r>
              <a:rPr kumimoji="1" lang="en-US" altLang="zh-TW" b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TW" altLang="en-US" b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</a:t>
            </a:r>
            <a:endParaRPr kumimoji="1" lang="en-US" altLang="zh-TW" b="1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2F0CE17B-AE18-4601-A67A-B8F98A204115}"/>
              </a:ext>
            </a:extLst>
          </p:cNvPr>
          <p:cNvSpPr txBox="1">
            <a:spLocks/>
          </p:cNvSpPr>
          <p:nvPr/>
        </p:nvSpPr>
        <p:spPr>
          <a:xfrm>
            <a:off x="1622156" y="200765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lang="en-US" altLang="zh-TW" sz="3300"/>
              <a:t>DB Schema</a:t>
            </a:r>
            <a:r>
              <a:rPr lang="zh-TW" altLang="en-US" sz="3300"/>
              <a:t>設計</a:t>
            </a:r>
            <a:r>
              <a:rPr lang="en-US" altLang="zh-TW" sz="3300"/>
              <a:t>(Cont.)</a:t>
            </a:r>
            <a:endParaRPr kumimoji="0" lang="zh-TW" altLang="en-US" sz="3300" b="1" i="0" u="none" strike="noStrike" kern="1200" cap="none" spc="0" normalizeH="0" baseline="0" noProof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F4A52AD-B237-99E2-29DD-C2FF65AD2098}"/>
              </a:ext>
            </a:extLst>
          </p:cNvPr>
          <p:cNvSpPr txBox="1"/>
          <p:nvPr/>
        </p:nvSpPr>
        <p:spPr>
          <a:xfrm>
            <a:off x="5765534" y="1317072"/>
            <a:ext cx="5791700" cy="52629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BillDetail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Bill</a:t>
            </a:r>
            <a:r>
              <a:rPr lang="en-US" altLang="zh-TW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DetailID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BillMasterID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WKMasterID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TW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int,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Inv</a:t>
            </a:r>
            <a:r>
              <a:rPr lang="en-US" altLang="zh-TW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DetailID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int,</a:t>
            </a:r>
            <a:endParaRPr lang="en-US" altLang="zh-TW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PartyName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varchar(</a:t>
            </a:r>
            <a:r>
              <a:rPr lang="en-US" altLang="zh-TW" sz="12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   </a:t>
            </a:r>
          </a:p>
          <a:p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BillMilestone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SupplierName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WorkTitle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ContractType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altLang="zh-TW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FeeItem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altLang="zh-TW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OrgFeeAmount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 </a:t>
            </a:r>
            <a:r>
              <a:rPr lang="en-US" altLang="zh-TW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DedAmount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      </a:t>
            </a:r>
            <a:r>
              <a:rPr lang="en-US" altLang="zh-TW" sz="12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FeeAmount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    </a:t>
            </a:r>
            <a:r>
              <a:rPr lang="en-US" altLang="zh-TW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marR="0" indent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ReceivedAmount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zh-TW" altLang="zh-TW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OverAmount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     </a:t>
            </a:r>
            <a:r>
              <a:rPr lang="en-US" altLang="zh-TW" sz="1200" dirty="0">
                <a:solidFill>
                  <a:srgbClr val="0000FF"/>
                </a:solidFill>
                <a:latin typeface="Consolas" panose="020B0609020204030204" pitchFamily="49" charset="0"/>
              </a:rPr>
              <a:t>decimal(</a:t>
            </a:r>
            <a:r>
              <a:rPr lang="en-US" altLang="zh-TW" sz="12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ShortAmount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    </a:t>
            </a:r>
            <a:r>
              <a:rPr lang="en-US" altLang="zh-TW" sz="12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BankFees</a:t>
            </a:r>
            <a:r>
              <a:rPr lang="zh-TW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    </a:t>
            </a:r>
            <a:r>
              <a:rPr lang="en-US" altLang="zh-TW" sz="12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zh-TW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ShortOverReason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0000FF"/>
                </a:solidFill>
                <a:latin typeface="Consolas" panose="020B0609020204030204" pitchFamily="49" charset="0"/>
                <a:sym typeface="Calibri"/>
              </a:rPr>
              <a:t>varchar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(</a:t>
            </a:r>
            <a:r>
              <a:rPr lang="en-US" altLang="zh-TW" sz="1200" dirty="0">
                <a:solidFill>
                  <a:srgbClr val="098658"/>
                </a:solidFill>
                <a:latin typeface="Consolas" panose="020B0609020204030204" pitchFamily="49" charset="0"/>
                <a:sym typeface="Calibri"/>
              </a:rPr>
              <a:t>128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)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WriteOffDate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ReceiveDate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PaidAmount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     </a:t>
            </a:r>
            <a:r>
              <a:rPr lang="en-US" altLang="zh-TW" sz="12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PaidDate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        </a:t>
            </a:r>
            <a:r>
              <a:rPr lang="en-US" altLang="zh-TW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Note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</a:t>
            </a:r>
            <a:r>
              <a:rPr lang="en-US" altLang="zh-TW" sz="1200" dirty="0">
                <a:solidFill>
                  <a:srgbClr val="0000FF"/>
                </a:solidFill>
                <a:latin typeface="Consolas" panose="020B0609020204030204" pitchFamily="49" charset="0"/>
                <a:sym typeface="Calibri"/>
              </a:rPr>
              <a:t>varchar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(</a:t>
            </a:r>
            <a:r>
              <a:rPr lang="en-US" altLang="zh-TW" sz="1200" dirty="0">
                <a:solidFill>
                  <a:srgbClr val="098658"/>
                </a:solidFill>
                <a:latin typeface="Consolas" panose="020B0609020204030204" pitchFamily="49" charset="0"/>
                <a:sym typeface="Calibri"/>
              </a:rPr>
              <a:t>128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)</a:t>
            </a: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Status          </a:t>
            </a:r>
            <a:r>
              <a:rPr lang="en-US" altLang="zh-TW" sz="1200" dirty="0">
                <a:solidFill>
                  <a:srgbClr val="0000FF"/>
                </a:solidFill>
                <a:latin typeface="Consolas" panose="020B0609020204030204" pitchFamily="49" charset="0"/>
              </a:rPr>
              <a:t>int,</a:t>
            </a:r>
            <a:endParaRPr lang="en-US" altLang="zh-TW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BillDetailID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9946D1D-B551-EA92-BEF6-C4B750145005}"/>
              </a:ext>
            </a:extLst>
          </p:cNvPr>
          <p:cNvSpPr txBox="1"/>
          <p:nvPr/>
        </p:nvSpPr>
        <p:spPr>
          <a:xfrm>
            <a:off x="247476" y="1484855"/>
            <a:ext cx="5649985" cy="32932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BillMaster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BillMasterID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   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BillingNo</a:t>
            </a:r>
            <a:r>
              <a:rPr lang="zh-TW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098658"/>
                </a:solidFill>
                <a:latin typeface="Consolas" panose="020B0609020204030204" pitchFamily="49" charset="0"/>
              </a:rPr>
              <a:t>128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 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PartyName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   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varchar(</a:t>
            </a:r>
            <a:r>
              <a:rPr lang="en-US" altLang="zh-TW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IssueDate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     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DueDate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  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Status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   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FeeAmountSum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  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marR="0" indent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ReceivedAmountSum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IsPro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 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TINYINT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BillMasterID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16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454144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2F0CE17B-AE18-4601-A67A-B8F98A204115}"/>
              </a:ext>
            </a:extLst>
          </p:cNvPr>
          <p:cNvSpPr txBox="1">
            <a:spLocks/>
          </p:cNvSpPr>
          <p:nvPr/>
        </p:nvSpPr>
        <p:spPr>
          <a:xfrm>
            <a:off x="1611404" y="65847"/>
            <a:ext cx="9056177" cy="551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lang="en-US" altLang="zh-TW" sz="3300" dirty="0"/>
              <a:t>DB Schema</a:t>
            </a:r>
            <a:r>
              <a:rPr lang="zh-TW" altLang="en-US" sz="3300" dirty="0"/>
              <a:t>設計</a:t>
            </a:r>
            <a:r>
              <a:rPr lang="en-US" altLang="zh-TW" sz="3300" dirty="0"/>
              <a:t>(Cont.)</a:t>
            </a:r>
            <a:endParaRPr kumimoji="0" lang="zh-TW" altLang="en-US" sz="33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5A9186-77E4-F634-3A6A-44FB87E943F7}"/>
              </a:ext>
            </a:extLst>
          </p:cNvPr>
          <p:cNvSpPr/>
          <p:nvPr/>
        </p:nvSpPr>
        <p:spPr>
          <a:xfrm>
            <a:off x="382307" y="636736"/>
            <a:ext cx="10388809" cy="266748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CD6B0A-5113-01AE-960B-9FBAC39F60B8}"/>
              </a:ext>
            </a:extLst>
          </p:cNvPr>
          <p:cNvSpPr/>
          <p:nvPr/>
        </p:nvSpPr>
        <p:spPr>
          <a:xfrm>
            <a:off x="563382" y="79384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b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endParaRPr kumimoji="1" lang="en-US" altLang="zh-TW" b="1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流程圖: 人工輸入 10">
            <a:extLst>
              <a:ext uri="{FF2B5EF4-FFF2-40B4-BE49-F238E27FC236}">
                <a16:creationId xmlns:a16="http://schemas.microsoft.com/office/drawing/2014/main" id="{CBBB00CB-E346-D543-FD5B-6778B7EC1FE0}"/>
              </a:ext>
            </a:extLst>
          </p:cNvPr>
          <p:cNvSpPr/>
          <p:nvPr/>
        </p:nvSpPr>
        <p:spPr>
          <a:xfrm rot="16200000" flipV="1">
            <a:off x="1955862" y="-922542"/>
            <a:ext cx="268145" cy="3415254"/>
          </a:xfrm>
          <a:prstGeom prst="flowChartManualInpu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9EF613-5B18-E44C-9209-1DC65DDF6A01}"/>
              </a:ext>
            </a:extLst>
          </p:cNvPr>
          <p:cNvSpPr/>
          <p:nvPr/>
        </p:nvSpPr>
        <p:spPr>
          <a:xfrm>
            <a:off x="382307" y="588409"/>
            <a:ext cx="3023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應收帳款</a:t>
            </a:r>
            <a:r>
              <a:rPr kumimoji="1"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kumimoji="1"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會員繳款紀錄表</a:t>
            </a:r>
            <a:endParaRPr kumimoji="1" lang="en-US" altLang="zh-TW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08DC1ED-9F05-11CB-5CE2-85AEBBE4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156846"/>
              </p:ext>
            </p:extLst>
          </p:nvPr>
        </p:nvGraphicFramePr>
        <p:xfrm>
          <a:off x="392083" y="1099375"/>
          <a:ext cx="6026616" cy="4125112"/>
        </p:xfrm>
        <a:graphic>
          <a:graphicData uri="http://schemas.openxmlformats.org/drawingml/2006/table">
            <a:tbl>
              <a:tblPr/>
              <a:tblGrid>
                <a:gridCol w="434256">
                  <a:extLst>
                    <a:ext uri="{9D8B030D-6E8A-4147-A177-3AD203B41FA5}">
                      <a16:colId xmlns:a16="http://schemas.microsoft.com/office/drawing/2014/main" val="2294326322"/>
                    </a:ext>
                  </a:extLst>
                </a:gridCol>
                <a:gridCol w="917766">
                  <a:extLst>
                    <a:ext uri="{9D8B030D-6E8A-4147-A177-3AD203B41FA5}">
                      <a16:colId xmlns:a16="http://schemas.microsoft.com/office/drawing/2014/main" val="1484601505"/>
                    </a:ext>
                  </a:extLst>
                </a:gridCol>
                <a:gridCol w="1194961">
                  <a:extLst>
                    <a:ext uri="{9D8B030D-6E8A-4147-A177-3AD203B41FA5}">
                      <a16:colId xmlns:a16="http://schemas.microsoft.com/office/drawing/2014/main" val="1254256311"/>
                    </a:ext>
                  </a:extLst>
                </a:gridCol>
                <a:gridCol w="1007706">
                  <a:extLst>
                    <a:ext uri="{9D8B030D-6E8A-4147-A177-3AD203B41FA5}">
                      <a16:colId xmlns:a16="http://schemas.microsoft.com/office/drawing/2014/main" val="3531220358"/>
                    </a:ext>
                  </a:extLst>
                </a:gridCol>
                <a:gridCol w="2471927">
                  <a:extLst>
                    <a:ext uri="{9D8B030D-6E8A-4147-A177-3AD203B41FA5}">
                      <a16:colId xmlns:a16="http://schemas.microsoft.com/office/drawing/2014/main" val="4093789742"/>
                    </a:ext>
                  </a:extLst>
                </a:gridCol>
              </a:tblGrid>
              <a:tr h="210207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PTPaymentRecords</a:t>
                      </a:r>
                      <a:r>
                        <a:rPr lang="en-US" altLang="zh-TW" sz="1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會員繳款紀錄表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80224"/>
                  </a:ext>
                </a:extLst>
              </a:tr>
              <a:tr h="23915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584732"/>
                  </a:ext>
                </a:extLst>
              </a:tr>
              <a:tr h="9566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會員繳款紀錄檔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PTPaymentID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int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lang="zh-TW" altLang="en-US" sz="1000" b="0" i="0" u="none" strike="noStrike" cap="none" spc="0" baseline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792496"/>
                  </a:ext>
                </a:extLst>
              </a:tr>
              <a:tr h="14630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BLMasterID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int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endParaRPr lang="zh-TW" altLang="en-US" sz="1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20723"/>
                  </a:ext>
                </a:extLst>
              </a:tr>
              <a:tr h="16668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endParaRPr lang="zh-TW" altLang="en-US" sz="1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428730"/>
                  </a:ext>
                </a:extLst>
              </a:tr>
              <a:tr h="154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</a:t>
                      </a:r>
                      <a:r>
                        <a:rPr lang="zh-TW" altLang="en-US" sz="10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SupplierName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endParaRPr lang="zh-TW" altLang="en-US" sz="10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435467"/>
                  </a:ext>
                </a:extLst>
              </a:tr>
              <a:tr h="1624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/>
                          <a:ea typeface="微軟正黑體"/>
                        </a:rPr>
                        <a:t>5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0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noProof="0" dirty="0"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endParaRPr lang="zh-TW" altLang="en-US" sz="10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037319"/>
                  </a:ext>
                </a:extLst>
              </a:tr>
              <a:tr h="179325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kumimoji="0" lang="en-US" altLang="zh-TW" sz="1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帳單明細檔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514134"/>
                  </a:ext>
                </a:extLst>
              </a:tr>
              <a:tr h="23915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endParaRPr lang="zh-TW" altLang="en-US" sz="1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867521"/>
                  </a:ext>
                </a:extLst>
              </a:tr>
              <a:tr h="21025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應收金額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endParaRPr lang="zh-TW" altLang="en-US" sz="1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285917"/>
                  </a:ext>
                </a:extLst>
              </a:tr>
              <a:tr h="19072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累積實收金額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ReceivedAmount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endParaRPr lang="zh-TW" altLang="en-US" sz="1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126905"/>
                  </a:ext>
                </a:extLst>
              </a:tr>
              <a:tr h="18914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重溢繳金額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OverAmount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endParaRPr lang="zh-TW" altLang="en-US" sz="10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277505"/>
                  </a:ext>
                </a:extLst>
              </a:tr>
              <a:tr h="19490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短繳金額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ShortAmount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8-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 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自動計算帶入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780778"/>
                  </a:ext>
                </a:extLst>
              </a:tr>
              <a:tr h="19490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本次銀行手續費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BankFees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銷帳介面自行輸入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939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本次短溢繳原因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ShortOverReason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  <a:endParaRPr kumimoji="0" lang="en-US" altLang="zh-TW" sz="10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銷帳介面自行輸入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533202"/>
                  </a:ext>
                </a:extLst>
              </a:tr>
              <a:tr h="171643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收款日期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ReceivedDate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銷帳介面自行輸入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700078"/>
                  </a:ext>
                </a:extLst>
              </a:tr>
              <a:tr h="21162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15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摘要說明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066975"/>
                  </a:ext>
                </a:extLst>
              </a:tr>
              <a:tr h="13716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16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收費狀態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Status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OK(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正常繳款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),OVER(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重溢繳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),HANDLE_FEE(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尚欠手續費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),PARTIAL(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部分付款中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),INCOMPLETE(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尚未付款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),SHORT(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以短繳狀態結束不再處理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INVALID(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作廢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472465"/>
                  </a:ext>
                </a:extLst>
              </a:tr>
            </a:tbl>
          </a:graphicData>
        </a:graphic>
      </p:graphicFrame>
      <p:graphicFrame>
        <p:nvGraphicFramePr>
          <p:cNvPr id="2" name="表格 25">
            <a:extLst>
              <a:ext uri="{FF2B5EF4-FFF2-40B4-BE49-F238E27FC236}">
                <a16:creationId xmlns:a16="http://schemas.microsoft.com/office/drawing/2014/main" id="{1A095C30-28C5-B876-4EA1-9ABA26D7A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831083"/>
              </p:ext>
            </p:extLst>
          </p:nvPr>
        </p:nvGraphicFramePr>
        <p:xfrm>
          <a:off x="6479639" y="2030953"/>
          <a:ext cx="53303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480">
                  <a:extLst>
                    <a:ext uri="{9D8B030D-6E8A-4147-A177-3AD203B41FA5}">
                      <a16:colId xmlns:a16="http://schemas.microsoft.com/office/drawing/2014/main" val="1470973008"/>
                    </a:ext>
                  </a:extLst>
                </a:gridCol>
                <a:gridCol w="1106520">
                  <a:extLst>
                    <a:ext uri="{9D8B030D-6E8A-4147-A177-3AD203B41FA5}">
                      <a16:colId xmlns:a16="http://schemas.microsoft.com/office/drawing/2014/main" val="2587291928"/>
                    </a:ext>
                  </a:extLst>
                </a:gridCol>
                <a:gridCol w="1430032">
                  <a:extLst>
                    <a:ext uri="{9D8B030D-6E8A-4147-A177-3AD203B41FA5}">
                      <a16:colId xmlns:a16="http://schemas.microsoft.com/office/drawing/2014/main" val="14807519"/>
                    </a:ext>
                  </a:extLst>
                </a:gridCol>
                <a:gridCol w="1735302">
                  <a:extLst>
                    <a:ext uri="{9D8B030D-6E8A-4147-A177-3AD203B41FA5}">
                      <a16:colId xmlns:a16="http://schemas.microsoft.com/office/drawing/2014/main" val="10256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應收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累積實收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銀行手續費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狀態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23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PARTIAL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60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PARTIAL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581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217538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F1A681D6-69A9-1549-2BBA-AD47FB30831B}"/>
              </a:ext>
            </a:extLst>
          </p:cNvPr>
          <p:cNvSpPr txBox="1"/>
          <p:nvPr/>
        </p:nvSpPr>
        <p:spPr>
          <a:xfrm>
            <a:off x="7993231" y="1559832"/>
            <a:ext cx="230315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舉例三次繳完</a:t>
            </a:r>
          </a:p>
        </p:txBody>
      </p:sp>
    </p:spTree>
    <p:extLst>
      <p:ext uri="{BB962C8B-B14F-4D97-AF65-F5344CB8AC3E}">
        <p14:creationId xmlns:p14="http://schemas.microsoft.com/office/powerpoint/2010/main" val="284307221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996ADDC-6BA9-4185-AC17-D3147448E368}"/>
              </a:ext>
            </a:extLst>
          </p:cNvPr>
          <p:cNvSpPr/>
          <p:nvPr/>
        </p:nvSpPr>
        <p:spPr>
          <a:xfrm>
            <a:off x="2255512" y="945248"/>
            <a:ext cx="2521131" cy="32316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algn="ctr" hangingPunct="0"/>
            <a:r>
              <a:rPr lang="en-US" altLang="zh-TW" sz="1200" b="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InvoiceWKMaster</a:t>
            </a:r>
            <a:r>
              <a:rPr lang="en-US" altLang="zh-TW" sz="12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發票工作主檔</a:t>
            </a:r>
            <a:r>
              <a:rPr lang="en-US" altLang="zh-TW" sz="12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200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 hangingPunct="0">
              <a:buFont typeface="Wingdings" panose="05000000000000000000" pitchFamily="2" charset="2"/>
              <a:buChar char="n"/>
            </a:pPr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發票工作主檔</a:t>
            </a:r>
            <a:r>
              <a:rPr lang="en-US" altLang="zh-TW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ID</a:t>
            </a:r>
            <a:r>
              <a:rPr lang="en-US" altLang="zh-TW" sz="1200" b="1" dirty="0"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rPr>
              <a:t>(PK)</a:t>
            </a:r>
          </a:p>
          <a:p>
            <a:pPr marL="171450" indent="-171450" hangingPunct="0">
              <a:buFont typeface="Wingdings" panose="05000000000000000000" pitchFamily="2" charset="2"/>
              <a:buChar char="n"/>
            </a:pPr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發票號碼</a:t>
            </a:r>
          </a:p>
          <a:p>
            <a:pPr marL="171450" indent="-171450" hangingPunct="0">
              <a:buFont typeface="Wingdings" panose="05000000000000000000" pitchFamily="2" charset="2"/>
              <a:buChar char="n"/>
            </a:pPr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發票描述</a:t>
            </a:r>
          </a:p>
          <a:p>
            <a:pPr marL="171450" indent="-171450" hangingPunct="0">
              <a:buFont typeface="Wingdings" panose="05000000000000000000" pitchFamily="2" charset="2"/>
              <a:buChar char="n"/>
            </a:pPr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供應商名稱</a:t>
            </a:r>
          </a:p>
          <a:p>
            <a:pPr marL="171450" indent="-171450" hangingPunct="0">
              <a:buFont typeface="Wingdings" panose="05000000000000000000" pitchFamily="2" charset="2"/>
              <a:buChar char="n"/>
            </a:pPr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海纜代號</a:t>
            </a:r>
          </a:p>
          <a:p>
            <a:pPr marL="171450" indent="-171450" hangingPunct="0">
              <a:buFont typeface="Wingdings" panose="05000000000000000000" pitchFamily="2" charset="2"/>
              <a:buChar char="n"/>
            </a:pPr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海纜作業</a:t>
            </a:r>
          </a:p>
          <a:p>
            <a:pPr marL="171450" indent="-171450" hangingPunct="0">
              <a:buFont typeface="Wingdings" panose="05000000000000000000" pitchFamily="2" charset="2"/>
              <a:buChar char="n"/>
            </a:pPr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合約種類</a:t>
            </a:r>
          </a:p>
          <a:p>
            <a:pPr marL="171450" indent="-171450" hangingPunct="0">
              <a:buFont typeface="Wingdings" panose="05000000000000000000" pitchFamily="2" charset="2"/>
              <a:buChar char="n"/>
            </a:pPr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發票日期</a:t>
            </a:r>
          </a:p>
          <a:p>
            <a:pPr marL="171450" indent="-171450" hangingPunct="0">
              <a:buFont typeface="Wingdings" panose="05000000000000000000" pitchFamily="2" charset="2"/>
              <a:buChar char="n"/>
            </a:pPr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發票到期日</a:t>
            </a:r>
          </a:p>
          <a:p>
            <a:pPr marL="171450" indent="-171450" hangingPunct="0">
              <a:buFont typeface="Wingdings" panose="05000000000000000000" pitchFamily="2" charset="2"/>
              <a:buChar char="n"/>
            </a:pPr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會員名稱</a:t>
            </a:r>
          </a:p>
          <a:p>
            <a:pPr marL="171450" indent="-171450" hangingPunct="0">
              <a:buFont typeface="Wingdings" panose="05000000000000000000" pitchFamily="2" charset="2"/>
              <a:buChar char="n"/>
            </a:pPr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處理狀態</a:t>
            </a:r>
          </a:p>
          <a:p>
            <a:pPr marL="171450" indent="-171450" hangingPunct="0">
              <a:buFont typeface="Wingdings" panose="05000000000000000000" pitchFamily="2" charset="2"/>
              <a:buChar char="n"/>
            </a:pPr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是否為</a:t>
            </a:r>
            <a:r>
              <a:rPr lang="en-US" altLang="zh-TW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Pro-forma</a:t>
            </a:r>
          </a:p>
          <a:p>
            <a:pPr marL="171450" indent="-171450" hangingPunct="0">
              <a:buFont typeface="Wingdings" panose="05000000000000000000" pitchFamily="2" charset="2"/>
              <a:buChar char="n"/>
            </a:pPr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是否為短繳補收</a:t>
            </a:r>
          </a:p>
          <a:p>
            <a:pPr marL="171450" indent="-171450" hangingPunct="0">
              <a:buFont typeface="Wingdings" panose="05000000000000000000" pitchFamily="2" charset="2"/>
              <a:buChar char="n"/>
            </a:pPr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是否需攤分</a:t>
            </a:r>
          </a:p>
          <a:p>
            <a:pPr marL="171450" indent="-171450" hangingPunct="0">
              <a:buFont typeface="Wingdings" panose="05000000000000000000" pitchFamily="2" charset="2"/>
              <a:buChar char="n"/>
            </a:pPr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總金額</a:t>
            </a:r>
          </a:p>
          <a:p>
            <a:pPr marL="171450" indent="-171450" hangingPunct="0">
              <a:buFont typeface="Wingdings" panose="05000000000000000000" pitchFamily="2" charset="2"/>
              <a:buChar char="n"/>
            </a:pPr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建立日期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F7DB912-D121-44B5-9372-BFDB08B8BA25}"/>
              </a:ext>
            </a:extLst>
          </p:cNvPr>
          <p:cNvSpPr/>
          <p:nvPr/>
        </p:nvSpPr>
        <p:spPr>
          <a:xfrm>
            <a:off x="2255510" y="4620985"/>
            <a:ext cx="2521133" cy="12003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algn="ctr" hangingPunct="0"/>
            <a:r>
              <a:rPr lang="en-US" altLang="zh-TW" sz="1200" b="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InvoiceWKDetail</a:t>
            </a:r>
            <a:r>
              <a:rPr lang="en-US" altLang="zh-TW" sz="12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發票工作明細檔</a:t>
            </a:r>
            <a:r>
              <a:rPr lang="en-US" altLang="zh-TW" sz="12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200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 hangingPunct="0">
              <a:buFont typeface="Wingdings" panose="05000000000000000000" pitchFamily="2" charset="2"/>
              <a:buChar char="n"/>
            </a:pPr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發票工作明細檔</a:t>
            </a:r>
            <a:r>
              <a:rPr lang="en-US" altLang="zh-TW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ID</a:t>
            </a:r>
            <a:r>
              <a:rPr lang="en-US" altLang="zh-TW" sz="1200" b="1" dirty="0">
                <a:solidFill>
                  <a:srgbClr val="FF0000"/>
                </a:solidFill>
                <a:sym typeface="Calibri"/>
              </a:rPr>
              <a:t> (PK)</a:t>
            </a:r>
            <a:endParaRPr lang="en-US" altLang="zh-TW" sz="120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171450" indent="-171450" hangingPunct="0">
              <a:buFont typeface="Wingdings" panose="05000000000000000000" pitchFamily="2" charset="2"/>
              <a:buChar char="n"/>
            </a:pPr>
            <a:r>
              <a:rPr lang="zh-TW" altLang="en-US" sz="1200" dirty="0">
                <a:solidFill>
                  <a:srgbClr val="000000"/>
                </a:solidFill>
                <a:sym typeface="Calibri"/>
              </a:rPr>
              <a:t>發票</a:t>
            </a:r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工作主檔</a:t>
            </a:r>
            <a:r>
              <a:rPr lang="en-US" altLang="zh-TW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ID</a:t>
            </a:r>
            <a:r>
              <a:rPr lang="en-US" altLang="zh-TW" sz="1200" b="1" dirty="0">
                <a:solidFill>
                  <a:srgbClr val="FF0000"/>
                </a:solidFill>
                <a:sym typeface="Calibri"/>
              </a:rPr>
              <a:t> (FK)</a:t>
            </a:r>
            <a:endParaRPr lang="en-US" altLang="zh-TW" sz="120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171450" indent="-171450" hangingPunct="0">
              <a:buFont typeface="Wingdings" panose="05000000000000000000" pitchFamily="2" charset="2"/>
              <a:buChar char="n"/>
            </a:pPr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計帳段號</a:t>
            </a:r>
          </a:p>
          <a:p>
            <a:pPr marL="171450" indent="-171450" hangingPunct="0">
              <a:buFont typeface="Wingdings" panose="05000000000000000000" pitchFamily="2" charset="2"/>
              <a:buChar char="n"/>
            </a:pPr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費用項目</a:t>
            </a:r>
          </a:p>
          <a:p>
            <a:pPr marL="171450" indent="-171450" hangingPunct="0">
              <a:buFont typeface="Wingdings" panose="05000000000000000000" pitchFamily="2" charset="2"/>
              <a:buChar char="n"/>
            </a:pPr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費用金額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86B5B3C-57C4-4D00-A188-8A8D464DBA59}"/>
              </a:ext>
            </a:extLst>
          </p:cNvPr>
          <p:cNvSpPr/>
          <p:nvPr/>
        </p:nvSpPr>
        <p:spPr>
          <a:xfrm>
            <a:off x="5375364" y="1337273"/>
            <a:ext cx="1928950" cy="230832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algn="ctr" hangingPunct="0"/>
            <a:r>
              <a:rPr lang="en-US" altLang="zh-TW" sz="1200" b="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InvoiceMaster</a:t>
            </a:r>
            <a:r>
              <a:rPr lang="en-US" altLang="zh-TW" sz="12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發票主檔</a:t>
            </a:r>
            <a:r>
              <a:rPr lang="en-US" altLang="zh-TW" sz="12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200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hangingPunct="0"/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發票主檔</a:t>
            </a:r>
            <a:r>
              <a:rPr lang="en-US" altLang="zh-TW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ID</a:t>
            </a:r>
            <a:r>
              <a:rPr lang="en-US" altLang="zh-TW" sz="1200" b="1" dirty="0">
                <a:solidFill>
                  <a:srgbClr val="FF0000"/>
                </a:solidFill>
                <a:sym typeface="Calibri"/>
              </a:rPr>
              <a:t> (PK)</a:t>
            </a:r>
            <a:endParaRPr lang="en-US" altLang="zh-TW" sz="120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hangingPunct="0"/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發票工作主檔</a:t>
            </a:r>
            <a:r>
              <a:rPr lang="en-US" altLang="zh-TW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ID</a:t>
            </a:r>
            <a:r>
              <a:rPr lang="en-US" altLang="zh-TW" sz="1200" b="1" dirty="0">
                <a:solidFill>
                  <a:srgbClr val="FF0000"/>
                </a:solidFill>
                <a:sym typeface="Calibri"/>
              </a:rPr>
              <a:t> (FK)</a:t>
            </a:r>
            <a:endParaRPr lang="en-US" altLang="zh-TW" sz="120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hangingPunct="0"/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發票號碼</a:t>
            </a:r>
          </a:p>
          <a:p>
            <a:pPr hangingPunct="0"/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會員名稱</a:t>
            </a:r>
          </a:p>
          <a:p>
            <a:pPr hangingPunct="0"/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供應商名稱</a:t>
            </a:r>
            <a:endParaRPr lang="en-US" altLang="zh-TW" sz="120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hangingPunct="0"/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海纜代號</a:t>
            </a:r>
          </a:p>
          <a:p>
            <a:pPr hangingPunct="0"/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合約種類</a:t>
            </a:r>
          </a:p>
          <a:p>
            <a:pPr hangingPunct="0"/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發票日期</a:t>
            </a:r>
          </a:p>
          <a:p>
            <a:pPr hangingPunct="0"/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發票到期日</a:t>
            </a:r>
          </a:p>
          <a:p>
            <a:pPr hangingPunct="0"/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處理狀態</a:t>
            </a:r>
          </a:p>
          <a:p>
            <a:pPr hangingPunct="0"/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是否為</a:t>
            </a:r>
            <a:r>
              <a:rPr lang="en-US" altLang="zh-TW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Pro-forma</a:t>
            </a:r>
            <a:endParaRPr lang="zh-TW" altLang="en-US" sz="120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7D37ED-CDFB-4498-AED6-AB65F53A37F5}"/>
              </a:ext>
            </a:extLst>
          </p:cNvPr>
          <p:cNvSpPr/>
          <p:nvPr/>
        </p:nvSpPr>
        <p:spPr>
          <a:xfrm>
            <a:off x="5375364" y="3811862"/>
            <a:ext cx="1928950" cy="17543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algn="ctr" hangingPunct="0"/>
            <a:r>
              <a:rPr lang="en-US" altLang="zh-TW" sz="1200" b="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InvoiceDetail</a:t>
            </a:r>
            <a:r>
              <a:rPr lang="en-US" altLang="zh-TW" sz="12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發票明細檔</a:t>
            </a:r>
            <a:r>
              <a:rPr lang="en-US" altLang="zh-TW" sz="12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200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hangingPunct="0"/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發票明細檔</a:t>
            </a:r>
            <a:r>
              <a:rPr lang="en-US" altLang="zh-TW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ID</a:t>
            </a:r>
            <a:r>
              <a:rPr lang="en-US" altLang="zh-TW" sz="1200" b="1" dirty="0">
                <a:solidFill>
                  <a:srgbClr val="FF0000"/>
                </a:solidFill>
                <a:sym typeface="Calibri"/>
              </a:rPr>
              <a:t> (PK)</a:t>
            </a:r>
            <a:endParaRPr lang="en-US" altLang="zh-TW" sz="120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hangingPunct="0"/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發票主檔</a:t>
            </a:r>
            <a:r>
              <a:rPr lang="en-US" altLang="zh-TW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ID</a:t>
            </a:r>
            <a:r>
              <a:rPr lang="en-US" altLang="zh-TW" sz="1200" b="1" dirty="0">
                <a:solidFill>
                  <a:srgbClr val="FF0000"/>
                </a:solidFill>
                <a:sym typeface="Calibri"/>
              </a:rPr>
              <a:t> (FK)</a:t>
            </a:r>
            <a:endParaRPr lang="en-US" altLang="zh-TW" sz="120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hangingPunct="0"/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計帳段號</a:t>
            </a:r>
            <a:endParaRPr lang="en-US" altLang="zh-TW" sz="120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hangingPunct="0"/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費用項目</a:t>
            </a:r>
          </a:p>
          <a:p>
            <a:pPr hangingPunct="0"/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攤分前金額</a:t>
            </a:r>
          </a:p>
          <a:p>
            <a:pPr hangingPunct="0"/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攤分比率</a:t>
            </a:r>
            <a:r>
              <a:rPr lang="en-US" altLang="zh-TW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(%)</a:t>
            </a:r>
          </a:p>
          <a:p>
            <a:pPr hangingPunct="0"/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攤分後金額</a:t>
            </a:r>
          </a:p>
          <a:p>
            <a:pPr hangingPunct="0"/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尾差值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90EDEF4-12DB-4085-A605-1B65A9116EF7}"/>
              </a:ext>
            </a:extLst>
          </p:cNvPr>
          <p:cNvSpPr/>
          <p:nvPr/>
        </p:nvSpPr>
        <p:spPr>
          <a:xfrm>
            <a:off x="7856224" y="948623"/>
            <a:ext cx="1928950" cy="230832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algn="ctr" fontAlgn="ctr"/>
            <a:r>
              <a:rPr lang="en-US" altLang="zh-TW" sz="1200" b="1" dirty="0" err="1">
                <a:latin typeface="微軟正黑體"/>
                <a:ea typeface="微軟正黑體"/>
              </a:rPr>
              <a:t>BillMaster</a:t>
            </a:r>
            <a:r>
              <a:rPr lang="en-US" altLang="zh-TW" sz="1200" b="1" dirty="0">
                <a:latin typeface="微軟正黑體"/>
                <a:ea typeface="微軟正黑體"/>
              </a:rPr>
              <a:t>(</a:t>
            </a:r>
            <a:r>
              <a:rPr lang="zh-TW" altLang="en-US" sz="1200" b="1" dirty="0">
                <a:latin typeface="微軟正黑體"/>
                <a:ea typeface="微軟正黑體"/>
              </a:rPr>
              <a:t>帳單主檔</a:t>
            </a:r>
            <a:r>
              <a:rPr lang="en-US" altLang="zh-TW" sz="1200" b="1" dirty="0">
                <a:latin typeface="微軟正黑體"/>
                <a:ea typeface="微軟正黑體"/>
              </a:rPr>
              <a:t>)</a:t>
            </a:r>
            <a:endParaRPr lang="zh-TW" altLang="en-US" sz="1200" b="1" dirty="0">
              <a:solidFill>
                <a:srgbClr val="000000"/>
              </a:solidFill>
              <a:latin typeface="微軟正黑體"/>
              <a:ea typeface="微軟正黑體"/>
            </a:endParaRPr>
          </a:p>
          <a:p>
            <a:pPr hangingPunct="0"/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帳單主檔</a:t>
            </a:r>
            <a:r>
              <a:rPr lang="en-US" altLang="zh-TW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ID</a:t>
            </a:r>
            <a:r>
              <a:rPr lang="en-US" altLang="zh-TW" sz="1200" b="1" dirty="0">
                <a:solidFill>
                  <a:srgbClr val="FF0000"/>
                </a:solidFill>
                <a:sym typeface="Calibri"/>
              </a:rPr>
              <a:t> (PK)</a:t>
            </a:r>
            <a:endParaRPr lang="en-US" altLang="zh-TW" sz="120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hangingPunct="0"/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帳單號碼</a:t>
            </a:r>
          </a:p>
          <a:p>
            <a:pPr hangingPunct="0"/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會員名稱</a:t>
            </a:r>
          </a:p>
          <a:p>
            <a:pPr hangingPunct="0"/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供應商名稱</a:t>
            </a:r>
          </a:p>
          <a:p>
            <a:pPr hangingPunct="0"/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海纜代號</a:t>
            </a:r>
            <a:r>
              <a:rPr lang="en-US" altLang="zh-TW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/</a:t>
            </a:r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名稱</a:t>
            </a:r>
          </a:p>
          <a:p>
            <a:pPr hangingPunct="0"/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合約種類</a:t>
            </a:r>
          </a:p>
          <a:p>
            <a:pPr hangingPunct="0"/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計帳段號</a:t>
            </a:r>
          </a:p>
          <a:p>
            <a:pPr hangingPunct="0"/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帳單日期</a:t>
            </a:r>
          </a:p>
          <a:p>
            <a:pPr hangingPunct="0"/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帳單截止日期</a:t>
            </a:r>
          </a:p>
          <a:p>
            <a:pPr hangingPunct="0"/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帳單狀態</a:t>
            </a:r>
          </a:p>
          <a:p>
            <a:pPr hangingPunct="0"/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是否為</a:t>
            </a:r>
            <a:r>
              <a:rPr lang="en-US" altLang="zh-TW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Pro-forma</a:t>
            </a:r>
            <a:endParaRPr lang="zh-TW" altLang="en-US" sz="120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993288-3F6C-411C-A2C9-2AC38D8A5DAD}"/>
              </a:ext>
            </a:extLst>
          </p:cNvPr>
          <p:cNvSpPr/>
          <p:nvPr/>
        </p:nvSpPr>
        <p:spPr>
          <a:xfrm>
            <a:off x="7856224" y="3461551"/>
            <a:ext cx="1928950" cy="267765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lvl="0" algn="ctr" defTabSz="685800" fontAlgn="ctr">
              <a:spcBef>
                <a:spcPct val="0"/>
              </a:spcBef>
              <a:spcAft>
                <a:spcPct val="0"/>
              </a:spcAft>
            </a:pPr>
            <a:r>
              <a:rPr lang="en-US" altLang="zh-TW" sz="1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BillDetail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帳單明細檔</a:t>
            </a:r>
            <a:r>
              <a:rPr lang="en-US" altLang="zh-TW" sz="12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200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hangingPunct="0"/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帳單明細檔</a:t>
            </a:r>
            <a:r>
              <a:rPr lang="en-US" altLang="zh-TW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ID</a:t>
            </a:r>
            <a:r>
              <a:rPr lang="en-US" altLang="zh-TW" sz="1200" b="1" dirty="0">
                <a:solidFill>
                  <a:srgbClr val="FF0000"/>
                </a:solidFill>
                <a:sym typeface="Calibri"/>
              </a:rPr>
              <a:t> (PK)</a:t>
            </a:r>
            <a:endParaRPr lang="en-US" altLang="zh-TW" sz="120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hangingPunct="0"/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帳單主檔</a:t>
            </a:r>
            <a:r>
              <a:rPr lang="en-US" altLang="zh-TW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ID</a:t>
            </a:r>
            <a:r>
              <a:rPr lang="en-US" altLang="zh-TW" sz="1200" b="1" dirty="0">
                <a:solidFill>
                  <a:srgbClr val="FF0000"/>
                </a:solidFill>
                <a:sym typeface="Calibri"/>
              </a:rPr>
              <a:t> (FK)</a:t>
            </a:r>
            <a:endParaRPr lang="en-US" altLang="zh-TW" sz="120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hangingPunct="0"/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發票明細檔</a:t>
            </a:r>
            <a:r>
              <a:rPr lang="en-US" altLang="zh-TW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ID</a:t>
            </a:r>
            <a:r>
              <a:rPr lang="en-US" altLang="zh-TW" sz="1200" b="1" dirty="0">
                <a:solidFill>
                  <a:srgbClr val="FF0000"/>
                </a:solidFill>
                <a:sym typeface="Calibri"/>
              </a:rPr>
              <a:t> (FK)</a:t>
            </a:r>
            <a:endParaRPr lang="en-US" altLang="zh-TW" sz="1200" dirty="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hangingPunct="0"/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費用項目</a:t>
            </a:r>
          </a:p>
          <a:p>
            <a:pPr hangingPunct="0"/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費用金額</a:t>
            </a:r>
          </a:p>
          <a:p>
            <a:pPr hangingPunct="0"/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抵扣金額</a:t>
            </a:r>
          </a:p>
          <a:p>
            <a:pPr hangingPunct="0"/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重溢繳金額</a:t>
            </a:r>
          </a:p>
          <a:p>
            <a:pPr hangingPunct="0"/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短繳金額</a:t>
            </a:r>
          </a:p>
          <a:p>
            <a:pPr hangingPunct="0"/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短溢繳原因</a:t>
            </a:r>
          </a:p>
          <a:p>
            <a:pPr hangingPunct="0"/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銷帳日期</a:t>
            </a:r>
          </a:p>
          <a:p>
            <a:pPr hangingPunct="0"/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收款日期</a:t>
            </a:r>
          </a:p>
          <a:p>
            <a:pPr hangingPunct="0"/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摘要說明</a:t>
            </a:r>
          </a:p>
          <a:p>
            <a:pPr hangingPunct="0"/>
            <a:r>
              <a:rPr lang="zh-TW" altLang="en-US" sz="12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收費狀態</a:t>
            </a: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44FE38E-846D-4718-B66C-ACF34D3E7502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3516077" y="4176898"/>
            <a:ext cx="1" cy="444087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C2E4DEA-8C6D-46A1-8216-795B2A3EADCD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339839" y="3645593"/>
            <a:ext cx="0" cy="166269"/>
          </a:xfrm>
          <a:prstGeom prst="line">
            <a:avLst/>
          </a:prstGeom>
          <a:noFill/>
          <a:ln w="25400" cap="flat">
            <a:solidFill>
              <a:schemeClr val="accent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7F50DD9-8901-4A49-A82F-41242B855536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8820699" y="3256943"/>
            <a:ext cx="0" cy="204608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44EFEAE-5B39-49EE-878A-6081F23A8B2D}"/>
              </a:ext>
            </a:extLst>
          </p:cNvPr>
          <p:cNvSpPr/>
          <p:nvPr/>
        </p:nvSpPr>
        <p:spPr>
          <a:xfrm>
            <a:off x="2111824" y="792487"/>
            <a:ext cx="2847703" cy="5338127"/>
          </a:xfrm>
          <a:prstGeom prst="rect">
            <a:avLst/>
          </a:prstGeom>
          <a:noFill/>
          <a:ln w="25400" cap="flat">
            <a:solidFill>
              <a:srgbClr val="C00000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143DE90-FA06-4874-A1AB-26725FCAB7E5}"/>
              </a:ext>
            </a:extLst>
          </p:cNvPr>
          <p:cNvSpPr/>
          <p:nvPr/>
        </p:nvSpPr>
        <p:spPr>
          <a:xfrm>
            <a:off x="5239290" y="840496"/>
            <a:ext cx="2201097" cy="5338127"/>
          </a:xfrm>
          <a:prstGeom prst="rect">
            <a:avLst/>
          </a:prstGeom>
          <a:noFill/>
          <a:ln w="25400" cap="flat">
            <a:solidFill>
              <a:srgbClr val="C00000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A52071D-CA3B-4FE6-8D1D-709F155E4142}"/>
              </a:ext>
            </a:extLst>
          </p:cNvPr>
          <p:cNvSpPr/>
          <p:nvPr/>
        </p:nvSpPr>
        <p:spPr>
          <a:xfrm>
            <a:off x="7720150" y="840496"/>
            <a:ext cx="2201097" cy="5338127"/>
          </a:xfrm>
          <a:prstGeom prst="rect">
            <a:avLst/>
          </a:prstGeom>
          <a:noFill/>
          <a:ln w="25400" cap="flat">
            <a:solidFill>
              <a:srgbClr val="C00000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E48C7C1C-CF1A-4EE7-BB44-03ABD7F7AC65}"/>
              </a:ext>
            </a:extLst>
          </p:cNvPr>
          <p:cNvCxnSpPr>
            <a:stCxn id="21" idx="0"/>
            <a:endCxn id="22" idx="0"/>
          </p:cNvCxnSpPr>
          <p:nvPr/>
        </p:nvCxnSpPr>
        <p:spPr>
          <a:xfrm rot="16200000" flipH="1">
            <a:off x="4913752" y="-585590"/>
            <a:ext cx="48009" cy="2804163"/>
          </a:xfrm>
          <a:prstGeom prst="bentConnector3">
            <a:avLst>
              <a:gd name="adj1" fmla="val -476161"/>
            </a:avLst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64DC5F1-8455-4A5F-B200-3A3A971A21D5}"/>
              </a:ext>
            </a:extLst>
          </p:cNvPr>
          <p:cNvSpPr txBox="1"/>
          <p:nvPr/>
        </p:nvSpPr>
        <p:spPr>
          <a:xfrm>
            <a:off x="4193614" y="235932"/>
            <a:ext cx="1214431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1</a:t>
            </a:r>
            <a:r>
              <a:rPr kumimoji="0" lang="zh-TW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對</a:t>
            </a:r>
            <a:r>
              <a:rPr kumimoji="0" lang="en-US" altLang="zh-TW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1 or 1</a:t>
            </a:r>
            <a:r>
              <a:rPr kumimoji="0" lang="zh-TW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對多</a:t>
            </a:r>
          </a:p>
        </p:txBody>
      </p: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24BB668E-EBB2-4346-8D4F-F9636687A3A7}"/>
              </a:ext>
            </a:extLst>
          </p:cNvPr>
          <p:cNvCxnSpPr>
            <a:cxnSpLocks/>
            <a:stCxn id="22" idx="2"/>
            <a:endCxn id="23" idx="2"/>
          </p:cNvCxnSpPr>
          <p:nvPr/>
        </p:nvCxnSpPr>
        <p:spPr>
          <a:xfrm rot="16200000" flipH="1">
            <a:off x="7580269" y="4938193"/>
            <a:ext cx="12700" cy="2480860"/>
          </a:xfrm>
          <a:prstGeom prst="bentConnector3">
            <a:avLst>
              <a:gd name="adj1" fmla="val 1800000"/>
            </a:avLst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B0998D9-AB1C-4F27-869B-7A5C31B7D186}"/>
              </a:ext>
            </a:extLst>
          </p:cNvPr>
          <p:cNvSpPr txBox="1"/>
          <p:nvPr/>
        </p:nvSpPr>
        <p:spPr>
          <a:xfrm>
            <a:off x="8222130" y="6396803"/>
            <a:ext cx="3398234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明細項數量</a:t>
            </a:r>
            <a:r>
              <a:rPr lang="zh-TW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應該</a:t>
            </a:r>
            <a:r>
              <a:rPr kumimoji="0" lang="zh-TW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一樣但項目</a:t>
            </a:r>
            <a:r>
              <a:rPr kumimoji="0" lang="en-US" altLang="zh-TW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BY PARTY</a:t>
            </a:r>
            <a:r>
              <a:rPr kumimoji="0" lang="zh-TW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重組</a:t>
            </a: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6D7C9AD2-AFE1-49C6-8D86-4CC92057D673}"/>
              </a:ext>
            </a:extLst>
          </p:cNvPr>
          <p:cNvSpPr/>
          <p:nvPr/>
        </p:nvSpPr>
        <p:spPr>
          <a:xfrm>
            <a:off x="3883069" y="1203437"/>
            <a:ext cx="200416" cy="200416"/>
          </a:xfrm>
          <a:prstGeom prst="ellipse">
            <a:avLst/>
          </a:prstGeom>
          <a:solidFill>
            <a:srgbClr val="C0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CE5D1FA9-9D9F-4B23-B120-EAE75CD9164B}"/>
              </a:ext>
            </a:extLst>
          </p:cNvPr>
          <p:cNvSpPr/>
          <p:nvPr/>
        </p:nvSpPr>
        <p:spPr>
          <a:xfrm>
            <a:off x="6928981" y="1769196"/>
            <a:ext cx="200416" cy="200416"/>
          </a:xfrm>
          <a:prstGeom prst="ellipse">
            <a:avLst/>
          </a:prstGeom>
          <a:solidFill>
            <a:srgbClr val="C0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29577ABC-5DDC-4229-8717-047CC3E78F41}"/>
              </a:ext>
            </a:extLst>
          </p:cNvPr>
          <p:cNvSpPr/>
          <p:nvPr/>
        </p:nvSpPr>
        <p:spPr>
          <a:xfrm>
            <a:off x="5177036" y="1547685"/>
            <a:ext cx="200416" cy="200416"/>
          </a:xfrm>
          <a:prstGeom prst="ellipse">
            <a:avLst/>
          </a:prstGeom>
          <a:solidFill>
            <a:srgbClr val="0070C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4F49497F-6F94-46F4-ADA2-F11BD7EB460A}"/>
              </a:ext>
            </a:extLst>
          </p:cNvPr>
          <p:cNvSpPr/>
          <p:nvPr/>
        </p:nvSpPr>
        <p:spPr>
          <a:xfrm>
            <a:off x="6728565" y="4071338"/>
            <a:ext cx="200416" cy="200416"/>
          </a:xfrm>
          <a:prstGeom prst="ellipse">
            <a:avLst/>
          </a:prstGeom>
          <a:solidFill>
            <a:srgbClr val="FFC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AC084B6D-5600-4ABE-A59D-C8161B16484B}"/>
              </a:ext>
            </a:extLst>
          </p:cNvPr>
          <p:cNvSpPr/>
          <p:nvPr/>
        </p:nvSpPr>
        <p:spPr>
          <a:xfrm>
            <a:off x="5207119" y="4198525"/>
            <a:ext cx="200416" cy="200416"/>
          </a:xfrm>
          <a:prstGeom prst="ellipse">
            <a:avLst/>
          </a:prstGeom>
          <a:solidFill>
            <a:srgbClr val="0070C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24C6FAC9-B69A-4856-B0FD-A8FA39DB2474}"/>
              </a:ext>
            </a:extLst>
          </p:cNvPr>
          <p:cNvSpPr/>
          <p:nvPr/>
        </p:nvSpPr>
        <p:spPr>
          <a:xfrm>
            <a:off x="9248385" y="4057096"/>
            <a:ext cx="200416" cy="200416"/>
          </a:xfrm>
          <a:prstGeom prst="ellipse">
            <a:avLst/>
          </a:prstGeom>
          <a:solidFill>
            <a:srgbClr val="FFC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38" name="接點: 弧形 37">
            <a:extLst>
              <a:ext uri="{FF2B5EF4-FFF2-40B4-BE49-F238E27FC236}">
                <a16:creationId xmlns:a16="http://schemas.microsoft.com/office/drawing/2014/main" id="{B6EC5290-819A-45C1-96A3-A6CDBAC87BA1}"/>
              </a:ext>
            </a:extLst>
          </p:cNvPr>
          <p:cNvCxnSpPr>
            <a:stCxn id="31" idx="6"/>
            <a:endCxn id="32" idx="0"/>
          </p:cNvCxnSpPr>
          <p:nvPr/>
        </p:nvCxnSpPr>
        <p:spPr>
          <a:xfrm>
            <a:off x="4083485" y="1303645"/>
            <a:ext cx="2945704" cy="4655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接點: 弧形 39">
            <a:extLst>
              <a:ext uri="{FF2B5EF4-FFF2-40B4-BE49-F238E27FC236}">
                <a16:creationId xmlns:a16="http://schemas.microsoft.com/office/drawing/2014/main" id="{E1933FC1-951C-4D74-BBE7-FDCCF3EE2B50}"/>
              </a:ext>
            </a:extLst>
          </p:cNvPr>
          <p:cNvCxnSpPr>
            <a:stCxn id="32" idx="4"/>
            <a:endCxn id="33" idx="5"/>
          </p:cNvCxnSpPr>
          <p:nvPr/>
        </p:nvCxnSpPr>
        <p:spPr>
          <a:xfrm rot="5400000" flipH="1">
            <a:off x="6063215" y="1003639"/>
            <a:ext cx="250861" cy="1681087"/>
          </a:xfrm>
          <a:prstGeom prst="curvedConnector3">
            <a:avLst>
              <a:gd name="adj1" fmla="val -911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接點: 弧形 41">
            <a:extLst>
              <a:ext uri="{FF2B5EF4-FFF2-40B4-BE49-F238E27FC236}">
                <a16:creationId xmlns:a16="http://schemas.microsoft.com/office/drawing/2014/main" id="{9CF097DF-3B6E-4F68-8D77-30BDBE4BBDC0}"/>
              </a:ext>
            </a:extLst>
          </p:cNvPr>
          <p:cNvCxnSpPr>
            <a:stCxn id="33" idx="2"/>
            <a:endCxn id="35" idx="2"/>
          </p:cNvCxnSpPr>
          <p:nvPr/>
        </p:nvCxnSpPr>
        <p:spPr>
          <a:xfrm rot="10800000" flipH="1" flipV="1">
            <a:off x="5177035" y="1647893"/>
            <a:ext cx="30083" cy="2650840"/>
          </a:xfrm>
          <a:prstGeom prst="curvedConnector3">
            <a:avLst>
              <a:gd name="adj1" fmla="val -7598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接點: 弧形 43">
            <a:extLst>
              <a:ext uri="{FF2B5EF4-FFF2-40B4-BE49-F238E27FC236}">
                <a16:creationId xmlns:a16="http://schemas.microsoft.com/office/drawing/2014/main" id="{A4A8F5AE-86A7-4576-84E4-3F07480468B3}"/>
              </a:ext>
            </a:extLst>
          </p:cNvPr>
          <p:cNvCxnSpPr>
            <a:endCxn id="34" idx="1"/>
          </p:cNvCxnSpPr>
          <p:nvPr/>
        </p:nvCxnSpPr>
        <p:spPr>
          <a:xfrm flipV="1">
            <a:off x="5407535" y="4100688"/>
            <a:ext cx="1350380" cy="156824"/>
          </a:xfrm>
          <a:prstGeom prst="curvedConnector4">
            <a:avLst>
              <a:gd name="adj1" fmla="val 48913"/>
              <a:gd name="adj2" fmla="val 2644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接點: 弧形 45">
            <a:extLst>
              <a:ext uri="{FF2B5EF4-FFF2-40B4-BE49-F238E27FC236}">
                <a16:creationId xmlns:a16="http://schemas.microsoft.com/office/drawing/2014/main" id="{D596A146-4697-45CD-B1E9-2A33E8C3CCDA}"/>
              </a:ext>
            </a:extLst>
          </p:cNvPr>
          <p:cNvCxnSpPr>
            <a:stCxn id="34" idx="6"/>
            <a:endCxn id="36" idx="5"/>
          </p:cNvCxnSpPr>
          <p:nvPr/>
        </p:nvCxnSpPr>
        <p:spPr>
          <a:xfrm>
            <a:off x="6928981" y="4171546"/>
            <a:ext cx="2490470" cy="56616"/>
          </a:xfrm>
          <a:prstGeom prst="curvedConnector4">
            <a:avLst>
              <a:gd name="adj1" fmla="val 46566"/>
              <a:gd name="adj2" fmla="val 5037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箭號: 向右 46">
            <a:extLst>
              <a:ext uri="{FF2B5EF4-FFF2-40B4-BE49-F238E27FC236}">
                <a16:creationId xmlns:a16="http://schemas.microsoft.com/office/drawing/2014/main" id="{2B11703C-F065-4DB2-9194-16BC5DBB2D21}"/>
              </a:ext>
            </a:extLst>
          </p:cNvPr>
          <p:cNvSpPr/>
          <p:nvPr/>
        </p:nvSpPr>
        <p:spPr>
          <a:xfrm>
            <a:off x="1453019" y="1403853"/>
            <a:ext cx="778313" cy="143832"/>
          </a:xfrm>
          <a:prstGeom prst="rightArrow">
            <a:avLst/>
          </a:prstGeom>
          <a:solidFill>
            <a:srgbClr val="C0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25C7763-D0E4-45F7-870B-8CE673BBC9C1}"/>
              </a:ext>
            </a:extLst>
          </p:cNvPr>
          <p:cNvSpPr txBox="1"/>
          <p:nvPr/>
        </p:nvSpPr>
        <p:spPr>
          <a:xfrm>
            <a:off x="440274" y="1015546"/>
            <a:ext cx="147732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輸入發票號碼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AB49778-8824-BB33-DCF5-97509320D5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16771" y="132182"/>
            <a:ext cx="3195834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TW" altLang="en-US" dirty="0">
                <a:solidFill>
                  <a:srgbClr val="FF0000"/>
                </a:solidFill>
              </a:rPr>
              <a:t>待更新修正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8599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C50752E-445B-4C08-B01C-277506EF8293}"/>
              </a:ext>
            </a:extLst>
          </p:cNvPr>
          <p:cNvSpPr/>
          <p:nvPr/>
        </p:nvSpPr>
        <p:spPr>
          <a:xfrm>
            <a:off x="318782" y="832486"/>
            <a:ext cx="10435904" cy="1201414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3AB8C0-AB31-4030-A138-AE69BD359D6B}"/>
              </a:ext>
            </a:extLst>
          </p:cNvPr>
          <p:cNvSpPr/>
          <p:nvPr/>
        </p:nvSpPr>
        <p:spPr>
          <a:xfrm>
            <a:off x="517629" y="8698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endParaRPr kumimoji="1" lang="en-US" altLang="zh-TW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2F0CE17B-AE18-4601-A67A-B8F98A204115}"/>
              </a:ext>
            </a:extLst>
          </p:cNvPr>
          <p:cNvSpPr txBox="1">
            <a:spLocks/>
          </p:cNvSpPr>
          <p:nvPr/>
        </p:nvSpPr>
        <p:spPr>
          <a:xfrm>
            <a:off x="1622156" y="200765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lang="en-US" altLang="zh-TW" sz="3300" dirty="0"/>
              <a:t>DB Schema</a:t>
            </a:r>
            <a:r>
              <a:rPr lang="zh-TW" altLang="en-US" sz="3300" dirty="0"/>
              <a:t>設計</a:t>
            </a:r>
            <a:r>
              <a:rPr lang="en-US" altLang="zh-TW" sz="3300" dirty="0"/>
              <a:t>(Cont.)</a:t>
            </a:r>
            <a:endParaRPr kumimoji="0" lang="zh-TW" altLang="en-US" sz="33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F4A52AD-B237-99E2-29DD-C2FF65AD2098}"/>
              </a:ext>
            </a:extLst>
          </p:cNvPr>
          <p:cNvSpPr txBox="1"/>
          <p:nvPr/>
        </p:nvSpPr>
        <p:spPr>
          <a:xfrm>
            <a:off x="375661" y="1255419"/>
            <a:ext cx="9159031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en-US" altLang="zh-TW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Liability</a:t>
            </a:r>
            <a:r>
              <a:rPr lang="zh-TW" altLang="en-US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主要表示一個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會員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在某個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記帳段號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攤分比率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 </a:t>
            </a:r>
          </a:p>
        </p:txBody>
      </p:sp>
      <p:sp>
        <p:nvSpPr>
          <p:cNvPr id="6" name="流程圖: 人工輸入 5">
            <a:extLst>
              <a:ext uri="{FF2B5EF4-FFF2-40B4-BE49-F238E27FC236}">
                <a16:creationId xmlns:a16="http://schemas.microsoft.com/office/drawing/2014/main" id="{11FAAF6A-51DA-401F-88D6-FDE72F3B6798}"/>
              </a:ext>
            </a:extLst>
          </p:cNvPr>
          <p:cNvSpPr/>
          <p:nvPr/>
        </p:nvSpPr>
        <p:spPr>
          <a:xfrm rot="16200000" flipV="1">
            <a:off x="1444383" y="-178827"/>
            <a:ext cx="355548" cy="2485377"/>
          </a:xfrm>
          <a:prstGeom prst="flowChartManualInpu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60FD59-21FE-87EC-72D3-B9C791B28BD6}"/>
              </a:ext>
            </a:extLst>
          </p:cNvPr>
          <p:cNvSpPr/>
          <p:nvPr/>
        </p:nvSpPr>
        <p:spPr>
          <a:xfrm>
            <a:off x="375661" y="886087"/>
            <a:ext cx="1515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Liability</a:t>
            </a:r>
            <a:r>
              <a:rPr kumimoji="1"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endParaRPr kumimoji="1" lang="en-US" altLang="zh-TW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C4B4436-7BD1-920B-AEBA-E20DFF9F3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963489"/>
              </p:ext>
            </p:extLst>
          </p:nvPr>
        </p:nvGraphicFramePr>
        <p:xfrm>
          <a:off x="318782" y="2232863"/>
          <a:ext cx="9470110" cy="4207625"/>
        </p:xfrm>
        <a:graphic>
          <a:graphicData uri="http://schemas.openxmlformats.org/drawingml/2006/table">
            <a:tbl>
              <a:tblPr/>
              <a:tblGrid>
                <a:gridCol w="1111836">
                  <a:extLst>
                    <a:ext uri="{9D8B030D-6E8A-4147-A177-3AD203B41FA5}">
                      <a16:colId xmlns:a16="http://schemas.microsoft.com/office/drawing/2014/main" val="689020845"/>
                    </a:ext>
                  </a:extLst>
                </a:gridCol>
                <a:gridCol w="1391158">
                  <a:extLst>
                    <a:ext uri="{9D8B030D-6E8A-4147-A177-3AD203B41FA5}">
                      <a16:colId xmlns:a16="http://schemas.microsoft.com/office/drawing/2014/main" val="3924243605"/>
                    </a:ext>
                  </a:extLst>
                </a:gridCol>
                <a:gridCol w="1626276">
                  <a:extLst>
                    <a:ext uri="{9D8B030D-6E8A-4147-A177-3AD203B41FA5}">
                      <a16:colId xmlns:a16="http://schemas.microsoft.com/office/drawing/2014/main" val="3945179525"/>
                    </a:ext>
                  </a:extLst>
                </a:gridCol>
                <a:gridCol w="1339830">
                  <a:extLst>
                    <a:ext uri="{9D8B030D-6E8A-4147-A177-3AD203B41FA5}">
                      <a16:colId xmlns:a16="http://schemas.microsoft.com/office/drawing/2014/main" val="2989934825"/>
                    </a:ext>
                  </a:extLst>
                </a:gridCol>
                <a:gridCol w="4001010">
                  <a:extLst>
                    <a:ext uri="{9D8B030D-6E8A-4147-A177-3AD203B41FA5}">
                      <a16:colId xmlns:a16="http://schemas.microsoft.com/office/drawing/2014/main" val="4131616830"/>
                    </a:ext>
                  </a:extLst>
                </a:gridCol>
              </a:tblGrid>
              <a:tr h="380792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Liability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23916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型式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575106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Liability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資料錄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</a:t>
                      </a:r>
                      <a:endParaRPr kumimoji="0" lang="zh-TW" alt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LBRawID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93678"/>
                  </a:ext>
                </a:extLst>
              </a:tr>
              <a:tr h="38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2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/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cap="none" spc="0" baseline="0" dirty="0" err="1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lang="en-US" sz="1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noProof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NCP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SJC2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487233"/>
                  </a:ext>
                </a:extLst>
              </a:tr>
              <a:tr h="3807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 err="1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lang="en-US" altLang="zh-TW" sz="1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 (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</a:t>
                      </a: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ex: 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輸入</a:t>
                      </a: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UPG1,UPG2..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</a:t>
                      </a: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endParaRPr lang="zh-TW" altLang="en-US" sz="1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391659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 err="1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lang="en-US" altLang="zh-TW" sz="1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例</a:t>
                      </a: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:BM 0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BM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 </a:t>
                      </a: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CV#3</a:t>
                      </a:r>
                      <a:endParaRPr lang="zh-TW" altLang="en-US" sz="1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58065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cap="none" spc="0" baseline="0" dirty="0" err="1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1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TW" altLang="en-US" sz="1000" b="0" i="0" u="none" strike="noStrike" cap="none" spc="0" baseline="0" dirty="0">
                        <a:solidFill>
                          <a:srgbClr val="FF0000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357637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攤分比率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(%)</a:t>
                      </a:r>
                      <a:endParaRPr kumimoji="0" lang="zh-TW" alt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b="0" i="0" u="none" strike="noStrike" cap="none" spc="0" baseline="0" dirty="0" err="1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LBRatio</a:t>
                      </a:r>
                      <a:endParaRPr lang="en-US" altLang="zh-TW" sz="1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計算時要自行補上</a:t>
                      </a:r>
                      <a:r>
                        <a:rPr lang="en-US" altLang="zh-TW" sz="1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%</a:t>
                      </a:r>
                      <a:endParaRPr lang="zh-TW" altLang="en-US" sz="1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07668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資料建立日期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b="0" i="0" u="none" strike="noStrike" cap="none" spc="0" baseline="0" dirty="0" err="1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CreateDate</a:t>
                      </a:r>
                      <a:endParaRPr lang="en-US" altLang="zh-TW" sz="1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TW" altLang="en-US" sz="1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57811"/>
                  </a:ext>
                </a:extLst>
              </a:tr>
              <a:tr h="38079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異動原因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b="0" i="0" u="none" strike="noStrike" cap="none" spc="0" baseline="0" dirty="0" err="1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ModifyNote</a:t>
                      </a:r>
                      <a:endParaRPr lang="en-US" altLang="zh-TW" sz="1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TW" altLang="en-US" sz="1000" b="0" i="0" u="none" strike="noStrike" cap="none" spc="0" baseline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13148"/>
                  </a:ext>
                </a:extLst>
              </a:tr>
              <a:tr h="39970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終止日期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b="0" i="0" u="none" strike="noStrike" cap="none" spc="0" baseline="0" dirty="0" err="1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EndDate</a:t>
                      </a:r>
                      <a:endParaRPr lang="en-US" altLang="zh-TW" sz="10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有值則作廢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953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03653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33AB8C0-AB31-4030-A138-AE69BD359D6B}"/>
              </a:ext>
            </a:extLst>
          </p:cNvPr>
          <p:cNvSpPr/>
          <p:nvPr/>
        </p:nvSpPr>
        <p:spPr>
          <a:xfrm>
            <a:off x="458730" y="892747"/>
            <a:ext cx="2109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S-</a:t>
            </a:r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情境 </a:t>
            </a:r>
            <a:r>
              <a:rPr kumimoji="1" lang="en-US" altLang="zh-TW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(Situation)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2F0CE17B-AE18-4601-A67A-B8F98A204115}"/>
              </a:ext>
            </a:extLst>
          </p:cNvPr>
          <p:cNvSpPr txBox="1">
            <a:spLocks/>
          </p:cNvSpPr>
          <p:nvPr/>
        </p:nvSpPr>
        <p:spPr>
          <a:xfrm>
            <a:off x="1622156" y="200765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lang="zh-TW" altLang="en-US" sz="3600" dirty="0"/>
              <a:t>內容調整紀錄</a:t>
            </a:r>
            <a:r>
              <a:rPr lang="en-US" altLang="zh-TW" sz="3600" dirty="0"/>
              <a:t>(Cont.)</a:t>
            </a:r>
            <a:endParaRPr kumimoji="0" lang="zh-TW" altLang="en-US" sz="36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graphicFrame>
        <p:nvGraphicFramePr>
          <p:cNvPr id="3" name="內容版面配置區 3">
            <a:extLst>
              <a:ext uri="{FF2B5EF4-FFF2-40B4-BE49-F238E27FC236}">
                <a16:creationId xmlns:a16="http://schemas.microsoft.com/office/drawing/2014/main" id="{23F82F94-411C-D603-B704-7446CFDF96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9902933"/>
              </p:ext>
            </p:extLst>
          </p:nvPr>
        </p:nvGraphicFramePr>
        <p:xfrm>
          <a:off x="136450" y="764731"/>
          <a:ext cx="12055549" cy="436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9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5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612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內容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05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2023-01-13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發票工作明細檔與</a:t>
                      </a:r>
                      <a:r>
                        <a:rPr lang="en-US" altLang="zh-TW" sz="1600" dirty="0"/>
                        <a:t>Liability</a:t>
                      </a:r>
                      <a:r>
                        <a:rPr lang="zh-TW" altLang="en-US" sz="1600" dirty="0"/>
                        <a:t>增加海纜名稱與海纜作業；發票主</a:t>
                      </a:r>
                      <a:r>
                        <a:rPr lang="en-US" altLang="zh-TW" sz="1600" dirty="0"/>
                        <a:t>/</a:t>
                      </a:r>
                      <a:r>
                        <a:rPr lang="zh-TW" altLang="en-US" sz="1600" dirty="0"/>
                        <a:t>明細檔、帳單明細檔亦增加海纜作業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後來確認，</a:t>
                      </a:r>
                      <a:r>
                        <a:rPr lang="zh-TW" altLang="en-US" sz="1600" dirty="0"/>
                        <a:t>海纜名稱</a:t>
                      </a:r>
                      <a:r>
                        <a:rPr lang="en-US" altLang="zh-TW" sz="1600" dirty="0"/>
                        <a:t>+</a:t>
                      </a:r>
                      <a:r>
                        <a:rPr lang="zh-TW" altLang="en-US" sz="1600" dirty="0"/>
                        <a:t>海纜作業</a:t>
                      </a:r>
                      <a:r>
                        <a:rPr lang="en-US" altLang="zh-TW" sz="1600" dirty="0"/>
                        <a:t>+</a:t>
                      </a:r>
                      <a:r>
                        <a:rPr lang="zh-TW" altLang="en-US" sz="1600" dirty="0"/>
                        <a:t>計帳段號才能唯一做計帳段號的識別</a:t>
                      </a:r>
                      <a:endParaRPr lang="en-US" altLang="zh-TW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30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2023-01-13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新增</a:t>
                      </a:r>
                      <a:r>
                        <a:rPr lang="en-US" altLang="zh-TW" sz="1600" b="0" i="0" u="none" strike="noStrike" cap="none" spc="0" baseline="0" dirty="0" err="1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PTPaymentRecords</a:t>
                      </a:r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(</a:t>
                      </a: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會員繳款紀錄表</a:t>
                      </a:r>
                      <a:r>
                        <a:rPr lang="en-US" altLang="zh-TW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)</a:t>
                      </a:r>
                      <a:endParaRPr lang="zh-TW" altLang="en-US" sz="16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因會員對於帳單上某項費用項目可能進行多次繳款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306">
                <a:tc>
                  <a:txBody>
                    <a:bodyPr/>
                    <a:lstStyle/>
                    <a:p>
                      <a:pPr algn="l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6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636174"/>
                  </a:ext>
                </a:extLst>
              </a:tr>
              <a:tr h="4303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781156"/>
                  </a:ext>
                </a:extLst>
              </a:tr>
              <a:tr h="430306">
                <a:tc>
                  <a:txBody>
                    <a:bodyPr/>
                    <a:lstStyle/>
                    <a:p>
                      <a:pPr algn="l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476319"/>
                  </a:ext>
                </a:extLst>
              </a:tr>
              <a:tr h="430306">
                <a:tc>
                  <a:txBody>
                    <a:bodyPr/>
                    <a:lstStyle/>
                    <a:p>
                      <a:pPr algn="l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endParaRPr lang="en-US" altLang="zh-TW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22557"/>
                  </a:ext>
                </a:extLst>
              </a:tr>
              <a:tr h="430306">
                <a:tc>
                  <a:txBody>
                    <a:bodyPr/>
                    <a:lstStyle/>
                    <a:p>
                      <a:pPr algn="l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endParaRPr lang="en-US" altLang="zh-TW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729581"/>
                  </a:ext>
                </a:extLst>
              </a:tr>
              <a:tr h="430306">
                <a:tc>
                  <a:txBody>
                    <a:bodyPr/>
                    <a:lstStyle/>
                    <a:p>
                      <a:pPr algn="l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11373"/>
                  </a:ext>
                </a:extLst>
              </a:tr>
              <a:tr h="430306">
                <a:tc>
                  <a:txBody>
                    <a:bodyPr/>
                    <a:lstStyle/>
                    <a:p>
                      <a:pPr algn="l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zh-TW" altLang="en-US" sz="16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578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76031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人工輸入 1">
            <a:extLst>
              <a:ext uri="{FF2B5EF4-FFF2-40B4-BE49-F238E27FC236}">
                <a16:creationId xmlns:a16="http://schemas.microsoft.com/office/drawing/2014/main" id="{1F895304-C932-4CFD-B90F-60A26F696E65}"/>
              </a:ext>
            </a:extLst>
          </p:cNvPr>
          <p:cNvSpPr/>
          <p:nvPr/>
        </p:nvSpPr>
        <p:spPr>
          <a:xfrm rot="16200000" flipV="1">
            <a:off x="1727510" y="-461954"/>
            <a:ext cx="355548" cy="3051631"/>
          </a:xfrm>
          <a:prstGeom prst="flowChartManualInpu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50752E-445B-4C08-B01C-277506EF8293}"/>
              </a:ext>
            </a:extLst>
          </p:cNvPr>
          <p:cNvSpPr/>
          <p:nvPr/>
        </p:nvSpPr>
        <p:spPr>
          <a:xfrm>
            <a:off x="318782" y="832486"/>
            <a:ext cx="10435904" cy="484586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3AB8C0-AB31-4030-A138-AE69BD359D6B}"/>
              </a:ext>
            </a:extLst>
          </p:cNvPr>
          <p:cNvSpPr/>
          <p:nvPr/>
        </p:nvSpPr>
        <p:spPr>
          <a:xfrm>
            <a:off x="379468" y="895905"/>
            <a:ext cx="2572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CreateStatement</a:t>
            </a:r>
            <a:r>
              <a:rPr kumimoji="1"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</a:t>
            </a:r>
            <a:endParaRPr kumimoji="1" lang="en-US" altLang="zh-TW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2F0CE17B-AE18-4601-A67A-B8F98A204115}"/>
              </a:ext>
            </a:extLst>
          </p:cNvPr>
          <p:cNvSpPr txBox="1">
            <a:spLocks/>
          </p:cNvSpPr>
          <p:nvPr/>
        </p:nvSpPr>
        <p:spPr>
          <a:xfrm>
            <a:off x="1622156" y="200765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lang="en-US" altLang="zh-TW" sz="3300" dirty="0"/>
              <a:t>DB Schema</a:t>
            </a:r>
            <a:r>
              <a:rPr lang="zh-TW" altLang="en-US" sz="3300" dirty="0"/>
              <a:t>設計</a:t>
            </a:r>
            <a:r>
              <a:rPr lang="en-US" altLang="zh-TW" sz="3300" dirty="0"/>
              <a:t>(Cont.)</a:t>
            </a:r>
            <a:endParaRPr kumimoji="0" lang="zh-TW" altLang="en-US" sz="33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F4A52AD-B237-99E2-29DD-C2FF65AD2098}"/>
              </a:ext>
            </a:extLst>
          </p:cNvPr>
          <p:cNvSpPr txBox="1"/>
          <p:nvPr/>
        </p:nvSpPr>
        <p:spPr>
          <a:xfrm>
            <a:off x="799087" y="1557152"/>
            <a:ext cx="5791700" cy="32932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Liability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LBRawID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SubmarineCable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WorkTitle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BillMilestone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PartyName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varchar(</a:t>
            </a:r>
            <a:r>
              <a:rPr lang="en-US" altLang="zh-TW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LBRatio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CreateDate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TW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ModifyNote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varchar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EndDate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LBRawID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16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912198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橢圓 2">
            <a:extLst>
              <a:ext uri="{FF2B5EF4-FFF2-40B4-BE49-F238E27FC236}">
                <a16:creationId xmlns:a16="http://schemas.microsoft.com/office/drawing/2014/main" id="{34578CA9-79CF-42A3-A888-DF91A64AA7D6}"/>
              </a:ext>
            </a:extLst>
          </p:cNvPr>
          <p:cNvSpPr/>
          <p:nvPr/>
        </p:nvSpPr>
        <p:spPr>
          <a:xfrm>
            <a:off x="1463045" y="1052666"/>
            <a:ext cx="587828" cy="562624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BF4B31-A37E-40CF-B54B-1F425BADC751}"/>
              </a:ext>
            </a:extLst>
          </p:cNvPr>
          <p:cNvSpPr/>
          <p:nvPr/>
        </p:nvSpPr>
        <p:spPr>
          <a:xfrm>
            <a:off x="1175662" y="2012161"/>
            <a:ext cx="287383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f1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A9FA55C-C716-4864-B8FB-B6A9D557A2BE}"/>
              </a:ext>
            </a:extLst>
          </p:cNvPr>
          <p:cNvSpPr/>
          <p:nvPr/>
        </p:nvSpPr>
        <p:spPr>
          <a:xfrm>
            <a:off x="1613267" y="2007646"/>
            <a:ext cx="287383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A79875A-62F1-4991-AA2E-0B533BE475F3}"/>
              </a:ext>
            </a:extLst>
          </p:cNvPr>
          <p:cNvSpPr/>
          <p:nvPr/>
        </p:nvSpPr>
        <p:spPr>
          <a:xfrm>
            <a:off x="2050872" y="2016676"/>
            <a:ext cx="287383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f3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3AB8324-AE76-4E68-B88D-71D2643DFA9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319354" y="1532896"/>
            <a:ext cx="229776" cy="47926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7545AB1-5F1C-4523-A583-5526A15CF620}"/>
              </a:ext>
            </a:extLst>
          </p:cNvPr>
          <p:cNvCxnSpPr>
            <a:stCxn id="3" idx="4"/>
            <a:endCxn id="31" idx="0"/>
          </p:cNvCxnSpPr>
          <p:nvPr/>
        </p:nvCxnSpPr>
        <p:spPr>
          <a:xfrm>
            <a:off x="1756959" y="1615290"/>
            <a:ext cx="0" cy="39235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A6DC553A-72D6-4553-820D-13F928BE354E}"/>
              </a:ext>
            </a:extLst>
          </p:cNvPr>
          <p:cNvCxnSpPr>
            <a:stCxn id="3" idx="5"/>
            <a:endCxn id="32" idx="0"/>
          </p:cNvCxnSpPr>
          <p:nvPr/>
        </p:nvCxnSpPr>
        <p:spPr>
          <a:xfrm>
            <a:off x="1964788" y="1532896"/>
            <a:ext cx="229776" cy="48378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7D2B9ACC-8AD3-4EB2-8EB0-96095CEFFB2D}"/>
              </a:ext>
            </a:extLst>
          </p:cNvPr>
          <p:cNvSpPr/>
          <p:nvPr/>
        </p:nvSpPr>
        <p:spPr>
          <a:xfrm>
            <a:off x="1463044" y="2830622"/>
            <a:ext cx="587828" cy="562624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9BD75ED-956C-491B-9BE1-DE8735AF7898}"/>
              </a:ext>
            </a:extLst>
          </p:cNvPr>
          <p:cNvSpPr/>
          <p:nvPr/>
        </p:nvSpPr>
        <p:spPr>
          <a:xfrm>
            <a:off x="1175661" y="3790117"/>
            <a:ext cx="287383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f4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9566E1B-84A5-4B91-B9A6-5A5657B911AB}"/>
              </a:ext>
            </a:extLst>
          </p:cNvPr>
          <p:cNvSpPr/>
          <p:nvPr/>
        </p:nvSpPr>
        <p:spPr>
          <a:xfrm>
            <a:off x="2050871" y="3794632"/>
            <a:ext cx="287383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f5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B1E4C270-6E0E-49CA-B948-31EA1F0CEC1E}"/>
              </a:ext>
            </a:extLst>
          </p:cNvPr>
          <p:cNvCxnSpPr>
            <a:stCxn id="34" idx="3"/>
            <a:endCxn id="35" idx="0"/>
          </p:cNvCxnSpPr>
          <p:nvPr/>
        </p:nvCxnSpPr>
        <p:spPr>
          <a:xfrm flipH="1">
            <a:off x="1319353" y="3310852"/>
            <a:ext cx="229776" cy="47926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D9433578-4B15-42D4-A2B7-07E548C940EB}"/>
              </a:ext>
            </a:extLst>
          </p:cNvPr>
          <p:cNvCxnSpPr>
            <a:stCxn id="34" idx="5"/>
            <a:endCxn id="37" idx="0"/>
          </p:cNvCxnSpPr>
          <p:nvPr/>
        </p:nvCxnSpPr>
        <p:spPr>
          <a:xfrm>
            <a:off x="1964787" y="3310852"/>
            <a:ext cx="229776" cy="48378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D1778777-6312-4039-8BFC-F176A72D3440}"/>
              </a:ext>
            </a:extLst>
          </p:cNvPr>
          <p:cNvSpPr/>
          <p:nvPr/>
        </p:nvSpPr>
        <p:spPr>
          <a:xfrm>
            <a:off x="1463043" y="4643225"/>
            <a:ext cx="587828" cy="562624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A3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BA5ABFC-2902-4B46-9CEF-5837A1242915}"/>
              </a:ext>
            </a:extLst>
          </p:cNvPr>
          <p:cNvSpPr/>
          <p:nvPr/>
        </p:nvSpPr>
        <p:spPr>
          <a:xfrm>
            <a:off x="1175660" y="5602720"/>
            <a:ext cx="287383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f6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89BE06E-F8E7-490F-8812-5583D5E71E69}"/>
              </a:ext>
            </a:extLst>
          </p:cNvPr>
          <p:cNvSpPr/>
          <p:nvPr/>
        </p:nvSpPr>
        <p:spPr>
          <a:xfrm>
            <a:off x="1613265" y="5598205"/>
            <a:ext cx="287383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f7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E70CC95-6E1F-4C68-83E0-458B4B2355A9}"/>
              </a:ext>
            </a:extLst>
          </p:cNvPr>
          <p:cNvSpPr/>
          <p:nvPr/>
        </p:nvSpPr>
        <p:spPr>
          <a:xfrm>
            <a:off x="2050870" y="5607235"/>
            <a:ext cx="287383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f8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A4B8BDE7-8A9C-4047-BFE6-AF614D42A523}"/>
              </a:ext>
            </a:extLst>
          </p:cNvPr>
          <p:cNvCxnSpPr>
            <a:stCxn id="41" idx="3"/>
            <a:endCxn id="42" idx="0"/>
          </p:cNvCxnSpPr>
          <p:nvPr/>
        </p:nvCxnSpPr>
        <p:spPr>
          <a:xfrm flipH="1">
            <a:off x="1319352" y="5123455"/>
            <a:ext cx="229776" cy="47926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D5D2B1A4-3181-4E87-9291-4A8705947297}"/>
              </a:ext>
            </a:extLst>
          </p:cNvPr>
          <p:cNvCxnSpPr>
            <a:stCxn id="41" idx="4"/>
            <a:endCxn id="43" idx="0"/>
          </p:cNvCxnSpPr>
          <p:nvPr/>
        </p:nvCxnSpPr>
        <p:spPr>
          <a:xfrm>
            <a:off x="1756957" y="5205849"/>
            <a:ext cx="0" cy="39235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0048800D-2DF6-4375-AA93-D8802A90A38E}"/>
              </a:ext>
            </a:extLst>
          </p:cNvPr>
          <p:cNvCxnSpPr>
            <a:stCxn id="41" idx="5"/>
            <a:endCxn id="44" idx="0"/>
          </p:cNvCxnSpPr>
          <p:nvPr/>
        </p:nvCxnSpPr>
        <p:spPr>
          <a:xfrm>
            <a:off x="1964786" y="5123455"/>
            <a:ext cx="229776" cy="48378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4C341E7-849A-46AC-8138-C7BDB27D9F8B}"/>
              </a:ext>
            </a:extLst>
          </p:cNvPr>
          <p:cNvSpPr txBox="1"/>
          <p:nvPr/>
        </p:nvSpPr>
        <p:spPr>
          <a:xfrm>
            <a:off x="2079674" y="883325"/>
            <a:ext cx="39689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1-1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25E2A51D-28BA-4222-B49F-4FC67CE869F3}"/>
              </a:ext>
            </a:extLst>
          </p:cNvPr>
          <p:cNvSpPr txBox="1"/>
          <p:nvPr/>
        </p:nvSpPr>
        <p:spPr>
          <a:xfrm>
            <a:off x="2050870" y="4534816"/>
            <a:ext cx="39689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1-1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F8113E1F-DC4E-4DD9-A67E-4C0EE7D4575C}"/>
              </a:ext>
            </a:extLst>
          </p:cNvPr>
          <p:cNvSpPr txBox="1"/>
          <p:nvPr/>
        </p:nvSpPr>
        <p:spPr>
          <a:xfrm>
            <a:off x="2079674" y="2787390"/>
            <a:ext cx="42896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1-N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CD76473-3FCF-47E2-A183-364BA3634AB1}"/>
              </a:ext>
            </a:extLst>
          </p:cNvPr>
          <p:cNvSpPr/>
          <p:nvPr/>
        </p:nvSpPr>
        <p:spPr>
          <a:xfrm>
            <a:off x="2508634" y="5607235"/>
            <a:ext cx="287383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f9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EC9F8601-981E-4154-805B-84BB665FA741}"/>
              </a:ext>
            </a:extLst>
          </p:cNvPr>
          <p:cNvCxnSpPr>
            <a:cxnSpLocks/>
            <a:stCxn id="41" idx="5"/>
            <a:endCxn id="51" idx="0"/>
          </p:cNvCxnSpPr>
          <p:nvPr/>
        </p:nvCxnSpPr>
        <p:spPr>
          <a:xfrm>
            <a:off x="1964786" y="5123455"/>
            <a:ext cx="687540" cy="48378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橢圓 54">
            <a:extLst>
              <a:ext uri="{FF2B5EF4-FFF2-40B4-BE49-F238E27FC236}">
                <a16:creationId xmlns:a16="http://schemas.microsoft.com/office/drawing/2014/main" id="{AB1ACA47-1CDD-47A3-9508-E7E63DC8D034}"/>
              </a:ext>
            </a:extLst>
          </p:cNvPr>
          <p:cNvSpPr/>
          <p:nvPr/>
        </p:nvSpPr>
        <p:spPr>
          <a:xfrm>
            <a:off x="4475678" y="1077199"/>
            <a:ext cx="587828" cy="56262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</a:t>
            </a:r>
            <a:r>
              <a:rPr kumimoji="0" lang="en-US" altLang="zh-TW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1608CBB-F0DF-4878-A67B-A7C5F14C6DB6}"/>
              </a:ext>
            </a:extLst>
          </p:cNvPr>
          <p:cNvSpPr/>
          <p:nvPr/>
        </p:nvSpPr>
        <p:spPr>
          <a:xfrm>
            <a:off x="4188295" y="2036694"/>
            <a:ext cx="287383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f1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74D2764-C05A-41A6-A3DE-19E9501E5D52}"/>
              </a:ext>
            </a:extLst>
          </p:cNvPr>
          <p:cNvSpPr/>
          <p:nvPr/>
        </p:nvSpPr>
        <p:spPr>
          <a:xfrm>
            <a:off x="4625900" y="2032179"/>
            <a:ext cx="287383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052A484-662B-4077-95E1-6E8249F29FAE}"/>
              </a:ext>
            </a:extLst>
          </p:cNvPr>
          <p:cNvSpPr/>
          <p:nvPr/>
        </p:nvSpPr>
        <p:spPr>
          <a:xfrm>
            <a:off x="5063505" y="2041209"/>
            <a:ext cx="287383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f3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85878FB4-72AB-4853-9159-B88D372F5040}"/>
              </a:ext>
            </a:extLst>
          </p:cNvPr>
          <p:cNvCxnSpPr>
            <a:stCxn id="55" idx="3"/>
            <a:endCxn id="56" idx="0"/>
          </p:cNvCxnSpPr>
          <p:nvPr/>
        </p:nvCxnSpPr>
        <p:spPr>
          <a:xfrm flipH="1">
            <a:off x="4331987" y="1557429"/>
            <a:ext cx="229776" cy="479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FC1DB55D-4F5C-4B13-BDF2-A96E0F96422E}"/>
              </a:ext>
            </a:extLst>
          </p:cNvPr>
          <p:cNvCxnSpPr>
            <a:stCxn id="55" idx="4"/>
            <a:endCxn id="57" idx="0"/>
          </p:cNvCxnSpPr>
          <p:nvPr/>
        </p:nvCxnSpPr>
        <p:spPr>
          <a:xfrm>
            <a:off x="4769592" y="1639823"/>
            <a:ext cx="0" cy="392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732A24E2-7447-466B-B8BE-494511AB1216}"/>
              </a:ext>
            </a:extLst>
          </p:cNvPr>
          <p:cNvCxnSpPr>
            <a:stCxn id="55" idx="5"/>
            <a:endCxn id="58" idx="0"/>
          </p:cNvCxnSpPr>
          <p:nvPr/>
        </p:nvCxnSpPr>
        <p:spPr>
          <a:xfrm>
            <a:off x="4977421" y="1557429"/>
            <a:ext cx="229776" cy="483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62" name="橢圓 61">
            <a:extLst>
              <a:ext uri="{FF2B5EF4-FFF2-40B4-BE49-F238E27FC236}">
                <a16:creationId xmlns:a16="http://schemas.microsoft.com/office/drawing/2014/main" id="{CC3BB44C-E745-4F37-BD9B-A5210BFEB472}"/>
              </a:ext>
            </a:extLst>
          </p:cNvPr>
          <p:cNvSpPr/>
          <p:nvPr/>
        </p:nvSpPr>
        <p:spPr>
          <a:xfrm>
            <a:off x="3744159" y="2826375"/>
            <a:ext cx="587828" cy="56262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6FC4946-CCE5-4FDE-BEBC-2DC67E286525}"/>
              </a:ext>
            </a:extLst>
          </p:cNvPr>
          <p:cNvSpPr/>
          <p:nvPr/>
        </p:nvSpPr>
        <p:spPr>
          <a:xfrm>
            <a:off x="3456776" y="3816648"/>
            <a:ext cx="287383" cy="30777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a1</a:t>
            </a:r>
            <a:endParaRPr kumimoji="0" lang="zh-TW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8B03CD2-48CB-4A3A-AAE3-29A8B9BB196D}"/>
              </a:ext>
            </a:extLst>
          </p:cNvPr>
          <p:cNvSpPr/>
          <p:nvPr/>
        </p:nvSpPr>
        <p:spPr>
          <a:xfrm>
            <a:off x="4331986" y="3821163"/>
            <a:ext cx="287383" cy="30777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a2</a:t>
            </a:r>
            <a:endParaRPr kumimoji="0" lang="zh-TW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4EEA4F37-ECB6-4D0A-A4DC-E6F7100145A2}"/>
              </a:ext>
            </a:extLst>
          </p:cNvPr>
          <p:cNvCxnSpPr>
            <a:stCxn id="62" idx="3"/>
            <a:endCxn id="63" idx="0"/>
          </p:cNvCxnSpPr>
          <p:nvPr/>
        </p:nvCxnSpPr>
        <p:spPr>
          <a:xfrm flipH="1">
            <a:off x="3600468" y="3306605"/>
            <a:ext cx="229776" cy="510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0B1B8B98-B433-4CCE-B204-A01F14285473}"/>
              </a:ext>
            </a:extLst>
          </p:cNvPr>
          <p:cNvCxnSpPr>
            <a:stCxn id="62" idx="5"/>
            <a:endCxn id="64" idx="0"/>
          </p:cNvCxnSpPr>
          <p:nvPr/>
        </p:nvCxnSpPr>
        <p:spPr>
          <a:xfrm>
            <a:off x="4245902" y="3306605"/>
            <a:ext cx="229776" cy="5145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70" name="橢圓 69">
            <a:extLst>
              <a:ext uri="{FF2B5EF4-FFF2-40B4-BE49-F238E27FC236}">
                <a16:creationId xmlns:a16="http://schemas.microsoft.com/office/drawing/2014/main" id="{7C94663F-3913-471E-9BD4-B377E1A09CEE}"/>
              </a:ext>
            </a:extLst>
          </p:cNvPr>
          <p:cNvSpPr/>
          <p:nvPr/>
        </p:nvSpPr>
        <p:spPr>
          <a:xfrm>
            <a:off x="5328560" y="2847088"/>
            <a:ext cx="587828" cy="562624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B299D65-2B57-4BA0-B652-6235629CD53C}"/>
              </a:ext>
            </a:extLst>
          </p:cNvPr>
          <p:cNvSpPr/>
          <p:nvPr/>
        </p:nvSpPr>
        <p:spPr>
          <a:xfrm>
            <a:off x="5041177" y="3837361"/>
            <a:ext cx="287383" cy="30777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b1</a:t>
            </a:r>
            <a:endParaRPr kumimoji="0" lang="zh-TW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22971C3-8C2D-48C8-9AB5-4A681DE05B58}"/>
              </a:ext>
            </a:extLst>
          </p:cNvPr>
          <p:cNvSpPr/>
          <p:nvPr/>
        </p:nvSpPr>
        <p:spPr>
          <a:xfrm>
            <a:off x="5916387" y="3841876"/>
            <a:ext cx="287383" cy="30777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b2</a:t>
            </a:r>
            <a:endParaRPr kumimoji="0" lang="zh-TW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EDA6D205-0E88-4984-97DC-99CDC5E28C4A}"/>
              </a:ext>
            </a:extLst>
          </p:cNvPr>
          <p:cNvCxnSpPr>
            <a:stCxn id="70" idx="3"/>
            <a:endCxn id="71" idx="0"/>
          </p:cNvCxnSpPr>
          <p:nvPr/>
        </p:nvCxnSpPr>
        <p:spPr>
          <a:xfrm flipH="1">
            <a:off x="5184869" y="3327318"/>
            <a:ext cx="229776" cy="510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43E9B47D-3462-457D-AE2A-C8FF977FFEA9}"/>
              </a:ext>
            </a:extLst>
          </p:cNvPr>
          <p:cNvCxnSpPr>
            <a:stCxn id="70" idx="5"/>
            <a:endCxn id="72" idx="0"/>
          </p:cNvCxnSpPr>
          <p:nvPr/>
        </p:nvCxnSpPr>
        <p:spPr>
          <a:xfrm>
            <a:off x="5830303" y="3327318"/>
            <a:ext cx="229776" cy="5145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75" name="橢圓 74">
            <a:extLst>
              <a:ext uri="{FF2B5EF4-FFF2-40B4-BE49-F238E27FC236}">
                <a16:creationId xmlns:a16="http://schemas.microsoft.com/office/drawing/2014/main" id="{8A9EEE63-AEA9-4134-8D6B-D5982F077A9A}"/>
              </a:ext>
            </a:extLst>
          </p:cNvPr>
          <p:cNvSpPr/>
          <p:nvPr/>
        </p:nvSpPr>
        <p:spPr>
          <a:xfrm>
            <a:off x="6846031" y="2856808"/>
            <a:ext cx="587828" cy="562624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P3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D430B14-F9B2-48BD-BB5D-9F88865820EF}"/>
              </a:ext>
            </a:extLst>
          </p:cNvPr>
          <p:cNvSpPr/>
          <p:nvPr/>
        </p:nvSpPr>
        <p:spPr>
          <a:xfrm>
            <a:off x="6558648" y="3847080"/>
            <a:ext cx="287383" cy="30777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c1</a:t>
            </a:r>
            <a:endParaRPr kumimoji="0" lang="zh-TW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28872D88-5DDD-47C9-AAAD-EF93DFFB78E4}"/>
              </a:ext>
            </a:extLst>
          </p:cNvPr>
          <p:cNvSpPr/>
          <p:nvPr/>
        </p:nvSpPr>
        <p:spPr>
          <a:xfrm>
            <a:off x="7433858" y="3851596"/>
            <a:ext cx="287383" cy="30777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c2</a:t>
            </a:r>
            <a:endParaRPr kumimoji="0" lang="zh-TW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93C727BF-89DF-4249-A881-ABA952EFA177}"/>
              </a:ext>
            </a:extLst>
          </p:cNvPr>
          <p:cNvCxnSpPr>
            <a:stCxn id="75" idx="3"/>
            <a:endCxn id="76" idx="0"/>
          </p:cNvCxnSpPr>
          <p:nvPr/>
        </p:nvCxnSpPr>
        <p:spPr>
          <a:xfrm flipH="1">
            <a:off x="6702340" y="3337038"/>
            <a:ext cx="229776" cy="510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4933D102-890F-411E-82E7-2BA24AA789F7}"/>
              </a:ext>
            </a:extLst>
          </p:cNvPr>
          <p:cNvCxnSpPr>
            <a:stCxn id="75" idx="5"/>
            <a:endCxn id="77" idx="0"/>
          </p:cNvCxnSpPr>
          <p:nvPr/>
        </p:nvCxnSpPr>
        <p:spPr>
          <a:xfrm>
            <a:off x="7347774" y="3337038"/>
            <a:ext cx="229776" cy="5145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8F798336-672B-49D2-85A2-385F9AA2B31D}"/>
              </a:ext>
            </a:extLst>
          </p:cNvPr>
          <p:cNvSpPr txBox="1"/>
          <p:nvPr/>
        </p:nvSpPr>
        <p:spPr>
          <a:xfrm>
            <a:off x="3594957" y="3416542"/>
            <a:ext cx="83450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:a%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E1580997-B6A8-4C10-A340-280D4C206459}"/>
              </a:ext>
            </a:extLst>
          </p:cNvPr>
          <p:cNvSpPr txBox="1"/>
          <p:nvPr/>
        </p:nvSpPr>
        <p:spPr>
          <a:xfrm>
            <a:off x="5197493" y="3415312"/>
            <a:ext cx="83450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:b%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3E20FBF5-0D7B-416E-A28A-953B260727AF}"/>
              </a:ext>
            </a:extLst>
          </p:cNvPr>
          <p:cNvSpPr txBox="1"/>
          <p:nvPr/>
        </p:nvSpPr>
        <p:spPr>
          <a:xfrm>
            <a:off x="6720937" y="3427489"/>
            <a:ext cx="834505" cy="276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攤分比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Calibri"/>
              </a:rPr>
              <a:t>:c%</a:t>
            </a:r>
            <a:endParaRPr kumimoji="0" lang="zh-TW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Calibri"/>
            </a:endParaRPr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DE084F8F-503A-49BF-A3AE-F1610EFB42A6}"/>
              </a:ext>
            </a:extLst>
          </p:cNvPr>
          <p:cNvSpPr/>
          <p:nvPr/>
        </p:nvSpPr>
        <p:spPr>
          <a:xfrm>
            <a:off x="4389593" y="4723364"/>
            <a:ext cx="587828" cy="562624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P3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C40611D-86F5-477A-8BB2-AD759EF283A3}"/>
              </a:ext>
            </a:extLst>
          </p:cNvPr>
          <p:cNvSpPr/>
          <p:nvPr/>
        </p:nvSpPr>
        <p:spPr>
          <a:xfrm>
            <a:off x="4038072" y="5682859"/>
            <a:ext cx="287383" cy="36932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f6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455E647F-AF4C-4543-AF24-95E63CB17071}"/>
              </a:ext>
            </a:extLst>
          </p:cNvPr>
          <p:cNvSpPr/>
          <p:nvPr/>
        </p:nvSpPr>
        <p:spPr>
          <a:xfrm>
            <a:off x="4475677" y="5678344"/>
            <a:ext cx="287383" cy="36932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f7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F0DE2A1-92C2-411B-9CE3-EEA37B755C39}"/>
              </a:ext>
            </a:extLst>
          </p:cNvPr>
          <p:cNvSpPr/>
          <p:nvPr/>
        </p:nvSpPr>
        <p:spPr>
          <a:xfrm>
            <a:off x="4913282" y="5687374"/>
            <a:ext cx="287383" cy="36932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f8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827C3D9C-E4FD-4526-A384-F4DE5584FC7B}"/>
              </a:ext>
            </a:extLst>
          </p:cNvPr>
          <p:cNvCxnSpPr>
            <a:stCxn id="84" idx="3"/>
            <a:endCxn id="85" idx="0"/>
          </p:cNvCxnSpPr>
          <p:nvPr/>
        </p:nvCxnSpPr>
        <p:spPr>
          <a:xfrm flipH="1">
            <a:off x="4181764" y="5203594"/>
            <a:ext cx="293914" cy="479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60A5C14D-5E01-4C79-B9F8-CB9460150E96}"/>
              </a:ext>
            </a:extLst>
          </p:cNvPr>
          <p:cNvCxnSpPr>
            <a:stCxn id="84" idx="4"/>
            <a:endCxn id="86" idx="0"/>
          </p:cNvCxnSpPr>
          <p:nvPr/>
        </p:nvCxnSpPr>
        <p:spPr>
          <a:xfrm flipH="1">
            <a:off x="4619369" y="5285988"/>
            <a:ext cx="64138" cy="392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9CAF9026-7876-4BAF-8B1C-6F093E6FBD81}"/>
              </a:ext>
            </a:extLst>
          </p:cNvPr>
          <p:cNvCxnSpPr>
            <a:stCxn id="84" idx="5"/>
            <a:endCxn id="87" idx="0"/>
          </p:cNvCxnSpPr>
          <p:nvPr/>
        </p:nvCxnSpPr>
        <p:spPr>
          <a:xfrm>
            <a:off x="4891336" y="5203594"/>
            <a:ext cx="165638" cy="483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7C1057D7-F1A8-4A78-A7A5-BD070FD52C74}"/>
              </a:ext>
            </a:extLst>
          </p:cNvPr>
          <p:cNvSpPr/>
          <p:nvPr/>
        </p:nvSpPr>
        <p:spPr>
          <a:xfrm>
            <a:off x="5371046" y="5687374"/>
            <a:ext cx="287383" cy="36932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f9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B70FEE32-2AE0-4AD0-8C5F-BDA21C7610F2}"/>
              </a:ext>
            </a:extLst>
          </p:cNvPr>
          <p:cNvCxnSpPr>
            <a:cxnSpLocks/>
            <a:stCxn id="84" idx="5"/>
            <a:endCxn id="91" idx="0"/>
          </p:cNvCxnSpPr>
          <p:nvPr/>
        </p:nvCxnSpPr>
        <p:spPr>
          <a:xfrm>
            <a:off x="4891336" y="5203594"/>
            <a:ext cx="623402" cy="483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93" name="橢圓 92">
            <a:extLst>
              <a:ext uri="{FF2B5EF4-FFF2-40B4-BE49-F238E27FC236}">
                <a16:creationId xmlns:a16="http://schemas.microsoft.com/office/drawing/2014/main" id="{12A56A54-BCEC-435A-B5F0-BC1B2E7FDE33}"/>
              </a:ext>
            </a:extLst>
          </p:cNvPr>
          <p:cNvSpPr/>
          <p:nvPr/>
        </p:nvSpPr>
        <p:spPr>
          <a:xfrm>
            <a:off x="8795666" y="1065621"/>
            <a:ext cx="587828" cy="56262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</a:t>
            </a:r>
            <a:r>
              <a:rPr kumimoji="0" lang="en-US" altLang="zh-TW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C7C95143-8668-43BC-AB1E-5FF0EFFCF060}"/>
              </a:ext>
            </a:extLst>
          </p:cNvPr>
          <p:cNvSpPr/>
          <p:nvPr/>
        </p:nvSpPr>
        <p:spPr>
          <a:xfrm>
            <a:off x="8508283" y="2025116"/>
            <a:ext cx="287383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f1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BC344E1-EA18-4522-B97F-C24E08D2AF40}"/>
              </a:ext>
            </a:extLst>
          </p:cNvPr>
          <p:cNvSpPr/>
          <p:nvPr/>
        </p:nvSpPr>
        <p:spPr>
          <a:xfrm>
            <a:off x="8945888" y="2020601"/>
            <a:ext cx="287383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9001C757-F356-45CF-AF05-1A624762BB7B}"/>
              </a:ext>
            </a:extLst>
          </p:cNvPr>
          <p:cNvSpPr/>
          <p:nvPr/>
        </p:nvSpPr>
        <p:spPr>
          <a:xfrm>
            <a:off x="9383493" y="2029631"/>
            <a:ext cx="287383" cy="369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f3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A95A819B-E856-4A76-BAC4-EDD2C0F6293C}"/>
              </a:ext>
            </a:extLst>
          </p:cNvPr>
          <p:cNvCxnSpPr>
            <a:cxnSpLocks/>
            <a:stCxn id="93" idx="4"/>
            <a:endCxn id="94" idx="0"/>
          </p:cNvCxnSpPr>
          <p:nvPr/>
        </p:nvCxnSpPr>
        <p:spPr>
          <a:xfrm flipH="1">
            <a:off x="8651975" y="1628245"/>
            <a:ext cx="437605" cy="396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CA719247-ABEA-431B-94B1-4C837DB566D8}"/>
              </a:ext>
            </a:extLst>
          </p:cNvPr>
          <p:cNvCxnSpPr>
            <a:stCxn id="93" idx="4"/>
            <a:endCxn id="95" idx="0"/>
          </p:cNvCxnSpPr>
          <p:nvPr/>
        </p:nvCxnSpPr>
        <p:spPr>
          <a:xfrm>
            <a:off x="9089580" y="1628245"/>
            <a:ext cx="0" cy="392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DC9F6C51-E91A-4C05-B811-0ACCCAF78467}"/>
              </a:ext>
            </a:extLst>
          </p:cNvPr>
          <p:cNvCxnSpPr>
            <a:cxnSpLocks/>
            <a:stCxn id="93" idx="4"/>
            <a:endCxn id="96" idx="0"/>
          </p:cNvCxnSpPr>
          <p:nvPr/>
        </p:nvCxnSpPr>
        <p:spPr>
          <a:xfrm>
            <a:off x="9089580" y="1628245"/>
            <a:ext cx="437605" cy="401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9438EBDD-3F7C-4A2E-940D-E6385499D00C}"/>
              </a:ext>
            </a:extLst>
          </p:cNvPr>
          <p:cNvSpPr/>
          <p:nvPr/>
        </p:nvSpPr>
        <p:spPr>
          <a:xfrm>
            <a:off x="9821098" y="2038423"/>
            <a:ext cx="287383" cy="30777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a1</a:t>
            </a:r>
            <a:endParaRPr kumimoji="0" lang="zh-TW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D98B94F1-9CE2-4E13-B197-FFBF4923F99D}"/>
              </a:ext>
            </a:extLst>
          </p:cNvPr>
          <p:cNvSpPr/>
          <p:nvPr/>
        </p:nvSpPr>
        <p:spPr>
          <a:xfrm>
            <a:off x="10258703" y="2047453"/>
            <a:ext cx="287383" cy="30777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a2</a:t>
            </a:r>
            <a:endParaRPr kumimoji="0" lang="zh-TW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AAF6FC94-2F82-4479-8242-01B6B1FB41FA}"/>
              </a:ext>
            </a:extLst>
          </p:cNvPr>
          <p:cNvCxnSpPr>
            <a:cxnSpLocks/>
            <a:stCxn id="93" idx="4"/>
            <a:endCxn id="102" idx="0"/>
          </p:cNvCxnSpPr>
          <p:nvPr/>
        </p:nvCxnSpPr>
        <p:spPr>
          <a:xfrm>
            <a:off x="9089580" y="1628245"/>
            <a:ext cx="875210" cy="410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5640B35C-1460-4B73-9113-227C7AA0DD33}"/>
              </a:ext>
            </a:extLst>
          </p:cNvPr>
          <p:cNvCxnSpPr>
            <a:cxnSpLocks/>
            <a:stCxn id="93" idx="4"/>
            <a:endCxn id="103" idx="0"/>
          </p:cNvCxnSpPr>
          <p:nvPr/>
        </p:nvCxnSpPr>
        <p:spPr>
          <a:xfrm>
            <a:off x="9089580" y="1628245"/>
            <a:ext cx="1312815" cy="419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08" name="橢圓 107">
            <a:extLst>
              <a:ext uri="{FF2B5EF4-FFF2-40B4-BE49-F238E27FC236}">
                <a16:creationId xmlns:a16="http://schemas.microsoft.com/office/drawing/2014/main" id="{7373DA83-22EA-4571-B94B-707E97201EA8}"/>
              </a:ext>
            </a:extLst>
          </p:cNvPr>
          <p:cNvSpPr/>
          <p:nvPr/>
        </p:nvSpPr>
        <p:spPr>
          <a:xfrm>
            <a:off x="8801634" y="2991495"/>
            <a:ext cx="587828" cy="562624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P2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7D8DAFBB-8F11-46C9-A633-7156322FC065}"/>
              </a:ext>
            </a:extLst>
          </p:cNvPr>
          <p:cNvSpPr/>
          <p:nvPr/>
        </p:nvSpPr>
        <p:spPr>
          <a:xfrm>
            <a:off x="8674121" y="3842426"/>
            <a:ext cx="287383" cy="30777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b1</a:t>
            </a:r>
            <a:endParaRPr kumimoji="0" lang="zh-TW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AC45585B-1E15-4D2D-983B-1AE11D78EF8D}"/>
              </a:ext>
            </a:extLst>
          </p:cNvPr>
          <p:cNvSpPr/>
          <p:nvPr/>
        </p:nvSpPr>
        <p:spPr>
          <a:xfrm>
            <a:off x="9261389" y="3833489"/>
            <a:ext cx="287383" cy="30777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b2</a:t>
            </a:r>
            <a:endParaRPr kumimoji="0" lang="zh-TW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61B0E142-A9FE-4341-BC46-DFCFCB8A3628}"/>
              </a:ext>
            </a:extLst>
          </p:cNvPr>
          <p:cNvCxnSpPr>
            <a:cxnSpLocks/>
            <a:stCxn id="108" idx="4"/>
            <a:endCxn id="109" idx="0"/>
          </p:cNvCxnSpPr>
          <p:nvPr/>
        </p:nvCxnSpPr>
        <p:spPr>
          <a:xfrm flipH="1">
            <a:off x="8817813" y="3554119"/>
            <a:ext cx="277735" cy="288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93E6A8F8-E909-4D8A-96BB-60B53D836533}"/>
              </a:ext>
            </a:extLst>
          </p:cNvPr>
          <p:cNvCxnSpPr>
            <a:cxnSpLocks/>
            <a:stCxn id="108" idx="4"/>
            <a:endCxn id="110" idx="0"/>
          </p:cNvCxnSpPr>
          <p:nvPr/>
        </p:nvCxnSpPr>
        <p:spPr>
          <a:xfrm>
            <a:off x="9095548" y="3554119"/>
            <a:ext cx="309533" cy="279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20" name="橢圓 119">
            <a:extLst>
              <a:ext uri="{FF2B5EF4-FFF2-40B4-BE49-F238E27FC236}">
                <a16:creationId xmlns:a16="http://schemas.microsoft.com/office/drawing/2014/main" id="{402DCC56-1F54-4E2C-90B3-53D1C3A3DDF9}"/>
              </a:ext>
            </a:extLst>
          </p:cNvPr>
          <p:cNvSpPr/>
          <p:nvPr/>
        </p:nvSpPr>
        <p:spPr>
          <a:xfrm>
            <a:off x="9116135" y="4633880"/>
            <a:ext cx="587828" cy="562624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P3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38986273-8094-4A5C-8AD9-0802ED69ABF2}"/>
              </a:ext>
            </a:extLst>
          </p:cNvPr>
          <p:cNvSpPr/>
          <p:nvPr/>
        </p:nvSpPr>
        <p:spPr>
          <a:xfrm>
            <a:off x="8386743" y="5662841"/>
            <a:ext cx="287383" cy="36932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f6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09926C81-AA84-4779-B390-660F9F4E6C39}"/>
              </a:ext>
            </a:extLst>
          </p:cNvPr>
          <p:cNvSpPr/>
          <p:nvPr/>
        </p:nvSpPr>
        <p:spPr>
          <a:xfrm>
            <a:off x="8824348" y="5658326"/>
            <a:ext cx="287383" cy="36932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f7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065E055D-5BDC-426E-B36A-BF2357C551C4}"/>
              </a:ext>
            </a:extLst>
          </p:cNvPr>
          <p:cNvSpPr/>
          <p:nvPr/>
        </p:nvSpPr>
        <p:spPr>
          <a:xfrm>
            <a:off x="9261953" y="5667356"/>
            <a:ext cx="287383" cy="36932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f8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3D182D8D-7E6A-45D0-B0D5-E23F77DD0DC0}"/>
              </a:ext>
            </a:extLst>
          </p:cNvPr>
          <p:cNvSpPr/>
          <p:nvPr/>
        </p:nvSpPr>
        <p:spPr>
          <a:xfrm>
            <a:off x="9719717" y="5667356"/>
            <a:ext cx="287383" cy="36932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f9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51FF5C76-683D-4B42-B133-7DAA21288134}"/>
              </a:ext>
            </a:extLst>
          </p:cNvPr>
          <p:cNvSpPr/>
          <p:nvPr/>
        </p:nvSpPr>
        <p:spPr>
          <a:xfrm>
            <a:off x="10219522" y="5686265"/>
            <a:ext cx="287383" cy="30777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c1</a:t>
            </a:r>
            <a:endParaRPr kumimoji="0" lang="zh-TW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4D21A3BE-ABE3-42E6-AD50-366198C8D4AD}"/>
              </a:ext>
            </a:extLst>
          </p:cNvPr>
          <p:cNvSpPr/>
          <p:nvPr/>
        </p:nvSpPr>
        <p:spPr>
          <a:xfrm>
            <a:off x="10636968" y="5702648"/>
            <a:ext cx="287383" cy="30777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c2</a:t>
            </a:r>
            <a:endParaRPr kumimoji="0" lang="zh-TW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AC8010D1-D6AA-4DBB-8805-96A97821E34A}"/>
              </a:ext>
            </a:extLst>
          </p:cNvPr>
          <p:cNvCxnSpPr>
            <a:cxnSpLocks/>
            <a:stCxn id="120" idx="4"/>
            <a:endCxn id="123" idx="0"/>
          </p:cNvCxnSpPr>
          <p:nvPr/>
        </p:nvCxnSpPr>
        <p:spPr>
          <a:xfrm flipH="1">
            <a:off x="8530435" y="5196504"/>
            <a:ext cx="879614" cy="466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33" name="直線單箭頭接點 132">
            <a:extLst>
              <a:ext uri="{FF2B5EF4-FFF2-40B4-BE49-F238E27FC236}">
                <a16:creationId xmlns:a16="http://schemas.microsoft.com/office/drawing/2014/main" id="{883B86F1-116A-4BE8-A54F-0D6397D32F9E}"/>
              </a:ext>
            </a:extLst>
          </p:cNvPr>
          <p:cNvCxnSpPr>
            <a:stCxn id="120" idx="4"/>
            <a:endCxn id="124" idx="0"/>
          </p:cNvCxnSpPr>
          <p:nvPr/>
        </p:nvCxnSpPr>
        <p:spPr>
          <a:xfrm flipH="1">
            <a:off x="8968040" y="5196504"/>
            <a:ext cx="442009" cy="461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id="{2B9653BB-7DA4-4850-B1DF-3A87435C101E}"/>
              </a:ext>
            </a:extLst>
          </p:cNvPr>
          <p:cNvCxnSpPr>
            <a:stCxn id="120" idx="4"/>
            <a:endCxn id="125" idx="0"/>
          </p:cNvCxnSpPr>
          <p:nvPr/>
        </p:nvCxnSpPr>
        <p:spPr>
          <a:xfrm flipH="1">
            <a:off x="9405645" y="5196504"/>
            <a:ext cx="4404" cy="470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6BFB8E5E-92C9-4698-A9E1-C5C2B210F73E}"/>
              </a:ext>
            </a:extLst>
          </p:cNvPr>
          <p:cNvCxnSpPr>
            <a:stCxn id="120" idx="4"/>
            <a:endCxn id="126" idx="0"/>
          </p:cNvCxnSpPr>
          <p:nvPr/>
        </p:nvCxnSpPr>
        <p:spPr>
          <a:xfrm>
            <a:off x="9410049" y="5196504"/>
            <a:ext cx="453360" cy="470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39" name="直線單箭頭接點 138">
            <a:extLst>
              <a:ext uri="{FF2B5EF4-FFF2-40B4-BE49-F238E27FC236}">
                <a16:creationId xmlns:a16="http://schemas.microsoft.com/office/drawing/2014/main" id="{CE56A8E9-0BA0-4157-B8DE-83BA2DD595B6}"/>
              </a:ext>
            </a:extLst>
          </p:cNvPr>
          <p:cNvCxnSpPr>
            <a:cxnSpLocks/>
            <a:stCxn id="120" idx="4"/>
            <a:endCxn id="127" idx="0"/>
          </p:cNvCxnSpPr>
          <p:nvPr/>
        </p:nvCxnSpPr>
        <p:spPr>
          <a:xfrm>
            <a:off x="9410049" y="5196504"/>
            <a:ext cx="953165" cy="489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41" name="直線單箭頭接點 140">
            <a:extLst>
              <a:ext uri="{FF2B5EF4-FFF2-40B4-BE49-F238E27FC236}">
                <a16:creationId xmlns:a16="http://schemas.microsoft.com/office/drawing/2014/main" id="{1A92FD14-C959-4F90-A65A-0241C40B2300}"/>
              </a:ext>
            </a:extLst>
          </p:cNvPr>
          <p:cNvCxnSpPr>
            <a:cxnSpLocks/>
            <a:stCxn id="120" idx="4"/>
            <a:endCxn id="128" idx="0"/>
          </p:cNvCxnSpPr>
          <p:nvPr/>
        </p:nvCxnSpPr>
        <p:spPr>
          <a:xfrm>
            <a:off x="9410049" y="5196504"/>
            <a:ext cx="1370611" cy="506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82A0C6DB-C059-4367-95D6-E7DA8FF40792}"/>
              </a:ext>
            </a:extLst>
          </p:cNvPr>
          <p:cNvCxnSpPr/>
          <p:nvPr/>
        </p:nvCxnSpPr>
        <p:spPr>
          <a:xfrm>
            <a:off x="7917186" y="653143"/>
            <a:ext cx="0" cy="5525588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F63B0F51-808B-4D4F-A4DA-5767EE02B91F}"/>
              </a:ext>
            </a:extLst>
          </p:cNvPr>
          <p:cNvCxnSpPr/>
          <p:nvPr/>
        </p:nvCxnSpPr>
        <p:spPr>
          <a:xfrm>
            <a:off x="3144889" y="626205"/>
            <a:ext cx="0" cy="5525588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4FFAA6E3-9456-4433-961C-6A7EB0798D27}"/>
              </a:ext>
            </a:extLst>
          </p:cNvPr>
          <p:cNvSpPr txBox="1"/>
          <p:nvPr/>
        </p:nvSpPr>
        <p:spPr>
          <a:xfrm>
            <a:off x="1068826" y="1131510"/>
            <a:ext cx="32797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P1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45C9D2A0-0838-46BD-B8AC-8A87083032AF}"/>
              </a:ext>
            </a:extLst>
          </p:cNvPr>
          <p:cNvSpPr txBox="1"/>
          <p:nvPr/>
        </p:nvSpPr>
        <p:spPr>
          <a:xfrm>
            <a:off x="1090596" y="4745575"/>
            <a:ext cx="32797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P3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8" name="文字方塊 157">
            <a:extLst>
              <a:ext uri="{FF2B5EF4-FFF2-40B4-BE49-F238E27FC236}">
                <a16:creationId xmlns:a16="http://schemas.microsoft.com/office/drawing/2014/main" id="{6FC1026F-DFC7-45E7-BF3F-00B1321535A6}"/>
              </a:ext>
            </a:extLst>
          </p:cNvPr>
          <p:cNvSpPr txBox="1"/>
          <p:nvPr/>
        </p:nvSpPr>
        <p:spPr>
          <a:xfrm>
            <a:off x="798857" y="2951608"/>
            <a:ext cx="58445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NULL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A830FFC5-2577-4063-B292-6EEB68D6F246}"/>
              </a:ext>
            </a:extLst>
          </p:cNvPr>
          <p:cNvSpPr txBox="1"/>
          <p:nvPr/>
        </p:nvSpPr>
        <p:spPr>
          <a:xfrm>
            <a:off x="4996394" y="865894"/>
            <a:ext cx="374652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rPr>
              <a:t>A</a:t>
            </a: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39CE29FD-E696-4F21-9ACE-F7EB5B436BE5}"/>
              </a:ext>
            </a:extLst>
          </p:cNvPr>
          <p:cNvSpPr txBox="1"/>
          <p:nvPr/>
        </p:nvSpPr>
        <p:spPr>
          <a:xfrm>
            <a:off x="4233033" y="2637450"/>
            <a:ext cx="374652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rPr>
              <a:t>A2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81FB4DAA-D6B0-4401-9858-B15C9DE049CF}"/>
              </a:ext>
            </a:extLst>
          </p:cNvPr>
          <p:cNvSpPr txBox="1"/>
          <p:nvPr/>
        </p:nvSpPr>
        <p:spPr>
          <a:xfrm>
            <a:off x="5822348" y="2685346"/>
            <a:ext cx="374652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rPr>
              <a:t>A2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A2A9705B-89CD-423E-8C46-8987E338BA13}"/>
              </a:ext>
            </a:extLst>
          </p:cNvPr>
          <p:cNvSpPr txBox="1"/>
          <p:nvPr/>
        </p:nvSpPr>
        <p:spPr>
          <a:xfrm>
            <a:off x="7307161" y="2680990"/>
            <a:ext cx="374652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rPr>
              <a:t>A2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B0851FB8-5BA8-4D23-ABEE-01F732007750}"/>
              </a:ext>
            </a:extLst>
          </p:cNvPr>
          <p:cNvSpPr txBox="1"/>
          <p:nvPr/>
        </p:nvSpPr>
        <p:spPr>
          <a:xfrm>
            <a:off x="4937789" y="4625364"/>
            <a:ext cx="374652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rPr>
              <a:t>A3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25371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2F0CE17B-AE18-4601-A67A-B8F98A204115}"/>
              </a:ext>
            </a:extLst>
          </p:cNvPr>
          <p:cNvSpPr txBox="1">
            <a:spLocks/>
          </p:cNvSpPr>
          <p:nvPr/>
        </p:nvSpPr>
        <p:spPr>
          <a:xfrm>
            <a:off x="1622156" y="200765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lang="en-US" altLang="zh-TW" sz="3300"/>
              <a:t>DB Schema</a:t>
            </a:r>
            <a:r>
              <a:rPr lang="zh-TW" altLang="en-US" sz="3300"/>
              <a:t>設計</a:t>
            </a:r>
            <a:r>
              <a:rPr lang="en-US" altLang="zh-TW" sz="3300"/>
              <a:t>(Cont.)</a:t>
            </a:r>
            <a:endParaRPr kumimoji="0" lang="zh-TW" altLang="en-US" sz="3300" b="1" i="0" u="none" strike="noStrike" kern="1200" cap="none" spc="0" normalizeH="0" baseline="0" noProof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5A9186-77E4-F634-3A6A-44FB87E943F7}"/>
              </a:ext>
            </a:extLst>
          </p:cNvPr>
          <p:cNvSpPr/>
          <p:nvPr/>
        </p:nvSpPr>
        <p:spPr>
          <a:xfrm>
            <a:off x="318782" y="832486"/>
            <a:ext cx="10435904" cy="1010993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CD6B0A-5113-01AE-960B-9FBAC39F60B8}"/>
              </a:ext>
            </a:extLst>
          </p:cNvPr>
          <p:cNvSpPr/>
          <p:nvPr/>
        </p:nvSpPr>
        <p:spPr>
          <a:xfrm>
            <a:off x="517629" y="8698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b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endParaRPr kumimoji="1" lang="en-US" altLang="zh-TW" b="1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E0FC66D-D027-CDEF-0A15-3A8B28C1C1D4}"/>
              </a:ext>
            </a:extLst>
          </p:cNvPr>
          <p:cNvSpPr txBox="1"/>
          <p:nvPr/>
        </p:nvSpPr>
        <p:spPr>
          <a:xfrm>
            <a:off x="375660" y="1251300"/>
            <a:ext cx="10202693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en-US" altLang="zh-TW" sz="1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CB(Credit Balance</a:t>
            </a:r>
            <a:r>
              <a:rPr lang="zh-TW" altLang="en-US" sz="1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</a:t>
            </a:r>
            <a:r>
              <a:rPr lang="en-US" altLang="zh-TW" sz="1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餘額的增加或減少都以新增一筆資料的方式，有可能因退費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(RN)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或抵扣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(CB)</a:t>
            </a: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en-US" altLang="zh-TW" sz="1400" b="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CBStatement</a:t>
            </a:r>
            <a:r>
              <a:rPr lang="en-US" altLang="zh-TW" sz="1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sz="1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明細紀錄資料表</a:t>
            </a:r>
            <a:r>
              <a:rPr lang="en-US" altLang="zh-TW" sz="1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抵扣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負數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、退費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負數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或返還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正數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流程圖: 人工輸入 10">
            <a:extLst>
              <a:ext uri="{FF2B5EF4-FFF2-40B4-BE49-F238E27FC236}">
                <a16:creationId xmlns:a16="http://schemas.microsoft.com/office/drawing/2014/main" id="{CBBB00CB-E346-D543-FD5B-6778B7EC1FE0}"/>
              </a:ext>
            </a:extLst>
          </p:cNvPr>
          <p:cNvSpPr/>
          <p:nvPr/>
        </p:nvSpPr>
        <p:spPr>
          <a:xfrm rot="16200000" flipV="1">
            <a:off x="1897128" y="-654511"/>
            <a:ext cx="355548" cy="3398483"/>
          </a:xfrm>
          <a:prstGeom prst="flowChartManualInpu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9EF613-5B18-E44C-9209-1DC65DDF6A01}"/>
              </a:ext>
            </a:extLst>
          </p:cNvPr>
          <p:cNvSpPr/>
          <p:nvPr/>
        </p:nvSpPr>
        <p:spPr>
          <a:xfrm>
            <a:off x="318782" y="836467"/>
            <a:ext cx="3034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b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Credit Balance</a:t>
            </a:r>
            <a:r>
              <a:rPr kumimoji="1" lang="zh-TW" altLang="en-US" b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endParaRPr kumimoji="1" lang="en-US" altLang="zh-TW" b="1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FFF2370-95A9-9111-3A9D-1CD3D62ED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211215"/>
              </p:ext>
            </p:extLst>
          </p:nvPr>
        </p:nvGraphicFramePr>
        <p:xfrm>
          <a:off x="280263" y="2130020"/>
          <a:ext cx="5363008" cy="3035542"/>
        </p:xfrm>
        <a:graphic>
          <a:graphicData uri="http://schemas.openxmlformats.org/drawingml/2006/table">
            <a:tbl>
              <a:tblPr/>
              <a:tblGrid>
                <a:gridCol w="438471">
                  <a:extLst>
                    <a:ext uri="{9D8B030D-6E8A-4147-A177-3AD203B41FA5}">
                      <a16:colId xmlns:a16="http://schemas.microsoft.com/office/drawing/2014/main" val="2051376238"/>
                    </a:ext>
                  </a:extLst>
                </a:gridCol>
                <a:gridCol w="994867">
                  <a:extLst>
                    <a:ext uri="{9D8B030D-6E8A-4147-A177-3AD203B41FA5}">
                      <a16:colId xmlns:a16="http://schemas.microsoft.com/office/drawing/2014/main" val="2422312435"/>
                    </a:ext>
                  </a:extLst>
                </a:gridCol>
                <a:gridCol w="1214323">
                  <a:extLst>
                    <a:ext uri="{9D8B030D-6E8A-4147-A177-3AD203B41FA5}">
                      <a16:colId xmlns:a16="http://schemas.microsoft.com/office/drawing/2014/main" val="3662289728"/>
                    </a:ext>
                  </a:extLst>
                </a:gridCol>
                <a:gridCol w="1075335">
                  <a:extLst>
                    <a:ext uri="{9D8B030D-6E8A-4147-A177-3AD203B41FA5}">
                      <a16:colId xmlns:a16="http://schemas.microsoft.com/office/drawing/2014/main" val="831361635"/>
                    </a:ext>
                  </a:extLst>
                </a:gridCol>
                <a:gridCol w="1640012">
                  <a:extLst>
                    <a:ext uri="{9D8B030D-6E8A-4147-A177-3AD203B41FA5}">
                      <a16:colId xmlns:a16="http://schemas.microsoft.com/office/drawing/2014/main" val="1995323558"/>
                    </a:ext>
                  </a:extLst>
                </a:gridCol>
              </a:tblGrid>
              <a:tr h="190500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CB(Credit Balance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67259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10503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CBID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2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56492"/>
                  </a:ext>
                </a:extLst>
              </a:tr>
              <a:tr h="37465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CBType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Base(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一般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MWG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、賠償、重溢繳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3744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帳單號碼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BillingNo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帳單主檔 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or key in</a:t>
                      </a:r>
                      <a:endParaRPr kumimoji="0" lang="zh-TW" alt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1660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BLDetailID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 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endParaRPr lang="zh-TW" altLang="en-US" sz="12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2292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InvoiceNo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帳單主檔</a:t>
                      </a:r>
                      <a:r>
                        <a:rPr lang="en-US" altLang="zh-TW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-</a:t>
                      </a:r>
                      <a:r>
                        <a:rPr lang="zh-TW" altLang="en-US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發票工作主檔</a:t>
                      </a:r>
                      <a:r>
                        <a:rPr lang="en-US" altLang="zh-TW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ID-</a:t>
                      </a:r>
                      <a:r>
                        <a:rPr lang="zh-TW" altLang="en-US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發票工作主檔</a:t>
                      </a:r>
                      <a:br>
                        <a:rPr lang="en-US" altLang="zh-TW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</a:br>
                      <a:r>
                        <a:rPr lang="en-US" altLang="zh-TW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or key in</a:t>
                      </a:r>
                      <a:endParaRPr lang="zh-TW" altLang="en-US" sz="12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180718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剩餘金額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CurrAmount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402493"/>
                  </a:ext>
                </a:extLst>
              </a:tr>
              <a:tr h="20150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12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2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031564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費用建立日期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45619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費用異動日期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UpdDate</a:t>
                      </a:r>
                      <a:endParaRPr kumimoji="0" lang="en-US" altLang="zh-TW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5534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摘要說明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若為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Credit Note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中費用退回，要帶</a:t>
                      </a: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11265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93D0820-83F9-439F-E58A-18B118B9E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200257"/>
              </p:ext>
            </p:extLst>
          </p:nvPr>
        </p:nvGraphicFramePr>
        <p:xfrm>
          <a:off x="6151638" y="2130020"/>
          <a:ext cx="5105400" cy="2833318"/>
        </p:xfrm>
        <a:graphic>
          <a:graphicData uri="http://schemas.openxmlformats.org/drawingml/2006/table">
            <a:tbl>
              <a:tblPr/>
              <a:tblGrid>
                <a:gridCol w="551747">
                  <a:extLst>
                    <a:ext uri="{9D8B030D-6E8A-4147-A177-3AD203B41FA5}">
                      <a16:colId xmlns:a16="http://schemas.microsoft.com/office/drawing/2014/main" val="1008766685"/>
                    </a:ext>
                  </a:extLst>
                </a:gridCol>
                <a:gridCol w="1138517">
                  <a:extLst>
                    <a:ext uri="{9D8B030D-6E8A-4147-A177-3AD203B41FA5}">
                      <a16:colId xmlns:a16="http://schemas.microsoft.com/office/drawing/2014/main" val="1383191612"/>
                    </a:ext>
                  </a:extLst>
                </a:gridCol>
                <a:gridCol w="1237130">
                  <a:extLst>
                    <a:ext uri="{9D8B030D-6E8A-4147-A177-3AD203B41FA5}">
                      <a16:colId xmlns:a16="http://schemas.microsoft.com/office/drawing/2014/main" val="2710398654"/>
                    </a:ext>
                  </a:extLst>
                </a:gridCol>
                <a:gridCol w="966744">
                  <a:extLst>
                    <a:ext uri="{9D8B030D-6E8A-4147-A177-3AD203B41FA5}">
                      <a16:colId xmlns:a16="http://schemas.microsoft.com/office/drawing/2014/main" val="3782468932"/>
                    </a:ext>
                  </a:extLst>
                </a:gridCol>
                <a:gridCol w="1211262">
                  <a:extLst>
                    <a:ext uri="{9D8B030D-6E8A-4147-A177-3AD203B41FA5}">
                      <a16:colId xmlns:a16="http://schemas.microsoft.com/office/drawing/2014/main" val="3489612511"/>
                    </a:ext>
                  </a:extLst>
                </a:gridCol>
              </a:tblGrid>
              <a:tr h="190500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CBStatement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(CB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明細資料表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695800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16848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明細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CBStateID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2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00993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代號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CBID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來自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213083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6146" marR="6146" marT="6142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InvoiceNo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來自</a:t>
                      </a:r>
                      <a:r>
                        <a:rPr kumimoji="0" lang="en-US" altLang="zh-TW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CB</a:t>
                      </a:r>
                      <a:r>
                        <a:rPr kumimoji="0" lang="zh-TW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資料表</a:t>
                      </a:r>
                    </a:p>
                  </a:txBody>
                  <a:tcPr marL="6146" marR="6146" marT="6142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29075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此次異動種類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ChangeItem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帳單金額抵扣、帳單作廢金額返還、退費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652674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原始剩餘金額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OrgAmount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  <a:endParaRPr kumimoji="0" lang="en-US" altLang="zh-TW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103133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此次異動金額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TransAmount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  <a:endParaRPr kumimoji="0" lang="en-US" altLang="zh-TW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退費的金額要負數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作廢返還為正數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364242"/>
                  </a:ext>
                </a:extLst>
              </a:tr>
              <a:tr h="12739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內容摘要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338802"/>
                  </a:ext>
                </a:extLst>
              </a:tr>
              <a:tr h="12739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461154"/>
                  </a:ext>
                </a:extLst>
              </a:tr>
              <a:tr h="12739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建立人員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OprCode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員工代號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33550"/>
                  </a:ext>
                </a:extLst>
              </a:tr>
            </a:tbl>
          </a:graphicData>
        </a:graphic>
      </p:graphicFrame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43A6908-7D26-E39C-F707-71E113F2B6C8}"/>
              </a:ext>
            </a:extLst>
          </p:cNvPr>
          <p:cNvCxnSpPr>
            <a:cxnSpLocks/>
          </p:cNvCxnSpPr>
          <p:nvPr/>
        </p:nvCxnSpPr>
        <p:spPr>
          <a:xfrm flipH="1" flipV="1">
            <a:off x="5671534" y="2601703"/>
            <a:ext cx="405168" cy="213215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7">
            <a:extLst>
              <a:ext uri="{FF2B5EF4-FFF2-40B4-BE49-F238E27FC236}">
                <a16:creationId xmlns:a16="http://schemas.microsoft.com/office/drawing/2014/main" id="{90ECF613-1E08-7B94-2B3A-B09E329D18C6}"/>
              </a:ext>
            </a:extLst>
          </p:cNvPr>
          <p:cNvGrpSpPr>
            <a:grpSpLocks/>
          </p:cNvGrpSpPr>
          <p:nvPr/>
        </p:nvGrpSpPr>
        <p:grpSpPr bwMode="auto">
          <a:xfrm>
            <a:off x="280263" y="5490123"/>
            <a:ext cx="724302" cy="862816"/>
            <a:chOff x="1981987" y="1806922"/>
            <a:chExt cx="704874" cy="861296"/>
          </a:xfrm>
        </p:grpSpPr>
        <p:pic>
          <p:nvPicPr>
            <p:cNvPr id="44" name="圖形 8" descr="桌子">
              <a:extLst>
                <a:ext uri="{FF2B5EF4-FFF2-40B4-BE49-F238E27FC236}">
                  <a16:creationId xmlns:a16="http://schemas.microsoft.com/office/drawing/2014/main" id="{E77B76EE-B1C6-7C3B-7F3C-DAF8CF62B2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87" y="1806922"/>
              <a:ext cx="704874" cy="708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文字方塊 9">
              <a:extLst>
                <a:ext uri="{FF2B5EF4-FFF2-40B4-BE49-F238E27FC236}">
                  <a16:creationId xmlns:a16="http://schemas.microsoft.com/office/drawing/2014/main" id="{BD9DAC51-835A-CF54-59D7-2FC78A73B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7961" y="2360983"/>
              <a:ext cx="404353" cy="307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40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CB</a:t>
              </a:r>
              <a:endPara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E4F0ADCC-9231-3F70-C8D8-9984A421E1BE}"/>
              </a:ext>
            </a:extLst>
          </p:cNvPr>
          <p:cNvCxnSpPr>
            <a:cxnSpLocks/>
            <a:stCxn id="44" idx="3"/>
            <a:endCxn id="63" idx="1"/>
          </p:cNvCxnSpPr>
          <p:nvPr/>
        </p:nvCxnSpPr>
        <p:spPr>
          <a:xfrm>
            <a:off x="1004565" y="5844920"/>
            <a:ext cx="955624" cy="11147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3" name="流程圖: 決策 62">
            <a:extLst>
              <a:ext uri="{FF2B5EF4-FFF2-40B4-BE49-F238E27FC236}">
                <a16:creationId xmlns:a16="http://schemas.microsoft.com/office/drawing/2014/main" id="{20704B6C-3E03-100C-1895-2D470DE161E3}"/>
              </a:ext>
            </a:extLst>
          </p:cNvPr>
          <p:cNvSpPr/>
          <p:nvPr/>
        </p:nvSpPr>
        <p:spPr>
          <a:xfrm>
            <a:off x="1960189" y="5550378"/>
            <a:ext cx="2001817" cy="611378"/>
          </a:xfrm>
          <a:prstGeom prst="flowChartDecision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14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r</a:t>
            </a:r>
            <a:r>
              <a:rPr kumimoji="0" lang="en-US" altLang="zh-TW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ecorded in</a:t>
            </a:r>
            <a:endParaRPr kumimoji="0" lang="zh-TW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grpSp>
        <p:nvGrpSpPr>
          <p:cNvPr id="64" name="群組 7">
            <a:extLst>
              <a:ext uri="{FF2B5EF4-FFF2-40B4-BE49-F238E27FC236}">
                <a16:creationId xmlns:a16="http://schemas.microsoft.com/office/drawing/2014/main" id="{D659B445-A336-0E15-A674-7E22CA33640B}"/>
              </a:ext>
            </a:extLst>
          </p:cNvPr>
          <p:cNvGrpSpPr>
            <a:grpSpLocks/>
          </p:cNvGrpSpPr>
          <p:nvPr/>
        </p:nvGrpSpPr>
        <p:grpSpPr bwMode="auto">
          <a:xfrm>
            <a:off x="4608849" y="5452103"/>
            <a:ext cx="1283045" cy="992207"/>
            <a:chOff x="1685968" y="1795105"/>
            <a:chExt cx="1363919" cy="924826"/>
          </a:xfrm>
        </p:grpSpPr>
        <p:pic>
          <p:nvPicPr>
            <p:cNvPr id="65" name="圖形 8" descr="桌子">
              <a:extLst>
                <a:ext uri="{FF2B5EF4-FFF2-40B4-BE49-F238E27FC236}">
                  <a16:creationId xmlns:a16="http://schemas.microsoft.com/office/drawing/2014/main" id="{1D307421-AF63-5F51-639A-E0DBD9437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782" y="1795105"/>
              <a:ext cx="704874" cy="703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文字方塊 9">
              <a:extLst>
                <a:ext uri="{FF2B5EF4-FFF2-40B4-BE49-F238E27FC236}">
                  <a16:creationId xmlns:a16="http://schemas.microsoft.com/office/drawing/2014/main" id="{D26EFA02-5E00-6F5D-3A1A-E1DD5A984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5968" y="2433055"/>
              <a:ext cx="1363919" cy="286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400" dirty="0" err="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CBStatement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8CAED50-3DA9-2724-F0EF-1B0938234E1D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3962006" y="5856067"/>
            <a:ext cx="827919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8" name="文字方塊 9">
            <a:extLst>
              <a:ext uri="{FF2B5EF4-FFF2-40B4-BE49-F238E27FC236}">
                <a16:creationId xmlns:a16="http://schemas.microsoft.com/office/drawing/2014/main" id="{E839E489-C1D5-794A-CE9B-382F3AFAC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0964" y="5948207"/>
            <a:ext cx="5501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(0,1)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文字方塊 9">
            <a:extLst>
              <a:ext uri="{FF2B5EF4-FFF2-40B4-BE49-F238E27FC236}">
                <a16:creationId xmlns:a16="http://schemas.microsoft.com/office/drawing/2014/main" id="{8A322D09-BD68-1B23-A41D-3F3337548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6865" y="5982644"/>
            <a:ext cx="2888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0231709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人工輸入 1">
            <a:extLst>
              <a:ext uri="{FF2B5EF4-FFF2-40B4-BE49-F238E27FC236}">
                <a16:creationId xmlns:a16="http://schemas.microsoft.com/office/drawing/2014/main" id="{1F895304-C932-4CFD-B90F-60A26F696E65}"/>
              </a:ext>
            </a:extLst>
          </p:cNvPr>
          <p:cNvSpPr/>
          <p:nvPr/>
        </p:nvSpPr>
        <p:spPr>
          <a:xfrm rot="16200000" flipV="1">
            <a:off x="1727510" y="-461954"/>
            <a:ext cx="355548" cy="3051631"/>
          </a:xfrm>
          <a:prstGeom prst="flowChartManualInpu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50752E-445B-4C08-B01C-277506EF8293}"/>
              </a:ext>
            </a:extLst>
          </p:cNvPr>
          <p:cNvSpPr/>
          <p:nvPr/>
        </p:nvSpPr>
        <p:spPr>
          <a:xfrm>
            <a:off x="318782" y="832486"/>
            <a:ext cx="10435904" cy="484586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3AB8C0-AB31-4030-A138-AE69BD359D6B}"/>
              </a:ext>
            </a:extLst>
          </p:cNvPr>
          <p:cNvSpPr/>
          <p:nvPr/>
        </p:nvSpPr>
        <p:spPr>
          <a:xfrm>
            <a:off x="379468" y="895905"/>
            <a:ext cx="2572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CreateStatement</a:t>
            </a:r>
            <a:r>
              <a:rPr kumimoji="1" lang="en-US" altLang="zh-TW" b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TW" altLang="en-US" b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</a:t>
            </a:r>
            <a:endParaRPr kumimoji="1" lang="en-US" altLang="zh-TW" b="1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2F0CE17B-AE18-4601-A67A-B8F98A204115}"/>
              </a:ext>
            </a:extLst>
          </p:cNvPr>
          <p:cNvSpPr txBox="1">
            <a:spLocks/>
          </p:cNvSpPr>
          <p:nvPr/>
        </p:nvSpPr>
        <p:spPr>
          <a:xfrm>
            <a:off x="1622156" y="200765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lang="en-US" altLang="zh-TW" sz="3300"/>
              <a:t>DB Schema</a:t>
            </a:r>
            <a:r>
              <a:rPr lang="zh-TW" altLang="en-US" sz="3300"/>
              <a:t>設計</a:t>
            </a:r>
            <a:r>
              <a:rPr lang="en-US" altLang="zh-TW" sz="3300"/>
              <a:t>(Cont.)</a:t>
            </a:r>
            <a:endParaRPr kumimoji="0" lang="zh-TW" altLang="en-US" sz="3300" b="1" i="0" u="none" strike="noStrike" kern="1200" cap="none" spc="0" normalizeH="0" baseline="0" noProof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9946D1D-B551-EA92-BEF6-C4B750145005}"/>
              </a:ext>
            </a:extLst>
          </p:cNvPr>
          <p:cNvSpPr txBox="1"/>
          <p:nvPr/>
        </p:nvSpPr>
        <p:spPr>
          <a:xfrm>
            <a:off x="379468" y="2163484"/>
            <a:ext cx="5014806" cy="3108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CB (</a:t>
            </a: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CBID        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CBType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     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BillingNo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098658"/>
                </a:solidFill>
                <a:latin typeface="Consolas" panose="020B0609020204030204" pitchFamily="49" charset="0"/>
              </a:rPr>
              <a:t>128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altLang="zh-TW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BLDetailID</a:t>
            </a:r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InvoiceNo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altLang="zh-TW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CurrAmount</a:t>
            </a:r>
            <a:r>
              <a:rPr lang="zh-TW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decimal(</a:t>
            </a:r>
            <a:r>
              <a:rPr lang="en-US" altLang="zh-TW" sz="1400" dirty="0">
                <a:solidFill>
                  <a:srgbClr val="098658"/>
                </a:solidFill>
                <a:latin typeface="Consolas" panose="020B0609020204030204" pitchFamily="49" charset="0"/>
              </a:rPr>
              <a:t>12,2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TW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PartyName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varchar(</a:t>
            </a:r>
            <a:r>
              <a:rPr lang="en-US" altLang="zh-TW" sz="1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CreateDate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 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UpdDate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effectLst/>
                <a:latin typeface="Consolas" panose="020B0609020204030204" pitchFamily="49" charset="0"/>
              </a:rPr>
              <a:t>Note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098658"/>
                </a:solidFill>
                <a:latin typeface="Consolas" panose="020B0609020204030204" pitchFamily="49" charset="0"/>
              </a:rPr>
              <a:t>128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(CBID)</a:t>
            </a: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14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5417A76-A371-4C7F-A851-C8C97EF3457C}"/>
              </a:ext>
            </a:extLst>
          </p:cNvPr>
          <p:cNvSpPr txBox="1"/>
          <p:nvPr/>
        </p:nvSpPr>
        <p:spPr>
          <a:xfrm>
            <a:off x="5814199" y="2163484"/>
            <a:ext cx="5649985" cy="28931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CBStatement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CBStateID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CBID         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TW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InvoiceNo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zh-TW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altLang="zh-TW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ChangeItem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OrgAmount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endParaRPr lang="en-US" altLang="zh-TW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TransAmount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Note         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altLang="zh-TW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CreateDate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Oprcode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CBStateID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14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6896819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2F0CE17B-AE18-4601-A67A-B8F98A204115}"/>
              </a:ext>
            </a:extLst>
          </p:cNvPr>
          <p:cNvSpPr txBox="1">
            <a:spLocks/>
          </p:cNvSpPr>
          <p:nvPr/>
        </p:nvSpPr>
        <p:spPr>
          <a:xfrm>
            <a:off x="1622156" y="200765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lang="en-US" altLang="zh-TW" sz="3300"/>
              <a:t>DB Schema</a:t>
            </a:r>
            <a:r>
              <a:rPr lang="zh-TW" altLang="en-US" sz="3300"/>
              <a:t>設計</a:t>
            </a:r>
            <a:r>
              <a:rPr lang="en-US" altLang="zh-TW" sz="3300"/>
              <a:t>(Cont.)</a:t>
            </a:r>
            <a:endParaRPr kumimoji="0" lang="zh-TW" altLang="en-US" sz="3300" b="1" i="0" u="none" strike="noStrike" kern="1200" cap="none" spc="0" normalizeH="0" baseline="0" noProof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5A9186-77E4-F634-3A6A-44FB87E943F7}"/>
              </a:ext>
            </a:extLst>
          </p:cNvPr>
          <p:cNvSpPr/>
          <p:nvPr/>
        </p:nvSpPr>
        <p:spPr>
          <a:xfrm>
            <a:off x="318782" y="832486"/>
            <a:ext cx="10435904" cy="1165797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CD6B0A-5113-01AE-960B-9FBAC39F60B8}"/>
              </a:ext>
            </a:extLst>
          </p:cNvPr>
          <p:cNvSpPr/>
          <p:nvPr/>
        </p:nvSpPr>
        <p:spPr>
          <a:xfrm>
            <a:off x="517629" y="8698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b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endParaRPr kumimoji="1" lang="en-US" altLang="zh-TW" b="1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E0FC66D-D027-CDEF-0A15-3A8B28C1C1D4}"/>
              </a:ext>
            </a:extLst>
          </p:cNvPr>
          <p:cNvSpPr txBox="1"/>
          <p:nvPr/>
        </p:nvSpPr>
        <p:spPr>
          <a:xfrm>
            <a:off x="375660" y="1251300"/>
            <a:ext cx="10202693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en-US" altLang="zh-TW" sz="1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CN(Credit Note</a:t>
            </a:r>
            <a:r>
              <a:rPr lang="zh-TW" altLang="en-US" sz="1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主檔資料表</a:t>
            </a:r>
            <a:r>
              <a:rPr lang="en-US" altLang="zh-TW" sz="1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en-US" altLang="zh-TW" sz="1400" b="1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CNDetail</a:t>
            </a:r>
            <a:r>
              <a:rPr lang="en-US" altLang="zh-TW" sz="1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(Credit Note</a:t>
            </a:r>
            <a:r>
              <a:rPr lang="zh-TW" altLang="en-US" sz="1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明細檔資料表</a:t>
            </a:r>
            <a:r>
              <a:rPr lang="en-US" altLang="zh-TW" sz="1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</p:txBody>
      </p:sp>
      <p:sp>
        <p:nvSpPr>
          <p:cNvPr id="11" name="流程圖: 人工輸入 10">
            <a:extLst>
              <a:ext uri="{FF2B5EF4-FFF2-40B4-BE49-F238E27FC236}">
                <a16:creationId xmlns:a16="http://schemas.microsoft.com/office/drawing/2014/main" id="{CBBB00CB-E346-D543-FD5B-6778B7EC1FE0}"/>
              </a:ext>
            </a:extLst>
          </p:cNvPr>
          <p:cNvSpPr/>
          <p:nvPr/>
        </p:nvSpPr>
        <p:spPr>
          <a:xfrm rot="16200000" flipV="1">
            <a:off x="1897128" y="-654511"/>
            <a:ext cx="355548" cy="3398483"/>
          </a:xfrm>
          <a:prstGeom prst="flowChartManualInpu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9EF613-5B18-E44C-9209-1DC65DDF6A01}"/>
              </a:ext>
            </a:extLst>
          </p:cNvPr>
          <p:cNvSpPr/>
          <p:nvPr/>
        </p:nvSpPr>
        <p:spPr>
          <a:xfrm>
            <a:off x="318782" y="836467"/>
            <a:ext cx="3034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Credit Note</a:t>
            </a:r>
            <a:r>
              <a:rPr kumimoji="1"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endParaRPr kumimoji="1" lang="en-US" altLang="zh-TW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FFF2370-95A9-9111-3A9D-1CD3D62ED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34737"/>
              </p:ext>
            </p:extLst>
          </p:nvPr>
        </p:nvGraphicFramePr>
        <p:xfrm>
          <a:off x="5799279" y="2384335"/>
          <a:ext cx="5363008" cy="2476475"/>
        </p:xfrm>
        <a:graphic>
          <a:graphicData uri="http://schemas.openxmlformats.org/drawingml/2006/table">
            <a:tbl>
              <a:tblPr/>
              <a:tblGrid>
                <a:gridCol w="438471">
                  <a:extLst>
                    <a:ext uri="{9D8B030D-6E8A-4147-A177-3AD203B41FA5}">
                      <a16:colId xmlns:a16="http://schemas.microsoft.com/office/drawing/2014/main" val="2051376238"/>
                    </a:ext>
                  </a:extLst>
                </a:gridCol>
                <a:gridCol w="994867">
                  <a:extLst>
                    <a:ext uri="{9D8B030D-6E8A-4147-A177-3AD203B41FA5}">
                      <a16:colId xmlns:a16="http://schemas.microsoft.com/office/drawing/2014/main" val="2422312435"/>
                    </a:ext>
                  </a:extLst>
                </a:gridCol>
                <a:gridCol w="1214323">
                  <a:extLst>
                    <a:ext uri="{9D8B030D-6E8A-4147-A177-3AD203B41FA5}">
                      <a16:colId xmlns:a16="http://schemas.microsoft.com/office/drawing/2014/main" val="3662289728"/>
                    </a:ext>
                  </a:extLst>
                </a:gridCol>
                <a:gridCol w="1075335">
                  <a:extLst>
                    <a:ext uri="{9D8B030D-6E8A-4147-A177-3AD203B41FA5}">
                      <a16:colId xmlns:a16="http://schemas.microsoft.com/office/drawing/2014/main" val="831361635"/>
                    </a:ext>
                  </a:extLst>
                </a:gridCol>
                <a:gridCol w="1640012">
                  <a:extLst>
                    <a:ext uri="{9D8B030D-6E8A-4147-A177-3AD203B41FA5}">
                      <a16:colId xmlns:a16="http://schemas.microsoft.com/office/drawing/2014/main" val="1995323558"/>
                    </a:ext>
                  </a:extLst>
                </a:gridCol>
              </a:tblGrid>
              <a:tr h="190500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CNDetail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(Credit Note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明細檔資料表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67259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10503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CNDetail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CNDetailID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56492"/>
                  </a:ext>
                </a:extLst>
              </a:tr>
              <a:tr h="37465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CN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CNID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來自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CN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3744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代號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CBID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操作時取得代入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166058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CBType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來自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9095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帳單號碼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BillingNo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來自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1053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InvoiceNo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來自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180718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剩餘金額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CurrAmount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來自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402493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來自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資料表去串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45619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來自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資料表去串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5534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摘要說明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CBNote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來自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11265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93D0820-83F9-439F-E58A-18B118B9E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744764"/>
              </p:ext>
            </p:extLst>
          </p:nvPr>
        </p:nvGraphicFramePr>
        <p:xfrm>
          <a:off x="318782" y="2406425"/>
          <a:ext cx="5105400" cy="1894357"/>
        </p:xfrm>
        <a:graphic>
          <a:graphicData uri="http://schemas.openxmlformats.org/drawingml/2006/table">
            <a:tbl>
              <a:tblPr/>
              <a:tblGrid>
                <a:gridCol w="551747">
                  <a:extLst>
                    <a:ext uri="{9D8B030D-6E8A-4147-A177-3AD203B41FA5}">
                      <a16:colId xmlns:a16="http://schemas.microsoft.com/office/drawing/2014/main" val="1008766685"/>
                    </a:ext>
                  </a:extLst>
                </a:gridCol>
                <a:gridCol w="1138517">
                  <a:extLst>
                    <a:ext uri="{9D8B030D-6E8A-4147-A177-3AD203B41FA5}">
                      <a16:colId xmlns:a16="http://schemas.microsoft.com/office/drawing/2014/main" val="1383191612"/>
                    </a:ext>
                  </a:extLst>
                </a:gridCol>
                <a:gridCol w="1237130">
                  <a:extLst>
                    <a:ext uri="{9D8B030D-6E8A-4147-A177-3AD203B41FA5}">
                      <a16:colId xmlns:a16="http://schemas.microsoft.com/office/drawing/2014/main" val="2710398654"/>
                    </a:ext>
                  </a:extLst>
                </a:gridCol>
                <a:gridCol w="966744">
                  <a:extLst>
                    <a:ext uri="{9D8B030D-6E8A-4147-A177-3AD203B41FA5}">
                      <a16:colId xmlns:a16="http://schemas.microsoft.com/office/drawing/2014/main" val="3782468932"/>
                    </a:ext>
                  </a:extLst>
                </a:gridCol>
                <a:gridCol w="1211262">
                  <a:extLst>
                    <a:ext uri="{9D8B030D-6E8A-4147-A177-3AD203B41FA5}">
                      <a16:colId xmlns:a16="http://schemas.microsoft.com/office/drawing/2014/main" val="3489612511"/>
                    </a:ext>
                  </a:extLst>
                </a:gridCol>
              </a:tblGrid>
              <a:tr h="190500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CN(Credit Note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主檔資料表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695800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16848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CN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CNID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009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CN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號碼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CNNo</a:t>
                      </a:r>
                      <a:endParaRPr lang="en-US" altLang="zh-TW" sz="12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海纜名稱</a:t>
                      </a:r>
                      <a:r>
                        <a:rPr lang="en-US" altLang="zh-TW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-Credit-PartyName-Y2MMDDHHMM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665238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12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2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來自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213083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總金額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CurrAmount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29075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652674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摘要說明</a:t>
                      </a: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4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103133"/>
                  </a:ext>
                </a:extLst>
              </a:tr>
            </a:tbl>
          </a:graphicData>
        </a:graphic>
      </p:graphicFrame>
      <p:grpSp>
        <p:nvGrpSpPr>
          <p:cNvPr id="13" name="群組 7">
            <a:extLst>
              <a:ext uri="{FF2B5EF4-FFF2-40B4-BE49-F238E27FC236}">
                <a16:creationId xmlns:a16="http://schemas.microsoft.com/office/drawing/2014/main" id="{954589A2-D48A-0E18-CD94-2FC68FFFFDD5}"/>
              </a:ext>
            </a:extLst>
          </p:cNvPr>
          <p:cNvGrpSpPr>
            <a:grpSpLocks/>
          </p:cNvGrpSpPr>
          <p:nvPr/>
        </p:nvGrpSpPr>
        <p:grpSpPr bwMode="auto">
          <a:xfrm>
            <a:off x="450462" y="4478661"/>
            <a:ext cx="724302" cy="862815"/>
            <a:chOff x="1981987" y="1806922"/>
            <a:chExt cx="704874" cy="861295"/>
          </a:xfrm>
        </p:grpSpPr>
        <p:pic>
          <p:nvPicPr>
            <p:cNvPr id="14" name="圖形 8" descr="桌子">
              <a:extLst>
                <a:ext uri="{FF2B5EF4-FFF2-40B4-BE49-F238E27FC236}">
                  <a16:creationId xmlns:a16="http://schemas.microsoft.com/office/drawing/2014/main" id="{FFBA52BF-2122-58C9-C90B-183D4C3977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87" y="1806922"/>
              <a:ext cx="704874" cy="708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文字方塊 9">
              <a:extLst>
                <a:ext uri="{FF2B5EF4-FFF2-40B4-BE49-F238E27FC236}">
                  <a16:creationId xmlns:a16="http://schemas.microsoft.com/office/drawing/2014/main" id="{8714A7D6-EF00-548C-FAD5-7B5ED31F18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1578" y="2360982"/>
              <a:ext cx="437114" cy="307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400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CN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6" name="群組 7">
            <a:extLst>
              <a:ext uri="{FF2B5EF4-FFF2-40B4-BE49-F238E27FC236}">
                <a16:creationId xmlns:a16="http://schemas.microsoft.com/office/drawing/2014/main" id="{885DE1E0-D963-A46D-2D62-CB13A1AAC724}"/>
              </a:ext>
            </a:extLst>
          </p:cNvPr>
          <p:cNvGrpSpPr>
            <a:grpSpLocks/>
          </p:cNvGrpSpPr>
          <p:nvPr/>
        </p:nvGrpSpPr>
        <p:grpSpPr bwMode="auto">
          <a:xfrm>
            <a:off x="4610471" y="4478660"/>
            <a:ext cx="942887" cy="925805"/>
            <a:chOff x="1848978" y="1795105"/>
            <a:chExt cx="1002317" cy="862933"/>
          </a:xfrm>
        </p:grpSpPr>
        <p:pic>
          <p:nvPicPr>
            <p:cNvPr id="17" name="圖形 8" descr="桌子">
              <a:extLst>
                <a:ext uri="{FF2B5EF4-FFF2-40B4-BE49-F238E27FC236}">
                  <a16:creationId xmlns:a16="http://schemas.microsoft.com/office/drawing/2014/main" id="{AE48610A-C545-2DA5-CF23-C7EA7B254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782" y="1795105"/>
              <a:ext cx="704874" cy="703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文字方塊 9">
              <a:extLst>
                <a:ext uri="{FF2B5EF4-FFF2-40B4-BE49-F238E27FC236}">
                  <a16:creationId xmlns:a16="http://schemas.microsoft.com/office/drawing/2014/main" id="{F3AD810E-5CBD-E675-0BC2-AC18195DD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978" y="2371162"/>
              <a:ext cx="1002317" cy="286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400" dirty="0" err="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CN</a:t>
              </a:r>
              <a:r>
                <a:rPr kumimoji="0" lang="en-US" altLang="zh-TW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Detail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9" name="流程圖: 決策 18">
            <a:extLst>
              <a:ext uri="{FF2B5EF4-FFF2-40B4-BE49-F238E27FC236}">
                <a16:creationId xmlns:a16="http://schemas.microsoft.com/office/drawing/2014/main" id="{B2F39D08-5685-C5D2-377E-2009FD441C42}"/>
              </a:ext>
            </a:extLst>
          </p:cNvPr>
          <p:cNvSpPr/>
          <p:nvPr/>
        </p:nvSpPr>
        <p:spPr>
          <a:xfrm>
            <a:off x="2436516" y="4485889"/>
            <a:ext cx="1132514" cy="733655"/>
          </a:xfrm>
          <a:prstGeom prst="flowChartDecision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Has</a:t>
            </a: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CE84A23-F6ED-D6CD-5E71-B51EE2CF71F4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141324" y="4852716"/>
            <a:ext cx="1295192" cy="1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6C3C3E2-A9E2-8F81-5749-6EB6E7A58090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>
            <a:off x="3569030" y="4852717"/>
            <a:ext cx="1179540" cy="3453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文字方塊 9">
            <a:extLst>
              <a:ext uri="{FF2B5EF4-FFF2-40B4-BE49-F238E27FC236}">
                <a16:creationId xmlns:a16="http://schemas.microsoft.com/office/drawing/2014/main" id="{28EBB6E3-72AB-42B7-4F5C-C8144D118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084" y="4509134"/>
            <a:ext cx="2888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9">
            <a:extLst>
              <a:ext uri="{FF2B5EF4-FFF2-40B4-BE49-F238E27FC236}">
                <a16:creationId xmlns:a16="http://schemas.microsoft.com/office/drawing/2014/main" id="{F162934B-A62E-A719-BEF6-735AA33AE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6055" y="4508982"/>
            <a:ext cx="293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endParaRPr lang="zh-TW" altLang="en-US" sz="1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4" name="群組 7">
            <a:extLst>
              <a:ext uri="{FF2B5EF4-FFF2-40B4-BE49-F238E27FC236}">
                <a16:creationId xmlns:a16="http://schemas.microsoft.com/office/drawing/2014/main" id="{7E0016EB-F5DB-F7B3-68A3-FF606788F156}"/>
              </a:ext>
            </a:extLst>
          </p:cNvPr>
          <p:cNvGrpSpPr>
            <a:grpSpLocks/>
          </p:cNvGrpSpPr>
          <p:nvPr/>
        </p:nvGrpSpPr>
        <p:grpSpPr bwMode="auto">
          <a:xfrm>
            <a:off x="467030" y="5554413"/>
            <a:ext cx="724302" cy="862815"/>
            <a:chOff x="1981987" y="1806922"/>
            <a:chExt cx="704874" cy="861295"/>
          </a:xfrm>
        </p:grpSpPr>
        <p:pic>
          <p:nvPicPr>
            <p:cNvPr id="25" name="圖形 8" descr="桌子">
              <a:extLst>
                <a:ext uri="{FF2B5EF4-FFF2-40B4-BE49-F238E27FC236}">
                  <a16:creationId xmlns:a16="http://schemas.microsoft.com/office/drawing/2014/main" id="{C3771073-62F7-9B0D-D757-C18D642128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87" y="1806922"/>
              <a:ext cx="704874" cy="708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文字方塊 9">
              <a:extLst>
                <a:ext uri="{FF2B5EF4-FFF2-40B4-BE49-F238E27FC236}">
                  <a16:creationId xmlns:a16="http://schemas.microsoft.com/office/drawing/2014/main" id="{E9B5C6C2-CFCF-2980-3BD1-0D0417DA7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7958" y="2360982"/>
              <a:ext cx="404353" cy="307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400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CB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7" name="群組 7">
            <a:extLst>
              <a:ext uri="{FF2B5EF4-FFF2-40B4-BE49-F238E27FC236}">
                <a16:creationId xmlns:a16="http://schemas.microsoft.com/office/drawing/2014/main" id="{3F913311-7916-1471-2C3E-3EB65C5C555A}"/>
              </a:ext>
            </a:extLst>
          </p:cNvPr>
          <p:cNvGrpSpPr>
            <a:grpSpLocks/>
          </p:cNvGrpSpPr>
          <p:nvPr/>
        </p:nvGrpSpPr>
        <p:grpSpPr bwMode="auto">
          <a:xfrm>
            <a:off x="4627039" y="5554412"/>
            <a:ext cx="942887" cy="925805"/>
            <a:chOff x="1848978" y="1795105"/>
            <a:chExt cx="1002317" cy="862933"/>
          </a:xfrm>
        </p:grpSpPr>
        <p:pic>
          <p:nvPicPr>
            <p:cNvPr id="28" name="圖形 8" descr="桌子">
              <a:extLst>
                <a:ext uri="{FF2B5EF4-FFF2-40B4-BE49-F238E27FC236}">
                  <a16:creationId xmlns:a16="http://schemas.microsoft.com/office/drawing/2014/main" id="{48C94103-3B8F-57EB-C7A1-8A983DFA68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782" y="1795105"/>
              <a:ext cx="704874" cy="703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文字方塊 9">
              <a:extLst>
                <a:ext uri="{FF2B5EF4-FFF2-40B4-BE49-F238E27FC236}">
                  <a16:creationId xmlns:a16="http://schemas.microsoft.com/office/drawing/2014/main" id="{FC4AD7EF-2EAD-C972-F713-141AEF006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978" y="2371162"/>
              <a:ext cx="1002317" cy="286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400" dirty="0" err="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CN</a:t>
              </a:r>
              <a:r>
                <a:rPr kumimoji="0" lang="en-US" altLang="zh-TW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Detail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0" name="流程圖: 決策 29">
            <a:extLst>
              <a:ext uri="{FF2B5EF4-FFF2-40B4-BE49-F238E27FC236}">
                <a16:creationId xmlns:a16="http://schemas.microsoft.com/office/drawing/2014/main" id="{E54F75F1-D17D-F4FD-80AE-E73F6B617FD0}"/>
              </a:ext>
            </a:extLst>
          </p:cNvPr>
          <p:cNvSpPr/>
          <p:nvPr/>
        </p:nvSpPr>
        <p:spPr>
          <a:xfrm>
            <a:off x="2453084" y="5561641"/>
            <a:ext cx="1132514" cy="733655"/>
          </a:xfrm>
          <a:prstGeom prst="flowChartDecision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Has</a:t>
            </a: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F62CE061-9108-DE81-0C9A-4FA860822BFE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1157892" y="5928468"/>
            <a:ext cx="1295192" cy="1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CE537FA2-8FBA-48AD-BF27-BBDD906D1438}"/>
              </a:ext>
            </a:extLst>
          </p:cNvPr>
          <p:cNvCxnSpPr>
            <a:cxnSpLocks/>
            <a:stCxn id="30" idx="3"/>
            <a:endCxn id="28" idx="1"/>
          </p:cNvCxnSpPr>
          <p:nvPr/>
        </p:nvCxnSpPr>
        <p:spPr>
          <a:xfrm>
            <a:off x="3585598" y="5928469"/>
            <a:ext cx="1179540" cy="3453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文字方塊 9">
            <a:extLst>
              <a:ext uri="{FF2B5EF4-FFF2-40B4-BE49-F238E27FC236}">
                <a16:creationId xmlns:a16="http://schemas.microsoft.com/office/drawing/2014/main" id="{CE978743-C1A8-5F26-36B8-5B1E6780C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652" y="5584886"/>
            <a:ext cx="2888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字方塊 9">
            <a:extLst>
              <a:ext uri="{FF2B5EF4-FFF2-40B4-BE49-F238E27FC236}">
                <a16:creationId xmlns:a16="http://schemas.microsoft.com/office/drawing/2014/main" id="{0D927525-26F2-04BC-DA61-DA1A34141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027" y="5584734"/>
            <a:ext cx="2888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3484906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2F0CE17B-AE18-4601-A67A-B8F98A204115}"/>
              </a:ext>
            </a:extLst>
          </p:cNvPr>
          <p:cNvSpPr txBox="1">
            <a:spLocks/>
          </p:cNvSpPr>
          <p:nvPr/>
        </p:nvSpPr>
        <p:spPr>
          <a:xfrm>
            <a:off x="1622156" y="200765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lang="en-US" altLang="zh-TW" sz="3300"/>
              <a:t>DB Schema</a:t>
            </a:r>
            <a:r>
              <a:rPr lang="zh-TW" altLang="en-US" sz="3300"/>
              <a:t>設計</a:t>
            </a:r>
            <a:r>
              <a:rPr lang="en-US" altLang="zh-TW" sz="3300"/>
              <a:t>(Cont.)</a:t>
            </a:r>
            <a:endParaRPr kumimoji="0" lang="zh-TW" altLang="en-US" sz="3300" b="1" i="0" u="none" strike="noStrike" kern="1200" cap="none" spc="0" normalizeH="0" baseline="0" noProof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5A9186-77E4-F634-3A6A-44FB87E943F7}"/>
              </a:ext>
            </a:extLst>
          </p:cNvPr>
          <p:cNvSpPr/>
          <p:nvPr/>
        </p:nvSpPr>
        <p:spPr>
          <a:xfrm>
            <a:off x="318782" y="832487"/>
            <a:ext cx="10435904" cy="750954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CD6B0A-5113-01AE-960B-9FBAC39F60B8}"/>
              </a:ext>
            </a:extLst>
          </p:cNvPr>
          <p:cNvSpPr/>
          <p:nvPr/>
        </p:nvSpPr>
        <p:spPr>
          <a:xfrm>
            <a:off x="517629" y="8698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b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endParaRPr kumimoji="1" lang="en-US" altLang="zh-TW" b="1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E0FC66D-D027-CDEF-0A15-3A8B28C1C1D4}"/>
              </a:ext>
            </a:extLst>
          </p:cNvPr>
          <p:cNvSpPr txBox="1"/>
          <p:nvPr/>
        </p:nvSpPr>
        <p:spPr>
          <a:xfrm>
            <a:off x="318782" y="1275664"/>
            <a:ext cx="4626712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en-US" altLang="zh-TW" sz="1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Credit Note</a:t>
            </a:r>
            <a:r>
              <a:rPr lang="zh-TW" altLang="en-US" sz="1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檔案實際內容與</a:t>
            </a:r>
            <a:r>
              <a:rPr lang="en-US" altLang="zh-TW" sz="1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sz="1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資訊的</a:t>
            </a:r>
            <a:r>
              <a:rPr lang="en-US" altLang="zh-TW" sz="14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mapping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流程圖: 人工輸入 10">
            <a:extLst>
              <a:ext uri="{FF2B5EF4-FFF2-40B4-BE49-F238E27FC236}">
                <a16:creationId xmlns:a16="http://schemas.microsoft.com/office/drawing/2014/main" id="{CBBB00CB-E346-D543-FD5B-6778B7EC1FE0}"/>
              </a:ext>
            </a:extLst>
          </p:cNvPr>
          <p:cNvSpPr/>
          <p:nvPr/>
        </p:nvSpPr>
        <p:spPr>
          <a:xfrm rot="16200000" flipV="1">
            <a:off x="1897128" y="-654511"/>
            <a:ext cx="355548" cy="3398483"/>
          </a:xfrm>
          <a:prstGeom prst="flowChartManualInpu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9EF613-5B18-E44C-9209-1DC65DDF6A01}"/>
              </a:ext>
            </a:extLst>
          </p:cNvPr>
          <p:cNvSpPr/>
          <p:nvPr/>
        </p:nvSpPr>
        <p:spPr>
          <a:xfrm>
            <a:off x="318782" y="836467"/>
            <a:ext cx="3034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Credit Note</a:t>
            </a:r>
            <a:r>
              <a:rPr kumimoji="1"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產製範本</a:t>
            </a:r>
            <a:endParaRPr kumimoji="1" lang="en-US" altLang="zh-TW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1E13FFB-64B2-E0A7-B30E-081306E0F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762508"/>
              </p:ext>
            </p:extLst>
          </p:nvPr>
        </p:nvGraphicFramePr>
        <p:xfrm>
          <a:off x="334022" y="3716953"/>
          <a:ext cx="9969499" cy="415290"/>
        </p:xfrm>
        <a:graphic>
          <a:graphicData uri="http://schemas.openxmlformats.org/drawingml/2006/table">
            <a:tbl>
              <a:tblPr/>
              <a:tblGrid>
                <a:gridCol w="1193669">
                  <a:extLst>
                    <a:ext uri="{9D8B030D-6E8A-4147-A177-3AD203B41FA5}">
                      <a16:colId xmlns:a16="http://schemas.microsoft.com/office/drawing/2014/main" val="1861668248"/>
                    </a:ext>
                  </a:extLst>
                </a:gridCol>
                <a:gridCol w="1446871">
                  <a:extLst>
                    <a:ext uri="{9D8B030D-6E8A-4147-A177-3AD203B41FA5}">
                      <a16:colId xmlns:a16="http://schemas.microsoft.com/office/drawing/2014/main" val="107693653"/>
                    </a:ext>
                  </a:extLst>
                </a:gridCol>
                <a:gridCol w="1293837">
                  <a:extLst>
                    <a:ext uri="{9D8B030D-6E8A-4147-A177-3AD203B41FA5}">
                      <a16:colId xmlns:a16="http://schemas.microsoft.com/office/drawing/2014/main" val="3113783776"/>
                    </a:ext>
                  </a:extLst>
                </a:gridCol>
                <a:gridCol w="1093501">
                  <a:extLst>
                    <a:ext uri="{9D8B030D-6E8A-4147-A177-3AD203B41FA5}">
                      <a16:colId xmlns:a16="http://schemas.microsoft.com/office/drawing/2014/main" val="3595230533"/>
                    </a:ext>
                  </a:extLst>
                </a:gridCol>
                <a:gridCol w="1268795">
                  <a:extLst>
                    <a:ext uri="{9D8B030D-6E8A-4147-A177-3AD203B41FA5}">
                      <a16:colId xmlns:a16="http://schemas.microsoft.com/office/drawing/2014/main" val="3352997853"/>
                    </a:ext>
                  </a:extLst>
                </a:gridCol>
                <a:gridCol w="1202016">
                  <a:extLst>
                    <a:ext uri="{9D8B030D-6E8A-4147-A177-3AD203B41FA5}">
                      <a16:colId xmlns:a16="http://schemas.microsoft.com/office/drawing/2014/main" val="979377083"/>
                    </a:ext>
                  </a:extLst>
                </a:gridCol>
                <a:gridCol w="1235405">
                  <a:extLst>
                    <a:ext uri="{9D8B030D-6E8A-4147-A177-3AD203B41FA5}">
                      <a16:colId xmlns:a16="http://schemas.microsoft.com/office/drawing/2014/main" val="2578934728"/>
                    </a:ext>
                  </a:extLst>
                </a:gridCol>
                <a:gridCol w="1235405">
                  <a:extLst>
                    <a:ext uri="{9D8B030D-6E8A-4147-A177-3AD203B41FA5}">
                      <a16:colId xmlns:a16="http://schemas.microsoft.com/office/drawing/2014/main" val="99969493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NEC INV. No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CBP BILL. No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.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CBP Issue Date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CBP Note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Billing Amount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Date Received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Amount Received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Credit Balance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62441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DT0155323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SJC2-CBP-VNPT-10A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2020/8/5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Test,test.test</a:t>
                      </a:r>
                      <a:endParaRPr lang="en-US" altLang="zh-TW" sz="1000" b="0" i="0" u="none" strike="noStrike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1,303,926.79 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2020/9/21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1,303,926.79 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12345.67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682976"/>
                  </a:ext>
                </a:extLst>
              </a:tr>
            </a:tbl>
          </a:graphicData>
        </a:graphic>
      </p:graphicFrame>
      <p:sp>
        <p:nvSpPr>
          <p:cNvPr id="6" name="文字方塊 9">
            <a:extLst>
              <a:ext uri="{FF2B5EF4-FFF2-40B4-BE49-F238E27FC236}">
                <a16:creationId xmlns:a16="http://schemas.microsoft.com/office/drawing/2014/main" id="{2F0567D4-9444-4E1F-99E4-D46A9DBA95D7}"/>
              </a:ext>
            </a:extLst>
          </p:cNvPr>
          <p:cNvSpPr txBox="1"/>
          <p:nvPr/>
        </p:nvSpPr>
        <p:spPr>
          <a:xfrm>
            <a:off x="5726185" y="1638226"/>
            <a:ext cx="4435147" cy="490948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>
                <a:solidFill>
                  <a:schemeClr val="dk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Credit Note No.: </a:t>
            </a:r>
            <a:r>
              <a:rPr lang="en-US" altLang="zh-TW" sz="1400" b="1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SJC2-Credit-VNPT</a:t>
            </a:r>
            <a:r>
              <a:rPr lang="en-US" altLang="zh-TW" sz="1400" b="1" dirty="0">
                <a:solidFill>
                  <a:srgbClr val="FF0000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-Y2MMDDHHMM</a:t>
            </a:r>
            <a:endParaRPr lang="zh-TW" altLang="zh-TW" sz="1050" dirty="0">
              <a:solidFill>
                <a:srgbClr val="FF0000"/>
              </a:solidFill>
              <a:effectLst/>
              <a:latin typeface="+mn-lt"/>
              <a:ea typeface="+mn-ea"/>
              <a:cs typeface="Arial" panose="020B0604020202020204" pitchFamily="34" charset="0"/>
            </a:endParaRPr>
          </a:p>
          <a:p>
            <a:r>
              <a:rPr lang="en-US" altLang="zh-TW" sz="1400" dirty="0">
                <a:solidFill>
                  <a:schemeClr val="dk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Issue Date: </a:t>
            </a:r>
            <a:r>
              <a:rPr lang="en-US" altLang="zh-TW" sz="1400" dirty="0">
                <a:solidFill>
                  <a:sysClr val="windowText" lastClr="000000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October </a:t>
            </a:r>
            <a:r>
              <a:rPr lang="en-US" altLang="zh-TW" sz="1400" b="0" dirty="0">
                <a:solidFill>
                  <a:sysClr val="windowText" lastClr="000000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06th </a:t>
            </a:r>
            <a:r>
              <a:rPr lang="en-US" altLang="zh-TW" sz="1400" b="0" dirty="0">
                <a:solidFill>
                  <a:schemeClr val="dk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, 2020</a:t>
            </a:r>
            <a:endParaRPr lang="zh-TW" altLang="zh-TW" sz="1400" b="0" dirty="0">
              <a:solidFill>
                <a:schemeClr val="dk1"/>
              </a:solidFill>
              <a:effectLst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文字方塊 10">
            <a:extLst>
              <a:ext uri="{FF2B5EF4-FFF2-40B4-BE49-F238E27FC236}">
                <a16:creationId xmlns:a16="http://schemas.microsoft.com/office/drawing/2014/main" id="{BC42D958-26CC-47BF-9C02-B0D9E045CB71}"/>
              </a:ext>
            </a:extLst>
          </p:cNvPr>
          <p:cNvSpPr txBox="1"/>
          <p:nvPr/>
        </p:nvSpPr>
        <p:spPr>
          <a:xfrm>
            <a:off x="318782" y="1638227"/>
            <a:ext cx="5407403" cy="1863926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TO:      VNPT NET Corporation (VNPT-NET)            </a:t>
            </a:r>
            <a:endParaRPr lang="zh-TW" altLang="zh-TW" sz="1200" dirty="0">
              <a:effectLst/>
            </a:endParaRPr>
          </a:p>
          <a:p>
            <a:r>
              <a:rPr lang="en-US" altLang="zh-TW" sz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Addr</a:t>
            </a:r>
            <a:r>
              <a:rPr lang="en-US" altLang="zh-TW" sz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  Level 10, VNPT Net Building</a:t>
            </a:r>
            <a:endParaRPr lang="zh-TW" altLang="zh-TW" sz="1200" dirty="0">
              <a:effectLst/>
            </a:endParaRPr>
          </a:p>
          <a:p>
            <a:r>
              <a:rPr lang="en-US" altLang="zh-TW" sz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            International Network Development Division</a:t>
            </a:r>
            <a:endParaRPr lang="zh-TW" altLang="zh-TW" sz="1200" dirty="0">
              <a:effectLst/>
            </a:endParaRPr>
          </a:p>
          <a:p>
            <a:r>
              <a:rPr lang="en-US" altLang="zh-TW" sz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            30 Pham Hung Street, My </a:t>
            </a:r>
            <a:r>
              <a:rPr lang="en-US" altLang="zh-TW" sz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Dinh</a:t>
            </a:r>
            <a:r>
              <a:rPr lang="en-US" altLang="zh-TW" sz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1 Ward, Nam Tu </a:t>
            </a:r>
            <a:r>
              <a:rPr lang="en-US" altLang="zh-TW" sz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Liem</a:t>
            </a:r>
            <a:r>
              <a:rPr lang="en-US" altLang="zh-TW" sz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District, </a:t>
            </a:r>
            <a:r>
              <a:rPr lang="zh-TW" altLang="zh-TW" sz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endParaRPr lang="zh-TW" altLang="zh-TW" sz="1200" dirty="0">
              <a:effectLst/>
            </a:endParaRPr>
          </a:p>
          <a:p>
            <a:r>
              <a:rPr lang="zh-TW" altLang="zh-TW" sz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TW" sz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Hanoi,  Vietnam              </a:t>
            </a:r>
            <a:endParaRPr lang="zh-TW" altLang="zh-TW" sz="1200" dirty="0">
              <a:effectLst/>
            </a:endParaRPr>
          </a:p>
          <a:p>
            <a:r>
              <a:rPr lang="fr-FR" altLang="zh-TW" sz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ATTN:  </a:t>
            </a:r>
            <a:r>
              <a:rPr lang="en-US" altLang="zh-TW" sz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  Mr. </a:t>
            </a:r>
            <a:r>
              <a:rPr lang="en-US" altLang="zh-TW" sz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Kieu</a:t>
            </a:r>
            <a:r>
              <a:rPr lang="en-US" altLang="zh-TW" sz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Nguyen</a:t>
            </a:r>
            <a:endParaRPr lang="zh-TW" altLang="zh-TW" sz="1200" dirty="0">
              <a:effectLst/>
            </a:endParaRPr>
          </a:p>
          <a:p>
            <a:r>
              <a:rPr lang="de-DE" altLang="zh-TW" sz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E-Mail to:  </a:t>
            </a:r>
            <a:r>
              <a:rPr lang="en-US" altLang="zh-TW" sz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kieunguyen@vnpt.vn;</a:t>
            </a:r>
            <a:r>
              <a:rPr lang="en-US" altLang="zh-TW" sz="1200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u="sng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nghiemminhhoi@vnpt.vn; </a:t>
            </a:r>
            <a:r>
              <a:rPr lang="en-US" altLang="zh-TW" sz="1200" u="sng" dirty="0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rPr>
              <a:t>nguyenthiminhhhien@vnpt.vn; nguyenxuantoanh@vnpt.vn;</a:t>
            </a:r>
            <a:r>
              <a:rPr lang="en-US" altLang="zh-TW" sz="1200" u="sng" baseline="0" dirty="0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rPr>
              <a:t> trinhthong@vnpt.vn</a:t>
            </a:r>
            <a:endParaRPr lang="zh-TW" altLang="zh-TW" sz="1200" dirty="0">
              <a:solidFill>
                <a:sysClr val="windowText" lastClr="000000"/>
              </a:solidFill>
              <a:effectLst/>
            </a:endParaRPr>
          </a:p>
          <a:p>
            <a:r>
              <a:rPr lang="de-DE" altLang="zh-TW" sz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Tel:</a:t>
            </a:r>
            <a:r>
              <a:rPr lang="en-US" altLang="zh-TW" sz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   +84 912312598</a:t>
            </a:r>
            <a:endParaRPr lang="zh-TW" altLang="zh-TW" sz="1200" dirty="0">
              <a:effectLst/>
            </a:endParaRPr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50A90D62-D4E9-B6E3-7E26-346548CF0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82" y="4442177"/>
            <a:ext cx="6905625" cy="1457325"/>
          </a:xfrm>
          <a:prstGeom prst="rect">
            <a:avLst/>
          </a:prstGeom>
        </p:spPr>
      </p:pic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2074C79E-2C9B-F40F-3FCA-301ACA2A9F9C}"/>
              </a:ext>
            </a:extLst>
          </p:cNvPr>
          <p:cNvSpPr/>
          <p:nvPr/>
        </p:nvSpPr>
        <p:spPr>
          <a:xfrm>
            <a:off x="192934" y="1638226"/>
            <a:ext cx="4975451" cy="1863926"/>
          </a:xfrm>
          <a:prstGeom prst="round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grpSp>
        <p:nvGrpSpPr>
          <p:cNvPr id="42" name="群組 7">
            <a:extLst>
              <a:ext uri="{FF2B5EF4-FFF2-40B4-BE49-F238E27FC236}">
                <a16:creationId xmlns:a16="http://schemas.microsoft.com/office/drawing/2014/main" id="{E918C782-C3C4-F942-5E7C-CF961044ADD4}"/>
              </a:ext>
            </a:extLst>
          </p:cNvPr>
          <p:cNvGrpSpPr>
            <a:grpSpLocks/>
          </p:cNvGrpSpPr>
          <p:nvPr/>
        </p:nvGrpSpPr>
        <p:grpSpPr bwMode="auto">
          <a:xfrm>
            <a:off x="5406593" y="2616656"/>
            <a:ext cx="1170619" cy="782080"/>
            <a:chOff x="1361044" y="1806922"/>
            <a:chExt cx="1978171" cy="922686"/>
          </a:xfrm>
        </p:grpSpPr>
        <p:pic>
          <p:nvPicPr>
            <p:cNvPr id="43" name="圖形 8" descr="桌子">
              <a:extLst>
                <a:ext uri="{FF2B5EF4-FFF2-40B4-BE49-F238E27FC236}">
                  <a16:creationId xmlns:a16="http://schemas.microsoft.com/office/drawing/2014/main" id="{EB013509-79EC-F104-D952-97880DC286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87" y="1806922"/>
              <a:ext cx="704874" cy="708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文字方塊 9">
              <a:extLst>
                <a:ext uri="{FF2B5EF4-FFF2-40B4-BE49-F238E27FC236}">
                  <a16:creationId xmlns:a16="http://schemas.microsoft.com/office/drawing/2014/main" id="{50D07688-9DC7-0BE6-F14B-F97411DE2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1044" y="2299594"/>
              <a:ext cx="1978171" cy="430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Parties(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會員資料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5" name="箭號: 弧形下彎 44">
            <a:extLst>
              <a:ext uri="{FF2B5EF4-FFF2-40B4-BE49-F238E27FC236}">
                <a16:creationId xmlns:a16="http://schemas.microsoft.com/office/drawing/2014/main" id="{7DA96F15-C44C-0DD2-038D-9E6B781DF8A9}"/>
              </a:ext>
            </a:extLst>
          </p:cNvPr>
          <p:cNvSpPr/>
          <p:nvPr/>
        </p:nvSpPr>
        <p:spPr>
          <a:xfrm rot="1188240" flipH="1">
            <a:off x="5217760" y="2220335"/>
            <a:ext cx="606445" cy="391330"/>
          </a:xfrm>
          <a:prstGeom prst="curved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grpSp>
        <p:nvGrpSpPr>
          <p:cNvPr id="46" name="群組 7">
            <a:extLst>
              <a:ext uri="{FF2B5EF4-FFF2-40B4-BE49-F238E27FC236}">
                <a16:creationId xmlns:a16="http://schemas.microsoft.com/office/drawing/2014/main" id="{805D5405-658F-2D8F-FEE5-4E052C61EA6A}"/>
              </a:ext>
            </a:extLst>
          </p:cNvPr>
          <p:cNvGrpSpPr>
            <a:grpSpLocks/>
          </p:cNvGrpSpPr>
          <p:nvPr/>
        </p:nvGrpSpPr>
        <p:grpSpPr bwMode="auto">
          <a:xfrm>
            <a:off x="9839693" y="2506425"/>
            <a:ext cx="643281" cy="686518"/>
            <a:chOff x="1981987" y="1806922"/>
            <a:chExt cx="704874" cy="861296"/>
          </a:xfrm>
        </p:grpSpPr>
        <p:pic>
          <p:nvPicPr>
            <p:cNvPr id="47" name="圖形 8" descr="桌子">
              <a:extLst>
                <a:ext uri="{FF2B5EF4-FFF2-40B4-BE49-F238E27FC236}">
                  <a16:creationId xmlns:a16="http://schemas.microsoft.com/office/drawing/2014/main" id="{5F00C8F4-050E-CE4D-056C-71D6B08672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87" y="1806922"/>
              <a:ext cx="704874" cy="708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文字方塊 9">
              <a:extLst>
                <a:ext uri="{FF2B5EF4-FFF2-40B4-BE49-F238E27FC236}">
                  <a16:creationId xmlns:a16="http://schemas.microsoft.com/office/drawing/2014/main" id="{5BD25B7E-19F5-5D28-221E-BCE47D099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7961" y="2360983"/>
              <a:ext cx="404353" cy="307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400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CB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50" name="接點: 弧形 49">
            <a:extLst>
              <a:ext uri="{FF2B5EF4-FFF2-40B4-BE49-F238E27FC236}">
                <a16:creationId xmlns:a16="http://schemas.microsoft.com/office/drawing/2014/main" id="{12862C9F-4051-4638-8B44-F81B75710A23}"/>
              </a:ext>
            </a:extLst>
          </p:cNvPr>
          <p:cNvCxnSpPr>
            <a:cxnSpLocks/>
            <a:stCxn id="47" idx="3"/>
            <a:endCxn id="52" idx="1"/>
          </p:cNvCxnSpPr>
          <p:nvPr/>
        </p:nvCxnSpPr>
        <p:spPr>
          <a:xfrm flipV="1">
            <a:off x="10482974" y="2671863"/>
            <a:ext cx="235960" cy="116864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1" name="群組 7">
            <a:extLst>
              <a:ext uri="{FF2B5EF4-FFF2-40B4-BE49-F238E27FC236}">
                <a16:creationId xmlns:a16="http://schemas.microsoft.com/office/drawing/2014/main" id="{92D2454A-64C8-AE6A-3118-B7ED8453286D}"/>
              </a:ext>
            </a:extLst>
          </p:cNvPr>
          <p:cNvGrpSpPr>
            <a:grpSpLocks/>
          </p:cNvGrpSpPr>
          <p:nvPr/>
        </p:nvGrpSpPr>
        <p:grpSpPr bwMode="auto">
          <a:xfrm>
            <a:off x="10608822" y="2393460"/>
            <a:ext cx="852890" cy="677038"/>
            <a:chOff x="1853838" y="1806922"/>
            <a:chExt cx="992600" cy="861296"/>
          </a:xfrm>
        </p:grpSpPr>
        <p:pic>
          <p:nvPicPr>
            <p:cNvPr id="52" name="圖形 8" descr="桌子">
              <a:extLst>
                <a:ext uri="{FF2B5EF4-FFF2-40B4-BE49-F238E27FC236}">
                  <a16:creationId xmlns:a16="http://schemas.microsoft.com/office/drawing/2014/main" id="{99709BC9-2B4B-5DB7-0559-D4B41758C6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87" y="1806922"/>
              <a:ext cx="704874" cy="708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文字方塊 9">
              <a:extLst>
                <a:ext uri="{FF2B5EF4-FFF2-40B4-BE49-F238E27FC236}">
                  <a16:creationId xmlns:a16="http://schemas.microsoft.com/office/drawing/2014/main" id="{DE4DFB43-2F14-CDE4-218D-08FB5E971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3838" y="2360983"/>
              <a:ext cx="992600" cy="307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400" err="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Bill</a:t>
              </a:r>
              <a:r>
                <a:rPr kumimoji="0" lang="en-US" altLang="zh-TW" sz="1400" b="0" i="0" u="none" strike="noStrike" cap="none" normalizeH="0" baseline="0" err="1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Master</a:t>
              </a:r>
              <a:endPara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C5A05AC8-E173-1044-EFFC-DC9794DCE948}"/>
              </a:ext>
            </a:extLst>
          </p:cNvPr>
          <p:cNvSpPr/>
          <p:nvPr/>
        </p:nvSpPr>
        <p:spPr>
          <a:xfrm>
            <a:off x="9748877" y="2379958"/>
            <a:ext cx="1712835" cy="858811"/>
          </a:xfrm>
          <a:prstGeom prst="roundRec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C7D870B5-5501-611D-9F01-276DF0A940FE}"/>
              </a:ext>
            </a:extLst>
          </p:cNvPr>
          <p:cNvSpPr/>
          <p:nvPr/>
        </p:nvSpPr>
        <p:spPr>
          <a:xfrm>
            <a:off x="5725170" y="1626949"/>
            <a:ext cx="4419646" cy="573652"/>
          </a:xfrm>
          <a:prstGeom prst="round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7" name="箭號: 弧形下彎 56">
            <a:extLst>
              <a:ext uri="{FF2B5EF4-FFF2-40B4-BE49-F238E27FC236}">
                <a16:creationId xmlns:a16="http://schemas.microsoft.com/office/drawing/2014/main" id="{07C29D45-E6A1-C746-D9BE-81949BC8D711}"/>
              </a:ext>
            </a:extLst>
          </p:cNvPr>
          <p:cNvSpPr/>
          <p:nvPr/>
        </p:nvSpPr>
        <p:spPr>
          <a:xfrm rot="2523638" flipH="1">
            <a:off x="10214314" y="1784077"/>
            <a:ext cx="606445" cy="391330"/>
          </a:xfrm>
          <a:prstGeom prst="curved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grpSp>
        <p:nvGrpSpPr>
          <p:cNvPr id="58" name="群組 7">
            <a:extLst>
              <a:ext uri="{FF2B5EF4-FFF2-40B4-BE49-F238E27FC236}">
                <a16:creationId xmlns:a16="http://schemas.microsoft.com/office/drawing/2014/main" id="{D8824D1C-E6D9-6D9B-08AD-8023C30744CC}"/>
              </a:ext>
            </a:extLst>
          </p:cNvPr>
          <p:cNvGrpSpPr>
            <a:grpSpLocks/>
          </p:cNvGrpSpPr>
          <p:nvPr/>
        </p:nvGrpSpPr>
        <p:grpSpPr bwMode="auto">
          <a:xfrm>
            <a:off x="7079661" y="5356809"/>
            <a:ext cx="1915910" cy="930315"/>
            <a:chOff x="715625" y="1806922"/>
            <a:chExt cx="3237601" cy="1097571"/>
          </a:xfrm>
        </p:grpSpPr>
        <p:pic>
          <p:nvPicPr>
            <p:cNvPr id="59" name="圖形 8" descr="桌子">
              <a:extLst>
                <a:ext uri="{FF2B5EF4-FFF2-40B4-BE49-F238E27FC236}">
                  <a16:creationId xmlns:a16="http://schemas.microsoft.com/office/drawing/2014/main" id="{43C87F73-338A-6B5F-1C99-DD943B433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87" y="1806922"/>
              <a:ext cx="704874" cy="708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文字方塊 9">
              <a:extLst>
                <a:ext uri="{FF2B5EF4-FFF2-40B4-BE49-F238E27FC236}">
                  <a16:creationId xmlns:a16="http://schemas.microsoft.com/office/drawing/2014/main" id="{C306863F-53E0-5491-0A9A-0ECF571A6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625" y="2287206"/>
              <a:ext cx="3237601" cy="617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BankAccount</a:t>
              </a:r>
              <a:endPara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 eaLnBrk="1" hangingPunct="1"/>
              <a:r>
                <a:rPr kumimoji="0" lang="en-US" altLang="zh-TW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kumimoji="0" lang="zh-TW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銀行與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金融帳戶資料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61" name="箭號: 弧形下彎 60">
            <a:extLst>
              <a:ext uri="{FF2B5EF4-FFF2-40B4-BE49-F238E27FC236}">
                <a16:creationId xmlns:a16="http://schemas.microsoft.com/office/drawing/2014/main" id="{1123E95F-EC8D-EB2D-9FF8-BBE84BAC2858}"/>
              </a:ext>
            </a:extLst>
          </p:cNvPr>
          <p:cNvSpPr/>
          <p:nvPr/>
        </p:nvSpPr>
        <p:spPr>
          <a:xfrm rot="1188240" flipH="1">
            <a:off x="7272766" y="4960487"/>
            <a:ext cx="606445" cy="391330"/>
          </a:xfrm>
          <a:prstGeom prst="curved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14C9F2EF-5C30-DFC4-F4C3-83BC2C985145}"/>
              </a:ext>
            </a:extLst>
          </p:cNvPr>
          <p:cNvSpPr/>
          <p:nvPr/>
        </p:nvSpPr>
        <p:spPr>
          <a:xfrm>
            <a:off x="318781" y="4793309"/>
            <a:ext cx="6905626" cy="1163899"/>
          </a:xfrm>
          <a:prstGeom prst="round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0E8697A8-1EB3-AA62-FB5E-5A926C8A6C44}"/>
              </a:ext>
            </a:extLst>
          </p:cNvPr>
          <p:cNvSpPr/>
          <p:nvPr/>
        </p:nvSpPr>
        <p:spPr>
          <a:xfrm>
            <a:off x="334021" y="3647753"/>
            <a:ext cx="10148953" cy="573652"/>
          </a:xfrm>
          <a:prstGeom prst="round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grpSp>
        <p:nvGrpSpPr>
          <p:cNvPr id="64" name="群組 7">
            <a:extLst>
              <a:ext uri="{FF2B5EF4-FFF2-40B4-BE49-F238E27FC236}">
                <a16:creationId xmlns:a16="http://schemas.microsoft.com/office/drawing/2014/main" id="{E04D140C-E770-7ADB-7182-A308D40E49E4}"/>
              </a:ext>
            </a:extLst>
          </p:cNvPr>
          <p:cNvGrpSpPr>
            <a:grpSpLocks/>
          </p:cNvGrpSpPr>
          <p:nvPr/>
        </p:nvGrpSpPr>
        <p:grpSpPr bwMode="auto">
          <a:xfrm>
            <a:off x="9221252" y="4629450"/>
            <a:ext cx="643281" cy="686518"/>
            <a:chOff x="1981987" y="1806922"/>
            <a:chExt cx="704874" cy="861296"/>
          </a:xfrm>
        </p:grpSpPr>
        <p:pic>
          <p:nvPicPr>
            <p:cNvPr id="65" name="圖形 8" descr="桌子">
              <a:extLst>
                <a:ext uri="{FF2B5EF4-FFF2-40B4-BE49-F238E27FC236}">
                  <a16:creationId xmlns:a16="http://schemas.microsoft.com/office/drawing/2014/main" id="{5C10B93E-10BE-C124-E8A0-103107474A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87" y="1806922"/>
              <a:ext cx="704874" cy="708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文字方塊 9">
              <a:extLst>
                <a:ext uri="{FF2B5EF4-FFF2-40B4-BE49-F238E27FC236}">
                  <a16:creationId xmlns:a16="http://schemas.microsoft.com/office/drawing/2014/main" id="{76084DAD-CB84-8740-3120-C6D300A21D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7961" y="2360983"/>
              <a:ext cx="404353" cy="307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400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CB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67" name="接點: 弧形 66">
            <a:extLst>
              <a:ext uri="{FF2B5EF4-FFF2-40B4-BE49-F238E27FC236}">
                <a16:creationId xmlns:a16="http://schemas.microsoft.com/office/drawing/2014/main" id="{EE3EFCBB-1391-438D-AEAA-27872FC4DB05}"/>
              </a:ext>
            </a:extLst>
          </p:cNvPr>
          <p:cNvCxnSpPr>
            <a:cxnSpLocks/>
            <a:stCxn id="65" idx="3"/>
            <a:endCxn id="69" idx="1"/>
          </p:cNvCxnSpPr>
          <p:nvPr/>
        </p:nvCxnSpPr>
        <p:spPr>
          <a:xfrm flipV="1">
            <a:off x="9864533" y="4794888"/>
            <a:ext cx="235960" cy="116864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68" name="群組 7">
            <a:extLst>
              <a:ext uri="{FF2B5EF4-FFF2-40B4-BE49-F238E27FC236}">
                <a16:creationId xmlns:a16="http://schemas.microsoft.com/office/drawing/2014/main" id="{A99C6EE9-98A1-0745-AEFD-A93DA3E03E6B}"/>
              </a:ext>
            </a:extLst>
          </p:cNvPr>
          <p:cNvGrpSpPr>
            <a:grpSpLocks/>
          </p:cNvGrpSpPr>
          <p:nvPr/>
        </p:nvGrpSpPr>
        <p:grpSpPr bwMode="auto">
          <a:xfrm>
            <a:off x="9990381" y="4516485"/>
            <a:ext cx="852890" cy="677038"/>
            <a:chOff x="1853838" y="1806922"/>
            <a:chExt cx="992600" cy="861296"/>
          </a:xfrm>
        </p:grpSpPr>
        <p:pic>
          <p:nvPicPr>
            <p:cNvPr id="69" name="圖形 8" descr="桌子">
              <a:extLst>
                <a:ext uri="{FF2B5EF4-FFF2-40B4-BE49-F238E27FC236}">
                  <a16:creationId xmlns:a16="http://schemas.microsoft.com/office/drawing/2014/main" id="{8D8CCA5C-61ED-DDDD-F36B-D786FBC8A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87" y="1806922"/>
              <a:ext cx="704874" cy="708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文字方塊 9">
              <a:extLst>
                <a:ext uri="{FF2B5EF4-FFF2-40B4-BE49-F238E27FC236}">
                  <a16:creationId xmlns:a16="http://schemas.microsoft.com/office/drawing/2014/main" id="{D3005023-7756-8BE5-86F0-6333E1F57C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3838" y="2360983"/>
              <a:ext cx="992600" cy="307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400" err="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Bill</a:t>
              </a:r>
              <a:r>
                <a:rPr kumimoji="0" lang="en-US" altLang="zh-TW" sz="1400" b="0" i="0" u="none" strike="noStrike" cap="none" normalizeH="0" baseline="0" err="1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Master</a:t>
              </a:r>
              <a:endPara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EDBBEBC8-3796-900D-C8CA-312DCD107C28}"/>
              </a:ext>
            </a:extLst>
          </p:cNvPr>
          <p:cNvSpPr/>
          <p:nvPr/>
        </p:nvSpPr>
        <p:spPr>
          <a:xfrm>
            <a:off x="8982688" y="4438125"/>
            <a:ext cx="2999006" cy="858811"/>
          </a:xfrm>
          <a:prstGeom prst="roundRec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2" name="箭號: 弧形下彎 71">
            <a:extLst>
              <a:ext uri="{FF2B5EF4-FFF2-40B4-BE49-F238E27FC236}">
                <a16:creationId xmlns:a16="http://schemas.microsoft.com/office/drawing/2014/main" id="{F5B843CE-B298-8900-F022-AA197CB9D5D1}"/>
              </a:ext>
            </a:extLst>
          </p:cNvPr>
          <p:cNvSpPr/>
          <p:nvPr/>
        </p:nvSpPr>
        <p:spPr>
          <a:xfrm rot="2523638" flipH="1">
            <a:off x="10769873" y="3834881"/>
            <a:ext cx="606445" cy="391330"/>
          </a:xfrm>
          <a:prstGeom prst="curved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73" name="接點: 弧形 72">
            <a:extLst>
              <a:ext uri="{FF2B5EF4-FFF2-40B4-BE49-F238E27FC236}">
                <a16:creationId xmlns:a16="http://schemas.microsoft.com/office/drawing/2014/main" id="{1F9BB323-A3FC-98E3-C202-80BDC59CCA91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10716893" y="4667667"/>
            <a:ext cx="318760" cy="165994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74" name="群組 7">
            <a:extLst>
              <a:ext uri="{FF2B5EF4-FFF2-40B4-BE49-F238E27FC236}">
                <a16:creationId xmlns:a16="http://schemas.microsoft.com/office/drawing/2014/main" id="{0D4FA55D-7440-BB60-3C3D-EB50B898A43B}"/>
              </a:ext>
            </a:extLst>
          </p:cNvPr>
          <p:cNvGrpSpPr>
            <a:grpSpLocks/>
          </p:cNvGrpSpPr>
          <p:nvPr/>
        </p:nvGrpSpPr>
        <p:grpSpPr bwMode="auto">
          <a:xfrm>
            <a:off x="10942115" y="4372237"/>
            <a:ext cx="663541" cy="724513"/>
            <a:chOff x="1856649" y="1795105"/>
            <a:chExt cx="986980" cy="862933"/>
          </a:xfrm>
        </p:grpSpPr>
        <p:pic>
          <p:nvPicPr>
            <p:cNvPr id="75" name="圖形 8" descr="桌子">
              <a:extLst>
                <a:ext uri="{FF2B5EF4-FFF2-40B4-BE49-F238E27FC236}">
                  <a16:creationId xmlns:a16="http://schemas.microsoft.com/office/drawing/2014/main" id="{E76371C2-B9F4-CAB4-EBD3-6A17AA2DCD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782" y="1795105"/>
              <a:ext cx="704874" cy="703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文字方塊 9">
              <a:extLst>
                <a:ext uri="{FF2B5EF4-FFF2-40B4-BE49-F238E27FC236}">
                  <a16:creationId xmlns:a16="http://schemas.microsoft.com/office/drawing/2014/main" id="{082A66E0-2253-06F6-032F-989623BF3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6649" y="2371162"/>
              <a:ext cx="986980" cy="286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400" b="0" i="0" u="none" strike="noStrike" cap="none" normalizeH="0" baseline="0" err="1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BillDetail</a:t>
              </a:r>
              <a:endPara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705505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人工輸入 1">
            <a:extLst>
              <a:ext uri="{FF2B5EF4-FFF2-40B4-BE49-F238E27FC236}">
                <a16:creationId xmlns:a16="http://schemas.microsoft.com/office/drawing/2014/main" id="{1F895304-C932-4CFD-B90F-60A26F696E65}"/>
              </a:ext>
            </a:extLst>
          </p:cNvPr>
          <p:cNvSpPr/>
          <p:nvPr/>
        </p:nvSpPr>
        <p:spPr>
          <a:xfrm rot="16200000" flipV="1">
            <a:off x="1727510" y="-461954"/>
            <a:ext cx="355548" cy="3051631"/>
          </a:xfrm>
          <a:prstGeom prst="flowChartManualInpu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50752E-445B-4C08-B01C-277506EF8293}"/>
              </a:ext>
            </a:extLst>
          </p:cNvPr>
          <p:cNvSpPr/>
          <p:nvPr/>
        </p:nvSpPr>
        <p:spPr>
          <a:xfrm>
            <a:off x="318782" y="832486"/>
            <a:ext cx="10435904" cy="484586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3AB8C0-AB31-4030-A138-AE69BD359D6B}"/>
              </a:ext>
            </a:extLst>
          </p:cNvPr>
          <p:cNvSpPr/>
          <p:nvPr/>
        </p:nvSpPr>
        <p:spPr>
          <a:xfrm>
            <a:off x="379468" y="895905"/>
            <a:ext cx="2572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CreateStatement</a:t>
            </a:r>
            <a:r>
              <a:rPr kumimoji="1" lang="en-US" altLang="zh-TW" b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TW" altLang="en-US" b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</a:t>
            </a:r>
            <a:endParaRPr kumimoji="1" lang="en-US" altLang="zh-TW" b="1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2F0CE17B-AE18-4601-A67A-B8F98A204115}"/>
              </a:ext>
            </a:extLst>
          </p:cNvPr>
          <p:cNvSpPr txBox="1">
            <a:spLocks/>
          </p:cNvSpPr>
          <p:nvPr/>
        </p:nvSpPr>
        <p:spPr>
          <a:xfrm>
            <a:off x="1622156" y="200765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lang="en-US" altLang="zh-TW" sz="3300"/>
              <a:t>DB Schema</a:t>
            </a:r>
            <a:r>
              <a:rPr lang="zh-TW" altLang="en-US" sz="3300"/>
              <a:t>設計</a:t>
            </a:r>
            <a:r>
              <a:rPr lang="en-US" altLang="zh-TW" sz="3300"/>
              <a:t>(Cont.)</a:t>
            </a:r>
            <a:endParaRPr kumimoji="0" lang="zh-TW" altLang="en-US" sz="3300" b="1" i="0" u="none" strike="noStrike" kern="1200" cap="none" spc="0" normalizeH="0" baseline="0" noProof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C80541-27B1-51C6-CFB0-E4A23F96BD21}"/>
              </a:ext>
            </a:extLst>
          </p:cNvPr>
          <p:cNvSpPr txBox="1"/>
          <p:nvPr/>
        </p:nvSpPr>
        <p:spPr>
          <a:xfrm>
            <a:off x="6167306" y="1842230"/>
            <a:ext cx="5461233" cy="35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CNDetail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CN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DetailID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CNID        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CBID        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CBType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  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altLang="zh-TW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BillingNo</a:t>
            </a:r>
            <a:r>
              <a:rPr lang="zh-TW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098658"/>
                </a:solidFill>
                <a:latin typeface="Consolas" panose="020B0609020204030204" pitchFamily="49" charset="0"/>
              </a:rPr>
              <a:t>128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    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InvoiceNo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altLang="zh-TW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CurrAmount</a:t>
            </a:r>
            <a:r>
              <a:rPr lang="zh-TW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decimal(</a:t>
            </a:r>
            <a:r>
              <a:rPr lang="en-US" altLang="zh-TW" sz="1600" dirty="0">
                <a:solidFill>
                  <a:srgbClr val="098658"/>
                </a:solidFill>
                <a:latin typeface="Consolas" panose="020B0609020204030204" pitchFamily="49" charset="0"/>
              </a:rPr>
              <a:t>12,2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IssueDate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 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DueDate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zh-TW" sz="1600" b="0" dirty="0" err="1">
                <a:effectLst/>
                <a:latin typeface="Consolas" panose="020B0609020204030204" pitchFamily="49" charset="0"/>
              </a:rPr>
              <a:t>Note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098658"/>
                </a:solidFill>
                <a:latin typeface="Consolas" panose="020B0609020204030204" pitchFamily="49" charset="0"/>
              </a:rPr>
              <a:t>128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CN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DetailID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16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3AD64DD-1E63-DFB9-B36E-E1A43A8D5DB4}"/>
              </a:ext>
            </a:extLst>
          </p:cNvPr>
          <p:cNvSpPr txBox="1"/>
          <p:nvPr/>
        </p:nvSpPr>
        <p:spPr>
          <a:xfrm>
            <a:off x="318782" y="1850615"/>
            <a:ext cx="5649985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CN (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CN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        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CNNo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        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varchar(</a:t>
            </a:r>
            <a:r>
              <a:rPr lang="en-US" altLang="zh-TW" sz="1600" dirty="0">
                <a:solidFill>
                  <a:srgbClr val="098658"/>
                </a:solidFill>
                <a:latin typeface="Consolas" panose="020B0609020204030204" pitchFamily="49" charset="0"/>
              </a:rPr>
              <a:t>128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PartyName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varchar(</a:t>
            </a:r>
            <a:r>
              <a:rPr lang="en-US" altLang="zh-TW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CurrAmount</a:t>
            </a:r>
            <a:r>
              <a:rPr lang="zh-TW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decimal(</a:t>
            </a:r>
            <a:r>
              <a:rPr lang="en-US" altLang="zh-TW" sz="1600" dirty="0">
                <a:solidFill>
                  <a:srgbClr val="098658"/>
                </a:solidFill>
                <a:latin typeface="Consolas" panose="020B0609020204030204" pitchFamily="49" charset="0"/>
              </a:rPr>
              <a:t>12,2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CreateDate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 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Note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098658"/>
                </a:solidFill>
                <a:latin typeface="Consolas" panose="020B0609020204030204" pitchFamily="49" charset="0"/>
              </a:rPr>
              <a:t>128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(CNID)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16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280389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2F0CE17B-AE18-4601-A67A-B8F98A204115}"/>
              </a:ext>
            </a:extLst>
          </p:cNvPr>
          <p:cNvSpPr txBox="1">
            <a:spLocks/>
          </p:cNvSpPr>
          <p:nvPr/>
        </p:nvSpPr>
        <p:spPr>
          <a:xfrm>
            <a:off x="1622156" y="200765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lang="en-US" altLang="zh-TW" sz="3300"/>
              <a:t>DB Schema</a:t>
            </a:r>
            <a:r>
              <a:rPr lang="zh-TW" altLang="en-US" sz="3300"/>
              <a:t>設計</a:t>
            </a:r>
            <a:r>
              <a:rPr lang="en-US" altLang="zh-TW" sz="3300"/>
              <a:t>(Cont.)</a:t>
            </a:r>
            <a:endParaRPr kumimoji="0" lang="zh-TW" altLang="en-US" sz="3300" b="1" i="0" u="none" strike="noStrike" kern="1200" cap="none" spc="0" normalizeH="0" baseline="0" noProof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5A9186-77E4-F634-3A6A-44FB87E943F7}"/>
              </a:ext>
            </a:extLst>
          </p:cNvPr>
          <p:cNvSpPr/>
          <p:nvPr/>
        </p:nvSpPr>
        <p:spPr>
          <a:xfrm>
            <a:off x="318782" y="832487"/>
            <a:ext cx="10435904" cy="850010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CD6B0A-5113-01AE-960B-9FBAC39F60B8}"/>
              </a:ext>
            </a:extLst>
          </p:cNvPr>
          <p:cNvSpPr/>
          <p:nvPr/>
        </p:nvSpPr>
        <p:spPr>
          <a:xfrm>
            <a:off x="517629" y="8698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b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endParaRPr kumimoji="1" lang="en-US" altLang="zh-TW" b="1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E0FC66D-D027-CDEF-0A15-3A8B28C1C1D4}"/>
              </a:ext>
            </a:extLst>
          </p:cNvPr>
          <p:cNvSpPr txBox="1"/>
          <p:nvPr/>
        </p:nvSpPr>
        <p:spPr>
          <a:xfrm>
            <a:off x="375660" y="1251300"/>
            <a:ext cx="10202693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en-US" altLang="zh-TW" sz="1400" b="1" dirty="0" err="1">
                <a:solidFill>
                  <a:srgbClr val="000000"/>
                </a:solidFill>
                <a:latin typeface="微軟正黑體"/>
                <a:ea typeface="微軟正黑體"/>
              </a:rPr>
              <a:t>ChargeRecordMap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/>
                <a:ea typeface="微軟正黑體"/>
              </a:rPr>
              <a:t>:</a:t>
            </a:r>
            <a:r>
              <a:rPr lang="en-US" altLang="zh-TW" sz="1400" dirty="0">
                <a:solidFill>
                  <a:srgbClr val="000000"/>
                </a:solidFill>
                <a:latin typeface="微軟正黑體"/>
                <a:ea typeface="微軟正黑體"/>
              </a:rPr>
              <a:t> </a:t>
            </a:r>
            <a:endParaRPr lang="zh-TW" altLang="en-US" dirty="0">
              <a:solidFill>
                <a:srgbClr val="000000"/>
              </a:solidFill>
              <a:latin typeface="Helvetica"/>
              <a:ea typeface="微軟正黑體"/>
            </a:endParaRPr>
          </a:p>
        </p:txBody>
      </p:sp>
      <p:sp>
        <p:nvSpPr>
          <p:cNvPr id="11" name="流程圖: 人工輸入 10">
            <a:extLst>
              <a:ext uri="{FF2B5EF4-FFF2-40B4-BE49-F238E27FC236}">
                <a16:creationId xmlns:a16="http://schemas.microsoft.com/office/drawing/2014/main" id="{CBBB00CB-E346-D543-FD5B-6778B7EC1FE0}"/>
              </a:ext>
            </a:extLst>
          </p:cNvPr>
          <p:cNvSpPr/>
          <p:nvPr/>
        </p:nvSpPr>
        <p:spPr>
          <a:xfrm rot="16200000" flipV="1">
            <a:off x="1897128" y="-654511"/>
            <a:ext cx="355548" cy="3398483"/>
          </a:xfrm>
          <a:prstGeom prst="flowChartManualInpu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9EF613-5B18-E44C-9209-1DC65DDF6A01}"/>
              </a:ext>
            </a:extLst>
          </p:cNvPr>
          <p:cNvSpPr/>
          <p:nvPr/>
        </p:nvSpPr>
        <p:spPr>
          <a:xfrm>
            <a:off x="318782" y="836467"/>
            <a:ext cx="3034018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kumimoji="1" lang="en-US" altLang="zh-TW" b="1" dirty="0" err="1">
                <a:solidFill>
                  <a:srgbClr val="0070C0"/>
                </a:solidFill>
                <a:latin typeface="微軟正黑體"/>
                <a:ea typeface="微軟正黑體"/>
              </a:rPr>
              <a:t>付款紀錄表</a:t>
            </a:r>
            <a:endParaRPr lang="zh-TW" altLang="en-US" b="1" dirty="0" err="1">
              <a:solidFill>
                <a:srgbClr val="0070C0"/>
              </a:solidFill>
              <a:latin typeface="微軟正黑體"/>
              <a:ea typeface="微軟正黑體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6B5F836-4E64-6500-E21C-7DFBD45B4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12367"/>
              </p:ext>
            </p:extLst>
          </p:nvPr>
        </p:nvGraphicFramePr>
        <p:xfrm>
          <a:off x="661985" y="1815392"/>
          <a:ext cx="5366131" cy="4206141"/>
        </p:xfrm>
        <a:graphic>
          <a:graphicData uri="http://schemas.openxmlformats.org/drawingml/2006/table">
            <a:tbl>
              <a:tblPr/>
              <a:tblGrid>
                <a:gridCol w="386711">
                  <a:extLst>
                    <a:ext uri="{9D8B030D-6E8A-4147-A177-3AD203B41FA5}">
                      <a16:colId xmlns:a16="http://schemas.microsoft.com/office/drawing/2014/main" val="2832085691"/>
                    </a:ext>
                  </a:extLst>
                </a:gridCol>
                <a:gridCol w="966777">
                  <a:extLst>
                    <a:ext uri="{9D8B030D-6E8A-4147-A177-3AD203B41FA5}">
                      <a16:colId xmlns:a16="http://schemas.microsoft.com/office/drawing/2014/main" val="576747771"/>
                    </a:ext>
                  </a:extLst>
                </a:gridCol>
                <a:gridCol w="1168859">
                  <a:extLst>
                    <a:ext uri="{9D8B030D-6E8A-4147-A177-3AD203B41FA5}">
                      <a16:colId xmlns:a16="http://schemas.microsoft.com/office/drawing/2014/main" val="384453464"/>
                    </a:ext>
                  </a:extLst>
                </a:gridCol>
                <a:gridCol w="1088136">
                  <a:extLst>
                    <a:ext uri="{9D8B030D-6E8A-4147-A177-3AD203B41FA5}">
                      <a16:colId xmlns:a16="http://schemas.microsoft.com/office/drawing/2014/main" val="2695901474"/>
                    </a:ext>
                  </a:extLst>
                </a:gridCol>
                <a:gridCol w="1755648">
                  <a:extLst>
                    <a:ext uri="{9D8B030D-6E8A-4147-A177-3AD203B41FA5}">
                      <a16:colId xmlns:a16="http://schemas.microsoft.com/office/drawing/2014/main" val="3941097277"/>
                    </a:ext>
                  </a:extLst>
                </a:gridCol>
              </a:tblGrid>
              <a:tr h="300388">
                <a:tc gridSpan="5">
                  <a:txBody>
                    <a:bodyPr/>
                    <a:lstStyle/>
                    <a:p>
                      <a:pPr algn="ctr" fontAlgn="base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ChargeRecordMap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付款紀錄表</a:t>
                      </a: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900" b="0" i="0" dirty="0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​</a:t>
                      </a:r>
                      <a:endParaRPr lang="zh-TW" altLang="en-US" sz="11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0401"/>
                  </a:ext>
                </a:extLst>
              </a:tr>
              <a:tr h="311827"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項次</a:t>
                      </a:r>
                      <a:r>
                        <a:rPr lang="zh-TW" alt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zh-TW" alt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欄位名稱</a:t>
                      </a:r>
                      <a:r>
                        <a:rPr lang="zh-TW" alt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zh-TW" alt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資料庫欄位名稱</a:t>
                      </a:r>
                      <a:r>
                        <a:rPr lang="zh-TW" alt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zh-TW" alt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資料型態</a:t>
                      </a:r>
                      <a:r>
                        <a:rPr lang="zh-TW" alt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zh-TW" alt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內容說明</a:t>
                      </a:r>
                      <a:r>
                        <a:rPr lang="zh-TW" alt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zh-TW" alt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918136"/>
                  </a:ext>
                </a:extLst>
              </a:tr>
              <a:tr h="31182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1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付款紀錄表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ID</a:t>
                      </a:r>
                      <a:r>
                        <a:rPr lang="en-US" altLang="zh-TW" sz="900" b="0" i="0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​</a:t>
                      </a:r>
                      <a:endParaRPr lang="en-US" altLang="zh-TW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ChargeRecMapID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int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NOT NULL AUTO_INCREMENT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 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(PK)</a:t>
                      </a:r>
                      <a:r>
                        <a:rPr lang="en-US" altLang="zh-TW" sz="900" b="0" i="0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​</a:t>
                      </a:r>
                      <a:endParaRPr lang="en-US" altLang="zh-TW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05609"/>
                  </a:ext>
                </a:extLst>
              </a:tr>
              <a:tr h="19198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2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發票號碼</a:t>
                      </a:r>
                      <a:r>
                        <a:rPr lang="zh-TW" alt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zh-TW" alt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InvoiceNo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varchar(20)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來自發票工作主檔</a:t>
                      </a:r>
                      <a:endParaRPr lang="zh-TW" altLang="en-US" sz="11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343024"/>
                  </a:ext>
                </a:extLst>
              </a:tr>
              <a:tr h="30716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3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發票描述</a:t>
                      </a:r>
                      <a:r>
                        <a:rPr lang="zh-TW" alt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zh-TW" alt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Description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varchar(128)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​來自發票工作主檔</a:t>
                      </a:r>
                      <a:endParaRPr lang="zh-TW" altLang="en-US" sz="11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752148"/>
                  </a:ext>
                </a:extLst>
              </a:tr>
              <a:tr h="19198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4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供應商名稱</a:t>
                      </a:r>
                      <a:endParaRPr lang="zh-TW" altLang="en-US" sz="11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Supplier</a:t>
                      </a:r>
                      <a:r>
                        <a:rPr lang="en-US" altLang="zh-TW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Name</a:t>
                      </a:r>
                      <a:endParaRPr lang="en-US" sz="11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varchar(100)</a:t>
                      </a: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en-US" sz="11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來自發票工作主檔</a:t>
                      </a: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842831"/>
                  </a:ext>
                </a:extLst>
              </a:tr>
              <a:tr h="19198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5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zh-TW" altLang="en-US" sz="900" b="0" i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r>
                        <a:rPr lang="en-US" altLang="zh-TW" sz="900" b="0" i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900" b="0" i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名稱</a:t>
                      </a:r>
                      <a:endParaRPr lang="zh-TW" altLang="en-US" sz="11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SubmarineCable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varchar(10)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來自發票工作主檔</a:t>
                      </a:r>
                      <a:endParaRPr lang="zh-TW" altLang="en-US" sz="11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395149"/>
                  </a:ext>
                </a:extLst>
              </a:tr>
              <a:tr h="19920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6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海纜作業</a:t>
                      </a:r>
                      <a:r>
                        <a:rPr lang="zh-TW" alt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zh-TW" alt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WorkTitle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varchar(50)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來自發票工作主檔</a:t>
                      </a:r>
                      <a:endParaRPr lang="zh-TW" altLang="en-US" sz="11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36617"/>
                  </a:ext>
                </a:extLst>
              </a:tr>
              <a:tr h="25105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7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合約種類</a:t>
                      </a:r>
                      <a:r>
                        <a:rPr lang="zh-TW" alt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zh-TW" alt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ContractType</a:t>
                      </a: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en-US" sz="11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varchar(20)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來自發票工作主檔</a:t>
                      </a:r>
                      <a:endParaRPr lang="zh-TW" altLang="en-US" sz="11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998570"/>
                  </a:ext>
                </a:extLst>
              </a:tr>
              <a:tr h="19198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8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發票日期</a:t>
                      </a:r>
                      <a:r>
                        <a:rPr lang="zh-TW" alt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zh-TW" alt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IssueDate</a:t>
                      </a: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en-US" sz="11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datetime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來自發票工作主檔</a:t>
                      </a: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640554"/>
                  </a:ext>
                </a:extLst>
              </a:tr>
              <a:tr h="19198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9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發票到期日</a:t>
                      </a:r>
                      <a:r>
                        <a:rPr lang="zh-TW" alt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zh-TW" alt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DueDate</a:t>
                      </a: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en-US" sz="11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datetime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來自發票工作主檔</a:t>
                      </a: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135239"/>
                  </a:ext>
                </a:extLst>
              </a:tr>
              <a:tr h="23237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10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發票總金額</a:t>
                      </a:r>
                      <a:r>
                        <a:rPr lang="zh-TW" alt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zh-TW" alt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TotalAmount</a:t>
                      </a: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en-US" sz="11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decimal(12,2)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來自發票工作主檔</a:t>
                      </a:r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​</a:t>
                      </a: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52921"/>
                  </a:ext>
                </a:extLst>
              </a:tr>
              <a:tr h="30716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</a:rPr>
                        <a:t>11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900" b="0" i="0" u="none" strike="noStrike">
                          <a:solidFill>
                            <a:srgbClr val="FF0000"/>
                          </a:solidFill>
                          <a:effectLst/>
                          <a:ea typeface="微軟正黑體" panose="020B0604030504040204" pitchFamily="34" charset="-120"/>
                        </a:rPr>
                        <a:t>帳單收款總金額</a:t>
                      </a:r>
                      <a:r>
                        <a:rPr lang="zh-TW" alt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zh-TW" alt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</a:rPr>
                        <a:t>BillTotalAmount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</a:rPr>
                        <a:t>decimal(12,2)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900" b="0" i="0" u="none" strike="noStrike">
                          <a:solidFill>
                            <a:srgbClr val="FF0000"/>
                          </a:solidFill>
                          <a:effectLst/>
                          <a:ea typeface="微軟正黑體" panose="020B0604030504040204" pitchFamily="34" charset="-120"/>
                        </a:rPr>
                        <a:t>由已銷帳之帳單金額加總而來</a:t>
                      </a:r>
                      <a:r>
                        <a:rPr lang="zh-TW" alt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zh-TW" alt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917819"/>
                  </a:ext>
                </a:extLst>
              </a:tr>
              <a:tr h="31182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</a:rPr>
                        <a:t>12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900" b="0" i="0" u="none" strike="noStrike">
                          <a:solidFill>
                            <a:srgbClr val="FF0000"/>
                          </a:solidFill>
                          <a:effectLst/>
                          <a:ea typeface="微軟正黑體" panose="020B0604030504040204" pitchFamily="34" charset="-120"/>
                        </a:rPr>
                        <a:t>預計付款總金額</a:t>
                      </a:r>
                      <a:r>
                        <a:rPr lang="zh-TW" alt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zh-TW" alt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</a:rPr>
                        <a:t>PayTotalAmount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</a:rPr>
                        <a:t>decimal(12,2)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900" b="0" i="0" u="none" strike="noStrike">
                          <a:solidFill>
                            <a:srgbClr val="FF0000"/>
                          </a:solidFill>
                          <a:effectLst/>
                          <a:ea typeface="微軟正黑體" panose="020B0604030504040204" pitchFamily="34" charset="-120"/>
                        </a:rPr>
                        <a:t>由聯盟窗口決定此次要付款的金額數</a:t>
                      </a:r>
                      <a:r>
                        <a:rPr lang="zh-TW" alt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zh-TW" alt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545935"/>
                  </a:ext>
                </a:extLst>
              </a:tr>
              <a:tr h="19198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13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處理日期</a:t>
                      </a:r>
                      <a:r>
                        <a:rPr lang="zh-TW" alt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zh-TW" alt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ProcessDate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datetime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　</a:t>
                      </a:r>
                      <a:r>
                        <a:rPr lang="zh-TW" altLang="en-US" sz="900" b="0" i="0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​</a:t>
                      </a:r>
                      <a:endParaRPr lang="zh-TW" alt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216477"/>
                  </a:ext>
                </a:extLst>
              </a:tr>
              <a:tr h="19198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14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處理狀態</a:t>
                      </a:r>
                      <a:r>
                        <a:rPr lang="zh-TW" alt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zh-TW" alt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Status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varchar(20)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0:</a:t>
                      </a:r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未執行</a:t>
                      </a: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,1:</a:t>
                      </a:r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ea typeface="微軟正黑體" panose="020B0604030504040204" pitchFamily="34" charset="-120"/>
                        </a:rPr>
                        <a:t>已執行匯款</a:t>
                      </a:r>
                      <a:r>
                        <a:rPr lang="zh-TW" altLang="en-US" sz="900" b="0" i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endParaRPr lang="zh-TW" altLang="en-US" sz="11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05" marR="80705" marT="40352" marB="4035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846533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34AFEA60-2D6D-C03F-B363-A2D032515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20270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190307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人工輸入 1">
            <a:extLst>
              <a:ext uri="{FF2B5EF4-FFF2-40B4-BE49-F238E27FC236}">
                <a16:creationId xmlns:a16="http://schemas.microsoft.com/office/drawing/2014/main" id="{1F895304-C932-4CFD-B90F-60A26F696E65}"/>
              </a:ext>
            </a:extLst>
          </p:cNvPr>
          <p:cNvSpPr/>
          <p:nvPr/>
        </p:nvSpPr>
        <p:spPr>
          <a:xfrm rot="16200000" flipV="1">
            <a:off x="1727510" y="-461954"/>
            <a:ext cx="355548" cy="3051631"/>
          </a:xfrm>
          <a:prstGeom prst="flowChartManualInpu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50752E-445B-4C08-B01C-277506EF8293}"/>
              </a:ext>
            </a:extLst>
          </p:cNvPr>
          <p:cNvSpPr/>
          <p:nvPr/>
        </p:nvSpPr>
        <p:spPr>
          <a:xfrm>
            <a:off x="318782" y="832486"/>
            <a:ext cx="10435904" cy="484586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3AB8C0-AB31-4030-A138-AE69BD359D6B}"/>
              </a:ext>
            </a:extLst>
          </p:cNvPr>
          <p:cNvSpPr/>
          <p:nvPr/>
        </p:nvSpPr>
        <p:spPr>
          <a:xfrm>
            <a:off x="379468" y="895905"/>
            <a:ext cx="2572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CreateStatement</a:t>
            </a:r>
            <a:r>
              <a:rPr kumimoji="1" lang="en-US" altLang="zh-TW" b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TW" altLang="en-US" b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</a:t>
            </a:r>
            <a:endParaRPr kumimoji="1" lang="en-US" altLang="zh-TW" b="1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2F0CE17B-AE18-4601-A67A-B8F98A204115}"/>
              </a:ext>
            </a:extLst>
          </p:cNvPr>
          <p:cNvSpPr txBox="1">
            <a:spLocks/>
          </p:cNvSpPr>
          <p:nvPr/>
        </p:nvSpPr>
        <p:spPr>
          <a:xfrm>
            <a:off x="1622156" y="200765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lang="en-US" altLang="zh-TW" sz="3300"/>
              <a:t>DB Schema</a:t>
            </a:r>
            <a:r>
              <a:rPr lang="zh-TW" altLang="en-US" sz="3300"/>
              <a:t>設計</a:t>
            </a:r>
            <a:r>
              <a:rPr lang="en-US" altLang="zh-TW" sz="3300"/>
              <a:t>(Cont.)</a:t>
            </a:r>
            <a:endParaRPr kumimoji="0" lang="zh-TW" altLang="en-US" sz="3300" b="1" i="0" u="none" strike="noStrike" kern="1200" cap="none" spc="0" normalizeH="0" baseline="0" noProof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62348645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3" name="群組 12">
            <a:extLst>
              <a:ext uri="{FF2B5EF4-FFF2-40B4-BE49-F238E27FC236}">
                <a16:creationId xmlns:a16="http://schemas.microsoft.com/office/drawing/2014/main" id="{271D800B-1C75-E670-2FA8-B6C2EA9A06F8}"/>
              </a:ext>
            </a:extLst>
          </p:cNvPr>
          <p:cNvGrpSpPr>
            <a:grpSpLocks/>
          </p:cNvGrpSpPr>
          <p:nvPr/>
        </p:nvGrpSpPr>
        <p:grpSpPr bwMode="auto">
          <a:xfrm>
            <a:off x="1519129" y="2233576"/>
            <a:ext cx="1123117" cy="854808"/>
            <a:chOff x="4504756" y="3173246"/>
            <a:chExt cx="1108464" cy="1041311"/>
          </a:xfrm>
        </p:grpSpPr>
        <p:pic>
          <p:nvPicPr>
            <p:cNvPr id="66602" name="圖片 13">
              <a:extLst>
                <a:ext uri="{FF2B5EF4-FFF2-40B4-BE49-F238E27FC236}">
                  <a16:creationId xmlns:a16="http://schemas.microsoft.com/office/drawing/2014/main" id="{5A74E731-D24B-20BC-8BB5-BD5C000AF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9781" y="3173246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603" name="文字方塊 14">
              <a:extLst>
                <a:ext uri="{FF2B5EF4-FFF2-40B4-BE49-F238E27FC236}">
                  <a16:creationId xmlns:a16="http://schemas.microsoft.com/office/drawing/2014/main" id="{609B1F3B-EECD-EEAD-8B5D-D7500A73D0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4756" y="3845248"/>
              <a:ext cx="1108464" cy="369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/>
                <a:t>聯盟窗口</a:t>
              </a:r>
            </a:p>
          </p:txBody>
        </p:sp>
      </p:grpSp>
      <p:sp>
        <p:nvSpPr>
          <p:cNvPr id="66564" name="矩形 31">
            <a:extLst>
              <a:ext uri="{FF2B5EF4-FFF2-40B4-BE49-F238E27FC236}">
                <a16:creationId xmlns:a16="http://schemas.microsoft.com/office/drawing/2014/main" id="{FF6A9051-1B82-8226-2321-303EC66E5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008" y="2014662"/>
            <a:ext cx="2465065" cy="43782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供應商資料建立</a:t>
            </a:r>
          </a:p>
        </p:txBody>
      </p:sp>
      <p:grpSp>
        <p:nvGrpSpPr>
          <p:cNvPr id="66565" name="群組 7">
            <a:extLst>
              <a:ext uri="{FF2B5EF4-FFF2-40B4-BE49-F238E27FC236}">
                <a16:creationId xmlns:a16="http://schemas.microsoft.com/office/drawing/2014/main" id="{461323F3-1F8B-DC48-6C4B-0DA90153931C}"/>
              </a:ext>
            </a:extLst>
          </p:cNvPr>
          <p:cNvGrpSpPr>
            <a:grpSpLocks/>
          </p:cNvGrpSpPr>
          <p:nvPr/>
        </p:nvGrpSpPr>
        <p:grpSpPr bwMode="auto">
          <a:xfrm>
            <a:off x="7382509" y="2521552"/>
            <a:ext cx="915549" cy="708865"/>
            <a:chOff x="1898177" y="1806922"/>
            <a:chExt cx="903905" cy="861136"/>
          </a:xfrm>
        </p:grpSpPr>
        <p:pic>
          <p:nvPicPr>
            <p:cNvPr id="66600" name="圖形 8" descr="桌子">
              <a:extLst>
                <a:ext uri="{FF2B5EF4-FFF2-40B4-BE49-F238E27FC236}">
                  <a16:creationId xmlns:a16="http://schemas.microsoft.com/office/drawing/2014/main" id="{BBFE4D6B-D7A7-D322-95B0-516ECD4FD6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87" y="1806922"/>
              <a:ext cx="704874" cy="708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601" name="文字方塊 9">
              <a:extLst>
                <a:ext uri="{FF2B5EF4-FFF2-40B4-BE49-F238E27FC236}">
                  <a16:creationId xmlns:a16="http://schemas.microsoft.com/office/drawing/2014/main" id="{46058C1E-0D11-9049-6F74-AA82FBA61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8177" y="2361142"/>
              <a:ext cx="903905" cy="306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4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會員資料</a:t>
              </a:r>
            </a:p>
          </p:txBody>
        </p:sp>
      </p:grpSp>
      <p:grpSp>
        <p:nvGrpSpPr>
          <p:cNvPr id="66566" name="群組 7">
            <a:extLst>
              <a:ext uri="{FF2B5EF4-FFF2-40B4-BE49-F238E27FC236}">
                <a16:creationId xmlns:a16="http://schemas.microsoft.com/office/drawing/2014/main" id="{6098EF91-068D-892A-4141-3E899847237D}"/>
              </a:ext>
            </a:extLst>
          </p:cNvPr>
          <p:cNvGrpSpPr>
            <a:grpSpLocks/>
          </p:cNvGrpSpPr>
          <p:nvPr/>
        </p:nvGrpSpPr>
        <p:grpSpPr bwMode="auto">
          <a:xfrm>
            <a:off x="7290792" y="1613319"/>
            <a:ext cx="1097372" cy="708865"/>
            <a:chOff x="1808948" y="1806922"/>
            <a:chExt cx="1082368" cy="861136"/>
          </a:xfrm>
        </p:grpSpPr>
        <p:pic>
          <p:nvPicPr>
            <p:cNvPr id="66598" name="圖形 8" descr="桌子">
              <a:extLst>
                <a:ext uri="{FF2B5EF4-FFF2-40B4-BE49-F238E27FC236}">
                  <a16:creationId xmlns:a16="http://schemas.microsoft.com/office/drawing/2014/main" id="{73CB0E68-2A9F-15D5-F1D9-B5D042ADD3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87" y="1806922"/>
              <a:ext cx="704874" cy="708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99" name="文字方塊 9">
              <a:extLst>
                <a:ext uri="{FF2B5EF4-FFF2-40B4-BE49-F238E27FC236}">
                  <a16:creationId xmlns:a16="http://schemas.microsoft.com/office/drawing/2014/main" id="{D756BBD5-C74A-5B3E-3140-711C31D87F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8948" y="2361142"/>
              <a:ext cx="1082368" cy="306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供應商資料</a:t>
              </a:r>
            </a:p>
          </p:txBody>
        </p:sp>
      </p:grpSp>
      <p:sp>
        <p:nvSpPr>
          <p:cNvPr id="66567" name="矩形 31">
            <a:extLst>
              <a:ext uri="{FF2B5EF4-FFF2-40B4-BE49-F238E27FC236}">
                <a16:creationId xmlns:a16="http://schemas.microsoft.com/office/drawing/2014/main" id="{6FD83076-2757-628F-ECCE-63A54B926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008" y="2657071"/>
            <a:ext cx="2465065" cy="43782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會員資料建立</a:t>
            </a:r>
          </a:p>
        </p:txBody>
      </p:sp>
      <p:sp>
        <p:nvSpPr>
          <p:cNvPr id="66568" name="矩形 31">
            <a:extLst>
              <a:ext uri="{FF2B5EF4-FFF2-40B4-BE49-F238E27FC236}">
                <a16:creationId xmlns:a16="http://schemas.microsoft.com/office/drawing/2014/main" id="{D13904DC-3B61-55DF-53D1-7E513DC6A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0189" y="3282540"/>
            <a:ext cx="2465065" cy="43782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聯盟資料建立</a:t>
            </a:r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3968D1C9-ECE2-44D3-8374-F3BDDBE0E37C}"/>
              </a:ext>
            </a:extLst>
          </p:cNvPr>
          <p:cNvCxnSpPr>
            <a:stCxn id="66602" idx="3"/>
            <a:endCxn id="66564" idx="1"/>
          </p:cNvCxnSpPr>
          <p:nvPr/>
        </p:nvCxnSpPr>
        <p:spPr>
          <a:xfrm flipV="1">
            <a:off x="2344571" y="2233576"/>
            <a:ext cx="1393438" cy="25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9A6B6642-93B0-416B-BD00-CCEB0B95644A}"/>
              </a:ext>
            </a:extLst>
          </p:cNvPr>
          <p:cNvCxnSpPr>
            <a:cxnSpLocks/>
            <a:stCxn id="66602" idx="3"/>
            <a:endCxn id="66567" idx="1"/>
          </p:cNvCxnSpPr>
          <p:nvPr/>
        </p:nvCxnSpPr>
        <p:spPr>
          <a:xfrm>
            <a:off x="2344571" y="2483765"/>
            <a:ext cx="1393438" cy="39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88F0CAB2-E3FE-40F8-ACFD-B69693924B38}"/>
              </a:ext>
            </a:extLst>
          </p:cNvPr>
          <p:cNvCxnSpPr>
            <a:cxnSpLocks/>
            <a:stCxn id="66602" idx="3"/>
            <a:endCxn id="66568" idx="1"/>
          </p:cNvCxnSpPr>
          <p:nvPr/>
        </p:nvCxnSpPr>
        <p:spPr>
          <a:xfrm>
            <a:off x="2344571" y="2483765"/>
            <a:ext cx="1425619" cy="101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72" name="矩形 31">
            <a:extLst>
              <a:ext uri="{FF2B5EF4-FFF2-40B4-BE49-F238E27FC236}">
                <a16:creationId xmlns:a16="http://schemas.microsoft.com/office/drawing/2014/main" id="{3A0F5718-E1C7-F809-F60F-597FEFCCE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0189" y="3970557"/>
            <a:ext cx="2465065" cy="43782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代碼資料建立</a:t>
            </a:r>
          </a:p>
        </p:txBody>
      </p: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790D2F9B-994C-460E-A006-F45075397255}"/>
              </a:ext>
            </a:extLst>
          </p:cNvPr>
          <p:cNvCxnSpPr>
            <a:cxnSpLocks/>
            <a:stCxn id="66602" idx="3"/>
            <a:endCxn id="66572" idx="1"/>
          </p:cNvCxnSpPr>
          <p:nvPr/>
        </p:nvCxnSpPr>
        <p:spPr>
          <a:xfrm>
            <a:off x="2344571" y="2483765"/>
            <a:ext cx="1425619" cy="170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574" name="群組 7">
            <a:extLst>
              <a:ext uri="{FF2B5EF4-FFF2-40B4-BE49-F238E27FC236}">
                <a16:creationId xmlns:a16="http://schemas.microsoft.com/office/drawing/2014/main" id="{51AF0977-2035-5F57-1E71-097BA0F8117D}"/>
              </a:ext>
            </a:extLst>
          </p:cNvPr>
          <p:cNvGrpSpPr>
            <a:grpSpLocks/>
          </p:cNvGrpSpPr>
          <p:nvPr/>
        </p:nvGrpSpPr>
        <p:grpSpPr bwMode="auto">
          <a:xfrm>
            <a:off x="7376072" y="4095652"/>
            <a:ext cx="915549" cy="707563"/>
            <a:chOff x="1898178" y="1806922"/>
            <a:chExt cx="903905" cy="861136"/>
          </a:xfrm>
        </p:grpSpPr>
        <p:pic>
          <p:nvPicPr>
            <p:cNvPr id="66596" name="圖形 8" descr="桌子">
              <a:extLst>
                <a:ext uri="{FF2B5EF4-FFF2-40B4-BE49-F238E27FC236}">
                  <a16:creationId xmlns:a16="http://schemas.microsoft.com/office/drawing/2014/main" id="{98DAA082-6DA3-AE46-9ED5-A62894CF12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87" y="1806922"/>
              <a:ext cx="704874" cy="708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97" name="文字方塊 9">
              <a:extLst>
                <a:ext uri="{FF2B5EF4-FFF2-40B4-BE49-F238E27FC236}">
                  <a16:creationId xmlns:a16="http://schemas.microsoft.com/office/drawing/2014/main" id="{20A8E219-9165-2650-0775-3417F91566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8178" y="2361142"/>
              <a:ext cx="903905" cy="306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4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聯盟資料</a:t>
              </a:r>
            </a:p>
          </p:txBody>
        </p:sp>
      </p:grpSp>
      <p:grpSp>
        <p:nvGrpSpPr>
          <p:cNvPr id="66575" name="群組 7">
            <a:extLst>
              <a:ext uri="{FF2B5EF4-FFF2-40B4-BE49-F238E27FC236}">
                <a16:creationId xmlns:a16="http://schemas.microsoft.com/office/drawing/2014/main" id="{7FB2C89C-70F2-ADB7-9739-DA3BC8D01F48}"/>
              </a:ext>
            </a:extLst>
          </p:cNvPr>
          <p:cNvGrpSpPr>
            <a:grpSpLocks/>
          </p:cNvGrpSpPr>
          <p:nvPr/>
        </p:nvGrpSpPr>
        <p:grpSpPr bwMode="auto">
          <a:xfrm>
            <a:off x="7103482" y="4804517"/>
            <a:ext cx="1441421" cy="736431"/>
            <a:chOff x="1638587" y="1806922"/>
            <a:chExt cx="1423089" cy="894623"/>
          </a:xfrm>
        </p:grpSpPr>
        <p:pic>
          <p:nvPicPr>
            <p:cNvPr id="66594" name="圖形 8" descr="桌子">
              <a:extLst>
                <a:ext uri="{FF2B5EF4-FFF2-40B4-BE49-F238E27FC236}">
                  <a16:creationId xmlns:a16="http://schemas.microsoft.com/office/drawing/2014/main" id="{E9715D65-F2CD-507D-CE7B-CF95394506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87" y="1806922"/>
              <a:ext cx="704874" cy="708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95" name="文字方塊 9">
              <a:extLst>
                <a:ext uri="{FF2B5EF4-FFF2-40B4-BE49-F238E27FC236}">
                  <a16:creationId xmlns:a16="http://schemas.microsoft.com/office/drawing/2014/main" id="{72453CB3-5BA6-F677-987F-91B723D5FC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587" y="2327655"/>
              <a:ext cx="1423089" cy="373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zh-TW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Calibri"/>
                </a:rPr>
                <a:t>海纜代號資料表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28C2ACF9-3E37-4086-82D8-F75E03EB7716}"/>
              </a:ext>
            </a:extLst>
          </p:cNvPr>
          <p:cNvCxnSpPr>
            <a:stCxn id="66564" idx="3"/>
            <a:endCxn id="66598" idx="1"/>
          </p:cNvCxnSpPr>
          <p:nvPr/>
        </p:nvCxnSpPr>
        <p:spPr>
          <a:xfrm flipV="1">
            <a:off x="6203073" y="1905205"/>
            <a:ext cx="1263105" cy="328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D3C3E3C0-EF78-4182-B329-3E95715FE1DA}"/>
              </a:ext>
            </a:extLst>
          </p:cNvPr>
          <p:cNvCxnSpPr>
            <a:cxnSpLocks/>
            <a:stCxn id="66567" idx="3"/>
            <a:endCxn id="66600" idx="1"/>
          </p:cNvCxnSpPr>
          <p:nvPr/>
        </p:nvCxnSpPr>
        <p:spPr>
          <a:xfrm flipV="1">
            <a:off x="6203074" y="2813438"/>
            <a:ext cx="1264714" cy="62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79AFA1C6-F265-43E8-AC8E-C2556F92098F}"/>
              </a:ext>
            </a:extLst>
          </p:cNvPr>
          <p:cNvCxnSpPr>
            <a:cxnSpLocks/>
            <a:stCxn id="66568" idx="3"/>
            <a:endCxn id="66596" idx="1"/>
          </p:cNvCxnSpPr>
          <p:nvPr/>
        </p:nvCxnSpPr>
        <p:spPr>
          <a:xfrm>
            <a:off x="6235255" y="3501456"/>
            <a:ext cx="1226096" cy="884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D5FE9A64-363B-4A10-ADBF-EE517F749F31}"/>
              </a:ext>
            </a:extLst>
          </p:cNvPr>
          <p:cNvCxnSpPr>
            <a:cxnSpLocks/>
            <a:stCxn id="66572" idx="3"/>
            <a:endCxn id="66594" idx="1"/>
          </p:cNvCxnSpPr>
          <p:nvPr/>
        </p:nvCxnSpPr>
        <p:spPr>
          <a:xfrm>
            <a:off x="6235254" y="4189471"/>
            <a:ext cx="1216442" cy="90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80" name="矩形 31">
            <a:extLst>
              <a:ext uri="{FF2B5EF4-FFF2-40B4-BE49-F238E27FC236}">
                <a16:creationId xmlns:a16="http://schemas.microsoft.com/office/drawing/2014/main" id="{8230DFFA-037C-E5CB-4FD3-439916518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7662" y="4691150"/>
            <a:ext cx="2465065" cy="437829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合約資料建立</a:t>
            </a:r>
          </a:p>
        </p:txBody>
      </p: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5F205D4F-135D-4EFF-A427-4009025CB7B8}"/>
              </a:ext>
            </a:extLst>
          </p:cNvPr>
          <p:cNvCxnSpPr>
            <a:cxnSpLocks/>
            <a:stCxn id="66602" idx="3"/>
            <a:endCxn id="66580" idx="1"/>
          </p:cNvCxnSpPr>
          <p:nvPr/>
        </p:nvCxnSpPr>
        <p:spPr>
          <a:xfrm>
            <a:off x="2344570" y="2483765"/>
            <a:ext cx="1403092" cy="2426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582" name="群組 7">
            <a:extLst>
              <a:ext uri="{FF2B5EF4-FFF2-40B4-BE49-F238E27FC236}">
                <a16:creationId xmlns:a16="http://schemas.microsoft.com/office/drawing/2014/main" id="{2658D445-B153-2B58-9C35-C37E1E483CD4}"/>
              </a:ext>
            </a:extLst>
          </p:cNvPr>
          <p:cNvGrpSpPr>
            <a:grpSpLocks/>
          </p:cNvGrpSpPr>
          <p:nvPr/>
        </p:nvGrpSpPr>
        <p:grpSpPr bwMode="auto">
          <a:xfrm>
            <a:off x="7366417" y="5813766"/>
            <a:ext cx="915550" cy="708865"/>
            <a:chOff x="1898180" y="1806922"/>
            <a:chExt cx="903905" cy="861136"/>
          </a:xfrm>
        </p:grpSpPr>
        <p:pic>
          <p:nvPicPr>
            <p:cNvPr id="66592" name="圖形 8" descr="桌子">
              <a:extLst>
                <a:ext uri="{FF2B5EF4-FFF2-40B4-BE49-F238E27FC236}">
                  <a16:creationId xmlns:a16="http://schemas.microsoft.com/office/drawing/2014/main" id="{9AAB381F-F52E-8ABB-4E34-5077BE750F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87" y="1806922"/>
              <a:ext cx="704874" cy="708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93" name="文字方塊 9">
              <a:extLst>
                <a:ext uri="{FF2B5EF4-FFF2-40B4-BE49-F238E27FC236}">
                  <a16:creationId xmlns:a16="http://schemas.microsoft.com/office/drawing/2014/main" id="{A1A7711F-8D21-DB01-268A-5DF8056DE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8180" y="2361142"/>
              <a:ext cx="903905" cy="306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合約資料</a:t>
              </a:r>
            </a:p>
          </p:txBody>
        </p:sp>
      </p:grp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763A4FA8-E218-40CC-B258-B1E41BF8EF75}"/>
              </a:ext>
            </a:extLst>
          </p:cNvPr>
          <p:cNvCxnSpPr>
            <a:cxnSpLocks/>
            <a:stCxn id="66580" idx="3"/>
            <a:endCxn id="66592" idx="1"/>
          </p:cNvCxnSpPr>
          <p:nvPr/>
        </p:nvCxnSpPr>
        <p:spPr>
          <a:xfrm>
            <a:off x="6212727" y="4910065"/>
            <a:ext cx="1238577" cy="1195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584" name="群組 7">
            <a:extLst>
              <a:ext uri="{FF2B5EF4-FFF2-40B4-BE49-F238E27FC236}">
                <a16:creationId xmlns:a16="http://schemas.microsoft.com/office/drawing/2014/main" id="{B78C298E-6BE7-285F-7B59-BBC6230F3286}"/>
              </a:ext>
            </a:extLst>
          </p:cNvPr>
          <p:cNvGrpSpPr>
            <a:grpSpLocks/>
          </p:cNvGrpSpPr>
          <p:nvPr/>
        </p:nvGrpSpPr>
        <p:grpSpPr bwMode="auto">
          <a:xfrm>
            <a:off x="7366418" y="3411544"/>
            <a:ext cx="915549" cy="708865"/>
            <a:chOff x="1898179" y="1806922"/>
            <a:chExt cx="903905" cy="861136"/>
          </a:xfrm>
        </p:grpSpPr>
        <p:pic>
          <p:nvPicPr>
            <p:cNvPr id="66590" name="圖形 8" descr="桌子">
              <a:extLst>
                <a:ext uri="{FF2B5EF4-FFF2-40B4-BE49-F238E27FC236}">
                  <a16:creationId xmlns:a16="http://schemas.microsoft.com/office/drawing/2014/main" id="{27391E7B-E6AC-C4B4-2FCB-8302697F27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87" y="1806922"/>
              <a:ext cx="704874" cy="708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91" name="文字方塊 9">
              <a:extLst>
                <a:ext uri="{FF2B5EF4-FFF2-40B4-BE49-F238E27FC236}">
                  <a16:creationId xmlns:a16="http://schemas.microsoft.com/office/drawing/2014/main" id="{E64D8852-D4A8-D6A8-10EE-3B8FC86075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8179" y="2361142"/>
              <a:ext cx="903905" cy="306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4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帳戶資料</a:t>
              </a:r>
            </a:p>
          </p:txBody>
        </p:sp>
      </p:grp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484443A1-0211-4828-8286-3D0DC6A88FAC}"/>
              </a:ext>
            </a:extLst>
          </p:cNvPr>
          <p:cNvCxnSpPr>
            <a:cxnSpLocks/>
            <a:stCxn id="66568" idx="3"/>
            <a:endCxn id="66590" idx="1"/>
          </p:cNvCxnSpPr>
          <p:nvPr/>
        </p:nvCxnSpPr>
        <p:spPr>
          <a:xfrm>
            <a:off x="6235254" y="3501456"/>
            <a:ext cx="1216442" cy="20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586" name="群組 7">
            <a:extLst>
              <a:ext uri="{FF2B5EF4-FFF2-40B4-BE49-F238E27FC236}">
                <a16:creationId xmlns:a16="http://schemas.microsoft.com/office/drawing/2014/main" id="{98623ECC-8890-6947-58DE-724EAFF66E7D}"/>
              </a:ext>
            </a:extLst>
          </p:cNvPr>
          <p:cNvGrpSpPr>
            <a:grpSpLocks/>
          </p:cNvGrpSpPr>
          <p:nvPr/>
        </p:nvGrpSpPr>
        <p:grpSpPr bwMode="auto">
          <a:xfrm>
            <a:off x="8335065" y="3411544"/>
            <a:ext cx="1279195" cy="708865"/>
            <a:chOff x="1718425" y="1806922"/>
            <a:chExt cx="1263414" cy="861136"/>
          </a:xfrm>
        </p:grpSpPr>
        <p:pic>
          <p:nvPicPr>
            <p:cNvPr id="66588" name="圖形 8" descr="桌子">
              <a:extLst>
                <a:ext uri="{FF2B5EF4-FFF2-40B4-BE49-F238E27FC236}">
                  <a16:creationId xmlns:a16="http://schemas.microsoft.com/office/drawing/2014/main" id="{096F4023-BB29-7CBA-82CC-991017B4C1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87" y="1806922"/>
              <a:ext cx="704874" cy="708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89" name="文字方塊 9">
              <a:extLst>
                <a:ext uri="{FF2B5EF4-FFF2-40B4-BE49-F238E27FC236}">
                  <a16:creationId xmlns:a16="http://schemas.microsoft.com/office/drawing/2014/main" id="{86FEC58D-75E7-FC43-BD63-E82D87FFF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8425" y="2361142"/>
              <a:ext cx="1263414" cy="306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帳戶異動資料</a:t>
              </a:r>
            </a:p>
          </p:txBody>
        </p:sp>
      </p:grp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ED01C259-C84A-45BD-B731-00841168BA00}"/>
              </a:ext>
            </a:extLst>
          </p:cNvPr>
          <p:cNvCxnSpPr>
            <a:stCxn id="66590" idx="3"/>
            <a:endCxn id="66588" idx="1"/>
          </p:cNvCxnSpPr>
          <p:nvPr/>
        </p:nvCxnSpPr>
        <p:spPr>
          <a:xfrm>
            <a:off x="8164506" y="3703430"/>
            <a:ext cx="437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F52B2211-ABDE-D3CD-0CDD-F2E4F7C450A9}"/>
              </a:ext>
            </a:extLst>
          </p:cNvPr>
          <p:cNvSpPr/>
          <p:nvPr/>
        </p:nvSpPr>
        <p:spPr>
          <a:xfrm>
            <a:off x="88138" y="753924"/>
            <a:ext cx="10687437" cy="859395"/>
          </a:xfrm>
          <a:prstGeom prst="rect">
            <a:avLst/>
          </a:prstGeom>
          <a:noFill/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流程圖: 人工輸入 4">
            <a:extLst>
              <a:ext uri="{FF2B5EF4-FFF2-40B4-BE49-F238E27FC236}">
                <a16:creationId xmlns:a16="http://schemas.microsoft.com/office/drawing/2014/main" id="{D095152D-835B-02B4-5CFC-F16BA6DB4F51}"/>
              </a:ext>
            </a:extLst>
          </p:cNvPr>
          <p:cNvSpPr/>
          <p:nvPr/>
        </p:nvSpPr>
        <p:spPr>
          <a:xfrm rot="16200000" flipV="1">
            <a:off x="1509274" y="-557037"/>
            <a:ext cx="504672" cy="3272026"/>
          </a:xfrm>
          <a:prstGeom prst="flowChartManualInput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2E7AFF-5570-080F-D715-D59B3085BDE6}"/>
              </a:ext>
            </a:extLst>
          </p:cNvPr>
          <p:cNvSpPr/>
          <p:nvPr/>
        </p:nvSpPr>
        <p:spPr>
          <a:xfrm>
            <a:off x="118590" y="808093"/>
            <a:ext cx="28010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sz="28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資料管理類</a:t>
            </a:r>
            <a:endParaRPr kumimoji="1" lang="en-US" altLang="zh-TW" sz="28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F56ABCCB-7C15-945A-2920-66652CFAD7D3}"/>
              </a:ext>
            </a:extLst>
          </p:cNvPr>
          <p:cNvSpPr txBox="1">
            <a:spLocks/>
          </p:cNvSpPr>
          <p:nvPr/>
        </p:nvSpPr>
        <p:spPr>
          <a:xfrm>
            <a:off x="1519129" y="67280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lang="en-US" altLang="zh-TW" sz="3600" dirty="0"/>
              <a:t>DB Schema</a:t>
            </a:r>
            <a:r>
              <a:rPr lang="zh-TW" altLang="en-US" sz="3600" dirty="0"/>
              <a:t>設計</a:t>
            </a:r>
            <a:r>
              <a:rPr lang="en-US" altLang="zh-TW" sz="3600" dirty="0"/>
              <a:t>(Cont.)</a:t>
            </a:r>
            <a:endParaRPr kumimoji="0" lang="zh-TW" altLang="en-US" sz="36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grpSp>
        <p:nvGrpSpPr>
          <p:cNvPr id="2" name="群組 7">
            <a:extLst>
              <a:ext uri="{FF2B5EF4-FFF2-40B4-BE49-F238E27FC236}">
                <a16:creationId xmlns:a16="http://schemas.microsoft.com/office/drawing/2014/main" id="{B35900C9-186D-2C37-932B-6D876F5F72BA}"/>
              </a:ext>
            </a:extLst>
          </p:cNvPr>
          <p:cNvGrpSpPr>
            <a:grpSpLocks/>
          </p:cNvGrpSpPr>
          <p:nvPr/>
        </p:nvGrpSpPr>
        <p:grpSpPr bwMode="auto">
          <a:xfrm>
            <a:off x="9928025" y="4803215"/>
            <a:ext cx="1441421" cy="736431"/>
            <a:chOff x="1638313" y="1806922"/>
            <a:chExt cx="1423639" cy="894623"/>
          </a:xfrm>
        </p:grpSpPr>
        <p:pic>
          <p:nvPicPr>
            <p:cNvPr id="3" name="圖形 8" descr="桌子">
              <a:extLst>
                <a:ext uri="{FF2B5EF4-FFF2-40B4-BE49-F238E27FC236}">
                  <a16:creationId xmlns:a16="http://schemas.microsoft.com/office/drawing/2014/main" id="{9D0E2EA7-3450-9FA5-E10B-C38496B55A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87" y="1806922"/>
              <a:ext cx="704874" cy="708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文字方塊 9">
              <a:extLst>
                <a:ext uri="{FF2B5EF4-FFF2-40B4-BE49-F238E27FC236}">
                  <a16:creationId xmlns:a16="http://schemas.microsoft.com/office/drawing/2014/main" id="{792D9921-AD5E-02A3-798E-7D39FDE51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313" y="2327655"/>
              <a:ext cx="1423639" cy="373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zh-TW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合約種類資料表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8208CAA-B219-78DF-FD53-93DADA7AABE9}"/>
              </a:ext>
            </a:extLst>
          </p:cNvPr>
          <p:cNvCxnSpPr>
            <a:cxnSpLocks/>
          </p:cNvCxnSpPr>
          <p:nvPr/>
        </p:nvCxnSpPr>
        <p:spPr>
          <a:xfrm flipV="1">
            <a:off x="8291621" y="5539646"/>
            <a:ext cx="2171237" cy="466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7">
            <a:extLst>
              <a:ext uri="{FF2B5EF4-FFF2-40B4-BE49-F238E27FC236}">
                <a16:creationId xmlns:a16="http://schemas.microsoft.com/office/drawing/2014/main" id="{4E939E5F-55C2-C6F0-B7CF-3C5BADF93FBE}"/>
              </a:ext>
            </a:extLst>
          </p:cNvPr>
          <p:cNvGrpSpPr>
            <a:grpSpLocks/>
          </p:cNvGrpSpPr>
          <p:nvPr/>
        </p:nvGrpSpPr>
        <p:grpSpPr bwMode="auto">
          <a:xfrm>
            <a:off x="8415317" y="4803215"/>
            <a:ext cx="1441421" cy="736431"/>
            <a:chOff x="1638587" y="1806922"/>
            <a:chExt cx="1423089" cy="894623"/>
          </a:xfrm>
        </p:grpSpPr>
        <p:pic>
          <p:nvPicPr>
            <p:cNvPr id="12" name="圖形 8" descr="桌子">
              <a:extLst>
                <a:ext uri="{FF2B5EF4-FFF2-40B4-BE49-F238E27FC236}">
                  <a16:creationId xmlns:a16="http://schemas.microsoft.com/office/drawing/2014/main" id="{5413A75D-4F56-333A-18C5-028B2C8FC0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87" y="1806922"/>
              <a:ext cx="704874" cy="708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文字方塊 9">
              <a:extLst>
                <a:ext uri="{FF2B5EF4-FFF2-40B4-BE49-F238E27FC236}">
                  <a16:creationId xmlns:a16="http://schemas.microsoft.com/office/drawing/2014/main" id="{D03F8322-A508-1022-4193-08D4B3309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587" y="2327655"/>
              <a:ext cx="1423089" cy="373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zh-TW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Calibri"/>
                </a:rPr>
                <a:t>海纜作業資料表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469029E6-3BB5-2C84-256B-D4F63BA93D73}"/>
              </a:ext>
            </a:extLst>
          </p:cNvPr>
          <p:cNvCxnSpPr>
            <a:cxnSpLocks/>
            <a:stCxn id="66592" idx="0"/>
            <a:endCxn id="66595" idx="2"/>
          </p:cNvCxnSpPr>
          <p:nvPr/>
        </p:nvCxnSpPr>
        <p:spPr>
          <a:xfrm flipV="1">
            <a:off x="7808282" y="5540948"/>
            <a:ext cx="15911" cy="272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688C8803-28B7-3971-1512-D960B70C3A4E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8137417" y="5539646"/>
            <a:ext cx="998611" cy="30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14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人工輸入 1">
            <a:extLst>
              <a:ext uri="{FF2B5EF4-FFF2-40B4-BE49-F238E27FC236}">
                <a16:creationId xmlns:a16="http://schemas.microsoft.com/office/drawing/2014/main" id="{1F895304-C932-4CFD-B90F-60A26F696E65}"/>
              </a:ext>
            </a:extLst>
          </p:cNvPr>
          <p:cNvSpPr/>
          <p:nvPr/>
        </p:nvSpPr>
        <p:spPr>
          <a:xfrm rot="16200000" flipV="1">
            <a:off x="1369355" y="-33117"/>
            <a:ext cx="355548" cy="2273244"/>
          </a:xfrm>
          <a:prstGeom prst="flowChartManualInput">
            <a:avLst/>
          </a:prstGeom>
          <a:solidFill>
            <a:srgbClr val="9BBB59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50752E-445B-4C08-B01C-277506EF8293}"/>
              </a:ext>
            </a:extLst>
          </p:cNvPr>
          <p:cNvSpPr/>
          <p:nvPr/>
        </p:nvSpPr>
        <p:spPr>
          <a:xfrm>
            <a:off x="412807" y="849264"/>
            <a:ext cx="10263226" cy="5534757"/>
          </a:xfrm>
          <a:prstGeom prst="rect">
            <a:avLst/>
          </a:prstGeom>
          <a:noFill/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2F0CE17B-AE18-4601-A67A-B8F98A204115}"/>
              </a:ext>
            </a:extLst>
          </p:cNvPr>
          <p:cNvSpPr txBox="1">
            <a:spLocks/>
          </p:cNvSpPr>
          <p:nvPr/>
        </p:nvSpPr>
        <p:spPr>
          <a:xfrm>
            <a:off x="1622156" y="200765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lang="zh-TW" altLang="en-US" sz="3600" dirty="0"/>
              <a:t>大綱</a:t>
            </a:r>
            <a:endParaRPr kumimoji="0" lang="zh-TW" altLang="en-US" sz="36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3AB8C0-AB31-4030-A138-AE69BD359D6B}"/>
              </a:ext>
            </a:extLst>
          </p:cNvPr>
          <p:cNvSpPr/>
          <p:nvPr/>
        </p:nvSpPr>
        <p:spPr>
          <a:xfrm>
            <a:off x="461988" y="893763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20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項目</a:t>
            </a:r>
            <a:endParaRPr kumimoji="1" lang="en-US" altLang="zh-TW" sz="20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1988" y="1353875"/>
            <a:ext cx="980083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1219170">
              <a:buFont typeface="Wingdings" panose="05000000000000000000" pitchFamily="2" charset="2"/>
              <a:buChar char="ü"/>
            </a:pPr>
            <a:r>
              <a:rPr lang="zh-TW" altLang="en-US" sz="36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緣由與目標</a:t>
            </a:r>
            <a:endParaRPr lang="en-US" altLang="zh-TW" sz="36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 defTabSz="1219170">
              <a:buFont typeface="Wingdings" panose="05000000000000000000" pitchFamily="2" charset="2"/>
              <a:buChar char="ü"/>
            </a:pPr>
            <a:r>
              <a:rPr lang="zh-TW" altLang="en-US" sz="36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系統功能</a:t>
            </a:r>
            <a:r>
              <a:rPr lang="en-US" altLang="zh-TW" sz="36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6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技術探討</a:t>
            </a:r>
            <a:endParaRPr lang="en-US" altLang="zh-TW" sz="36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 defTabSz="121917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TW" altLang="en-US" sz="36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架構規劃</a:t>
            </a:r>
            <a:endParaRPr lang="en-US" altLang="zh-TW" sz="36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 defTabSz="121917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TW" altLang="en-US" sz="36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業務流程</a:t>
            </a:r>
            <a:endParaRPr lang="en-US" altLang="zh-TW" sz="36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 defTabSz="121917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TW" sz="36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zh-TW" altLang="en-US" sz="36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Schema</a:t>
            </a:r>
            <a:r>
              <a:rPr lang="zh-TW" altLang="en-US" sz="36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en-US" altLang="zh-TW" sz="36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 defTabSz="121917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TW" sz="36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UI/UX</a:t>
            </a:r>
            <a:r>
              <a:rPr lang="zh-TW" altLang="en-US" sz="36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en-US" altLang="zh-TW" sz="36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 defTabSz="121917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TW" sz="36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6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設計規格</a:t>
            </a:r>
            <a:endParaRPr lang="en-US" altLang="zh-TW" sz="36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 defTabSz="121917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TW" altLang="en-US" sz="36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討論議題</a:t>
            </a:r>
            <a:endParaRPr lang="en-US" altLang="zh-TW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4080571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2F0CE17B-AE18-4601-A67A-B8F98A204115}"/>
              </a:ext>
            </a:extLst>
          </p:cNvPr>
          <p:cNvSpPr txBox="1">
            <a:spLocks/>
          </p:cNvSpPr>
          <p:nvPr/>
        </p:nvSpPr>
        <p:spPr>
          <a:xfrm>
            <a:off x="1622156" y="200765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lang="en-US" altLang="zh-TW" sz="3300" dirty="0"/>
              <a:t>DB Schema</a:t>
            </a:r>
            <a:r>
              <a:rPr lang="zh-TW" altLang="en-US" sz="3300" dirty="0"/>
              <a:t>設計</a:t>
            </a:r>
            <a:r>
              <a:rPr lang="en-US" altLang="zh-TW" sz="3300" dirty="0"/>
              <a:t>(Cont.)</a:t>
            </a:r>
            <a:endParaRPr kumimoji="0" lang="zh-TW" altLang="en-US" sz="33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5A9186-77E4-F634-3A6A-44FB87E943F7}"/>
              </a:ext>
            </a:extLst>
          </p:cNvPr>
          <p:cNvSpPr/>
          <p:nvPr/>
        </p:nvSpPr>
        <p:spPr>
          <a:xfrm>
            <a:off x="318782" y="832486"/>
            <a:ext cx="10435904" cy="1496032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CD6B0A-5113-01AE-960B-9FBAC39F60B8}"/>
              </a:ext>
            </a:extLst>
          </p:cNvPr>
          <p:cNvSpPr/>
          <p:nvPr/>
        </p:nvSpPr>
        <p:spPr>
          <a:xfrm>
            <a:off x="517629" y="8698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endParaRPr kumimoji="1" lang="en-US" altLang="zh-TW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E0FC66D-D027-CDEF-0A15-3A8B28C1C1D4}"/>
              </a:ext>
            </a:extLst>
          </p:cNvPr>
          <p:cNvSpPr txBox="1"/>
          <p:nvPr/>
        </p:nvSpPr>
        <p:spPr>
          <a:xfrm>
            <a:off x="375660" y="1251300"/>
            <a:ext cx="10202693" cy="1077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en-US" altLang="zh-TW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供應商資料表</a:t>
            </a:r>
            <a:r>
              <a:rPr lang="en-US" altLang="zh-TW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en-US" altLang="zh-TW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會員資料表</a:t>
            </a:r>
            <a:r>
              <a:rPr lang="en-US" altLang="zh-TW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en-US" altLang="zh-TW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聯盟資料表</a:t>
            </a:r>
            <a:r>
              <a:rPr lang="en-US" altLang="zh-TW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en-US" altLang="zh-TW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合約資料表</a:t>
            </a:r>
            <a:r>
              <a:rPr lang="en-US" altLang="zh-TW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流程圖: 人工輸入 10">
            <a:extLst>
              <a:ext uri="{FF2B5EF4-FFF2-40B4-BE49-F238E27FC236}">
                <a16:creationId xmlns:a16="http://schemas.microsoft.com/office/drawing/2014/main" id="{CBBB00CB-E346-D543-FD5B-6778B7EC1FE0}"/>
              </a:ext>
            </a:extLst>
          </p:cNvPr>
          <p:cNvSpPr/>
          <p:nvPr/>
        </p:nvSpPr>
        <p:spPr>
          <a:xfrm rot="16200000" flipV="1">
            <a:off x="1897128" y="-654511"/>
            <a:ext cx="355548" cy="3398483"/>
          </a:xfrm>
          <a:prstGeom prst="flowChartManualInpu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9EF613-5B18-E44C-9209-1DC65DDF6A01}"/>
              </a:ext>
            </a:extLst>
          </p:cNvPr>
          <p:cNvSpPr/>
          <p:nvPr/>
        </p:nvSpPr>
        <p:spPr>
          <a:xfrm>
            <a:off x="318782" y="836467"/>
            <a:ext cx="3034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基本資料管理</a:t>
            </a:r>
            <a:endParaRPr kumimoji="1" lang="en-US" altLang="zh-TW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D8E2782-1854-3443-96A7-1CFF8E69E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056866"/>
              </p:ext>
            </p:extLst>
          </p:nvPr>
        </p:nvGraphicFramePr>
        <p:xfrm>
          <a:off x="318782" y="2716871"/>
          <a:ext cx="5182458" cy="578838"/>
        </p:xfrm>
        <a:graphic>
          <a:graphicData uri="http://schemas.openxmlformats.org/drawingml/2006/table">
            <a:tbl>
              <a:tblPr/>
              <a:tblGrid>
                <a:gridCol w="497338">
                  <a:extLst>
                    <a:ext uri="{9D8B030D-6E8A-4147-A177-3AD203B41FA5}">
                      <a16:colId xmlns:a16="http://schemas.microsoft.com/office/drawing/2014/main" val="1052179769"/>
                    </a:ext>
                  </a:extLst>
                </a:gridCol>
                <a:gridCol w="1077187">
                  <a:extLst>
                    <a:ext uri="{9D8B030D-6E8A-4147-A177-3AD203B41FA5}">
                      <a16:colId xmlns:a16="http://schemas.microsoft.com/office/drawing/2014/main" val="2061168531"/>
                    </a:ext>
                  </a:extLst>
                </a:gridCol>
                <a:gridCol w="1376926">
                  <a:extLst>
                    <a:ext uri="{9D8B030D-6E8A-4147-A177-3AD203B41FA5}">
                      <a16:colId xmlns:a16="http://schemas.microsoft.com/office/drawing/2014/main" val="1274849632"/>
                    </a:ext>
                  </a:extLst>
                </a:gridCol>
                <a:gridCol w="908583">
                  <a:extLst>
                    <a:ext uri="{9D8B030D-6E8A-4147-A177-3AD203B41FA5}">
                      <a16:colId xmlns:a16="http://schemas.microsoft.com/office/drawing/2014/main" val="2464151708"/>
                    </a:ext>
                  </a:extLst>
                </a:gridCol>
                <a:gridCol w="1322424">
                  <a:extLst>
                    <a:ext uri="{9D8B030D-6E8A-4147-A177-3AD203B41FA5}">
                      <a16:colId xmlns:a16="http://schemas.microsoft.com/office/drawing/2014/main" val="4088027641"/>
                    </a:ext>
                  </a:extLst>
                </a:gridCol>
              </a:tblGrid>
              <a:tr h="196708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Suppliers(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應商資料表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920735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482832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SupplierName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818510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BEB836A-F135-6865-B50D-9AC9AD6C1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611797"/>
              </p:ext>
            </p:extLst>
          </p:nvPr>
        </p:nvGraphicFramePr>
        <p:xfrm>
          <a:off x="318782" y="4307187"/>
          <a:ext cx="4895586" cy="1337455"/>
        </p:xfrm>
        <a:graphic>
          <a:graphicData uri="http://schemas.openxmlformats.org/drawingml/2006/table">
            <a:tbl>
              <a:tblPr/>
              <a:tblGrid>
                <a:gridCol w="341515">
                  <a:extLst>
                    <a:ext uri="{9D8B030D-6E8A-4147-A177-3AD203B41FA5}">
                      <a16:colId xmlns:a16="http://schemas.microsoft.com/office/drawing/2014/main" val="268023356"/>
                    </a:ext>
                  </a:extLst>
                </a:gridCol>
                <a:gridCol w="941295">
                  <a:extLst>
                    <a:ext uri="{9D8B030D-6E8A-4147-A177-3AD203B41FA5}">
                      <a16:colId xmlns:a16="http://schemas.microsoft.com/office/drawing/2014/main" val="2928294320"/>
                    </a:ext>
                  </a:extLst>
                </a:gridCol>
                <a:gridCol w="1183341">
                  <a:extLst>
                    <a:ext uri="{9D8B030D-6E8A-4147-A177-3AD203B41FA5}">
                      <a16:colId xmlns:a16="http://schemas.microsoft.com/office/drawing/2014/main" val="2787112828"/>
                    </a:ext>
                  </a:extLst>
                </a:gridCol>
                <a:gridCol w="1174376">
                  <a:extLst>
                    <a:ext uri="{9D8B030D-6E8A-4147-A177-3AD203B41FA5}">
                      <a16:colId xmlns:a16="http://schemas.microsoft.com/office/drawing/2014/main" val="2942833273"/>
                    </a:ext>
                  </a:extLst>
                </a:gridCol>
                <a:gridCol w="1255059">
                  <a:extLst>
                    <a:ext uri="{9D8B030D-6E8A-4147-A177-3AD203B41FA5}">
                      <a16:colId xmlns:a16="http://schemas.microsoft.com/office/drawing/2014/main" val="3843610911"/>
                    </a:ext>
                  </a:extLst>
                </a:gridCol>
              </a:tblGrid>
              <a:tr h="190500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Parties(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會員資料表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01518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198044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PartyName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390200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公司地址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Address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varchar(512)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131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聯繫窗口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Contact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9235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電子郵件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Email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varchar(50)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4661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電話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Tel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37177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DF89B37-78E4-6BA6-99CD-F2C11257D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873378"/>
              </p:ext>
            </p:extLst>
          </p:nvPr>
        </p:nvGraphicFramePr>
        <p:xfrm>
          <a:off x="6096000" y="2722514"/>
          <a:ext cx="5105400" cy="1250546"/>
        </p:xfrm>
        <a:graphic>
          <a:graphicData uri="http://schemas.openxmlformats.org/drawingml/2006/table">
            <a:tbl>
              <a:tblPr/>
              <a:tblGrid>
                <a:gridCol w="712788">
                  <a:extLst>
                    <a:ext uri="{9D8B030D-6E8A-4147-A177-3AD203B41FA5}">
                      <a16:colId xmlns:a16="http://schemas.microsoft.com/office/drawing/2014/main" val="2945784840"/>
                    </a:ext>
                  </a:extLst>
                </a:gridCol>
                <a:gridCol w="1048776">
                  <a:extLst>
                    <a:ext uri="{9D8B030D-6E8A-4147-A177-3AD203B41FA5}">
                      <a16:colId xmlns:a16="http://schemas.microsoft.com/office/drawing/2014/main" val="3089772818"/>
                    </a:ext>
                  </a:extLst>
                </a:gridCol>
                <a:gridCol w="1299883">
                  <a:extLst>
                    <a:ext uri="{9D8B030D-6E8A-4147-A177-3AD203B41FA5}">
                      <a16:colId xmlns:a16="http://schemas.microsoft.com/office/drawing/2014/main" val="61455900"/>
                    </a:ext>
                  </a:extLst>
                </a:gridCol>
                <a:gridCol w="832691">
                  <a:extLst>
                    <a:ext uri="{9D8B030D-6E8A-4147-A177-3AD203B41FA5}">
                      <a16:colId xmlns:a16="http://schemas.microsoft.com/office/drawing/2014/main" val="2611190814"/>
                    </a:ext>
                  </a:extLst>
                </a:gridCol>
                <a:gridCol w="1211262">
                  <a:extLst>
                    <a:ext uri="{9D8B030D-6E8A-4147-A177-3AD203B41FA5}">
                      <a16:colId xmlns:a16="http://schemas.microsoft.com/office/drawing/2014/main" val="4224851401"/>
                    </a:ext>
                  </a:extLst>
                </a:gridCol>
              </a:tblGrid>
              <a:tr h="190500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Corporates(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聯盟資料表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160201"/>
                  </a:ext>
                </a:extLst>
              </a:tr>
              <a:tr h="29522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408156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聯盟代號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CorpID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961944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聯盟名稱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CorpName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473850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NCP</a:t>
                      </a: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SJC2</a:t>
                      </a: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545620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成立日期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1975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B41893C-EF12-E024-7522-FC923CFB7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899571"/>
              </p:ext>
            </p:extLst>
          </p:nvPr>
        </p:nvGraphicFramePr>
        <p:xfrm>
          <a:off x="6108058" y="4314607"/>
          <a:ext cx="5105400" cy="1721198"/>
        </p:xfrm>
        <a:graphic>
          <a:graphicData uri="http://schemas.openxmlformats.org/drawingml/2006/table">
            <a:tbl>
              <a:tblPr/>
              <a:tblGrid>
                <a:gridCol w="570648">
                  <a:extLst>
                    <a:ext uri="{9D8B030D-6E8A-4147-A177-3AD203B41FA5}">
                      <a16:colId xmlns:a16="http://schemas.microsoft.com/office/drawing/2014/main" val="89939713"/>
                    </a:ext>
                  </a:extLst>
                </a:gridCol>
                <a:gridCol w="1120588">
                  <a:extLst>
                    <a:ext uri="{9D8B030D-6E8A-4147-A177-3AD203B41FA5}">
                      <a16:colId xmlns:a16="http://schemas.microsoft.com/office/drawing/2014/main" val="2360865049"/>
                    </a:ext>
                  </a:extLst>
                </a:gridCol>
                <a:gridCol w="1246094">
                  <a:extLst>
                    <a:ext uri="{9D8B030D-6E8A-4147-A177-3AD203B41FA5}">
                      <a16:colId xmlns:a16="http://schemas.microsoft.com/office/drawing/2014/main" val="2481086986"/>
                    </a:ext>
                  </a:extLst>
                </a:gridCol>
                <a:gridCol w="956808">
                  <a:extLst>
                    <a:ext uri="{9D8B030D-6E8A-4147-A177-3AD203B41FA5}">
                      <a16:colId xmlns:a16="http://schemas.microsoft.com/office/drawing/2014/main" val="2646234848"/>
                    </a:ext>
                  </a:extLst>
                </a:gridCol>
                <a:gridCol w="1211262">
                  <a:extLst>
                    <a:ext uri="{9D8B030D-6E8A-4147-A177-3AD203B41FA5}">
                      <a16:colId xmlns:a16="http://schemas.microsoft.com/office/drawing/2014/main" val="2018977971"/>
                    </a:ext>
                  </a:extLst>
                </a:gridCol>
              </a:tblGrid>
              <a:tr h="190500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Contracts(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合約資料表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616263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921381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合約代號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ContractID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25069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合約名稱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ContractName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280380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NCP</a:t>
                      </a: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SJC2</a:t>
                      </a: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180551"/>
                  </a:ext>
                </a:extLst>
              </a:tr>
              <a:tr h="431571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海纜作業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WorkTitle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Construction</a:t>
                      </a: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、</a:t>
                      </a: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Upgrade</a:t>
                      </a: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O&amp;M</a:t>
                      </a:r>
                      <a:endParaRPr kumimoji="0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772067"/>
                  </a:ext>
                </a:extLst>
              </a:tr>
              <a:tr h="33425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039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492376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人工輸入 1">
            <a:extLst>
              <a:ext uri="{FF2B5EF4-FFF2-40B4-BE49-F238E27FC236}">
                <a16:creationId xmlns:a16="http://schemas.microsoft.com/office/drawing/2014/main" id="{1F895304-C932-4CFD-B90F-60A26F696E65}"/>
              </a:ext>
            </a:extLst>
          </p:cNvPr>
          <p:cNvSpPr/>
          <p:nvPr/>
        </p:nvSpPr>
        <p:spPr>
          <a:xfrm rot="16200000" flipV="1">
            <a:off x="1727510" y="-461954"/>
            <a:ext cx="355548" cy="3051631"/>
          </a:xfrm>
          <a:prstGeom prst="flowChartManualInpu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50752E-445B-4C08-B01C-277506EF8293}"/>
              </a:ext>
            </a:extLst>
          </p:cNvPr>
          <p:cNvSpPr/>
          <p:nvPr/>
        </p:nvSpPr>
        <p:spPr>
          <a:xfrm>
            <a:off x="318782" y="832486"/>
            <a:ext cx="10435904" cy="484586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3AB8C0-AB31-4030-A138-AE69BD359D6B}"/>
              </a:ext>
            </a:extLst>
          </p:cNvPr>
          <p:cNvSpPr/>
          <p:nvPr/>
        </p:nvSpPr>
        <p:spPr>
          <a:xfrm>
            <a:off x="379468" y="895905"/>
            <a:ext cx="2572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CreateStatement</a:t>
            </a:r>
            <a:r>
              <a:rPr kumimoji="1"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</a:t>
            </a:r>
            <a:endParaRPr kumimoji="1" lang="en-US" altLang="zh-TW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2F0CE17B-AE18-4601-A67A-B8F98A204115}"/>
              </a:ext>
            </a:extLst>
          </p:cNvPr>
          <p:cNvSpPr txBox="1">
            <a:spLocks/>
          </p:cNvSpPr>
          <p:nvPr/>
        </p:nvSpPr>
        <p:spPr>
          <a:xfrm>
            <a:off x="1622156" y="200765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lang="en-US" altLang="zh-TW" sz="3300" dirty="0"/>
              <a:t>DB Schema</a:t>
            </a:r>
            <a:r>
              <a:rPr lang="zh-TW" altLang="en-US" sz="3300" dirty="0"/>
              <a:t>設計</a:t>
            </a:r>
            <a:r>
              <a:rPr lang="en-US" altLang="zh-TW" sz="3300" dirty="0"/>
              <a:t>(Cont.)</a:t>
            </a:r>
            <a:endParaRPr kumimoji="0" lang="zh-TW" altLang="en-US" sz="33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9946D1D-B551-EA92-BEF6-C4B750145005}"/>
              </a:ext>
            </a:extLst>
          </p:cNvPr>
          <p:cNvSpPr txBox="1"/>
          <p:nvPr/>
        </p:nvSpPr>
        <p:spPr>
          <a:xfrm>
            <a:off x="521928" y="1484855"/>
            <a:ext cx="5014806" cy="1384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Suppliers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      </a:t>
            </a:r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int NOT NULL AUTO_INCREMENT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SupplierName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14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3169AC3-79F3-7B30-F0AE-D7C5FFC0058C}"/>
              </a:ext>
            </a:extLst>
          </p:cNvPr>
          <p:cNvSpPr txBox="1"/>
          <p:nvPr/>
        </p:nvSpPr>
        <p:spPr>
          <a:xfrm>
            <a:off x="5832487" y="1472604"/>
            <a:ext cx="5649985" cy="1815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Corporates 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CorpID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  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  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CorpName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SubmarineCable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CreateDate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altLang="zh-TW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CorpID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14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5417A76-A371-4C7F-A851-C8C97EF3457C}"/>
              </a:ext>
            </a:extLst>
          </p:cNvPr>
          <p:cNvSpPr txBox="1"/>
          <p:nvPr/>
        </p:nvSpPr>
        <p:spPr>
          <a:xfrm>
            <a:off x="447457" y="3266074"/>
            <a:ext cx="5237153" cy="2031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Parties (</a:t>
            </a: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PartyName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NOT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TW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Address   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512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altLang="zh-TW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  Contact   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Email     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endParaRPr lang="en-US" altLang="zh-TW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Tel       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endParaRPr lang="en-US" altLang="zh-TW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PartyName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14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02A331E-1E60-BA6B-FFA4-11F86539B51B}"/>
              </a:ext>
            </a:extLst>
          </p:cNvPr>
          <p:cNvSpPr txBox="1"/>
          <p:nvPr/>
        </p:nvSpPr>
        <p:spPr>
          <a:xfrm>
            <a:off x="5751804" y="3288486"/>
            <a:ext cx="5649985" cy="2031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Contracts 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ContractID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  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ContractName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SubmarineCable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WorkTitle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CreateDate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altLang="zh-TW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ContractID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14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7439927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2F0CE17B-AE18-4601-A67A-B8F98A204115}"/>
              </a:ext>
            </a:extLst>
          </p:cNvPr>
          <p:cNvSpPr txBox="1">
            <a:spLocks/>
          </p:cNvSpPr>
          <p:nvPr/>
        </p:nvSpPr>
        <p:spPr>
          <a:xfrm>
            <a:off x="1622156" y="200765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lang="en-US" altLang="zh-TW" sz="3300" dirty="0"/>
              <a:t>DB Schema</a:t>
            </a:r>
            <a:r>
              <a:rPr lang="zh-TW" altLang="en-US" sz="3300" dirty="0"/>
              <a:t>設計</a:t>
            </a:r>
            <a:r>
              <a:rPr lang="en-US" altLang="zh-TW" sz="3300" dirty="0"/>
              <a:t>(Cont.)</a:t>
            </a:r>
            <a:endParaRPr kumimoji="0" lang="zh-TW" altLang="en-US" sz="33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5A9186-77E4-F634-3A6A-44FB87E943F7}"/>
              </a:ext>
            </a:extLst>
          </p:cNvPr>
          <p:cNvSpPr/>
          <p:nvPr/>
        </p:nvSpPr>
        <p:spPr>
          <a:xfrm>
            <a:off x="318782" y="832486"/>
            <a:ext cx="10435904" cy="1249811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CD6B0A-5113-01AE-960B-9FBAC39F60B8}"/>
              </a:ext>
            </a:extLst>
          </p:cNvPr>
          <p:cNvSpPr/>
          <p:nvPr/>
        </p:nvSpPr>
        <p:spPr>
          <a:xfrm>
            <a:off x="517629" y="8698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endParaRPr kumimoji="1" lang="en-US" altLang="zh-TW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E0FC66D-D027-CDEF-0A15-3A8B28C1C1D4}"/>
              </a:ext>
            </a:extLst>
          </p:cNvPr>
          <p:cNvSpPr txBox="1"/>
          <p:nvPr/>
        </p:nvSpPr>
        <p:spPr>
          <a:xfrm>
            <a:off x="375660" y="1251300"/>
            <a:ext cx="10202693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en-US" altLang="zh-TW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海纜代號資料表</a:t>
            </a:r>
            <a:r>
              <a:rPr lang="en-US" altLang="zh-TW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en-US" altLang="zh-TW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海纜作業資料表</a:t>
            </a:r>
            <a:r>
              <a:rPr lang="en-US" altLang="zh-TW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en-US" altLang="zh-TW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合約種類資料表</a:t>
            </a:r>
            <a:r>
              <a:rPr lang="en-US" altLang="zh-TW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流程圖: 人工輸入 10">
            <a:extLst>
              <a:ext uri="{FF2B5EF4-FFF2-40B4-BE49-F238E27FC236}">
                <a16:creationId xmlns:a16="http://schemas.microsoft.com/office/drawing/2014/main" id="{CBBB00CB-E346-D543-FD5B-6778B7EC1FE0}"/>
              </a:ext>
            </a:extLst>
          </p:cNvPr>
          <p:cNvSpPr/>
          <p:nvPr/>
        </p:nvSpPr>
        <p:spPr>
          <a:xfrm rot="16200000" flipV="1">
            <a:off x="1897128" y="-654511"/>
            <a:ext cx="355548" cy="3398483"/>
          </a:xfrm>
          <a:prstGeom prst="flowChartManualInpu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9EF613-5B18-E44C-9209-1DC65DDF6A01}"/>
              </a:ext>
            </a:extLst>
          </p:cNvPr>
          <p:cNvSpPr/>
          <p:nvPr/>
        </p:nvSpPr>
        <p:spPr>
          <a:xfrm>
            <a:off x="318782" y="836467"/>
            <a:ext cx="3034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基本資料管理</a:t>
            </a:r>
            <a:r>
              <a:rPr kumimoji="1"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(cont.)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D8E2782-1854-3443-96A7-1CFF8E69E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339577"/>
              </p:ext>
            </p:extLst>
          </p:nvPr>
        </p:nvGraphicFramePr>
        <p:xfrm>
          <a:off x="318782" y="2773416"/>
          <a:ext cx="5182458" cy="960968"/>
        </p:xfrm>
        <a:graphic>
          <a:graphicData uri="http://schemas.openxmlformats.org/drawingml/2006/table">
            <a:tbl>
              <a:tblPr/>
              <a:tblGrid>
                <a:gridCol w="497338">
                  <a:extLst>
                    <a:ext uri="{9D8B030D-6E8A-4147-A177-3AD203B41FA5}">
                      <a16:colId xmlns:a16="http://schemas.microsoft.com/office/drawing/2014/main" val="1052179769"/>
                    </a:ext>
                  </a:extLst>
                </a:gridCol>
                <a:gridCol w="1077187">
                  <a:extLst>
                    <a:ext uri="{9D8B030D-6E8A-4147-A177-3AD203B41FA5}">
                      <a16:colId xmlns:a16="http://schemas.microsoft.com/office/drawing/2014/main" val="2061168531"/>
                    </a:ext>
                  </a:extLst>
                </a:gridCol>
                <a:gridCol w="1376926">
                  <a:extLst>
                    <a:ext uri="{9D8B030D-6E8A-4147-A177-3AD203B41FA5}">
                      <a16:colId xmlns:a16="http://schemas.microsoft.com/office/drawing/2014/main" val="1274849632"/>
                    </a:ext>
                  </a:extLst>
                </a:gridCol>
                <a:gridCol w="908583">
                  <a:extLst>
                    <a:ext uri="{9D8B030D-6E8A-4147-A177-3AD203B41FA5}">
                      <a16:colId xmlns:a16="http://schemas.microsoft.com/office/drawing/2014/main" val="2464151708"/>
                    </a:ext>
                  </a:extLst>
                </a:gridCol>
                <a:gridCol w="1322424">
                  <a:extLst>
                    <a:ext uri="{9D8B030D-6E8A-4147-A177-3AD203B41FA5}">
                      <a16:colId xmlns:a16="http://schemas.microsoft.com/office/drawing/2014/main" val="4088027641"/>
                    </a:ext>
                  </a:extLst>
                </a:gridCol>
              </a:tblGrid>
              <a:tr h="196708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SubmarineCables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海纜代號資料表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endParaRPr kumimoji="0" lang="zh-TW" alt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920735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482832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CableID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818510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CableName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varchar(64)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6968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摘要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46768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B41893C-EF12-E024-7522-FC923CFB7C83}"/>
              </a:ext>
            </a:extLst>
          </p:cNvPr>
          <p:cNvGraphicFramePr>
            <a:graphicFrameLocks noGrp="1"/>
          </p:cNvGraphicFramePr>
          <p:nvPr/>
        </p:nvGraphicFramePr>
        <p:xfrm>
          <a:off x="3352800" y="4304316"/>
          <a:ext cx="5105400" cy="764300"/>
        </p:xfrm>
        <a:graphic>
          <a:graphicData uri="http://schemas.openxmlformats.org/drawingml/2006/table">
            <a:tbl>
              <a:tblPr/>
              <a:tblGrid>
                <a:gridCol w="570648">
                  <a:extLst>
                    <a:ext uri="{9D8B030D-6E8A-4147-A177-3AD203B41FA5}">
                      <a16:colId xmlns:a16="http://schemas.microsoft.com/office/drawing/2014/main" val="89939713"/>
                    </a:ext>
                  </a:extLst>
                </a:gridCol>
                <a:gridCol w="1120588">
                  <a:extLst>
                    <a:ext uri="{9D8B030D-6E8A-4147-A177-3AD203B41FA5}">
                      <a16:colId xmlns:a16="http://schemas.microsoft.com/office/drawing/2014/main" val="2360865049"/>
                    </a:ext>
                  </a:extLst>
                </a:gridCol>
                <a:gridCol w="1246094">
                  <a:extLst>
                    <a:ext uri="{9D8B030D-6E8A-4147-A177-3AD203B41FA5}">
                      <a16:colId xmlns:a16="http://schemas.microsoft.com/office/drawing/2014/main" val="2481086986"/>
                    </a:ext>
                  </a:extLst>
                </a:gridCol>
                <a:gridCol w="956808">
                  <a:extLst>
                    <a:ext uri="{9D8B030D-6E8A-4147-A177-3AD203B41FA5}">
                      <a16:colId xmlns:a16="http://schemas.microsoft.com/office/drawing/2014/main" val="2646234848"/>
                    </a:ext>
                  </a:extLst>
                </a:gridCol>
                <a:gridCol w="1211262">
                  <a:extLst>
                    <a:ext uri="{9D8B030D-6E8A-4147-A177-3AD203B41FA5}">
                      <a16:colId xmlns:a16="http://schemas.microsoft.com/office/drawing/2014/main" val="2018977971"/>
                    </a:ext>
                  </a:extLst>
                </a:gridCol>
              </a:tblGrid>
              <a:tr h="190500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ContractTypes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合約種類資料表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616263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921381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合約種類代號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ContractID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25069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摘要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28038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F5E92F1-8757-4C2C-A1FF-C74CA6D5A53E}"/>
              </a:ext>
            </a:extLst>
          </p:cNvPr>
          <p:cNvGraphicFramePr>
            <a:graphicFrameLocks noGrp="1"/>
          </p:cNvGraphicFramePr>
          <p:nvPr/>
        </p:nvGraphicFramePr>
        <p:xfrm>
          <a:off x="5969207" y="2773416"/>
          <a:ext cx="5182458" cy="769903"/>
        </p:xfrm>
        <a:graphic>
          <a:graphicData uri="http://schemas.openxmlformats.org/drawingml/2006/table">
            <a:tbl>
              <a:tblPr/>
              <a:tblGrid>
                <a:gridCol w="497338">
                  <a:extLst>
                    <a:ext uri="{9D8B030D-6E8A-4147-A177-3AD203B41FA5}">
                      <a16:colId xmlns:a16="http://schemas.microsoft.com/office/drawing/2014/main" val="1052179769"/>
                    </a:ext>
                  </a:extLst>
                </a:gridCol>
                <a:gridCol w="1077187">
                  <a:extLst>
                    <a:ext uri="{9D8B030D-6E8A-4147-A177-3AD203B41FA5}">
                      <a16:colId xmlns:a16="http://schemas.microsoft.com/office/drawing/2014/main" val="2061168531"/>
                    </a:ext>
                  </a:extLst>
                </a:gridCol>
                <a:gridCol w="1376926">
                  <a:extLst>
                    <a:ext uri="{9D8B030D-6E8A-4147-A177-3AD203B41FA5}">
                      <a16:colId xmlns:a16="http://schemas.microsoft.com/office/drawing/2014/main" val="1274849632"/>
                    </a:ext>
                  </a:extLst>
                </a:gridCol>
                <a:gridCol w="908583">
                  <a:extLst>
                    <a:ext uri="{9D8B030D-6E8A-4147-A177-3AD203B41FA5}">
                      <a16:colId xmlns:a16="http://schemas.microsoft.com/office/drawing/2014/main" val="2464151708"/>
                    </a:ext>
                  </a:extLst>
                </a:gridCol>
                <a:gridCol w="1322424">
                  <a:extLst>
                    <a:ext uri="{9D8B030D-6E8A-4147-A177-3AD203B41FA5}">
                      <a16:colId xmlns:a16="http://schemas.microsoft.com/office/drawing/2014/main" val="4088027641"/>
                    </a:ext>
                  </a:extLst>
                </a:gridCol>
              </a:tblGrid>
              <a:tr h="196708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WorkTitles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海纜作業資料表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endParaRPr kumimoji="0" lang="zh-TW" alt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920735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482832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作業名稱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Title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8185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摘要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467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477389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人工輸入 1">
            <a:extLst>
              <a:ext uri="{FF2B5EF4-FFF2-40B4-BE49-F238E27FC236}">
                <a16:creationId xmlns:a16="http://schemas.microsoft.com/office/drawing/2014/main" id="{1F895304-C932-4CFD-B90F-60A26F696E65}"/>
              </a:ext>
            </a:extLst>
          </p:cNvPr>
          <p:cNvSpPr/>
          <p:nvPr/>
        </p:nvSpPr>
        <p:spPr>
          <a:xfrm rot="16200000" flipV="1">
            <a:off x="1727510" y="-461954"/>
            <a:ext cx="355548" cy="3051631"/>
          </a:xfrm>
          <a:prstGeom prst="flowChartManualInpu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50752E-445B-4C08-B01C-277506EF8293}"/>
              </a:ext>
            </a:extLst>
          </p:cNvPr>
          <p:cNvSpPr/>
          <p:nvPr/>
        </p:nvSpPr>
        <p:spPr>
          <a:xfrm>
            <a:off x="318782" y="832486"/>
            <a:ext cx="10435904" cy="484586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3AB8C0-AB31-4030-A138-AE69BD359D6B}"/>
              </a:ext>
            </a:extLst>
          </p:cNvPr>
          <p:cNvSpPr/>
          <p:nvPr/>
        </p:nvSpPr>
        <p:spPr>
          <a:xfrm>
            <a:off x="379468" y="895905"/>
            <a:ext cx="2572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CreateStatement</a:t>
            </a:r>
            <a:r>
              <a:rPr kumimoji="1"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</a:t>
            </a:r>
            <a:endParaRPr kumimoji="1" lang="en-US" altLang="zh-TW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2F0CE17B-AE18-4601-A67A-B8F98A204115}"/>
              </a:ext>
            </a:extLst>
          </p:cNvPr>
          <p:cNvSpPr txBox="1">
            <a:spLocks/>
          </p:cNvSpPr>
          <p:nvPr/>
        </p:nvSpPr>
        <p:spPr>
          <a:xfrm>
            <a:off x="1622156" y="200765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lang="en-US" altLang="zh-TW" sz="3300" dirty="0"/>
              <a:t>DB Schema</a:t>
            </a:r>
            <a:r>
              <a:rPr lang="zh-TW" altLang="en-US" sz="3300" dirty="0"/>
              <a:t>設計</a:t>
            </a:r>
            <a:r>
              <a:rPr lang="en-US" altLang="zh-TW" sz="3300" dirty="0"/>
              <a:t>(Cont.)</a:t>
            </a:r>
            <a:endParaRPr kumimoji="0" lang="zh-TW" altLang="en-US" sz="33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9946D1D-B551-EA92-BEF6-C4B750145005}"/>
              </a:ext>
            </a:extLst>
          </p:cNvPr>
          <p:cNvSpPr txBox="1"/>
          <p:nvPr/>
        </p:nvSpPr>
        <p:spPr>
          <a:xfrm>
            <a:off x="521928" y="1484855"/>
            <a:ext cx="5014806" cy="16004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SubmarineCables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CableID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CableName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  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098658"/>
                </a:solidFill>
                <a:latin typeface="Consolas" panose="020B0609020204030204" pitchFamily="49" charset="0"/>
              </a:rPr>
              <a:t>64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Note       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098658"/>
                </a:solidFill>
                <a:latin typeface="Consolas" panose="020B0609020204030204" pitchFamily="49" charset="0"/>
              </a:rPr>
              <a:t>128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altLang="zh-TW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CableID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14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3169AC3-79F3-7B30-F0AE-D7C5FFC0058C}"/>
              </a:ext>
            </a:extLst>
          </p:cNvPr>
          <p:cNvSpPr txBox="1"/>
          <p:nvPr/>
        </p:nvSpPr>
        <p:spPr>
          <a:xfrm>
            <a:off x="5751804" y="1484855"/>
            <a:ext cx="5649985" cy="1384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WorkTitles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Title 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  Note  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098658"/>
                </a:solidFill>
                <a:latin typeface="Consolas" panose="020B0609020204030204" pitchFamily="49" charset="0"/>
              </a:rPr>
              <a:t>128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altLang="zh-TW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(Title)</a:t>
            </a: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14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5417A76-A371-4C7F-A851-C8C97EF3457C}"/>
              </a:ext>
            </a:extLst>
          </p:cNvPr>
          <p:cNvSpPr txBox="1"/>
          <p:nvPr/>
        </p:nvSpPr>
        <p:spPr>
          <a:xfrm>
            <a:off x="447457" y="3266074"/>
            <a:ext cx="5237153" cy="1384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ContractTypes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ContractID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  Note       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098658"/>
                </a:solidFill>
                <a:latin typeface="Consolas" panose="020B0609020204030204" pitchFamily="49" charset="0"/>
              </a:rPr>
              <a:t>128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altLang="zh-TW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ContractID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14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1771882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2F0CE17B-AE18-4601-A67A-B8F98A204115}"/>
              </a:ext>
            </a:extLst>
          </p:cNvPr>
          <p:cNvSpPr txBox="1">
            <a:spLocks/>
          </p:cNvSpPr>
          <p:nvPr/>
        </p:nvSpPr>
        <p:spPr>
          <a:xfrm>
            <a:off x="1622156" y="200765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lang="en-US" altLang="zh-TW" sz="3300" dirty="0"/>
              <a:t>DB Schema</a:t>
            </a:r>
            <a:r>
              <a:rPr lang="zh-TW" altLang="en-US" sz="3300" dirty="0"/>
              <a:t>設計</a:t>
            </a:r>
            <a:r>
              <a:rPr lang="en-US" altLang="zh-TW" sz="3300" dirty="0"/>
              <a:t>(Cont.)</a:t>
            </a:r>
            <a:endParaRPr kumimoji="0" lang="zh-TW" altLang="en-US" sz="33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5A9186-77E4-F634-3A6A-44FB87E943F7}"/>
              </a:ext>
            </a:extLst>
          </p:cNvPr>
          <p:cNvSpPr/>
          <p:nvPr/>
        </p:nvSpPr>
        <p:spPr>
          <a:xfrm>
            <a:off x="318782" y="832486"/>
            <a:ext cx="10435904" cy="1471443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CD6B0A-5113-01AE-960B-9FBAC39F60B8}"/>
              </a:ext>
            </a:extLst>
          </p:cNvPr>
          <p:cNvSpPr/>
          <p:nvPr/>
        </p:nvSpPr>
        <p:spPr>
          <a:xfrm>
            <a:off x="517629" y="8698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endParaRPr kumimoji="1" lang="en-US" altLang="zh-TW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E0FC66D-D027-CDEF-0A15-3A8B28C1C1D4}"/>
              </a:ext>
            </a:extLst>
          </p:cNvPr>
          <p:cNvSpPr txBox="1"/>
          <p:nvPr/>
        </p:nvSpPr>
        <p:spPr>
          <a:xfrm>
            <a:off x="375660" y="1251300"/>
            <a:ext cx="10202693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en-US" altLang="zh-TW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廠商清單資料表</a:t>
            </a:r>
            <a:r>
              <a:rPr lang="en-US" altLang="zh-TW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en-US" altLang="zh-TW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會員清單資料表</a:t>
            </a:r>
            <a:r>
              <a:rPr lang="en-US" altLang="zh-TW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zh-TW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en-US" altLang="zh-TW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金融帳戶資料表</a:t>
            </a:r>
            <a:r>
              <a:rPr lang="en-US" altLang="zh-TW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流程圖: 人工輸入 10">
            <a:extLst>
              <a:ext uri="{FF2B5EF4-FFF2-40B4-BE49-F238E27FC236}">
                <a16:creationId xmlns:a16="http://schemas.microsoft.com/office/drawing/2014/main" id="{CBBB00CB-E346-D543-FD5B-6778B7EC1FE0}"/>
              </a:ext>
            </a:extLst>
          </p:cNvPr>
          <p:cNvSpPr/>
          <p:nvPr/>
        </p:nvSpPr>
        <p:spPr>
          <a:xfrm rot="16200000" flipV="1">
            <a:off x="1897128" y="-654511"/>
            <a:ext cx="355548" cy="3398483"/>
          </a:xfrm>
          <a:prstGeom prst="flowChartManualInpu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9EF613-5B18-E44C-9209-1DC65DDF6A01}"/>
              </a:ext>
            </a:extLst>
          </p:cNvPr>
          <p:cNvSpPr/>
          <p:nvPr/>
        </p:nvSpPr>
        <p:spPr>
          <a:xfrm>
            <a:off x="318782" y="836467"/>
            <a:ext cx="3034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基本資料管理</a:t>
            </a:r>
            <a:endParaRPr kumimoji="1" lang="en-US" altLang="zh-TW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AC830CD-8D3C-C0C0-461A-B2FE878EB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132260"/>
              </p:ext>
            </p:extLst>
          </p:nvPr>
        </p:nvGraphicFramePr>
        <p:xfrm>
          <a:off x="421341" y="4056292"/>
          <a:ext cx="5244351" cy="1008768"/>
        </p:xfrm>
        <a:graphic>
          <a:graphicData uri="http://schemas.openxmlformats.org/drawingml/2006/table">
            <a:tbl>
              <a:tblPr/>
              <a:tblGrid>
                <a:gridCol w="473800">
                  <a:extLst>
                    <a:ext uri="{9D8B030D-6E8A-4147-A177-3AD203B41FA5}">
                      <a16:colId xmlns:a16="http://schemas.microsoft.com/office/drawing/2014/main" val="3935188624"/>
                    </a:ext>
                  </a:extLst>
                </a:gridCol>
                <a:gridCol w="1142182">
                  <a:extLst>
                    <a:ext uri="{9D8B030D-6E8A-4147-A177-3AD203B41FA5}">
                      <a16:colId xmlns:a16="http://schemas.microsoft.com/office/drawing/2014/main" val="2097538221"/>
                    </a:ext>
                  </a:extLst>
                </a:gridCol>
                <a:gridCol w="1252724">
                  <a:extLst>
                    <a:ext uri="{9D8B030D-6E8A-4147-A177-3AD203B41FA5}">
                      <a16:colId xmlns:a16="http://schemas.microsoft.com/office/drawing/2014/main" val="920406255"/>
                    </a:ext>
                  </a:extLst>
                </a:gridCol>
                <a:gridCol w="1057835">
                  <a:extLst>
                    <a:ext uri="{9D8B030D-6E8A-4147-A177-3AD203B41FA5}">
                      <a16:colId xmlns:a16="http://schemas.microsoft.com/office/drawing/2014/main" val="1155235136"/>
                    </a:ext>
                  </a:extLst>
                </a:gridCol>
                <a:gridCol w="1317810">
                  <a:extLst>
                    <a:ext uri="{9D8B030D-6E8A-4147-A177-3AD203B41FA5}">
                      <a16:colId xmlns:a16="http://schemas.microsoft.com/office/drawing/2014/main" val="649335469"/>
                    </a:ext>
                  </a:extLst>
                </a:gridCol>
              </a:tblGrid>
              <a:tr h="252185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SuppliersByContract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合約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廠商清單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)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 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518969"/>
                  </a:ext>
                </a:extLst>
              </a:tr>
              <a:tr h="25218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項次</a:t>
                      </a:r>
                      <a:endParaRPr kumimoji="0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欄位名稱</a:t>
                      </a:r>
                      <a:endParaRPr kumimoji="0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資料庫欄位名稱</a:t>
                      </a:r>
                      <a:endParaRPr kumimoji="0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內容說明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699242"/>
                  </a:ext>
                </a:extLst>
              </a:tr>
              <a:tr h="25221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合約代號</a:t>
                      </a:r>
                      <a:endParaRPr kumimoji="0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ContractID</a:t>
                      </a:r>
                      <a:endParaRPr kumimoji="0" lang="en-US" altLang="zh-TW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367814"/>
                  </a:ext>
                </a:extLst>
              </a:tr>
              <a:tr h="25218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供應商名稱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SupplierName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6558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6A8795A-9B69-B0E2-7CE5-DE893D083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139770"/>
              </p:ext>
            </p:extLst>
          </p:nvPr>
        </p:nvGraphicFramePr>
        <p:xfrm>
          <a:off x="421341" y="2603535"/>
          <a:ext cx="5405716" cy="1094079"/>
        </p:xfrm>
        <a:graphic>
          <a:graphicData uri="http://schemas.openxmlformats.org/drawingml/2006/table">
            <a:tbl>
              <a:tblPr/>
              <a:tblGrid>
                <a:gridCol w="416502">
                  <a:extLst>
                    <a:ext uri="{9D8B030D-6E8A-4147-A177-3AD203B41FA5}">
                      <a16:colId xmlns:a16="http://schemas.microsoft.com/office/drawing/2014/main" val="2744801372"/>
                    </a:ext>
                  </a:extLst>
                </a:gridCol>
                <a:gridCol w="965834">
                  <a:extLst>
                    <a:ext uri="{9D8B030D-6E8A-4147-A177-3AD203B41FA5}">
                      <a16:colId xmlns:a16="http://schemas.microsoft.com/office/drawing/2014/main" val="3424198953"/>
                    </a:ext>
                  </a:extLst>
                </a:gridCol>
                <a:gridCol w="1556858">
                  <a:extLst>
                    <a:ext uri="{9D8B030D-6E8A-4147-A177-3AD203B41FA5}">
                      <a16:colId xmlns:a16="http://schemas.microsoft.com/office/drawing/2014/main" val="359563299"/>
                    </a:ext>
                  </a:extLst>
                </a:gridCol>
                <a:gridCol w="1166641">
                  <a:extLst>
                    <a:ext uri="{9D8B030D-6E8A-4147-A177-3AD203B41FA5}">
                      <a16:colId xmlns:a16="http://schemas.microsoft.com/office/drawing/2014/main" val="1188444522"/>
                    </a:ext>
                  </a:extLst>
                </a:gridCol>
                <a:gridCol w="1299881">
                  <a:extLst>
                    <a:ext uri="{9D8B030D-6E8A-4147-A177-3AD203B41FA5}">
                      <a16:colId xmlns:a16="http://schemas.microsoft.com/office/drawing/2014/main" val="1322774235"/>
                    </a:ext>
                  </a:extLst>
                </a:gridCol>
              </a:tblGrid>
              <a:tr h="273512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PartiesByContract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合約會員清單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)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053282"/>
                  </a:ext>
                </a:extLst>
              </a:tr>
              <a:tr h="27351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項次</a:t>
                      </a:r>
                      <a:endParaRPr kumimoji="0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欄位名稱</a:t>
                      </a:r>
                      <a:endParaRPr kumimoji="0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資料庫欄位名稱</a:t>
                      </a:r>
                      <a:endParaRPr kumimoji="0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內容說明</a:t>
                      </a:r>
                      <a:endParaRPr kumimoji="0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226653"/>
                  </a:ext>
                </a:extLst>
              </a:tr>
              <a:tr h="27354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en-US" altLang="zh-TW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合約代號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ContractID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515413"/>
                  </a:ext>
                </a:extLst>
              </a:tr>
              <a:tr h="27351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</a:t>
                      </a:r>
                      <a:endParaRPr kumimoji="0" lang="en-US" altLang="zh-TW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會員名稱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PartyName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64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740847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2CC3A87-E01E-AE98-A600-2D7420075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23686"/>
              </p:ext>
            </p:extLst>
          </p:nvPr>
        </p:nvGraphicFramePr>
        <p:xfrm>
          <a:off x="6216870" y="2603534"/>
          <a:ext cx="4658686" cy="2043595"/>
        </p:xfrm>
        <a:graphic>
          <a:graphicData uri="http://schemas.openxmlformats.org/drawingml/2006/table">
            <a:tbl>
              <a:tblPr/>
              <a:tblGrid>
                <a:gridCol w="476063">
                  <a:extLst>
                    <a:ext uri="{9D8B030D-6E8A-4147-A177-3AD203B41FA5}">
                      <a16:colId xmlns:a16="http://schemas.microsoft.com/office/drawing/2014/main" val="1420032218"/>
                    </a:ext>
                  </a:extLst>
                </a:gridCol>
                <a:gridCol w="994149">
                  <a:extLst>
                    <a:ext uri="{9D8B030D-6E8A-4147-A177-3AD203B41FA5}">
                      <a16:colId xmlns:a16="http://schemas.microsoft.com/office/drawing/2014/main" val="2506279808"/>
                    </a:ext>
                  </a:extLst>
                </a:gridCol>
                <a:gridCol w="1129553">
                  <a:extLst>
                    <a:ext uri="{9D8B030D-6E8A-4147-A177-3AD203B41FA5}">
                      <a16:colId xmlns:a16="http://schemas.microsoft.com/office/drawing/2014/main" val="3436083185"/>
                    </a:ext>
                  </a:extLst>
                </a:gridCol>
                <a:gridCol w="959223">
                  <a:extLst>
                    <a:ext uri="{9D8B030D-6E8A-4147-A177-3AD203B41FA5}">
                      <a16:colId xmlns:a16="http://schemas.microsoft.com/office/drawing/2014/main" val="497658535"/>
                    </a:ext>
                  </a:extLst>
                </a:gridCol>
                <a:gridCol w="1099698">
                  <a:extLst>
                    <a:ext uri="{9D8B030D-6E8A-4147-A177-3AD203B41FA5}">
                      <a16:colId xmlns:a16="http://schemas.microsoft.com/office/drawing/2014/main" val="1859280303"/>
                    </a:ext>
                  </a:extLst>
                </a:gridCol>
              </a:tblGrid>
              <a:tr h="228155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BankAccount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金融帳戶資料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412992"/>
                  </a:ext>
                </a:extLst>
              </a:tr>
              <a:tr h="22815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項次</a:t>
                      </a:r>
                      <a:endParaRPr kumimoji="0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欄位名稱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資料庫欄位名稱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內容說明</a:t>
                      </a:r>
                      <a:endParaRPr kumimoji="0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06960"/>
                  </a:ext>
                </a:extLst>
              </a:tr>
              <a:tr h="44651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聯盟代號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CorpID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2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472659"/>
                  </a:ext>
                </a:extLst>
              </a:tr>
              <a:tr h="22815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</a:t>
                      </a:r>
                      <a:endParaRPr kumimoji="0" lang="en-US" altLang="zh-TW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帳號名稱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BankAcctName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64366"/>
                  </a:ext>
                </a:extLst>
              </a:tr>
              <a:tr h="22815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銀行帳號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BankAcctNo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087743"/>
                  </a:ext>
                </a:extLst>
              </a:tr>
              <a:tr h="22815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銀行匯款代碼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SWIFTCode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530567"/>
                  </a:ext>
                </a:extLst>
              </a:tr>
              <a:tr h="22815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銀行名稱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BankName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189729"/>
                  </a:ext>
                </a:extLst>
              </a:tr>
              <a:tr h="22815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銀行地址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BankAddress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varchar(512)</a:t>
                      </a: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6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046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401256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人工輸入 1">
            <a:extLst>
              <a:ext uri="{FF2B5EF4-FFF2-40B4-BE49-F238E27FC236}">
                <a16:creationId xmlns:a16="http://schemas.microsoft.com/office/drawing/2014/main" id="{1F895304-C932-4CFD-B90F-60A26F696E65}"/>
              </a:ext>
            </a:extLst>
          </p:cNvPr>
          <p:cNvSpPr/>
          <p:nvPr/>
        </p:nvSpPr>
        <p:spPr>
          <a:xfrm rot="16200000" flipV="1">
            <a:off x="1727510" y="-461954"/>
            <a:ext cx="355548" cy="3051631"/>
          </a:xfrm>
          <a:prstGeom prst="flowChartManualInpu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50752E-445B-4C08-B01C-277506EF8293}"/>
              </a:ext>
            </a:extLst>
          </p:cNvPr>
          <p:cNvSpPr/>
          <p:nvPr/>
        </p:nvSpPr>
        <p:spPr>
          <a:xfrm>
            <a:off x="318782" y="832486"/>
            <a:ext cx="10435904" cy="484586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3AB8C0-AB31-4030-A138-AE69BD359D6B}"/>
              </a:ext>
            </a:extLst>
          </p:cNvPr>
          <p:cNvSpPr/>
          <p:nvPr/>
        </p:nvSpPr>
        <p:spPr>
          <a:xfrm>
            <a:off x="379468" y="895905"/>
            <a:ext cx="2572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CreateStatement</a:t>
            </a:r>
            <a:r>
              <a:rPr kumimoji="1"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</a:t>
            </a:r>
            <a:endParaRPr kumimoji="1" lang="en-US" altLang="zh-TW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2F0CE17B-AE18-4601-A67A-B8F98A204115}"/>
              </a:ext>
            </a:extLst>
          </p:cNvPr>
          <p:cNvSpPr txBox="1">
            <a:spLocks/>
          </p:cNvSpPr>
          <p:nvPr/>
        </p:nvSpPr>
        <p:spPr>
          <a:xfrm>
            <a:off x="1622156" y="200765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lang="en-US" altLang="zh-TW" sz="3300" dirty="0"/>
              <a:t>DB Schema</a:t>
            </a:r>
            <a:r>
              <a:rPr lang="zh-TW" altLang="en-US" sz="3300" dirty="0"/>
              <a:t>設計</a:t>
            </a:r>
            <a:r>
              <a:rPr lang="en-US" altLang="zh-TW" sz="3300" dirty="0"/>
              <a:t>(Cont.)</a:t>
            </a:r>
            <a:endParaRPr kumimoji="0" lang="zh-TW" altLang="en-US" sz="33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9946D1D-B551-EA92-BEF6-C4B750145005}"/>
              </a:ext>
            </a:extLst>
          </p:cNvPr>
          <p:cNvSpPr txBox="1"/>
          <p:nvPr/>
        </p:nvSpPr>
        <p:spPr>
          <a:xfrm>
            <a:off x="521928" y="1484855"/>
            <a:ext cx="5014806" cy="1384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PartiesByContract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ContractID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int NOT NULL AUTO_INCREMENT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PartyName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ContractID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14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3169AC3-79F3-7B30-F0AE-D7C5FFC0058C}"/>
              </a:ext>
            </a:extLst>
          </p:cNvPr>
          <p:cNvSpPr txBox="1"/>
          <p:nvPr/>
        </p:nvSpPr>
        <p:spPr>
          <a:xfrm>
            <a:off x="5832487" y="1472604"/>
            <a:ext cx="5649985" cy="1384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  <a:sym typeface="Calibri"/>
              </a:rPr>
              <a:t>SuppliersByContract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ContractID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 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ContractID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14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5417A76-A371-4C7F-A851-C8C97EF3457C}"/>
              </a:ext>
            </a:extLst>
          </p:cNvPr>
          <p:cNvSpPr txBox="1"/>
          <p:nvPr/>
        </p:nvSpPr>
        <p:spPr>
          <a:xfrm>
            <a:off x="447457" y="3266074"/>
            <a:ext cx="5237153" cy="22467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BankAccount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CorpID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  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BankAcctName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altLang="zh-TW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BankAcctNo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altLang="zh-TW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SWIFTCode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BankName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endParaRPr lang="en-US" altLang="zh-TW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BankAddress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098658"/>
                </a:solidFill>
                <a:latin typeface="Consolas" panose="020B0609020204030204" pitchFamily="49" charset="0"/>
              </a:rPr>
              <a:t>512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endParaRPr lang="en-US" altLang="zh-TW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CorpID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 defTabSz="1219170"/>
            <a:endParaRPr lang="en-US" altLang="zh-TW" sz="14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0919673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2F0CE17B-AE18-4601-A67A-B8F98A204115}"/>
              </a:ext>
            </a:extLst>
          </p:cNvPr>
          <p:cNvSpPr txBox="1">
            <a:spLocks/>
          </p:cNvSpPr>
          <p:nvPr/>
        </p:nvSpPr>
        <p:spPr>
          <a:xfrm>
            <a:off x="1622156" y="200765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lang="en-US" altLang="zh-TW" sz="3300" dirty="0"/>
              <a:t>DB Schema</a:t>
            </a:r>
            <a:r>
              <a:rPr lang="zh-TW" altLang="en-US" sz="3300" dirty="0"/>
              <a:t>設計</a:t>
            </a:r>
            <a:r>
              <a:rPr lang="en-US" altLang="zh-TW" sz="3300" dirty="0"/>
              <a:t>(Cont.)</a:t>
            </a:r>
            <a:endParaRPr kumimoji="0" lang="zh-TW" altLang="en-US" sz="33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5A9186-77E4-F634-3A6A-44FB87E943F7}"/>
              </a:ext>
            </a:extLst>
          </p:cNvPr>
          <p:cNvSpPr/>
          <p:nvPr/>
        </p:nvSpPr>
        <p:spPr>
          <a:xfrm>
            <a:off x="318782" y="832486"/>
            <a:ext cx="10435904" cy="2466526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CD6B0A-5113-01AE-960B-9FBAC39F60B8}"/>
              </a:ext>
            </a:extLst>
          </p:cNvPr>
          <p:cNvSpPr/>
          <p:nvPr/>
        </p:nvSpPr>
        <p:spPr>
          <a:xfrm>
            <a:off x="517629" y="8698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endParaRPr kumimoji="1" lang="en-US" altLang="zh-TW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流程圖: 人工輸入 10">
            <a:extLst>
              <a:ext uri="{FF2B5EF4-FFF2-40B4-BE49-F238E27FC236}">
                <a16:creationId xmlns:a16="http://schemas.microsoft.com/office/drawing/2014/main" id="{CBBB00CB-E346-D543-FD5B-6778B7EC1FE0}"/>
              </a:ext>
            </a:extLst>
          </p:cNvPr>
          <p:cNvSpPr/>
          <p:nvPr/>
        </p:nvSpPr>
        <p:spPr>
          <a:xfrm rot="16200000" flipV="1">
            <a:off x="1238221" y="4397"/>
            <a:ext cx="355548" cy="2080668"/>
          </a:xfrm>
          <a:prstGeom prst="flowChartManualInpu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9EF613-5B18-E44C-9209-1DC65DDF6A01}"/>
              </a:ext>
            </a:extLst>
          </p:cNvPr>
          <p:cNvSpPr/>
          <p:nvPr/>
        </p:nvSpPr>
        <p:spPr>
          <a:xfrm>
            <a:off x="318782" y="836467"/>
            <a:ext cx="3034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報表管理</a:t>
            </a:r>
            <a:endParaRPr kumimoji="1" lang="en-US" altLang="zh-TW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97AE053-D3A0-82C0-3794-250F1B820497}"/>
              </a:ext>
            </a:extLst>
          </p:cNvPr>
          <p:cNvSpPr txBox="1"/>
          <p:nvPr/>
        </p:nvSpPr>
        <p:spPr>
          <a:xfrm>
            <a:off x="1622156" y="3670160"/>
            <a:ext cx="8122479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TW" alt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報表管理屬於第二階段工作</a:t>
            </a:r>
            <a:endParaRPr lang="en-US" altLang="zh-TW" sz="48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5273756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65CAA125-4F5D-C93C-AB47-0B341B362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1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TW" altLang="en-US" dirty="0"/>
              <a:t>概念資料模型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</a:rPr>
              <a:t>待更新修正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pSp>
        <p:nvGrpSpPr>
          <p:cNvPr id="10243" name="群組 6">
            <a:extLst>
              <a:ext uri="{FF2B5EF4-FFF2-40B4-BE49-F238E27FC236}">
                <a16:creationId xmlns:a16="http://schemas.microsoft.com/office/drawing/2014/main" id="{94E34A71-59CC-3792-AC40-21B1AD75430B}"/>
              </a:ext>
            </a:extLst>
          </p:cNvPr>
          <p:cNvGrpSpPr>
            <a:grpSpLocks/>
          </p:cNvGrpSpPr>
          <p:nvPr/>
        </p:nvGrpSpPr>
        <p:grpSpPr bwMode="auto">
          <a:xfrm>
            <a:off x="5104280" y="885923"/>
            <a:ext cx="922368" cy="839639"/>
            <a:chOff x="1755394" y="2057400"/>
            <a:chExt cx="922505" cy="837950"/>
          </a:xfrm>
        </p:grpSpPr>
        <p:pic>
          <p:nvPicPr>
            <p:cNvPr id="10331" name="圖形 4" descr="桌子">
              <a:extLst>
                <a:ext uri="{FF2B5EF4-FFF2-40B4-BE49-F238E27FC236}">
                  <a16:creationId xmlns:a16="http://schemas.microsoft.com/office/drawing/2014/main" id="{50B4D4C6-E6E5-D419-8284-7CAF833B20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661" y="2057400"/>
              <a:ext cx="457268" cy="457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32" name="文字方塊 5">
              <a:extLst>
                <a:ext uri="{FF2B5EF4-FFF2-40B4-BE49-F238E27FC236}">
                  <a16:creationId xmlns:a16="http://schemas.microsoft.com/office/drawing/2014/main" id="{367583B9-66F4-D5E4-CFDE-9C2A7B864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5394" y="2434614"/>
              <a:ext cx="922505" cy="460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Corporate</a:t>
              </a:r>
            </a:p>
            <a:p>
              <a:pPr algn="ctr" eaLnBrk="1" hangingPunct="1"/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聯盟資料</a:t>
              </a:r>
            </a:p>
          </p:txBody>
        </p:sp>
      </p:grpSp>
      <p:grpSp>
        <p:nvGrpSpPr>
          <p:cNvPr id="10244" name="群組 5">
            <a:extLst>
              <a:ext uri="{FF2B5EF4-FFF2-40B4-BE49-F238E27FC236}">
                <a16:creationId xmlns:a16="http://schemas.microsoft.com/office/drawing/2014/main" id="{8249FE4B-AFC1-D65D-80FC-F47D0D55E8D9}"/>
              </a:ext>
            </a:extLst>
          </p:cNvPr>
          <p:cNvGrpSpPr>
            <a:grpSpLocks/>
          </p:cNvGrpSpPr>
          <p:nvPr/>
        </p:nvGrpSpPr>
        <p:grpSpPr bwMode="auto">
          <a:xfrm>
            <a:off x="3764421" y="2724774"/>
            <a:ext cx="954107" cy="814615"/>
            <a:chOff x="2762240" y="2942433"/>
            <a:chExt cx="954107" cy="815699"/>
          </a:xfrm>
        </p:grpSpPr>
        <p:pic>
          <p:nvPicPr>
            <p:cNvPr id="10329" name="圖形 8" descr="桌子">
              <a:extLst>
                <a:ext uri="{FF2B5EF4-FFF2-40B4-BE49-F238E27FC236}">
                  <a16:creationId xmlns:a16="http://schemas.microsoft.com/office/drawing/2014/main" id="{8CDDA793-CF5F-A77A-79BC-DB67E3A479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1486" y="2942433"/>
              <a:ext cx="455614" cy="4587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30" name="文字方塊 9">
              <a:extLst>
                <a:ext uri="{FF2B5EF4-FFF2-40B4-BE49-F238E27FC236}">
                  <a16:creationId xmlns:a16="http://schemas.microsoft.com/office/drawing/2014/main" id="{AECB1CFF-7A98-75F2-318F-F5E21E686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2240" y="3295853"/>
              <a:ext cx="954107" cy="462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Suppliers</a:t>
              </a:r>
            </a:p>
            <a:p>
              <a:pPr algn="ctr" eaLnBrk="1" hangingPunct="1"/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供應商資料</a:t>
              </a:r>
            </a:p>
          </p:txBody>
        </p:sp>
      </p:grpSp>
      <p:grpSp>
        <p:nvGrpSpPr>
          <p:cNvPr id="10245" name="群組 10">
            <a:extLst>
              <a:ext uri="{FF2B5EF4-FFF2-40B4-BE49-F238E27FC236}">
                <a16:creationId xmlns:a16="http://schemas.microsoft.com/office/drawing/2014/main" id="{4140A8A1-B6F1-6EA5-CD3F-33677DE51046}"/>
              </a:ext>
            </a:extLst>
          </p:cNvPr>
          <p:cNvGrpSpPr>
            <a:grpSpLocks/>
          </p:cNvGrpSpPr>
          <p:nvPr/>
        </p:nvGrpSpPr>
        <p:grpSpPr bwMode="auto">
          <a:xfrm>
            <a:off x="6628336" y="2697290"/>
            <a:ext cx="800219" cy="841780"/>
            <a:chOff x="1808909" y="2057400"/>
            <a:chExt cx="800338" cy="840087"/>
          </a:xfrm>
        </p:grpSpPr>
        <p:pic>
          <p:nvPicPr>
            <p:cNvPr id="10327" name="圖形 11" descr="桌子">
              <a:extLst>
                <a:ext uri="{FF2B5EF4-FFF2-40B4-BE49-F238E27FC236}">
                  <a16:creationId xmlns:a16="http://schemas.microsoft.com/office/drawing/2014/main" id="{B74CBF0C-DBD0-9914-B146-66A2A6D436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166" y="2057400"/>
              <a:ext cx="457268" cy="457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8" name="文字方塊 12">
              <a:extLst>
                <a:ext uri="{FF2B5EF4-FFF2-40B4-BE49-F238E27FC236}">
                  <a16:creationId xmlns:a16="http://schemas.microsoft.com/office/drawing/2014/main" id="{A57EE2C0-0304-104B-BF48-95B8B968B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8909" y="2436751"/>
              <a:ext cx="800338" cy="460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Parties</a:t>
              </a:r>
            </a:p>
            <a:p>
              <a:pPr algn="ctr" eaLnBrk="1" hangingPunct="1"/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會員資料</a:t>
              </a:r>
            </a:p>
          </p:txBody>
        </p:sp>
      </p:grpSp>
      <p:grpSp>
        <p:nvGrpSpPr>
          <p:cNvPr id="10246" name="群組 19">
            <a:extLst>
              <a:ext uri="{FF2B5EF4-FFF2-40B4-BE49-F238E27FC236}">
                <a16:creationId xmlns:a16="http://schemas.microsoft.com/office/drawing/2014/main" id="{79778190-E38D-0F7F-C8B9-044E37C4F1D7}"/>
              </a:ext>
            </a:extLst>
          </p:cNvPr>
          <p:cNvGrpSpPr>
            <a:grpSpLocks/>
          </p:cNvGrpSpPr>
          <p:nvPr/>
        </p:nvGrpSpPr>
        <p:grpSpPr bwMode="auto">
          <a:xfrm>
            <a:off x="5132612" y="2716948"/>
            <a:ext cx="809838" cy="840411"/>
            <a:chOff x="1769145" y="2057400"/>
            <a:chExt cx="810362" cy="838722"/>
          </a:xfrm>
        </p:grpSpPr>
        <p:pic>
          <p:nvPicPr>
            <p:cNvPr id="10325" name="圖形 20" descr="桌子">
              <a:extLst>
                <a:ext uri="{FF2B5EF4-FFF2-40B4-BE49-F238E27FC236}">
                  <a16:creationId xmlns:a16="http://schemas.microsoft.com/office/drawing/2014/main" id="{7A2DE5E6-94F5-E048-577F-BCFC13F580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0904" y="2057400"/>
              <a:ext cx="457496" cy="457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6" name="文字方塊 21">
              <a:extLst>
                <a:ext uri="{FF2B5EF4-FFF2-40B4-BE49-F238E27FC236}">
                  <a16:creationId xmlns:a16="http://schemas.microsoft.com/office/drawing/2014/main" id="{1B7BD643-2DFE-01FF-5406-AF4CF2E24E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9145" y="2435385"/>
              <a:ext cx="810362" cy="460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Contract</a:t>
              </a:r>
            </a:p>
            <a:p>
              <a:pPr algn="ctr" eaLnBrk="1" hangingPunct="1"/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合約</a:t>
              </a:r>
            </a:p>
          </p:txBody>
        </p:sp>
      </p:grpSp>
      <p:cxnSp>
        <p:nvCxnSpPr>
          <p:cNvPr id="10247" name="直線接點 37">
            <a:extLst>
              <a:ext uri="{FF2B5EF4-FFF2-40B4-BE49-F238E27FC236}">
                <a16:creationId xmlns:a16="http://schemas.microsoft.com/office/drawing/2014/main" id="{C252272A-A95D-6C28-189C-35190A43F124}"/>
              </a:ext>
            </a:extLst>
          </p:cNvPr>
          <p:cNvCxnSpPr>
            <a:cxnSpLocks noChangeShapeType="1"/>
            <a:stCxn id="10325" idx="3"/>
            <a:endCxn id="10327" idx="1"/>
          </p:cNvCxnSpPr>
          <p:nvPr/>
        </p:nvCxnSpPr>
        <p:spPr bwMode="auto">
          <a:xfrm flipV="1">
            <a:off x="5801434" y="2926684"/>
            <a:ext cx="999133" cy="1965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48" name="直線接點 39">
            <a:extLst>
              <a:ext uri="{FF2B5EF4-FFF2-40B4-BE49-F238E27FC236}">
                <a16:creationId xmlns:a16="http://schemas.microsoft.com/office/drawing/2014/main" id="{A9493C3F-D920-4AFD-C486-B03F944E31B2}"/>
              </a:ext>
            </a:extLst>
          </p:cNvPr>
          <p:cNvCxnSpPr>
            <a:cxnSpLocks noChangeShapeType="1"/>
            <a:stCxn id="10329" idx="3"/>
            <a:endCxn id="10325" idx="1"/>
          </p:cNvCxnSpPr>
          <p:nvPr/>
        </p:nvCxnSpPr>
        <p:spPr bwMode="auto">
          <a:xfrm flipV="1">
            <a:off x="4469281" y="2946342"/>
            <a:ext cx="874953" cy="752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250" name="群組 46">
            <a:extLst>
              <a:ext uri="{FF2B5EF4-FFF2-40B4-BE49-F238E27FC236}">
                <a16:creationId xmlns:a16="http://schemas.microsoft.com/office/drawing/2014/main" id="{6F3DC073-384C-EF9E-7B0E-919269A24594}"/>
              </a:ext>
            </a:extLst>
          </p:cNvPr>
          <p:cNvGrpSpPr>
            <a:grpSpLocks/>
          </p:cNvGrpSpPr>
          <p:nvPr/>
        </p:nvGrpSpPr>
        <p:grpSpPr bwMode="auto">
          <a:xfrm>
            <a:off x="3905733" y="3743380"/>
            <a:ext cx="742950" cy="595312"/>
            <a:chOff x="1838546" y="2057400"/>
            <a:chExt cx="742512" cy="595699"/>
          </a:xfrm>
        </p:grpSpPr>
        <p:pic>
          <p:nvPicPr>
            <p:cNvPr id="10323" name="圖形 47" descr="桌子">
              <a:extLst>
                <a:ext uri="{FF2B5EF4-FFF2-40B4-BE49-F238E27FC236}">
                  <a16:creationId xmlns:a16="http://schemas.microsoft.com/office/drawing/2014/main" id="{F464034A-1C72-DE07-C88A-3A5FCC54ED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337" y="2057400"/>
              <a:ext cx="456930" cy="457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4" name="文字方塊 48">
              <a:extLst>
                <a:ext uri="{FF2B5EF4-FFF2-40B4-BE49-F238E27FC236}">
                  <a16:creationId xmlns:a16="http://schemas.microsoft.com/office/drawing/2014/main" id="{EB090275-A04B-5DDC-B613-F5D7B4381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8546" y="2376100"/>
              <a:ext cx="7425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Liability</a:t>
              </a:r>
              <a:endParaRPr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0251" name="直線接點 50">
            <a:extLst>
              <a:ext uri="{FF2B5EF4-FFF2-40B4-BE49-F238E27FC236}">
                <a16:creationId xmlns:a16="http://schemas.microsoft.com/office/drawing/2014/main" id="{2995EFAD-3A41-B970-3A08-DE1CCE91BD0C}"/>
              </a:ext>
            </a:extLst>
          </p:cNvPr>
          <p:cNvCxnSpPr>
            <a:cxnSpLocks noChangeShapeType="1"/>
            <a:stCxn id="10323" idx="3"/>
          </p:cNvCxnSpPr>
          <p:nvPr/>
        </p:nvCxnSpPr>
        <p:spPr bwMode="auto">
          <a:xfrm flipV="1">
            <a:off x="4505808" y="3544150"/>
            <a:ext cx="1059656" cy="42783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252" name="群組 52">
            <a:extLst>
              <a:ext uri="{FF2B5EF4-FFF2-40B4-BE49-F238E27FC236}">
                <a16:creationId xmlns:a16="http://schemas.microsoft.com/office/drawing/2014/main" id="{4B98077C-F69E-67D7-809F-B1958DCB76EF}"/>
              </a:ext>
            </a:extLst>
          </p:cNvPr>
          <p:cNvGrpSpPr>
            <a:grpSpLocks/>
          </p:cNvGrpSpPr>
          <p:nvPr/>
        </p:nvGrpSpPr>
        <p:grpSpPr bwMode="auto">
          <a:xfrm>
            <a:off x="4954278" y="4536337"/>
            <a:ext cx="1222375" cy="595312"/>
            <a:chOff x="1598385" y="2057400"/>
            <a:chExt cx="1222835" cy="595700"/>
          </a:xfrm>
        </p:grpSpPr>
        <p:pic>
          <p:nvPicPr>
            <p:cNvPr id="10321" name="圖形 53" descr="桌子">
              <a:extLst>
                <a:ext uri="{FF2B5EF4-FFF2-40B4-BE49-F238E27FC236}">
                  <a16:creationId xmlns:a16="http://schemas.microsoft.com/office/drawing/2014/main" id="{AE2870D2-E6F2-D401-B9D4-7973D98612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116" y="2057400"/>
              <a:ext cx="457372" cy="457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2" name="文字方塊 54">
              <a:extLst>
                <a:ext uri="{FF2B5EF4-FFF2-40B4-BE49-F238E27FC236}">
                  <a16:creationId xmlns:a16="http://schemas.microsoft.com/office/drawing/2014/main" id="{85169BEC-FD3C-B197-1637-6318DDB2A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8385" y="2376101"/>
              <a:ext cx="12228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Credit Balance</a:t>
              </a:r>
              <a:endParaRPr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0253" name="直線接點 56">
            <a:extLst>
              <a:ext uri="{FF2B5EF4-FFF2-40B4-BE49-F238E27FC236}">
                <a16:creationId xmlns:a16="http://schemas.microsoft.com/office/drawing/2014/main" id="{8313DB84-40C2-361A-DE7B-629BF6FB7A1E}"/>
              </a:ext>
            </a:extLst>
          </p:cNvPr>
          <p:cNvCxnSpPr>
            <a:cxnSpLocks noChangeShapeType="1"/>
            <a:endCxn id="10321" idx="0"/>
          </p:cNvCxnSpPr>
          <p:nvPr/>
        </p:nvCxnSpPr>
        <p:spPr bwMode="auto">
          <a:xfrm>
            <a:off x="5565464" y="3544149"/>
            <a:ext cx="0" cy="9921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254" name="群組 57">
            <a:extLst>
              <a:ext uri="{FF2B5EF4-FFF2-40B4-BE49-F238E27FC236}">
                <a16:creationId xmlns:a16="http://schemas.microsoft.com/office/drawing/2014/main" id="{5F5BC6C3-086A-A6B0-596D-B3E0C3CB886E}"/>
              </a:ext>
            </a:extLst>
          </p:cNvPr>
          <p:cNvGrpSpPr>
            <a:grpSpLocks/>
          </p:cNvGrpSpPr>
          <p:nvPr/>
        </p:nvGrpSpPr>
        <p:grpSpPr bwMode="auto">
          <a:xfrm>
            <a:off x="3773178" y="5795225"/>
            <a:ext cx="842963" cy="595313"/>
            <a:chOff x="1788050" y="2057400"/>
            <a:chExt cx="843500" cy="595699"/>
          </a:xfrm>
        </p:grpSpPr>
        <p:pic>
          <p:nvPicPr>
            <p:cNvPr id="10319" name="圖形 58" descr="桌子">
              <a:extLst>
                <a:ext uri="{FF2B5EF4-FFF2-40B4-BE49-F238E27FC236}">
                  <a16:creationId xmlns:a16="http://schemas.microsoft.com/office/drawing/2014/main" id="{2BEC1EE3-A4D6-E79D-FB7D-49DFF5CA0D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848" y="2057400"/>
              <a:ext cx="455903" cy="457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0" name="文字方塊 59">
              <a:extLst>
                <a:ext uri="{FF2B5EF4-FFF2-40B4-BE49-F238E27FC236}">
                  <a16:creationId xmlns:a16="http://schemas.microsoft.com/office/drawing/2014/main" id="{3A5D3F09-BFB1-7756-B9DA-56FDE4FB0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8050" y="2376100"/>
              <a:ext cx="8435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一般型</a:t>
              </a:r>
              <a:r>
                <a:rPr lang="en-US" altLang="zh-TW" sz="1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CB</a:t>
              </a:r>
              <a:endParaRPr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0255" name="群組 60">
            <a:extLst>
              <a:ext uri="{FF2B5EF4-FFF2-40B4-BE49-F238E27FC236}">
                <a16:creationId xmlns:a16="http://schemas.microsoft.com/office/drawing/2014/main" id="{BDE63B00-9AC3-C2B0-FB77-2344CCF2905D}"/>
              </a:ext>
            </a:extLst>
          </p:cNvPr>
          <p:cNvGrpSpPr>
            <a:grpSpLocks/>
          </p:cNvGrpSpPr>
          <p:nvPr/>
        </p:nvGrpSpPr>
        <p:grpSpPr bwMode="auto">
          <a:xfrm>
            <a:off x="4617727" y="5784112"/>
            <a:ext cx="952500" cy="595312"/>
            <a:chOff x="1733547" y="2057400"/>
            <a:chExt cx="952504" cy="595699"/>
          </a:xfrm>
        </p:grpSpPr>
        <p:pic>
          <p:nvPicPr>
            <p:cNvPr id="10317" name="圖形 61" descr="桌子">
              <a:extLst>
                <a:ext uri="{FF2B5EF4-FFF2-40B4-BE49-F238E27FC236}">
                  <a16:creationId xmlns:a16="http://schemas.microsoft.com/office/drawing/2014/main" id="{01285E75-DCD9-CDFD-74EB-8D7A96FEA0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198" y="2057400"/>
              <a:ext cx="457202" cy="457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18" name="文字方塊 62">
              <a:extLst>
                <a:ext uri="{FF2B5EF4-FFF2-40B4-BE49-F238E27FC236}">
                  <a16:creationId xmlns:a16="http://schemas.microsoft.com/office/drawing/2014/main" id="{B2D6908E-E760-722A-72C0-C8CFDB14B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3547" y="2376100"/>
              <a:ext cx="95250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MWG</a:t>
              </a:r>
              <a:r>
                <a:rPr lang="zh-TW" altLang="en-US" sz="1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型</a:t>
              </a:r>
              <a:r>
                <a:rPr lang="en-US" altLang="zh-TW" sz="1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CB</a:t>
              </a:r>
              <a:endParaRPr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0256" name="群組 63">
            <a:extLst>
              <a:ext uri="{FF2B5EF4-FFF2-40B4-BE49-F238E27FC236}">
                <a16:creationId xmlns:a16="http://schemas.microsoft.com/office/drawing/2014/main" id="{1CBE4BB9-CA8B-DACD-5E6C-635A087F5B65}"/>
              </a:ext>
            </a:extLst>
          </p:cNvPr>
          <p:cNvGrpSpPr>
            <a:grpSpLocks/>
          </p:cNvGrpSpPr>
          <p:nvPr/>
        </p:nvGrpSpPr>
        <p:grpSpPr bwMode="auto">
          <a:xfrm>
            <a:off x="5557527" y="5784112"/>
            <a:ext cx="844550" cy="595312"/>
            <a:chOff x="1788050" y="2057400"/>
            <a:chExt cx="843500" cy="595699"/>
          </a:xfrm>
        </p:grpSpPr>
        <p:pic>
          <p:nvPicPr>
            <p:cNvPr id="10315" name="圖形 64" descr="桌子">
              <a:extLst>
                <a:ext uri="{FF2B5EF4-FFF2-40B4-BE49-F238E27FC236}">
                  <a16:creationId xmlns:a16="http://schemas.microsoft.com/office/drawing/2014/main" id="{45D451FD-DAC7-0864-79CE-3791065A98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484" y="2057400"/>
              <a:ext cx="456632" cy="457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16" name="文字方塊 65">
              <a:extLst>
                <a:ext uri="{FF2B5EF4-FFF2-40B4-BE49-F238E27FC236}">
                  <a16:creationId xmlns:a16="http://schemas.microsoft.com/office/drawing/2014/main" id="{4DE56180-76D4-F324-6489-B68DEDED04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8050" y="2376100"/>
              <a:ext cx="8435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賠償型</a:t>
              </a:r>
              <a:r>
                <a:rPr lang="en-US" altLang="zh-TW" sz="1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CB</a:t>
              </a:r>
              <a:endParaRPr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0257" name="直線單箭頭接點 67">
            <a:extLst>
              <a:ext uri="{FF2B5EF4-FFF2-40B4-BE49-F238E27FC236}">
                <a16:creationId xmlns:a16="http://schemas.microsoft.com/office/drawing/2014/main" id="{615B1731-7487-4D93-F91F-44849F52DD79}"/>
              </a:ext>
            </a:extLst>
          </p:cNvPr>
          <p:cNvCxnSpPr>
            <a:cxnSpLocks noChangeShapeType="1"/>
            <a:stCxn id="10319" idx="0"/>
            <a:endCxn id="10322" idx="2"/>
          </p:cNvCxnSpPr>
          <p:nvPr/>
        </p:nvCxnSpPr>
        <p:spPr bwMode="auto">
          <a:xfrm flipV="1">
            <a:off x="4194659" y="5131650"/>
            <a:ext cx="1370806" cy="6635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8" name="直線單箭頭接點 69">
            <a:extLst>
              <a:ext uri="{FF2B5EF4-FFF2-40B4-BE49-F238E27FC236}">
                <a16:creationId xmlns:a16="http://schemas.microsoft.com/office/drawing/2014/main" id="{0DF63C4F-E14F-D28A-F7E9-4712FC744D1C}"/>
              </a:ext>
            </a:extLst>
          </p:cNvPr>
          <p:cNvCxnSpPr>
            <a:cxnSpLocks noChangeShapeType="1"/>
            <a:stCxn id="10317" idx="0"/>
            <a:endCxn id="10322" idx="2"/>
          </p:cNvCxnSpPr>
          <p:nvPr/>
        </p:nvCxnSpPr>
        <p:spPr bwMode="auto">
          <a:xfrm flipV="1">
            <a:off x="5093977" y="5131650"/>
            <a:ext cx="471488" cy="652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9" name="直線單箭頭接點 71">
            <a:extLst>
              <a:ext uri="{FF2B5EF4-FFF2-40B4-BE49-F238E27FC236}">
                <a16:creationId xmlns:a16="http://schemas.microsoft.com/office/drawing/2014/main" id="{1FFF8B7C-D0A2-7006-D39C-55D3D2F23CC2}"/>
              </a:ext>
            </a:extLst>
          </p:cNvPr>
          <p:cNvCxnSpPr>
            <a:cxnSpLocks noChangeShapeType="1"/>
            <a:stCxn id="10315" idx="0"/>
            <a:endCxn id="10322" idx="2"/>
          </p:cNvCxnSpPr>
          <p:nvPr/>
        </p:nvCxnSpPr>
        <p:spPr bwMode="auto">
          <a:xfrm flipH="1" flipV="1">
            <a:off x="5565466" y="5131650"/>
            <a:ext cx="414337" cy="652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260" name="群組 72">
            <a:extLst>
              <a:ext uri="{FF2B5EF4-FFF2-40B4-BE49-F238E27FC236}">
                <a16:creationId xmlns:a16="http://schemas.microsoft.com/office/drawing/2014/main" id="{FC369B5E-BEE8-C304-9286-BD925D2122C8}"/>
              </a:ext>
            </a:extLst>
          </p:cNvPr>
          <p:cNvGrpSpPr>
            <a:grpSpLocks/>
          </p:cNvGrpSpPr>
          <p:nvPr/>
        </p:nvGrpSpPr>
        <p:grpSpPr bwMode="auto">
          <a:xfrm>
            <a:off x="2219016" y="3756875"/>
            <a:ext cx="1774825" cy="595313"/>
            <a:chOff x="1322671" y="2057400"/>
            <a:chExt cx="1774268" cy="595699"/>
          </a:xfrm>
        </p:grpSpPr>
        <p:pic>
          <p:nvPicPr>
            <p:cNvPr id="10313" name="圖形 73" descr="桌子">
              <a:extLst>
                <a:ext uri="{FF2B5EF4-FFF2-40B4-BE49-F238E27FC236}">
                  <a16:creationId xmlns:a16="http://schemas.microsoft.com/office/drawing/2014/main" id="{2D3BD08B-D50F-AA82-FF41-589EFFEFA5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77" y="2057400"/>
              <a:ext cx="457057" cy="457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14" name="文字方塊 74">
              <a:extLst>
                <a:ext uri="{FF2B5EF4-FFF2-40B4-BE49-F238E27FC236}">
                  <a16:creationId xmlns:a16="http://schemas.microsoft.com/office/drawing/2014/main" id="{32B3BB2F-55F7-BE4F-0C50-C54B2A2BF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671" y="2376100"/>
              <a:ext cx="17742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Liability(Construction)</a:t>
              </a:r>
              <a:endParaRPr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0261" name="群組 75">
            <a:extLst>
              <a:ext uri="{FF2B5EF4-FFF2-40B4-BE49-F238E27FC236}">
                <a16:creationId xmlns:a16="http://schemas.microsoft.com/office/drawing/2014/main" id="{00F71D02-55AE-8083-3ED3-C6DA9746FC79}"/>
              </a:ext>
            </a:extLst>
          </p:cNvPr>
          <p:cNvGrpSpPr>
            <a:grpSpLocks/>
          </p:cNvGrpSpPr>
          <p:nvPr/>
        </p:nvGrpSpPr>
        <p:grpSpPr bwMode="auto">
          <a:xfrm>
            <a:off x="2368240" y="4356949"/>
            <a:ext cx="1479550" cy="596900"/>
            <a:chOff x="1470658" y="2057400"/>
            <a:chExt cx="1478290" cy="595699"/>
          </a:xfrm>
        </p:grpSpPr>
        <p:pic>
          <p:nvPicPr>
            <p:cNvPr id="10311" name="圖形 76" descr="桌子">
              <a:extLst>
                <a:ext uri="{FF2B5EF4-FFF2-40B4-BE49-F238E27FC236}">
                  <a16:creationId xmlns:a16="http://schemas.microsoft.com/office/drawing/2014/main" id="{97A855BF-8840-47C1-8B35-0AC86B60AF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398" y="2057400"/>
              <a:ext cx="456811" cy="457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12" name="文字方塊 77">
              <a:extLst>
                <a:ext uri="{FF2B5EF4-FFF2-40B4-BE49-F238E27FC236}">
                  <a16:creationId xmlns:a16="http://schemas.microsoft.com/office/drawing/2014/main" id="{757DCDA9-D89A-6BB8-47FC-D5BEE2937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0658" y="2376100"/>
              <a:ext cx="14782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Liability(Upgrade)</a:t>
              </a:r>
              <a:endParaRPr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0262" name="直線單箭頭接點 79">
            <a:extLst>
              <a:ext uri="{FF2B5EF4-FFF2-40B4-BE49-F238E27FC236}">
                <a16:creationId xmlns:a16="http://schemas.microsoft.com/office/drawing/2014/main" id="{229FC5DF-3120-2B64-2792-7ACDD1EB0228}"/>
              </a:ext>
            </a:extLst>
          </p:cNvPr>
          <p:cNvCxnSpPr>
            <a:cxnSpLocks noChangeShapeType="1"/>
            <a:stCxn id="10313" idx="3"/>
            <a:endCxn id="10323" idx="1"/>
          </p:cNvCxnSpPr>
          <p:nvPr/>
        </p:nvCxnSpPr>
        <p:spPr bwMode="auto">
          <a:xfrm flipV="1">
            <a:off x="3335028" y="3971980"/>
            <a:ext cx="713580" cy="1349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3" name="直線單箭頭接點 81">
            <a:extLst>
              <a:ext uri="{FF2B5EF4-FFF2-40B4-BE49-F238E27FC236}">
                <a16:creationId xmlns:a16="http://schemas.microsoft.com/office/drawing/2014/main" id="{97C5B905-B023-E8D2-CCDA-46B6A9B147C3}"/>
              </a:ext>
            </a:extLst>
          </p:cNvPr>
          <p:cNvCxnSpPr>
            <a:cxnSpLocks noChangeShapeType="1"/>
            <a:stCxn id="10311" idx="3"/>
            <a:endCxn id="10323" idx="1"/>
          </p:cNvCxnSpPr>
          <p:nvPr/>
        </p:nvCxnSpPr>
        <p:spPr bwMode="auto">
          <a:xfrm flipV="1">
            <a:off x="3336616" y="3971981"/>
            <a:ext cx="711993" cy="6143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264" name="群組 83">
            <a:extLst>
              <a:ext uri="{FF2B5EF4-FFF2-40B4-BE49-F238E27FC236}">
                <a16:creationId xmlns:a16="http://schemas.microsoft.com/office/drawing/2014/main" id="{CACCDB22-76EC-4A40-83FD-0D6D22CEC39C}"/>
              </a:ext>
            </a:extLst>
          </p:cNvPr>
          <p:cNvGrpSpPr>
            <a:grpSpLocks/>
          </p:cNvGrpSpPr>
          <p:nvPr/>
        </p:nvGrpSpPr>
        <p:grpSpPr bwMode="auto">
          <a:xfrm>
            <a:off x="5541424" y="1727237"/>
            <a:ext cx="1472968" cy="846318"/>
            <a:chOff x="1526532" y="1894995"/>
            <a:chExt cx="1473187" cy="846867"/>
          </a:xfrm>
        </p:grpSpPr>
        <p:pic>
          <p:nvPicPr>
            <p:cNvPr id="10309" name="圖形 84" descr="桌子">
              <a:extLst>
                <a:ext uri="{FF2B5EF4-FFF2-40B4-BE49-F238E27FC236}">
                  <a16:creationId xmlns:a16="http://schemas.microsoft.com/office/drawing/2014/main" id="{AF60018A-2C13-83F7-3855-8C815B96EC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945" y="1894995"/>
              <a:ext cx="457268" cy="457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10" name="文字方塊 85">
              <a:extLst>
                <a:ext uri="{FF2B5EF4-FFF2-40B4-BE49-F238E27FC236}">
                  <a16:creationId xmlns:a16="http://schemas.microsoft.com/office/drawing/2014/main" id="{511AF85E-61D6-BE18-8416-C2810F72A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6532" y="2279897"/>
              <a:ext cx="1473187" cy="461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2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PartiesByContract</a:t>
              </a:r>
              <a:endPara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 eaLnBrk="1" hangingPunct="1"/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合約會員清單</a:t>
              </a:r>
            </a:p>
          </p:txBody>
        </p:sp>
      </p:grpSp>
      <p:grpSp>
        <p:nvGrpSpPr>
          <p:cNvPr id="10265" name="群組 86">
            <a:extLst>
              <a:ext uri="{FF2B5EF4-FFF2-40B4-BE49-F238E27FC236}">
                <a16:creationId xmlns:a16="http://schemas.microsoft.com/office/drawing/2014/main" id="{CF809885-B634-DB85-654A-C20525B44F34}"/>
              </a:ext>
            </a:extLst>
          </p:cNvPr>
          <p:cNvGrpSpPr>
            <a:grpSpLocks/>
          </p:cNvGrpSpPr>
          <p:nvPr/>
        </p:nvGrpSpPr>
        <p:grpSpPr bwMode="auto">
          <a:xfrm>
            <a:off x="3889840" y="1729984"/>
            <a:ext cx="1657378" cy="857421"/>
            <a:chOff x="1337348" y="2057400"/>
            <a:chExt cx="1657626" cy="857978"/>
          </a:xfrm>
        </p:grpSpPr>
        <p:pic>
          <p:nvPicPr>
            <p:cNvPr id="10307" name="圖形 87" descr="桌子">
              <a:extLst>
                <a:ext uri="{FF2B5EF4-FFF2-40B4-BE49-F238E27FC236}">
                  <a16:creationId xmlns:a16="http://schemas.microsoft.com/office/drawing/2014/main" id="{F386A85B-2DF1-08C8-326D-15F74261CB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167" y="2057400"/>
              <a:ext cx="457268" cy="457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08" name="文字方塊 88">
              <a:extLst>
                <a:ext uri="{FF2B5EF4-FFF2-40B4-BE49-F238E27FC236}">
                  <a16:creationId xmlns:a16="http://schemas.microsoft.com/office/drawing/2014/main" id="{AEFAD77B-A77B-7AC6-BEB9-8326481AC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7348" y="2453413"/>
              <a:ext cx="1657626" cy="461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2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SuppliersByContract</a:t>
              </a:r>
              <a:endPara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 eaLnBrk="1" hangingPunct="1"/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合約廠商清單</a:t>
              </a:r>
            </a:p>
          </p:txBody>
        </p:sp>
      </p:grpSp>
      <p:cxnSp>
        <p:nvCxnSpPr>
          <p:cNvPr id="10266" name="直線單箭頭接點 90">
            <a:extLst>
              <a:ext uri="{FF2B5EF4-FFF2-40B4-BE49-F238E27FC236}">
                <a16:creationId xmlns:a16="http://schemas.microsoft.com/office/drawing/2014/main" id="{0C9527AF-4266-FEBF-AA60-C5CCE4058737}"/>
              </a:ext>
            </a:extLst>
          </p:cNvPr>
          <p:cNvCxnSpPr>
            <a:cxnSpLocks noChangeShapeType="1"/>
            <a:stCxn id="10310" idx="2"/>
          </p:cNvCxnSpPr>
          <p:nvPr/>
        </p:nvCxnSpPr>
        <p:spPr bwMode="auto">
          <a:xfrm flipH="1">
            <a:off x="6277904" y="2573552"/>
            <a:ext cx="4" cy="13617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7" name="直線單箭頭接點 92">
            <a:extLst>
              <a:ext uri="{FF2B5EF4-FFF2-40B4-BE49-F238E27FC236}">
                <a16:creationId xmlns:a16="http://schemas.microsoft.com/office/drawing/2014/main" id="{76878D53-3648-7725-1AD4-5EEDD50C766F}"/>
              </a:ext>
            </a:extLst>
          </p:cNvPr>
          <p:cNvCxnSpPr>
            <a:cxnSpLocks noChangeShapeType="1"/>
            <a:stCxn id="10308" idx="2"/>
          </p:cNvCxnSpPr>
          <p:nvPr/>
        </p:nvCxnSpPr>
        <p:spPr bwMode="auto">
          <a:xfrm flipH="1">
            <a:off x="4718528" y="2587405"/>
            <a:ext cx="1" cy="13935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268" name="群組 96">
            <a:extLst>
              <a:ext uri="{FF2B5EF4-FFF2-40B4-BE49-F238E27FC236}">
                <a16:creationId xmlns:a16="http://schemas.microsoft.com/office/drawing/2014/main" id="{56957273-6D1D-3F46-55CA-DF7EA0F23746}"/>
              </a:ext>
            </a:extLst>
          </p:cNvPr>
          <p:cNvGrpSpPr>
            <a:grpSpLocks/>
          </p:cNvGrpSpPr>
          <p:nvPr/>
        </p:nvGrpSpPr>
        <p:grpSpPr bwMode="auto">
          <a:xfrm>
            <a:off x="6494152" y="3790212"/>
            <a:ext cx="933450" cy="595312"/>
            <a:chOff x="1725544" y="2057400"/>
            <a:chExt cx="933268" cy="595700"/>
          </a:xfrm>
        </p:grpSpPr>
        <p:pic>
          <p:nvPicPr>
            <p:cNvPr id="10305" name="圖形 97" descr="桌子">
              <a:extLst>
                <a:ext uri="{FF2B5EF4-FFF2-40B4-BE49-F238E27FC236}">
                  <a16:creationId xmlns:a16="http://schemas.microsoft.com/office/drawing/2014/main" id="{AC932CAB-4569-6226-F8BA-B02CDF6767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081" y="2057400"/>
              <a:ext cx="457111" cy="457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06" name="文字方塊 98">
              <a:extLst>
                <a:ext uri="{FF2B5EF4-FFF2-40B4-BE49-F238E27FC236}">
                  <a16:creationId xmlns:a16="http://schemas.microsoft.com/office/drawing/2014/main" id="{AFFAD1B7-11BC-D36D-E318-29B38D4DB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5544" y="2376101"/>
              <a:ext cx="9332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帳單</a:t>
              </a:r>
              <a:r>
                <a:rPr lang="en-US" altLang="zh-TW" sz="1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&amp;</a:t>
              </a:r>
              <a:r>
                <a:rPr lang="zh-TW" altLang="en-US" sz="1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明細</a:t>
              </a:r>
            </a:p>
          </p:txBody>
        </p:sp>
      </p:grpSp>
      <p:cxnSp>
        <p:nvCxnSpPr>
          <p:cNvPr id="10269" name="直線接點 100">
            <a:extLst>
              <a:ext uri="{FF2B5EF4-FFF2-40B4-BE49-F238E27FC236}">
                <a16:creationId xmlns:a16="http://schemas.microsoft.com/office/drawing/2014/main" id="{9D3DAAA5-88A3-2E61-7C51-ADDE948641FC}"/>
              </a:ext>
            </a:extLst>
          </p:cNvPr>
          <p:cNvCxnSpPr>
            <a:cxnSpLocks noChangeShapeType="1"/>
            <a:stCxn id="10328" idx="2"/>
            <a:endCxn id="10305" idx="0"/>
          </p:cNvCxnSpPr>
          <p:nvPr/>
        </p:nvCxnSpPr>
        <p:spPr bwMode="auto">
          <a:xfrm flipH="1">
            <a:off x="6978339" y="3539070"/>
            <a:ext cx="50107" cy="25114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0" name="直線接點 104">
            <a:extLst>
              <a:ext uri="{FF2B5EF4-FFF2-40B4-BE49-F238E27FC236}">
                <a16:creationId xmlns:a16="http://schemas.microsoft.com/office/drawing/2014/main" id="{74BFAB97-9CF3-6CF9-3DE0-75170BC08352}"/>
              </a:ext>
            </a:extLst>
          </p:cNvPr>
          <p:cNvCxnSpPr>
            <a:cxnSpLocks noChangeShapeType="1"/>
            <a:endCxn id="10305" idx="1"/>
          </p:cNvCxnSpPr>
          <p:nvPr/>
        </p:nvCxnSpPr>
        <p:spPr bwMode="auto">
          <a:xfrm>
            <a:off x="5565465" y="3544150"/>
            <a:ext cx="1184275" cy="4746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271" name="群組 105">
            <a:extLst>
              <a:ext uri="{FF2B5EF4-FFF2-40B4-BE49-F238E27FC236}">
                <a16:creationId xmlns:a16="http://schemas.microsoft.com/office/drawing/2014/main" id="{84730BE2-BD3E-99F0-5AC4-AAAA39427093}"/>
              </a:ext>
            </a:extLst>
          </p:cNvPr>
          <p:cNvGrpSpPr>
            <a:grpSpLocks/>
          </p:cNvGrpSpPr>
          <p:nvPr/>
        </p:nvGrpSpPr>
        <p:grpSpPr bwMode="auto">
          <a:xfrm>
            <a:off x="6548127" y="4549037"/>
            <a:ext cx="800100" cy="596900"/>
            <a:chOff x="1792069" y="2057400"/>
            <a:chExt cx="800219" cy="595700"/>
          </a:xfrm>
        </p:grpSpPr>
        <p:pic>
          <p:nvPicPr>
            <p:cNvPr id="10303" name="圖形 106" descr="桌子">
              <a:extLst>
                <a:ext uri="{FF2B5EF4-FFF2-40B4-BE49-F238E27FC236}">
                  <a16:creationId xmlns:a16="http://schemas.microsoft.com/office/drawing/2014/main" id="{C86E10F5-69FE-A692-8784-5AA907D332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009" y="2057400"/>
              <a:ext cx="457268" cy="457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04" name="文字方塊 107">
              <a:extLst>
                <a:ext uri="{FF2B5EF4-FFF2-40B4-BE49-F238E27FC236}">
                  <a16:creationId xmlns:a16="http://schemas.microsoft.com/office/drawing/2014/main" id="{35BF906B-95CA-15D2-3454-FE6622AFA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069" y="2376101"/>
              <a:ext cx="8002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抵扣紀錄</a:t>
              </a:r>
            </a:p>
          </p:txBody>
        </p:sp>
      </p:grpSp>
      <p:cxnSp>
        <p:nvCxnSpPr>
          <p:cNvPr id="10272" name="直線接點 109">
            <a:extLst>
              <a:ext uri="{FF2B5EF4-FFF2-40B4-BE49-F238E27FC236}">
                <a16:creationId xmlns:a16="http://schemas.microsoft.com/office/drawing/2014/main" id="{F2C932E1-1ED5-1B54-2687-DB0BFBCF03BE}"/>
              </a:ext>
            </a:extLst>
          </p:cNvPr>
          <p:cNvCxnSpPr>
            <a:cxnSpLocks noChangeShapeType="1"/>
            <a:stCxn id="10306" idx="2"/>
            <a:endCxn id="10303" idx="0"/>
          </p:cNvCxnSpPr>
          <p:nvPr/>
        </p:nvCxnSpPr>
        <p:spPr bwMode="auto">
          <a:xfrm>
            <a:off x="6960877" y="4385525"/>
            <a:ext cx="4762" cy="1635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3" name="直線接點 111">
            <a:extLst>
              <a:ext uri="{FF2B5EF4-FFF2-40B4-BE49-F238E27FC236}">
                <a16:creationId xmlns:a16="http://schemas.microsoft.com/office/drawing/2014/main" id="{848C1B36-9C3D-041B-A69B-03FEEF7B1D61}"/>
              </a:ext>
            </a:extLst>
          </p:cNvPr>
          <p:cNvCxnSpPr>
            <a:cxnSpLocks noChangeShapeType="1"/>
            <a:stCxn id="10321" idx="3"/>
            <a:endCxn id="10303" idx="1"/>
          </p:cNvCxnSpPr>
          <p:nvPr/>
        </p:nvCxnSpPr>
        <p:spPr bwMode="auto">
          <a:xfrm>
            <a:off x="5794065" y="4764937"/>
            <a:ext cx="942975" cy="13494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278" name="群組 7">
            <a:extLst>
              <a:ext uri="{FF2B5EF4-FFF2-40B4-BE49-F238E27FC236}">
                <a16:creationId xmlns:a16="http://schemas.microsoft.com/office/drawing/2014/main" id="{71DA2D03-2D8E-4352-DC78-E968CE3BE18C}"/>
              </a:ext>
            </a:extLst>
          </p:cNvPr>
          <p:cNvGrpSpPr>
            <a:grpSpLocks/>
          </p:cNvGrpSpPr>
          <p:nvPr/>
        </p:nvGrpSpPr>
        <p:grpSpPr bwMode="auto">
          <a:xfrm>
            <a:off x="2593418" y="2725273"/>
            <a:ext cx="931862" cy="740842"/>
            <a:chOff x="1743145" y="2057400"/>
            <a:chExt cx="933309" cy="738927"/>
          </a:xfrm>
        </p:grpSpPr>
        <p:pic>
          <p:nvPicPr>
            <p:cNvPr id="10297" name="圖形 8" descr="桌子">
              <a:extLst>
                <a:ext uri="{FF2B5EF4-FFF2-40B4-BE49-F238E27FC236}">
                  <a16:creationId xmlns:a16="http://schemas.microsoft.com/office/drawing/2014/main" id="{AD983E25-EB3E-D126-917B-0C136BA763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988" y="2057400"/>
              <a:ext cx="455623" cy="457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98" name="文字方塊 9">
              <a:extLst>
                <a:ext uri="{FF2B5EF4-FFF2-40B4-BE49-F238E27FC236}">
                  <a16:creationId xmlns:a16="http://schemas.microsoft.com/office/drawing/2014/main" id="{8C5E72BD-EC40-629A-4FFF-283D1EA66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145" y="2520014"/>
              <a:ext cx="933309" cy="276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發票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&amp;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明細</a:t>
              </a:r>
            </a:p>
          </p:txBody>
        </p:sp>
      </p:grpSp>
      <p:cxnSp>
        <p:nvCxnSpPr>
          <p:cNvPr id="10279" name="直線接點 6">
            <a:extLst>
              <a:ext uri="{FF2B5EF4-FFF2-40B4-BE49-F238E27FC236}">
                <a16:creationId xmlns:a16="http://schemas.microsoft.com/office/drawing/2014/main" id="{3136D19F-5E6A-CB3C-F927-73A63C30B89B}"/>
              </a:ext>
            </a:extLst>
          </p:cNvPr>
          <p:cNvCxnSpPr>
            <a:cxnSpLocks noChangeShapeType="1"/>
            <a:stCxn id="10329" idx="1"/>
            <a:endCxn id="10297" idx="3"/>
          </p:cNvCxnSpPr>
          <p:nvPr/>
        </p:nvCxnSpPr>
        <p:spPr bwMode="auto">
          <a:xfrm flipH="1">
            <a:off x="3286808" y="2953863"/>
            <a:ext cx="726859" cy="93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282" name="群組 6">
            <a:extLst>
              <a:ext uri="{FF2B5EF4-FFF2-40B4-BE49-F238E27FC236}">
                <a16:creationId xmlns:a16="http://schemas.microsoft.com/office/drawing/2014/main" id="{6CFFE5B4-74F9-41E7-BE4C-94EE120B4FDE}"/>
              </a:ext>
            </a:extLst>
          </p:cNvPr>
          <p:cNvGrpSpPr>
            <a:grpSpLocks/>
          </p:cNvGrpSpPr>
          <p:nvPr/>
        </p:nvGrpSpPr>
        <p:grpSpPr bwMode="auto">
          <a:xfrm>
            <a:off x="3855019" y="887800"/>
            <a:ext cx="1140057" cy="805678"/>
            <a:chOff x="1644845" y="2057400"/>
            <a:chExt cx="1140397" cy="803681"/>
          </a:xfrm>
        </p:grpSpPr>
        <p:pic>
          <p:nvPicPr>
            <p:cNvPr id="10293" name="圖形 4" descr="桌子">
              <a:extLst>
                <a:ext uri="{FF2B5EF4-FFF2-40B4-BE49-F238E27FC236}">
                  <a16:creationId xmlns:a16="http://schemas.microsoft.com/office/drawing/2014/main" id="{B2B4F468-F9F1-C35B-E7A8-69E9027A79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661" y="2057400"/>
              <a:ext cx="457268" cy="457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94" name="文字方塊 5">
              <a:extLst>
                <a:ext uri="{FF2B5EF4-FFF2-40B4-BE49-F238E27FC236}">
                  <a16:creationId xmlns:a16="http://schemas.microsoft.com/office/drawing/2014/main" id="{E9DB3311-37C0-E4B6-0F24-A236DC249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4845" y="2400560"/>
              <a:ext cx="1140397" cy="460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BankAccount</a:t>
              </a:r>
              <a:endPara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 eaLnBrk="1" hangingPunct="1"/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金融帳戶資料</a:t>
              </a:r>
            </a:p>
          </p:txBody>
        </p:sp>
      </p:grpSp>
      <p:cxnSp>
        <p:nvCxnSpPr>
          <p:cNvPr id="10283" name="直線接點 22">
            <a:extLst>
              <a:ext uri="{FF2B5EF4-FFF2-40B4-BE49-F238E27FC236}">
                <a16:creationId xmlns:a16="http://schemas.microsoft.com/office/drawing/2014/main" id="{EE86911A-5DAD-7FC9-0AA9-C763D100B257}"/>
              </a:ext>
            </a:extLst>
          </p:cNvPr>
          <p:cNvCxnSpPr>
            <a:cxnSpLocks noChangeShapeType="1"/>
            <a:stCxn id="10293" idx="3"/>
            <a:endCxn id="10331" idx="1"/>
          </p:cNvCxnSpPr>
          <p:nvPr/>
        </p:nvCxnSpPr>
        <p:spPr bwMode="auto">
          <a:xfrm flipV="1">
            <a:off x="4648867" y="1115317"/>
            <a:ext cx="681646" cy="1984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284" name="群組 105">
            <a:extLst>
              <a:ext uri="{FF2B5EF4-FFF2-40B4-BE49-F238E27FC236}">
                <a16:creationId xmlns:a16="http://schemas.microsoft.com/office/drawing/2014/main" id="{76712CD1-8C60-3AB7-AD6B-103032204BC7}"/>
              </a:ext>
            </a:extLst>
          </p:cNvPr>
          <p:cNvGrpSpPr>
            <a:grpSpLocks/>
          </p:cNvGrpSpPr>
          <p:nvPr/>
        </p:nvGrpSpPr>
        <p:grpSpPr bwMode="auto">
          <a:xfrm>
            <a:off x="7559365" y="4542687"/>
            <a:ext cx="492125" cy="596900"/>
            <a:chOff x="1945922" y="2057400"/>
            <a:chExt cx="492516" cy="595421"/>
          </a:xfrm>
        </p:grpSpPr>
        <p:pic>
          <p:nvPicPr>
            <p:cNvPr id="10291" name="圖形 106" descr="桌子">
              <a:extLst>
                <a:ext uri="{FF2B5EF4-FFF2-40B4-BE49-F238E27FC236}">
                  <a16:creationId xmlns:a16="http://schemas.microsoft.com/office/drawing/2014/main" id="{0535CCFE-BE15-B8FD-2879-ECA92BFDD5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009" y="2057400"/>
              <a:ext cx="457268" cy="457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92" name="文字方塊 107">
              <a:extLst>
                <a:ext uri="{FF2B5EF4-FFF2-40B4-BE49-F238E27FC236}">
                  <a16:creationId xmlns:a16="http://schemas.microsoft.com/office/drawing/2014/main" id="{05336F6D-5A09-2273-EFD1-A10A460E6C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5922" y="2376379"/>
              <a:ext cx="492516" cy="276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退費</a:t>
              </a:r>
            </a:p>
          </p:txBody>
        </p:sp>
      </p:grpSp>
      <p:grpSp>
        <p:nvGrpSpPr>
          <p:cNvPr id="10285" name="群組 105">
            <a:extLst>
              <a:ext uri="{FF2B5EF4-FFF2-40B4-BE49-F238E27FC236}">
                <a16:creationId xmlns:a16="http://schemas.microsoft.com/office/drawing/2014/main" id="{D9EAE402-13BE-5A6E-B578-316277543859}"/>
              </a:ext>
            </a:extLst>
          </p:cNvPr>
          <p:cNvGrpSpPr>
            <a:grpSpLocks/>
          </p:cNvGrpSpPr>
          <p:nvPr/>
        </p:nvGrpSpPr>
        <p:grpSpPr bwMode="auto">
          <a:xfrm>
            <a:off x="6376677" y="5765062"/>
            <a:ext cx="1023938" cy="596900"/>
            <a:chOff x="1679914" y="2057400"/>
            <a:chExt cx="1024536" cy="595421"/>
          </a:xfrm>
        </p:grpSpPr>
        <p:pic>
          <p:nvPicPr>
            <p:cNvPr id="10289" name="圖形 106" descr="桌子">
              <a:extLst>
                <a:ext uri="{FF2B5EF4-FFF2-40B4-BE49-F238E27FC236}">
                  <a16:creationId xmlns:a16="http://schemas.microsoft.com/office/drawing/2014/main" id="{D09E1E0B-109D-29A1-AAD5-14E05847BF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009" y="2057400"/>
              <a:ext cx="457268" cy="457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90" name="文字方塊 107">
              <a:extLst>
                <a:ext uri="{FF2B5EF4-FFF2-40B4-BE49-F238E27FC236}">
                  <a16:creationId xmlns:a16="http://schemas.microsoft.com/office/drawing/2014/main" id="{A8E1F3A1-74FF-F565-2EE7-21FC17177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9914" y="2376379"/>
              <a:ext cx="1024536" cy="276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Credit Note</a:t>
              </a:r>
              <a:endParaRPr lang="zh-TW" altLang="en-US" sz="1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0286" name="直線接點 8">
            <a:extLst>
              <a:ext uri="{FF2B5EF4-FFF2-40B4-BE49-F238E27FC236}">
                <a16:creationId xmlns:a16="http://schemas.microsoft.com/office/drawing/2014/main" id="{C895B911-B65A-694C-6F64-BA1BB67C8381}"/>
              </a:ext>
            </a:extLst>
          </p:cNvPr>
          <p:cNvCxnSpPr>
            <a:cxnSpLocks noChangeShapeType="1"/>
            <a:stCxn id="10303" idx="3"/>
            <a:endCxn id="10291" idx="1"/>
          </p:cNvCxnSpPr>
          <p:nvPr/>
        </p:nvCxnSpPr>
        <p:spPr bwMode="auto">
          <a:xfrm flipV="1">
            <a:off x="7194239" y="4772189"/>
            <a:ext cx="400184" cy="624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87" name="直線接點 10">
            <a:extLst>
              <a:ext uri="{FF2B5EF4-FFF2-40B4-BE49-F238E27FC236}">
                <a16:creationId xmlns:a16="http://schemas.microsoft.com/office/drawing/2014/main" id="{B2C2ACAF-E661-8B1F-1579-101A184FAC4F}"/>
              </a:ext>
            </a:extLst>
          </p:cNvPr>
          <p:cNvCxnSpPr>
            <a:cxnSpLocks noChangeShapeType="1"/>
            <a:stCxn id="10322" idx="2"/>
            <a:endCxn id="10289" idx="0"/>
          </p:cNvCxnSpPr>
          <p:nvPr/>
        </p:nvCxnSpPr>
        <p:spPr bwMode="auto">
          <a:xfrm>
            <a:off x="5565465" y="5131650"/>
            <a:ext cx="1340632" cy="6334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56C8AD2F-7ACE-4298-B984-BF6253B90C61}"/>
              </a:ext>
            </a:extLst>
          </p:cNvPr>
          <p:cNvSpPr/>
          <p:nvPr/>
        </p:nvSpPr>
        <p:spPr>
          <a:xfrm>
            <a:off x="8204201" y="650876"/>
            <a:ext cx="2688245" cy="765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CB</a:t>
            </a:r>
            <a:r>
              <a:rPr lang="zh-TW" altLang="en-US" dirty="0"/>
              <a:t>：</a:t>
            </a:r>
            <a:r>
              <a:rPr lang="en-US" altLang="zh-TW" dirty="0"/>
              <a:t>Credit Balance</a:t>
            </a:r>
          </a:p>
          <a:p>
            <a:pPr algn="ctr">
              <a:defRPr/>
            </a:pPr>
            <a:r>
              <a:rPr lang="en-US" altLang="zh-TW" dirty="0"/>
              <a:t>CN</a:t>
            </a:r>
            <a:r>
              <a:rPr lang="zh-TW" altLang="en-US" dirty="0"/>
              <a:t>：</a:t>
            </a:r>
            <a:r>
              <a:rPr lang="en-US" altLang="zh-TW" dirty="0"/>
              <a:t>Credit Note</a:t>
            </a:r>
          </a:p>
        </p:txBody>
      </p:sp>
      <p:cxnSp>
        <p:nvCxnSpPr>
          <p:cNvPr id="93" name="直線接點 119">
            <a:extLst>
              <a:ext uri="{FF2B5EF4-FFF2-40B4-BE49-F238E27FC236}">
                <a16:creationId xmlns:a16="http://schemas.microsoft.com/office/drawing/2014/main" id="{E4CCD7E6-6FE6-2FF4-09F8-162AFBA2612A}"/>
              </a:ext>
            </a:extLst>
          </p:cNvPr>
          <p:cNvCxnSpPr>
            <a:cxnSpLocks noChangeShapeType="1"/>
            <a:stCxn id="10332" idx="2"/>
            <a:endCxn id="10325" idx="0"/>
          </p:cNvCxnSpPr>
          <p:nvPr/>
        </p:nvCxnSpPr>
        <p:spPr bwMode="auto">
          <a:xfrm>
            <a:off x="5565464" y="1725562"/>
            <a:ext cx="7368" cy="9913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人工輸入 1">
            <a:extLst>
              <a:ext uri="{FF2B5EF4-FFF2-40B4-BE49-F238E27FC236}">
                <a16:creationId xmlns:a16="http://schemas.microsoft.com/office/drawing/2014/main" id="{1F895304-C932-4CFD-B90F-60A26F696E65}"/>
              </a:ext>
            </a:extLst>
          </p:cNvPr>
          <p:cNvSpPr/>
          <p:nvPr/>
        </p:nvSpPr>
        <p:spPr>
          <a:xfrm rot="16200000" flipV="1">
            <a:off x="1480136" y="-196509"/>
            <a:ext cx="355548" cy="2485377"/>
          </a:xfrm>
          <a:prstGeom prst="flowChartManualInpu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50752E-445B-4C08-B01C-277506EF8293}"/>
              </a:ext>
            </a:extLst>
          </p:cNvPr>
          <p:cNvSpPr/>
          <p:nvPr/>
        </p:nvSpPr>
        <p:spPr>
          <a:xfrm>
            <a:off x="412808" y="832487"/>
            <a:ext cx="11178478" cy="2697614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3AB8C0-AB31-4030-A138-AE69BD359D6B}"/>
              </a:ext>
            </a:extLst>
          </p:cNvPr>
          <p:cNvSpPr/>
          <p:nvPr/>
        </p:nvSpPr>
        <p:spPr>
          <a:xfrm>
            <a:off x="517629" y="8698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endParaRPr kumimoji="1" lang="en-US" altLang="zh-TW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2F0CE17B-AE18-4601-A67A-B8F98A204115}"/>
              </a:ext>
            </a:extLst>
          </p:cNvPr>
          <p:cNvSpPr txBox="1">
            <a:spLocks/>
          </p:cNvSpPr>
          <p:nvPr/>
        </p:nvSpPr>
        <p:spPr>
          <a:xfrm>
            <a:off x="1622156" y="200765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lang="en-US" altLang="zh-TW" sz="3300" dirty="0"/>
              <a:t>UI/UX</a:t>
            </a:r>
            <a:r>
              <a:rPr lang="zh-TW" altLang="en-US" sz="3300" dirty="0"/>
              <a:t>設計</a:t>
            </a:r>
            <a:endParaRPr kumimoji="0" lang="zh-TW" altLang="en-US" sz="33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A781EB-7566-8166-3744-2528E0BDAA0A}"/>
              </a:ext>
            </a:extLst>
          </p:cNvPr>
          <p:cNvSpPr txBox="1"/>
          <p:nvPr/>
        </p:nvSpPr>
        <p:spPr>
          <a:xfrm>
            <a:off x="517629" y="1452209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CBP – Figma</a:t>
            </a:r>
            <a:r>
              <a:rPr lang="zh-TW" altLang="en-US" dirty="0">
                <a:hlinkClick r:id="rId2"/>
              </a:rPr>
              <a:t>設計範例參考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3937589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>
            <a:extLst>
              <a:ext uri="{FF2B5EF4-FFF2-40B4-BE49-F238E27FC236}">
                <a16:creationId xmlns:a16="http://schemas.microsoft.com/office/drawing/2014/main" id="{A590CBF9-A795-CF70-380A-FB10F8A6D2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1"/>
            <a:ext cx="8229600" cy="639763"/>
          </a:xfrm>
        </p:spPr>
        <p:txBody>
          <a:bodyPr/>
          <a:lstStyle/>
          <a:p>
            <a:pPr eaLnBrk="1" hangingPunct="1"/>
            <a:r>
              <a:rPr lang="zh-TW" altLang="en-US" sz="3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發票工作檔</a:t>
            </a:r>
            <a:r>
              <a:rPr lang="en-US" altLang="zh-TW" sz="3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endParaRPr lang="zh-TW" altLang="en-US" sz="36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C9C35CF-EB2A-47D9-84FD-9E1150865D19}"/>
              </a:ext>
            </a:extLst>
          </p:cNvPr>
          <p:cNvSpPr/>
          <p:nvPr/>
        </p:nvSpPr>
        <p:spPr bwMode="auto">
          <a:xfrm>
            <a:off x="3867150" y="914400"/>
            <a:ext cx="3524250" cy="251460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>
                <a:solidFill>
                  <a:schemeClr val="tx1"/>
                </a:solidFill>
                <a:latin typeface="Arial" panose="020B0604020202020204" pitchFamily="34" charset="0"/>
              </a:rPr>
              <a:t>發票工作主檔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40B8E8-ACC6-42AF-8D3A-40369B3DE5C8}"/>
              </a:ext>
            </a:extLst>
          </p:cNvPr>
          <p:cNvSpPr/>
          <p:nvPr/>
        </p:nvSpPr>
        <p:spPr bwMode="auto">
          <a:xfrm>
            <a:off x="3886200" y="3533776"/>
            <a:ext cx="6076950" cy="23764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>
                <a:solidFill>
                  <a:schemeClr val="tx1"/>
                </a:solidFill>
                <a:latin typeface="Arial" panose="020B0604020202020204" pitchFamily="34" charset="0"/>
              </a:rPr>
              <a:t>資料列表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34A5D44-B288-418C-92C3-124352396879}"/>
              </a:ext>
            </a:extLst>
          </p:cNvPr>
          <p:cNvSpPr/>
          <p:nvPr/>
        </p:nvSpPr>
        <p:spPr>
          <a:xfrm>
            <a:off x="8010525" y="6015039"/>
            <a:ext cx="9144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/>
              <a:t>新增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D3B3B9E-A534-44EF-8A94-07FABD5F3B9C}"/>
              </a:ext>
            </a:extLst>
          </p:cNvPr>
          <p:cNvSpPr/>
          <p:nvPr/>
        </p:nvSpPr>
        <p:spPr>
          <a:xfrm>
            <a:off x="9048750" y="6015039"/>
            <a:ext cx="9144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/>
              <a:t>取消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C962FC9-AA91-46F7-B6D6-1D0DFF56CE8A}"/>
              </a:ext>
            </a:extLst>
          </p:cNvPr>
          <p:cNvSpPr/>
          <p:nvPr/>
        </p:nvSpPr>
        <p:spPr bwMode="auto">
          <a:xfrm>
            <a:off x="1874329" y="914399"/>
            <a:ext cx="1904281" cy="49958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" name="文字方塊 4">
            <a:extLst>
              <a:ext uri="{FF2B5EF4-FFF2-40B4-BE49-F238E27FC236}">
                <a16:creationId xmlns:a16="http://schemas.microsoft.com/office/drawing/2014/main" id="{3E60533A-A6E7-487B-B680-FCC6F3146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967" y="1131135"/>
            <a:ext cx="1621002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defPPr>
              <a:defRPr lang="zh-TW"/>
            </a:defPPr>
            <a:lvl1pPr algn="ctr" eaLnBrk="1" hangingPunct="1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/>
              <a:t>新增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48AA58F-250B-4CC2-81A3-8ABA663AF72D}"/>
              </a:ext>
            </a:extLst>
          </p:cNvPr>
          <p:cNvSpPr/>
          <p:nvPr/>
        </p:nvSpPr>
        <p:spPr bwMode="auto">
          <a:xfrm>
            <a:off x="7479942" y="914399"/>
            <a:ext cx="2483209" cy="251460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>
                <a:solidFill>
                  <a:schemeClr val="tx1"/>
                </a:solidFill>
                <a:latin typeface="Arial" panose="020B0604020202020204" pitchFamily="34" charset="0"/>
              </a:rPr>
              <a:t>發票工作明細檔</a:t>
            </a:r>
            <a:endParaRPr lang="en-US" altLang="zh-TW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" name="文字方塊 4">
            <a:extLst>
              <a:ext uri="{FF2B5EF4-FFF2-40B4-BE49-F238E27FC236}">
                <a16:creationId xmlns:a16="http://schemas.microsoft.com/office/drawing/2014/main" id="{A6A3E9E6-0A30-4F67-9C39-9FD81A1A7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967" y="1602407"/>
            <a:ext cx="1621002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defPPr>
              <a:defRPr lang="zh-TW"/>
            </a:defPPr>
            <a:lvl1pPr algn="ctr" eaLnBrk="1" hangingPunct="1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/>
              <a:t>查詢</a:t>
            </a:r>
            <a:r>
              <a:rPr lang="en-US" altLang="zh-TW"/>
              <a:t>&amp;</a:t>
            </a:r>
            <a:r>
              <a:rPr lang="zh-TW" altLang="en-US"/>
              <a:t>異動</a:t>
            </a:r>
            <a:endParaRPr lang="en-US" altLang="zh-TW"/>
          </a:p>
          <a:p>
            <a:r>
              <a:rPr lang="en-US" altLang="zh-TW"/>
              <a:t>&amp;</a:t>
            </a:r>
            <a:r>
              <a:rPr lang="zh-TW" altLang="en-US"/>
              <a:t>刪除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4E006140-89DD-4400-8941-FA49A28D3CB2}"/>
              </a:ext>
            </a:extLst>
          </p:cNvPr>
          <p:cNvSpPr/>
          <p:nvPr/>
        </p:nvSpPr>
        <p:spPr>
          <a:xfrm>
            <a:off x="3209753" y="963377"/>
            <a:ext cx="352425" cy="3524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>
                <a:solidFill>
                  <a:srgbClr val="002060"/>
                </a:solidFill>
              </a:rPr>
              <a:t>1</a:t>
            </a:r>
            <a:endParaRPr lang="zh-TW" altLang="en-US" sz="2400" b="1">
              <a:solidFill>
                <a:srgbClr val="002060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23B732BB-3C65-4398-B024-EFAD1B22D8E1}"/>
              </a:ext>
            </a:extLst>
          </p:cNvPr>
          <p:cNvSpPr/>
          <p:nvPr/>
        </p:nvSpPr>
        <p:spPr>
          <a:xfrm>
            <a:off x="6096001" y="1324255"/>
            <a:ext cx="352425" cy="3524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>
                <a:solidFill>
                  <a:srgbClr val="002060"/>
                </a:solidFill>
              </a:rPr>
              <a:t>2</a:t>
            </a:r>
            <a:endParaRPr lang="zh-TW" altLang="en-US" sz="2400" b="1">
              <a:solidFill>
                <a:srgbClr val="002060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0FCD7CE-DBB7-4FF3-BED6-5F86C983A584}"/>
              </a:ext>
            </a:extLst>
          </p:cNvPr>
          <p:cNvSpPr/>
          <p:nvPr/>
        </p:nvSpPr>
        <p:spPr>
          <a:xfrm>
            <a:off x="8115301" y="1324255"/>
            <a:ext cx="352425" cy="3524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>
                <a:solidFill>
                  <a:srgbClr val="002060"/>
                </a:solidFill>
              </a:rPr>
              <a:t>3</a:t>
            </a:r>
            <a:endParaRPr lang="zh-TW" altLang="en-US" sz="2400" b="1">
              <a:solidFill>
                <a:srgbClr val="002060"/>
              </a:solidFill>
            </a:endParaRPr>
          </a:p>
        </p:txBody>
      </p:sp>
      <p:cxnSp>
        <p:nvCxnSpPr>
          <p:cNvPr id="4" name="接點: 弧形 3">
            <a:extLst>
              <a:ext uri="{FF2B5EF4-FFF2-40B4-BE49-F238E27FC236}">
                <a16:creationId xmlns:a16="http://schemas.microsoft.com/office/drawing/2014/main" id="{DD042B84-DCD2-4EC4-A471-CBE1465D7E74}"/>
              </a:ext>
            </a:extLst>
          </p:cNvPr>
          <p:cNvCxnSpPr>
            <a:stCxn id="13" idx="0"/>
            <a:endCxn id="13" idx="4"/>
          </p:cNvCxnSpPr>
          <p:nvPr/>
        </p:nvCxnSpPr>
        <p:spPr>
          <a:xfrm rot="16200000" flipH="1">
            <a:off x="8115301" y="1500466"/>
            <a:ext cx="352425" cy="12700"/>
          </a:xfrm>
          <a:prstGeom prst="curvedConnector5">
            <a:avLst>
              <a:gd name="adj1" fmla="val -64865"/>
              <a:gd name="adj2" fmla="val 3187504"/>
              <a:gd name="adj3" fmla="val 164865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1F1B2E5F-64A0-41DE-8719-00803E1934E6}"/>
              </a:ext>
            </a:extLst>
          </p:cNvPr>
          <p:cNvSpPr/>
          <p:nvPr/>
        </p:nvSpPr>
        <p:spPr>
          <a:xfrm>
            <a:off x="7756167" y="6086477"/>
            <a:ext cx="352425" cy="3524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>
                <a:solidFill>
                  <a:srgbClr val="002060"/>
                </a:solidFill>
              </a:rPr>
              <a:t>4</a:t>
            </a:r>
            <a:endParaRPr lang="zh-TW" altLang="en-US" sz="2400" b="1">
              <a:solidFill>
                <a:srgbClr val="002060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C571ED58-CE9C-46E2-BE63-6E8674C30119}"/>
              </a:ext>
            </a:extLst>
          </p:cNvPr>
          <p:cNvSpPr/>
          <p:nvPr/>
        </p:nvSpPr>
        <p:spPr>
          <a:xfrm>
            <a:off x="4384317" y="3838577"/>
            <a:ext cx="352425" cy="3524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>
                <a:solidFill>
                  <a:srgbClr val="002060"/>
                </a:solidFill>
              </a:rPr>
              <a:t>5</a:t>
            </a:r>
            <a:endParaRPr lang="zh-TW" altLang="en-US" sz="2400" b="1">
              <a:solidFill>
                <a:srgbClr val="002060"/>
              </a:solidFill>
            </a:endParaRPr>
          </a:p>
        </p:txBody>
      </p:sp>
      <p:pic>
        <p:nvPicPr>
          <p:cNvPr id="19" name="圖形 18" descr="清單">
            <a:extLst>
              <a:ext uri="{FF2B5EF4-FFF2-40B4-BE49-F238E27FC236}">
                <a16:creationId xmlns:a16="http://schemas.microsoft.com/office/drawing/2014/main" id="{FF5D9809-5092-4555-B757-8507B98C95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7819" y="4934727"/>
            <a:ext cx="493712" cy="493712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9548410F-D941-4395-A3A9-79F6E0A54974}"/>
              </a:ext>
            </a:extLst>
          </p:cNvPr>
          <p:cNvSpPr/>
          <p:nvPr/>
        </p:nvSpPr>
        <p:spPr bwMode="auto">
          <a:xfrm>
            <a:off x="7654746" y="2457450"/>
            <a:ext cx="921108" cy="80010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TW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6C48F41-23D2-468D-80B2-FF82E50180DF}"/>
              </a:ext>
            </a:extLst>
          </p:cNvPr>
          <p:cNvSpPr/>
          <p:nvPr/>
        </p:nvSpPr>
        <p:spPr bwMode="auto">
          <a:xfrm>
            <a:off x="8924925" y="2457450"/>
            <a:ext cx="921108" cy="80010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TW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0" name="圖形 19" descr="清單">
            <a:extLst>
              <a:ext uri="{FF2B5EF4-FFF2-40B4-BE49-F238E27FC236}">
                <a16:creationId xmlns:a16="http://schemas.microsoft.com/office/drawing/2014/main" id="{336432B9-2C6D-4D28-8833-ACA1CBD7F47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38623" y="2610643"/>
            <a:ext cx="493712" cy="493712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2CC9AC6D-22E0-4192-B806-1CE0B171E43E}"/>
              </a:ext>
            </a:extLst>
          </p:cNvPr>
          <p:cNvCxnSpPr/>
          <p:nvPr/>
        </p:nvCxnSpPr>
        <p:spPr>
          <a:xfrm>
            <a:off x="7756167" y="2724150"/>
            <a:ext cx="2543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BC1A7AB2-F76D-486E-BA33-8B230AE3BF49}"/>
              </a:ext>
            </a:extLst>
          </p:cNvPr>
          <p:cNvCxnSpPr/>
          <p:nvPr/>
        </p:nvCxnSpPr>
        <p:spPr>
          <a:xfrm>
            <a:off x="8157983" y="2724150"/>
            <a:ext cx="2543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A8CA1E8-76C0-483B-BA6A-409628857499}"/>
              </a:ext>
            </a:extLst>
          </p:cNvPr>
          <p:cNvCxnSpPr/>
          <p:nvPr/>
        </p:nvCxnSpPr>
        <p:spPr>
          <a:xfrm>
            <a:off x="7813136" y="3009900"/>
            <a:ext cx="2543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EE2AAF39-05E7-4740-B8F5-D3E0C2675C69}"/>
              </a:ext>
            </a:extLst>
          </p:cNvPr>
          <p:cNvCxnSpPr/>
          <p:nvPr/>
        </p:nvCxnSpPr>
        <p:spPr>
          <a:xfrm>
            <a:off x="8213367" y="3009900"/>
            <a:ext cx="2543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形 9" descr="有向右箭號的圓圈">
            <a:extLst>
              <a:ext uri="{FF2B5EF4-FFF2-40B4-BE49-F238E27FC236}">
                <a16:creationId xmlns:a16="http://schemas.microsoft.com/office/drawing/2014/main" id="{50BEE049-A21F-4521-B969-D9CDB471F83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572066" y="2678906"/>
            <a:ext cx="357187" cy="35718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A225C158-13CD-4F59-8136-6BA80B859155}"/>
              </a:ext>
            </a:extLst>
          </p:cNvPr>
          <p:cNvSpPr txBox="1"/>
          <p:nvPr/>
        </p:nvSpPr>
        <p:spPr>
          <a:xfrm>
            <a:off x="7645584" y="2488710"/>
            <a:ext cx="4331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/>
              <a:t>col1</a:t>
            </a:r>
            <a:endParaRPr lang="zh-TW" altLang="en-US" sz="105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3B2595A-3CFE-408D-B345-D9E2B3905B89}"/>
              </a:ext>
            </a:extLst>
          </p:cNvPr>
          <p:cNvSpPr txBox="1"/>
          <p:nvPr/>
        </p:nvSpPr>
        <p:spPr>
          <a:xfrm>
            <a:off x="8076656" y="2517450"/>
            <a:ext cx="4331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/>
              <a:t>col2</a:t>
            </a:r>
            <a:endParaRPr lang="zh-TW" altLang="en-US" sz="105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8D2676A-0F57-45C9-A8FE-536FB898734A}"/>
              </a:ext>
            </a:extLst>
          </p:cNvPr>
          <p:cNvSpPr txBox="1"/>
          <p:nvPr/>
        </p:nvSpPr>
        <p:spPr>
          <a:xfrm>
            <a:off x="7750126" y="2810321"/>
            <a:ext cx="447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err="1"/>
              <a:t>colX</a:t>
            </a:r>
            <a:endParaRPr lang="zh-TW" altLang="en-US" sz="105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31A91E62-E468-4B17-B6CE-017E2D082C4F}"/>
              </a:ext>
            </a:extLst>
          </p:cNvPr>
          <p:cNvSpPr txBox="1"/>
          <p:nvPr/>
        </p:nvSpPr>
        <p:spPr>
          <a:xfrm>
            <a:off x="8113899" y="2803893"/>
            <a:ext cx="447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err="1"/>
              <a:t>colY</a:t>
            </a:r>
            <a:endParaRPr lang="zh-TW" altLang="en-US" sz="1050"/>
          </a:p>
        </p:txBody>
      </p:sp>
    </p:spTree>
    <p:extLst>
      <p:ext uri="{BB962C8B-B14F-4D97-AF65-F5344CB8AC3E}">
        <p14:creationId xmlns:p14="http://schemas.microsoft.com/office/powerpoint/2010/main" val="330303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人工輸入 1">
            <a:extLst>
              <a:ext uri="{FF2B5EF4-FFF2-40B4-BE49-F238E27FC236}">
                <a16:creationId xmlns:a16="http://schemas.microsoft.com/office/drawing/2014/main" id="{1F895304-C932-4CFD-B90F-60A26F696E65}"/>
              </a:ext>
            </a:extLst>
          </p:cNvPr>
          <p:cNvSpPr/>
          <p:nvPr/>
        </p:nvSpPr>
        <p:spPr>
          <a:xfrm rot="16200000" flipV="1">
            <a:off x="1369355" y="-33117"/>
            <a:ext cx="355548" cy="2273244"/>
          </a:xfrm>
          <a:prstGeom prst="flowChartManualInput">
            <a:avLst/>
          </a:prstGeom>
          <a:solidFill>
            <a:srgbClr val="9BBB59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50752E-445B-4C08-B01C-277506EF8293}"/>
              </a:ext>
            </a:extLst>
          </p:cNvPr>
          <p:cNvSpPr/>
          <p:nvPr/>
        </p:nvSpPr>
        <p:spPr>
          <a:xfrm>
            <a:off x="412807" y="849266"/>
            <a:ext cx="10263226" cy="2076440"/>
          </a:xfrm>
          <a:prstGeom prst="rect">
            <a:avLst/>
          </a:prstGeom>
          <a:noFill/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2F0CE17B-AE18-4601-A67A-B8F98A204115}"/>
              </a:ext>
            </a:extLst>
          </p:cNvPr>
          <p:cNvSpPr txBox="1">
            <a:spLocks/>
          </p:cNvSpPr>
          <p:nvPr/>
        </p:nvSpPr>
        <p:spPr>
          <a:xfrm>
            <a:off x="1622156" y="200765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lang="zh-TW" altLang="en-US" sz="3600" dirty="0"/>
              <a:t>緣由與目標</a:t>
            </a:r>
            <a:endParaRPr kumimoji="0" lang="zh-TW" altLang="en-US" sz="36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3AB8C0-AB31-4030-A138-AE69BD359D6B}"/>
              </a:ext>
            </a:extLst>
          </p:cNvPr>
          <p:cNvSpPr/>
          <p:nvPr/>
        </p:nvSpPr>
        <p:spPr>
          <a:xfrm>
            <a:off x="461988" y="89376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緣由描述</a:t>
            </a:r>
            <a:endParaRPr kumimoji="1" lang="en-US" altLang="zh-TW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ED2C8B-BF78-31FB-76DF-A2B45B128434}"/>
              </a:ext>
            </a:extLst>
          </p:cNvPr>
          <p:cNvSpPr/>
          <p:nvPr/>
        </p:nvSpPr>
        <p:spPr>
          <a:xfrm>
            <a:off x="329824" y="5774718"/>
            <a:ext cx="98008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1219170"/>
            <a:r>
              <a:rPr lang="zh-TW" altLang="en-US" sz="36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 </a:t>
            </a:r>
            <a:r>
              <a:rPr lang="en-US" altLang="zh-TW" sz="36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zh-TW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流程圖: 人工輸入 4">
            <a:extLst>
              <a:ext uri="{FF2B5EF4-FFF2-40B4-BE49-F238E27FC236}">
                <a16:creationId xmlns:a16="http://schemas.microsoft.com/office/drawing/2014/main" id="{442C781C-D754-2435-4ACE-AA35E7F28548}"/>
              </a:ext>
            </a:extLst>
          </p:cNvPr>
          <p:cNvSpPr/>
          <p:nvPr/>
        </p:nvSpPr>
        <p:spPr>
          <a:xfrm rot="16200000" flipV="1">
            <a:off x="1418536" y="2306672"/>
            <a:ext cx="355548" cy="2273244"/>
          </a:xfrm>
          <a:prstGeom prst="flowChartManualInput">
            <a:avLst/>
          </a:prstGeom>
          <a:solidFill>
            <a:srgbClr val="9BBB59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4F736D-E1F8-9D84-0586-2F76D03B5CB5}"/>
              </a:ext>
            </a:extLst>
          </p:cNvPr>
          <p:cNvSpPr/>
          <p:nvPr/>
        </p:nvSpPr>
        <p:spPr>
          <a:xfrm>
            <a:off x="461988" y="3189055"/>
            <a:ext cx="10263226" cy="2076440"/>
          </a:xfrm>
          <a:prstGeom prst="rect">
            <a:avLst/>
          </a:prstGeom>
          <a:noFill/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A11DC60-1F14-F453-17FC-9CA1994CC63B}"/>
              </a:ext>
            </a:extLst>
          </p:cNvPr>
          <p:cNvSpPr/>
          <p:nvPr/>
        </p:nvSpPr>
        <p:spPr>
          <a:xfrm>
            <a:off x="511169" y="323355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目標項目</a:t>
            </a:r>
            <a:endParaRPr kumimoji="1" lang="en-US" altLang="zh-TW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1449729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>
            <a:extLst>
              <a:ext uri="{FF2B5EF4-FFF2-40B4-BE49-F238E27FC236}">
                <a16:creationId xmlns:a16="http://schemas.microsoft.com/office/drawing/2014/main" id="{A590CBF9-A795-CF70-380A-FB10F8A6D2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1"/>
            <a:ext cx="8229600" cy="639763"/>
          </a:xfrm>
        </p:spPr>
        <p:txBody>
          <a:bodyPr/>
          <a:lstStyle/>
          <a:p>
            <a:pPr eaLnBrk="1" hangingPunct="1"/>
            <a:r>
              <a:rPr lang="zh-TW" altLang="en-US" sz="3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發票工作檔</a:t>
            </a:r>
            <a:r>
              <a:rPr lang="en-US" altLang="zh-TW" sz="3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查詢</a:t>
            </a:r>
            <a:r>
              <a:rPr lang="en-US" altLang="zh-TW" sz="3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sz="3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異動</a:t>
            </a:r>
            <a:r>
              <a:rPr lang="en-US" altLang="zh-TW" sz="3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sz="3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刪除</a:t>
            </a:r>
            <a:endParaRPr lang="zh-TW" altLang="en-US" sz="36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C9C35CF-EB2A-47D9-84FD-9E1150865D19}"/>
              </a:ext>
            </a:extLst>
          </p:cNvPr>
          <p:cNvSpPr/>
          <p:nvPr/>
        </p:nvSpPr>
        <p:spPr bwMode="auto">
          <a:xfrm>
            <a:off x="3993072" y="3738548"/>
            <a:ext cx="3524250" cy="21812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>
                <a:solidFill>
                  <a:schemeClr val="tx1"/>
                </a:solidFill>
                <a:latin typeface="Arial" panose="020B0604020202020204" pitchFamily="34" charset="0"/>
              </a:rPr>
              <a:t>發票工作主檔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40B8E8-ACC6-42AF-8D3A-40369B3DE5C8}"/>
              </a:ext>
            </a:extLst>
          </p:cNvPr>
          <p:cNvSpPr/>
          <p:nvPr/>
        </p:nvSpPr>
        <p:spPr bwMode="auto">
          <a:xfrm>
            <a:off x="3993072" y="1912938"/>
            <a:ext cx="6076950" cy="170337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>
                <a:solidFill>
                  <a:schemeClr val="tx1"/>
                </a:solidFill>
                <a:latin typeface="Arial" panose="020B0604020202020204" pitchFamily="34" charset="0"/>
              </a:rPr>
              <a:t>資料列表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34A5D44-B288-418C-92C3-124352396879}"/>
              </a:ext>
            </a:extLst>
          </p:cNvPr>
          <p:cNvSpPr/>
          <p:nvPr/>
        </p:nvSpPr>
        <p:spPr>
          <a:xfrm>
            <a:off x="8155496" y="6042025"/>
            <a:ext cx="9144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/>
              <a:t>更新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D3B3B9E-A534-44EF-8A94-07FABD5F3B9C}"/>
              </a:ext>
            </a:extLst>
          </p:cNvPr>
          <p:cNvSpPr/>
          <p:nvPr/>
        </p:nvSpPr>
        <p:spPr>
          <a:xfrm>
            <a:off x="9155622" y="6042025"/>
            <a:ext cx="9144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/>
              <a:t>取消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C962FC9-AA91-46F7-B6D6-1D0DFF56CE8A}"/>
              </a:ext>
            </a:extLst>
          </p:cNvPr>
          <p:cNvSpPr/>
          <p:nvPr/>
        </p:nvSpPr>
        <p:spPr bwMode="auto">
          <a:xfrm>
            <a:off x="1981201" y="923924"/>
            <a:ext cx="1904281" cy="49958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" name="文字方塊 4">
            <a:extLst>
              <a:ext uri="{FF2B5EF4-FFF2-40B4-BE49-F238E27FC236}">
                <a16:creationId xmlns:a16="http://schemas.microsoft.com/office/drawing/2014/main" id="{3E60533A-A6E7-487B-B680-FCC6F3146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839" y="1140660"/>
            <a:ext cx="1621002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defPPr>
              <a:defRPr lang="zh-TW"/>
            </a:defPPr>
            <a:lvl1pPr algn="ctr" eaLnBrk="1" hangingPunct="1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/>
              <a:t>新增</a:t>
            </a:r>
          </a:p>
        </p:txBody>
      </p:sp>
      <p:sp>
        <p:nvSpPr>
          <p:cNvPr id="24" name="文字方塊 4">
            <a:extLst>
              <a:ext uri="{FF2B5EF4-FFF2-40B4-BE49-F238E27FC236}">
                <a16:creationId xmlns:a16="http://schemas.microsoft.com/office/drawing/2014/main" id="{B9590771-BFF9-4D3E-9B37-84BE86274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839" y="1731736"/>
            <a:ext cx="1621002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defPPr>
              <a:defRPr lang="zh-TW"/>
            </a:defPPr>
            <a:lvl1pPr algn="ctr" eaLnBrk="1" hangingPunct="1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/>
              <a:t>查詢</a:t>
            </a:r>
            <a:r>
              <a:rPr lang="en-US" altLang="zh-TW"/>
              <a:t>&amp;</a:t>
            </a:r>
            <a:r>
              <a:rPr lang="zh-TW" altLang="en-US"/>
              <a:t>異動</a:t>
            </a:r>
            <a:endParaRPr lang="en-US" altLang="zh-TW"/>
          </a:p>
          <a:p>
            <a:r>
              <a:rPr lang="en-US" altLang="zh-TW"/>
              <a:t>&amp;</a:t>
            </a:r>
            <a:r>
              <a:rPr lang="zh-TW" altLang="en-US"/>
              <a:t>刪除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48AA58F-250B-4CC2-81A3-8ABA663AF72D}"/>
              </a:ext>
            </a:extLst>
          </p:cNvPr>
          <p:cNvSpPr/>
          <p:nvPr/>
        </p:nvSpPr>
        <p:spPr bwMode="auto">
          <a:xfrm>
            <a:off x="7590168" y="3738547"/>
            <a:ext cx="2483209" cy="21812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>
                <a:solidFill>
                  <a:schemeClr val="tx1"/>
                </a:solidFill>
                <a:latin typeface="Arial" panose="020B0604020202020204" pitchFamily="34" charset="0"/>
              </a:rPr>
              <a:t>發票工作明細檔</a:t>
            </a:r>
            <a:endParaRPr lang="en-US" altLang="zh-TW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28E991E-4425-4236-AD80-F5D31F78EA6F}"/>
              </a:ext>
            </a:extLst>
          </p:cNvPr>
          <p:cNvSpPr/>
          <p:nvPr/>
        </p:nvSpPr>
        <p:spPr bwMode="auto">
          <a:xfrm>
            <a:off x="3993072" y="923924"/>
            <a:ext cx="6076950" cy="86677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>
                <a:solidFill>
                  <a:schemeClr val="tx1"/>
                </a:solidFill>
                <a:latin typeface="Arial" panose="020B0604020202020204" pitchFamily="34" charset="0"/>
              </a:rPr>
              <a:t>查詢條件輸入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B3482F-7642-4794-9666-4401C9DB55F9}"/>
              </a:ext>
            </a:extLst>
          </p:cNvPr>
          <p:cNvSpPr/>
          <p:nvPr/>
        </p:nvSpPr>
        <p:spPr>
          <a:xfrm>
            <a:off x="7174420" y="6042025"/>
            <a:ext cx="9144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/>
              <a:t>查詢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68F27E37-A197-4F2F-A5BF-6E6F6D8C750E}"/>
              </a:ext>
            </a:extLst>
          </p:cNvPr>
          <p:cNvSpPr/>
          <p:nvPr/>
        </p:nvSpPr>
        <p:spPr>
          <a:xfrm>
            <a:off x="3499008" y="1638284"/>
            <a:ext cx="352425" cy="3524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>
                <a:solidFill>
                  <a:srgbClr val="002060"/>
                </a:solidFill>
              </a:rPr>
              <a:t>1</a:t>
            </a:r>
            <a:endParaRPr lang="zh-TW" altLang="en-US" sz="2400" b="1">
              <a:solidFill>
                <a:srgbClr val="002060"/>
              </a:solidFill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CD18765B-7AE9-4198-A488-7FE6C1D9AD78}"/>
              </a:ext>
            </a:extLst>
          </p:cNvPr>
          <p:cNvSpPr/>
          <p:nvPr/>
        </p:nvSpPr>
        <p:spPr>
          <a:xfrm>
            <a:off x="4956333" y="1140661"/>
            <a:ext cx="352425" cy="3524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>
                <a:solidFill>
                  <a:srgbClr val="002060"/>
                </a:solidFill>
              </a:rPr>
              <a:t>2</a:t>
            </a:r>
            <a:endParaRPr lang="zh-TW" altLang="en-US" sz="2400" b="1">
              <a:solidFill>
                <a:srgbClr val="002060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E216A67-BD7D-454A-8492-1A980D5DC0B3}"/>
              </a:ext>
            </a:extLst>
          </p:cNvPr>
          <p:cNvSpPr/>
          <p:nvPr/>
        </p:nvSpPr>
        <p:spPr>
          <a:xfrm>
            <a:off x="6964871" y="6113463"/>
            <a:ext cx="352425" cy="3524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>
                <a:solidFill>
                  <a:srgbClr val="002060"/>
                </a:solidFill>
              </a:rPr>
              <a:t>3</a:t>
            </a:r>
            <a:endParaRPr lang="zh-TW" altLang="en-US" sz="2400" b="1">
              <a:solidFill>
                <a:srgbClr val="002060"/>
              </a:solidFill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0EBD5545-E80F-452D-8673-0E2A8B1F1654}"/>
              </a:ext>
            </a:extLst>
          </p:cNvPr>
          <p:cNvSpPr/>
          <p:nvPr/>
        </p:nvSpPr>
        <p:spPr>
          <a:xfrm>
            <a:off x="4956333" y="2588411"/>
            <a:ext cx="352425" cy="3524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>
                <a:solidFill>
                  <a:srgbClr val="002060"/>
                </a:solidFill>
              </a:rPr>
              <a:t>4</a:t>
            </a:r>
            <a:endParaRPr lang="zh-TW" altLang="en-US" sz="2400" b="1">
              <a:solidFill>
                <a:srgbClr val="002060"/>
              </a:solidFill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552DA78E-596D-4CAB-B9C5-988284B90891}"/>
              </a:ext>
            </a:extLst>
          </p:cNvPr>
          <p:cNvSpPr/>
          <p:nvPr/>
        </p:nvSpPr>
        <p:spPr>
          <a:xfrm>
            <a:off x="4356257" y="3919110"/>
            <a:ext cx="745340" cy="7453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>
                <a:solidFill>
                  <a:srgbClr val="002060"/>
                </a:solidFill>
              </a:rPr>
              <a:t>5A</a:t>
            </a:r>
            <a:endParaRPr lang="zh-TW" altLang="en-US" sz="2400" b="1">
              <a:solidFill>
                <a:srgbClr val="002060"/>
              </a:solidFill>
            </a:endParaRP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AD9C9E2-56C5-47EB-8139-6E83BA8392E8}"/>
              </a:ext>
            </a:extLst>
          </p:cNvPr>
          <p:cNvSpPr/>
          <p:nvPr/>
        </p:nvSpPr>
        <p:spPr>
          <a:xfrm>
            <a:off x="7716150" y="3906785"/>
            <a:ext cx="745340" cy="7453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>
                <a:solidFill>
                  <a:srgbClr val="002060"/>
                </a:solidFill>
              </a:rPr>
              <a:t>5B</a:t>
            </a:r>
            <a:endParaRPr lang="zh-TW" altLang="en-US" sz="2400" b="1">
              <a:solidFill>
                <a:srgbClr val="002060"/>
              </a:solidFill>
            </a:endParaRP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4B342A61-9E11-4D6A-BB68-26F291D75E65}"/>
              </a:ext>
            </a:extLst>
          </p:cNvPr>
          <p:cNvSpPr/>
          <p:nvPr/>
        </p:nvSpPr>
        <p:spPr>
          <a:xfrm>
            <a:off x="7998334" y="6105489"/>
            <a:ext cx="352425" cy="3524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>
                <a:solidFill>
                  <a:srgbClr val="002060"/>
                </a:solidFill>
              </a:rPr>
              <a:t>6</a:t>
            </a:r>
            <a:endParaRPr lang="zh-TW" altLang="en-US" sz="2400" b="1">
              <a:solidFill>
                <a:srgbClr val="002060"/>
              </a:solidFill>
            </a:endParaRPr>
          </a:p>
        </p:txBody>
      </p:sp>
      <p:pic>
        <p:nvPicPr>
          <p:cNvPr id="28" name="圖形 27" descr="清單">
            <a:extLst>
              <a:ext uri="{FF2B5EF4-FFF2-40B4-BE49-F238E27FC236}">
                <a16:creationId xmlns:a16="http://schemas.microsoft.com/office/drawing/2014/main" id="{8A11CDF2-8940-4266-A05F-151CF21C1C5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9705" y="5070442"/>
            <a:ext cx="493712" cy="493712"/>
          </a:xfrm>
          <a:prstGeom prst="rect">
            <a:avLst/>
          </a:prstGeom>
        </p:spPr>
      </p:pic>
      <p:pic>
        <p:nvPicPr>
          <p:cNvPr id="29" name="圖形 28" descr="清單">
            <a:extLst>
              <a:ext uri="{FF2B5EF4-FFF2-40B4-BE49-F238E27FC236}">
                <a16:creationId xmlns:a16="http://schemas.microsoft.com/office/drawing/2014/main" id="{B33EA425-2B34-486A-9D24-F1F66652B4D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4691" y="2972577"/>
            <a:ext cx="493712" cy="49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680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>
            <a:extLst>
              <a:ext uri="{FF2B5EF4-FFF2-40B4-BE49-F238E27FC236}">
                <a16:creationId xmlns:a16="http://schemas.microsoft.com/office/drawing/2014/main" id="{A590CBF9-A795-CF70-380A-FB10F8A6D2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1"/>
            <a:ext cx="8229600" cy="639763"/>
          </a:xfrm>
        </p:spPr>
        <p:txBody>
          <a:bodyPr/>
          <a:lstStyle/>
          <a:p>
            <a:pPr eaLnBrk="1" hangingPunct="1"/>
            <a:r>
              <a:rPr lang="en-US" altLang="zh-TW" sz="360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CBP立帳</a:t>
            </a:r>
            <a:r>
              <a:rPr lang="zh-TW" altLang="en-US" sz="360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r>
              <a:rPr lang="en-US" altLang="zh-TW" sz="360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60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操作畫面</a:t>
            </a:r>
            <a:r>
              <a:rPr lang="en-US" altLang="zh-TW" sz="360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zh-TW" altLang="en-US" sz="3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C9C35CF-EB2A-47D9-84FD-9E1150865D19}"/>
              </a:ext>
            </a:extLst>
          </p:cNvPr>
          <p:cNvSpPr/>
          <p:nvPr/>
        </p:nvSpPr>
        <p:spPr bwMode="auto">
          <a:xfrm>
            <a:off x="3657600" y="1066800"/>
            <a:ext cx="6096000" cy="7438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40B8E8-ACC6-42AF-8D3A-40369B3DE5C8}"/>
              </a:ext>
            </a:extLst>
          </p:cNvPr>
          <p:cNvSpPr/>
          <p:nvPr/>
        </p:nvSpPr>
        <p:spPr bwMode="auto">
          <a:xfrm>
            <a:off x="3676651" y="3048001"/>
            <a:ext cx="1311275" cy="301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</a:rPr>
              <a:t>發票工作明細檔</a:t>
            </a:r>
            <a:endParaRPr lang="en-US" altLang="zh-TW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</a:rPr>
              <a:t>中國</a:t>
            </a:r>
            <a:endParaRPr lang="en-US" altLang="zh-TW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</a:rPr>
              <a:t>台灣</a:t>
            </a:r>
            <a:endParaRPr lang="en-US" altLang="zh-TW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</a:rPr>
              <a:t>香港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BEA638-F5AD-4332-B0A0-6EC401CFC5AD}"/>
              </a:ext>
            </a:extLst>
          </p:cNvPr>
          <p:cNvSpPr/>
          <p:nvPr/>
        </p:nvSpPr>
        <p:spPr bwMode="auto">
          <a:xfrm>
            <a:off x="4114800" y="1193006"/>
            <a:ext cx="3810000" cy="4953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dirty="0">
                <a:latin typeface="Arial" panose="020B0604020202020204" pitchFamily="34" charset="0"/>
              </a:rPr>
              <a:t>輸入發票工作主檔查詢條件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836CFE8-8B92-4209-8EC3-C6202F6247B3}"/>
              </a:ext>
            </a:extLst>
          </p:cNvPr>
          <p:cNvSpPr/>
          <p:nvPr/>
        </p:nvSpPr>
        <p:spPr>
          <a:xfrm>
            <a:off x="8099425" y="1193006"/>
            <a:ext cx="9144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dirty="0"/>
              <a:t>查詢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577539-3D87-4349-96BB-DDD197C495B5}"/>
              </a:ext>
            </a:extLst>
          </p:cNvPr>
          <p:cNvSpPr/>
          <p:nvPr/>
        </p:nvSpPr>
        <p:spPr bwMode="auto">
          <a:xfrm>
            <a:off x="8610601" y="3047999"/>
            <a:ext cx="1171575" cy="30146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 eaLnBrk="1" hangingPunct="1">
              <a:defRPr/>
            </a:pP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</a:rPr>
              <a:t>拆分結果四捨五入到小數兩位</a:t>
            </a:r>
          </a:p>
          <a:p>
            <a:pPr algn="ctr">
              <a:defRPr/>
            </a:pPr>
            <a:r>
              <a:rPr lang="zh-TW" altLang="en-US" dirty="0">
                <a:solidFill>
                  <a:schemeClr val="tx1"/>
                </a:solidFill>
                <a:latin typeface="Arial"/>
                <a:ea typeface="新細明體"/>
                <a:cs typeface="Arial"/>
              </a:rPr>
              <a:t>(跳出系統提示，是否進行</a:t>
            </a:r>
            <a:r>
              <a:rPr lang="zh-TW" altLang="en-US" b="1" dirty="0">
                <a:solidFill>
                  <a:srgbClr val="FF0000"/>
                </a:solidFill>
                <a:latin typeface="Arial"/>
                <a:ea typeface="新細明體"/>
                <a:cs typeface="Arial"/>
              </a:rPr>
              <a:t>尾差</a:t>
            </a:r>
            <a:r>
              <a:rPr lang="zh-TW" altLang="en-US" dirty="0">
                <a:solidFill>
                  <a:schemeClr val="tx1"/>
                </a:solidFill>
                <a:latin typeface="Arial"/>
                <a:ea typeface="新細明體"/>
                <a:cs typeface="Arial"/>
              </a:rPr>
              <a:t>調整)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3E50C0-769C-4BA9-BBF8-446CE9FFDB19}"/>
              </a:ext>
            </a:extLst>
          </p:cNvPr>
          <p:cNvSpPr/>
          <p:nvPr/>
        </p:nvSpPr>
        <p:spPr>
          <a:xfrm>
            <a:off x="5064125" y="3897313"/>
            <a:ext cx="879475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FFFFFF"/>
                </a:solidFill>
              </a:rPr>
              <a:t>下一步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34A5D44-B288-418C-92C3-124352396879}"/>
              </a:ext>
            </a:extLst>
          </p:cNvPr>
          <p:cNvSpPr/>
          <p:nvPr/>
        </p:nvSpPr>
        <p:spPr>
          <a:xfrm>
            <a:off x="8839200" y="6184900"/>
            <a:ext cx="9144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/>
              <a:t>儲存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D3B3B9E-A534-44EF-8A94-07FABD5F3B9C}"/>
              </a:ext>
            </a:extLst>
          </p:cNvPr>
          <p:cNvSpPr/>
          <p:nvPr/>
        </p:nvSpPr>
        <p:spPr>
          <a:xfrm>
            <a:off x="7772400" y="6184900"/>
            <a:ext cx="9144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/>
              <a:t>取消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A40B8E8-ACC6-42AF-8D3A-40369B3DE5C8}"/>
              </a:ext>
            </a:extLst>
          </p:cNvPr>
          <p:cNvSpPr/>
          <p:nvPr/>
        </p:nvSpPr>
        <p:spPr bwMode="auto">
          <a:xfrm>
            <a:off x="6019800" y="3048001"/>
            <a:ext cx="1428750" cy="301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</a:rPr>
              <a:t>Liability</a:t>
            </a: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</a:rPr>
              <a:t>確認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A3E50C0-769C-4BA9-BBF8-446CE9FFDB19}"/>
              </a:ext>
            </a:extLst>
          </p:cNvPr>
          <p:cNvSpPr/>
          <p:nvPr/>
        </p:nvSpPr>
        <p:spPr>
          <a:xfrm>
            <a:off x="7524750" y="3897313"/>
            <a:ext cx="100965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/>
              <a:t>拆分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C962FC9-AA91-46F7-B6D6-1D0DFF56CE8A}"/>
              </a:ext>
            </a:extLst>
          </p:cNvPr>
          <p:cNvSpPr/>
          <p:nvPr/>
        </p:nvSpPr>
        <p:spPr bwMode="auto">
          <a:xfrm>
            <a:off x="1578695" y="1496223"/>
            <a:ext cx="1904281" cy="45664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" name="文字方塊 4">
            <a:extLst>
              <a:ext uri="{FF2B5EF4-FFF2-40B4-BE49-F238E27FC236}">
                <a16:creationId xmlns:a16="http://schemas.microsoft.com/office/drawing/2014/main" id="{670DBEB0-CA2B-4453-823A-F24883865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4814" y="3490561"/>
            <a:ext cx="1695765" cy="9233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zh-TW"/>
            </a:defPPr>
            <a:lvl1pPr algn="ctr" eaLnBrk="1" hangingPunct="1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/>
              <a:t>無</a:t>
            </a:r>
            <a:r>
              <a:rPr lang="en-US" altLang="zh-TW"/>
              <a:t>Liability</a:t>
            </a:r>
          </a:p>
          <a:p>
            <a:r>
              <a:rPr lang="en-US" altLang="zh-TW"/>
              <a:t>(</a:t>
            </a:r>
            <a:r>
              <a:rPr lang="zh-TW" altLang="en-US"/>
              <a:t>系統預設</a:t>
            </a:r>
            <a:r>
              <a:rPr lang="en-US" altLang="zh-TW"/>
              <a:t>Liability</a:t>
            </a:r>
            <a:r>
              <a:rPr lang="zh-TW" altLang="en-US"/>
              <a:t>為</a:t>
            </a:r>
            <a:r>
              <a:rPr lang="en-US" altLang="zh-TW"/>
              <a:t>100%)</a:t>
            </a:r>
            <a:endParaRPr lang="zh-TW" altLang="en-US"/>
          </a:p>
        </p:txBody>
      </p:sp>
      <p:sp>
        <p:nvSpPr>
          <p:cNvPr id="23" name="文字方塊 4">
            <a:extLst>
              <a:ext uri="{FF2B5EF4-FFF2-40B4-BE49-F238E27FC236}">
                <a16:creationId xmlns:a16="http://schemas.microsoft.com/office/drawing/2014/main" id="{3E60533A-A6E7-487B-B680-FCC6F3146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2195" y="1949137"/>
            <a:ext cx="1621002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defPPr>
              <a:defRPr lang="zh-TW"/>
            </a:defPPr>
            <a:lvl1pPr algn="ctr" eaLnBrk="1" hangingPunct="1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dirty="0"/>
              <a:t>有</a:t>
            </a:r>
            <a:r>
              <a:rPr lang="en-US" altLang="zh-TW" dirty="0"/>
              <a:t>Liability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7634B01-9C4B-4547-AD7A-7644624192ED}"/>
              </a:ext>
            </a:extLst>
          </p:cNvPr>
          <p:cNvSpPr/>
          <p:nvPr/>
        </p:nvSpPr>
        <p:spPr bwMode="auto">
          <a:xfrm>
            <a:off x="3676650" y="1936845"/>
            <a:ext cx="6096000" cy="3816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</a:rPr>
              <a:t>發票工作主檔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>
            <a:extLst>
              <a:ext uri="{FF2B5EF4-FFF2-40B4-BE49-F238E27FC236}">
                <a16:creationId xmlns:a16="http://schemas.microsoft.com/office/drawing/2014/main" id="{A590CBF9-A795-CF70-380A-FB10F8A6D2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1"/>
            <a:ext cx="8229600" cy="639763"/>
          </a:xfrm>
        </p:spPr>
        <p:txBody>
          <a:bodyPr/>
          <a:lstStyle/>
          <a:p>
            <a:pPr eaLnBrk="1" hangingPunct="1"/>
            <a:r>
              <a:rPr lang="en-US" altLang="zh-TW" sz="360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CBP立帳</a:t>
            </a:r>
            <a:r>
              <a:rPr lang="zh-TW" altLang="en-US" sz="360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r>
              <a:rPr lang="en-US" altLang="zh-TW" sz="360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60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操作畫面</a:t>
            </a:r>
            <a:r>
              <a:rPr lang="en-US" altLang="zh-TW" sz="360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zh-TW" altLang="en-US" sz="3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C9C35CF-EB2A-47D9-84FD-9E1150865D19}"/>
              </a:ext>
            </a:extLst>
          </p:cNvPr>
          <p:cNvSpPr/>
          <p:nvPr/>
        </p:nvSpPr>
        <p:spPr bwMode="auto">
          <a:xfrm>
            <a:off x="3657600" y="1066800"/>
            <a:ext cx="6096000" cy="7438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40B8E8-ACC6-42AF-8D3A-40369B3DE5C8}"/>
              </a:ext>
            </a:extLst>
          </p:cNvPr>
          <p:cNvSpPr/>
          <p:nvPr/>
        </p:nvSpPr>
        <p:spPr bwMode="auto">
          <a:xfrm>
            <a:off x="3676651" y="3048001"/>
            <a:ext cx="1311275" cy="301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</a:rPr>
              <a:t>發票工作明細檔</a:t>
            </a:r>
            <a:endParaRPr lang="en-US" altLang="zh-TW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</a:rPr>
              <a:t>中國</a:t>
            </a:r>
            <a:endParaRPr lang="en-US" altLang="zh-TW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</a:rPr>
              <a:t>台灣</a:t>
            </a:r>
            <a:endParaRPr lang="en-US" altLang="zh-TW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</a:rPr>
              <a:t>香港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BEA638-F5AD-4332-B0A0-6EC401CFC5AD}"/>
              </a:ext>
            </a:extLst>
          </p:cNvPr>
          <p:cNvSpPr/>
          <p:nvPr/>
        </p:nvSpPr>
        <p:spPr bwMode="auto">
          <a:xfrm>
            <a:off x="4114800" y="1193006"/>
            <a:ext cx="3810000" cy="4953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latin typeface="Arial" panose="020B0604020202020204" pitchFamily="34" charset="0"/>
              </a:rPr>
              <a:t>輸入發票工作主檔查詢條件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836CFE8-8B92-4209-8EC3-C6202F6247B3}"/>
              </a:ext>
            </a:extLst>
          </p:cNvPr>
          <p:cNvSpPr/>
          <p:nvPr/>
        </p:nvSpPr>
        <p:spPr>
          <a:xfrm>
            <a:off x="8099425" y="1193006"/>
            <a:ext cx="9144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dirty="0"/>
              <a:t>查詢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577539-3D87-4349-96BB-DDD197C495B5}"/>
              </a:ext>
            </a:extLst>
          </p:cNvPr>
          <p:cNvSpPr/>
          <p:nvPr/>
        </p:nvSpPr>
        <p:spPr bwMode="auto">
          <a:xfrm>
            <a:off x="8610601" y="3047999"/>
            <a:ext cx="1171575" cy="30146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 eaLnBrk="1" hangingPunct="1">
              <a:defRPr/>
            </a:pP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</a:rPr>
              <a:t>拆分結果四捨五入到小數兩位</a:t>
            </a:r>
          </a:p>
          <a:p>
            <a:pPr algn="ctr">
              <a:defRPr/>
            </a:pPr>
            <a:r>
              <a:rPr lang="zh-TW" altLang="en-US" dirty="0">
                <a:solidFill>
                  <a:schemeClr val="tx1"/>
                </a:solidFill>
                <a:latin typeface="Arial"/>
                <a:ea typeface="新細明體"/>
                <a:cs typeface="Arial"/>
              </a:rPr>
              <a:t>(跳出系統提示，是否進行</a:t>
            </a:r>
            <a:r>
              <a:rPr lang="zh-TW" altLang="en-US" b="1" dirty="0">
                <a:solidFill>
                  <a:srgbClr val="FF0000"/>
                </a:solidFill>
                <a:latin typeface="Arial"/>
                <a:ea typeface="新細明體"/>
                <a:cs typeface="Arial"/>
              </a:rPr>
              <a:t>尾差</a:t>
            </a:r>
            <a:r>
              <a:rPr lang="zh-TW" altLang="en-US" dirty="0">
                <a:solidFill>
                  <a:schemeClr val="tx1"/>
                </a:solidFill>
                <a:latin typeface="Arial"/>
                <a:ea typeface="新細明體"/>
                <a:cs typeface="Arial"/>
              </a:rPr>
              <a:t>調整)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3E50C0-769C-4BA9-BBF8-446CE9FFDB19}"/>
              </a:ext>
            </a:extLst>
          </p:cNvPr>
          <p:cNvSpPr/>
          <p:nvPr/>
        </p:nvSpPr>
        <p:spPr>
          <a:xfrm>
            <a:off x="5064125" y="3897313"/>
            <a:ext cx="879475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FFFFFF"/>
                </a:solidFill>
              </a:rPr>
              <a:t>下一步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34A5D44-B288-418C-92C3-124352396879}"/>
              </a:ext>
            </a:extLst>
          </p:cNvPr>
          <p:cNvSpPr/>
          <p:nvPr/>
        </p:nvSpPr>
        <p:spPr>
          <a:xfrm>
            <a:off x="8839200" y="6184900"/>
            <a:ext cx="9144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/>
              <a:t>儲存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D3B3B9E-A534-44EF-8A94-07FABD5F3B9C}"/>
              </a:ext>
            </a:extLst>
          </p:cNvPr>
          <p:cNvSpPr/>
          <p:nvPr/>
        </p:nvSpPr>
        <p:spPr>
          <a:xfrm>
            <a:off x="7772400" y="6184900"/>
            <a:ext cx="9144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/>
              <a:t>取消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A40B8E8-ACC6-42AF-8D3A-40369B3DE5C8}"/>
              </a:ext>
            </a:extLst>
          </p:cNvPr>
          <p:cNvSpPr/>
          <p:nvPr/>
        </p:nvSpPr>
        <p:spPr bwMode="auto">
          <a:xfrm>
            <a:off x="6019800" y="3048001"/>
            <a:ext cx="1428750" cy="30146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</a:rPr>
              <a:t>Liability</a:t>
            </a: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</a:rPr>
              <a:t>確認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A3E50C0-769C-4BA9-BBF8-446CE9FFDB19}"/>
              </a:ext>
            </a:extLst>
          </p:cNvPr>
          <p:cNvSpPr/>
          <p:nvPr/>
        </p:nvSpPr>
        <p:spPr>
          <a:xfrm>
            <a:off x="7524750" y="3897313"/>
            <a:ext cx="100965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/>
              <a:t>拆分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C962FC9-AA91-46F7-B6D6-1D0DFF56CE8A}"/>
              </a:ext>
            </a:extLst>
          </p:cNvPr>
          <p:cNvSpPr/>
          <p:nvPr/>
        </p:nvSpPr>
        <p:spPr bwMode="auto">
          <a:xfrm>
            <a:off x="1578695" y="1496223"/>
            <a:ext cx="1904281" cy="45664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" name="文字方塊 4">
            <a:extLst>
              <a:ext uri="{FF2B5EF4-FFF2-40B4-BE49-F238E27FC236}">
                <a16:creationId xmlns:a16="http://schemas.microsoft.com/office/drawing/2014/main" id="{670DBEB0-CA2B-4453-823A-F24883865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4814" y="3490561"/>
            <a:ext cx="1695765" cy="9233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zh-TW"/>
            </a:defPPr>
            <a:lvl1pPr algn="ctr" eaLnBrk="1" hangingPunct="1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/>
              <a:t>無</a:t>
            </a:r>
            <a:r>
              <a:rPr lang="en-US" altLang="zh-TW"/>
              <a:t>Liability</a:t>
            </a:r>
          </a:p>
          <a:p>
            <a:r>
              <a:rPr lang="en-US" altLang="zh-TW"/>
              <a:t>(</a:t>
            </a:r>
            <a:r>
              <a:rPr lang="zh-TW" altLang="en-US"/>
              <a:t>系統預設</a:t>
            </a:r>
            <a:r>
              <a:rPr lang="en-US" altLang="zh-TW"/>
              <a:t>Liability</a:t>
            </a:r>
            <a:r>
              <a:rPr lang="zh-TW" altLang="en-US"/>
              <a:t>為</a:t>
            </a:r>
            <a:r>
              <a:rPr lang="en-US" altLang="zh-TW"/>
              <a:t>100%)</a:t>
            </a:r>
            <a:endParaRPr lang="zh-TW" altLang="en-US"/>
          </a:p>
        </p:txBody>
      </p:sp>
      <p:sp>
        <p:nvSpPr>
          <p:cNvPr id="23" name="文字方塊 4">
            <a:extLst>
              <a:ext uri="{FF2B5EF4-FFF2-40B4-BE49-F238E27FC236}">
                <a16:creationId xmlns:a16="http://schemas.microsoft.com/office/drawing/2014/main" id="{3E60533A-A6E7-487B-B680-FCC6F3146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2195" y="1949137"/>
            <a:ext cx="1621002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defPPr>
              <a:defRPr lang="zh-TW"/>
            </a:defPPr>
            <a:lvl1pPr algn="ctr" eaLnBrk="1" hangingPunct="1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dirty="0"/>
              <a:t>有</a:t>
            </a:r>
            <a:r>
              <a:rPr lang="en-US" altLang="zh-TW" dirty="0"/>
              <a:t>Liability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7634B01-9C4B-4547-AD7A-7644624192ED}"/>
              </a:ext>
            </a:extLst>
          </p:cNvPr>
          <p:cNvSpPr/>
          <p:nvPr/>
        </p:nvSpPr>
        <p:spPr bwMode="auto">
          <a:xfrm>
            <a:off x="3676650" y="1936844"/>
            <a:ext cx="6096000" cy="9419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>
                <a:solidFill>
                  <a:schemeClr val="tx1"/>
                </a:solidFill>
                <a:latin typeface="Arial" panose="020B0604020202020204" pitchFamily="34" charset="0"/>
              </a:rPr>
              <a:t>發票工作主檔</a:t>
            </a:r>
          </a:p>
        </p:txBody>
      </p:sp>
    </p:spTree>
    <p:extLst>
      <p:ext uri="{BB962C8B-B14F-4D97-AF65-F5344CB8AC3E}">
        <p14:creationId xmlns:p14="http://schemas.microsoft.com/office/powerpoint/2010/main" val="38460471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>
            <a:extLst>
              <a:ext uri="{FF2B5EF4-FFF2-40B4-BE49-F238E27FC236}">
                <a16:creationId xmlns:a16="http://schemas.microsoft.com/office/drawing/2014/main" id="{6605B451-BCF4-040D-50E0-DCC802EB19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43275" y="86389"/>
            <a:ext cx="6172200" cy="479822"/>
          </a:xfrm>
        </p:spPr>
        <p:txBody>
          <a:bodyPr/>
          <a:lstStyle/>
          <a:p>
            <a:pPr eaLnBrk="1" hangingPunct="1"/>
            <a:r>
              <a:rPr lang="en-US" altLang="zh-TW" sz="280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CBP立帳</a:t>
            </a:r>
            <a:r>
              <a:rPr lang="zh-TW" altLang="en-US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r>
              <a:rPr lang="en-US" altLang="zh-TW" sz="270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70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操作畫面</a:t>
            </a:r>
            <a:r>
              <a:rPr lang="en-US" altLang="zh-TW" sz="270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zh-TW" altLang="en-US" sz="27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962FC9-AA91-46F7-B6D6-1D0DFF56CE8A}"/>
              </a:ext>
            </a:extLst>
          </p:cNvPr>
          <p:cNvSpPr/>
          <p:nvPr/>
        </p:nvSpPr>
        <p:spPr bwMode="auto">
          <a:xfrm>
            <a:off x="2233142" y="784008"/>
            <a:ext cx="1904281" cy="46613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文字方塊 4">
            <a:extLst>
              <a:ext uri="{FF2B5EF4-FFF2-40B4-BE49-F238E27FC236}">
                <a16:creationId xmlns:a16="http://schemas.microsoft.com/office/drawing/2014/main" id="{670DBEB0-CA2B-4453-823A-F24883865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261" y="3496312"/>
            <a:ext cx="1695765" cy="92333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/>
              <a:t>無</a:t>
            </a:r>
            <a:r>
              <a:rPr lang="en-US" altLang="zh-TW"/>
              <a:t>Liability</a:t>
            </a:r>
          </a:p>
          <a:p>
            <a:pPr algn="ctr" eaLnBrk="1" hangingPunct="1">
              <a:defRPr/>
            </a:pPr>
            <a:r>
              <a:rPr lang="en-US" altLang="zh-TW"/>
              <a:t>(</a:t>
            </a:r>
            <a:r>
              <a:rPr lang="zh-TW" altLang="en-US"/>
              <a:t>系統預設</a:t>
            </a:r>
            <a:r>
              <a:rPr lang="en-US" altLang="zh-TW"/>
              <a:t>Liability</a:t>
            </a:r>
            <a:r>
              <a:rPr lang="zh-TW" altLang="en-US"/>
              <a:t>為</a:t>
            </a:r>
            <a:r>
              <a:rPr lang="en-US" altLang="zh-TW"/>
              <a:t>100%)</a:t>
            </a:r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F8C4BD-7B3B-4D96-9248-25C69EFDC2E9}"/>
              </a:ext>
            </a:extLst>
          </p:cNvPr>
          <p:cNvSpPr/>
          <p:nvPr/>
        </p:nvSpPr>
        <p:spPr bwMode="auto">
          <a:xfrm>
            <a:off x="4281487" y="2743202"/>
            <a:ext cx="6076950" cy="26610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>
                <a:solidFill>
                  <a:schemeClr val="tx1"/>
                </a:solidFill>
                <a:latin typeface="Arial" panose="020B0604020202020204" pitchFamily="34" charset="0"/>
              </a:rPr>
              <a:t>發票工作明細檔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0DB3C1E-3E02-4F13-BAB1-730A7BF17528}"/>
              </a:ext>
            </a:extLst>
          </p:cNvPr>
          <p:cNvSpPr/>
          <p:nvPr/>
        </p:nvSpPr>
        <p:spPr>
          <a:xfrm>
            <a:off x="9618662" y="5495926"/>
            <a:ext cx="68580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/>
              <a:t>立帳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63C195D-2650-456C-9527-D814E6F3F6BD}"/>
              </a:ext>
            </a:extLst>
          </p:cNvPr>
          <p:cNvSpPr/>
          <p:nvPr/>
        </p:nvSpPr>
        <p:spPr>
          <a:xfrm>
            <a:off x="8761412" y="5505451"/>
            <a:ext cx="68580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/>
              <a:t>取消</a:t>
            </a:r>
          </a:p>
        </p:txBody>
      </p:sp>
      <p:sp>
        <p:nvSpPr>
          <p:cNvPr id="17" name="文字方塊 4">
            <a:extLst>
              <a:ext uri="{FF2B5EF4-FFF2-40B4-BE49-F238E27FC236}">
                <a16:creationId xmlns:a16="http://schemas.microsoft.com/office/drawing/2014/main" id="{3E60533A-A6E7-487B-B680-FCC6F3146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642" y="1954888"/>
            <a:ext cx="1621002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/>
              <a:t>有</a:t>
            </a:r>
            <a:r>
              <a:rPr lang="en-US" altLang="zh-TW"/>
              <a:t>Liability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1858AB-2871-416D-A2B0-29861198A5D3}"/>
              </a:ext>
            </a:extLst>
          </p:cNvPr>
          <p:cNvSpPr/>
          <p:nvPr/>
        </p:nvSpPr>
        <p:spPr bwMode="auto">
          <a:xfrm>
            <a:off x="4262437" y="784008"/>
            <a:ext cx="6096000" cy="7438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69605D5-693F-49BE-B214-A2349EDEE8EE}"/>
              </a:ext>
            </a:extLst>
          </p:cNvPr>
          <p:cNvSpPr/>
          <p:nvPr/>
        </p:nvSpPr>
        <p:spPr bwMode="auto">
          <a:xfrm>
            <a:off x="4719637" y="910214"/>
            <a:ext cx="3810000" cy="4953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latin typeface="Arial" panose="020B0604020202020204" pitchFamily="34" charset="0"/>
              </a:rPr>
              <a:t>輸入發票工作主檔查詢條件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FB3B8DE-9C5F-4D8E-ACA5-A2275F027241}"/>
              </a:ext>
            </a:extLst>
          </p:cNvPr>
          <p:cNvSpPr/>
          <p:nvPr/>
        </p:nvSpPr>
        <p:spPr>
          <a:xfrm>
            <a:off x="8704262" y="910214"/>
            <a:ext cx="9144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/>
              <a:t>查詢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AF2491D-0935-4675-8F5F-49737F51593F}"/>
              </a:ext>
            </a:extLst>
          </p:cNvPr>
          <p:cNvSpPr/>
          <p:nvPr/>
        </p:nvSpPr>
        <p:spPr bwMode="auto">
          <a:xfrm>
            <a:off x="4281487" y="1654052"/>
            <a:ext cx="6096000" cy="9419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>
                <a:solidFill>
                  <a:schemeClr val="tx1"/>
                </a:solidFill>
                <a:latin typeface="Arial" panose="020B0604020202020204" pitchFamily="34" charset="0"/>
              </a:rPr>
              <a:t>發票工作主檔</a:t>
            </a:r>
          </a:p>
        </p:txBody>
      </p:sp>
    </p:spTree>
    <p:extLst>
      <p:ext uri="{BB962C8B-B14F-4D97-AF65-F5344CB8AC3E}">
        <p14:creationId xmlns:p14="http://schemas.microsoft.com/office/powerpoint/2010/main" val="22373449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>
            <a:extLst>
              <a:ext uri="{FF2B5EF4-FFF2-40B4-BE49-F238E27FC236}">
                <a16:creationId xmlns:a16="http://schemas.microsoft.com/office/drawing/2014/main" id="{A12EDB73-1072-0640-0398-9CA18C189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1"/>
            <a:ext cx="8229600" cy="639763"/>
          </a:xfrm>
        </p:spPr>
        <p:txBody>
          <a:bodyPr/>
          <a:lstStyle/>
          <a:p>
            <a:pPr eaLnBrk="1" hangingPunct="1"/>
            <a:r>
              <a:rPr lang="en-US" altLang="zh-TW" sz="360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CBP應收帳款</a:t>
            </a:r>
            <a:r>
              <a:rPr lang="en-US" altLang="zh-TW" sz="360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60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操作畫面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C9C35CF-EB2A-47D9-84FD-9E1150865D19}"/>
              </a:ext>
            </a:extLst>
          </p:cNvPr>
          <p:cNvSpPr/>
          <p:nvPr/>
        </p:nvSpPr>
        <p:spPr bwMode="auto">
          <a:xfrm>
            <a:off x="3657601" y="1066800"/>
            <a:ext cx="6524625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40B8E8-ACC6-42AF-8D3A-40369B3DE5C8}"/>
              </a:ext>
            </a:extLst>
          </p:cNvPr>
          <p:cNvSpPr/>
          <p:nvPr/>
        </p:nvSpPr>
        <p:spPr bwMode="auto">
          <a:xfrm>
            <a:off x="3657600" y="1922464"/>
            <a:ext cx="1271588" cy="41735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/>
              <a:t>待處理</a:t>
            </a:r>
            <a:endParaRPr lang="en-US" altLang="zh-TW"/>
          </a:p>
          <a:p>
            <a:pPr algn="ctr" eaLnBrk="1" hangingPunct="1">
              <a:defRPr/>
            </a:pPr>
            <a:r>
              <a:rPr lang="zh-TW" altLang="en-US"/>
              <a:t>發票資料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BEA638-F5AD-4332-B0A0-6EC401CFC5AD}"/>
              </a:ext>
            </a:extLst>
          </p:cNvPr>
          <p:cNvSpPr/>
          <p:nvPr/>
        </p:nvSpPr>
        <p:spPr bwMode="auto">
          <a:xfrm>
            <a:off x="3921125" y="1190625"/>
            <a:ext cx="3810000" cy="4953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latin typeface="Arial" panose="020B0604020202020204" pitchFamily="34" charset="0"/>
              </a:rPr>
              <a:t>選取待處理發票</a:t>
            </a:r>
            <a:r>
              <a:rPr lang="en-US" altLang="zh-TW">
                <a:latin typeface="Arial" panose="020B0604020202020204" pitchFamily="34" charset="0"/>
              </a:rPr>
              <a:t>(</a:t>
            </a:r>
            <a:r>
              <a:rPr lang="zh-TW" altLang="en-US">
                <a:latin typeface="Arial" panose="020B0604020202020204" pitchFamily="34" charset="0"/>
              </a:rPr>
              <a:t>相關查詢條件</a:t>
            </a:r>
            <a:r>
              <a:rPr lang="en-US" altLang="zh-TW">
                <a:latin typeface="Arial" panose="020B0604020202020204" pitchFamily="34" charset="0"/>
              </a:rPr>
              <a:t>)</a:t>
            </a: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836CFE8-8B92-4209-8EC3-C6202F6247B3}"/>
              </a:ext>
            </a:extLst>
          </p:cNvPr>
          <p:cNvSpPr/>
          <p:nvPr/>
        </p:nvSpPr>
        <p:spPr>
          <a:xfrm>
            <a:off x="7827963" y="1190625"/>
            <a:ext cx="9144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FFFFFF"/>
                </a:solidFill>
              </a:rPr>
              <a:t>查詢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577539-3D87-4349-96BB-DDD197C495B5}"/>
              </a:ext>
            </a:extLst>
          </p:cNvPr>
          <p:cNvSpPr/>
          <p:nvPr/>
        </p:nvSpPr>
        <p:spPr bwMode="auto">
          <a:xfrm>
            <a:off x="6019800" y="1920876"/>
            <a:ext cx="1524000" cy="4175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>
                <a:solidFill>
                  <a:schemeClr val="tx1"/>
                </a:solidFill>
                <a:latin typeface="Arial" panose="020B0604020202020204" pitchFamily="34" charset="0"/>
              </a:rPr>
              <a:t>折抵金額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34A5D44-B288-418C-92C3-124352396879}"/>
              </a:ext>
            </a:extLst>
          </p:cNvPr>
          <p:cNvSpPr/>
          <p:nvPr/>
        </p:nvSpPr>
        <p:spPr>
          <a:xfrm>
            <a:off x="9267825" y="63246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/>
              <a:t>儲存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D3B3B9E-A534-44EF-8A94-07FABD5F3B9C}"/>
              </a:ext>
            </a:extLst>
          </p:cNvPr>
          <p:cNvSpPr/>
          <p:nvPr/>
        </p:nvSpPr>
        <p:spPr>
          <a:xfrm>
            <a:off x="8201025" y="63246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/>
              <a:t>取消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3B5FDF3-6B32-40A5-AE5C-835204D11737}"/>
              </a:ext>
            </a:extLst>
          </p:cNvPr>
          <p:cNvSpPr/>
          <p:nvPr/>
        </p:nvSpPr>
        <p:spPr bwMode="auto">
          <a:xfrm>
            <a:off x="8658225" y="1920876"/>
            <a:ext cx="1524000" cy="4175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37" name="文字方塊 13">
            <a:extLst>
              <a:ext uri="{FF2B5EF4-FFF2-40B4-BE49-F238E27FC236}">
                <a16:creationId xmlns:a16="http://schemas.microsoft.com/office/drawing/2014/main" id="{C29C8F00-BB5C-339E-C896-DD40E583F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901" y="3409950"/>
            <a:ext cx="11350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/>
              <a:t>確認帳單明細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A3E50C0-769C-4BA9-BBF8-446CE9FFDB19}"/>
              </a:ext>
            </a:extLst>
          </p:cNvPr>
          <p:cNvSpPr/>
          <p:nvPr/>
        </p:nvSpPr>
        <p:spPr>
          <a:xfrm>
            <a:off x="5029200" y="3859213"/>
            <a:ext cx="9144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FFFFFF"/>
                </a:solidFill>
              </a:rPr>
              <a:t>下一步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A3E50C0-769C-4BA9-BBF8-446CE9FFDB19}"/>
              </a:ext>
            </a:extLst>
          </p:cNvPr>
          <p:cNvSpPr/>
          <p:nvPr/>
        </p:nvSpPr>
        <p:spPr>
          <a:xfrm>
            <a:off x="7656513" y="3860800"/>
            <a:ext cx="9144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FFFFFF"/>
                </a:solidFill>
              </a:rPr>
              <a:t>下一步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7356057" y="227905"/>
            <a:ext cx="2630906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TW" altLang="en-US"/>
              <a:t>查詢條件：</a:t>
            </a:r>
            <a:endParaRPr lang="en-US" altLang="zh-TW"/>
          </a:p>
          <a:p>
            <a:pPr marL="342900" indent="-342900">
              <a:buAutoNum type="arabicPeriod"/>
            </a:pPr>
            <a:r>
              <a:rPr lang="en-US" altLang="zh-TW"/>
              <a:t>Parties</a:t>
            </a:r>
            <a:r>
              <a:rPr lang="zh-TW" altLang="en-US"/>
              <a:t> </a:t>
            </a:r>
            <a:endParaRPr lang="en-US" altLang="zh-TW"/>
          </a:p>
          <a:p>
            <a:pPr marL="342900" indent="-342900">
              <a:buAutoNum type="arabicPeriod"/>
            </a:pPr>
            <a:r>
              <a:rPr lang="en-US" altLang="zh-TW"/>
              <a:t>Billing milestone</a:t>
            </a:r>
            <a:endParaRPr lang="zh-TW" altLang="en-US"/>
          </a:p>
        </p:txBody>
      </p:sp>
      <p:grpSp>
        <p:nvGrpSpPr>
          <p:cNvPr id="23" name="群組 22"/>
          <p:cNvGrpSpPr/>
          <p:nvPr/>
        </p:nvGrpSpPr>
        <p:grpSpPr>
          <a:xfrm>
            <a:off x="1981200" y="1066800"/>
            <a:ext cx="1524000" cy="5029200"/>
            <a:chOff x="457200" y="1066800"/>
            <a:chExt cx="1524000" cy="5029200"/>
          </a:xfrm>
        </p:grpSpPr>
        <p:grpSp>
          <p:nvGrpSpPr>
            <p:cNvPr id="24" name="群組 23"/>
            <p:cNvGrpSpPr/>
            <p:nvPr/>
          </p:nvGrpSpPr>
          <p:grpSpPr>
            <a:xfrm>
              <a:off x="457200" y="1066800"/>
              <a:ext cx="1524000" cy="5029200"/>
              <a:chOff x="457200" y="1066800"/>
              <a:chExt cx="1524000" cy="5029200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EED5E14-5170-4D35-B0AE-24B1B7B3A47C}"/>
                  </a:ext>
                </a:extLst>
              </p:cNvPr>
              <p:cNvSpPr/>
              <p:nvPr/>
            </p:nvSpPr>
            <p:spPr bwMode="auto">
              <a:xfrm>
                <a:off x="457200" y="1066800"/>
                <a:ext cx="1524000" cy="50292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zh-TW" altLang="en-US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1" name="文字方塊 4">
                <a:extLst>
                  <a:ext uri="{FF2B5EF4-FFF2-40B4-BE49-F238E27FC236}">
                    <a16:creationId xmlns:a16="http://schemas.microsoft.com/office/drawing/2014/main" id="{62EF1D7E-6555-4034-BD4E-418274737E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064" y="1362759"/>
                <a:ext cx="1411834" cy="646331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>
                <a:defPPr>
                  <a:defRPr lang="zh-TW"/>
                </a:defPPr>
                <a:lvl1pPr algn="ctr" eaLnBrk="1" hangingPunct="1">
                  <a:defRPr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lang="en-US" altLang="zh-TW" err="1"/>
                  <a:t>CBP應收帳款</a:t>
                </a:r>
                <a:endParaRPr lang="zh-TW" altLang="en-US"/>
              </a:p>
            </p:txBody>
          </p:sp>
          <p:sp>
            <p:nvSpPr>
              <p:cNvPr id="32" name="文字方塊 4">
                <a:extLst>
                  <a:ext uri="{FF2B5EF4-FFF2-40B4-BE49-F238E27FC236}">
                    <a16:creationId xmlns:a16="http://schemas.microsoft.com/office/drawing/2014/main" id="{E4A6F43C-41A5-4A61-A828-D25029EC99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574" y="2530584"/>
                <a:ext cx="1214324" cy="369887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Draft</a:t>
                </a:r>
                <a:r>
                  <a: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產出</a:t>
                </a:r>
                <a:endParaRPr lang="zh-TW" altLang="en-US"/>
              </a:p>
            </p:txBody>
          </p:sp>
          <p:sp>
            <p:nvSpPr>
              <p:cNvPr id="33" name="文字方塊 4">
                <a:extLst>
                  <a:ext uri="{FF2B5EF4-FFF2-40B4-BE49-F238E27FC236}">
                    <a16:creationId xmlns:a16="http://schemas.microsoft.com/office/drawing/2014/main" id="{5415178C-8FE4-4C45-91C6-705198FA8A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574" y="2990164"/>
                <a:ext cx="1214324" cy="369887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簽核</a:t>
                </a:r>
                <a:endParaRPr lang="zh-TW" altLang="en-US"/>
              </a:p>
            </p:txBody>
          </p:sp>
          <p:sp>
            <p:nvSpPr>
              <p:cNvPr id="34" name="文字方塊 4">
                <a:extLst>
                  <a:ext uri="{FF2B5EF4-FFF2-40B4-BE49-F238E27FC236}">
                    <a16:creationId xmlns:a16="http://schemas.microsoft.com/office/drawing/2014/main" id="{E4A6F43C-41A5-4A61-A828-D25029EC99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574" y="2087155"/>
                <a:ext cx="1217651" cy="369332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>
                <a:defPPr>
                  <a:defRPr lang="zh-TW"/>
                </a:defPPr>
                <a:lvl1pPr algn="ctr" eaLnBrk="1" hangingPunct="1">
                  <a:defRPr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lang="zh-TW" altLang="en-US"/>
                  <a:t>產生發票</a:t>
                </a:r>
              </a:p>
            </p:txBody>
          </p:sp>
        </p:grpSp>
        <p:sp>
          <p:nvSpPr>
            <p:cNvPr id="28" name="文字方塊 4">
              <a:extLst>
                <a:ext uri="{FF2B5EF4-FFF2-40B4-BE49-F238E27FC236}">
                  <a16:creationId xmlns:a16="http://schemas.microsoft.com/office/drawing/2014/main" id="{62EF1D7E-6555-4034-BD4E-418274737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574" y="3459514"/>
              <a:ext cx="1214324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>
              <a:defPPr>
                <a:defRPr lang="zh-TW"/>
              </a:defPPr>
              <a:lvl1pPr algn="ctr" eaLnBrk="1" hangingPunct="1">
                <a:defRPr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lang="zh-TW" altLang="en-US"/>
                <a:t>作廢發票</a:t>
              </a: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>
            <a:extLst>
              <a:ext uri="{FF2B5EF4-FFF2-40B4-BE49-F238E27FC236}">
                <a16:creationId xmlns:a16="http://schemas.microsoft.com/office/drawing/2014/main" id="{B5876A20-AC28-9712-0C5D-02FEDADCC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1"/>
            <a:ext cx="8229600" cy="639763"/>
          </a:xfrm>
        </p:spPr>
        <p:txBody>
          <a:bodyPr/>
          <a:lstStyle/>
          <a:p>
            <a:pPr eaLnBrk="1" hangingPunct="1"/>
            <a:r>
              <a:rPr lang="en-US" altLang="zh-TW" sz="360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CBP應收帳款</a:t>
            </a:r>
            <a:r>
              <a:rPr lang="en-US" altLang="zh-TW" sz="360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60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操作畫面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C9C35CF-EB2A-47D9-84FD-9E1150865D19}"/>
              </a:ext>
            </a:extLst>
          </p:cNvPr>
          <p:cNvSpPr/>
          <p:nvPr/>
        </p:nvSpPr>
        <p:spPr bwMode="auto">
          <a:xfrm>
            <a:off x="3657600" y="1066800"/>
            <a:ext cx="6096000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BEA638-F5AD-4332-B0A0-6EC401CFC5AD}"/>
              </a:ext>
            </a:extLst>
          </p:cNvPr>
          <p:cNvSpPr/>
          <p:nvPr/>
        </p:nvSpPr>
        <p:spPr bwMode="auto">
          <a:xfrm>
            <a:off x="3921125" y="1190625"/>
            <a:ext cx="3810000" cy="4953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latin typeface="Arial" panose="020B0604020202020204" pitchFamily="34" charset="0"/>
              </a:rPr>
              <a:t>選取帳單檔</a:t>
            </a:r>
            <a:r>
              <a:rPr lang="en-US" altLang="zh-TW">
                <a:latin typeface="Arial" panose="020B0604020202020204" pitchFamily="34" charset="0"/>
              </a:rPr>
              <a:t>(</a:t>
            </a:r>
            <a:r>
              <a:rPr lang="zh-TW" altLang="en-US">
                <a:latin typeface="Arial" panose="020B0604020202020204" pitchFamily="34" charset="0"/>
              </a:rPr>
              <a:t>輸入相關查詢條件</a:t>
            </a:r>
            <a:r>
              <a:rPr lang="en-US" altLang="zh-TW">
                <a:latin typeface="Arial" panose="020B0604020202020204" pitchFamily="34" charset="0"/>
              </a:rPr>
              <a:t>)</a:t>
            </a: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836CFE8-8B92-4209-8EC3-C6202F6247B3}"/>
              </a:ext>
            </a:extLst>
          </p:cNvPr>
          <p:cNvSpPr/>
          <p:nvPr/>
        </p:nvSpPr>
        <p:spPr>
          <a:xfrm>
            <a:off x="7827963" y="1190625"/>
            <a:ext cx="9144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FFFFFF"/>
                </a:solidFill>
              </a:rPr>
              <a:t>查詢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34A5D44-B288-418C-92C3-124352396879}"/>
              </a:ext>
            </a:extLst>
          </p:cNvPr>
          <p:cNvSpPr/>
          <p:nvPr/>
        </p:nvSpPr>
        <p:spPr>
          <a:xfrm>
            <a:off x="9026525" y="6076950"/>
            <a:ext cx="91440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/>
              <a:t>列印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D3B3B9E-A534-44EF-8A94-07FABD5F3B9C}"/>
              </a:ext>
            </a:extLst>
          </p:cNvPr>
          <p:cNvSpPr/>
          <p:nvPr/>
        </p:nvSpPr>
        <p:spPr>
          <a:xfrm>
            <a:off x="7802563" y="6076950"/>
            <a:ext cx="91440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/>
              <a:t>取消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7BF9917-BF26-42DB-B6B3-D95550896AEB}"/>
              </a:ext>
            </a:extLst>
          </p:cNvPr>
          <p:cNvSpPr/>
          <p:nvPr/>
        </p:nvSpPr>
        <p:spPr bwMode="auto">
          <a:xfrm>
            <a:off x="3663950" y="1973264"/>
            <a:ext cx="6096000" cy="36655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</a:rPr>
              <a:t>帳單明細</a:t>
            </a:r>
            <a:endParaRPr lang="zh-TW" altLang="en-US">
              <a:latin typeface="Arial" panose="020B0604020202020204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981200" y="1066800"/>
            <a:ext cx="1524000" cy="5029200"/>
            <a:chOff x="457200" y="1066800"/>
            <a:chExt cx="1524000" cy="5029200"/>
          </a:xfrm>
        </p:grpSpPr>
        <p:grpSp>
          <p:nvGrpSpPr>
            <p:cNvPr id="22" name="群組 21"/>
            <p:cNvGrpSpPr/>
            <p:nvPr/>
          </p:nvGrpSpPr>
          <p:grpSpPr>
            <a:xfrm>
              <a:off x="457200" y="1066800"/>
              <a:ext cx="1524000" cy="5029200"/>
              <a:chOff x="457200" y="1066800"/>
              <a:chExt cx="1524000" cy="50292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EED5E14-5170-4D35-B0AE-24B1B7B3A47C}"/>
                  </a:ext>
                </a:extLst>
              </p:cNvPr>
              <p:cNvSpPr/>
              <p:nvPr/>
            </p:nvSpPr>
            <p:spPr bwMode="auto">
              <a:xfrm>
                <a:off x="457200" y="1066800"/>
                <a:ext cx="1524000" cy="50292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zh-TW" altLang="en-US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5" name="文字方塊 4">
                <a:extLst>
                  <a:ext uri="{FF2B5EF4-FFF2-40B4-BE49-F238E27FC236}">
                    <a16:creationId xmlns:a16="http://schemas.microsoft.com/office/drawing/2014/main" id="{62EF1D7E-6555-4034-BD4E-418274737E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064" y="1362759"/>
                <a:ext cx="1411834" cy="646331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>
                <a:defPPr>
                  <a:defRPr lang="zh-TW"/>
                </a:defPPr>
                <a:lvl1pPr algn="ctr" eaLnBrk="1" hangingPunct="1">
                  <a:defRPr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lang="en-US" altLang="zh-TW" err="1"/>
                  <a:t>CBP應收帳款</a:t>
                </a:r>
                <a:endParaRPr lang="zh-TW" altLang="en-US"/>
              </a:p>
            </p:txBody>
          </p:sp>
          <p:sp>
            <p:nvSpPr>
              <p:cNvPr id="28" name="文字方塊 4">
                <a:extLst>
                  <a:ext uri="{FF2B5EF4-FFF2-40B4-BE49-F238E27FC236}">
                    <a16:creationId xmlns:a16="http://schemas.microsoft.com/office/drawing/2014/main" id="{E4A6F43C-41A5-4A61-A828-D25029EC99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574" y="2530584"/>
                <a:ext cx="1214324" cy="369887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>
                <a:defPPr>
                  <a:defRPr lang="zh-TW"/>
                </a:defPPr>
                <a:lvl1pPr algn="ctr" eaLnBrk="1" hangingPunct="1">
                  <a:defRPr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lang="en-US" altLang="zh-TW"/>
                  <a:t>Draft</a:t>
                </a:r>
                <a:r>
                  <a:rPr lang="zh-TW" altLang="en-US"/>
                  <a:t>產出</a:t>
                </a:r>
              </a:p>
            </p:txBody>
          </p:sp>
          <p:sp>
            <p:nvSpPr>
              <p:cNvPr id="30" name="文字方塊 4">
                <a:extLst>
                  <a:ext uri="{FF2B5EF4-FFF2-40B4-BE49-F238E27FC236}">
                    <a16:creationId xmlns:a16="http://schemas.microsoft.com/office/drawing/2014/main" id="{5415178C-8FE4-4C45-91C6-705198FA8A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574" y="2990164"/>
                <a:ext cx="1214324" cy="369887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簽核</a:t>
                </a:r>
                <a:endParaRPr lang="zh-TW" altLang="en-US"/>
              </a:p>
            </p:txBody>
          </p:sp>
          <p:sp>
            <p:nvSpPr>
              <p:cNvPr id="31" name="文字方塊 4">
                <a:extLst>
                  <a:ext uri="{FF2B5EF4-FFF2-40B4-BE49-F238E27FC236}">
                    <a16:creationId xmlns:a16="http://schemas.microsoft.com/office/drawing/2014/main" id="{E4A6F43C-41A5-4A61-A828-D25029EC99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574" y="2087155"/>
                <a:ext cx="1217651" cy="369332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產生發票</a:t>
                </a:r>
                <a:endParaRPr lang="zh-TW" altLang="en-US"/>
              </a:p>
            </p:txBody>
          </p:sp>
        </p:grpSp>
        <p:sp>
          <p:nvSpPr>
            <p:cNvPr id="23" name="文字方塊 4">
              <a:extLst>
                <a:ext uri="{FF2B5EF4-FFF2-40B4-BE49-F238E27FC236}">
                  <a16:creationId xmlns:a16="http://schemas.microsoft.com/office/drawing/2014/main" id="{62EF1D7E-6555-4034-BD4E-418274737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574" y="3459514"/>
              <a:ext cx="1214324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>
              <a:defPPr>
                <a:defRPr lang="zh-TW"/>
              </a:defPPr>
              <a:lvl1pPr algn="ctr" eaLnBrk="1" hangingPunct="1">
                <a:defRPr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lang="zh-TW" altLang="en-US"/>
                <a:t>作廢發票</a:t>
              </a: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標題 1">
            <a:extLst>
              <a:ext uri="{FF2B5EF4-FFF2-40B4-BE49-F238E27FC236}">
                <a16:creationId xmlns:a16="http://schemas.microsoft.com/office/drawing/2014/main" id="{8520BDFB-FF0B-2753-DAFA-1F8B9F2404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1"/>
            <a:ext cx="8229600" cy="639763"/>
          </a:xfrm>
        </p:spPr>
        <p:txBody>
          <a:bodyPr/>
          <a:lstStyle/>
          <a:p>
            <a:pPr eaLnBrk="1" hangingPunct="1"/>
            <a:r>
              <a:rPr lang="en-US" altLang="zh-TW" sz="3600">
                <a:latin typeface="微軟正黑體" panose="020B0604030504040204" pitchFamily="34" charset="-120"/>
                <a:ea typeface="微軟正黑體" panose="020B0604030504040204" pitchFamily="34" charset="-120"/>
              </a:rPr>
              <a:t>CBP </a:t>
            </a:r>
            <a:r>
              <a:rPr lang="en-US" altLang="zh-TW" sz="360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應收帳款</a:t>
            </a:r>
            <a:r>
              <a:rPr lang="en-US" altLang="zh-TW" sz="360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60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操作畫面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C9C35CF-EB2A-47D9-84FD-9E1150865D19}"/>
              </a:ext>
            </a:extLst>
          </p:cNvPr>
          <p:cNvSpPr/>
          <p:nvPr/>
        </p:nvSpPr>
        <p:spPr bwMode="auto">
          <a:xfrm>
            <a:off x="3657600" y="1066800"/>
            <a:ext cx="6096000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BEA638-F5AD-4332-B0A0-6EC401CFC5AD}"/>
              </a:ext>
            </a:extLst>
          </p:cNvPr>
          <p:cNvSpPr/>
          <p:nvPr/>
        </p:nvSpPr>
        <p:spPr bwMode="auto">
          <a:xfrm>
            <a:off x="3921125" y="1190625"/>
            <a:ext cx="3810000" cy="4953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latin typeface="Arial" panose="020B0604020202020204" pitchFamily="34" charset="0"/>
              </a:rPr>
              <a:t>選取帳單檔</a:t>
            </a:r>
            <a:r>
              <a:rPr lang="en-US" altLang="zh-TW">
                <a:latin typeface="Arial" panose="020B0604020202020204" pitchFamily="34" charset="0"/>
              </a:rPr>
              <a:t>(</a:t>
            </a:r>
            <a:r>
              <a:rPr lang="zh-TW" altLang="en-US">
                <a:latin typeface="Arial" panose="020B0604020202020204" pitchFamily="34" charset="0"/>
              </a:rPr>
              <a:t>輸入相關查詢條件</a:t>
            </a:r>
            <a:r>
              <a:rPr lang="en-US" altLang="zh-TW">
                <a:latin typeface="Arial" panose="020B0604020202020204" pitchFamily="34" charset="0"/>
              </a:rPr>
              <a:t>)</a:t>
            </a: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836CFE8-8B92-4209-8EC3-C6202F6247B3}"/>
              </a:ext>
            </a:extLst>
          </p:cNvPr>
          <p:cNvSpPr/>
          <p:nvPr/>
        </p:nvSpPr>
        <p:spPr>
          <a:xfrm>
            <a:off x="7827963" y="1190625"/>
            <a:ext cx="9144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FFFFFF"/>
                </a:solidFill>
              </a:rPr>
              <a:t>查詢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34A5D44-B288-418C-92C3-124352396879}"/>
              </a:ext>
            </a:extLst>
          </p:cNvPr>
          <p:cNvSpPr/>
          <p:nvPr/>
        </p:nvSpPr>
        <p:spPr>
          <a:xfrm>
            <a:off x="7837488" y="6229350"/>
            <a:ext cx="91440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/>
              <a:t>簽核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D3B3B9E-A534-44EF-8A94-07FABD5F3B9C}"/>
              </a:ext>
            </a:extLst>
          </p:cNvPr>
          <p:cNvSpPr/>
          <p:nvPr/>
        </p:nvSpPr>
        <p:spPr>
          <a:xfrm>
            <a:off x="6477001" y="6229350"/>
            <a:ext cx="1254125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/>
              <a:t>人工簽核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7BF9917-BF26-42DB-B6B3-D95550896AEB}"/>
              </a:ext>
            </a:extLst>
          </p:cNvPr>
          <p:cNvSpPr/>
          <p:nvPr/>
        </p:nvSpPr>
        <p:spPr bwMode="auto">
          <a:xfrm>
            <a:off x="3663950" y="1973263"/>
            <a:ext cx="6096000" cy="41132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latin typeface="Arial" panose="020B0604020202020204" pitchFamily="34" charset="0"/>
              </a:rPr>
              <a:t>發票內容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9FFE21-C794-44EF-A691-D10F9D19CE67}"/>
              </a:ext>
            </a:extLst>
          </p:cNvPr>
          <p:cNvSpPr/>
          <p:nvPr/>
        </p:nvSpPr>
        <p:spPr>
          <a:xfrm>
            <a:off x="8864600" y="6229350"/>
            <a:ext cx="91440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/>
              <a:t>輸出</a:t>
            </a:r>
          </a:p>
        </p:txBody>
      </p:sp>
      <p:grpSp>
        <p:nvGrpSpPr>
          <p:cNvPr id="23" name="群組 22"/>
          <p:cNvGrpSpPr/>
          <p:nvPr/>
        </p:nvGrpSpPr>
        <p:grpSpPr>
          <a:xfrm>
            <a:off x="1981200" y="1066800"/>
            <a:ext cx="1524000" cy="5029200"/>
            <a:chOff x="457200" y="1066800"/>
            <a:chExt cx="1524000" cy="5029200"/>
          </a:xfrm>
        </p:grpSpPr>
        <p:grpSp>
          <p:nvGrpSpPr>
            <p:cNvPr id="24" name="群組 23"/>
            <p:cNvGrpSpPr/>
            <p:nvPr/>
          </p:nvGrpSpPr>
          <p:grpSpPr>
            <a:xfrm>
              <a:off x="457200" y="1066800"/>
              <a:ext cx="1524000" cy="5029200"/>
              <a:chOff x="457200" y="1066800"/>
              <a:chExt cx="1524000" cy="5029200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CEED5E14-5170-4D35-B0AE-24B1B7B3A47C}"/>
                  </a:ext>
                </a:extLst>
              </p:cNvPr>
              <p:cNvSpPr/>
              <p:nvPr/>
            </p:nvSpPr>
            <p:spPr bwMode="auto">
              <a:xfrm>
                <a:off x="457200" y="1066800"/>
                <a:ext cx="1524000" cy="50292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zh-TW" altLang="en-US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0" name="文字方塊 4">
                <a:extLst>
                  <a:ext uri="{FF2B5EF4-FFF2-40B4-BE49-F238E27FC236}">
                    <a16:creationId xmlns:a16="http://schemas.microsoft.com/office/drawing/2014/main" id="{62EF1D7E-6555-4034-BD4E-418274737E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064" y="1362759"/>
                <a:ext cx="1411834" cy="646331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>
                <a:defPPr>
                  <a:defRPr lang="zh-TW"/>
                </a:defPPr>
                <a:lvl1pPr algn="ctr" eaLnBrk="1" hangingPunct="1">
                  <a:defRPr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lang="en-US" altLang="zh-TW" err="1"/>
                  <a:t>CBP應收帳款</a:t>
                </a:r>
                <a:endParaRPr lang="zh-TW" altLang="en-US"/>
              </a:p>
            </p:txBody>
          </p:sp>
          <p:sp>
            <p:nvSpPr>
              <p:cNvPr id="31" name="文字方塊 4">
                <a:extLst>
                  <a:ext uri="{FF2B5EF4-FFF2-40B4-BE49-F238E27FC236}">
                    <a16:creationId xmlns:a16="http://schemas.microsoft.com/office/drawing/2014/main" id="{E4A6F43C-41A5-4A61-A828-D25029EC99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574" y="2530584"/>
                <a:ext cx="1214324" cy="369887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Draft</a:t>
                </a:r>
                <a:r>
                  <a: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產出</a:t>
                </a:r>
                <a:endParaRPr lang="zh-TW" altLang="en-US"/>
              </a:p>
            </p:txBody>
          </p:sp>
          <p:sp>
            <p:nvSpPr>
              <p:cNvPr id="32" name="文字方塊 4">
                <a:extLst>
                  <a:ext uri="{FF2B5EF4-FFF2-40B4-BE49-F238E27FC236}">
                    <a16:creationId xmlns:a16="http://schemas.microsoft.com/office/drawing/2014/main" id="{5415178C-8FE4-4C45-91C6-705198FA8A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574" y="2990164"/>
                <a:ext cx="1214324" cy="369887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>
                <a:defPPr>
                  <a:defRPr lang="zh-TW"/>
                </a:defPPr>
                <a:lvl1pPr algn="ctr" eaLnBrk="1" hangingPunct="1">
                  <a:defRPr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lang="zh-TW" altLang="en-US"/>
                  <a:t>簽核</a:t>
                </a:r>
              </a:p>
            </p:txBody>
          </p:sp>
          <p:sp>
            <p:nvSpPr>
              <p:cNvPr id="33" name="文字方塊 4">
                <a:extLst>
                  <a:ext uri="{FF2B5EF4-FFF2-40B4-BE49-F238E27FC236}">
                    <a16:creationId xmlns:a16="http://schemas.microsoft.com/office/drawing/2014/main" id="{E4A6F43C-41A5-4A61-A828-D25029EC99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574" y="2087155"/>
                <a:ext cx="1217651" cy="369332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產生發票</a:t>
                </a:r>
                <a:endParaRPr lang="zh-TW" altLang="en-US"/>
              </a:p>
            </p:txBody>
          </p:sp>
        </p:grpSp>
        <p:sp>
          <p:nvSpPr>
            <p:cNvPr id="25" name="文字方塊 4">
              <a:extLst>
                <a:ext uri="{FF2B5EF4-FFF2-40B4-BE49-F238E27FC236}">
                  <a16:creationId xmlns:a16="http://schemas.microsoft.com/office/drawing/2014/main" id="{62EF1D7E-6555-4034-BD4E-418274737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574" y="3459514"/>
              <a:ext cx="1214324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>
              <a:defPPr>
                <a:defRPr lang="zh-TW"/>
              </a:defPPr>
              <a:lvl1pPr algn="ctr" eaLnBrk="1" hangingPunct="1">
                <a:defRPr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lang="zh-TW" altLang="en-US"/>
                <a:t>作廢發票</a:t>
              </a: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1">
            <a:extLst>
              <a:ext uri="{FF2B5EF4-FFF2-40B4-BE49-F238E27FC236}">
                <a16:creationId xmlns:a16="http://schemas.microsoft.com/office/drawing/2014/main" id="{CF1C807B-9340-D617-39BC-9D164FA547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1"/>
            <a:ext cx="8229600" cy="639763"/>
          </a:xfrm>
        </p:spPr>
        <p:txBody>
          <a:bodyPr/>
          <a:lstStyle/>
          <a:p>
            <a:pPr eaLnBrk="1" hangingPunct="1"/>
            <a:r>
              <a:rPr lang="en-US" altLang="zh-TW" sz="3600">
                <a:latin typeface="微軟正黑體" panose="020B0604030504040204" pitchFamily="34" charset="-120"/>
                <a:ea typeface="微軟正黑體" panose="020B0604030504040204" pitchFamily="34" charset="-120"/>
              </a:rPr>
              <a:t>CBP </a:t>
            </a:r>
            <a:r>
              <a:rPr lang="en-US" altLang="zh-TW" sz="360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應收帳款</a:t>
            </a:r>
            <a:r>
              <a:rPr lang="zh-TW" altLang="en-US" sz="3600">
                <a:latin typeface="微軟正黑體" panose="020B0604030504040204" pitchFamily="34" charset="-120"/>
                <a:ea typeface="微軟正黑體" panose="020B0604030504040204" pitchFamily="34" charset="-120"/>
              </a:rPr>
              <a:t>作廢回復</a:t>
            </a:r>
            <a:r>
              <a:rPr lang="en-US" altLang="zh-TW" sz="360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60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操作畫面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C9C35CF-EB2A-47D9-84FD-9E1150865D19}"/>
              </a:ext>
            </a:extLst>
          </p:cNvPr>
          <p:cNvSpPr/>
          <p:nvPr/>
        </p:nvSpPr>
        <p:spPr bwMode="auto">
          <a:xfrm>
            <a:off x="3657601" y="1066800"/>
            <a:ext cx="6524625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BEA638-F5AD-4332-B0A0-6EC401CFC5AD}"/>
              </a:ext>
            </a:extLst>
          </p:cNvPr>
          <p:cNvSpPr/>
          <p:nvPr/>
        </p:nvSpPr>
        <p:spPr bwMode="auto">
          <a:xfrm>
            <a:off x="3921125" y="1190625"/>
            <a:ext cx="3810000" cy="4953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latin typeface="Arial" panose="020B0604020202020204" pitchFamily="34" charset="0"/>
              </a:rPr>
              <a:t>選取待處理帳單</a:t>
            </a:r>
            <a:r>
              <a:rPr lang="en-US" altLang="zh-TW">
                <a:latin typeface="Arial" panose="020B0604020202020204" pitchFamily="34" charset="0"/>
              </a:rPr>
              <a:t>(</a:t>
            </a:r>
            <a:r>
              <a:rPr lang="zh-TW" altLang="en-US">
                <a:latin typeface="Arial" panose="020B0604020202020204" pitchFamily="34" charset="0"/>
              </a:rPr>
              <a:t>輸入相關查詢條件</a:t>
            </a:r>
            <a:r>
              <a:rPr lang="en-US" altLang="zh-TW">
                <a:latin typeface="Arial" panose="020B0604020202020204" pitchFamily="34" charset="0"/>
              </a:rPr>
              <a:t>)</a:t>
            </a: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836CFE8-8B92-4209-8EC3-C6202F6247B3}"/>
              </a:ext>
            </a:extLst>
          </p:cNvPr>
          <p:cNvSpPr/>
          <p:nvPr/>
        </p:nvSpPr>
        <p:spPr>
          <a:xfrm>
            <a:off x="7827963" y="1190625"/>
            <a:ext cx="9144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FFFFFF"/>
                </a:solidFill>
              </a:rPr>
              <a:t>查詢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34A5D44-B288-418C-92C3-124352396879}"/>
              </a:ext>
            </a:extLst>
          </p:cNvPr>
          <p:cNvSpPr/>
          <p:nvPr/>
        </p:nvSpPr>
        <p:spPr>
          <a:xfrm>
            <a:off x="8721725" y="6238875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/>
              <a:t>作廢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D3B3B9E-A534-44EF-8A94-07FABD5F3B9C}"/>
              </a:ext>
            </a:extLst>
          </p:cNvPr>
          <p:cNvSpPr/>
          <p:nvPr/>
        </p:nvSpPr>
        <p:spPr>
          <a:xfrm>
            <a:off x="7599363" y="6238875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/>
              <a:t>取消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A40B8E8-ACC6-42AF-8D3A-40369B3DE5C8}"/>
              </a:ext>
            </a:extLst>
          </p:cNvPr>
          <p:cNvSpPr/>
          <p:nvPr/>
        </p:nvSpPr>
        <p:spPr bwMode="auto">
          <a:xfrm>
            <a:off x="3657600" y="1922464"/>
            <a:ext cx="1271588" cy="41735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/>
              <a:t>作廢發票資料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1577539-3D87-4349-96BB-DDD197C495B5}"/>
              </a:ext>
            </a:extLst>
          </p:cNvPr>
          <p:cNvSpPr/>
          <p:nvPr/>
        </p:nvSpPr>
        <p:spPr bwMode="auto">
          <a:xfrm>
            <a:off x="6019800" y="1920876"/>
            <a:ext cx="1524000" cy="4175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</a:rPr>
              <a:t>Credit Balance</a:t>
            </a:r>
          </a:p>
          <a:p>
            <a:pPr algn="ctr" eaLnBrk="1" hangingPunct="1"/>
            <a:r>
              <a:rPr lang="zh-TW" altLang="en-US">
                <a:solidFill>
                  <a:srgbClr val="000000"/>
                </a:solidFill>
              </a:rPr>
              <a:t>的取消抵扣狀況</a:t>
            </a: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3B5FDF3-6B32-40A5-AE5C-835204D11737}"/>
              </a:ext>
            </a:extLst>
          </p:cNvPr>
          <p:cNvSpPr/>
          <p:nvPr/>
        </p:nvSpPr>
        <p:spPr bwMode="auto">
          <a:xfrm>
            <a:off x="8658225" y="1920876"/>
            <a:ext cx="1524000" cy="4175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>
                <a:solidFill>
                  <a:schemeClr val="tx1"/>
                </a:solidFill>
                <a:latin typeface="Arial" panose="020B0604020202020204" pitchFamily="34" charset="0"/>
              </a:rPr>
              <a:t>跳出是否真的作廢警訊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A3E50C0-769C-4BA9-BBF8-446CE9FFDB19}"/>
              </a:ext>
            </a:extLst>
          </p:cNvPr>
          <p:cNvSpPr/>
          <p:nvPr/>
        </p:nvSpPr>
        <p:spPr>
          <a:xfrm>
            <a:off x="5029200" y="3859213"/>
            <a:ext cx="9144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FFFFFF"/>
                </a:solidFill>
              </a:rPr>
              <a:t>下一步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A3E50C0-769C-4BA9-BBF8-446CE9FFDB19}"/>
              </a:ext>
            </a:extLst>
          </p:cNvPr>
          <p:cNvSpPr/>
          <p:nvPr/>
        </p:nvSpPr>
        <p:spPr>
          <a:xfrm>
            <a:off x="7656513" y="3860800"/>
            <a:ext cx="9144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/>
              <a:t>作廢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1981200" y="1066800"/>
            <a:ext cx="1524000" cy="5029200"/>
            <a:chOff x="457200" y="1066800"/>
            <a:chExt cx="1524000" cy="5029200"/>
          </a:xfrm>
        </p:grpSpPr>
        <p:grpSp>
          <p:nvGrpSpPr>
            <p:cNvPr id="22" name="群組 21"/>
            <p:cNvGrpSpPr/>
            <p:nvPr/>
          </p:nvGrpSpPr>
          <p:grpSpPr>
            <a:xfrm>
              <a:off x="457200" y="1066800"/>
              <a:ext cx="1524000" cy="5029200"/>
              <a:chOff x="457200" y="1066800"/>
              <a:chExt cx="1524000" cy="5029200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EED5E14-5170-4D35-B0AE-24B1B7B3A47C}"/>
                  </a:ext>
                </a:extLst>
              </p:cNvPr>
              <p:cNvSpPr/>
              <p:nvPr/>
            </p:nvSpPr>
            <p:spPr bwMode="auto">
              <a:xfrm>
                <a:off x="457200" y="1066800"/>
                <a:ext cx="1524000" cy="50292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defRPr/>
                </a:pPr>
                <a:endParaRPr lang="zh-TW" altLang="en-US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4" name="文字方塊 4">
                <a:extLst>
                  <a:ext uri="{FF2B5EF4-FFF2-40B4-BE49-F238E27FC236}">
                    <a16:creationId xmlns:a16="http://schemas.microsoft.com/office/drawing/2014/main" id="{62EF1D7E-6555-4034-BD4E-418274737E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064" y="1362759"/>
                <a:ext cx="1411834" cy="646331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>
                <a:defPPr>
                  <a:defRPr lang="zh-TW"/>
                </a:defPPr>
                <a:lvl1pPr algn="ctr" eaLnBrk="1" hangingPunct="1">
                  <a:defRPr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lang="en-US" altLang="zh-TW" err="1"/>
                  <a:t>CBP應收帳款</a:t>
                </a:r>
                <a:endParaRPr lang="zh-TW" altLang="en-US"/>
              </a:p>
            </p:txBody>
          </p:sp>
          <p:sp>
            <p:nvSpPr>
              <p:cNvPr id="25" name="文字方塊 4">
                <a:extLst>
                  <a:ext uri="{FF2B5EF4-FFF2-40B4-BE49-F238E27FC236}">
                    <a16:creationId xmlns:a16="http://schemas.microsoft.com/office/drawing/2014/main" id="{E4A6F43C-41A5-4A61-A828-D25029EC99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574" y="2530584"/>
                <a:ext cx="1214324" cy="369887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Draft</a:t>
                </a:r>
                <a:r>
                  <a: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產出</a:t>
                </a:r>
                <a:endParaRPr lang="zh-TW" altLang="en-US"/>
              </a:p>
            </p:txBody>
          </p:sp>
          <p:sp>
            <p:nvSpPr>
              <p:cNvPr id="26" name="文字方塊 4">
                <a:extLst>
                  <a:ext uri="{FF2B5EF4-FFF2-40B4-BE49-F238E27FC236}">
                    <a16:creationId xmlns:a16="http://schemas.microsoft.com/office/drawing/2014/main" id="{5415178C-8FE4-4C45-91C6-705198FA8A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574" y="2990164"/>
                <a:ext cx="1214324" cy="369887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簽核</a:t>
                </a:r>
                <a:endParaRPr lang="zh-TW" altLang="en-US"/>
              </a:p>
            </p:txBody>
          </p:sp>
          <p:sp>
            <p:nvSpPr>
              <p:cNvPr id="27" name="文字方塊 4">
                <a:extLst>
                  <a:ext uri="{FF2B5EF4-FFF2-40B4-BE49-F238E27FC236}">
                    <a16:creationId xmlns:a16="http://schemas.microsoft.com/office/drawing/2014/main" id="{E4A6F43C-41A5-4A61-A828-D25029EC99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574" y="2087155"/>
                <a:ext cx="1217651" cy="369332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產生發票</a:t>
                </a:r>
                <a:endParaRPr lang="zh-TW" altLang="en-US"/>
              </a:p>
            </p:txBody>
          </p:sp>
        </p:grpSp>
        <p:sp>
          <p:nvSpPr>
            <p:cNvPr id="12292" name="文字方塊 4">
              <a:extLst>
                <a:ext uri="{FF2B5EF4-FFF2-40B4-BE49-F238E27FC236}">
                  <a16:creationId xmlns:a16="http://schemas.microsoft.com/office/drawing/2014/main" id="{62EF1D7E-6555-4034-BD4E-418274737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574" y="3459514"/>
              <a:ext cx="1214324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作廢發票</a:t>
              </a:r>
              <a:endParaRPr lang="zh-TW" altLang="en-US"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標題 1">
            <a:extLst>
              <a:ext uri="{FF2B5EF4-FFF2-40B4-BE49-F238E27FC236}">
                <a16:creationId xmlns:a16="http://schemas.microsoft.com/office/drawing/2014/main" id="{3CB3F9BF-58AF-1311-61C6-5890D249C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229600" cy="546100"/>
          </a:xfrm>
        </p:spPr>
        <p:txBody>
          <a:bodyPr/>
          <a:lstStyle/>
          <a:p>
            <a:pPr eaLnBrk="1" hangingPunct="1"/>
            <a:r>
              <a:rPr lang="en-US" altLang="zh-TW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CBP </a:t>
            </a:r>
            <a:r>
              <a:rPr lang="en-US" altLang="zh-TW" sz="280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應收帳款-帳款</a:t>
            </a:r>
            <a:r>
              <a:rPr lang="zh-TW" altLang="en-US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AB2C3B-84A8-4FE3-AB20-C788F2002257}"/>
              </a:ext>
            </a:extLst>
          </p:cNvPr>
          <p:cNvSpPr/>
          <p:nvPr/>
        </p:nvSpPr>
        <p:spPr bwMode="auto">
          <a:xfrm>
            <a:off x="1981200" y="1072586"/>
            <a:ext cx="1524000" cy="5029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文字方塊 4">
            <a:extLst>
              <a:ext uri="{FF2B5EF4-FFF2-40B4-BE49-F238E27FC236}">
                <a16:creationId xmlns:a16="http://schemas.microsoft.com/office/drawing/2014/main" id="{5097159F-50B6-4A0B-A85C-F17B6506C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5988" y="3952394"/>
            <a:ext cx="1136650" cy="9239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defPPr>
              <a:defRPr lang="zh-TW"/>
            </a:defPPr>
            <a:lvl1pPr eaLnBrk="1" hangingPunct="1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ctr">
              <a:defRPr/>
            </a:pPr>
            <a:r>
              <a:rPr lang="en-US" altLang="zh-TW" err="1"/>
              <a:t>應收帳款</a:t>
            </a:r>
            <a:r>
              <a:rPr lang="en-US" altLang="zh-TW"/>
              <a:t>(</a:t>
            </a:r>
            <a:r>
              <a:rPr lang="zh-TW" altLang="en-US"/>
              <a:t>付款</a:t>
            </a:r>
            <a:endParaRPr lang="en-US" altLang="zh-TW"/>
          </a:p>
          <a:p>
            <a:pPr algn="ctr">
              <a:defRPr/>
            </a:pPr>
            <a:r>
              <a:rPr lang="zh-TW" altLang="en-US"/>
              <a:t>處理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91FE82-8480-4255-BDF3-FCF814D250AE}"/>
              </a:ext>
            </a:extLst>
          </p:cNvPr>
          <p:cNvSpPr/>
          <p:nvPr/>
        </p:nvSpPr>
        <p:spPr bwMode="auto">
          <a:xfrm>
            <a:off x="3657601" y="1066800"/>
            <a:ext cx="6524625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82AAD3F-5D37-4A3F-BB9F-715D35327B47}"/>
              </a:ext>
            </a:extLst>
          </p:cNvPr>
          <p:cNvSpPr/>
          <p:nvPr/>
        </p:nvSpPr>
        <p:spPr bwMode="auto">
          <a:xfrm>
            <a:off x="3657601" y="1922464"/>
            <a:ext cx="6524625" cy="41735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647016E-BD8D-44B9-8A7C-93763CF4005F}"/>
              </a:ext>
            </a:extLst>
          </p:cNvPr>
          <p:cNvSpPr/>
          <p:nvPr/>
        </p:nvSpPr>
        <p:spPr bwMode="auto">
          <a:xfrm>
            <a:off x="3921125" y="1190625"/>
            <a:ext cx="3810000" cy="4953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latin typeface="Arial" panose="020B0604020202020204" pitchFamily="34" charset="0"/>
              </a:rPr>
              <a:t>選取待處理帳單</a:t>
            </a:r>
            <a:r>
              <a:rPr lang="en-US" altLang="zh-TW">
                <a:latin typeface="Arial" panose="020B0604020202020204" pitchFamily="34" charset="0"/>
              </a:rPr>
              <a:t>(</a:t>
            </a:r>
            <a:r>
              <a:rPr lang="zh-TW" altLang="en-US">
                <a:latin typeface="Arial" panose="020B0604020202020204" pitchFamily="34" charset="0"/>
              </a:rPr>
              <a:t>輸入相關查詢條件</a:t>
            </a:r>
            <a:r>
              <a:rPr lang="en-US" altLang="zh-TW">
                <a:latin typeface="Arial" panose="020B0604020202020204" pitchFamily="34" charset="0"/>
              </a:rPr>
              <a:t>)</a:t>
            </a: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D1B6CC-4B44-4F86-A299-CB8BF1B47584}"/>
              </a:ext>
            </a:extLst>
          </p:cNvPr>
          <p:cNvSpPr/>
          <p:nvPr/>
        </p:nvSpPr>
        <p:spPr>
          <a:xfrm>
            <a:off x="7827963" y="1190625"/>
            <a:ext cx="9144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FFFFFF"/>
                </a:solidFill>
              </a:rPr>
              <a:t>查詢</a:t>
            </a:r>
          </a:p>
        </p:txBody>
      </p:sp>
      <p:sp>
        <p:nvSpPr>
          <p:cNvPr id="39945" name="文字方塊 11">
            <a:extLst>
              <a:ext uri="{FF2B5EF4-FFF2-40B4-BE49-F238E27FC236}">
                <a16:creationId xmlns:a16="http://schemas.microsoft.com/office/drawing/2014/main" id="{825F3D93-971C-87E7-AF4A-50DA46052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7088" y="3211038"/>
            <a:ext cx="420211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/>
              <a:t>應收帳款</a:t>
            </a:r>
            <a:endParaRPr lang="en-US" altLang="zh-TW"/>
          </a:p>
          <a:p>
            <a:r>
              <a:rPr lang="zh-TW" altLang="en-US"/>
              <a:t>跳出所有立帳項目及已經付款的項目</a:t>
            </a:r>
            <a:endParaRPr lang="en-US" altLang="zh-TW"/>
          </a:p>
          <a:p>
            <a:r>
              <a:rPr lang="zh-TW" altLang="en-US"/>
              <a:t>應付帳款</a:t>
            </a:r>
          </a:p>
          <a:p>
            <a:r>
              <a:rPr lang="zh-TW" altLang="en-US"/>
              <a:t>跳出所有應該付款給廠商的項目及已經付款的項目</a:t>
            </a:r>
            <a:endParaRPr lang="en-US" altLang="zh-TW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5A9D47-EB03-4C6B-A4DB-B2837275924F}"/>
              </a:ext>
            </a:extLst>
          </p:cNvPr>
          <p:cNvSpPr/>
          <p:nvPr/>
        </p:nvSpPr>
        <p:spPr>
          <a:xfrm>
            <a:off x="8839200" y="63754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/>
              <a:t>儲存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3BCBE33-75F2-4EEF-A11E-ECFDA4FF05AA}"/>
              </a:ext>
            </a:extLst>
          </p:cNvPr>
          <p:cNvSpPr/>
          <p:nvPr/>
        </p:nvSpPr>
        <p:spPr>
          <a:xfrm>
            <a:off x="7772400" y="63754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/>
              <a:t>取消</a:t>
            </a:r>
          </a:p>
        </p:txBody>
      </p:sp>
      <p:sp>
        <p:nvSpPr>
          <p:cNvPr id="16" name="文字方塊 4">
            <a:extLst>
              <a:ext uri="{FF2B5EF4-FFF2-40B4-BE49-F238E27FC236}">
                <a16:creationId xmlns:a16="http://schemas.microsoft.com/office/drawing/2014/main" id="{728C3D26-B414-434E-975B-A75B1DCDD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688" y="2949536"/>
            <a:ext cx="1136650" cy="9239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defPPr>
              <a:defRPr lang="zh-TW"/>
            </a:defPPr>
            <a:lvl1pPr eaLnBrk="1" hangingPunct="1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ctr">
              <a:defRPr/>
            </a:pPr>
            <a:r>
              <a:rPr lang="en-US" altLang="zh-TW" err="1"/>
              <a:t>應收帳款</a:t>
            </a:r>
            <a:r>
              <a:rPr lang="en-US" altLang="zh-TW"/>
              <a:t>(</a:t>
            </a:r>
            <a:r>
              <a:rPr lang="en-US" altLang="zh-TW" err="1"/>
              <a:t>收款</a:t>
            </a:r>
            <a:endParaRPr lang="en-US" altLang="zh-TW"/>
          </a:p>
          <a:p>
            <a:pPr algn="ctr">
              <a:defRPr/>
            </a:pPr>
            <a:r>
              <a:rPr lang="zh-TW" altLang="en-US"/>
              <a:t>銷帳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17" name="文字方塊 4">
            <a:extLst>
              <a:ext uri="{FF2B5EF4-FFF2-40B4-BE49-F238E27FC236}">
                <a16:creationId xmlns:a16="http://schemas.microsoft.com/office/drawing/2014/main" id="{728C3D26-B414-434E-975B-A75B1DCDD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688" y="1215807"/>
            <a:ext cx="1136650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應收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付</a:t>
            </a:r>
            <a:r>
              <a:rPr lang="en-US" altLang="zh-TW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帳款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  <a:endParaRPr lang="zh-TW" altLang="en-US"/>
          </a:p>
        </p:txBody>
      </p:sp>
      <p:sp>
        <p:nvSpPr>
          <p:cNvPr id="15" name="文字方塊 4">
            <a:extLst>
              <a:ext uri="{FF2B5EF4-FFF2-40B4-BE49-F238E27FC236}">
                <a16:creationId xmlns:a16="http://schemas.microsoft.com/office/drawing/2014/main" id="{728C3D26-B414-434E-975B-A75B1DCDD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463" y="2029349"/>
            <a:ext cx="925875" cy="32967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defPPr>
              <a:defRPr lang="zh-TW"/>
            </a:defPPr>
            <a:lvl1pPr eaLnBrk="1" hangingPunct="1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ctr">
              <a:defRPr/>
            </a:pPr>
            <a:r>
              <a:rPr lang="zh-TW" altLang="en-US" sz="1400"/>
              <a:t>應收帳款</a:t>
            </a:r>
          </a:p>
        </p:txBody>
      </p:sp>
      <p:sp>
        <p:nvSpPr>
          <p:cNvPr id="18" name="文字方塊 4">
            <a:extLst>
              <a:ext uri="{FF2B5EF4-FFF2-40B4-BE49-F238E27FC236}">
                <a16:creationId xmlns:a16="http://schemas.microsoft.com/office/drawing/2014/main" id="{728C3D26-B414-434E-975B-A75B1DCDD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463" y="2444029"/>
            <a:ext cx="925875" cy="32967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defPPr>
              <a:defRPr lang="zh-TW"/>
            </a:defPPr>
            <a:lvl1pPr eaLnBrk="1" hangingPunct="1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ctr">
              <a:defRPr/>
            </a:pPr>
            <a:r>
              <a:rPr lang="zh-TW" altLang="en-US" sz="1400"/>
              <a:t>應付帳款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7731125" y="2382085"/>
            <a:ext cx="260350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TW" altLang="en-US"/>
              <a:t>需可查詢發票主檔功能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491150" y="340986"/>
            <a:ext cx="2673626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TW" altLang="en-US"/>
              <a:t>查詢條件</a:t>
            </a:r>
            <a:r>
              <a:rPr lang="en-US" altLang="zh-TW"/>
              <a:t>:</a:t>
            </a:r>
          </a:p>
          <a:p>
            <a:r>
              <a:rPr lang="en-US" altLang="zh-TW"/>
              <a:t>1. </a:t>
            </a:r>
            <a:r>
              <a:rPr lang="zh-TW" altLang="en-US"/>
              <a:t>海纜名稱</a:t>
            </a:r>
            <a:r>
              <a:rPr lang="en-US" altLang="zh-TW"/>
              <a:t>+Party</a:t>
            </a:r>
            <a:endParaRPr lang="zh-TW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標題 1">
            <a:extLst>
              <a:ext uri="{FF2B5EF4-FFF2-40B4-BE49-F238E27FC236}">
                <a16:creationId xmlns:a16="http://schemas.microsoft.com/office/drawing/2014/main" id="{4910A5ED-B27F-1FCB-8BEC-BB4745341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229600" cy="546100"/>
          </a:xfrm>
        </p:spPr>
        <p:txBody>
          <a:bodyPr/>
          <a:lstStyle/>
          <a:p>
            <a:pPr eaLnBrk="1" hangingPunct="1"/>
            <a:r>
              <a:rPr lang="en-US" altLang="zh-TW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CBP </a:t>
            </a:r>
            <a:r>
              <a:rPr lang="en-US" altLang="zh-TW" sz="280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應收帳款</a:t>
            </a:r>
            <a:r>
              <a:rPr lang="en-US" altLang="zh-TW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銷帳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5355FD-AC95-4562-956D-F59D277509E7}"/>
              </a:ext>
            </a:extLst>
          </p:cNvPr>
          <p:cNvSpPr/>
          <p:nvPr/>
        </p:nvSpPr>
        <p:spPr bwMode="auto">
          <a:xfrm>
            <a:off x="3657601" y="1066800"/>
            <a:ext cx="6524625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B1834C-0A7E-4E10-84A3-204669045629}"/>
              </a:ext>
            </a:extLst>
          </p:cNvPr>
          <p:cNvSpPr/>
          <p:nvPr/>
        </p:nvSpPr>
        <p:spPr bwMode="auto">
          <a:xfrm>
            <a:off x="3657600" y="1922464"/>
            <a:ext cx="1371600" cy="41735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</a:rPr>
              <a:t>使用者依據收帳款勾選已繳項目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0EDE225-F431-436B-BBE0-718278113D92}"/>
              </a:ext>
            </a:extLst>
          </p:cNvPr>
          <p:cNvSpPr/>
          <p:nvPr/>
        </p:nvSpPr>
        <p:spPr bwMode="auto">
          <a:xfrm>
            <a:off x="3921125" y="1190625"/>
            <a:ext cx="3810000" cy="4953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latin typeface="Arial" panose="020B0604020202020204" pitchFamily="34" charset="0"/>
              </a:rPr>
              <a:t>選取待處理帳單</a:t>
            </a:r>
            <a:r>
              <a:rPr lang="en-US" altLang="zh-TW">
                <a:latin typeface="Arial" panose="020B0604020202020204" pitchFamily="34" charset="0"/>
              </a:rPr>
              <a:t>(</a:t>
            </a:r>
            <a:r>
              <a:rPr lang="zh-TW" altLang="en-US">
                <a:latin typeface="Arial" panose="020B0604020202020204" pitchFamily="34" charset="0"/>
              </a:rPr>
              <a:t>輸入相關查詢條件</a:t>
            </a:r>
            <a:r>
              <a:rPr lang="en-US" altLang="zh-TW">
                <a:latin typeface="Arial" panose="020B0604020202020204" pitchFamily="34" charset="0"/>
              </a:rPr>
              <a:t>)</a:t>
            </a: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228187-D24B-4AB6-9700-71A21138CDD1}"/>
              </a:ext>
            </a:extLst>
          </p:cNvPr>
          <p:cNvSpPr/>
          <p:nvPr/>
        </p:nvSpPr>
        <p:spPr>
          <a:xfrm>
            <a:off x="7827963" y="1190625"/>
            <a:ext cx="9144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FFFFFF"/>
                </a:solidFill>
              </a:rPr>
              <a:t>查詢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AD8692-319E-48A1-8348-B8A35653D7AC}"/>
              </a:ext>
            </a:extLst>
          </p:cNvPr>
          <p:cNvSpPr/>
          <p:nvPr/>
        </p:nvSpPr>
        <p:spPr bwMode="auto">
          <a:xfrm>
            <a:off x="6172200" y="1920876"/>
            <a:ext cx="1524000" cy="4175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/>
              <a:t>系統跳出是否有</a:t>
            </a:r>
            <a:endParaRPr lang="en-US" altLang="zh-TW"/>
          </a:p>
          <a:p>
            <a:pPr algn="ctr" eaLnBrk="1" hangingPunct="1">
              <a:defRPr/>
            </a:pPr>
            <a:r>
              <a:rPr lang="en-US" altLang="zh-TW"/>
              <a:t>Pro-forma</a:t>
            </a:r>
          </a:p>
          <a:p>
            <a:pPr algn="ctr" eaLnBrk="1" hangingPunct="1">
              <a:defRPr/>
            </a:pPr>
            <a:r>
              <a:rPr lang="zh-TW" altLang="en-US"/>
              <a:t>需要加入</a:t>
            </a:r>
            <a:endParaRPr lang="en-US" altLang="zh-TW"/>
          </a:p>
          <a:p>
            <a:pPr algn="ctr" eaLnBrk="1" hangingPunct="1">
              <a:defRPr/>
            </a:pPr>
            <a:r>
              <a:rPr lang="en-US" altLang="zh-TW"/>
              <a:t>Credit Balance</a:t>
            </a:r>
            <a:endParaRPr lang="zh-TW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A222C56-60C2-434F-A5A3-FE01FB420A59}"/>
              </a:ext>
            </a:extLst>
          </p:cNvPr>
          <p:cNvSpPr/>
          <p:nvPr/>
        </p:nvSpPr>
        <p:spPr>
          <a:xfrm>
            <a:off x="8839200" y="63754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/>
              <a:t>儲存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1A3A0E5-102E-4535-AC66-0654F46DF6B7}"/>
              </a:ext>
            </a:extLst>
          </p:cNvPr>
          <p:cNvSpPr/>
          <p:nvPr/>
        </p:nvSpPr>
        <p:spPr>
          <a:xfrm>
            <a:off x="7772400" y="63754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/>
              <a:t>取消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1081724-F3ED-46AF-840F-EC09A03EF96F}"/>
              </a:ext>
            </a:extLst>
          </p:cNvPr>
          <p:cNvSpPr/>
          <p:nvPr/>
        </p:nvSpPr>
        <p:spPr bwMode="auto">
          <a:xfrm>
            <a:off x="8380413" y="1920876"/>
            <a:ext cx="1524000" cy="4175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/>
              <a:t>跳轉</a:t>
            </a:r>
            <a:endParaRPr lang="en-US" altLang="zh-TW"/>
          </a:p>
          <a:p>
            <a:pPr algn="ctr" eaLnBrk="1" hangingPunct="1">
              <a:defRPr/>
            </a:pPr>
            <a:r>
              <a:rPr lang="en-US" altLang="zh-TW"/>
              <a:t>Pro-forma</a:t>
            </a:r>
          </a:p>
          <a:p>
            <a:pPr algn="ctr" eaLnBrk="1" hangingPunct="1">
              <a:defRPr/>
            </a:pPr>
            <a:r>
              <a:rPr lang="zh-TW" altLang="en-US"/>
              <a:t>加入</a:t>
            </a:r>
            <a:endParaRPr lang="en-US" altLang="zh-TW"/>
          </a:p>
          <a:p>
            <a:pPr algn="ctr" eaLnBrk="1" hangingPunct="1">
              <a:defRPr/>
            </a:pPr>
            <a:r>
              <a:rPr lang="en-US" altLang="zh-TW"/>
              <a:t>Credit Balance</a:t>
            </a:r>
          </a:p>
          <a:p>
            <a:pPr algn="ctr" eaLnBrk="1" hangingPunct="1">
              <a:defRPr/>
            </a:pPr>
            <a:r>
              <a:rPr lang="zh-TW" altLang="en-US"/>
              <a:t>頁面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5B77E0B-71BF-4763-9DF7-8FBA96C5140D}"/>
              </a:ext>
            </a:extLst>
          </p:cNvPr>
          <p:cNvSpPr/>
          <p:nvPr/>
        </p:nvSpPr>
        <p:spPr>
          <a:xfrm>
            <a:off x="7754939" y="3671888"/>
            <a:ext cx="566737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>
                <a:sym typeface="Wingdings" panose="05000000000000000000" pitchFamily="2" charset="2"/>
              </a:rPr>
              <a:t></a:t>
            </a:r>
            <a:endParaRPr lang="zh-TW" altLang="en-US"/>
          </a:p>
        </p:txBody>
      </p:sp>
      <p:sp>
        <p:nvSpPr>
          <p:cNvPr id="43020" name="文字方塊 1">
            <a:extLst>
              <a:ext uri="{FF2B5EF4-FFF2-40B4-BE49-F238E27FC236}">
                <a16:creationId xmlns:a16="http://schemas.microsoft.com/office/drawing/2014/main" id="{27FAC6D0-466A-2012-ED35-02225C95B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6064" y="3976689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400"/>
              <a:t>是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AB2C3B-84A8-4FE3-AB20-C788F2002257}"/>
              </a:ext>
            </a:extLst>
          </p:cNvPr>
          <p:cNvSpPr/>
          <p:nvPr/>
        </p:nvSpPr>
        <p:spPr bwMode="auto">
          <a:xfrm>
            <a:off x="1981200" y="1066800"/>
            <a:ext cx="1524000" cy="5029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" name="文字方塊 4">
            <a:extLst>
              <a:ext uri="{FF2B5EF4-FFF2-40B4-BE49-F238E27FC236}">
                <a16:creationId xmlns:a16="http://schemas.microsoft.com/office/drawing/2014/main" id="{5097159F-50B6-4A0B-A85C-F17B6506C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5988" y="3949701"/>
            <a:ext cx="1136650" cy="9239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defPPr>
              <a:defRPr lang="zh-TW"/>
            </a:defPPr>
            <a:lvl1pPr eaLnBrk="1" hangingPunct="1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ctr">
              <a:defRPr/>
            </a:pPr>
            <a:r>
              <a:rPr lang="en-US" altLang="zh-TW" err="1"/>
              <a:t>應收帳款</a:t>
            </a:r>
            <a:r>
              <a:rPr lang="en-US" altLang="zh-TW"/>
              <a:t>(</a:t>
            </a:r>
            <a:r>
              <a:rPr lang="zh-TW" altLang="en-US"/>
              <a:t>付款處理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22" name="文字方塊 4">
            <a:extLst>
              <a:ext uri="{FF2B5EF4-FFF2-40B4-BE49-F238E27FC236}">
                <a16:creationId xmlns:a16="http://schemas.microsoft.com/office/drawing/2014/main" id="{728C3D26-B414-434E-975B-A75B1DCDD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688" y="2657476"/>
            <a:ext cx="1136650" cy="9239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defPPr>
              <a:defRPr lang="zh-TW"/>
            </a:defPPr>
            <a:lvl1pPr algn="ctr" eaLnBrk="1" hangingPunct="1"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err="1"/>
              <a:t>應收帳款</a:t>
            </a:r>
            <a:r>
              <a:rPr lang="en-US" altLang="zh-TW"/>
              <a:t>(</a:t>
            </a:r>
            <a:r>
              <a:rPr lang="en-US" altLang="zh-TW" err="1"/>
              <a:t>收款</a:t>
            </a:r>
            <a:endParaRPr lang="en-US" altLang="zh-TW"/>
          </a:p>
          <a:p>
            <a:pPr>
              <a:defRPr/>
            </a:pPr>
            <a:r>
              <a:rPr lang="zh-TW" altLang="en-US"/>
              <a:t>銷帳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23" name="文字方塊 4">
            <a:extLst>
              <a:ext uri="{FF2B5EF4-FFF2-40B4-BE49-F238E27FC236}">
                <a16:creationId xmlns:a16="http://schemas.microsoft.com/office/drawing/2014/main" id="{728C3D26-B414-434E-975B-A75B1DCDD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688" y="1504950"/>
            <a:ext cx="1136650" cy="6477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>
                <a:latin typeface="Arial" panose="020B0604020202020204" pitchFamily="34" charset="0"/>
              </a:rPr>
              <a:t>應收帳款</a:t>
            </a:r>
            <a:r>
              <a:rPr lang="zh-TW" altLang="en-US">
                <a:latin typeface="Arial" panose="020B0604020202020204" pitchFamily="34" charset="0"/>
              </a:rPr>
              <a:t>查詢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A3E50C0-769C-4BA9-BBF8-446CE9FFDB19}"/>
              </a:ext>
            </a:extLst>
          </p:cNvPr>
          <p:cNvSpPr/>
          <p:nvPr/>
        </p:nvSpPr>
        <p:spPr>
          <a:xfrm>
            <a:off x="5105400" y="3859213"/>
            <a:ext cx="9144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/>
              <a:t>儲存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人工輸入 1">
            <a:extLst>
              <a:ext uri="{FF2B5EF4-FFF2-40B4-BE49-F238E27FC236}">
                <a16:creationId xmlns:a16="http://schemas.microsoft.com/office/drawing/2014/main" id="{1F895304-C932-4CFD-B90F-60A26F696E65}"/>
              </a:ext>
            </a:extLst>
          </p:cNvPr>
          <p:cNvSpPr/>
          <p:nvPr/>
        </p:nvSpPr>
        <p:spPr>
          <a:xfrm rot="16200000" flipV="1">
            <a:off x="1369355" y="-33117"/>
            <a:ext cx="355548" cy="2273244"/>
          </a:xfrm>
          <a:prstGeom prst="flowChartManualInput">
            <a:avLst/>
          </a:prstGeom>
          <a:solidFill>
            <a:srgbClr val="9BBB59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50752E-445B-4C08-B01C-277506EF8293}"/>
              </a:ext>
            </a:extLst>
          </p:cNvPr>
          <p:cNvSpPr/>
          <p:nvPr/>
        </p:nvSpPr>
        <p:spPr>
          <a:xfrm>
            <a:off x="412807" y="849265"/>
            <a:ext cx="10263226" cy="5427709"/>
          </a:xfrm>
          <a:prstGeom prst="rect">
            <a:avLst/>
          </a:prstGeom>
          <a:noFill/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2F0CE17B-AE18-4601-A67A-B8F98A204115}"/>
              </a:ext>
            </a:extLst>
          </p:cNvPr>
          <p:cNvSpPr txBox="1">
            <a:spLocks/>
          </p:cNvSpPr>
          <p:nvPr/>
        </p:nvSpPr>
        <p:spPr>
          <a:xfrm>
            <a:off x="1622156" y="200765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lang="zh-TW" altLang="en-US" sz="3600" dirty="0"/>
              <a:t>系統架構</a:t>
            </a:r>
            <a:r>
              <a:rPr lang="en-US" altLang="zh-TW" sz="3600" dirty="0"/>
              <a:t>/</a:t>
            </a:r>
            <a:r>
              <a:rPr lang="zh-TW" altLang="en-US" sz="3600" dirty="0"/>
              <a:t>功能</a:t>
            </a:r>
            <a:r>
              <a:rPr lang="en-US" altLang="zh-TW" sz="3600" dirty="0"/>
              <a:t>/</a:t>
            </a:r>
            <a:r>
              <a:rPr lang="zh-TW" altLang="en-US" sz="3600" dirty="0"/>
              <a:t>技術探討</a:t>
            </a:r>
            <a:endParaRPr kumimoji="0" lang="zh-TW" altLang="en-US" sz="36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3AB8C0-AB31-4030-A138-AE69BD359D6B}"/>
              </a:ext>
            </a:extLst>
          </p:cNvPr>
          <p:cNvSpPr/>
          <p:nvPr/>
        </p:nvSpPr>
        <p:spPr>
          <a:xfrm>
            <a:off x="461988" y="89376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系統屬性描述</a:t>
            </a:r>
            <a:endParaRPr kumimoji="1" lang="en-US" altLang="zh-TW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699284-8663-D0F7-7520-8E2E8B043E98}"/>
              </a:ext>
            </a:extLst>
          </p:cNvPr>
          <p:cNvSpPr/>
          <p:nvPr/>
        </p:nvSpPr>
        <p:spPr>
          <a:xfrm>
            <a:off x="461988" y="1353875"/>
            <a:ext cx="980083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zh-TW" altLang="en-US" sz="3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系統規模小</a:t>
            </a:r>
            <a:r>
              <a:rPr lang="en-US" altLang="zh-TW" sz="3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資料量、使用者量</a:t>
            </a:r>
            <a:r>
              <a:rPr lang="en-US" altLang="zh-TW" sz="3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zh-TW" altLang="en-US" sz="3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近乎無批次處理需求</a:t>
            </a:r>
            <a:endParaRPr lang="en-US" altLang="zh-TW" sz="32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zh-TW" altLang="en-US" sz="3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資料近乎無落地需求</a:t>
            </a:r>
            <a:r>
              <a:rPr lang="en-US" altLang="zh-TW" sz="3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少數階段會有少量</a:t>
            </a:r>
            <a:r>
              <a:rPr lang="en-US" altLang="zh-TW" sz="3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en-US" altLang="zh-TW" sz="3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 and DB are required</a:t>
            </a:r>
          </a:p>
        </p:txBody>
      </p:sp>
      <p:sp>
        <p:nvSpPr>
          <p:cNvPr id="11" name="流程圖: 人工輸入 10">
            <a:extLst>
              <a:ext uri="{FF2B5EF4-FFF2-40B4-BE49-F238E27FC236}">
                <a16:creationId xmlns:a16="http://schemas.microsoft.com/office/drawing/2014/main" id="{7D03EBBE-8B31-4473-3342-516C062E302A}"/>
              </a:ext>
            </a:extLst>
          </p:cNvPr>
          <p:cNvSpPr/>
          <p:nvPr/>
        </p:nvSpPr>
        <p:spPr>
          <a:xfrm rot="16200000" flipV="1">
            <a:off x="1395096" y="2510860"/>
            <a:ext cx="355548" cy="2221762"/>
          </a:xfrm>
          <a:prstGeom prst="flowChartManualInput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5585AD-CDC9-C39E-95D7-03FC14FADE8C}"/>
              </a:ext>
            </a:extLst>
          </p:cNvPr>
          <p:cNvSpPr/>
          <p:nvPr/>
        </p:nvSpPr>
        <p:spPr>
          <a:xfrm>
            <a:off x="599398" y="3452323"/>
            <a:ext cx="1432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建議方案</a:t>
            </a:r>
            <a:endParaRPr kumimoji="1" lang="en-US" altLang="zh-TW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3DAFD5-6DD6-5051-08F5-F4EEBD9805A1}"/>
              </a:ext>
            </a:extLst>
          </p:cNvPr>
          <p:cNvSpPr/>
          <p:nvPr/>
        </p:nvSpPr>
        <p:spPr>
          <a:xfrm>
            <a:off x="410506" y="3967667"/>
            <a:ext cx="980083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en-US" altLang="zh-TW" sz="3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Cloud Native</a:t>
            </a:r>
            <a:r>
              <a:rPr lang="zh-TW" altLang="en-US" sz="3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為主的架構</a:t>
            </a:r>
            <a:endParaRPr lang="en-US" altLang="zh-TW" sz="32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en-US" altLang="zh-TW" sz="3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Serverless</a:t>
            </a: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lang="en-US" altLang="zh-TW" sz="3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OSPM</a:t>
            </a:r>
            <a:r>
              <a:rPr lang="zh-TW" altLang="en-US" sz="3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PHOTO</a:t>
            </a:r>
            <a:r>
              <a:rPr lang="zh-TW" altLang="en-US" sz="3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兩系統可當作範本架構</a:t>
            </a:r>
            <a:endParaRPr lang="en-US" altLang="zh-TW" sz="32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 algn="just" defTabSz="1219170">
              <a:buFont typeface="Wingdings" panose="05000000000000000000" pitchFamily="2" charset="2"/>
              <a:buChar char="u"/>
            </a:pPr>
            <a:endParaRPr lang="en-US" altLang="zh-TW" sz="32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992850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標題 1">
            <a:extLst>
              <a:ext uri="{FF2B5EF4-FFF2-40B4-BE49-F238E27FC236}">
                <a16:creationId xmlns:a16="http://schemas.microsoft.com/office/drawing/2014/main" id="{7CB23F08-2BED-7203-FF03-73B864E68C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229600" cy="546100"/>
          </a:xfrm>
        </p:spPr>
        <p:txBody>
          <a:bodyPr/>
          <a:lstStyle/>
          <a:p>
            <a:pPr eaLnBrk="1" hangingPunct="1"/>
            <a:r>
              <a:rPr lang="en-US" altLang="zh-TW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CBP </a:t>
            </a:r>
            <a:r>
              <a:rPr lang="en-US" altLang="zh-TW" sz="280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應收帳款</a:t>
            </a:r>
            <a:r>
              <a:rPr lang="en-US" altLang="zh-TW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廠商付款處理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91FE82-8480-4255-BDF3-FCF814D250AE}"/>
              </a:ext>
            </a:extLst>
          </p:cNvPr>
          <p:cNvSpPr/>
          <p:nvPr/>
        </p:nvSpPr>
        <p:spPr bwMode="auto">
          <a:xfrm>
            <a:off x="3657601" y="1066800"/>
            <a:ext cx="6524625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82AAD3F-5D37-4A3F-BB9F-715D35327B47}"/>
              </a:ext>
            </a:extLst>
          </p:cNvPr>
          <p:cNvSpPr/>
          <p:nvPr/>
        </p:nvSpPr>
        <p:spPr bwMode="auto">
          <a:xfrm>
            <a:off x="3657601" y="1922464"/>
            <a:ext cx="6524625" cy="41735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</a:rPr>
              <a:t>已繳費</a:t>
            </a:r>
            <a:endParaRPr lang="en-US" altLang="zh-TW">
              <a:solidFill>
                <a:srgbClr val="000000"/>
              </a:solidFill>
            </a:endParaRPr>
          </a:p>
          <a:p>
            <a:pPr algn="ctr" eaLnBrk="1" hangingPunct="1"/>
            <a:r>
              <a:rPr lang="zh-TW" altLang="en-US">
                <a:solidFill>
                  <a:srgbClr val="000000"/>
                </a:solidFill>
              </a:rPr>
              <a:t>帳單資料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647016E-BD8D-44B9-8A7C-93763CF4005F}"/>
              </a:ext>
            </a:extLst>
          </p:cNvPr>
          <p:cNvSpPr/>
          <p:nvPr/>
        </p:nvSpPr>
        <p:spPr bwMode="auto">
          <a:xfrm>
            <a:off x="3921125" y="1190625"/>
            <a:ext cx="3810000" cy="4953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>
                <a:solidFill>
                  <a:schemeClr val="tx1"/>
                </a:solidFill>
                <a:latin typeface="Arial" panose="020B0604020202020204" pitchFamily="34" charset="0"/>
              </a:rPr>
              <a:t>輸入應付發票號碼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D1B6CC-4B44-4F86-A299-CB8BF1B47584}"/>
              </a:ext>
            </a:extLst>
          </p:cNvPr>
          <p:cNvSpPr/>
          <p:nvPr/>
        </p:nvSpPr>
        <p:spPr>
          <a:xfrm>
            <a:off x="7827963" y="1190625"/>
            <a:ext cx="9144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FFFFFF"/>
                </a:solidFill>
              </a:rPr>
              <a:t>查詢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6AB2C3B-84A8-4FE3-AB20-C788F2002257}"/>
              </a:ext>
            </a:extLst>
          </p:cNvPr>
          <p:cNvSpPr/>
          <p:nvPr/>
        </p:nvSpPr>
        <p:spPr bwMode="auto">
          <a:xfrm>
            <a:off x="1981200" y="1066800"/>
            <a:ext cx="1524000" cy="5029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" name="文字方塊 4">
            <a:extLst>
              <a:ext uri="{FF2B5EF4-FFF2-40B4-BE49-F238E27FC236}">
                <a16:creationId xmlns:a16="http://schemas.microsoft.com/office/drawing/2014/main" id="{5097159F-50B6-4A0B-A85C-F17B6506C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5988" y="3949701"/>
            <a:ext cx="1136650" cy="9239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defPPr>
              <a:defRPr lang="zh-TW"/>
            </a:defPPr>
            <a:lvl1pPr algn="ctr" eaLnBrk="1" hangingPunct="1"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err="1"/>
              <a:t>應收帳款</a:t>
            </a:r>
            <a:r>
              <a:rPr lang="en-US" altLang="zh-TW"/>
              <a:t>(</a:t>
            </a:r>
            <a:r>
              <a:rPr lang="zh-TW" altLang="en-US"/>
              <a:t>付款</a:t>
            </a:r>
            <a:endParaRPr lang="en-US" altLang="zh-TW"/>
          </a:p>
          <a:p>
            <a:pPr>
              <a:defRPr/>
            </a:pPr>
            <a:r>
              <a:rPr lang="zh-TW" altLang="en-US"/>
              <a:t>處理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19" name="文字方塊 4">
            <a:extLst>
              <a:ext uri="{FF2B5EF4-FFF2-40B4-BE49-F238E27FC236}">
                <a16:creationId xmlns:a16="http://schemas.microsoft.com/office/drawing/2014/main" id="{728C3D26-B414-434E-975B-A75B1DCDD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688" y="2657476"/>
            <a:ext cx="1136650" cy="9239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defPPr>
              <a:defRPr lang="zh-TW"/>
            </a:defPPr>
            <a:lvl1pPr algn="ctr" eaLnBrk="1" hangingPunct="1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TW" err="1"/>
              <a:t>應收帳款</a:t>
            </a:r>
            <a:r>
              <a:rPr lang="en-US" altLang="zh-TW"/>
              <a:t>(</a:t>
            </a:r>
            <a:r>
              <a:rPr lang="en-US" altLang="zh-TW" err="1"/>
              <a:t>收款</a:t>
            </a:r>
            <a:endParaRPr lang="en-US" altLang="zh-TW"/>
          </a:p>
          <a:p>
            <a:pPr>
              <a:defRPr/>
            </a:pPr>
            <a:r>
              <a:rPr lang="zh-TW" altLang="en-US"/>
              <a:t>銷帳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20" name="文字方塊 4">
            <a:extLst>
              <a:ext uri="{FF2B5EF4-FFF2-40B4-BE49-F238E27FC236}">
                <a16:creationId xmlns:a16="http://schemas.microsoft.com/office/drawing/2014/main" id="{728C3D26-B414-434E-975B-A75B1DCDD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688" y="1504950"/>
            <a:ext cx="1136650" cy="6477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>
                <a:latin typeface="Arial" panose="020B0604020202020204" pitchFamily="34" charset="0"/>
              </a:rPr>
              <a:t>應收帳款</a:t>
            </a:r>
            <a:r>
              <a:rPr lang="zh-TW" altLang="en-US">
                <a:latin typeface="Arial" panose="020B0604020202020204" pitchFamily="34" charset="0"/>
              </a:rPr>
              <a:t>查詢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>
            <a:extLst>
              <a:ext uri="{FF2B5EF4-FFF2-40B4-BE49-F238E27FC236}">
                <a16:creationId xmlns:a16="http://schemas.microsoft.com/office/drawing/2014/main" id="{C197C40B-D713-3DC1-6BEF-71E5CE945E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229600" cy="546100"/>
          </a:xfrm>
        </p:spPr>
        <p:txBody>
          <a:bodyPr/>
          <a:lstStyle/>
          <a:p>
            <a:pPr eaLnBrk="1" hangingPunct="1"/>
            <a:r>
              <a:rPr lang="en-US" altLang="zh-TW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Credit Balance</a:t>
            </a:r>
            <a:r>
              <a:rPr lang="zh-TW" altLang="en-US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73D1E4-E055-45EE-B9F4-54F9CC810479}"/>
              </a:ext>
            </a:extLst>
          </p:cNvPr>
          <p:cNvSpPr/>
          <p:nvPr/>
        </p:nvSpPr>
        <p:spPr bwMode="auto">
          <a:xfrm>
            <a:off x="1981200" y="1066800"/>
            <a:ext cx="1524000" cy="5029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363312-A704-4D43-9E5A-613AB326AF52}"/>
              </a:ext>
            </a:extLst>
          </p:cNvPr>
          <p:cNvSpPr/>
          <p:nvPr/>
        </p:nvSpPr>
        <p:spPr bwMode="auto">
          <a:xfrm>
            <a:off x="3657601" y="1066800"/>
            <a:ext cx="6524625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665F0A2-C53B-44EA-9CF2-0728FAA7E164}"/>
              </a:ext>
            </a:extLst>
          </p:cNvPr>
          <p:cNvSpPr/>
          <p:nvPr/>
        </p:nvSpPr>
        <p:spPr bwMode="auto">
          <a:xfrm>
            <a:off x="3657601" y="1922464"/>
            <a:ext cx="6524625" cy="41735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7C9220-CFDF-49F3-B997-4E9F62736CE4}"/>
              </a:ext>
            </a:extLst>
          </p:cNvPr>
          <p:cNvSpPr/>
          <p:nvPr/>
        </p:nvSpPr>
        <p:spPr bwMode="auto">
          <a:xfrm>
            <a:off x="3921125" y="1190625"/>
            <a:ext cx="3810000" cy="4953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輸入相關查詢條件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E7E714-9782-49A8-91D7-3CC5DFEE2246}"/>
              </a:ext>
            </a:extLst>
          </p:cNvPr>
          <p:cNvSpPr/>
          <p:nvPr/>
        </p:nvSpPr>
        <p:spPr>
          <a:xfrm>
            <a:off x="7827963" y="1190625"/>
            <a:ext cx="9144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</a:p>
        </p:txBody>
      </p:sp>
      <p:sp>
        <p:nvSpPr>
          <p:cNvPr id="49160" name="文字方塊 11">
            <a:extLst>
              <a:ext uri="{FF2B5EF4-FFF2-40B4-BE49-F238E27FC236}">
                <a16:creationId xmlns:a16="http://schemas.microsoft.com/office/drawing/2014/main" id="{3FF7D08B-BC8B-90A6-EFC9-1C62A6F6D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2788" y="2223980"/>
            <a:ext cx="22082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Credit Balance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欄位待確定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4E490E5-C4C2-42AA-A6EE-AEF2EADCA1E2}"/>
              </a:ext>
            </a:extLst>
          </p:cNvPr>
          <p:cNvSpPr/>
          <p:nvPr/>
        </p:nvSpPr>
        <p:spPr>
          <a:xfrm>
            <a:off x="9220200" y="63754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離開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7B2AE51-F9CF-460E-836A-4DC4D16888B9}"/>
              </a:ext>
            </a:extLst>
          </p:cNvPr>
          <p:cNvSpPr/>
          <p:nvPr/>
        </p:nvSpPr>
        <p:spPr>
          <a:xfrm>
            <a:off x="7848600" y="63754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</a:p>
        </p:txBody>
      </p:sp>
      <p:sp>
        <p:nvSpPr>
          <p:cNvPr id="14" name="文字方塊 4">
            <a:extLst>
              <a:ext uri="{FF2B5EF4-FFF2-40B4-BE49-F238E27FC236}">
                <a16:creationId xmlns:a16="http://schemas.microsoft.com/office/drawing/2014/main" id="{33D59CC1-5FA2-4DA0-8FF4-0C44375AB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5" y="2643188"/>
            <a:ext cx="1136650" cy="3698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zh-TW"/>
            </a:defPPr>
            <a:lvl1pPr algn="ctr" eaLnBrk="1" hangingPunct="1"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餘額查詢</a:t>
            </a:r>
          </a:p>
        </p:txBody>
      </p:sp>
      <p:sp>
        <p:nvSpPr>
          <p:cNvPr id="16" name="文字方塊 4">
            <a:extLst>
              <a:ext uri="{FF2B5EF4-FFF2-40B4-BE49-F238E27FC236}">
                <a16:creationId xmlns:a16="http://schemas.microsoft.com/office/drawing/2014/main" id="{33D59CC1-5FA2-4DA0-8FF4-0C44375AB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5" y="3258344"/>
            <a:ext cx="1136650" cy="646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zh-TW"/>
            </a:defPPr>
            <a:lvl1pPr eaLnBrk="1" hangingPunct="1"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ctr">
              <a:defRPr/>
            </a:pPr>
            <a:r>
              <a:rPr lang="en-US" altLang="zh-TW"/>
              <a:t>Credit note</a:t>
            </a:r>
            <a:endParaRPr lang="zh-TW" altLang="en-US"/>
          </a:p>
        </p:txBody>
      </p:sp>
      <p:sp>
        <p:nvSpPr>
          <p:cNvPr id="15" name="文字方塊 4">
            <a:extLst>
              <a:ext uri="{FF2B5EF4-FFF2-40B4-BE49-F238E27FC236}">
                <a16:creationId xmlns:a16="http://schemas.microsoft.com/office/drawing/2014/main" id="{33D59CC1-5FA2-4DA0-8FF4-0C44375AB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380" y="1567629"/>
            <a:ext cx="1404518" cy="92333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defPPr>
              <a:defRPr lang="zh-TW"/>
            </a:defPPr>
            <a:lvl1pPr algn="ctr" eaLnBrk="1" hangingPunct="1"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/>
              <a:t>新增</a:t>
            </a:r>
            <a:endParaRPr lang="en-US" altLang="zh-TW"/>
          </a:p>
          <a:p>
            <a:r>
              <a:rPr lang="en-US" altLang="zh-TW"/>
              <a:t>Credit Balance</a:t>
            </a:r>
            <a:endParaRPr lang="zh-TW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>
            <a:extLst>
              <a:ext uri="{FF2B5EF4-FFF2-40B4-BE49-F238E27FC236}">
                <a16:creationId xmlns:a16="http://schemas.microsoft.com/office/drawing/2014/main" id="{C197C40B-D713-3DC1-6BEF-71E5CE945E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229600" cy="546100"/>
          </a:xfrm>
        </p:spPr>
        <p:txBody>
          <a:bodyPr/>
          <a:lstStyle/>
          <a:p>
            <a:pPr eaLnBrk="1" hangingPunct="1"/>
            <a:r>
              <a:rPr lang="en-US" altLang="zh-TW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Credit Balance</a:t>
            </a:r>
            <a:r>
              <a:rPr lang="zh-TW" altLang="en-US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73D1E4-E055-45EE-B9F4-54F9CC810479}"/>
              </a:ext>
            </a:extLst>
          </p:cNvPr>
          <p:cNvSpPr/>
          <p:nvPr/>
        </p:nvSpPr>
        <p:spPr bwMode="auto">
          <a:xfrm>
            <a:off x="1981200" y="1066800"/>
            <a:ext cx="1524000" cy="5029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363312-A704-4D43-9E5A-613AB326AF52}"/>
              </a:ext>
            </a:extLst>
          </p:cNvPr>
          <p:cNvSpPr/>
          <p:nvPr/>
        </p:nvSpPr>
        <p:spPr bwMode="auto">
          <a:xfrm>
            <a:off x="3657601" y="1066800"/>
            <a:ext cx="6524625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665F0A2-C53B-44EA-9CF2-0728FAA7E164}"/>
              </a:ext>
            </a:extLst>
          </p:cNvPr>
          <p:cNvSpPr/>
          <p:nvPr/>
        </p:nvSpPr>
        <p:spPr bwMode="auto">
          <a:xfrm>
            <a:off x="3657601" y="1922464"/>
            <a:ext cx="6524625" cy="18113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7C9220-CFDF-49F3-B997-4E9F62736CE4}"/>
              </a:ext>
            </a:extLst>
          </p:cNvPr>
          <p:cNvSpPr/>
          <p:nvPr/>
        </p:nvSpPr>
        <p:spPr bwMode="auto">
          <a:xfrm>
            <a:off x="3921125" y="1190625"/>
            <a:ext cx="3810000" cy="4953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輸入相關查詢條件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E7E714-9782-49A8-91D7-3CC5DFEE2246}"/>
              </a:ext>
            </a:extLst>
          </p:cNvPr>
          <p:cNvSpPr/>
          <p:nvPr/>
        </p:nvSpPr>
        <p:spPr>
          <a:xfrm>
            <a:off x="7827963" y="1190625"/>
            <a:ext cx="9144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</a:p>
        </p:txBody>
      </p:sp>
      <p:sp>
        <p:nvSpPr>
          <p:cNvPr id="49160" name="文字方塊 11">
            <a:extLst>
              <a:ext uri="{FF2B5EF4-FFF2-40B4-BE49-F238E27FC236}">
                <a16:creationId xmlns:a16="http://schemas.microsoft.com/office/drawing/2014/main" id="{3FF7D08B-BC8B-90A6-EFC9-1C62A6F6D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2788" y="2362200"/>
            <a:ext cx="2208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Credit Balance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4E490E5-C4C2-42AA-A6EE-AEF2EADCA1E2}"/>
              </a:ext>
            </a:extLst>
          </p:cNvPr>
          <p:cNvSpPr/>
          <p:nvPr/>
        </p:nvSpPr>
        <p:spPr>
          <a:xfrm>
            <a:off x="9220200" y="63754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離開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7B2AE51-F9CF-460E-836A-4DC4D16888B9}"/>
              </a:ext>
            </a:extLst>
          </p:cNvPr>
          <p:cNvSpPr/>
          <p:nvPr/>
        </p:nvSpPr>
        <p:spPr>
          <a:xfrm>
            <a:off x="7848600" y="63754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產出報表</a:t>
            </a:r>
          </a:p>
        </p:txBody>
      </p:sp>
      <p:sp>
        <p:nvSpPr>
          <p:cNvPr id="14" name="文字方塊 4">
            <a:extLst>
              <a:ext uri="{FF2B5EF4-FFF2-40B4-BE49-F238E27FC236}">
                <a16:creationId xmlns:a16="http://schemas.microsoft.com/office/drawing/2014/main" id="{33D59CC1-5FA2-4DA0-8FF4-0C44375AB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5" y="2643188"/>
            <a:ext cx="1136650" cy="3698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餘額查詢</a:t>
            </a:r>
          </a:p>
        </p:txBody>
      </p:sp>
      <p:sp>
        <p:nvSpPr>
          <p:cNvPr id="16" name="文字方塊 4">
            <a:extLst>
              <a:ext uri="{FF2B5EF4-FFF2-40B4-BE49-F238E27FC236}">
                <a16:creationId xmlns:a16="http://schemas.microsoft.com/office/drawing/2014/main" id="{33D59CC1-5FA2-4DA0-8FF4-0C44375AB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5" y="3258344"/>
            <a:ext cx="1136650" cy="646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zh-TW"/>
            </a:defPPr>
            <a:lvl1pPr eaLnBrk="1" hangingPunct="1"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ctr">
              <a:defRPr/>
            </a:pPr>
            <a:r>
              <a:rPr lang="en-US" altLang="zh-TW"/>
              <a:t>Credit note</a:t>
            </a:r>
            <a:endParaRPr lang="zh-TW" altLang="en-US"/>
          </a:p>
        </p:txBody>
      </p:sp>
      <p:sp>
        <p:nvSpPr>
          <p:cNvPr id="15" name="文字方塊 4">
            <a:extLst>
              <a:ext uri="{FF2B5EF4-FFF2-40B4-BE49-F238E27FC236}">
                <a16:creationId xmlns:a16="http://schemas.microsoft.com/office/drawing/2014/main" id="{33D59CC1-5FA2-4DA0-8FF4-0C44375AB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380" y="1706238"/>
            <a:ext cx="1404518" cy="646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zh-TW"/>
            </a:defPPr>
            <a:lvl1pPr eaLnBrk="1" hangingPunct="1"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ctr">
              <a:defRPr/>
            </a:pPr>
            <a:r>
              <a:rPr lang="zh-TW" altLang="en-US"/>
              <a:t>新增</a:t>
            </a:r>
            <a:endParaRPr lang="en-US" altLang="zh-TW"/>
          </a:p>
          <a:p>
            <a:pPr algn="ctr">
              <a:defRPr/>
            </a:pPr>
            <a:r>
              <a:rPr lang="en-US" altLang="zh-TW" sz="1400"/>
              <a:t>Credit Balance</a:t>
            </a:r>
            <a:endParaRPr lang="zh-TW" altLang="en-US" sz="1400"/>
          </a:p>
        </p:txBody>
      </p:sp>
    </p:spTree>
    <p:extLst>
      <p:ext uri="{BB962C8B-B14F-4D97-AF65-F5344CB8AC3E}">
        <p14:creationId xmlns:p14="http://schemas.microsoft.com/office/powerpoint/2010/main" val="37964278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>
            <a:extLst>
              <a:ext uri="{FF2B5EF4-FFF2-40B4-BE49-F238E27FC236}">
                <a16:creationId xmlns:a16="http://schemas.microsoft.com/office/drawing/2014/main" id="{C197C40B-D713-3DC1-6BEF-71E5CE945E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229600" cy="546100"/>
          </a:xfrm>
        </p:spPr>
        <p:txBody>
          <a:bodyPr/>
          <a:lstStyle/>
          <a:p>
            <a:pPr eaLnBrk="1" hangingPunct="1"/>
            <a:r>
              <a:rPr lang="en-US" altLang="zh-TW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Credit Balance</a:t>
            </a:r>
            <a:r>
              <a:rPr lang="zh-TW" altLang="en-US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73D1E4-E055-45EE-B9F4-54F9CC810479}"/>
              </a:ext>
            </a:extLst>
          </p:cNvPr>
          <p:cNvSpPr/>
          <p:nvPr/>
        </p:nvSpPr>
        <p:spPr bwMode="auto">
          <a:xfrm>
            <a:off x="1981200" y="1066800"/>
            <a:ext cx="1524000" cy="5029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363312-A704-4D43-9E5A-613AB326AF52}"/>
              </a:ext>
            </a:extLst>
          </p:cNvPr>
          <p:cNvSpPr/>
          <p:nvPr/>
        </p:nvSpPr>
        <p:spPr bwMode="auto">
          <a:xfrm>
            <a:off x="3657601" y="1066800"/>
            <a:ext cx="6524625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665F0A2-C53B-44EA-9CF2-0728FAA7E164}"/>
              </a:ext>
            </a:extLst>
          </p:cNvPr>
          <p:cNvSpPr/>
          <p:nvPr/>
        </p:nvSpPr>
        <p:spPr bwMode="auto">
          <a:xfrm>
            <a:off x="3657601" y="1922464"/>
            <a:ext cx="6524625" cy="18113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7C9220-CFDF-49F3-B997-4E9F62736CE4}"/>
              </a:ext>
            </a:extLst>
          </p:cNvPr>
          <p:cNvSpPr/>
          <p:nvPr/>
        </p:nvSpPr>
        <p:spPr bwMode="auto">
          <a:xfrm>
            <a:off x="3921125" y="1190625"/>
            <a:ext cx="3810000" cy="4953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輸入相關查詢條件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E7E714-9782-49A8-91D7-3CC5DFEE2246}"/>
              </a:ext>
            </a:extLst>
          </p:cNvPr>
          <p:cNvSpPr/>
          <p:nvPr/>
        </p:nvSpPr>
        <p:spPr>
          <a:xfrm>
            <a:off x="7827963" y="1190625"/>
            <a:ext cx="9144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</a:p>
        </p:txBody>
      </p:sp>
      <p:sp>
        <p:nvSpPr>
          <p:cNvPr id="49160" name="文字方塊 11">
            <a:extLst>
              <a:ext uri="{FF2B5EF4-FFF2-40B4-BE49-F238E27FC236}">
                <a16:creationId xmlns:a16="http://schemas.microsoft.com/office/drawing/2014/main" id="{3FF7D08B-BC8B-90A6-EFC9-1C62A6F6D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2788" y="2362200"/>
            <a:ext cx="2208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Credit Balance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4E490E5-C4C2-42AA-A6EE-AEF2EADCA1E2}"/>
              </a:ext>
            </a:extLst>
          </p:cNvPr>
          <p:cNvSpPr/>
          <p:nvPr/>
        </p:nvSpPr>
        <p:spPr>
          <a:xfrm>
            <a:off x="9220200" y="63754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離開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7B2AE51-F9CF-460E-836A-4DC4D16888B9}"/>
              </a:ext>
            </a:extLst>
          </p:cNvPr>
          <p:cNvSpPr/>
          <p:nvPr/>
        </p:nvSpPr>
        <p:spPr>
          <a:xfrm>
            <a:off x="7848600" y="63754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產出報表</a:t>
            </a:r>
          </a:p>
        </p:txBody>
      </p:sp>
      <p:sp>
        <p:nvSpPr>
          <p:cNvPr id="14" name="文字方塊 4">
            <a:extLst>
              <a:ext uri="{FF2B5EF4-FFF2-40B4-BE49-F238E27FC236}">
                <a16:creationId xmlns:a16="http://schemas.microsoft.com/office/drawing/2014/main" id="{33D59CC1-5FA2-4DA0-8FF4-0C44375AB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5" y="2643188"/>
            <a:ext cx="1136650" cy="3698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zh-TW"/>
            </a:defPPr>
            <a:lvl1pPr algn="ctr" eaLnBrk="1" hangingPunct="1"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餘額查詢</a:t>
            </a:r>
          </a:p>
        </p:txBody>
      </p:sp>
      <p:sp>
        <p:nvSpPr>
          <p:cNvPr id="16" name="文字方塊 4">
            <a:extLst>
              <a:ext uri="{FF2B5EF4-FFF2-40B4-BE49-F238E27FC236}">
                <a16:creationId xmlns:a16="http://schemas.microsoft.com/office/drawing/2014/main" id="{33D59CC1-5FA2-4DA0-8FF4-0C44375AB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5" y="3258344"/>
            <a:ext cx="1136650" cy="64611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defPPr>
              <a:defRPr lang="zh-TW"/>
            </a:defPPr>
            <a:lvl1pPr algn="ctr" eaLnBrk="1" hangingPunct="1"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Credit note</a:t>
            </a:r>
            <a:endParaRPr lang="zh-TW" altLang="en-US"/>
          </a:p>
        </p:txBody>
      </p:sp>
      <p:sp>
        <p:nvSpPr>
          <p:cNvPr id="15" name="文字方塊 4">
            <a:extLst>
              <a:ext uri="{FF2B5EF4-FFF2-40B4-BE49-F238E27FC236}">
                <a16:creationId xmlns:a16="http://schemas.microsoft.com/office/drawing/2014/main" id="{33D59CC1-5FA2-4DA0-8FF4-0C44375AB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380" y="1706238"/>
            <a:ext cx="1404518" cy="6461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zh-TW"/>
            </a:defPPr>
            <a:lvl1pPr eaLnBrk="1" hangingPunct="1"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ctr">
              <a:defRPr/>
            </a:pPr>
            <a:r>
              <a:rPr lang="zh-TW" altLang="en-US"/>
              <a:t>新增</a:t>
            </a:r>
            <a:endParaRPr lang="en-US" altLang="zh-TW"/>
          </a:p>
          <a:p>
            <a:pPr algn="ctr">
              <a:defRPr/>
            </a:pPr>
            <a:r>
              <a:rPr lang="en-US" altLang="zh-TW" sz="1400"/>
              <a:t>Credit Balance</a:t>
            </a:r>
            <a:endParaRPr lang="zh-TW" altLang="en-US" sz="1400"/>
          </a:p>
        </p:txBody>
      </p:sp>
    </p:spTree>
    <p:extLst>
      <p:ext uri="{BB962C8B-B14F-4D97-AF65-F5344CB8AC3E}">
        <p14:creationId xmlns:p14="http://schemas.microsoft.com/office/powerpoint/2010/main" val="12593597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標題 1">
            <a:extLst>
              <a:ext uri="{FF2B5EF4-FFF2-40B4-BE49-F238E27FC236}">
                <a16:creationId xmlns:a16="http://schemas.microsoft.com/office/drawing/2014/main" id="{0FF2B131-1C38-3E56-BEDE-B7EF35E13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229600" cy="546100"/>
          </a:xfrm>
        </p:spPr>
        <p:txBody>
          <a:bodyPr/>
          <a:lstStyle/>
          <a:p>
            <a:pPr eaLnBrk="1" hangingPunct="1"/>
            <a:r>
              <a:rPr lang="en-US" altLang="zh-TW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Liability</a:t>
            </a:r>
            <a:r>
              <a:rPr lang="zh-TW" altLang="en-US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4DED694-470F-44BF-A678-7D187CF4557C}"/>
              </a:ext>
            </a:extLst>
          </p:cNvPr>
          <p:cNvSpPr/>
          <p:nvPr/>
        </p:nvSpPr>
        <p:spPr bwMode="auto">
          <a:xfrm>
            <a:off x="1981200" y="1066800"/>
            <a:ext cx="1524000" cy="5029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文字方塊 4">
            <a:extLst>
              <a:ext uri="{FF2B5EF4-FFF2-40B4-BE49-F238E27FC236}">
                <a16:creationId xmlns:a16="http://schemas.microsoft.com/office/drawing/2014/main" id="{4E215A7E-858F-4969-BC6F-26B4AA7F6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5" y="1323975"/>
            <a:ext cx="1136650" cy="36988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/>
              <a:t>新增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2020DB-A09C-41E7-8A47-B9E290665874}"/>
              </a:ext>
            </a:extLst>
          </p:cNvPr>
          <p:cNvSpPr/>
          <p:nvPr/>
        </p:nvSpPr>
        <p:spPr bwMode="auto">
          <a:xfrm>
            <a:off x="3657601" y="1066800"/>
            <a:ext cx="6524625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5F0EAC-D92B-41DB-B97F-B59B8A7E728A}"/>
              </a:ext>
            </a:extLst>
          </p:cNvPr>
          <p:cNvSpPr/>
          <p:nvPr/>
        </p:nvSpPr>
        <p:spPr bwMode="auto">
          <a:xfrm>
            <a:off x="3657601" y="1922464"/>
            <a:ext cx="6524625" cy="18113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C037DC-9A17-4A77-9BDA-902299A338FB}"/>
              </a:ext>
            </a:extLst>
          </p:cNvPr>
          <p:cNvSpPr/>
          <p:nvPr/>
        </p:nvSpPr>
        <p:spPr bwMode="auto">
          <a:xfrm>
            <a:off x="3921125" y="1190625"/>
            <a:ext cx="3810000" cy="4953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>
                <a:solidFill>
                  <a:schemeClr val="tx1"/>
                </a:solidFill>
                <a:latin typeface="Arial" panose="020B0604020202020204" pitchFamily="34" charset="0"/>
              </a:rPr>
              <a:t>輸入</a:t>
            </a:r>
            <a:r>
              <a:rPr lang="en-US" altLang="zh-TW">
                <a:solidFill>
                  <a:schemeClr val="tx1"/>
                </a:solidFill>
                <a:latin typeface="Arial" panose="020B0604020202020204" pitchFamily="34" charset="0"/>
              </a:rPr>
              <a:t>Liability</a:t>
            </a:r>
            <a:r>
              <a:rPr lang="zh-TW" altLang="en-US">
                <a:solidFill>
                  <a:schemeClr val="tx1"/>
                </a:solidFill>
                <a:latin typeface="Arial" panose="020B0604020202020204" pitchFamily="34" charset="0"/>
              </a:rPr>
              <a:t>資料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806814-9300-49B3-B81E-1612DBFECC55}"/>
              </a:ext>
            </a:extLst>
          </p:cNvPr>
          <p:cNvSpPr/>
          <p:nvPr/>
        </p:nvSpPr>
        <p:spPr>
          <a:xfrm>
            <a:off x="7827963" y="1190625"/>
            <a:ext cx="9144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/>
              <a:t>新增</a:t>
            </a:r>
          </a:p>
        </p:txBody>
      </p:sp>
      <p:sp>
        <p:nvSpPr>
          <p:cNvPr id="58377" name="文字方塊 11">
            <a:extLst>
              <a:ext uri="{FF2B5EF4-FFF2-40B4-BE49-F238E27FC236}">
                <a16:creationId xmlns:a16="http://schemas.microsoft.com/office/drawing/2014/main" id="{0AC4CB0C-FC27-1C7F-12A4-5675C81FF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2788" y="2362200"/>
            <a:ext cx="21447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Liability</a:t>
            </a:r>
            <a:r>
              <a:rPr lang="zh-TW" altLang="en-US"/>
              <a:t>資料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95D12A0-F4EE-450E-A7EB-2ED9B6CECFCE}"/>
              </a:ext>
            </a:extLst>
          </p:cNvPr>
          <p:cNvSpPr/>
          <p:nvPr/>
        </p:nvSpPr>
        <p:spPr>
          <a:xfrm>
            <a:off x="8839200" y="63754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/>
              <a:t>離開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C02591-22B0-4D02-AD14-674853AB747C}"/>
              </a:ext>
            </a:extLst>
          </p:cNvPr>
          <p:cNvSpPr/>
          <p:nvPr/>
        </p:nvSpPr>
        <p:spPr>
          <a:xfrm>
            <a:off x="7772400" y="63754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/>
              <a:t>取消</a:t>
            </a:r>
          </a:p>
        </p:txBody>
      </p:sp>
      <p:sp>
        <p:nvSpPr>
          <p:cNvPr id="12" name="文字方塊 4">
            <a:extLst>
              <a:ext uri="{FF2B5EF4-FFF2-40B4-BE49-F238E27FC236}">
                <a16:creationId xmlns:a16="http://schemas.microsoft.com/office/drawing/2014/main" id="{30283288-BE69-4B24-8A40-7F3BF0DA1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5" y="1898650"/>
            <a:ext cx="1136650" cy="3698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/>
              <a:t>異動</a:t>
            </a:r>
          </a:p>
        </p:txBody>
      </p:sp>
      <p:sp>
        <p:nvSpPr>
          <p:cNvPr id="13" name="文字方塊 4">
            <a:extLst>
              <a:ext uri="{FF2B5EF4-FFF2-40B4-BE49-F238E27FC236}">
                <a16:creationId xmlns:a16="http://schemas.microsoft.com/office/drawing/2014/main" id="{2C7C5CB9-CFC7-430F-840B-095673402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5" y="2459038"/>
            <a:ext cx="1136650" cy="368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/>
              <a:t>查詢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標題 1">
            <a:extLst>
              <a:ext uri="{FF2B5EF4-FFF2-40B4-BE49-F238E27FC236}">
                <a16:creationId xmlns:a16="http://schemas.microsoft.com/office/drawing/2014/main" id="{E70451A2-27BA-03FC-1B54-F27836A951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229600" cy="546100"/>
          </a:xfrm>
        </p:spPr>
        <p:txBody>
          <a:bodyPr/>
          <a:lstStyle/>
          <a:p>
            <a:pPr eaLnBrk="1" hangingPunct="1"/>
            <a:r>
              <a:rPr lang="en-US" altLang="zh-TW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Liability</a:t>
            </a:r>
            <a:r>
              <a:rPr lang="zh-TW" altLang="en-US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4DED694-470F-44BF-A678-7D187CF4557C}"/>
              </a:ext>
            </a:extLst>
          </p:cNvPr>
          <p:cNvSpPr/>
          <p:nvPr/>
        </p:nvSpPr>
        <p:spPr bwMode="auto">
          <a:xfrm>
            <a:off x="1981200" y="1066800"/>
            <a:ext cx="1524000" cy="5029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文字方塊 4">
            <a:extLst>
              <a:ext uri="{FF2B5EF4-FFF2-40B4-BE49-F238E27FC236}">
                <a16:creationId xmlns:a16="http://schemas.microsoft.com/office/drawing/2014/main" id="{4E215A7E-858F-4969-BC6F-26B4AA7F6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5" y="1323975"/>
            <a:ext cx="1136650" cy="3698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/>
              <a:t>新增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2020DB-A09C-41E7-8A47-B9E290665874}"/>
              </a:ext>
            </a:extLst>
          </p:cNvPr>
          <p:cNvSpPr/>
          <p:nvPr/>
        </p:nvSpPr>
        <p:spPr bwMode="auto">
          <a:xfrm>
            <a:off x="3657601" y="1066800"/>
            <a:ext cx="6524625" cy="8318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5F0EAC-D92B-41DB-B97F-B59B8A7E728A}"/>
              </a:ext>
            </a:extLst>
          </p:cNvPr>
          <p:cNvSpPr/>
          <p:nvPr/>
        </p:nvSpPr>
        <p:spPr bwMode="auto">
          <a:xfrm>
            <a:off x="3657601" y="2022475"/>
            <a:ext cx="6524625" cy="18113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C037DC-9A17-4A77-9BDA-902299A338FB}"/>
              </a:ext>
            </a:extLst>
          </p:cNvPr>
          <p:cNvSpPr/>
          <p:nvPr/>
        </p:nvSpPr>
        <p:spPr bwMode="auto">
          <a:xfrm>
            <a:off x="3921125" y="1190625"/>
            <a:ext cx="3810000" cy="4953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latin typeface="Arial" panose="020B0604020202020204" pitchFamily="34" charset="0"/>
              </a:rPr>
              <a:t>查詢</a:t>
            </a:r>
            <a:r>
              <a:rPr lang="en-US" altLang="zh-TW">
                <a:latin typeface="Arial" panose="020B0604020202020204" pitchFamily="34" charset="0"/>
              </a:rPr>
              <a:t>Liability</a:t>
            </a:r>
            <a:r>
              <a:rPr lang="zh-TW" altLang="en-US">
                <a:latin typeface="Arial" panose="020B0604020202020204" pitchFamily="34" charset="0"/>
              </a:rPr>
              <a:t>資料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806814-9300-49B3-B81E-1612DBFECC55}"/>
              </a:ext>
            </a:extLst>
          </p:cNvPr>
          <p:cNvSpPr/>
          <p:nvPr/>
        </p:nvSpPr>
        <p:spPr>
          <a:xfrm>
            <a:off x="7827963" y="1190625"/>
            <a:ext cx="9144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FFFFFF"/>
                </a:solidFill>
              </a:rPr>
              <a:t>查詢</a:t>
            </a:r>
          </a:p>
        </p:txBody>
      </p:sp>
      <p:sp>
        <p:nvSpPr>
          <p:cNvPr id="61449" name="文字方塊 11">
            <a:extLst>
              <a:ext uri="{FF2B5EF4-FFF2-40B4-BE49-F238E27FC236}">
                <a16:creationId xmlns:a16="http://schemas.microsoft.com/office/drawing/2014/main" id="{5FB50620-A791-B0F1-DE31-EAA2A02DF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9226" y="2765425"/>
            <a:ext cx="2144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Liability</a:t>
            </a:r>
            <a:r>
              <a:rPr lang="zh-TW" altLang="en-US"/>
              <a:t>資料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95D12A0-F4EE-450E-A7EB-2ED9B6CECFCE}"/>
              </a:ext>
            </a:extLst>
          </p:cNvPr>
          <p:cNvSpPr/>
          <p:nvPr/>
        </p:nvSpPr>
        <p:spPr>
          <a:xfrm>
            <a:off x="9267825" y="62484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/>
              <a:t>離開</a:t>
            </a:r>
          </a:p>
        </p:txBody>
      </p:sp>
      <p:sp>
        <p:nvSpPr>
          <p:cNvPr id="12" name="文字方塊 4">
            <a:extLst>
              <a:ext uri="{FF2B5EF4-FFF2-40B4-BE49-F238E27FC236}">
                <a16:creationId xmlns:a16="http://schemas.microsoft.com/office/drawing/2014/main" id="{30283288-BE69-4B24-8A40-7F3BF0DA1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5" y="1898650"/>
            <a:ext cx="1136650" cy="36988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/>
              <a:t>異動</a:t>
            </a:r>
          </a:p>
        </p:txBody>
      </p:sp>
      <p:sp>
        <p:nvSpPr>
          <p:cNvPr id="13" name="文字方塊 4">
            <a:extLst>
              <a:ext uri="{FF2B5EF4-FFF2-40B4-BE49-F238E27FC236}">
                <a16:creationId xmlns:a16="http://schemas.microsoft.com/office/drawing/2014/main" id="{2C7C5CB9-CFC7-430F-840B-095673402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5" y="2459038"/>
            <a:ext cx="1136650" cy="368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/>
              <a:t>查詢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0461E3-AE94-4F07-97A2-F7AC74D2507C}"/>
              </a:ext>
            </a:extLst>
          </p:cNvPr>
          <p:cNvSpPr/>
          <p:nvPr/>
        </p:nvSpPr>
        <p:spPr bwMode="auto">
          <a:xfrm>
            <a:off x="3686176" y="3957639"/>
            <a:ext cx="6524625" cy="21669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" name="文字方塊 11">
            <a:extLst>
              <a:ext uri="{FF2B5EF4-FFF2-40B4-BE49-F238E27FC236}">
                <a16:creationId xmlns:a16="http://schemas.microsoft.com/office/drawing/2014/main" id="{D74E9463-3675-4AEE-B79F-F6C5A0C2B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177824"/>
            <a:ext cx="459898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dirty="0"/>
              <a:t>修改</a:t>
            </a:r>
            <a:r>
              <a:rPr lang="en-US" altLang="zh-TW" dirty="0"/>
              <a:t>Liability</a:t>
            </a:r>
            <a:r>
              <a:rPr lang="zh-TW" altLang="en-US" dirty="0"/>
              <a:t>資料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TW" altLang="en-US" dirty="0"/>
              <a:t>刪除舊資料</a:t>
            </a:r>
            <a:r>
              <a:rPr lang="en-US" altLang="zh-TW" dirty="0"/>
              <a:t>(</a:t>
            </a:r>
            <a:r>
              <a:rPr lang="zh-TW" altLang="en-US" dirty="0"/>
              <a:t>過濾出帳過的</a:t>
            </a:r>
            <a:r>
              <a:rPr lang="en-US" altLang="zh-TW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TW" altLang="en-US" dirty="0"/>
              <a:t>切割舊資料</a:t>
            </a:r>
            <a:r>
              <a:rPr lang="en-US" altLang="zh-TW" dirty="0"/>
              <a:t>(</a:t>
            </a:r>
            <a:r>
              <a:rPr lang="zh-TW" altLang="en-US" dirty="0"/>
              <a:t>過濾出帳過的、</a:t>
            </a:r>
            <a:r>
              <a:rPr lang="en-US" altLang="zh-TW" dirty="0"/>
              <a:t>1</a:t>
            </a:r>
            <a:r>
              <a:rPr lang="zh-TW" altLang="en-US" dirty="0"/>
              <a:t>分為</a:t>
            </a:r>
            <a:r>
              <a:rPr lang="en-US" altLang="zh-TW" dirty="0"/>
              <a:t>n)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TW" altLang="en-US" dirty="0"/>
              <a:t>修改舊資料</a:t>
            </a:r>
            <a:r>
              <a:rPr lang="en-US" altLang="zh-TW" dirty="0"/>
              <a:t>(</a:t>
            </a:r>
            <a:r>
              <a:rPr lang="zh-TW" altLang="en-US" dirty="0"/>
              <a:t>過濾出帳過的</a:t>
            </a:r>
            <a:r>
              <a:rPr lang="en-US" altLang="zh-TW" dirty="0"/>
              <a:t>)</a:t>
            </a:r>
          </a:p>
          <a:p>
            <a:pPr eaLnBrk="1" hangingPunct="1">
              <a:defRPr/>
            </a:pPr>
            <a:endParaRPr lang="zh-TW" alt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標題 1">
            <a:extLst>
              <a:ext uri="{FF2B5EF4-FFF2-40B4-BE49-F238E27FC236}">
                <a16:creationId xmlns:a16="http://schemas.microsoft.com/office/drawing/2014/main" id="{842D8BD4-FCE0-2F38-29FC-BB0DD89888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229600" cy="546100"/>
          </a:xfrm>
        </p:spPr>
        <p:txBody>
          <a:bodyPr/>
          <a:lstStyle/>
          <a:p>
            <a:pPr eaLnBrk="1" hangingPunct="1"/>
            <a:r>
              <a:rPr lang="en-US" altLang="zh-TW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Liability</a:t>
            </a:r>
            <a:r>
              <a:rPr lang="zh-TW" altLang="en-US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4DED694-470F-44BF-A678-7D187CF4557C}"/>
              </a:ext>
            </a:extLst>
          </p:cNvPr>
          <p:cNvSpPr/>
          <p:nvPr/>
        </p:nvSpPr>
        <p:spPr bwMode="auto">
          <a:xfrm>
            <a:off x="1981200" y="1066800"/>
            <a:ext cx="1524000" cy="5029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文字方塊 4">
            <a:extLst>
              <a:ext uri="{FF2B5EF4-FFF2-40B4-BE49-F238E27FC236}">
                <a16:creationId xmlns:a16="http://schemas.microsoft.com/office/drawing/2014/main" id="{4E215A7E-858F-4969-BC6F-26B4AA7F6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5" y="1323975"/>
            <a:ext cx="1136650" cy="3698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/>
              <a:t>新增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2020DB-A09C-41E7-8A47-B9E290665874}"/>
              </a:ext>
            </a:extLst>
          </p:cNvPr>
          <p:cNvSpPr/>
          <p:nvPr/>
        </p:nvSpPr>
        <p:spPr bwMode="auto">
          <a:xfrm>
            <a:off x="3657601" y="1066800"/>
            <a:ext cx="6524625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5F0EAC-D92B-41DB-B97F-B59B8A7E728A}"/>
              </a:ext>
            </a:extLst>
          </p:cNvPr>
          <p:cNvSpPr/>
          <p:nvPr/>
        </p:nvSpPr>
        <p:spPr bwMode="auto">
          <a:xfrm>
            <a:off x="3657601" y="1922464"/>
            <a:ext cx="6524625" cy="18113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C037DC-9A17-4A77-9BDA-902299A338FB}"/>
              </a:ext>
            </a:extLst>
          </p:cNvPr>
          <p:cNvSpPr/>
          <p:nvPr/>
        </p:nvSpPr>
        <p:spPr bwMode="auto">
          <a:xfrm>
            <a:off x="3921125" y="1190625"/>
            <a:ext cx="3810000" cy="4953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>
                <a:solidFill>
                  <a:schemeClr val="tx1"/>
                </a:solidFill>
                <a:latin typeface="Arial" panose="020B0604020202020204" pitchFamily="34" charset="0"/>
              </a:rPr>
              <a:t>輸入</a:t>
            </a:r>
            <a:r>
              <a:rPr lang="en-US" altLang="zh-TW">
                <a:solidFill>
                  <a:schemeClr val="tx1"/>
                </a:solidFill>
                <a:latin typeface="Arial" panose="020B0604020202020204" pitchFamily="34" charset="0"/>
              </a:rPr>
              <a:t>Liability</a:t>
            </a:r>
            <a:r>
              <a:rPr lang="zh-TW" altLang="en-US">
                <a:solidFill>
                  <a:schemeClr val="tx1"/>
                </a:solidFill>
                <a:latin typeface="Arial" panose="020B0604020202020204" pitchFamily="34" charset="0"/>
              </a:rPr>
              <a:t>資料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806814-9300-49B3-B81E-1612DBFECC55}"/>
              </a:ext>
            </a:extLst>
          </p:cNvPr>
          <p:cNvSpPr/>
          <p:nvPr/>
        </p:nvSpPr>
        <p:spPr>
          <a:xfrm>
            <a:off x="7827963" y="1190625"/>
            <a:ext cx="9144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FFFFFF"/>
                </a:solidFill>
              </a:rPr>
              <a:t>查詢</a:t>
            </a:r>
          </a:p>
        </p:txBody>
      </p:sp>
      <p:sp>
        <p:nvSpPr>
          <p:cNvPr id="64521" name="文字方塊 11">
            <a:extLst>
              <a:ext uri="{FF2B5EF4-FFF2-40B4-BE49-F238E27FC236}">
                <a16:creationId xmlns:a16="http://schemas.microsoft.com/office/drawing/2014/main" id="{7FE0B52B-F8E2-DEA0-D801-892944B51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2788" y="2362200"/>
            <a:ext cx="21447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Liability</a:t>
            </a:r>
            <a:r>
              <a:rPr lang="zh-TW" altLang="en-US"/>
              <a:t>資料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95D12A0-F4EE-450E-A7EB-2ED9B6CECFCE}"/>
              </a:ext>
            </a:extLst>
          </p:cNvPr>
          <p:cNvSpPr/>
          <p:nvPr/>
        </p:nvSpPr>
        <p:spPr>
          <a:xfrm>
            <a:off x="8839200" y="63754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/>
              <a:t>離開</a:t>
            </a:r>
          </a:p>
        </p:txBody>
      </p:sp>
      <p:sp>
        <p:nvSpPr>
          <p:cNvPr id="12" name="文字方塊 4">
            <a:extLst>
              <a:ext uri="{FF2B5EF4-FFF2-40B4-BE49-F238E27FC236}">
                <a16:creationId xmlns:a16="http://schemas.microsoft.com/office/drawing/2014/main" id="{30283288-BE69-4B24-8A40-7F3BF0DA1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5" y="1898650"/>
            <a:ext cx="1136650" cy="3698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/>
              <a:t>異動</a:t>
            </a:r>
          </a:p>
        </p:txBody>
      </p:sp>
      <p:sp>
        <p:nvSpPr>
          <p:cNvPr id="13" name="文字方塊 4">
            <a:extLst>
              <a:ext uri="{FF2B5EF4-FFF2-40B4-BE49-F238E27FC236}">
                <a16:creationId xmlns:a16="http://schemas.microsoft.com/office/drawing/2014/main" id="{2C7C5CB9-CFC7-430F-840B-095673402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5" y="2459038"/>
            <a:ext cx="1136650" cy="3683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/>
              <a:t>查詢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04DED694-470F-44BF-A678-7D187CF4557C}"/>
              </a:ext>
            </a:extLst>
          </p:cNvPr>
          <p:cNvSpPr/>
          <p:nvPr/>
        </p:nvSpPr>
        <p:spPr bwMode="auto">
          <a:xfrm>
            <a:off x="1981200" y="1066800"/>
            <a:ext cx="1524000" cy="5029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4">
            <a:extLst>
              <a:ext uri="{FF2B5EF4-FFF2-40B4-BE49-F238E27FC236}">
                <a16:creationId xmlns:a16="http://schemas.microsoft.com/office/drawing/2014/main" id="{2C7C5CB9-CFC7-430F-840B-095673402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5" y="1393826"/>
            <a:ext cx="1136650" cy="14779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供應商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1" hangingPunct="1">
              <a:defRPr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1" hangingPunct="1">
              <a:defRPr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1" hangingPunct="1">
              <a:defRPr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1" hangingPunct="1">
              <a:defRPr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612" name="標題 1">
            <a:extLst>
              <a:ext uri="{FF2B5EF4-FFF2-40B4-BE49-F238E27FC236}">
                <a16:creationId xmlns:a16="http://schemas.microsoft.com/office/drawing/2014/main" id="{011569CD-620B-4201-1C61-169840DDE1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229600" cy="546100"/>
          </a:xfrm>
        </p:spPr>
        <p:txBody>
          <a:bodyPr/>
          <a:lstStyle/>
          <a:p>
            <a:pPr eaLnBrk="1" hangingPunct="1"/>
            <a:r>
              <a:rPr lang="zh-TW" altLang="en-US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資料建立</a:t>
            </a:r>
          </a:p>
        </p:txBody>
      </p:sp>
      <p:sp>
        <p:nvSpPr>
          <p:cNvPr id="17" name="文字方塊 4">
            <a:extLst>
              <a:ext uri="{FF2B5EF4-FFF2-40B4-BE49-F238E27FC236}">
                <a16:creationId xmlns:a16="http://schemas.microsoft.com/office/drawing/2014/main" id="{4E215A7E-858F-4969-BC6F-26B4AA7F6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1916114"/>
            <a:ext cx="720725" cy="36988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TW"/>
            </a:defPPr>
            <a:lvl1pPr algn="ctr" eaLnBrk="1" hangingPunct="1"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zh-TW" altLang="en-US">
                <a:solidFill>
                  <a:schemeClr val="bg1"/>
                </a:solidFill>
              </a:rPr>
              <a:t>新增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15F0EAC-D92B-41DB-B97F-B59B8A7E728A}"/>
              </a:ext>
            </a:extLst>
          </p:cNvPr>
          <p:cNvSpPr/>
          <p:nvPr/>
        </p:nvSpPr>
        <p:spPr bwMode="auto">
          <a:xfrm>
            <a:off x="3657601" y="1066800"/>
            <a:ext cx="6524625" cy="5029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615" name="文字方塊 11">
            <a:extLst>
              <a:ext uri="{FF2B5EF4-FFF2-40B4-BE49-F238E27FC236}">
                <a16:creationId xmlns:a16="http://schemas.microsoft.com/office/drawing/2014/main" id="{C14BD5F4-E0E3-1F86-AD5A-D222815DE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2788" y="2362200"/>
            <a:ext cx="21447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供應商資料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95D12A0-F4EE-450E-A7EB-2ED9B6CECFCE}"/>
              </a:ext>
            </a:extLst>
          </p:cNvPr>
          <p:cNvSpPr/>
          <p:nvPr/>
        </p:nvSpPr>
        <p:spPr>
          <a:xfrm>
            <a:off x="9239250" y="63246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</a:p>
        </p:txBody>
      </p:sp>
      <p:sp>
        <p:nvSpPr>
          <p:cNvPr id="24" name="文字方塊 4">
            <a:extLst>
              <a:ext uri="{FF2B5EF4-FFF2-40B4-BE49-F238E27FC236}">
                <a16:creationId xmlns:a16="http://schemas.microsoft.com/office/drawing/2014/main" id="{30283288-BE69-4B24-8A40-7F3BF0DA1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2317750"/>
            <a:ext cx="739775" cy="5222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異動</a:t>
            </a:r>
          </a:p>
        </p:txBody>
      </p:sp>
      <p:sp>
        <p:nvSpPr>
          <p:cNvPr id="26" name="文字方塊 4">
            <a:extLst>
              <a:ext uri="{FF2B5EF4-FFF2-40B4-BE49-F238E27FC236}">
                <a16:creationId xmlns:a16="http://schemas.microsoft.com/office/drawing/2014/main" id="{2C7C5CB9-CFC7-430F-840B-095673402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5" y="2997200"/>
            <a:ext cx="1136650" cy="36988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defPPr>
              <a:defRPr lang="zh-TW"/>
            </a:defPPr>
            <a:lvl1pPr algn="ctr" eaLnBrk="1" hangingPunct="1"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zh-TW" altLang="en-US">
                <a:solidFill>
                  <a:schemeClr val="bg1"/>
                </a:solidFill>
              </a:rPr>
              <a:t>會員</a:t>
            </a:r>
          </a:p>
        </p:txBody>
      </p:sp>
      <p:sp>
        <p:nvSpPr>
          <p:cNvPr id="27" name="文字方塊 4">
            <a:extLst>
              <a:ext uri="{FF2B5EF4-FFF2-40B4-BE49-F238E27FC236}">
                <a16:creationId xmlns:a16="http://schemas.microsoft.com/office/drawing/2014/main" id="{2C7C5CB9-CFC7-430F-840B-095673402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5" y="3479800"/>
            <a:ext cx="1136650" cy="36988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defPPr>
              <a:defRPr lang="zh-TW"/>
            </a:defPPr>
            <a:lvl1pPr algn="ctr" eaLnBrk="1" hangingPunct="1"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zh-TW" altLang="en-US"/>
              <a:t>聯盟</a:t>
            </a:r>
          </a:p>
        </p:txBody>
      </p:sp>
      <p:sp>
        <p:nvSpPr>
          <p:cNvPr id="28" name="文字方塊 4">
            <a:extLst>
              <a:ext uri="{FF2B5EF4-FFF2-40B4-BE49-F238E27FC236}">
                <a16:creationId xmlns:a16="http://schemas.microsoft.com/office/drawing/2014/main" id="{2C7C5CB9-CFC7-430F-840B-095673402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5" y="3956050"/>
            <a:ext cx="1136650" cy="3683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defPPr>
              <a:defRPr lang="zh-TW"/>
            </a:defPPr>
            <a:lvl1pPr algn="ctr" eaLnBrk="1" hangingPunct="1"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zh-TW" altLang="en-US"/>
              <a:t>代碼</a:t>
            </a:r>
          </a:p>
        </p:txBody>
      </p:sp>
      <p:sp>
        <p:nvSpPr>
          <p:cNvPr id="29" name="文字方塊 4">
            <a:extLst>
              <a:ext uri="{FF2B5EF4-FFF2-40B4-BE49-F238E27FC236}">
                <a16:creationId xmlns:a16="http://schemas.microsoft.com/office/drawing/2014/main" id="{2C7C5CB9-CFC7-430F-840B-095673402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5" y="4430714"/>
            <a:ext cx="1136650" cy="3698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defPPr>
              <a:defRPr lang="zh-TW"/>
            </a:defPPr>
            <a:lvl1pPr algn="ctr" eaLnBrk="1" hangingPunct="1"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zh-TW" altLang="en-US"/>
              <a:t>合約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04DED694-470F-44BF-A678-7D187CF4557C}"/>
              </a:ext>
            </a:extLst>
          </p:cNvPr>
          <p:cNvSpPr/>
          <p:nvPr/>
        </p:nvSpPr>
        <p:spPr bwMode="auto">
          <a:xfrm>
            <a:off x="1981200" y="1066800"/>
            <a:ext cx="1524000" cy="5029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4">
            <a:extLst>
              <a:ext uri="{FF2B5EF4-FFF2-40B4-BE49-F238E27FC236}">
                <a16:creationId xmlns:a16="http://schemas.microsoft.com/office/drawing/2014/main" id="{2C7C5CB9-CFC7-430F-840B-095673402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5" y="1393826"/>
            <a:ext cx="1136650" cy="14779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供應商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1" hangingPunct="1">
              <a:defRPr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1" hangingPunct="1">
              <a:defRPr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1" hangingPunct="1">
              <a:defRPr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1" hangingPunct="1">
              <a:defRPr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636" name="標題 1">
            <a:extLst>
              <a:ext uri="{FF2B5EF4-FFF2-40B4-BE49-F238E27FC236}">
                <a16:creationId xmlns:a16="http://schemas.microsoft.com/office/drawing/2014/main" id="{EEFA3F55-30E1-B0B1-63A8-15297C5DA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229600" cy="546100"/>
          </a:xfrm>
        </p:spPr>
        <p:txBody>
          <a:bodyPr/>
          <a:lstStyle/>
          <a:p>
            <a:pPr eaLnBrk="1" hangingPunct="1"/>
            <a:r>
              <a:rPr lang="zh-TW" altLang="en-US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資料建立</a:t>
            </a:r>
          </a:p>
        </p:txBody>
      </p:sp>
      <p:sp>
        <p:nvSpPr>
          <p:cNvPr id="17" name="文字方塊 4">
            <a:extLst>
              <a:ext uri="{FF2B5EF4-FFF2-40B4-BE49-F238E27FC236}">
                <a16:creationId xmlns:a16="http://schemas.microsoft.com/office/drawing/2014/main" id="{4E215A7E-858F-4969-BC6F-26B4AA7F6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076" y="1841500"/>
            <a:ext cx="720725" cy="3698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82020DB-A09C-41E7-8A47-B9E290665874}"/>
              </a:ext>
            </a:extLst>
          </p:cNvPr>
          <p:cNvSpPr/>
          <p:nvPr/>
        </p:nvSpPr>
        <p:spPr bwMode="auto">
          <a:xfrm>
            <a:off x="3657601" y="1066800"/>
            <a:ext cx="6524625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15F0EAC-D92B-41DB-B97F-B59B8A7E728A}"/>
              </a:ext>
            </a:extLst>
          </p:cNvPr>
          <p:cNvSpPr/>
          <p:nvPr/>
        </p:nvSpPr>
        <p:spPr bwMode="auto">
          <a:xfrm>
            <a:off x="3657601" y="1922464"/>
            <a:ext cx="6524625" cy="41735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zh-TW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7C037DC-9A17-4A77-9BDA-902299A338FB}"/>
              </a:ext>
            </a:extLst>
          </p:cNvPr>
          <p:cNvSpPr/>
          <p:nvPr/>
        </p:nvSpPr>
        <p:spPr bwMode="auto">
          <a:xfrm>
            <a:off x="3921125" y="1190625"/>
            <a:ext cx="3810000" cy="4953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輸入供應商關鍵字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7806814-9300-49B3-B81E-1612DBFECC55}"/>
              </a:ext>
            </a:extLst>
          </p:cNvPr>
          <p:cNvSpPr/>
          <p:nvPr/>
        </p:nvSpPr>
        <p:spPr>
          <a:xfrm>
            <a:off x="7827963" y="1190625"/>
            <a:ext cx="9144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</a:p>
        </p:txBody>
      </p:sp>
      <p:sp>
        <p:nvSpPr>
          <p:cNvPr id="69642" name="文字方塊 11">
            <a:extLst>
              <a:ext uri="{FF2B5EF4-FFF2-40B4-BE49-F238E27FC236}">
                <a16:creationId xmlns:a16="http://schemas.microsoft.com/office/drawing/2014/main" id="{CDBF32C1-8ED7-6F90-A5A8-E69D1E154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2788" y="2362200"/>
            <a:ext cx="21447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供應商資料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95D12A0-F4EE-450E-A7EB-2ED9B6CECFCE}"/>
              </a:ext>
            </a:extLst>
          </p:cNvPr>
          <p:cNvSpPr/>
          <p:nvPr/>
        </p:nvSpPr>
        <p:spPr>
          <a:xfrm>
            <a:off x="9239250" y="63246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</a:p>
        </p:txBody>
      </p:sp>
      <p:sp>
        <p:nvSpPr>
          <p:cNvPr id="26" name="文字方塊 4">
            <a:extLst>
              <a:ext uri="{FF2B5EF4-FFF2-40B4-BE49-F238E27FC236}">
                <a16:creationId xmlns:a16="http://schemas.microsoft.com/office/drawing/2014/main" id="{2C7C5CB9-CFC7-430F-840B-095673402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5" y="2997200"/>
            <a:ext cx="1136650" cy="36988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defPPr>
              <a:defRPr lang="zh-TW"/>
            </a:defPPr>
            <a:lvl1pPr algn="ctr" eaLnBrk="1" hangingPunct="1"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zh-TW" altLang="en-US">
                <a:solidFill>
                  <a:schemeClr val="bg1"/>
                </a:solidFill>
              </a:rPr>
              <a:t>會員</a:t>
            </a:r>
          </a:p>
        </p:txBody>
      </p:sp>
      <p:sp>
        <p:nvSpPr>
          <p:cNvPr id="27" name="文字方塊 4">
            <a:extLst>
              <a:ext uri="{FF2B5EF4-FFF2-40B4-BE49-F238E27FC236}">
                <a16:creationId xmlns:a16="http://schemas.microsoft.com/office/drawing/2014/main" id="{2C7C5CB9-CFC7-430F-840B-095673402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5" y="3479800"/>
            <a:ext cx="1136650" cy="36988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defPPr>
              <a:defRPr lang="zh-TW"/>
            </a:defPPr>
            <a:lvl1pPr algn="ctr" eaLnBrk="1" hangingPunct="1"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zh-TW" altLang="en-US"/>
              <a:t>聯盟</a:t>
            </a:r>
          </a:p>
        </p:txBody>
      </p:sp>
      <p:sp>
        <p:nvSpPr>
          <p:cNvPr id="28" name="文字方塊 4">
            <a:extLst>
              <a:ext uri="{FF2B5EF4-FFF2-40B4-BE49-F238E27FC236}">
                <a16:creationId xmlns:a16="http://schemas.microsoft.com/office/drawing/2014/main" id="{2C7C5CB9-CFC7-430F-840B-095673402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5" y="3956050"/>
            <a:ext cx="1136650" cy="3683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defPPr>
              <a:defRPr lang="zh-TW"/>
            </a:defPPr>
            <a:lvl1pPr algn="ctr" eaLnBrk="1" hangingPunct="1"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zh-TW" altLang="en-US"/>
              <a:t>代碼</a:t>
            </a:r>
          </a:p>
        </p:txBody>
      </p:sp>
      <p:sp>
        <p:nvSpPr>
          <p:cNvPr id="29" name="文字方塊 4">
            <a:extLst>
              <a:ext uri="{FF2B5EF4-FFF2-40B4-BE49-F238E27FC236}">
                <a16:creationId xmlns:a16="http://schemas.microsoft.com/office/drawing/2014/main" id="{2C7C5CB9-CFC7-430F-840B-095673402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5" y="4430714"/>
            <a:ext cx="1136650" cy="3698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defPPr>
              <a:defRPr lang="zh-TW"/>
            </a:defPPr>
            <a:lvl1pPr algn="ctr" eaLnBrk="1" hangingPunct="1"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zh-TW" altLang="en-US"/>
              <a:t>合約</a:t>
            </a:r>
          </a:p>
        </p:txBody>
      </p:sp>
      <p:sp>
        <p:nvSpPr>
          <p:cNvPr id="22" name="文字方塊 4">
            <a:extLst>
              <a:ext uri="{FF2B5EF4-FFF2-40B4-BE49-F238E27FC236}">
                <a16:creationId xmlns:a16="http://schemas.microsoft.com/office/drawing/2014/main" id="{986F2058-F1F9-4F67-82DC-9A96F4230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076" y="2286000"/>
            <a:ext cx="739775" cy="52228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  <a:r>
              <a:rPr lang="en-US" altLang="zh-TW"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異動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人工輸入 1">
            <a:extLst>
              <a:ext uri="{FF2B5EF4-FFF2-40B4-BE49-F238E27FC236}">
                <a16:creationId xmlns:a16="http://schemas.microsoft.com/office/drawing/2014/main" id="{1F895304-C932-4CFD-B90F-60A26F696E65}"/>
              </a:ext>
            </a:extLst>
          </p:cNvPr>
          <p:cNvSpPr/>
          <p:nvPr/>
        </p:nvSpPr>
        <p:spPr>
          <a:xfrm rot="16200000" flipV="1">
            <a:off x="1480136" y="-196509"/>
            <a:ext cx="355548" cy="2485377"/>
          </a:xfrm>
          <a:prstGeom prst="flowChartManualInpu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50752E-445B-4C08-B01C-277506EF8293}"/>
              </a:ext>
            </a:extLst>
          </p:cNvPr>
          <p:cNvSpPr/>
          <p:nvPr/>
        </p:nvSpPr>
        <p:spPr>
          <a:xfrm>
            <a:off x="412808" y="832487"/>
            <a:ext cx="11178478" cy="2697614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3AB8C0-AB31-4030-A138-AE69BD359D6B}"/>
              </a:ext>
            </a:extLst>
          </p:cNvPr>
          <p:cNvSpPr/>
          <p:nvPr/>
        </p:nvSpPr>
        <p:spPr>
          <a:xfrm>
            <a:off x="517629" y="8698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endParaRPr kumimoji="1" lang="en-US" altLang="zh-TW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2F0CE17B-AE18-4601-A67A-B8F98A204115}"/>
              </a:ext>
            </a:extLst>
          </p:cNvPr>
          <p:cNvSpPr txBox="1">
            <a:spLocks/>
          </p:cNvSpPr>
          <p:nvPr/>
        </p:nvSpPr>
        <p:spPr>
          <a:xfrm>
            <a:off x="1622156" y="200765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lang="en-US" altLang="zh-TW" sz="3300" dirty="0"/>
              <a:t>API</a:t>
            </a:r>
            <a:r>
              <a:rPr lang="zh-TW" altLang="en-US" sz="3300"/>
              <a:t>設計規格</a:t>
            </a:r>
            <a:endParaRPr kumimoji="0" lang="zh-TW" altLang="en-US" sz="33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6735105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2F0CE17B-AE18-4601-A67A-B8F98A204115}"/>
              </a:ext>
            </a:extLst>
          </p:cNvPr>
          <p:cNvSpPr txBox="1">
            <a:spLocks/>
          </p:cNvSpPr>
          <p:nvPr/>
        </p:nvSpPr>
        <p:spPr>
          <a:xfrm>
            <a:off x="1622156" y="200765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TW" altLang="en-US" sz="3600"/>
              <a:t>架構規劃</a:t>
            </a:r>
            <a:endParaRPr kumimoji="0" lang="zh-TW" altLang="en-US" sz="36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2544F0A1-48B3-02BC-F7D7-A5373CE9EBEB}"/>
              </a:ext>
            </a:extLst>
          </p:cNvPr>
          <p:cNvGrpSpPr/>
          <p:nvPr/>
        </p:nvGrpSpPr>
        <p:grpSpPr>
          <a:xfrm>
            <a:off x="-17288" y="835663"/>
            <a:ext cx="12178744" cy="6022758"/>
            <a:chOff x="36743" y="978102"/>
            <a:chExt cx="13655670" cy="6159039"/>
          </a:xfrm>
        </p:grpSpPr>
        <p:pic>
          <p:nvPicPr>
            <p:cNvPr id="118" name="Graphic 6">
              <a:extLst>
                <a:ext uri="{FF2B5EF4-FFF2-40B4-BE49-F238E27FC236}">
                  <a16:creationId xmlns:a16="http://schemas.microsoft.com/office/drawing/2014/main" id="{1B0B2D02-FE67-8FDA-E700-23264F325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 bwMode="auto">
            <a:xfrm flipH="1">
              <a:off x="12799021" y="2075800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" name="Graphic 12">
              <a:extLst>
                <a:ext uri="{FF2B5EF4-FFF2-40B4-BE49-F238E27FC236}">
                  <a16:creationId xmlns:a16="http://schemas.microsoft.com/office/drawing/2014/main" id="{BDA6DE63-B59B-60F2-6527-FD18CDD9B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63609" y="3943053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TextBox 29">
              <a:extLst>
                <a:ext uri="{FF2B5EF4-FFF2-40B4-BE49-F238E27FC236}">
                  <a16:creationId xmlns:a16="http://schemas.microsoft.com/office/drawing/2014/main" id="{813C968B-FB6D-DEAE-E50D-DBC6ED12A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63566" y="4396780"/>
              <a:ext cx="1073150" cy="267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TW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OA</a:t>
              </a:r>
              <a:r>
                <a:rPr lang="zh-TW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TW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</a:t>
              </a:r>
            </a:p>
          </p:txBody>
        </p:sp>
        <p:grpSp>
          <p:nvGrpSpPr>
            <p:cNvPr id="121" name="群組 120">
              <a:extLst>
                <a:ext uri="{FF2B5EF4-FFF2-40B4-BE49-F238E27FC236}">
                  <a16:creationId xmlns:a16="http://schemas.microsoft.com/office/drawing/2014/main" id="{6AA2C27F-CB2D-5F32-7D5A-6C718A170FE8}"/>
                </a:ext>
              </a:extLst>
            </p:cNvPr>
            <p:cNvGrpSpPr/>
            <p:nvPr/>
          </p:nvGrpSpPr>
          <p:grpSpPr>
            <a:xfrm>
              <a:off x="12675280" y="2925521"/>
              <a:ext cx="906083" cy="480503"/>
              <a:chOff x="10990523" y="5474404"/>
              <a:chExt cx="906083" cy="480503"/>
            </a:xfrm>
          </p:grpSpPr>
          <p:pic>
            <p:nvPicPr>
              <p:cNvPr id="227" name="Graphic 15">
                <a:extLst>
                  <a:ext uri="{FF2B5EF4-FFF2-40B4-BE49-F238E27FC236}">
                    <a16:creationId xmlns:a16="http://schemas.microsoft.com/office/drawing/2014/main" id="{EF40EFA8-988F-75BA-6878-1E8634F416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26706" y="5474404"/>
                <a:ext cx="469900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8" name="Graphic 24">
                <a:extLst>
                  <a:ext uri="{FF2B5EF4-FFF2-40B4-BE49-F238E27FC236}">
                    <a16:creationId xmlns:a16="http://schemas.microsoft.com/office/drawing/2014/main" id="{9C26F63F-0FEF-88E4-7B6F-6FEBD98D8C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90523" y="5485007"/>
                <a:ext cx="469900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122" name="接點: 肘形 121">
              <a:extLst>
                <a:ext uri="{FF2B5EF4-FFF2-40B4-BE49-F238E27FC236}">
                  <a16:creationId xmlns:a16="http://schemas.microsoft.com/office/drawing/2014/main" id="{AADD730B-CBE0-67E4-1BB5-6EBC8CCB4A95}"/>
                </a:ext>
              </a:extLst>
            </p:cNvPr>
            <p:cNvCxnSpPr>
              <a:stCxn id="118" idx="2"/>
              <a:endCxn id="228" idx="0"/>
            </p:cNvCxnSpPr>
            <p:nvPr/>
          </p:nvCxnSpPr>
          <p:spPr>
            <a:xfrm rot="5400000">
              <a:off x="12776888" y="2679042"/>
              <a:ext cx="390425" cy="12374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3" name="接點: 肘形 122">
              <a:extLst>
                <a:ext uri="{FF2B5EF4-FFF2-40B4-BE49-F238E27FC236}">
                  <a16:creationId xmlns:a16="http://schemas.microsoft.com/office/drawing/2014/main" id="{D26BFE1F-EC13-1356-11B6-375EBFD0A072}"/>
                </a:ext>
              </a:extLst>
            </p:cNvPr>
            <p:cNvCxnSpPr>
              <a:stCxn id="228" idx="2"/>
              <a:endCxn id="119" idx="0"/>
            </p:cNvCxnSpPr>
            <p:nvPr/>
          </p:nvCxnSpPr>
          <p:spPr>
            <a:xfrm rot="16200000" flipH="1">
              <a:off x="12735879" y="3580373"/>
              <a:ext cx="537029" cy="18833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接點: 肘形 123">
              <a:extLst>
                <a:ext uri="{FF2B5EF4-FFF2-40B4-BE49-F238E27FC236}">
                  <a16:creationId xmlns:a16="http://schemas.microsoft.com/office/drawing/2014/main" id="{0B6A0CB9-19E2-B5A2-32FA-B90CA1CBEA8B}"/>
                </a:ext>
              </a:extLst>
            </p:cNvPr>
            <p:cNvCxnSpPr>
              <a:cxnSpLocks/>
              <a:stCxn id="119" idx="1"/>
            </p:cNvCxnSpPr>
            <p:nvPr/>
          </p:nvCxnSpPr>
          <p:spPr>
            <a:xfrm rot="10800000">
              <a:off x="8892860" y="3683461"/>
              <a:ext cx="3970751" cy="4945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25" name="群組 124">
              <a:extLst>
                <a:ext uri="{FF2B5EF4-FFF2-40B4-BE49-F238E27FC236}">
                  <a16:creationId xmlns:a16="http://schemas.microsoft.com/office/drawing/2014/main" id="{BF31A5FE-33F3-13EB-368C-30FCB3FF62AB}"/>
                </a:ext>
              </a:extLst>
            </p:cNvPr>
            <p:cNvGrpSpPr/>
            <p:nvPr/>
          </p:nvGrpSpPr>
          <p:grpSpPr>
            <a:xfrm>
              <a:off x="67249" y="2030183"/>
              <a:ext cx="11109413" cy="4894682"/>
              <a:chOff x="-1424114" y="1778005"/>
              <a:chExt cx="12361406" cy="4894682"/>
            </a:xfrm>
          </p:grpSpPr>
          <p:pic>
            <p:nvPicPr>
              <p:cNvPr id="224" name="Graphic 13">
                <a:extLst>
                  <a:ext uri="{FF2B5EF4-FFF2-40B4-BE49-F238E27FC236}">
                    <a16:creationId xmlns:a16="http://schemas.microsoft.com/office/drawing/2014/main" id="{E788AD76-1451-3349-7F5F-8FF402F85E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2710" y="1835098"/>
                <a:ext cx="471399" cy="416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5" name="TextBox 11">
                <a:extLst>
                  <a:ext uri="{FF2B5EF4-FFF2-40B4-BE49-F238E27FC236}">
                    <a16:creationId xmlns:a16="http://schemas.microsoft.com/office/drawing/2014/main" id="{9D14F014-7EF6-14BF-EE2A-8FAC17F7D2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94616" y="6384682"/>
                <a:ext cx="642676" cy="288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S3</a:t>
                </a:r>
              </a:p>
            </p:txBody>
          </p:sp>
          <p:pic>
            <p:nvPicPr>
              <p:cNvPr id="167" name="Graphic 20">
                <a:extLst>
                  <a:ext uri="{FF2B5EF4-FFF2-40B4-BE49-F238E27FC236}">
                    <a16:creationId xmlns:a16="http://schemas.microsoft.com/office/drawing/2014/main" id="{74838E54-9157-7421-73E7-F1D0C6ED92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6973" y="3256592"/>
                <a:ext cx="437180" cy="437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" name="TextBox 12">
                <a:extLst>
                  <a:ext uri="{FF2B5EF4-FFF2-40B4-BE49-F238E27FC236}">
                    <a16:creationId xmlns:a16="http://schemas.microsoft.com/office/drawing/2014/main" id="{52288167-5288-8575-DD62-F0D094AB63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3344" y="3488095"/>
                <a:ext cx="16772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Certificate</a:t>
                </a:r>
                <a:b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</a:br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Manager (ACM)</a:t>
                </a:r>
              </a:p>
            </p:txBody>
          </p:sp>
          <p:cxnSp>
            <p:nvCxnSpPr>
              <p:cNvPr id="169" name="接點: 肘形 168">
                <a:extLst>
                  <a:ext uri="{FF2B5EF4-FFF2-40B4-BE49-F238E27FC236}">
                    <a16:creationId xmlns:a16="http://schemas.microsoft.com/office/drawing/2014/main" id="{B297D70A-9851-A1EF-DDB5-D68F2C019B12}"/>
                  </a:ext>
                </a:extLst>
              </p:cNvPr>
              <p:cNvCxnSpPr>
                <a:cxnSpLocks/>
                <a:stCxn id="204" idx="3"/>
                <a:endCxn id="224" idx="1"/>
              </p:cNvCxnSpPr>
              <p:nvPr/>
            </p:nvCxnSpPr>
            <p:spPr>
              <a:xfrm flipV="1">
                <a:off x="4880178" y="2043329"/>
                <a:ext cx="1452532" cy="215932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1" name="群組 170">
                <a:extLst>
                  <a:ext uri="{FF2B5EF4-FFF2-40B4-BE49-F238E27FC236}">
                    <a16:creationId xmlns:a16="http://schemas.microsoft.com/office/drawing/2014/main" id="{A4FDF679-23B4-6104-77DE-2FF7CDC734AE}"/>
                  </a:ext>
                </a:extLst>
              </p:cNvPr>
              <p:cNvGrpSpPr/>
              <p:nvPr/>
            </p:nvGrpSpPr>
            <p:grpSpPr>
              <a:xfrm>
                <a:off x="8052497" y="1801395"/>
                <a:ext cx="2013714" cy="896808"/>
                <a:chOff x="8009274" y="1688946"/>
                <a:chExt cx="2013714" cy="896808"/>
              </a:xfrm>
            </p:grpSpPr>
            <p:pic>
              <p:nvPicPr>
                <p:cNvPr id="211" name="Graphic 6">
                  <a:extLst>
                    <a:ext uri="{FF2B5EF4-FFF2-40B4-BE49-F238E27FC236}">
                      <a16:creationId xmlns:a16="http://schemas.microsoft.com/office/drawing/2014/main" id="{6E172412-AFBD-BAE7-2CE5-DF257A0E962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09275" y="1704269"/>
                  <a:ext cx="342298" cy="3607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12" name="Rectangle 31">
                  <a:extLst>
                    <a:ext uri="{FF2B5EF4-FFF2-40B4-BE49-F238E27FC236}">
                      <a16:creationId xmlns:a16="http://schemas.microsoft.com/office/drawing/2014/main" id="{A0924793-970D-C7F0-C0CD-C6D652BC531D}"/>
                    </a:ext>
                  </a:extLst>
                </p:cNvPr>
                <p:cNvSpPr/>
                <p:nvPr/>
              </p:nvSpPr>
              <p:spPr>
                <a:xfrm>
                  <a:off x="8009274" y="1688946"/>
                  <a:ext cx="2013714" cy="890588"/>
                </a:xfrm>
                <a:prstGeom prst="rect">
                  <a:avLst/>
                </a:prstGeom>
                <a:noFill/>
                <a:ln w="12700">
                  <a:solidFill>
                    <a:srgbClr val="333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02920" tIns="9144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b="1" dirty="0">
                      <a:ln w="0"/>
                      <a:solidFill>
                        <a:srgbClr val="3333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AWS RDS</a:t>
                  </a:r>
                </a:p>
              </p:txBody>
            </p:sp>
            <p:pic>
              <p:nvPicPr>
                <p:cNvPr id="213" name="Graphic 53">
                  <a:extLst>
                    <a:ext uri="{FF2B5EF4-FFF2-40B4-BE49-F238E27FC236}">
                      <a16:creationId xmlns:a16="http://schemas.microsoft.com/office/drawing/2014/main" id="{D6ED467F-F3BF-5958-3335-FAF3E34B777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62425" y="2128554"/>
                  <a:ext cx="619463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4" name="Graphic 53">
                  <a:extLst>
                    <a:ext uri="{FF2B5EF4-FFF2-40B4-BE49-F238E27FC236}">
                      <a16:creationId xmlns:a16="http://schemas.microsoft.com/office/drawing/2014/main" id="{DEF820CD-A937-F39D-6E1C-492CE05BFE4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35998" y="2120901"/>
                  <a:ext cx="619463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cxnSp>
            <p:nvCxnSpPr>
              <p:cNvPr id="172" name="接點: 肘形 171">
                <a:extLst>
                  <a:ext uri="{FF2B5EF4-FFF2-40B4-BE49-F238E27FC236}">
                    <a16:creationId xmlns:a16="http://schemas.microsoft.com/office/drawing/2014/main" id="{537E7C41-298B-FBF3-0918-A63A6004EEC0}"/>
                  </a:ext>
                </a:extLst>
              </p:cNvPr>
              <p:cNvCxnSpPr>
                <a:cxnSpLocks/>
                <a:stCxn id="224" idx="3"/>
                <a:endCxn id="212" idx="1"/>
              </p:cNvCxnSpPr>
              <p:nvPr/>
            </p:nvCxnSpPr>
            <p:spPr>
              <a:xfrm>
                <a:off x="6804108" y="2043329"/>
                <a:ext cx="1248389" cy="20336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接點: 肘形 173">
                <a:extLst>
                  <a:ext uri="{FF2B5EF4-FFF2-40B4-BE49-F238E27FC236}">
                    <a16:creationId xmlns:a16="http://schemas.microsoft.com/office/drawing/2014/main" id="{FE9211BB-C5E9-9C3A-8CCB-F9454B2DAF50}"/>
                  </a:ext>
                </a:extLst>
              </p:cNvPr>
              <p:cNvCxnSpPr>
                <a:cxnSpLocks/>
                <a:endCxn id="214" idx="2"/>
              </p:cNvCxnSpPr>
              <p:nvPr/>
            </p:nvCxnSpPr>
            <p:spPr>
              <a:xfrm flipV="1">
                <a:off x="7556973" y="2690550"/>
                <a:ext cx="2031979" cy="318636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7" name="群組 176">
                <a:extLst>
                  <a:ext uri="{FF2B5EF4-FFF2-40B4-BE49-F238E27FC236}">
                    <a16:creationId xmlns:a16="http://schemas.microsoft.com/office/drawing/2014/main" id="{079A137D-7FAA-E936-4453-BF26FCBAEC23}"/>
                  </a:ext>
                </a:extLst>
              </p:cNvPr>
              <p:cNvGrpSpPr/>
              <p:nvPr/>
            </p:nvGrpSpPr>
            <p:grpSpPr>
              <a:xfrm>
                <a:off x="2953675" y="2749810"/>
                <a:ext cx="4624572" cy="2679266"/>
                <a:chOff x="2021133" y="2463031"/>
                <a:chExt cx="4624572" cy="2679266"/>
              </a:xfrm>
            </p:grpSpPr>
            <p:pic>
              <p:nvPicPr>
                <p:cNvPr id="207" name="Graphic 18">
                  <a:extLst>
                    <a:ext uri="{FF2B5EF4-FFF2-40B4-BE49-F238E27FC236}">
                      <a16:creationId xmlns:a16="http://schemas.microsoft.com/office/drawing/2014/main" id="{3EE3482A-A2B6-45F8-902B-54ACC39F9D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56261" y="2497868"/>
                  <a:ext cx="406616" cy="3797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8" name="TextBox 26">
                  <a:extLst>
                    <a:ext uri="{FF2B5EF4-FFF2-40B4-BE49-F238E27FC236}">
                      <a16:creationId xmlns:a16="http://schemas.microsoft.com/office/drawing/2014/main" id="{0E07BD78-FEEA-534D-4071-F785817BD86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70937" y="2621514"/>
                  <a:ext cx="821130" cy="3520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800" dirty="0" err="1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Fargate</a:t>
                  </a:r>
                  <a:r>
                    <a:rPr lang="en-US" altLang="en-US" sz="8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 </a:t>
                  </a:r>
                </a:p>
                <a:p>
                  <a:pPr algn="ctr" eaLnBrk="1" hangingPunct="1"/>
                  <a:r>
                    <a:rPr lang="en-US" altLang="en-US" sz="8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Container</a:t>
                  </a:r>
                </a:p>
              </p:txBody>
            </p:sp>
            <p:sp>
              <p:nvSpPr>
                <p:cNvPr id="209" name="TextBox 26">
                  <a:extLst>
                    <a:ext uri="{FF2B5EF4-FFF2-40B4-BE49-F238E27FC236}">
                      <a16:creationId xmlns:a16="http://schemas.microsoft.com/office/drawing/2014/main" id="{74E7C1AC-D23D-EA88-78E5-23D86FF4B8E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7980" y="4796082"/>
                  <a:ext cx="927299" cy="346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800" dirty="0" err="1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Fargate</a:t>
                  </a:r>
                  <a:endParaRPr lang="en-US" altLang="zh-TW" sz="8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endParaRPr>
                </a:p>
                <a:p>
                  <a:pPr algn="ctr" eaLnBrk="1" hangingPunct="1"/>
                  <a:r>
                    <a:rPr lang="en-US" altLang="en-US" sz="8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Container</a:t>
                  </a:r>
                </a:p>
              </p:txBody>
            </p:sp>
            <p:sp>
              <p:nvSpPr>
                <p:cNvPr id="210" name="Rectangle 31">
                  <a:extLst>
                    <a:ext uri="{FF2B5EF4-FFF2-40B4-BE49-F238E27FC236}">
                      <a16:creationId xmlns:a16="http://schemas.microsoft.com/office/drawing/2014/main" id="{4AB1934D-B854-CE3E-2D78-4EE62BABF8F0}"/>
                    </a:ext>
                  </a:extLst>
                </p:cNvPr>
                <p:cNvSpPr/>
                <p:nvPr/>
              </p:nvSpPr>
              <p:spPr>
                <a:xfrm>
                  <a:off x="2021133" y="2463031"/>
                  <a:ext cx="4624572" cy="1189543"/>
                </a:xfrm>
                <a:prstGeom prst="rect">
                  <a:avLst/>
                </a:prstGeom>
                <a:noFill/>
                <a:ln w="12700">
                  <a:solidFill>
                    <a:schemeClr val="accent6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02920" tIns="9144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00" b="1" dirty="0">
                      <a:ln w="0"/>
                      <a:solidFill>
                        <a:srgbClr val="FF9933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AWS ECS</a:t>
                  </a:r>
                </a:p>
              </p:txBody>
            </p:sp>
          </p:grpSp>
          <p:grpSp>
            <p:nvGrpSpPr>
              <p:cNvPr id="181" name="群組 180">
                <a:extLst>
                  <a:ext uri="{FF2B5EF4-FFF2-40B4-BE49-F238E27FC236}">
                    <a16:creationId xmlns:a16="http://schemas.microsoft.com/office/drawing/2014/main" id="{13CE09B3-0130-9399-3334-52BFCF07F057}"/>
                  </a:ext>
                </a:extLst>
              </p:cNvPr>
              <p:cNvGrpSpPr/>
              <p:nvPr/>
            </p:nvGrpSpPr>
            <p:grpSpPr>
              <a:xfrm>
                <a:off x="2950228" y="1778005"/>
                <a:ext cx="1929950" cy="950435"/>
                <a:chOff x="2706239" y="3563545"/>
                <a:chExt cx="1929950" cy="950435"/>
              </a:xfrm>
            </p:grpSpPr>
            <p:grpSp>
              <p:nvGrpSpPr>
                <p:cNvPr id="202" name="群組 201">
                  <a:extLst>
                    <a:ext uri="{FF2B5EF4-FFF2-40B4-BE49-F238E27FC236}">
                      <a16:creationId xmlns:a16="http://schemas.microsoft.com/office/drawing/2014/main" id="{23C98EF2-2CB0-3A00-F03D-CBB3AB9F68EF}"/>
                    </a:ext>
                  </a:extLst>
                </p:cNvPr>
                <p:cNvGrpSpPr/>
                <p:nvPr/>
              </p:nvGrpSpPr>
              <p:grpSpPr>
                <a:xfrm>
                  <a:off x="2706239" y="4026542"/>
                  <a:ext cx="1779952" cy="487438"/>
                  <a:chOff x="3381680" y="1694403"/>
                  <a:chExt cx="1779952" cy="487438"/>
                </a:xfrm>
              </p:grpSpPr>
              <p:sp>
                <p:nvSpPr>
                  <p:cNvPr id="205" name="TextBox 20">
                    <a:extLst>
                      <a:ext uri="{FF2B5EF4-FFF2-40B4-BE49-F238E27FC236}">
                        <a16:creationId xmlns:a16="http://schemas.microsoft.com/office/drawing/2014/main" id="{8D3D1292-59D3-BD64-AD3C-34309089B83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81680" y="1733834"/>
                    <a:ext cx="1307705" cy="44800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100" dirty="0">
                        <a:latin typeface="Arial" panose="020B0604020202020204" pitchFamily="34" charset="0"/>
                        <a:ea typeface="Amazon Ember" panose="020B0603020204020204" pitchFamily="34" charset="0"/>
                        <a:cs typeface="Arial" panose="020B0604020202020204" pitchFamily="34" charset="0"/>
                      </a:rPr>
                      <a:t>Event</a:t>
                    </a:r>
                    <a:br>
                      <a:rPr lang="en-US" altLang="en-US" sz="1100" dirty="0">
                        <a:latin typeface="Arial" panose="020B0604020202020204" pitchFamily="34" charset="0"/>
                        <a:ea typeface="Amazon Ember" panose="020B0603020204020204" pitchFamily="34" charset="0"/>
                        <a:cs typeface="Arial" panose="020B0604020202020204" pitchFamily="34" charset="0"/>
                      </a:rPr>
                    </a:br>
                    <a:r>
                      <a:rPr lang="en-US" altLang="en-US" sz="1100" dirty="0">
                        <a:latin typeface="Arial" panose="020B0604020202020204" pitchFamily="34" charset="0"/>
                        <a:ea typeface="Amazon Ember" panose="020B0603020204020204" pitchFamily="34" charset="0"/>
                        <a:cs typeface="Arial" panose="020B0604020202020204" pitchFamily="34" charset="0"/>
                      </a:rPr>
                      <a:t>(time-based)</a:t>
                    </a:r>
                  </a:p>
                </p:txBody>
              </p:sp>
              <p:pic>
                <p:nvPicPr>
                  <p:cNvPr id="206" name="Graphic 30">
                    <a:extLst>
                      <a:ext uri="{FF2B5EF4-FFF2-40B4-BE49-F238E27FC236}">
                        <a16:creationId xmlns:a16="http://schemas.microsoft.com/office/drawing/2014/main" id="{392FDBEF-B169-6810-233C-DF023C7DA0B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04433" y="1694403"/>
                    <a:ext cx="457199" cy="4572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pic>
              <p:nvPicPr>
                <p:cNvPr id="203" name="Graphic 19">
                  <a:extLst>
                    <a:ext uri="{FF2B5EF4-FFF2-40B4-BE49-F238E27FC236}">
                      <a16:creationId xmlns:a16="http://schemas.microsoft.com/office/drawing/2014/main" id="{86378F00-2666-5C5F-FE93-29016F11A23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60883" y="3563545"/>
                  <a:ext cx="449065" cy="4490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4" name="Rectangle 31">
                  <a:extLst>
                    <a:ext uri="{FF2B5EF4-FFF2-40B4-BE49-F238E27FC236}">
                      <a16:creationId xmlns:a16="http://schemas.microsoft.com/office/drawing/2014/main" id="{CE2C42C1-F862-8B32-738F-6B28F6360A40}"/>
                    </a:ext>
                  </a:extLst>
                </p:cNvPr>
                <p:cNvSpPr/>
                <p:nvPr/>
              </p:nvSpPr>
              <p:spPr>
                <a:xfrm>
                  <a:off x="2749607" y="3586935"/>
                  <a:ext cx="1886582" cy="915732"/>
                </a:xfrm>
                <a:prstGeom prst="rect">
                  <a:avLst/>
                </a:prstGeom>
                <a:noFill/>
                <a:ln w="12700">
                  <a:solidFill>
                    <a:schemeClr val="accent6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02920" tIns="91440"/>
                <a:lstStyle/>
                <a:p>
                  <a:pPr>
                    <a:defRPr/>
                  </a:pPr>
                  <a:r>
                    <a:rPr lang="en-US" altLang="en-US" sz="1200" b="1" dirty="0" err="1">
                      <a:solidFill>
                        <a:schemeClr val="accent6"/>
                      </a:solidFill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EventBridge</a:t>
                  </a:r>
                  <a:endParaRPr lang="en-US" sz="1200" b="1" dirty="0">
                    <a:ln w="0"/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7C775B47-BFE1-2FAD-5217-A98DCC1E0CE1}"/>
                  </a:ext>
                </a:extLst>
              </p:cNvPr>
              <p:cNvSpPr txBox="1"/>
              <p:nvPr/>
            </p:nvSpPr>
            <p:spPr>
              <a:xfrm>
                <a:off x="-1424114" y="3130001"/>
                <a:ext cx="1767165" cy="314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>
                    <a:solidFill>
                      <a:srgbClr val="0070C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Azure DevOps</a:t>
                </a:r>
                <a:endParaRPr lang="zh-TW" altLang="en-US" sz="1400" dirty="0"/>
              </a:p>
            </p:txBody>
          </p:sp>
          <p:cxnSp>
            <p:nvCxnSpPr>
              <p:cNvPr id="190" name="接點: 肘形 189">
                <a:extLst>
                  <a:ext uri="{FF2B5EF4-FFF2-40B4-BE49-F238E27FC236}">
                    <a16:creationId xmlns:a16="http://schemas.microsoft.com/office/drawing/2014/main" id="{ABE1FBCB-CB73-0ABE-177B-FCB10BCAFA58}"/>
                  </a:ext>
                </a:extLst>
              </p:cNvPr>
              <p:cNvCxnSpPr>
                <a:cxnSpLocks/>
                <a:endCxn id="148" idx="0"/>
              </p:cNvCxnSpPr>
              <p:nvPr/>
            </p:nvCxnSpPr>
            <p:spPr>
              <a:xfrm>
                <a:off x="7669353" y="5181615"/>
                <a:ext cx="2969570" cy="692775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FEC0BF4C-1FF1-ECD6-7EB4-986E24371D92}"/>
                </a:ext>
              </a:extLst>
            </p:cNvPr>
            <p:cNvSpPr/>
            <p:nvPr/>
          </p:nvSpPr>
          <p:spPr>
            <a:xfrm>
              <a:off x="12316373" y="997582"/>
              <a:ext cx="1376040" cy="65139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客戶端</a:t>
              </a:r>
              <a:endParaRPr lang="en-US" altLang="zh-TW" dirty="0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ACF9640A-023E-7DF7-09B3-CEC6036DC54D}"/>
                </a:ext>
              </a:extLst>
            </p:cNvPr>
            <p:cNvSpPr/>
            <p:nvPr/>
          </p:nvSpPr>
          <p:spPr>
            <a:xfrm>
              <a:off x="2839536" y="986474"/>
              <a:ext cx="8383497" cy="65139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AWS</a:t>
              </a:r>
              <a:r>
                <a:rPr lang="zh-TW" altLang="en-US" dirty="0"/>
                <a:t>公雲</a:t>
              </a:r>
              <a:endParaRPr lang="en-US" altLang="zh-TW" dirty="0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A3884E38-3565-642C-07E6-48C13E1D89AA}"/>
                </a:ext>
              </a:extLst>
            </p:cNvPr>
            <p:cNvSpPr/>
            <p:nvPr/>
          </p:nvSpPr>
          <p:spPr>
            <a:xfrm>
              <a:off x="44892" y="978102"/>
              <a:ext cx="2791275" cy="6513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內雲</a:t>
              </a:r>
              <a:endParaRPr lang="en-US" altLang="zh-TW" dirty="0"/>
            </a:p>
          </p:txBody>
        </p:sp>
        <p:pic>
          <p:nvPicPr>
            <p:cNvPr id="130" name="Graphic 6">
              <a:extLst>
                <a:ext uri="{FF2B5EF4-FFF2-40B4-BE49-F238E27FC236}">
                  <a16:creationId xmlns:a16="http://schemas.microsoft.com/office/drawing/2014/main" id="{52287D59-9257-7F4C-D15A-A19F5E3852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 bwMode="auto">
            <a:xfrm flipH="1">
              <a:off x="51599" y="6425023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" name="Rectangle 32">
              <a:extLst>
                <a:ext uri="{FF2B5EF4-FFF2-40B4-BE49-F238E27FC236}">
                  <a16:creationId xmlns:a16="http://schemas.microsoft.com/office/drawing/2014/main" id="{1ADAFC1F-3295-F5F7-1F98-43346C2A9679}"/>
                </a:ext>
              </a:extLst>
            </p:cNvPr>
            <p:cNvSpPr/>
            <p:nvPr/>
          </p:nvSpPr>
          <p:spPr>
            <a:xfrm>
              <a:off x="2817415" y="1676051"/>
              <a:ext cx="8365000" cy="543325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132" name="Graphic 33">
              <a:extLst>
                <a:ext uri="{FF2B5EF4-FFF2-40B4-BE49-F238E27FC236}">
                  <a16:creationId xmlns:a16="http://schemas.microsoft.com/office/drawing/2014/main" id="{6B98481B-1B9C-5BC4-E8BD-715EE0489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2836168" y="1667063"/>
              <a:ext cx="325290" cy="325290"/>
            </a:xfrm>
            <a:prstGeom prst="rect">
              <a:avLst/>
            </a:prstGeom>
          </p:spPr>
        </p:pic>
        <p:pic>
          <p:nvPicPr>
            <p:cNvPr id="133" name="Graphic 24">
              <a:extLst>
                <a:ext uri="{FF2B5EF4-FFF2-40B4-BE49-F238E27FC236}">
                  <a16:creationId xmlns:a16="http://schemas.microsoft.com/office/drawing/2014/main" id="{CC26ADD8-4B89-9128-479A-9E66B9D8B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6086" y="6424746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4" name="TextBox 25">
              <a:extLst>
                <a:ext uri="{FF2B5EF4-FFF2-40B4-BE49-F238E27FC236}">
                  <a16:creationId xmlns:a16="http://schemas.microsoft.com/office/drawing/2014/main" id="{C5AC04DE-529D-A672-045E-AB1B0A788A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5476" y="6153129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zh-TW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跳板機</a:t>
              </a:r>
              <a:endPara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5" name="接點: 肘形 134">
              <a:extLst>
                <a:ext uri="{FF2B5EF4-FFF2-40B4-BE49-F238E27FC236}">
                  <a16:creationId xmlns:a16="http://schemas.microsoft.com/office/drawing/2014/main" id="{3A30545F-53F8-ED99-D9BC-DEFBDF469F77}"/>
                </a:ext>
              </a:extLst>
            </p:cNvPr>
            <p:cNvCxnSpPr>
              <a:cxnSpLocks/>
              <a:stCxn id="130" idx="1"/>
              <a:endCxn id="133" idx="1"/>
            </p:cNvCxnSpPr>
            <p:nvPr/>
          </p:nvCxnSpPr>
          <p:spPr>
            <a:xfrm flipV="1">
              <a:off x="521499" y="6659696"/>
              <a:ext cx="1644587" cy="2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ADFD9C65-BEF3-708F-5E97-B2A61AF75F3E}"/>
                </a:ext>
              </a:extLst>
            </p:cNvPr>
            <p:cNvSpPr txBox="1"/>
            <p:nvPr/>
          </p:nvSpPr>
          <p:spPr>
            <a:xfrm>
              <a:off x="549480" y="6761107"/>
              <a:ext cx="1481848" cy="283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err="1"/>
                <a:t>VDI+Higate</a:t>
              </a:r>
              <a:r>
                <a:rPr lang="zh-TW" altLang="en-US" sz="1200" b="1" dirty="0"/>
                <a:t>認證</a:t>
              </a: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CC389EB4-9022-DAED-FADC-A2FABA963BEF}"/>
                </a:ext>
              </a:extLst>
            </p:cNvPr>
            <p:cNvSpPr txBox="1"/>
            <p:nvPr/>
          </p:nvSpPr>
          <p:spPr>
            <a:xfrm>
              <a:off x="36743" y="6146872"/>
              <a:ext cx="782229" cy="251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b="1" dirty="0"/>
                <a:t>維運人員</a:t>
              </a:r>
            </a:p>
          </p:txBody>
        </p:sp>
        <p:grpSp>
          <p:nvGrpSpPr>
            <p:cNvPr id="140" name="群組 139">
              <a:extLst>
                <a:ext uri="{FF2B5EF4-FFF2-40B4-BE49-F238E27FC236}">
                  <a16:creationId xmlns:a16="http://schemas.microsoft.com/office/drawing/2014/main" id="{7C74C630-D49D-C503-02AC-AEE84FDF577D}"/>
                </a:ext>
              </a:extLst>
            </p:cNvPr>
            <p:cNvGrpSpPr/>
            <p:nvPr/>
          </p:nvGrpSpPr>
          <p:grpSpPr>
            <a:xfrm>
              <a:off x="3755848" y="6469839"/>
              <a:ext cx="1308444" cy="638316"/>
              <a:chOff x="4549640" y="7336421"/>
              <a:chExt cx="2243137" cy="1298006"/>
            </a:xfrm>
          </p:grpSpPr>
          <p:pic>
            <p:nvPicPr>
              <p:cNvPr id="159" name="Graphic 6">
                <a:extLst>
                  <a:ext uri="{FF2B5EF4-FFF2-40B4-BE49-F238E27FC236}">
                    <a16:creationId xmlns:a16="http://schemas.microsoft.com/office/drawing/2014/main" id="{54671B35-ABDE-A8EB-254B-D144DD2324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0264" y="7336421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0" name="TextBox 9">
                <a:extLst>
                  <a:ext uri="{FF2B5EF4-FFF2-40B4-BE49-F238E27FC236}">
                    <a16:creationId xmlns:a16="http://schemas.microsoft.com/office/drawing/2014/main" id="{0D955913-747D-9225-FFC6-1D8C780AF5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49640" y="8048776"/>
                <a:ext cx="2243137" cy="5856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</a:t>
                </a:r>
                <a:r>
                  <a:rPr lang="en-US" altLang="zh-TW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SSO</a:t>
                </a:r>
                <a:endPara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41" name="接點: 肘形 140">
              <a:extLst>
                <a:ext uri="{FF2B5EF4-FFF2-40B4-BE49-F238E27FC236}">
                  <a16:creationId xmlns:a16="http://schemas.microsoft.com/office/drawing/2014/main" id="{B8125044-0E1A-C605-6035-F67405738551}"/>
                </a:ext>
              </a:extLst>
            </p:cNvPr>
            <p:cNvCxnSpPr>
              <a:cxnSpLocks/>
              <a:stCxn id="133" idx="3"/>
              <a:endCxn id="159" idx="1"/>
            </p:cNvCxnSpPr>
            <p:nvPr/>
          </p:nvCxnSpPr>
          <p:spPr>
            <a:xfrm flipV="1">
              <a:off x="2635986" y="6657199"/>
              <a:ext cx="1528543" cy="249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群組 141">
              <a:extLst>
                <a:ext uri="{FF2B5EF4-FFF2-40B4-BE49-F238E27FC236}">
                  <a16:creationId xmlns:a16="http://schemas.microsoft.com/office/drawing/2014/main" id="{F0B87FCA-E0EC-9931-691D-5AA226F8F3DB}"/>
                </a:ext>
              </a:extLst>
            </p:cNvPr>
            <p:cNvGrpSpPr/>
            <p:nvPr/>
          </p:nvGrpSpPr>
          <p:grpSpPr>
            <a:xfrm>
              <a:off x="6418025" y="6405172"/>
              <a:ext cx="2082231" cy="731969"/>
              <a:chOff x="10520299" y="6231243"/>
              <a:chExt cx="3434307" cy="1301646"/>
            </a:xfrm>
          </p:grpSpPr>
          <p:pic>
            <p:nvPicPr>
              <p:cNvPr id="157" name="Graphic 17">
                <a:extLst>
                  <a:ext uri="{FF2B5EF4-FFF2-40B4-BE49-F238E27FC236}">
                    <a16:creationId xmlns:a16="http://schemas.microsoft.com/office/drawing/2014/main" id="{E94E7579-1CBA-5682-F196-8272D799B7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20299" y="6231243"/>
                <a:ext cx="762000" cy="761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8" name="TextBox 9">
                <a:extLst>
                  <a:ext uri="{FF2B5EF4-FFF2-40B4-BE49-F238E27FC236}">
                    <a16:creationId xmlns:a16="http://schemas.microsoft.com/office/drawing/2014/main" id="{C176855B-74C3-FFD5-2B37-83CAA1488E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11468" y="7040309"/>
                <a:ext cx="2243138" cy="492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CloudWatch</a:t>
                </a:r>
              </a:p>
            </p:txBody>
          </p:sp>
        </p:grpSp>
        <p:grpSp>
          <p:nvGrpSpPr>
            <p:cNvPr id="143" name="群組 142">
              <a:extLst>
                <a:ext uri="{FF2B5EF4-FFF2-40B4-BE49-F238E27FC236}">
                  <a16:creationId xmlns:a16="http://schemas.microsoft.com/office/drawing/2014/main" id="{E79170E5-63BB-0511-46F5-8D16F7F1672B}"/>
                </a:ext>
              </a:extLst>
            </p:cNvPr>
            <p:cNvGrpSpPr/>
            <p:nvPr/>
          </p:nvGrpSpPr>
          <p:grpSpPr>
            <a:xfrm>
              <a:off x="5938133" y="6424308"/>
              <a:ext cx="1996045" cy="705419"/>
              <a:chOff x="7750679" y="6932085"/>
              <a:chExt cx="3104944" cy="1102605"/>
            </a:xfrm>
          </p:grpSpPr>
          <p:pic>
            <p:nvPicPr>
              <p:cNvPr id="155" name="Graphic 23">
                <a:extLst>
                  <a:ext uri="{FF2B5EF4-FFF2-40B4-BE49-F238E27FC236}">
                    <a16:creationId xmlns:a16="http://schemas.microsoft.com/office/drawing/2014/main" id="{AF4E1F49-4EF3-9921-9AA1-28692A372F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60837" y="6932085"/>
                <a:ext cx="694786" cy="694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6" name="TextBox 15">
                <a:extLst>
                  <a:ext uri="{FF2B5EF4-FFF2-40B4-BE49-F238E27FC236}">
                    <a16:creationId xmlns:a16="http://schemas.microsoft.com/office/drawing/2014/main" id="{5B6493F5-B3B9-6BB6-641A-87AC0FC238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50679" y="7601724"/>
                <a:ext cx="2201864" cy="4329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CloudTrail</a:t>
                </a:r>
              </a:p>
            </p:txBody>
          </p:sp>
        </p:grpSp>
        <p:sp>
          <p:nvSpPr>
            <p:cNvPr id="144" name="Rectangle 3">
              <a:extLst>
                <a:ext uri="{FF2B5EF4-FFF2-40B4-BE49-F238E27FC236}">
                  <a16:creationId xmlns:a16="http://schemas.microsoft.com/office/drawing/2014/main" id="{3640A57E-BC80-DD83-B3D7-89C6235CCC88}"/>
                </a:ext>
              </a:extLst>
            </p:cNvPr>
            <p:cNvSpPr/>
            <p:nvPr/>
          </p:nvSpPr>
          <p:spPr bwMode="auto">
            <a:xfrm>
              <a:off x="2972993" y="2022799"/>
              <a:ext cx="7584674" cy="2134942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200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  <a:endPara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5" name="Graphic 38">
              <a:extLst>
                <a:ext uri="{FF2B5EF4-FFF2-40B4-BE49-F238E27FC236}">
                  <a16:creationId xmlns:a16="http://schemas.microsoft.com/office/drawing/2014/main" id="{3EE74C83-3915-265B-4B5D-E5457530D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997829" y="2055010"/>
              <a:ext cx="432449" cy="374663"/>
            </a:xfrm>
            <a:prstGeom prst="rect">
              <a:avLst/>
            </a:prstGeom>
          </p:spPr>
        </p:pic>
        <p:pic>
          <p:nvPicPr>
            <p:cNvPr id="146" name="Graphic 32">
              <a:extLst>
                <a:ext uri="{FF2B5EF4-FFF2-40B4-BE49-F238E27FC236}">
                  <a16:creationId xmlns:a16="http://schemas.microsoft.com/office/drawing/2014/main" id="{D6EC1524-C504-12FD-5693-7C8254C0E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6016" y="306358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8" name="Graphic 8">
              <a:extLst>
                <a:ext uri="{FF2B5EF4-FFF2-40B4-BE49-F238E27FC236}">
                  <a16:creationId xmlns:a16="http://schemas.microsoft.com/office/drawing/2014/main" id="{E292FCC2-0C58-F662-5F23-0099A9FEC2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 bwMode="auto">
            <a:xfrm>
              <a:off x="10672457" y="6126568"/>
              <a:ext cx="472111" cy="472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" name="Graphic 32">
              <a:extLst>
                <a:ext uri="{FF2B5EF4-FFF2-40B4-BE49-F238E27FC236}">
                  <a16:creationId xmlns:a16="http://schemas.microsoft.com/office/drawing/2014/main" id="{2875E3A2-B47D-0295-61EF-2E31329405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6581" y="596104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29" name="圖片 228">
            <a:extLst>
              <a:ext uri="{FF2B5EF4-FFF2-40B4-BE49-F238E27FC236}">
                <a16:creationId xmlns:a16="http://schemas.microsoft.com/office/drawing/2014/main" id="{1AF9B2ED-010C-B388-E173-9412E7C835F3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337560" y="4333954"/>
            <a:ext cx="628525" cy="585745"/>
          </a:xfrm>
          <a:prstGeom prst="rect">
            <a:avLst/>
          </a:prstGeom>
        </p:spPr>
      </p:pic>
      <p:sp>
        <p:nvSpPr>
          <p:cNvPr id="230" name="TextBox 9">
            <a:extLst>
              <a:ext uri="{FF2B5EF4-FFF2-40B4-BE49-F238E27FC236}">
                <a16:creationId xmlns:a16="http://schemas.microsoft.com/office/drawing/2014/main" id="{99A8E5E3-BC18-4184-D868-D86AB9537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7136" y="4084933"/>
            <a:ext cx="82610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CHT SSO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44" name="圖片 243">
            <a:extLst>
              <a:ext uri="{FF2B5EF4-FFF2-40B4-BE49-F238E27FC236}">
                <a16:creationId xmlns:a16="http://schemas.microsoft.com/office/drawing/2014/main" id="{23FB8FA9-27A8-4B74-3FEB-CFD90E56B9D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161452" y="3278144"/>
            <a:ext cx="749733" cy="310525"/>
          </a:xfrm>
          <a:prstGeom prst="rect">
            <a:avLst/>
          </a:prstGeom>
        </p:spPr>
      </p:pic>
      <p:sp>
        <p:nvSpPr>
          <p:cNvPr id="270" name="TextBox 11">
            <a:extLst>
              <a:ext uri="{FF2B5EF4-FFF2-40B4-BE49-F238E27FC236}">
                <a16:creationId xmlns:a16="http://schemas.microsoft.com/office/drawing/2014/main" id="{12C7A1FA-02A7-582D-901F-36B743392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1051" y="2058246"/>
            <a:ext cx="5069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271" name="Graphic 8">
            <a:extLst>
              <a:ext uri="{FF2B5EF4-FFF2-40B4-BE49-F238E27FC236}">
                <a16:creationId xmlns:a16="http://schemas.microsoft.com/office/drawing/2014/main" id="{9DDB18BD-E56D-1016-47AF-07A2D979E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9511885" y="2333277"/>
            <a:ext cx="372583" cy="43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2" name="接點: 肘形 271">
            <a:extLst>
              <a:ext uri="{FF2B5EF4-FFF2-40B4-BE49-F238E27FC236}">
                <a16:creationId xmlns:a16="http://schemas.microsoft.com/office/drawing/2014/main" id="{14CCA7AB-8680-6211-9DAF-762D7E6B0D1B}"/>
              </a:ext>
            </a:extLst>
          </p:cNvPr>
          <p:cNvCxnSpPr>
            <a:cxnSpLocks/>
            <a:endCxn id="271" idx="2"/>
          </p:cNvCxnSpPr>
          <p:nvPr/>
        </p:nvCxnSpPr>
        <p:spPr>
          <a:xfrm flipV="1">
            <a:off x="7398857" y="2770835"/>
            <a:ext cx="2299320" cy="294099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31">
            <a:extLst>
              <a:ext uri="{FF2B5EF4-FFF2-40B4-BE49-F238E27FC236}">
                <a16:creationId xmlns:a16="http://schemas.microsoft.com/office/drawing/2014/main" id="{3B5E0D31-BA5F-9ADD-979F-884F5B37A81B}"/>
              </a:ext>
            </a:extLst>
          </p:cNvPr>
          <p:cNvSpPr/>
          <p:nvPr/>
        </p:nvSpPr>
        <p:spPr>
          <a:xfrm>
            <a:off x="3559824" y="4992270"/>
            <a:ext cx="3714344" cy="1098980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n w="0"/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ECS</a:t>
            </a:r>
          </a:p>
        </p:txBody>
      </p:sp>
      <p:pic>
        <p:nvPicPr>
          <p:cNvPr id="14" name="Graphic 18">
            <a:extLst>
              <a:ext uri="{FF2B5EF4-FFF2-40B4-BE49-F238E27FC236}">
                <a16:creationId xmlns:a16="http://schemas.microsoft.com/office/drawing/2014/main" id="{2D89FCF0-DD7B-6B09-37D2-A35024A7A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369" y="5011633"/>
            <a:ext cx="325910" cy="36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DCFDB474-ACDF-4F07-1A16-6F4F33B79DC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164870" y="5410529"/>
            <a:ext cx="749733" cy="299173"/>
          </a:xfrm>
          <a:prstGeom prst="rect">
            <a:avLst/>
          </a:prstGeom>
        </p:spPr>
      </p:pic>
      <p:sp>
        <p:nvSpPr>
          <p:cNvPr id="261" name="TextBox 20">
            <a:extLst>
              <a:ext uri="{FF2B5EF4-FFF2-40B4-BE49-F238E27FC236}">
                <a16:creationId xmlns:a16="http://schemas.microsoft.com/office/drawing/2014/main" id="{18D8AF37-1612-EB1D-5D7C-FF2FBF4DB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0487" y="5020425"/>
            <a:ext cx="10364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TW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STG/DEV</a:t>
            </a:r>
            <a:endParaRPr lang="en-US" altLang="en-US" sz="14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TextBox 20">
            <a:extLst>
              <a:ext uri="{FF2B5EF4-FFF2-40B4-BE49-F238E27FC236}">
                <a16:creationId xmlns:a16="http://schemas.microsoft.com/office/drawing/2014/main" id="{172D9E31-3E94-CADF-988D-443E2C7B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1059" y="2892781"/>
            <a:ext cx="7192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TW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PRD</a:t>
            </a:r>
            <a:endParaRPr lang="en-US" altLang="en-US" sz="14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69" name="Graphic 32">
            <a:extLst>
              <a:ext uri="{FF2B5EF4-FFF2-40B4-BE49-F238E27FC236}">
                <a16:creationId xmlns:a16="http://schemas.microsoft.com/office/drawing/2014/main" id="{10074556-53CD-04E7-4C3F-E7EDD68AD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09" y="3567134"/>
            <a:ext cx="407752" cy="439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8" name="TextBox 26">
            <a:extLst>
              <a:ext uri="{FF2B5EF4-FFF2-40B4-BE49-F238E27FC236}">
                <a16:creationId xmlns:a16="http://schemas.microsoft.com/office/drawing/2014/main" id="{492F8D4A-27D9-1510-59F7-EC4FCE58F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110" y="3586438"/>
            <a:ext cx="6581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Fargate</a:t>
            </a:r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</a:p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</a:t>
            </a:r>
          </a:p>
        </p:txBody>
      </p:sp>
      <p:pic>
        <p:nvPicPr>
          <p:cNvPr id="279" name="Graphic 8">
            <a:extLst>
              <a:ext uri="{FF2B5EF4-FFF2-40B4-BE49-F238E27FC236}">
                <a16:creationId xmlns:a16="http://schemas.microsoft.com/office/drawing/2014/main" id="{8B57C3AB-5BC3-661F-19EA-403EBEA30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364" y="3183718"/>
            <a:ext cx="366453" cy="439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1" name="接點: 肘形 280">
            <a:extLst>
              <a:ext uri="{FF2B5EF4-FFF2-40B4-BE49-F238E27FC236}">
                <a16:creationId xmlns:a16="http://schemas.microsoft.com/office/drawing/2014/main" id="{CE23CC97-58C7-B3DF-385F-13AD0E274BCE}"/>
              </a:ext>
            </a:extLst>
          </p:cNvPr>
          <p:cNvCxnSpPr>
            <a:cxnSpLocks/>
            <a:stCxn id="279" idx="1"/>
            <a:endCxn id="208" idx="3"/>
          </p:cNvCxnSpPr>
          <p:nvPr/>
        </p:nvCxnSpPr>
        <p:spPr>
          <a:xfrm rot="10800000">
            <a:off x="5980196" y="3141851"/>
            <a:ext cx="854168" cy="2617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接點: 肘形 286">
            <a:extLst>
              <a:ext uri="{FF2B5EF4-FFF2-40B4-BE49-F238E27FC236}">
                <a16:creationId xmlns:a16="http://schemas.microsoft.com/office/drawing/2014/main" id="{D36F3474-5D63-6085-83EB-BD301F32F6C9}"/>
              </a:ext>
            </a:extLst>
          </p:cNvPr>
          <p:cNvCxnSpPr>
            <a:cxnSpLocks/>
            <a:stCxn id="279" idx="1"/>
            <a:endCxn id="278" idx="3"/>
          </p:cNvCxnSpPr>
          <p:nvPr/>
        </p:nvCxnSpPr>
        <p:spPr>
          <a:xfrm rot="10800000" flipV="1">
            <a:off x="5972262" y="3403583"/>
            <a:ext cx="862103" cy="3521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6">
            <a:extLst>
              <a:ext uri="{FF2B5EF4-FFF2-40B4-BE49-F238E27FC236}">
                <a16:creationId xmlns:a16="http://schemas.microsoft.com/office/drawing/2014/main" id="{13D39B53-D619-D3CB-4D7E-7BC958A29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509" y="2841706"/>
            <a:ext cx="809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Loading Balancing</a:t>
            </a:r>
          </a:p>
        </p:txBody>
      </p:sp>
      <p:sp>
        <p:nvSpPr>
          <p:cNvPr id="305" name="TextBox 26">
            <a:extLst>
              <a:ext uri="{FF2B5EF4-FFF2-40B4-BE49-F238E27FC236}">
                <a16:creationId xmlns:a16="http://schemas.microsoft.com/office/drawing/2014/main" id="{5000421E-EE75-721B-548E-BBE635D2D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1350" y="5740812"/>
            <a:ext cx="7432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TW" sz="8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Fargate</a:t>
            </a:r>
            <a:endParaRPr lang="en-US" altLang="zh-TW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</a:t>
            </a:r>
          </a:p>
        </p:txBody>
      </p:sp>
      <p:pic>
        <p:nvPicPr>
          <p:cNvPr id="306" name="Graphic 32">
            <a:extLst>
              <a:ext uri="{FF2B5EF4-FFF2-40B4-BE49-F238E27FC236}">
                <a16:creationId xmlns:a16="http://schemas.microsoft.com/office/drawing/2014/main" id="{BC7434BA-1A2F-F5E8-9304-E1C351B48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39" y="4999811"/>
            <a:ext cx="407752" cy="447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5" name="Graphic 8">
            <a:extLst>
              <a:ext uri="{FF2B5EF4-FFF2-40B4-BE49-F238E27FC236}">
                <a16:creationId xmlns:a16="http://schemas.microsoft.com/office/drawing/2014/main" id="{2CC3849E-8FAC-5C48-84EB-F9E018ED6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493" y="5487582"/>
            <a:ext cx="366453" cy="439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6" name="TextBox 26">
            <a:extLst>
              <a:ext uri="{FF2B5EF4-FFF2-40B4-BE49-F238E27FC236}">
                <a16:creationId xmlns:a16="http://schemas.microsoft.com/office/drawing/2014/main" id="{9F9E6B18-2CC0-B4F5-1CD1-53823D7A6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8780" y="5108725"/>
            <a:ext cx="809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Loading Balancing</a:t>
            </a:r>
          </a:p>
        </p:txBody>
      </p:sp>
      <p:cxnSp>
        <p:nvCxnSpPr>
          <p:cNvPr id="317" name="接點: 肘形 316">
            <a:extLst>
              <a:ext uri="{FF2B5EF4-FFF2-40B4-BE49-F238E27FC236}">
                <a16:creationId xmlns:a16="http://schemas.microsoft.com/office/drawing/2014/main" id="{81AE8884-07A3-5080-6520-8E9AC5996B34}"/>
              </a:ext>
            </a:extLst>
          </p:cNvPr>
          <p:cNvCxnSpPr>
            <a:cxnSpLocks/>
            <a:stCxn id="315" idx="1"/>
            <a:endCxn id="209" idx="3"/>
          </p:cNvCxnSpPr>
          <p:nvPr/>
        </p:nvCxnSpPr>
        <p:spPr>
          <a:xfrm rot="10800000">
            <a:off x="6183151" y="5265471"/>
            <a:ext cx="720343" cy="4419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接點: 肘形 317">
            <a:extLst>
              <a:ext uri="{FF2B5EF4-FFF2-40B4-BE49-F238E27FC236}">
                <a16:creationId xmlns:a16="http://schemas.microsoft.com/office/drawing/2014/main" id="{D2E6B91B-C003-890D-2A31-8053569E1524}"/>
              </a:ext>
            </a:extLst>
          </p:cNvPr>
          <p:cNvCxnSpPr>
            <a:cxnSpLocks/>
            <a:stCxn id="315" idx="1"/>
            <a:endCxn id="305" idx="3"/>
          </p:cNvCxnSpPr>
          <p:nvPr/>
        </p:nvCxnSpPr>
        <p:spPr>
          <a:xfrm rot="10800000" flipV="1">
            <a:off x="6174597" y="5707447"/>
            <a:ext cx="728897" cy="2026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Graphic 20">
            <a:extLst>
              <a:ext uri="{FF2B5EF4-FFF2-40B4-BE49-F238E27FC236}">
                <a16:creationId xmlns:a16="http://schemas.microsoft.com/office/drawing/2014/main" id="{793BAEC1-4073-A0FE-5C30-7BAD6C204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429" y="5477392"/>
            <a:ext cx="350407" cy="427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Rectangle 3">
            <a:extLst>
              <a:ext uri="{FF2B5EF4-FFF2-40B4-BE49-F238E27FC236}">
                <a16:creationId xmlns:a16="http://schemas.microsoft.com/office/drawing/2014/main" id="{2E246A46-4415-3DF3-7F30-5403A7D30001}"/>
              </a:ext>
            </a:extLst>
          </p:cNvPr>
          <p:cNvSpPr/>
          <p:nvPr/>
        </p:nvSpPr>
        <p:spPr bwMode="auto">
          <a:xfrm>
            <a:off x="2588265" y="3990603"/>
            <a:ext cx="6660368" cy="21334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2">
            <a:extLst>
              <a:ext uri="{FF2B5EF4-FFF2-40B4-BE49-F238E27FC236}">
                <a16:creationId xmlns:a16="http://schemas.microsoft.com/office/drawing/2014/main" id="{75F2EA72-BDB2-2BEE-5439-20E53BDAE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0747" y="5677871"/>
            <a:ext cx="1344369" cy="45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Certificate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 (ACM)</a:t>
            </a:r>
          </a:p>
        </p:txBody>
      </p:sp>
      <p:sp>
        <p:nvSpPr>
          <p:cNvPr id="176" name="Rectangle 31">
            <a:extLst>
              <a:ext uri="{FF2B5EF4-FFF2-40B4-BE49-F238E27FC236}">
                <a16:creationId xmlns:a16="http://schemas.microsoft.com/office/drawing/2014/main" id="{1A04DE56-516C-2681-1C61-98ECB2C23E5C}"/>
              </a:ext>
            </a:extLst>
          </p:cNvPr>
          <p:cNvSpPr/>
          <p:nvPr/>
        </p:nvSpPr>
        <p:spPr>
          <a:xfrm>
            <a:off x="7634608" y="3994977"/>
            <a:ext cx="1614026" cy="870882"/>
          </a:xfrm>
          <a:prstGeom prst="rect">
            <a:avLst/>
          </a:prstGeom>
          <a:noFill/>
          <a:ln w="127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 w="0"/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RDS</a:t>
            </a:r>
          </a:p>
        </p:txBody>
      </p:sp>
      <p:pic>
        <p:nvPicPr>
          <p:cNvPr id="182" name="Graphic 6">
            <a:extLst>
              <a:ext uri="{FF2B5EF4-FFF2-40B4-BE49-F238E27FC236}">
                <a16:creationId xmlns:a16="http://schemas.microsoft.com/office/drawing/2014/main" id="{C3748A3D-D789-3429-63FF-7CAF7B0A8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007" y="4003823"/>
            <a:ext cx="274358" cy="352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3" name="Graphic 53">
            <a:extLst>
              <a:ext uri="{FF2B5EF4-FFF2-40B4-BE49-F238E27FC236}">
                <a16:creationId xmlns:a16="http://schemas.microsoft.com/office/drawing/2014/main" id="{B1ED848A-FA91-966A-2168-F5627617C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011" y="4427837"/>
            <a:ext cx="496510" cy="447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" name="Graphic 53">
            <a:extLst>
              <a:ext uri="{FF2B5EF4-FFF2-40B4-BE49-F238E27FC236}">
                <a16:creationId xmlns:a16="http://schemas.microsoft.com/office/drawing/2014/main" id="{320469A3-0A7B-5E98-072A-8ABC4E64B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194" y="4420353"/>
            <a:ext cx="496510" cy="447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2" name="接點: 肘形 321">
            <a:extLst>
              <a:ext uri="{FF2B5EF4-FFF2-40B4-BE49-F238E27FC236}">
                <a16:creationId xmlns:a16="http://schemas.microsoft.com/office/drawing/2014/main" id="{F6C502DA-3236-0FBF-B517-E4C9064DE85D}"/>
              </a:ext>
            </a:extLst>
          </p:cNvPr>
          <p:cNvCxnSpPr>
            <a:cxnSpLocks/>
            <a:endCxn id="188" idx="2"/>
          </p:cNvCxnSpPr>
          <p:nvPr/>
        </p:nvCxnSpPr>
        <p:spPr>
          <a:xfrm flipV="1">
            <a:off x="7269946" y="4867436"/>
            <a:ext cx="1677503" cy="315123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27" name="Graphic 13">
            <a:extLst>
              <a:ext uri="{FF2B5EF4-FFF2-40B4-BE49-F238E27FC236}">
                <a16:creationId xmlns:a16="http://schemas.microsoft.com/office/drawing/2014/main" id="{4FE9203E-B068-4324-DC0C-0B91443CF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367" y="4039571"/>
            <a:ext cx="377834" cy="407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8" name="接點: 肘形 327">
            <a:extLst>
              <a:ext uri="{FF2B5EF4-FFF2-40B4-BE49-F238E27FC236}">
                <a16:creationId xmlns:a16="http://schemas.microsoft.com/office/drawing/2014/main" id="{F675B1D0-3571-A311-CEF7-7AE6C0765F98}"/>
              </a:ext>
            </a:extLst>
          </p:cNvPr>
          <p:cNvCxnSpPr>
            <a:cxnSpLocks/>
            <a:stCxn id="332" idx="3"/>
            <a:endCxn id="327" idx="1"/>
          </p:cNvCxnSpPr>
          <p:nvPr/>
        </p:nvCxnSpPr>
        <p:spPr>
          <a:xfrm flipV="1">
            <a:off x="5061453" y="4243194"/>
            <a:ext cx="1124914" cy="2289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接點: 肘形 328">
            <a:extLst>
              <a:ext uri="{FF2B5EF4-FFF2-40B4-BE49-F238E27FC236}">
                <a16:creationId xmlns:a16="http://schemas.microsoft.com/office/drawing/2014/main" id="{851635FC-3585-4F56-6ADF-4138248204AF}"/>
              </a:ext>
            </a:extLst>
          </p:cNvPr>
          <p:cNvCxnSpPr>
            <a:cxnSpLocks/>
            <a:stCxn id="327" idx="3"/>
            <a:endCxn id="176" idx="1"/>
          </p:cNvCxnSpPr>
          <p:nvPr/>
        </p:nvCxnSpPr>
        <p:spPr>
          <a:xfrm>
            <a:off x="6564201" y="4243194"/>
            <a:ext cx="1070407" cy="1872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0" name="TextBox 20">
            <a:extLst>
              <a:ext uri="{FF2B5EF4-FFF2-40B4-BE49-F238E27FC236}">
                <a16:creationId xmlns:a16="http://schemas.microsoft.com/office/drawing/2014/main" id="{53FF104C-4B48-4293-6738-615EBCB1F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300" y="4493045"/>
            <a:ext cx="1048148" cy="43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(time-based)</a:t>
            </a:r>
          </a:p>
        </p:txBody>
      </p:sp>
      <p:pic>
        <p:nvPicPr>
          <p:cNvPr id="331" name="Graphic 30">
            <a:extLst>
              <a:ext uri="{FF2B5EF4-FFF2-40B4-BE49-F238E27FC236}">
                <a16:creationId xmlns:a16="http://schemas.microsoft.com/office/drawing/2014/main" id="{E4C66B33-0A1E-9834-747A-90DACC51D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941" y="4440306"/>
            <a:ext cx="366453" cy="447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2" name="Rectangle 31">
            <a:extLst>
              <a:ext uri="{FF2B5EF4-FFF2-40B4-BE49-F238E27FC236}">
                <a16:creationId xmlns:a16="http://schemas.microsoft.com/office/drawing/2014/main" id="{E86CB543-297A-0C98-93DC-F387068224AA}"/>
              </a:ext>
            </a:extLst>
          </p:cNvPr>
          <p:cNvSpPr/>
          <p:nvPr/>
        </p:nvSpPr>
        <p:spPr>
          <a:xfrm>
            <a:off x="3559824" y="4024418"/>
            <a:ext cx="1501629" cy="895469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altLang="en-US" sz="1200" b="1" dirty="0" err="1">
                <a:solidFill>
                  <a:schemeClr val="accent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  <a:endParaRPr lang="en-US" sz="1200" b="1" dirty="0">
              <a:ln w="0"/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3" name="Graphic 19">
            <a:extLst>
              <a:ext uri="{FF2B5EF4-FFF2-40B4-BE49-F238E27FC236}">
                <a16:creationId xmlns:a16="http://schemas.microsoft.com/office/drawing/2014/main" id="{1EA0EC98-6985-42D6-23B6-63E96AEF6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647" y="4028111"/>
            <a:ext cx="359933" cy="439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4" name="Graphic 38">
            <a:extLst>
              <a:ext uri="{FF2B5EF4-FFF2-40B4-BE49-F238E27FC236}">
                <a16:creationId xmlns:a16="http://schemas.microsoft.com/office/drawing/2014/main" id="{BA77D91C-1659-79BC-005B-54728836EB7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596463" y="4028318"/>
            <a:ext cx="385678" cy="366373"/>
          </a:xfrm>
          <a:prstGeom prst="rect">
            <a:avLst/>
          </a:prstGeom>
        </p:spPr>
      </p:pic>
      <p:sp>
        <p:nvSpPr>
          <p:cNvPr id="340" name="矩形 339">
            <a:extLst>
              <a:ext uri="{FF2B5EF4-FFF2-40B4-BE49-F238E27FC236}">
                <a16:creationId xmlns:a16="http://schemas.microsoft.com/office/drawing/2014/main" id="{8E058694-7854-74B8-9356-47DD242E19F6}"/>
              </a:ext>
            </a:extLst>
          </p:cNvPr>
          <p:cNvSpPr/>
          <p:nvPr/>
        </p:nvSpPr>
        <p:spPr>
          <a:xfrm>
            <a:off x="9948028" y="850294"/>
            <a:ext cx="1018058" cy="636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內雲</a:t>
            </a:r>
            <a:endParaRPr lang="en-US" altLang="zh-TW" dirty="0"/>
          </a:p>
        </p:txBody>
      </p:sp>
      <p:cxnSp>
        <p:nvCxnSpPr>
          <p:cNvPr id="348" name="接點: 肘形 347">
            <a:extLst>
              <a:ext uri="{FF2B5EF4-FFF2-40B4-BE49-F238E27FC236}">
                <a16:creationId xmlns:a16="http://schemas.microsoft.com/office/drawing/2014/main" id="{68427A0F-1470-A390-AE88-BFFDD4DA510B}"/>
              </a:ext>
            </a:extLst>
          </p:cNvPr>
          <p:cNvCxnSpPr>
            <a:cxnSpLocks/>
            <a:stCxn id="229" idx="2"/>
          </p:cNvCxnSpPr>
          <p:nvPr/>
        </p:nvCxnSpPr>
        <p:spPr>
          <a:xfrm rot="5400000">
            <a:off x="8730642" y="3602926"/>
            <a:ext cx="604409" cy="3237955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1" name="接點: 肘形 350">
            <a:extLst>
              <a:ext uri="{FF2B5EF4-FFF2-40B4-BE49-F238E27FC236}">
                <a16:creationId xmlns:a16="http://schemas.microsoft.com/office/drawing/2014/main" id="{CF7BF552-AD88-0925-5BFC-B0FFE715C945}"/>
              </a:ext>
            </a:extLst>
          </p:cNvPr>
          <p:cNvCxnSpPr>
            <a:cxnSpLocks/>
            <a:stCxn id="230" idx="0"/>
          </p:cNvCxnSpPr>
          <p:nvPr/>
        </p:nvCxnSpPr>
        <p:spPr>
          <a:xfrm rot="16200000" flipV="1">
            <a:off x="8589900" y="2064641"/>
            <a:ext cx="831040" cy="3209543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7" name="Freeform 115">
            <a:extLst>
              <a:ext uri="{FF2B5EF4-FFF2-40B4-BE49-F238E27FC236}">
                <a16:creationId xmlns:a16="http://schemas.microsoft.com/office/drawing/2014/main" id="{ABA2E5B0-6B66-79D3-4A51-CA9DD41CAE63}"/>
              </a:ext>
            </a:extLst>
          </p:cNvPr>
          <p:cNvSpPr>
            <a:spLocks noEditPoints="1"/>
          </p:cNvSpPr>
          <p:nvPr/>
        </p:nvSpPr>
        <p:spPr bwMode="auto">
          <a:xfrm>
            <a:off x="54628" y="3471119"/>
            <a:ext cx="2134592" cy="2174989"/>
          </a:xfrm>
          <a:custGeom>
            <a:avLst/>
            <a:gdLst>
              <a:gd name="T0" fmla="*/ 0 w 1206"/>
              <a:gd name="T1" fmla="*/ 67 h 1342"/>
              <a:gd name="T2" fmla="*/ 0 w 1206"/>
              <a:gd name="T3" fmla="*/ 158 h 1342"/>
              <a:gd name="T4" fmla="*/ 7 w 1206"/>
              <a:gd name="T5" fmla="*/ 243 h 1342"/>
              <a:gd name="T6" fmla="*/ 7 w 1206"/>
              <a:gd name="T7" fmla="*/ 320 h 1342"/>
              <a:gd name="T8" fmla="*/ 7 w 1206"/>
              <a:gd name="T9" fmla="*/ 383 h 1342"/>
              <a:gd name="T10" fmla="*/ 0 w 1206"/>
              <a:gd name="T11" fmla="*/ 468 h 1342"/>
              <a:gd name="T12" fmla="*/ 0 w 1206"/>
              <a:gd name="T13" fmla="*/ 559 h 1342"/>
              <a:gd name="T14" fmla="*/ 7 w 1206"/>
              <a:gd name="T15" fmla="*/ 644 h 1342"/>
              <a:gd name="T16" fmla="*/ 7 w 1206"/>
              <a:gd name="T17" fmla="*/ 721 h 1342"/>
              <a:gd name="T18" fmla="*/ 7 w 1206"/>
              <a:gd name="T19" fmla="*/ 784 h 1342"/>
              <a:gd name="T20" fmla="*/ 0 w 1206"/>
              <a:gd name="T21" fmla="*/ 869 h 1342"/>
              <a:gd name="T22" fmla="*/ 0 w 1206"/>
              <a:gd name="T23" fmla="*/ 960 h 1342"/>
              <a:gd name="T24" fmla="*/ 7 w 1206"/>
              <a:gd name="T25" fmla="*/ 1045 h 1342"/>
              <a:gd name="T26" fmla="*/ 7 w 1206"/>
              <a:gd name="T27" fmla="*/ 1122 h 1342"/>
              <a:gd name="T28" fmla="*/ 7 w 1206"/>
              <a:gd name="T29" fmla="*/ 1185 h 1342"/>
              <a:gd name="T30" fmla="*/ 0 w 1206"/>
              <a:gd name="T31" fmla="*/ 1270 h 1342"/>
              <a:gd name="T32" fmla="*/ 7 w 1206"/>
              <a:gd name="T33" fmla="*/ 1333 h 1342"/>
              <a:gd name="T34" fmla="*/ 83 w 1206"/>
              <a:gd name="T35" fmla="*/ 1342 h 1342"/>
              <a:gd name="T36" fmla="*/ 174 w 1206"/>
              <a:gd name="T37" fmla="*/ 1342 h 1342"/>
              <a:gd name="T38" fmla="*/ 258 w 1206"/>
              <a:gd name="T39" fmla="*/ 1335 h 1342"/>
              <a:gd name="T40" fmla="*/ 336 w 1206"/>
              <a:gd name="T41" fmla="*/ 1335 h 1342"/>
              <a:gd name="T42" fmla="*/ 399 w 1206"/>
              <a:gd name="T43" fmla="*/ 1335 h 1342"/>
              <a:gd name="T44" fmla="*/ 484 w 1206"/>
              <a:gd name="T45" fmla="*/ 1342 h 1342"/>
              <a:gd name="T46" fmla="*/ 575 w 1206"/>
              <a:gd name="T47" fmla="*/ 1342 h 1342"/>
              <a:gd name="T48" fmla="*/ 659 w 1206"/>
              <a:gd name="T49" fmla="*/ 1335 h 1342"/>
              <a:gd name="T50" fmla="*/ 737 w 1206"/>
              <a:gd name="T51" fmla="*/ 1335 h 1342"/>
              <a:gd name="T52" fmla="*/ 800 w 1206"/>
              <a:gd name="T53" fmla="*/ 1335 h 1342"/>
              <a:gd name="T54" fmla="*/ 885 w 1206"/>
              <a:gd name="T55" fmla="*/ 1342 h 1342"/>
              <a:gd name="T56" fmla="*/ 976 w 1206"/>
              <a:gd name="T57" fmla="*/ 1342 h 1342"/>
              <a:gd name="T58" fmla="*/ 1060 w 1206"/>
              <a:gd name="T59" fmla="*/ 1335 h 1342"/>
              <a:gd name="T60" fmla="*/ 1138 w 1206"/>
              <a:gd name="T61" fmla="*/ 1335 h 1342"/>
              <a:gd name="T62" fmla="*/ 1206 w 1206"/>
              <a:gd name="T63" fmla="*/ 1333 h 1342"/>
              <a:gd name="T64" fmla="*/ 1199 w 1206"/>
              <a:gd name="T65" fmla="*/ 1256 h 1342"/>
              <a:gd name="T66" fmla="*/ 1199 w 1206"/>
              <a:gd name="T67" fmla="*/ 1193 h 1342"/>
              <a:gd name="T68" fmla="*/ 1206 w 1206"/>
              <a:gd name="T69" fmla="*/ 1108 h 1342"/>
              <a:gd name="T70" fmla="*/ 1206 w 1206"/>
              <a:gd name="T71" fmla="*/ 1017 h 1342"/>
              <a:gd name="T72" fmla="*/ 1199 w 1206"/>
              <a:gd name="T73" fmla="*/ 932 h 1342"/>
              <a:gd name="T74" fmla="*/ 1199 w 1206"/>
              <a:gd name="T75" fmla="*/ 855 h 1342"/>
              <a:gd name="T76" fmla="*/ 1199 w 1206"/>
              <a:gd name="T77" fmla="*/ 792 h 1342"/>
              <a:gd name="T78" fmla="*/ 1206 w 1206"/>
              <a:gd name="T79" fmla="*/ 707 h 1342"/>
              <a:gd name="T80" fmla="*/ 1206 w 1206"/>
              <a:gd name="T81" fmla="*/ 616 h 1342"/>
              <a:gd name="T82" fmla="*/ 1199 w 1206"/>
              <a:gd name="T83" fmla="*/ 531 h 1342"/>
              <a:gd name="T84" fmla="*/ 1199 w 1206"/>
              <a:gd name="T85" fmla="*/ 454 h 1342"/>
              <a:gd name="T86" fmla="*/ 1199 w 1206"/>
              <a:gd name="T87" fmla="*/ 391 h 1342"/>
              <a:gd name="T88" fmla="*/ 1206 w 1206"/>
              <a:gd name="T89" fmla="*/ 306 h 1342"/>
              <a:gd name="T90" fmla="*/ 1206 w 1206"/>
              <a:gd name="T91" fmla="*/ 214 h 1342"/>
              <a:gd name="T92" fmla="*/ 1199 w 1206"/>
              <a:gd name="T93" fmla="*/ 130 h 1342"/>
              <a:gd name="T94" fmla="*/ 1199 w 1206"/>
              <a:gd name="T95" fmla="*/ 53 h 1342"/>
              <a:gd name="T96" fmla="*/ 1189 w 1206"/>
              <a:gd name="T97" fmla="*/ 7 h 1342"/>
              <a:gd name="T98" fmla="*/ 1104 w 1206"/>
              <a:gd name="T99" fmla="*/ 0 h 1342"/>
              <a:gd name="T100" fmla="*/ 1013 w 1206"/>
              <a:gd name="T101" fmla="*/ 0 h 1342"/>
              <a:gd name="T102" fmla="*/ 929 w 1206"/>
              <a:gd name="T103" fmla="*/ 7 h 1342"/>
              <a:gd name="T104" fmla="*/ 851 w 1206"/>
              <a:gd name="T105" fmla="*/ 7 h 1342"/>
              <a:gd name="T106" fmla="*/ 788 w 1206"/>
              <a:gd name="T107" fmla="*/ 7 h 1342"/>
              <a:gd name="T108" fmla="*/ 703 w 1206"/>
              <a:gd name="T109" fmla="*/ 0 h 1342"/>
              <a:gd name="T110" fmla="*/ 612 w 1206"/>
              <a:gd name="T111" fmla="*/ 0 h 1342"/>
              <a:gd name="T112" fmla="*/ 528 w 1206"/>
              <a:gd name="T113" fmla="*/ 7 h 1342"/>
              <a:gd name="T114" fmla="*/ 450 w 1206"/>
              <a:gd name="T115" fmla="*/ 7 h 1342"/>
              <a:gd name="T116" fmla="*/ 387 w 1206"/>
              <a:gd name="T117" fmla="*/ 7 h 1342"/>
              <a:gd name="T118" fmla="*/ 302 w 1206"/>
              <a:gd name="T119" fmla="*/ 0 h 1342"/>
              <a:gd name="T120" fmla="*/ 211 w 1206"/>
              <a:gd name="T121" fmla="*/ 0 h 1342"/>
              <a:gd name="T122" fmla="*/ 127 w 1206"/>
              <a:gd name="T123" fmla="*/ 7 h 1342"/>
              <a:gd name="T124" fmla="*/ 49 w 1206"/>
              <a:gd name="T125" fmla="*/ 7 h 1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206" h="1342">
                <a:moveTo>
                  <a:pt x="7" y="3"/>
                </a:moveTo>
                <a:lnTo>
                  <a:pt x="7" y="10"/>
                </a:lnTo>
                <a:lnTo>
                  <a:pt x="0" y="10"/>
                </a:lnTo>
                <a:lnTo>
                  <a:pt x="0" y="3"/>
                </a:lnTo>
                <a:lnTo>
                  <a:pt x="7" y="3"/>
                </a:lnTo>
                <a:close/>
                <a:moveTo>
                  <a:pt x="7" y="25"/>
                </a:moveTo>
                <a:lnTo>
                  <a:pt x="7" y="31"/>
                </a:lnTo>
                <a:lnTo>
                  <a:pt x="0" y="31"/>
                </a:lnTo>
                <a:lnTo>
                  <a:pt x="0" y="25"/>
                </a:lnTo>
                <a:lnTo>
                  <a:pt x="7" y="25"/>
                </a:lnTo>
                <a:close/>
                <a:moveTo>
                  <a:pt x="7" y="46"/>
                </a:moveTo>
                <a:lnTo>
                  <a:pt x="7" y="53"/>
                </a:lnTo>
                <a:lnTo>
                  <a:pt x="0" y="53"/>
                </a:lnTo>
                <a:lnTo>
                  <a:pt x="0" y="46"/>
                </a:lnTo>
                <a:lnTo>
                  <a:pt x="7" y="46"/>
                </a:lnTo>
                <a:close/>
                <a:moveTo>
                  <a:pt x="7" y="67"/>
                </a:moveTo>
                <a:lnTo>
                  <a:pt x="7" y="74"/>
                </a:lnTo>
                <a:lnTo>
                  <a:pt x="0" y="74"/>
                </a:lnTo>
                <a:lnTo>
                  <a:pt x="0" y="67"/>
                </a:lnTo>
                <a:lnTo>
                  <a:pt x="7" y="67"/>
                </a:lnTo>
                <a:close/>
                <a:moveTo>
                  <a:pt x="7" y="88"/>
                </a:moveTo>
                <a:lnTo>
                  <a:pt x="7" y="95"/>
                </a:lnTo>
                <a:lnTo>
                  <a:pt x="0" y="95"/>
                </a:lnTo>
                <a:lnTo>
                  <a:pt x="0" y="88"/>
                </a:lnTo>
                <a:lnTo>
                  <a:pt x="7" y="88"/>
                </a:lnTo>
                <a:close/>
                <a:moveTo>
                  <a:pt x="7" y="109"/>
                </a:moveTo>
                <a:lnTo>
                  <a:pt x="7" y="116"/>
                </a:lnTo>
                <a:lnTo>
                  <a:pt x="0" y="116"/>
                </a:lnTo>
                <a:lnTo>
                  <a:pt x="0" y="109"/>
                </a:lnTo>
                <a:lnTo>
                  <a:pt x="7" y="109"/>
                </a:lnTo>
                <a:close/>
                <a:moveTo>
                  <a:pt x="7" y="130"/>
                </a:moveTo>
                <a:lnTo>
                  <a:pt x="7" y="137"/>
                </a:lnTo>
                <a:lnTo>
                  <a:pt x="0" y="137"/>
                </a:lnTo>
                <a:lnTo>
                  <a:pt x="0" y="130"/>
                </a:lnTo>
                <a:lnTo>
                  <a:pt x="7" y="130"/>
                </a:lnTo>
                <a:close/>
                <a:moveTo>
                  <a:pt x="7" y="151"/>
                </a:moveTo>
                <a:lnTo>
                  <a:pt x="7" y="158"/>
                </a:lnTo>
                <a:lnTo>
                  <a:pt x="0" y="158"/>
                </a:lnTo>
                <a:lnTo>
                  <a:pt x="0" y="151"/>
                </a:lnTo>
                <a:lnTo>
                  <a:pt x="7" y="151"/>
                </a:lnTo>
                <a:close/>
                <a:moveTo>
                  <a:pt x="7" y="172"/>
                </a:moveTo>
                <a:lnTo>
                  <a:pt x="7" y="179"/>
                </a:lnTo>
                <a:lnTo>
                  <a:pt x="0" y="179"/>
                </a:lnTo>
                <a:lnTo>
                  <a:pt x="0" y="172"/>
                </a:lnTo>
                <a:lnTo>
                  <a:pt x="7" y="172"/>
                </a:lnTo>
                <a:close/>
                <a:moveTo>
                  <a:pt x="7" y="193"/>
                </a:moveTo>
                <a:lnTo>
                  <a:pt x="7" y="200"/>
                </a:lnTo>
                <a:lnTo>
                  <a:pt x="0" y="200"/>
                </a:lnTo>
                <a:lnTo>
                  <a:pt x="0" y="193"/>
                </a:lnTo>
                <a:lnTo>
                  <a:pt x="7" y="193"/>
                </a:lnTo>
                <a:close/>
                <a:moveTo>
                  <a:pt x="7" y="214"/>
                </a:moveTo>
                <a:lnTo>
                  <a:pt x="7" y="221"/>
                </a:lnTo>
                <a:lnTo>
                  <a:pt x="0" y="221"/>
                </a:lnTo>
                <a:lnTo>
                  <a:pt x="0" y="214"/>
                </a:lnTo>
                <a:lnTo>
                  <a:pt x="7" y="214"/>
                </a:lnTo>
                <a:close/>
                <a:moveTo>
                  <a:pt x="7" y="236"/>
                </a:moveTo>
                <a:lnTo>
                  <a:pt x="7" y="243"/>
                </a:lnTo>
                <a:lnTo>
                  <a:pt x="0" y="243"/>
                </a:lnTo>
                <a:lnTo>
                  <a:pt x="0" y="236"/>
                </a:lnTo>
                <a:lnTo>
                  <a:pt x="7" y="236"/>
                </a:lnTo>
                <a:close/>
                <a:moveTo>
                  <a:pt x="7" y="257"/>
                </a:moveTo>
                <a:lnTo>
                  <a:pt x="7" y="264"/>
                </a:lnTo>
                <a:lnTo>
                  <a:pt x="0" y="264"/>
                </a:lnTo>
                <a:lnTo>
                  <a:pt x="0" y="257"/>
                </a:lnTo>
                <a:lnTo>
                  <a:pt x="7" y="257"/>
                </a:lnTo>
                <a:close/>
                <a:moveTo>
                  <a:pt x="7" y="278"/>
                </a:moveTo>
                <a:lnTo>
                  <a:pt x="7" y="285"/>
                </a:lnTo>
                <a:lnTo>
                  <a:pt x="0" y="285"/>
                </a:lnTo>
                <a:lnTo>
                  <a:pt x="0" y="278"/>
                </a:lnTo>
                <a:lnTo>
                  <a:pt x="7" y="278"/>
                </a:lnTo>
                <a:close/>
                <a:moveTo>
                  <a:pt x="7" y="299"/>
                </a:moveTo>
                <a:lnTo>
                  <a:pt x="7" y="306"/>
                </a:lnTo>
                <a:lnTo>
                  <a:pt x="0" y="306"/>
                </a:lnTo>
                <a:lnTo>
                  <a:pt x="0" y="299"/>
                </a:lnTo>
                <a:lnTo>
                  <a:pt x="7" y="299"/>
                </a:lnTo>
                <a:close/>
                <a:moveTo>
                  <a:pt x="7" y="320"/>
                </a:moveTo>
                <a:lnTo>
                  <a:pt x="7" y="327"/>
                </a:lnTo>
                <a:lnTo>
                  <a:pt x="0" y="327"/>
                </a:lnTo>
                <a:lnTo>
                  <a:pt x="0" y="320"/>
                </a:lnTo>
                <a:lnTo>
                  <a:pt x="7" y="320"/>
                </a:lnTo>
                <a:close/>
                <a:moveTo>
                  <a:pt x="7" y="341"/>
                </a:moveTo>
                <a:lnTo>
                  <a:pt x="7" y="348"/>
                </a:lnTo>
                <a:lnTo>
                  <a:pt x="0" y="348"/>
                </a:lnTo>
                <a:lnTo>
                  <a:pt x="0" y="341"/>
                </a:lnTo>
                <a:lnTo>
                  <a:pt x="7" y="341"/>
                </a:lnTo>
                <a:close/>
                <a:moveTo>
                  <a:pt x="7" y="362"/>
                </a:moveTo>
                <a:lnTo>
                  <a:pt x="7" y="369"/>
                </a:lnTo>
                <a:lnTo>
                  <a:pt x="0" y="369"/>
                </a:lnTo>
                <a:lnTo>
                  <a:pt x="0" y="362"/>
                </a:lnTo>
                <a:lnTo>
                  <a:pt x="7" y="362"/>
                </a:lnTo>
                <a:close/>
                <a:moveTo>
                  <a:pt x="7" y="383"/>
                </a:moveTo>
                <a:lnTo>
                  <a:pt x="7" y="390"/>
                </a:lnTo>
                <a:lnTo>
                  <a:pt x="0" y="390"/>
                </a:lnTo>
                <a:lnTo>
                  <a:pt x="0" y="383"/>
                </a:lnTo>
                <a:lnTo>
                  <a:pt x="7" y="383"/>
                </a:lnTo>
                <a:close/>
                <a:moveTo>
                  <a:pt x="7" y="404"/>
                </a:moveTo>
                <a:lnTo>
                  <a:pt x="7" y="411"/>
                </a:lnTo>
                <a:lnTo>
                  <a:pt x="0" y="411"/>
                </a:lnTo>
                <a:lnTo>
                  <a:pt x="0" y="404"/>
                </a:lnTo>
                <a:lnTo>
                  <a:pt x="7" y="404"/>
                </a:lnTo>
                <a:close/>
                <a:moveTo>
                  <a:pt x="7" y="426"/>
                </a:moveTo>
                <a:lnTo>
                  <a:pt x="7" y="432"/>
                </a:lnTo>
                <a:lnTo>
                  <a:pt x="0" y="432"/>
                </a:lnTo>
                <a:lnTo>
                  <a:pt x="0" y="426"/>
                </a:lnTo>
                <a:lnTo>
                  <a:pt x="7" y="426"/>
                </a:lnTo>
                <a:close/>
                <a:moveTo>
                  <a:pt x="7" y="447"/>
                </a:moveTo>
                <a:lnTo>
                  <a:pt x="7" y="454"/>
                </a:lnTo>
                <a:lnTo>
                  <a:pt x="0" y="454"/>
                </a:lnTo>
                <a:lnTo>
                  <a:pt x="0" y="447"/>
                </a:lnTo>
                <a:lnTo>
                  <a:pt x="7" y="447"/>
                </a:lnTo>
                <a:close/>
                <a:moveTo>
                  <a:pt x="7" y="468"/>
                </a:moveTo>
                <a:lnTo>
                  <a:pt x="7" y="475"/>
                </a:lnTo>
                <a:lnTo>
                  <a:pt x="0" y="475"/>
                </a:lnTo>
                <a:lnTo>
                  <a:pt x="0" y="468"/>
                </a:lnTo>
                <a:lnTo>
                  <a:pt x="7" y="468"/>
                </a:lnTo>
                <a:close/>
                <a:moveTo>
                  <a:pt x="7" y="489"/>
                </a:moveTo>
                <a:lnTo>
                  <a:pt x="7" y="496"/>
                </a:lnTo>
                <a:lnTo>
                  <a:pt x="0" y="496"/>
                </a:lnTo>
                <a:lnTo>
                  <a:pt x="0" y="489"/>
                </a:lnTo>
                <a:lnTo>
                  <a:pt x="7" y="489"/>
                </a:lnTo>
                <a:close/>
                <a:moveTo>
                  <a:pt x="7" y="510"/>
                </a:moveTo>
                <a:lnTo>
                  <a:pt x="7" y="517"/>
                </a:lnTo>
                <a:lnTo>
                  <a:pt x="0" y="517"/>
                </a:lnTo>
                <a:lnTo>
                  <a:pt x="0" y="510"/>
                </a:lnTo>
                <a:lnTo>
                  <a:pt x="7" y="510"/>
                </a:lnTo>
                <a:close/>
                <a:moveTo>
                  <a:pt x="7" y="531"/>
                </a:moveTo>
                <a:lnTo>
                  <a:pt x="7" y="538"/>
                </a:lnTo>
                <a:lnTo>
                  <a:pt x="0" y="538"/>
                </a:lnTo>
                <a:lnTo>
                  <a:pt x="0" y="531"/>
                </a:lnTo>
                <a:lnTo>
                  <a:pt x="7" y="531"/>
                </a:lnTo>
                <a:close/>
                <a:moveTo>
                  <a:pt x="7" y="552"/>
                </a:moveTo>
                <a:lnTo>
                  <a:pt x="7" y="559"/>
                </a:lnTo>
                <a:lnTo>
                  <a:pt x="0" y="559"/>
                </a:lnTo>
                <a:lnTo>
                  <a:pt x="0" y="552"/>
                </a:lnTo>
                <a:lnTo>
                  <a:pt x="7" y="552"/>
                </a:lnTo>
                <a:close/>
                <a:moveTo>
                  <a:pt x="7" y="573"/>
                </a:moveTo>
                <a:lnTo>
                  <a:pt x="7" y="580"/>
                </a:lnTo>
                <a:lnTo>
                  <a:pt x="0" y="580"/>
                </a:lnTo>
                <a:lnTo>
                  <a:pt x="0" y="573"/>
                </a:lnTo>
                <a:lnTo>
                  <a:pt x="7" y="573"/>
                </a:lnTo>
                <a:close/>
                <a:moveTo>
                  <a:pt x="7" y="594"/>
                </a:moveTo>
                <a:lnTo>
                  <a:pt x="7" y="601"/>
                </a:lnTo>
                <a:lnTo>
                  <a:pt x="0" y="601"/>
                </a:lnTo>
                <a:lnTo>
                  <a:pt x="0" y="594"/>
                </a:lnTo>
                <a:lnTo>
                  <a:pt x="7" y="594"/>
                </a:lnTo>
                <a:close/>
                <a:moveTo>
                  <a:pt x="7" y="616"/>
                </a:moveTo>
                <a:lnTo>
                  <a:pt x="7" y="622"/>
                </a:lnTo>
                <a:lnTo>
                  <a:pt x="0" y="622"/>
                </a:lnTo>
                <a:lnTo>
                  <a:pt x="0" y="616"/>
                </a:lnTo>
                <a:lnTo>
                  <a:pt x="7" y="616"/>
                </a:lnTo>
                <a:close/>
                <a:moveTo>
                  <a:pt x="7" y="637"/>
                </a:moveTo>
                <a:lnTo>
                  <a:pt x="7" y="644"/>
                </a:lnTo>
                <a:lnTo>
                  <a:pt x="0" y="644"/>
                </a:lnTo>
                <a:lnTo>
                  <a:pt x="0" y="637"/>
                </a:lnTo>
                <a:lnTo>
                  <a:pt x="7" y="637"/>
                </a:lnTo>
                <a:close/>
                <a:moveTo>
                  <a:pt x="7" y="658"/>
                </a:moveTo>
                <a:lnTo>
                  <a:pt x="7" y="665"/>
                </a:lnTo>
                <a:lnTo>
                  <a:pt x="0" y="665"/>
                </a:lnTo>
                <a:lnTo>
                  <a:pt x="0" y="658"/>
                </a:lnTo>
                <a:lnTo>
                  <a:pt x="7" y="658"/>
                </a:lnTo>
                <a:close/>
                <a:moveTo>
                  <a:pt x="7" y="679"/>
                </a:moveTo>
                <a:lnTo>
                  <a:pt x="7" y="686"/>
                </a:lnTo>
                <a:lnTo>
                  <a:pt x="0" y="686"/>
                </a:lnTo>
                <a:lnTo>
                  <a:pt x="0" y="679"/>
                </a:lnTo>
                <a:lnTo>
                  <a:pt x="7" y="679"/>
                </a:lnTo>
                <a:close/>
                <a:moveTo>
                  <a:pt x="7" y="700"/>
                </a:moveTo>
                <a:lnTo>
                  <a:pt x="7" y="707"/>
                </a:lnTo>
                <a:lnTo>
                  <a:pt x="0" y="707"/>
                </a:lnTo>
                <a:lnTo>
                  <a:pt x="0" y="700"/>
                </a:lnTo>
                <a:lnTo>
                  <a:pt x="7" y="700"/>
                </a:lnTo>
                <a:close/>
                <a:moveTo>
                  <a:pt x="7" y="721"/>
                </a:moveTo>
                <a:lnTo>
                  <a:pt x="7" y="728"/>
                </a:lnTo>
                <a:lnTo>
                  <a:pt x="0" y="728"/>
                </a:lnTo>
                <a:lnTo>
                  <a:pt x="0" y="721"/>
                </a:lnTo>
                <a:lnTo>
                  <a:pt x="7" y="721"/>
                </a:lnTo>
                <a:close/>
                <a:moveTo>
                  <a:pt x="7" y="742"/>
                </a:moveTo>
                <a:lnTo>
                  <a:pt x="7" y="749"/>
                </a:lnTo>
                <a:lnTo>
                  <a:pt x="0" y="749"/>
                </a:lnTo>
                <a:lnTo>
                  <a:pt x="0" y="742"/>
                </a:lnTo>
                <a:lnTo>
                  <a:pt x="7" y="742"/>
                </a:lnTo>
                <a:close/>
                <a:moveTo>
                  <a:pt x="7" y="763"/>
                </a:moveTo>
                <a:lnTo>
                  <a:pt x="7" y="770"/>
                </a:lnTo>
                <a:lnTo>
                  <a:pt x="0" y="770"/>
                </a:lnTo>
                <a:lnTo>
                  <a:pt x="0" y="763"/>
                </a:lnTo>
                <a:lnTo>
                  <a:pt x="7" y="763"/>
                </a:lnTo>
                <a:close/>
                <a:moveTo>
                  <a:pt x="7" y="784"/>
                </a:moveTo>
                <a:lnTo>
                  <a:pt x="7" y="791"/>
                </a:lnTo>
                <a:lnTo>
                  <a:pt x="0" y="791"/>
                </a:lnTo>
                <a:lnTo>
                  <a:pt x="0" y="784"/>
                </a:lnTo>
                <a:lnTo>
                  <a:pt x="7" y="784"/>
                </a:lnTo>
                <a:close/>
                <a:moveTo>
                  <a:pt x="7" y="806"/>
                </a:moveTo>
                <a:lnTo>
                  <a:pt x="7" y="812"/>
                </a:lnTo>
                <a:lnTo>
                  <a:pt x="0" y="812"/>
                </a:lnTo>
                <a:lnTo>
                  <a:pt x="0" y="806"/>
                </a:lnTo>
                <a:lnTo>
                  <a:pt x="7" y="806"/>
                </a:lnTo>
                <a:close/>
                <a:moveTo>
                  <a:pt x="7" y="827"/>
                </a:moveTo>
                <a:lnTo>
                  <a:pt x="7" y="834"/>
                </a:lnTo>
                <a:lnTo>
                  <a:pt x="0" y="834"/>
                </a:lnTo>
                <a:lnTo>
                  <a:pt x="0" y="827"/>
                </a:lnTo>
                <a:lnTo>
                  <a:pt x="7" y="827"/>
                </a:lnTo>
                <a:close/>
                <a:moveTo>
                  <a:pt x="7" y="848"/>
                </a:moveTo>
                <a:lnTo>
                  <a:pt x="7" y="855"/>
                </a:lnTo>
                <a:lnTo>
                  <a:pt x="0" y="855"/>
                </a:lnTo>
                <a:lnTo>
                  <a:pt x="0" y="848"/>
                </a:lnTo>
                <a:lnTo>
                  <a:pt x="7" y="848"/>
                </a:lnTo>
                <a:close/>
                <a:moveTo>
                  <a:pt x="7" y="869"/>
                </a:moveTo>
                <a:lnTo>
                  <a:pt x="7" y="876"/>
                </a:lnTo>
                <a:lnTo>
                  <a:pt x="0" y="876"/>
                </a:lnTo>
                <a:lnTo>
                  <a:pt x="0" y="869"/>
                </a:lnTo>
                <a:lnTo>
                  <a:pt x="7" y="869"/>
                </a:lnTo>
                <a:close/>
                <a:moveTo>
                  <a:pt x="7" y="890"/>
                </a:moveTo>
                <a:lnTo>
                  <a:pt x="7" y="897"/>
                </a:lnTo>
                <a:lnTo>
                  <a:pt x="0" y="897"/>
                </a:lnTo>
                <a:lnTo>
                  <a:pt x="0" y="890"/>
                </a:lnTo>
                <a:lnTo>
                  <a:pt x="7" y="890"/>
                </a:lnTo>
                <a:close/>
                <a:moveTo>
                  <a:pt x="7" y="911"/>
                </a:moveTo>
                <a:lnTo>
                  <a:pt x="7" y="918"/>
                </a:lnTo>
                <a:lnTo>
                  <a:pt x="0" y="918"/>
                </a:lnTo>
                <a:lnTo>
                  <a:pt x="0" y="911"/>
                </a:lnTo>
                <a:lnTo>
                  <a:pt x="7" y="911"/>
                </a:lnTo>
                <a:close/>
                <a:moveTo>
                  <a:pt x="7" y="932"/>
                </a:moveTo>
                <a:lnTo>
                  <a:pt x="7" y="939"/>
                </a:lnTo>
                <a:lnTo>
                  <a:pt x="0" y="939"/>
                </a:lnTo>
                <a:lnTo>
                  <a:pt x="0" y="932"/>
                </a:lnTo>
                <a:lnTo>
                  <a:pt x="7" y="932"/>
                </a:lnTo>
                <a:close/>
                <a:moveTo>
                  <a:pt x="7" y="953"/>
                </a:moveTo>
                <a:lnTo>
                  <a:pt x="7" y="960"/>
                </a:lnTo>
                <a:lnTo>
                  <a:pt x="0" y="960"/>
                </a:lnTo>
                <a:lnTo>
                  <a:pt x="0" y="953"/>
                </a:lnTo>
                <a:lnTo>
                  <a:pt x="7" y="953"/>
                </a:lnTo>
                <a:close/>
                <a:moveTo>
                  <a:pt x="7" y="974"/>
                </a:moveTo>
                <a:lnTo>
                  <a:pt x="7" y="981"/>
                </a:lnTo>
                <a:lnTo>
                  <a:pt x="0" y="981"/>
                </a:lnTo>
                <a:lnTo>
                  <a:pt x="0" y="974"/>
                </a:lnTo>
                <a:lnTo>
                  <a:pt x="7" y="974"/>
                </a:lnTo>
                <a:close/>
                <a:moveTo>
                  <a:pt x="7" y="995"/>
                </a:moveTo>
                <a:lnTo>
                  <a:pt x="7" y="1002"/>
                </a:lnTo>
                <a:lnTo>
                  <a:pt x="0" y="1002"/>
                </a:lnTo>
                <a:lnTo>
                  <a:pt x="0" y="995"/>
                </a:lnTo>
                <a:lnTo>
                  <a:pt x="7" y="995"/>
                </a:lnTo>
                <a:close/>
                <a:moveTo>
                  <a:pt x="7" y="1017"/>
                </a:moveTo>
                <a:lnTo>
                  <a:pt x="7" y="1024"/>
                </a:lnTo>
                <a:lnTo>
                  <a:pt x="0" y="1024"/>
                </a:lnTo>
                <a:lnTo>
                  <a:pt x="0" y="1017"/>
                </a:lnTo>
                <a:lnTo>
                  <a:pt x="7" y="1017"/>
                </a:lnTo>
                <a:close/>
                <a:moveTo>
                  <a:pt x="7" y="1038"/>
                </a:moveTo>
                <a:lnTo>
                  <a:pt x="7" y="1045"/>
                </a:lnTo>
                <a:lnTo>
                  <a:pt x="0" y="1045"/>
                </a:lnTo>
                <a:lnTo>
                  <a:pt x="0" y="1038"/>
                </a:lnTo>
                <a:lnTo>
                  <a:pt x="7" y="1038"/>
                </a:lnTo>
                <a:close/>
                <a:moveTo>
                  <a:pt x="7" y="1059"/>
                </a:moveTo>
                <a:lnTo>
                  <a:pt x="7" y="1066"/>
                </a:lnTo>
                <a:lnTo>
                  <a:pt x="0" y="1066"/>
                </a:lnTo>
                <a:lnTo>
                  <a:pt x="0" y="1059"/>
                </a:lnTo>
                <a:lnTo>
                  <a:pt x="7" y="1059"/>
                </a:lnTo>
                <a:close/>
                <a:moveTo>
                  <a:pt x="7" y="1080"/>
                </a:moveTo>
                <a:lnTo>
                  <a:pt x="7" y="1087"/>
                </a:lnTo>
                <a:lnTo>
                  <a:pt x="0" y="1087"/>
                </a:lnTo>
                <a:lnTo>
                  <a:pt x="0" y="1080"/>
                </a:lnTo>
                <a:lnTo>
                  <a:pt x="7" y="1080"/>
                </a:lnTo>
                <a:close/>
                <a:moveTo>
                  <a:pt x="7" y="1101"/>
                </a:moveTo>
                <a:lnTo>
                  <a:pt x="7" y="1108"/>
                </a:lnTo>
                <a:lnTo>
                  <a:pt x="0" y="1108"/>
                </a:lnTo>
                <a:lnTo>
                  <a:pt x="0" y="1101"/>
                </a:lnTo>
                <a:lnTo>
                  <a:pt x="7" y="1101"/>
                </a:lnTo>
                <a:close/>
                <a:moveTo>
                  <a:pt x="7" y="1122"/>
                </a:moveTo>
                <a:lnTo>
                  <a:pt x="7" y="1129"/>
                </a:lnTo>
                <a:lnTo>
                  <a:pt x="0" y="1129"/>
                </a:lnTo>
                <a:lnTo>
                  <a:pt x="0" y="1122"/>
                </a:lnTo>
                <a:lnTo>
                  <a:pt x="7" y="1122"/>
                </a:lnTo>
                <a:close/>
                <a:moveTo>
                  <a:pt x="7" y="1143"/>
                </a:moveTo>
                <a:lnTo>
                  <a:pt x="7" y="1150"/>
                </a:lnTo>
                <a:lnTo>
                  <a:pt x="0" y="1150"/>
                </a:lnTo>
                <a:lnTo>
                  <a:pt x="0" y="1143"/>
                </a:lnTo>
                <a:lnTo>
                  <a:pt x="7" y="1143"/>
                </a:lnTo>
                <a:close/>
                <a:moveTo>
                  <a:pt x="7" y="1164"/>
                </a:moveTo>
                <a:lnTo>
                  <a:pt x="7" y="1171"/>
                </a:lnTo>
                <a:lnTo>
                  <a:pt x="0" y="1171"/>
                </a:lnTo>
                <a:lnTo>
                  <a:pt x="0" y="1164"/>
                </a:lnTo>
                <a:lnTo>
                  <a:pt x="7" y="1164"/>
                </a:lnTo>
                <a:close/>
                <a:moveTo>
                  <a:pt x="7" y="1185"/>
                </a:moveTo>
                <a:lnTo>
                  <a:pt x="7" y="1192"/>
                </a:lnTo>
                <a:lnTo>
                  <a:pt x="0" y="1192"/>
                </a:lnTo>
                <a:lnTo>
                  <a:pt x="0" y="1185"/>
                </a:lnTo>
                <a:lnTo>
                  <a:pt x="7" y="1185"/>
                </a:lnTo>
                <a:close/>
                <a:moveTo>
                  <a:pt x="7" y="1207"/>
                </a:moveTo>
                <a:lnTo>
                  <a:pt x="7" y="1213"/>
                </a:lnTo>
                <a:lnTo>
                  <a:pt x="0" y="1213"/>
                </a:lnTo>
                <a:lnTo>
                  <a:pt x="0" y="1207"/>
                </a:lnTo>
                <a:lnTo>
                  <a:pt x="7" y="1207"/>
                </a:lnTo>
                <a:close/>
                <a:moveTo>
                  <a:pt x="7" y="1228"/>
                </a:moveTo>
                <a:lnTo>
                  <a:pt x="7" y="1235"/>
                </a:lnTo>
                <a:lnTo>
                  <a:pt x="0" y="1235"/>
                </a:lnTo>
                <a:lnTo>
                  <a:pt x="0" y="1228"/>
                </a:lnTo>
                <a:lnTo>
                  <a:pt x="7" y="1228"/>
                </a:lnTo>
                <a:close/>
                <a:moveTo>
                  <a:pt x="7" y="1249"/>
                </a:moveTo>
                <a:lnTo>
                  <a:pt x="7" y="1256"/>
                </a:lnTo>
                <a:lnTo>
                  <a:pt x="0" y="1256"/>
                </a:lnTo>
                <a:lnTo>
                  <a:pt x="0" y="1249"/>
                </a:lnTo>
                <a:lnTo>
                  <a:pt x="7" y="1249"/>
                </a:lnTo>
                <a:close/>
                <a:moveTo>
                  <a:pt x="7" y="1270"/>
                </a:moveTo>
                <a:lnTo>
                  <a:pt x="7" y="1277"/>
                </a:lnTo>
                <a:lnTo>
                  <a:pt x="0" y="1277"/>
                </a:lnTo>
                <a:lnTo>
                  <a:pt x="0" y="1270"/>
                </a:lnTo>
                <a:lnTo>
                  <a:pt x="7" y="1270"/>
                </a:lnTo>
                <a:close/>
                <a:moveTo>
                  <a:pt x="7" y="1291"/>
                </a:moveTo>
                <a:lnTo>
                  <a:pt x="7" y="1298"/>
                </a:lnTo>
                <a:lnTo>
                  <a:pt x="0" y="1298"/>
                </a:lnTo>
                <a:lnTo>
                  <a:pt x="0" y="1291"/>
                </a:lnTo>
                <a:lnTo>
                  <a:pt x="7" y="1291"/>
                </a:lnTo>
                <a:close/>
                <a:moveTo>
                  <a:pt x="7" y="1312"/>
                </a:moveTo>
                <a:lnTo>
                  <a:pt x="7" y="1319"/>
                </a:lnTo>
                <a:lnTo>
                  <a:pt x="0" y="1319"/>
                </a:lnTo>
                <a:lnTo>
                  <a:pt x="0" y="1312"/>
                </a:lnTo>
                <a:lnTo>
                  <a:pt x="7" y="1312"/>
                </a:lnTo>
                <a:close/>
                <a:moveTo>
                  <a:pt x="7" y="1333"/>
                </a:moveTo>
                <a:lnTo>
                  <a:pt x="7" y="1339"/>
                </a:lnTo>
                <a:lnTo>
                  <a:pt x="4" y="1335"/>
                </a:lnTo>
                <a:lnTo>
                  <a:pt x="5" y="1335"/>
                </a:lnTo>
                <a:lnTo>
                  <a:pt x="5" y="1342"/>
                </a:lnTo>
                <a:lnTo>
                  <a:pt x="0" y="1342"/>
                </a:lnTo>
                <a:lnTo>
                  <a:pt x="0" y="1333"/>
                </a:lnTo>
                <a:lnTo>
                  <a:pt x="7" y="1333"/>
                </a:lnTo>
                <a:close/>
                <a:moveTo>
                  <a:pt x="19" y="1335"/>
                </a:moveTo>
                <a:lnTo>
                  <a:pt x="26" y="1335"/>
                </a:lnTo>
                <a:lnTo>
                  <a:pt x="26" y="1342"/>
                </a:lnTo>
                <a:lnTo>
                  <a:pt x="19" y="1342"/>
                </a:lnTo>
                <a:lnTo>
                  <a:pt x="19" y="1335"/>
                </a:lnTo>
                <a:close/>
                <a:moveTo>
                  <a:pt x="40" y="1335"/>
                </a:moveTo>
                <a:lnTo>
                  <a:pt x="47" y="1335"/>
                </a:lnTo>
                <a:lnTo>
                  <a:pt x="47" y="1342"/>
                </a:lnTo>
                <a:lnTo>
                  <a:pt x="40" y="1342"/>
                </a:lnTo>
                <a:lnTo>
                  <a:pt x="40" y="1335"/>
                </a:lnTo>
                <a:close/>
                <a:moveTo>
                  <a:pt x="62" y="1335"/>
                </a:moveTo>
                <a:lnTo>
                  <a:pt x="69" y="1335"/>
                </a:lnTo>
                <a:lnTo>
                  <a:pt x="69" y="1342"/>
                </a:lnTo>
                <a:lnTo>
                  <a:pt x="62" y="1342"/>
                </a:lnTo>
                <a:lnTo>
                  <a:pt x="62" y="1335"/>
                </a:lnTo>
                <a:close/>
                <a:moveTo>
                  <a:pt x="83" y="1335"/>
                </a:moveTo>
                <a:lnTo>
                  <a:pt x="90" y="1335"/>
                </a:lnTo>
                <a:lnTo>
                  <a:pt x="90" y="1342"/>
                </a:lnTo>
                <a:lnTo>
                  <a:pt x="83" y="1342"/>
                </a:lnTo>
                <a:lnTo>
                  <a:pt x="83" y="1335"/>
                </a:lnTo>
                <a:close/>
                <a:moveTo>
                  <a:pt x="104" y="1335"/>
                </a:moveTo>
                <a:lnTo>
                  <a:pt x="111" y="1335"/>
                </a:lnTo>
                <a:lnTo>
                  <a:pt x="111" y="1342"/>
                </a:lnTo>
                <a:lnTo>
                  <a:pt x="104" y="1342"/>
                </a:lnTo>
                <a:lnTo>
                  <a:pt x="104" y="1335"/>
                </a:lnTo>
                <a:close/>
                <a:moveTo>
                  <a:pt x="125" y="1335"/>
                </a:moveTo>
                <a:lnTo>
                  <a:pt x="132" y="1335"/>
                </a:lnTo>
                <a:lnTo>
                  <a:pt x="132" y="1342"/>
                </a:lnTo>
                <a:lnTo>
                  <a:pt x="125" y="1342"/>
                </a:lnTo>
                <a:lnTo>
                  <a:pt x="125" y="1335"/>
                </a:lnTo>
                <a:close/>
                <a:moveTo>
                  <a:pt x="146" y="1335"/>
                </a:moveTo>
                <a:lnTo>
                  <a:pt x="153" y="1335"/>
                </a:lnTo>
                <a:lnTo>
                  <a:pt x="153" y="1342"/>
                </a:lnTo>
                <a:lnTo>
                  <a:pt x="146" y="1342"/>
                </a:lnTo>
                <a:lnTo>
                  <a:pt x="146" y="1335"/>
                </a:lnTo>
                <a:close/>
                <a:moveTo>
                  <a:pt x="167" y="1335"/>
                </a:moveTo>
                <a:lnTo>
                  <a:pt x="174" y="1335"/>
                </a:lnTo>
                <a:lnTo>
                  <a:pt x="174" y="1342"/>
                </a:lnTo>
                <a:lnTo>
                  <a:pt x="167" y="1342"/>
                </a:lnTo>
                <a:lnTo>
                  <a:pt x="167" y="1335"/>
                </a:lnTo>
                <a:close/>
                <a:moveTo>
                  <a:pt x="188" y="1335"/>
                </a:moveTo>
                <a:lnTo>
                  <a:pt x="195" y="1335"/>
                </a:lnTo>
                <a:lnTo>
                  <a:pt x="195" y="1342"/>
                </a:lnTo>
                <a:lnTo>
                  <a:pt x="188" y="1342"/>
                </a:lnTo>
                <a:lnTo>
                  <a:pt x="188" y="1335"/>
                </a:lnTo>
                <a:close/>
                <a:moveTo>
                  <a:pt x="209" y="1335"/>
                </a:moveTo>
                <a:lnTo>
                  <a:pt x="216" y="1335"/>
                </a:lnTo>
                <a:lnTo>
                  <a:pt x="216" y="1342"/>
                </a:lnTo>
                <a:lnTo>
                  <a:pt x="209" y="1342"/>
                </a:lnTo>
                <a:lnTo>
                  <a:pt x="209" y="1335"/>
                </a:lnTo>
                <a:close/>
                <a:moveTo>
                  <a:pt x="230" y="1335"/>
                </a:moveTo>
                <a:lnTo>
                  <a:pt x="237" y="1335"/>
                </a:lnTo>
                <a:lnTo>
                  <a:pt x="237" y="1342"/>
                </a:lnTo>
                <a:lnTo>
                  <a:pt x="230" y="1342"/>
                </a:lnTo>
                <a:lnTo>
                  <a:pt x="230" y="1335"/>
                </a:lnTo>
                <a:close/>
                <a:moveTo>
                  <a:pt x="252" y="1335"/>
                </a:moveTo>
                <a:lnTo>
                  <a:pt x="258" y="1335"/>
                </a:lnTo>
                <a:lnTo>
                  <a:pt x="258" y="1342"/>
                </a:lnTo>
                <a:lnTo>
                  <a:pt x="252" y="1342"/>
                </a:lnTo>
                <a:lnTo>
                  <a:pt x="252" y="1335"/>
                </a:lnTo>
                <a:close/>
                <a:moveTo>
                  <a:pt x="273" y="1335"/>
                </a:moveTo>
                <a:lnTo>
                  <a:pt x="280" y="1335"/>
                </a:lnTo>
                <a:lnTo>
                  <a:pt x="280" y="1342"/>
                </a:lnTo>
                <a:lnTo>
                  <a:pt x="273" y="1342"/>
                </a:lnTo>
                <a:lnTo>
                  <a:pt x="273" y="1335"/>
                </a:lnTo>
                <a:close/>
                <a:moveTo>
                  <a:pt x="294" y="1335"/>
                </a:moveTo>
                <a:lnTo>
                  <a:pt x="301" y="1335"/>
                </a:lnTo>
                <a:lnTo>
                  <a:pt x="301" y="1342"/>
                </a:lnTo>
                <a:lnTo>
                  <a:pt x="294" y="1342"/>
                </a:lnTo>
                <a:lnTo>
                  <a:pt x="294" y="1335"/>
                </a:lnTo>
                <a:close/>
                <a:moveTo>
                  <a:pt x="315" y="1335"/>
                </a:moveTo>
                <a:lnTo>
                  <a:pt x="322" y="1335"/>
                </a:lnTo>
                <a:lnTo>
                  <a:pt x="322" y="1342"/>
                </a:lnTo>
                <a:lnTo>
                  <a:pt x="315" y="1342"/>
                </a:lnTo>
                <a:lnTo>
                  <a:pt x="315" y="1335"/>
                </a:lnTo>
                <a:close/>
                <a:moveTo>
                  <a:pt x="336" y="1335"/>
                </a:moveTo>
                <a:lnTo>
                  <a:pt x="343" y="1335"/>
                </a:lnTo>
                <a:lnTo>
                  <a:pt x="343" y="1342"/>
                </a:lnTo>
                <a:lnTo>
                  <a:pt x="336" y="1342"/>
                </a:lnTo>
                <a:lnTo>
                  <a:pt x="336" y="1335"/>
                </a:lnTo>
                <a:close/>
                <a:moveTo>
                  <a:pt x="357" y="1335"/>
                </a:moveTo>
                <a:lnTo>
                  <a:pt x="364" y="1335"/>
                </a:lnTo>
                <a:lnTo>
                  <a:pt x="364" y="1342"/>
                </a:lnTo>
                <a:lnTo>
                  <a:pt x="357" y="1342"/>
                </a:lnTo>
                <a:lnTo>
                  <a:pt x="357" y="1335"/>
                </a:lnTo>
                <a:close/>
                <a:moveTo>
                  <a:pt x="378" y="1335"/>
                </a:moveTo>
                <a:lnTo>
                  <a:pt x="385" y="1335"/>
                </a:lnTo>
                <a:lnTo>
                  <a:pt x="385" y="1342"/>
                </a:lnTo>
                <a:lnTo>
                  <a:pt x="378" y="1342"/>
                </a:lnTo>
                <a:lnTo>
                  <a:pt x="378" y="1335"/>
                </a:lnTo>
                <a:close/>
                <a:moveTo>
                  <a:pt x="399" y="1335"/>
                </a:moveTo>
                <a:lnTo>
                  <a:pt x="406" y="1335"/>
                </a:lnTo>
                <a:lnTo>
                  <a:pt x="406" y="1342"/>
                </a:lnTo>
                <a:lnTo>
                  <a:pt x="399" y="1342"/>
                </a:lnTo>
                <a:lnTo>
                  <a:pt x="399" y="1335"/>
                </a:lnTo>
                <a:close/>
                <a:moveTo>
                  <a:pt x="420" y="1335"/>
                </a:moveTo>
                <a:lnTo>
                  <a:pt x="427" y="1335"/>
                </a:lnTo>
                <a:lnTo>
                  <a:pt x="427" y="1342"/>
                </a:lnTo>
                <a:lnTo>
                  <a:pt x="420" y="1342"/>
                </a:lnTo>
                <a:lnTo>
                  <a:pt x="420" y="1335"/>
                </a:lnTo>
                <a:close/>
                <a:moveTo>
                  <a:pt x="441" y="1335"/>
                </a:moveTo>
                <a:lnTo>
                  <a:pt x="448" y="1335"/>
                </a:lnTo>
                <a:lnTo>
                  <a:pt x="448" y="1342"/>
                </a:lnTo>
                <a:lnTo>
                  <a:pt x="441" y="1342"/>
                </a:lnTo>
                <a:lnTo>
                  <a:pt x="441" y="1335"/>
                </a:lnTo>
                <a:close/>
                <a:moveTo>
                  <a:pt x="463" y="1335"/>
                </a:moveTo>
                <a:lnTo>
                  <a:pt x="470" y="1335"/>
                </a:lnTo>
                <a:lnTo>
                  <a:pt x="470" y="1342"/>
                </a:lnTo>
                <a:lnTo>
                  <a:pt x="463" y="1342"/>
                </a:lnTo>
                <a:lnTo>
                  <a:pt x="463" y="1335"/>
                </a:lnTo>
                <a:close/>
                <a:moveTo>
                  <a:pt x="484" y="1335"/>
                </a:moveTo>
                <a:lnTo>
                  <a:pt x="491" y="1335"/>
                </a:lnTo>
                <a:lnTo>
                  <a:pt x="491" y="1342"/>
                </a:lnTo>
                <a:lnTo>
                  <a:pt x="484" y="1342"/>
                </a:lnTo>
                <a:lnTo>
                  <a:pt x="484" y="1335"/>
                </a:lnTo>
                <a:close/>
                <a:moveTo>
                  <a:pt x="505" y="1335"/>
                </a:moveTo>
                <a:lnTo>
                  <a:pt x="512" y="1335"/>
                </a:lnTo>
                <a:lnTo>
                  <a:pt x="512" y="1342"/>
                </a:lnTo>
                <a:lnTo>
                  <a:pt x="505" y="1342"/>
                </a:lnTo>
                <a:lnTo>
                  <a:pt x="505" y="1335"/>
                </a:lnTo>
                <a:close/>
                <a:moveTo>
                  <a:pt x="526" y="1335"/>
                </a:moveTo>
                <a:lnTo>
                  <a:pt x="533" y="1335"/>
                </a:lnTo>
                <a:lnTo>
                  <a:pt x="533" y="1342"/>
                </a:lnTo>
                <a:lnTo>
                  <a:pt x="526" y="1342"/>
                </a:lnTo>
                <a:lnTo>
                  <a:pt x="526" y="1335"/>
                </a:lnTo>
                <a:close/>
                <a:moveTo>
                  <a:pt x="547" y="1335"/>
                </a:moveTo>
                <a:lnTo>
                  <a:pt x="554" y="1335"/>
                </a:lnTo>
                <a:lnTo>
                  <a:pt x="554" y="1342"/>
                </a:lnTo>
                <a:lnTo>
                  <a:pt x="547" y="1342"/>
                </a:lnTo>
                <a:lnTo>
                  <a:pt x="547" y="1335"/>
                </a:lnTo>
                <a:close/>
                <a:moveTo>
                  <a:pt x="568" y="1335"/>
                </a:moveTo>
                <a:lnTo>
                  <a:pt x="575" y="1335"/>
                </a:lnTo>
                <a:lnTo>
                  <a:pt x="575" y="1342"/>
                </a:lnTo>
                <a:lnTo>
                  <a:pt x="568" y="1342"/>
                </a:lnTo>
                <a:lnTo>
                  <a:pt x="568" y="1335"/>
                </a:lnTo>
                <a:close/>
                <a:moveTo>
                  <a:pt x="589" y="1335"/>
                </a:moveTo>
                <a:lnTo>
                  <a:pt x="596" y="1335"/>
                </a:lnTo>
                <a:lnTo>
                  <a:pt x="596" y="1342"/>
                </a:lnTo>
                <a:lnTo>
                  <a:pt x="589" y="1342"/>
                </a:lnTo>
                <a:lnTo>
                  <a:pt x="589" y="1335"/>
                </a:lnTo>
                <a:close/>
                <a:moveTo>
                  <a:pt x="610" y="1335"/>
                </a:moveTo>
                <a:lnTo>
                  <a:pt x="617" y="1335"/>
                </a:lnTo>
                <a:lnTo>
                  <a:pt x="617" y="1342"/>
                </a:lnTo>
                <a:lnTo>
                  <a:pt x="610" y="1342"/>
                </a:lnTo>
                <a:lnTo>
                  <a:pt x="610" y="1335"/>
                </a:lnTo>
                <a:close/>
                <a:moveTo>
                  <a:pt x="631" y="1335"/>
                </a:moveTo>
                <a:lnTo>
                  <a:pt x="638" y="1335"/>
                </a:lnTo>
                <a:lnTo>
                  <a:pt x="638" y="1342"/>
                </a:lnTo>
                <a:lnTo>
                  <a:pt x="631" y="1342"/>
                </a:lnTo>
                <a:lnTo>
                  <a:pt x="631" y="1335"/>
                </a:lnTo>
                <a:close/>
                <a:moveTo>
                  <a:pt x="653" y="1335"/>
                </a:moveTo>
                <a:lnTo>
                  <a:pt x="659" y="1335"/>
                </a:lnTo>
                <a:lnTo>
                  <a:pt x="659" y="1342"/>
                </a:lnTo>
                <a:lnTo>
                  <a:pt x="653" y="1342"/>
                </a:lnTo>
                <a:lnTo>
                  <a:pt x="653" y="1335"/>
                </a:lnTo>
                <a:close/>
                <a:moveTo>
                  <a:pt x="674" y="1335"/>
                </a:moveTo>
                <a:lnTo>
                  <a:pt x="681" y="1335"/>
                </a:lnTo>
                <a:lnTo>
                  <a:pt x="681" y="1342"/>
                </a:lnTo>
                <a:lnTo>
                  <a:pt x="674" y="1342"/>
                </a:lnTo>
                <a:lnTo>
                  <a:pt x="674" y="1335"/>
                </a:lnTo>
                <a:close/>
                <a:moveTo>
                  <a:pt x="695" y="1335"/>
                </a:moveTo>
                <a:lnTo>
                  <a:pt x="702" y="1335"/>
                </a:lnTo>
                <a:lnTo>
                  <a:pt x="702" y="1342"/>
                </a:lnTo>
                <a:lnTo>
                  <a:pt x="695" y="1342"/>
                </a:lnTo>
                <a:lnTo>
                  <a:pt x="695" y="1335"/>
                </a:lnTo>
                <a:close/>
                <a:moveTo>
                  <a:pt x="716" y="1335"/>
                </a:moveTo>
                <a:lnTo>
                  <a:pt x="723" y="1335"/>
                </a:lnTo>
                <a:lnTo>
                  <a:pt x="723" y="1342"/>
                </a:lnTo>
                <a:lnTo>
                  <a:pt x="716" y="1342"/>
                </a:lnTo>
                <a:lnTo>
                  <a:pt x="716" y="1335"/>
                </a:lnTo>
                <a:close/>
                <a:moveTo>
                  <a:pt x="737" y="1335"/>
                </a:moveTo>
                <a:lnTo>
                  <a:pt x="744" y="1335"/>
                </a:lnTo>
                <a:lnTo>
                  <a:pt x="744" y="1342"/>
                </a:lnTo>
                <a:lnTo>
                  <a:pt x="737" y="1342"/>
                </a:lnTo>
                <a:lnTo>
                  <a:pt x="737" y="1335"/>
                </a:lnTo>
                <a:close/>
                <a:moveTo>
                  <a:pt x="758" y="1335"/>
                </a:moveTo>
                <a:lnTo>
                  <a:pt x="765" y="1335"/>
                </a:lnTo>
                <a:lnTo>
                  <a:pt x="765" y="1342"/>
                </a:lnTo>
                <a:lnTo>
                  <a:pt x="758" y="1342"/>
                </a:lnTo>
                <a:lnTo>
                  <a:pt x="758" y="1335"/>
                </a:lnTo>
                <a:close/>
                <a:moveTo>
                  <a:pt x="779" y="1335"/>
                </a:moveTo>
                <a:lnTo>
                  <a:pt x="786" y="1335"/>
                </a:lnTo>
                <a:lnTo>
                  <a:pt x="786" y="1342"/>
                </a:lnTo>
                <a:lnTo>
                  <a:pt x="779" y="1342"/>
                </a:lnTo>
                <a:lnTo>
                  <a:pt x="779" y="1335"/>
                </a:lnTo>
                <a:close/>
                <a:moveTo>
                  <a:pt x="800" y="1335"/>
                </a:moveTo>
                <a:lnTo>
                  <a:pt x="807" y="1335"/>
                </a:lnTo>
                <a:lnTo>
                  <a:pt x="807" y="1342"/>
                </a:lnTo>
                <a:lnTo>
                  <a:pt x="800" y="1342"/>
                </a:lnTo>
                <a:lnTo>
                  <a:pt x="800" y="1335"/>
                </a:lnTo>
                <a:close/>
                <a:moveTo>
                  <a:pt x="821" y="1335"/>
                </a:moveTo>
                <a:lnTo>
                  <a:pt x="828" y="1335"/>
                </a:lnTo>
                <a:lnTo>
                  <a:pt x="828" y="1342"/>
                </a:lnTo>
                <a:lnTo>
                  <a:pt x="821" y="1342"/>
                </a:lnTo>
                <a:lnTo>
                  <a:pt x="821" y="1335"/>
                </a:lnTo>
                <a:close/>
                <a:moveTo>
                  <a:pt x="842" y="1335"/>
                </a:moveTo>
                <a:lnTo>
                  <a:pt x="849" y="1335"/>
                </a:lnTo>
                <a:lnTo>
                  <a:pt x="849" y="1342"/>
                </a:lnTo>
                <a:lnTo>
                  <a:pt x="842" y="1342"/>
                </a:lnTo>
                <a:lnTo>
                  <a:pt x="842" y="1335"/>
                </a:lnTo>
                <a:close/>
                <a:moveTo>
                  <a:pt x="864" y="1335"/>
                </a:moveTo>
                <a:lnTo>
                  <a:pt x="871" y="1335"/>
                </a:lnTo>
                <a:lnTo>
                  <a:pt x="871" y="1342"/>
                </a:lnTo>
                <a:lnTo>
                  <a:pt x="864" y="1342"/>
                </a:lnTo>
                <a:lnTo>
                  <a:pt x="864" y="1335"/>
                </a:lnTo>
                <a:close/>
                <a:moveTo>
                  <a:pt x="885" y="1335"/>
                </a:moveTo>
                <a:lnTo>
                  <a:pt x="892" y="1335"/>
                </a:lnTo>
                <a:lnTo>
                  <a:pt x="892" y="1342"/>
                </a:lnTo>
                <a:lnTo>
                  <a:pt x="885" y="1342"/>
                </a:lnTo>
                <a:lnTo>
                  <a:pt x="885" y="1335"/>
                </a:lnTo>
                <a:close/>
                <a:moveTo>
                  <a:pt x="906" y="1335"/>
                </a:moveTo>
                <a:lnTo>
                  <a:pt x="913" y="1335"/>
                </a:lnTo>
                <a:lnTo>
                  <a:pt x="913" y="1342"/>
                </a:lnTo>
                <a:lnTo>
                  <a:pt x="906" y="1342"/>
                </a:lnTo>
                <a:lnTo>
                  <a:pt x="906" y="1335"/>
                </a:lnTo>
                <a:close/>
                <a:moveTo>
                  <a:pt x="927" y="1335"/>
                </a:moveTo>
                <a:lnTo>
                  <a:pt x="934" y="1335"/>
                </a:lnTo>
                <a:lnTo>
                  <a:pt x="934" y="1342"/>
                </a:lnTo>
                <a:lnTo>
                  <a:pt x="927" y="1342"/>
                </a:lnTo>
                <a:lnTo>
                  <a:pt x="927" y="1335"/>
                </a:lnTo>
                <a:close/>
                <a:moveTo>
                  <a:pt x="948" y="1335"/>
                </a:moveTo>
                <a:lnTo>
                  <a:pt x="955" y="1335"/>
                </a:lnTo>
                <a:lnTo>
                  <a:pt x="955" y="1342"/>
                </a:lnTo>
                <a:lnTo>
                  <a:pt x="948" y="1342"/>
                </a:lnTo>
                <a:lnTo>
                  <a:pt x="948" y="1335"/>
                </a:lnTo>
                <a:close/>
                <a:moveTo>
                  <a:pt x="969" y="1335"/>
                </a:moveTo>
                <a:lnTo>
                  <a:pt x="976" y="1335"/>
                </a:lnTo>
                <a:lnTo>
                  <a:pt x="976" y="1342"/>
                </a:lnTo>
                <a:lnTo>
                  <a:pt x="969" y="1342"/>
                </a:lnTo>
                <a:lnTo>
                  <a:pt x="969" y="1335"/>
                </a:lnTo>
                <a:close/>
                <a:moveTo>
                  <a:pt x="990" y="1335"/>
                </a:moveTo>
                <a:lnTo>
                  <a:pt x="997" y="1335"/>
                </a:lnTo>
                <a:lnTo>
                  <a:pt x="997" y="1342"/>
                </a:lnTo>
                <a:lnTo>
                  <a:pt x="990" y="1342"/>
                </a:lnTo>
                <a:lnTo>
                  <a:pt x="990" y="1335"/>
                </a:lnTo>
                <a:close/>
                <a:moveTo>
                  <a:pt x="1011" y="1335"/>
                </a:moveTo>
                <a:lnTo>
                  <a:pt x="1018" y="1335"/>
                </a:lnTo>
                <a:lnTo>
                  <a:pt x="1018" y="1342"/>
                </a:lnTo>
                <a:lnTo>
                  <a:pt x="1011" y="1342"/>
                </a:lnTo>
                <a:lnTo>
                  <a:pt x="1011" y="1335"/>
                </a:lnTo>
                <a:close/>
                <a:moveTo>
                  <a:pt x="1032" y="1335"/>
                </a:moveTo>
                <a:lnTo>
                  <a:pt x="1039" y="1335"/>
                </a:lnTo>
                <a:lnTo>
                  <a:pt x="1039" y="1342"/>
                </a:lnTo>
                <a:lnTo>
                  <a:pt x="1032" y="1342"/>
                </a:lnTo>
                <a:lnTo>
                  <a:pt x="1032" y="1335"/>
                </a:lnTo>
                <a:close/>
                <a:moveTo>
                  <a:pt x="1054" y="1335"/>
                </a:moveTo>
                <a:lnTo>
                  <a:pt x="1060" y="1335"/>
                </a:lnTo>
                <a:lnTo>
                  <a:pt x="1060" y="1342"/>
                </a:lnTo>
                <a:lnTo>
                  <a:pt x="1054" y="1342"/>
                </a:lnTo>
                <a:lnTo>
                  <a:pt x="1054" y="1335"/>
                </a:lnTo>
                <a:close/>
                <a:moveTo>
                  <a:pt x="1075" y="1335"/>
                </a:moveTo>
                <a:lnTo>
                  <a:pt x="1082" y="1335"/>
                </a:lnTo>
                <a:lnTo>
                  <a:pt x="1082" y="1342"/>
                </a:lnTo>
                <a:lnTo>
                  <a:pt x="1075" y="1342"/>
                </a:lnTo>
                <a:lnTo>
                  <a:pt x="1075" y="1335"/>
                </a:lnTo>
                <a:close/>
                <a:moveTo>
                  <a:pt x="1096" y="1335"/>
                </a:moveTo>
                <a:lnTo>
                  <a:pt x="1103" y="1335"/>
                </a:lnTo>
                <a:lnTo>
                  <a:pt x="1103" y="1342"/>
                </a:lnTo>
                <a:lnTo>
                  <a:pt x="1096" y="1342"/>
                </a:lnTo>
                <a:lnTo>
                  <a:pt x="1096" y="1335"/>
                </a:lnTo>
                <a:close/>
                <a:moveTo>
                  <a:pt x="1117" y="1335"/>
                </a:moveTo>
                <a:lnTo>
                  <a:pt x="1124" y="1335"/>
                </a:lnTo>
                <a:lnTo>
                  <a:pt x="1124" y="1342"/>
                </a:lnTo>
                <a:lnTo>
                  <a:pt x="1117" y="1342"/>
                </a:lnTo>
                <a:lnTo>
                  <a:pt x="1117" y="1335"/>
                </a:lnTo>
                <a:close/>
                <a:moveTo>
                  <a:pt x="1138" y="1335"/>
                </a:moveTo>
                <a:lnTo>
                  <a:pt x="1145" y="1335"/>
                </a:lnTo>
                <a:lnTo>
                  <a:pt x="1145" y="1342"/>
                </a:lnTo>
                <a:lnTo>
                  <a:pt x="1138" y="1342"/>
                </a:lnTo>
                <a:lnTo>
                  <a:pt x="1138" y="1335"/>
                </a:lnTo>
                <a:close/>
                <a:moveTo>
                  <a:pt x="1159" y="1335"/>
                </a:moveTo>
                <a:lnTo>
                  <a:pt x="1166" y="1335"/>
                </a:lnTo>
                <a:lnTo>
                  <a:pt x="1166" y="1342"/>
                </a:lnTo>
                <a:lnTo>
                  <a:pt x="1159" y="1342"/>
                </a:lnTo>
                <a:lnTo>
                  <a:pt x="1159" y="1335"/>
                </a:lnTo>
                <a:close/>
                <a:moveTo>
                  <a:pt x="1180" y="1335"/>
                </a:moveTo>
                <a:lnTo>
                  <a:pt x="1187" y="1335"/>
                </a:lnTo>
                <a:lnTo>
                  <a:pt x="1187" y="1342"/>
                </a:lnTo>
                <a:lnTo>
                  <a:pt x="1180" y="1342"/>
                </a:lnTo>
                <a:lnTo>
                  <a:pt x="1180" y="1335"/>
                </a:lnTo>
                <a:close/>
                <a:moveTo>
                  <a:pt x="1201" y="1335"/>
                </a:moveTo>
                <a:lnTo>
                  <a:pt x="1203" y="1335"/>
                </a:lnTo>
                <a:lnTo>
                  <a:pt x="1199" y="1339"/>
                </a:lnTo>
                <a:lnTo>
                  <a:pt x="1199" y="1333"/>
                </a:lnTo>
                <a:lnTo>
                  <a:pt x="1206" y="1333"/>
                </a:lnTo>
                <a:lnTo>
                  <a:pt x="1206" y="1342"/>
                </a:lnTo>
                <a:lnTo>
                  <a:pt x="1201" y="1342"/>
                </a:lnTo>
                <a:lnTo>
                  <a:pt x="1201" y="1335"/>
                </a:lnTo>
                <a:close/>
                <a:moveTo>
                  <a:pt x="1199" y="1319"/>
                </a:moveTo>
                <a:lnTo>
                  <a:pt x="1199" y="1312"/>
                </a:lnTo>
                <a:lnTo>
                  <a:pt x="1206" y="1312"/>
                </a:lnTo>
                <a:lnTo>
                  <a:pt x="1206" y="1319"/>
                </a:lnTo>
                <a:lnTo>
                  <a:pt x="1199" y="1319"/>
                </a:lnTo>
                <a:close/>
                <a:moveTo>
                  <a:pt x="1199" y="1298"/>
                </a:moveTo>
                <a:lnTo>
                  <a:pt x="1199" y="1291"/>
                </a:lnTo>
                <a:lnTo>
                  <a:pt x="1206" y="1291"/>
                </a:lnTo>
                <a:lnTo>
                  <a:pt x="1206" y="1298"/>
                </a:lnTo>
                <a:lnTo>
                  <a:pt x="1199" y="1298"/>
                </a:lnTo>
                <a:close/>
                <a:moveTo>
                  <a:pt x="1199" y="1277"/>
                </a:moveTo>
                <a:lnTo>
                  <a:pt x="1199" y="1270"/>
                </a:lnTo>
                <a:lnTo>
                  <a:pt x="1206" y="1270"/>
                </a:lnTo>
                <a:lnTo>
                  <a:pt x="1206" y="1277"/>
                </a:lnTo>
                <a:lnTo>
                  <a:pt x="1199" y="1277"/>
                </a:lnTo>
                <a:close/>
                <a:moveTo>
                  <a:pt x="1199" y="1256"/>
                </a:moveTo>
                <a:lnTo>
                  <a:pt x="1199" y="1249"/>
                </a:lnTo>
                <a:lnTo>
                  <a:pt x="1206" y="1249"/>
                </a:lnTo>
                <a:lnTo>
                  <a:pt x="1206" y="1256"/>
                </a:lnTo>
                <a:lnTo>
                  <a:pt x="1199" y="1256"/>
                </a:lnTo>
                <a:close/>
                <a:moveTo>
                  <a:pt x="1199" y="1235"/>
                </a:moveTo>
                <a:lnTo>
                  <a:pt x="1199" y="1228"/>
                </a:lnTo>
                <a:lnTo>
                  <a:pt x="1206" y="1228"/>
                </a:lnTo>
                <a:lnTo>
                  <a:pt x="1206" y="1235"/>
                </a:lnTo>
                <a:lnTo>
                  <a:pt x="1199" y="1235"/>
                </a:lnTo>
                <a:close/>
                <a:moveTo>
                  <a:pt x="1199" y="1214"/>
                </a:moveTo>
                <a:lnTo>
                  <a:pt x="1199" y="1207"/>
                </a:lnTo>
                <a:lnTo>
                  <a:pt x="1206" y="1207"/>
                </a:lnTo>
                <a:lnTo>
                  <a:pt x="1206" y="1214"/>
                </a:lnTo>
                <a:lnTo>
                  <a:pt x="1199" y="1214"/>
                </a:lnTo>
                <a:close/>
                <a:moveTo>
                  <a:pt x="1199" y="1193"/>
                </a:moveTo>
                <a:lnTo>
                  <a:pt x="1199" y="1185"/>
                </a:lnTo>
                <a:lnTo>
                  <a:pt x="1206" y="1185"/>
                </a:lnTo>
                <a:lnTo>
                  <a:pt x="1206" y="1193"/>
                </a:lnTo>
                <a:lnTo>
                  <a:pt x="1199" y="1193"/>
                </a:lnTo>
                <a:close/>
                <a:moveTo>
                  <a:pt x="1199" y="1172"/>
                </a:moveTo>
                <a:lnTo>
                  <a:pt x="1199" y="1164"/>
                </a:lnTo>
                <a:lnTo>
                  <a:pt x="1206" y="1164"/>
                </a:lnTo>
                <a:lnTo>
                  <a:pt x="1206" y="1172"/>
                </a:lnTo>
                <a:lnTo>
                  <a:pt x="1199" y="1172"/>
                </a:lnTo>
                <a:close/>
                <a:moveTo>
                  <a:pt x="1199" y="1150"/>
                </a:moveTo>
                <a:lnTo>
                  <a:pt x="1199" y="1143"/>
                </a:lnTo>
                <a:lnTo>
                  <a:pt x="1206" y="1143"/>
                </a:lnTo>
                <a:lnTo>
                  <a:pt x="1206" y="1150"/>
                </a:lnTo>
                <a:lnTo>
                  <a:pt x="1199" y="1150"/>
                </a:lnTo>
                <a:close/>
                <a:moveTo>
                  <a:pt x="1199" y="1129"/>
                </a:moveTo>
                <a:lnTo>
                  <a:pt x="1199" y="1122"/>
                </a:lnTo>
                <a:lnTo>
                  <a:pt x="1206" y="1122"/>
                </a:lnTo>
                <a:lnTo>
                  <a:pt x="1206" y="1129"/>
                </a:lnTo>
                <a:lnTo>
                  <a:pt x="1199" y="1129"/>
                </a:lnTo>
                <a:close/>
                <a:moveTo>
                  <a:pt x="1199" y="1108"/>
                </a:moveTo>
                <a:lnTo>
                  <a:pt x="1199" y="1101"/>
                </a:lnTo>
                <a:lnTo>
                  <a:pt x="1206" y="1101"/>
                </a:lnTo>
                <a:lnTo>
                  <a:pt x="1206" y="1108"/>
                </a:lnTo>
                <a:lnTo>
                  <a:pt x="1199" y="1108"/>
                </a:lnTo>
                <a:close/>
                <a:moveTo>
                  <a:pt x="1199" y="1087"/>
                </a:moveTo>
                <a:lnTo>
                  <a:pt x="1199" y="1080"/>
                </a:lnTo>
                <a:lnTo>
                  <a:pt x="1206" y="1080"/>
                </a:lnTo>
                <a:lnTo>
                  <a:pt x="1206" y="1087"/>
                </a:lnTo>
                <a:lnTo>
                  <a:pt x="1199" y="1087"/>
                </a:lnTo>
                <a:close/>
                <a:moveTo>
                  <a:pt x="1199" y="1066"/>
                </a:moveTo>
                <a:lnTo>
                  <a:pt x="1199" y="1059"/>
                </a:lnTo>
                <a:lnTo>
                  <a:pt x="1206" y="1059"/>
                </a:lnTo>
                <a:lnTo>
                  <a:pt x="1206" y="1066"/>
                </a:lnTo>
                <a:lnTo>
                  <a:pt x="1199" y="1066"/>
                </a:lnTo>
                <a:close/>
                <a:moveTo>
                  <a:pt x="1199" y="1045"/>
                </a:moveTo>
                <a:lnTo>
                  <a:pt x="1199" y="1038"/>
                </a:lnTo>
                <a:lnTo>
                  <a:pt x="1206" y="1038"/>
                </a:lnTo>
                <a:lnTo>
                  <a:pt x="1206" y="1045"/>
                </a:lnTo>
                <a:lnTo>
                  <a:pt x="1199" y="1045"/>
                </a:lnTo>
                <a:close/>
                <a:moveTo>
                  <a:pt x="1199" y="1024"/>
                </a:moveTo>
                <a:lnTo>
                  <a:pt x="1199" y="1017"/>
                </a:lnTo>
                <a:lnTo>
                  <a:pt x="1206" y="1017"/>
                </a:lnTo>
                <a:lnTo>
                  <a:pt x="1206" y="1024"/>
                </a:lnTo>
                <a:lnTo>
                  <a:pt x="1199" y="1024"/>
                </a:lnTo>
                <a:close/>
                <a:moveTo>
                  <a:pt x="1199" y="1003"/>
                </a:moveTo>
                <a:lnTo>
                  <a:pt x="1199" y="995"/>
                </a:lnTo>
                <a:lnTo>
                  <a:pt x="1206" y="995"/>
                </a:lnTo>
                <a:lnTo>
                  <a:pt x="1206" y="1003"/>
                </a:lnTo>
                <a:lnTo>
                  <a:pt x="1199" y="1003"/>
                </a:lnTo>
                <a:close/>
                <a:moveTo>
                  <a:pt x="1199" y="982"/>
                </a:moveTo>
                <a:lnTo>
                  <a:pt x="1199" y="974"/>
                </a:lnTo>
                <a:lnTo>
                  <a:pt x="1206" y="974"/>
                </a:lnTo>
                <a:lnTo>
                  <a:pt x="1206" y="982"/>
                </a:lnTo>
                <a:lnTo>
                  <a:pt x="1199" y="982"/>
                </a:lnTo>
                <a:close/>
                <a:moveTo>
                  <a:pt x="1199" y="961"/>
                </a:moveTo>
                <a:lnTo>
                  <a:pt x="1199" y="953"/>
                </a:lnTo>
                <a:lnTo>
                  <a:pt x="1206" y="953"/>
                </a:lnTo>
                <a:lnTo>
                  <a:pt x="1206" y="961"/>
                </a:lnTo>
                <a:lnTo>
                  <a:pt x="1199" y="961"/>
                </a:lnTo>
                <a:close/>
                <a:moveTo>
                  <a:pt x="1199" y="939"/>
                </a:moveTo>
                <a:lnTo>
                  <a:pt x="1199" y="932"/>
                </a:lnTo>
                <a:lnTo>
                  <a:pt x="1206" y="932"/>
                </a:lnTo>
                <a:lnTo>
                  <a:pt x="1206" y="939"/>
                </a:lnTo>
                <a:lnTo>
                  <a:pt x="1199" y="939"/>
                </a:lnTo>
                <a:close/>
                <a:moveTo>
                  <a:pt x="1199" y="918"/>
                </a:moveTo>
                <a:lnTo>
                  <a:pt x="1199" y="911"/>
                </a:lnTo>
                <a:lnTo>
                  <a:pt x="1206" y="911"/>
                </a:lnTo>
                <a:lnTo>
                  <a:pt x="1206" y="918"/>
                </a:lnTo>
                <a:lnTo>
                  <a:pt x="1199" y="918"/>
                </a:lnTo>
                <a:close/>
                <a:moveTo>
                  <a:pt x="1199" y="897"/>
                </a:moveTo>
                <a:lnTo>
                  <a:pt x="1199" y="890"/>
                </a:lnTo>
                <a:lnTo>
                  <a:pt x="1206" y="890"/>
                </a:lnTo>
                <a:lnTo>
                  <a:pt x="1206" y="897"/>
                </a:lnTo>
                <a:lnTo>
                  <a:pt x="1199" y="897"/>
                </a:lnTo>
                <a:close/>
                <a:moveTo>
                  <a:pt x="1199" y="876"/>
                </a:moveTo>
                <a:lnTo>
                  <a:pt x="1199" y="869"/>
                </a:lnTo>
                <a:lnTo>
                  <a:pt x="1206" y="869"/>
                </a:lnTo>
                <a:lnTo>
                  <a:pt x="1206" y="876"/>
                </a:lnTo>
                <a:lnTo>
                  <a:pt x="1199" y="876"/>
                </a:lnTo>
                <a:close/>
                <a:moveTo>
                  <a:pt x="1199" y="855"/>
                </a:moveTo>
                <a:lnTo>
                  <a:pt x="1199" y="848"/>
                </a:lnTo>
                <a:lnTo>
                  <a:pt x="1206" y="848"/>
                </a:lnTo>
                <a:lnTo>
                  <a:pt x="1206" y="855"/>
                </a:lnTo>
                <a:lnTo>
                  <a:pt x="1199" y="855"/>
                </a:lnTo>
                <a:close/>
                <a:moveTo>
                  <a:pt x="1199" y="834"/>
                </a:moveTo>
                <a:lnTo>
                  <a:pt x="1199" y="827"/>
                </a:lnTo>
                <a:lnTo>
                  <a:pt x="1206" y="827"/>
                </a:lnTo>
                <a:lnTo>
                  <a:pt x="1206" y="834"/>
                </a:lnTo>
                <a:lnTo>
                  <a:pt x="1199" y="834"/>
                </a:lnTo>
                <a:close/>
                <a:moveTo>
                  <a:pt x="1199" y="813"/>
                </a:moveTo>
                <a:lnTo>
                  <a:pt x="1199" y="806"/>
                </a:lnTo>
                <a:lnTo>
                  <a:pt x="1206" y="806"/>
                </a:lnTo>
                <a:lnTo>
                  <a:pt x="1206" y="813"/>
                </a:lnTo>
                <a:lnTo>
                  <a:pt x="1199" y="813"/>
                </a:lnTo>
                <a:close/>
                <a:moveTo>
                  <a:pt x="1199" y="792"/>
                </a:moveTo>
                <a:lnTo>
                  <a:pt x="1199" y="784"/>
                </a:lnTo>
                <a:lnTo>
                  <a:pt x="1206" y="784"/>
                </a:lnTo>
                <a:lnTo>
                  <a:pt x="1206" y="792"/>
                </a:lnTo>
                <a:lnTo>
                  <a:pt x="1199" y="792"/>
                </a:lnTo>
                <a:close/>
                <a:moveTo>
                  <a:pt x="1199" y="771"/>
                </a:moveTo>
                <a:lnTo>
                  <a:pt x="1199" y="763"/>
                </a:lnTo>
                <a:lnTo>
                  <a:pt x="1206" y="763"/>
                </a:lnTo>
                <a:lnTo>
                  <a:pt x="1206" y="771"/>
                </a:lnTo>
                <a:lnTo>
                  <a:pt x="1199" y="771"/>
                </a:lnTo>
                <a:close/>
                <a:moveTo>
                  <a:pt x="1199" y="749"/>
                </a:moveTo>
                <a:lnTo>
                  <a:pt x="1199" y="742"/>
                </a:lnTo>
                <a:lnTo>
                  <a:pt x="1206" y="742"/>
                </a:lnTo>
                <a:lnTo>
                  <a:pt x="1206" y="749"/>
                </a:lnTo>
                <a:lnTo>
                  <a:pt x="1199" y="749"/>
                </a:lnTo>
                <a:close/>
                <a:moveTo>
                  <a:pt x="1199" y="728"/>
                </a:moveTo>
                <a:lnTo>
                  <a:pt x="1199" y="721"/>
                </a:lnTo>
                <a:lnTo>
                  <a:pt x="1206" y="721"/>
                </a:lnTo>
                <a:lnTo>
                  <a:pt x="1206" y="728"/>
                </a:lnTo>
                <a:lnTo>
                  <a:pt x="1199" y="728"/>
                </a:lnTo>
                <a:close/>
                <a:moveTo>
                  <a:pt x="1199" y="707"/>
                </a:moveTo>
                <a:lnTo>
                  <a:pt x="1199" y="700"/>
                </a:lnTo>
                <a:lnTo>
                  <a:pt x="1206" y="700"/>
                </a:lnTo>
                <a:lnTo>
                  <a:pt x="1206" y="707"/>
                </a:lnTo>
                <a:lnTo>
                  <a:pt x="1199" y="707"/>
                </a:lnTo>
                <a:close/>
                <a:moveTo>
                  <a:pt x="1199" y="686"/>
                </a:moveTo>
                <a:lnTo>
                  <a:pt x="1199" y="679"/>
                </a:lnTo>
                <a:lnTo>
                  <a:pt x="1206" y="679"/>
                </a:lnTo>
                <a:lnTo>
                  <a:pt x="1206" y="686"/>
                </a:lnTo>
                <a:lnTo>
                  <a:pt x="1199" y="686"/>
                </a:lnTo>
                <a:close/>
                <a:moveTo>
                  <a:pt x="1199" y="665"/>
                </a:moveTo>
                <a:lnTo>
                  <a:pt x="1199" y="658"/>
                </a:lnTo>
                <a:lnTo>
                  <a:pt x="1206" y="658"/>
                </a:lnTo>
                <a:lnTo>
                  <a:pt x="1206" y="665"/>
                </a:lnTo>
                <a:lnTo>
                  <a:pt x="1199" y="665"/>
                </a:lnTo>
                <a:close/>
                <a:moveTo>
                  <a:pt x="1199" y="644"/>
                </a:moveTo>
                <a:lnTo>
                  <a:pt x="1199" y="637"/>
                </a:lnTo>
                <a:lnTo>
                  <a:pt x="1206" y="637"/>
                </a:lnTo>
                <a:lnTo>
                  <a:pt x="1206" y="644"/>
                </a:lnTo>
                <a:lnTo>
                  <a:pt x="1199" y="644"/>
                </a:lnTo>
                <a:close/>
                <a:moveTo>
                  <a:pt x="1199" y="623"/>
                </a:moveTo>
                <a:lnTo>
                  <a:pt x="1199" y="616"/>
                </a:lnTo>
                <a:lnTo>
                  <a:pt x="1206" y="616"/>
                </a:lnTo>
                <a:lnTo>
                  <a:pt x="1206" y="623"/>
                </a:lnTo>
                <a:lnTo>
                  <a:pt x="1199" y="623"/>
                </a:lnTo>
                <a:close/>
                <a:moveTo>
                  <a:pt x="1199" y="602"/>
                </a:moveTo>
                <a:lnTo>
                  <a:pt x="1199" y="594"/>
                </a:lnTo>
                <a:lnTo>
                  <a:pt x="1206" y="594"/>
                </a:lnTo>
                <a:lnTo>
                  <a:pt x="1206" y="602"/>
                </a:lnTo>
                <a:lnTo>
                  <a:pt x="1199" y="602"/>
                </a:lnTo>
                <a:close/>
                <a:moveTo>
                  <a:pt x="1199" y="581"/>
                </a:moveTo>
                <a:lnTo>
                  <a:pt x="1199" y="573"/>
                </a:lnTo>
                <a:lnTo>
                  <a:pt x="1206" y="573"/>
                </a:lnTo>
                <a:lnTo>
                  <a:pt x="1206" y="581"/>
                </a:lnTo>
                <a:lnTo>
                  <a:pt x="1199" y="581"/>
                </a:lnTo>
                <a:close/>
                <a:moveTo>
                  <a:pt x="1199" y="559"/>
                </a:moveTo>
                <a:lnTo>
                  <a:pt x="1199" y="552"/>
                </a:lnTo>
                <a:lnTo>
                  <a:pt x="1206" y="552"/>
                </a:lnTo>
                <a:lnTo>
                  <a:pt x="1206" y="559"/>
                </a:lnTo>
                <a:lnTo>
                  <a:pt x="1199" y="559"/>
                </a:lnTo>
                <a:close/>
                <a:moveTo>
                  <a:pt x="1199" y="538"/>
                </a:moveTo>
                <a:lnTo>
                  <a:pt x="1199" y="531"/>
                </a:lnTo>
                <a:lnTo>
                  <a:pt x="1206" y="531"/>
                </a:lnTo>
                <a:lnTo>
                  <a:pt x="1206" y="538"/>
                </a:lnTo>
                <a:lnTo>
                  <a:pt x="1199" y="538"/>
                </a:lnTo>
                <a:close/>
                <a:moveTo>
                  <a:pt x="1199" y="517"/>
                </a:moveTo>
                <a:lnTo>
                  <a:pt x="1199" y="510"/>
                </a:lnTo>
                <a:lnTo>
                  <a:pt x="1206" y="510"/>
                </a:lnTo>
                <a:lnTo>
                  <a:pt x="1206" y="517"/>
                </a:lnTo>
                <a:lnTo>
                  <a:pt x="1199" y="517"/>
                </a:lnTo>
                <a:close/>
                <a:moveTo>
                  <a:pt x="1199" y="496"/>
                </a:moveTo>
                <a:lnTo>
                  <a:pt x="1199" y="489"/>
                </a:lnTo>
                <a:lnTo>
                  <a:pt x="1206" y="489"/>
                </a:lnTo>
                <a:lnTo>
                  <a:pt x="1206" y="496"/>
                </a:lnTo>
                <a:lnTo>
                  <a:pt x="1199" y="496"/>
                </a:lnTo>
                <a:close/>
                <a:moveTo>
                  <a:pt x="1199" y="475"/>
                </a:moveTo>
                <a:lnTo>
                  <a:pt x="1199" y="468"/>
                </a:lnTo>
                <a:lnTo>
                  <a:pt x="1206" y="468"/>
                </a:lnTo>
                <a:lnTo>
                  <a:pt x="1206" y="475"/>
                </a:lnTo>
                <a:lnTo>
                  <a:pt x="1199" y="475"/>
                </a:lnTo>
                <a:close/>
                <a:moveTo>
                  <a:pt x="1199" y="454"/>
                </a:moveTo>
                <a:lnTo>
                  <a:pt x="1199" y="447"/>
                </a:lnTo>
                <a:lnTo>
                  <a:pt x="1206" y="447"/>
                </a:lnTo>
                <a:lnTo>
                  <a:pt x="1206" y="454"/>
                </a:lnTo>
                <a:lnTo>
                  <a:pt x="1199" y="454"/>
                </a:lnTo>
                <a:close/>
                <a:moveTo>
                  <a:pt x="1199" y="433"/>
                </a:moveTo>
                <a:lnTo>
                  <a:pt x="1199" y="426"/>
                </a:lnTo>
                <a:lnTo>
                  <a:pt x="1206" y="426"/>
                </a:lnTo>
                <a:lnTo>
                  <a:pt x="1206" y="433"/>
                </a:lnTo>
                <a:lnTo>
                  <a:pt x="1199" y="433"/>
                </a:lnTo>
                <a:close/>
                <a:moveTo>
                  <a:pt x="1199" y="412"/>
                </a:moveTo>
                <a:lnTo>
                  <a:pt x="1199" y="404"/>
                </a:lnTo>
                <a:lnTo>
                  <a:pt x="1206" y="404"/>
                </a:lnTo>
                <a:lnTo>
                  <a:pt x="1206" y="412"/>
                </a:lnTo>
                <a:lnTo>
                  <a:pt x="1199" y="412"/>
                </a:lnTo>
                <a:close/>
                <a:moveTo>
                  <a:pt x="1199" y="391"/>
                </a:moveTo>
                <a:lnTo>
                  <a:pt x="1199" y="383"/>
                </a:lnTo>
                <a:lnTo>
                  <a:pt x="1206" y="383"/>
                </a:lnTo>
                <a:lnTo>
                  <a:pt x="1206" y="391"/>
                </a:lnTo>
                <a:lnTo>
                  <a:pt x="1199" y="391"/>
                </a:lnTo>
                <a:close/>
                <a:moveTo>
                  <a:pt x="1199" y="369"/>
                </a:moveTo>
                <a:lnTo>
                  <a:pt x="1199" y="362"/>
                </a:lnTo>
                <a:lnTo>
                  <a:pt x="1206" y="362"/>
                </a:lnTo>
                <a:lnTo>
                  <a:pt x="1206" y="369"/>
                </a:lnTo>
                <a:lnTo>
                  <a:pt x="1199" y="369"/>
                </a:lnTo>
                <a:close/>
                <a:moveTo>
                  <a:pt x="1199" y="348"/>
                </a:moveTo>
                <a:lnTo>
                  <a:pt x="1199" y="341"/>
                </a:lnTo>
                <a:lnTo>
                  <a:pt x="1206" y="341"/>
                </a:lnTo>
                <a:lnTo>
                  <a:pt x="1206" y="348"/>
                </a:lnTo>
                <a:lnTo>
                  <a:pt x="1199" y="348"/>
                </a:lnTo>
                <a:close/>
                <a:moveTo>
                  <a:pt x="1199" y="327"/>
                </a:moveTo>
                <a:lnTo>
                  <a:pt x="1199" y="320"/>
                </a:lnTo>
                <a:lnTo>
                  <a:pt x="1206" y="320"/>
                </a:lnTo>
                <a:lnTo>
                  <a:pt x="1206" y="327"/>
                </a:lnTo>
                <a:lnTo>
                  <a:pt x="1199" y="327"/>
                </a:lnTo>
                <a:close/>
                <a:moveTo>
                  <a:pt x="1199" y="306"/>
                </a:moveTo>
                <a:lnTo>
                  <a:pt x="1199" y="299"/>
                </a:lnTo>
                <a:lnTo>
                  <a:pt x="1206" y="299"/>
                </a:lnTo>
                <a:lnTo>
                  <a:pt x="1206" y="306"/>
                </a:lnTo>
                <a:lnTo>
                  <a:pt x="1199" y="306"/>
                </a:lnTo>
                <a:close/>
                <a:moveTo>
                  <a:pt x="1199" y="285"/>
                </a:moveTo>
                <a:lnTo>
                  <a:pt x="1199" y="278"/>
                </a:lnTo>
                <a:lnTo>
                  <a:pt x="1206" y="278"/>
                </a:lnTo>
                <a:lnTo>
                  <a:pt x="1206" y="285"/>
                </a:lnTo>
                <a:lnTo>
                  <a:pt x="1199" y="285"/>
                </a:lnTo>
                <a:close/>
                <a:moveTo>
                  <a:pt x="1199" y="264"/>
                </a:moveTo>
                <a:lnTo>
                  <a:pt x="1199" y="257"/>
                </a:lnTo>
                <a:lnTo>
                  <a:pt x="1206" y="257"/>
                </a:lnTo>
                <a:lnTo>
                  <a:pt x="1206" y="264"/>
                </a:lnTo>
                <a:lnTo>
                  <a:pt x="1199" y="264"/>
                </a:lnTo>
                <a:close/>
                <a:moveTo>
                  <a:pt x="1199" y="243"/>
                </a:moveTo>
                <a:lnTo>
                  <a:pt x="1199" y="236"/>
                </a:lnTo>
                <a:lnTo>
                  <a:pt x="1206" y="236"/>
                </a:lnTo>
                <a:lnTo>
                  <a:pt x="1206" y="243"/>
                </a:lnTo>
                <a:lnTo>
                  <a:pt x="1199" y="243"/>
                </a:lnTo>
                <a:close/>
                <a:moveTo>
                  <a:pt x="1199" y="222"/>
                </a:moveTo>
                <a:lnTo>
                  <a:pt x="1199" y="214"/>
                </a:lnTo>
                <a:lnTo>
                  <a:pt x="1206" y="214"/>
                </a:lnTo>
                <a:lnTo>
                  <a:pt x="1206" y="222"/>
                </a:lnTo>
                <a:lnTo>
                  <a:pt x="1199" y="222"/>
                </a:lnTo>
                <a:close/>
                <a:moveTo>
                  <a:pt x="1199" y="201"/>
                </a:moveTo>
                <a:lnTo>
                  <a:pt x="1199" y="193"/>
                </a:lnTo>
                <a:lnTo>
                  <a:pt x="1206" y="193"/>
                </a:lnTo>
                <a:lnTo>
                  <a:pt x="1206" y="201"/>
                </a:lnTo>
                <a:lnTo>
                  <a:pt x="1199" y="201"/>
                </a:lnTo>
                <a:close/>
                <a:moveTo>
                  <a:pt x="1199" y="180"/>
                </a:moveTo>
                <a:lnTo>
                  <a:pt x="1199" y="172"/>
                </a:lnTo>
                <a:lnTo>
                  <a:pt x="1206" y="172"/>
                </a:lnTo>
                <a:lnTo>
                  <a:pt x="1206" y="180"/>
                </a:lnTo>
                <a:lnTo>
                  <a:pt x="1199" y="180"/>
                </a:lnTo>
                <a:close/>
                <a:moveTo>
                  <a:pt x="1199" y="158"/>
                </a:moveTo>
                <a:lnTo>
                  <a:pt x="1199" y="151"/>
                </a:lnTo>
                <a:lnTo>
                  <a:pt x="1206" y="151"/>
                </a:lnTo>
                <a:lnTo>
                  <a:pt x="1206" y="158"/>
                </a:lnTo>
                <a:lnTo>
                  <a:pt x="1199" y="158"/>
                </a:lnTo>
                <a:close/>
                <a:moveTo>
                  <a:pt x="1199" y="137"/>
                </a:moveTo>
                <a:lnTo>
                  <a:pt x="1199" y="130"/>
                </a:lnTo>
                <a:lnTo>
                  <a:pt x="1206" y="130"/>
                </a:lnTo>
                <a:lnTo>
                  <a:pt x="1206" y="137"/>
                </a:lnTo>
                <a:lnTo>
                  <a:pt x="1199" y="137"/>
                </a:lnTo>
                <a:close/>
                <a:moveTo>
                  <a:pt x="1199" y="116"/>
                </a:moveTo>
                <a:lnTo>
                  <a:pt x="1199" y="109"/>
                </a:lnTo>
                <a:lnTo>
                  <a:pt x="1206" y="109"/>
                </a:lnTo>
                <a:lnTo>
                  <a:pt x="1206" y="116"/>
                </a:lnTo>
                <a:lnTo>
                  <a:pt x="1199" y="116"/>
                </a:lnTo>
                <a:close/>
                <a:moveTo>
                  <a:pt x="1199" y="95"/>
                </a:moveTo>
                <a:lnTo>
                  <a:pt x="1199" y="88"/>
                </a:lnTo>
                <a:lnTo>
                  <a:pt x="1206" y="88"/>
                </a:lnTo>
                <a:lnTo>
                  <a:pt x="1206" y="95"/>
                </a:lnTo>
                <a:lnTo>
                  <a:pt x="1199" y="95"/>
                </a:lnTo>
                <a:close/>
                <a:moveTo>
                  <a:pt x="1199" y="74"/>
                </a:moveTo>
                <a:lnTo>
                  <a:pt x="1199" y="67"/>
                </a:lnTo>
                <a:lnTo>
                  <a:pt x="1206" y="67"/>
                </a:lnTo>
                <a:lnTo>
                  <a:pt x="1206" y="74"/>
                </a:lnTo>
                <a:lnTo>
                  <a:pt x="1199" y="74"/>
                </a:lnTo>
                <a:close/>
                <a:moveTo>
                  <a:pt x="1199" y="53"/>
                </a:moveTo>
                <a:lnTo>
                  <a:pt x="1199" y="46"/>
                </a:lnTo>
                <a:lnTo>
                  <a:pt x="1206" y="46"/>
                </a:lnTo>
                <a:lnTo>
                  <a:pt x="1206" y="53"/>
                </a:lnTo>
                <a:lnTo>
                  <a:pt x="1199" y="53"/>
                </a:lnTo>
                <a:close/>
                <a:moveTo>
                  <a:pt x="1199" y="32"/>
                </a:moveTo>
                <a:lnTo>
                  <a:pt x="1199" y="25"/>
                </a:lnTo>
                <a:lnTo>
                  <a:pt x="1206" y="25"/>
                </a:lnTo>
                <a:lnTo>
                  <a:pt x="1206" y="32"/>
                </a:lnTo>
                <a:lnTo>
                  <a:pt x="1199" y="32"/>
                </a:lnTo>
                <a:close/>
                <a:moveTo>
                  <a:pt x="1199" y="11"/>
                </a:moveTo>
                <a:lnTo>
                  <a:pt x="1199" y="3"/>
                </a:lnTo>
                <a:lnTo>
                  <a:pt x="1206" y="3"/>
                </a:lnTo>
                <a:lnTo>
                  <a:pt x="1206" y="11"/>
                </a:lnTo>
                <a:lnTo>
                  <a:pt x="1199" y="11"/>
                </a:lnTo>
                <a:close/>
                <a:moveTo>
                  <a:pt x="1189" y="7"/>
                </a:moveTo>
                <a:lnTo>
                  <a:pt x="1182" y="7"/>
                </a:lnTo>
                <a:lnTo>
                  <a:pt x="1182" y="0"/>
                </a:lnTo>
                <a:lnTo>
                  <a:pt x="1189" y="0"/>
                </a:lnTo>
                <a:lnTo>
                  <a:pt x="1189" y="7"/>
                </a:lnTo>
                <a:close/>
                <a:moveTo>
                  <a:pt x="1168" y="7"/>
                </a:moveTo>
                <a:lnTo>
                  <a:pt x="1161" y="7"/>
                </a:lnTo>
                <a:lnTo>
                  <a:pt x="1161" y="0"/>
                </a:lnTo>
                <a:lnTo>
                  <a:pt x="1168" y="0"/>
                </a:lnTo>
                <a:lnTo>
                  <a:pt x="1168" y="7"/>
                </a:lnTo>
                <a:close/>
                <a:moveTo>
                  <a:pt x="1147" y="7"/>
                </a:moveTo>
                <a:lnTo>
                  <a:pt x="1140" y="7"/>
                </a:lnTo>
                <a:lnTo>
                  <a:pt x="1140" y="0"/>
                </a:lnTo>
                <a:lnTo>
                  <a:pt x="1147" y="0"/>
                </a:lnTo>
                <a:lnTo>
                  <a:pt x="1147" y="7"/>
                </a:lnTo>
                <a:close/>
                <a:moveTo>
                  <a:pt x="1125" y="7"/>
                </a:moveTo>
                <a:lnTo>
                  <a:pt x="1118" y="7"/>
                </a:lnTo>
                <a:lnTo>
                  <a:pt x="1118" y="0"/>
                </a:lnTo>
                <a:lnTo>
                  <a:pt x="1125" y="0"/>
                </a:lnTo>
                <a:lnTo>
                  <a:pt x="1125" y="7"/>
                </a:lnTo>
                <a:close/>
                <a:moveTo>
                  <a:pt x="1104" y="7"/>
                </a:moveTo>
                <a:lnTo>
                  <a:pt x="1097" y="7"/>
                </a:lnTo>
                <a:lnTo>
                  <a:pt x="1097" y="0"/>
                </a:lnTo>
                <a:lnTo>
                  <a:pt x="1104" y="0"/>
                </a:lnTo>
                <a:lnTo>
                  <a:pt x="1104" y="7"/>
                </a:lnTo>
                <a:close/>
                <a:moveTo>
                  <a:pt x="1083" y="7"/>
                </a:moveTo>
                <a:lnTo>
                  <a:pt x="1076" y="7"/>
                </a:lnTo>
                <a:lnTo>
                  <a:pt x="1076" y="0"/>
                </a:lnTo>
                <a:lnTo>
                  <a:pt x="1083" y="0"/>
                </a:lnTo>
                <a:lnTo>
                  <a:pt x="1083" y="7"/>
                </a:lnTo>
                <a:close/>
                <a:moveTo>
                  <a:pt x="1062" y="7"/>
                </a:moveTo>
                <a:lnTo>
                  <a:pt x="1055" y="7"/>
                </a:lnTo>
                <a:lnTo>
                  <a:pt x="1055" y="0"/>
                </a:lnTo>
                <a:lnTo>
                  <a:pt x="1062" y="0"/>
                </a:lnTo>
                <a:lnTo>
                  <a:pt x="1062" y="7"/>
                </a:lnTo>
                <a:close/>
                <a:moveTo>
                  <a:pt x="1041" y="7"/>
                </a:moveTo>
                <a:lnTo>
                  <a:pt x="1034" y="7"/>
                </a:lnTo>
                <a:lnTo>
                  <a:pt x="1034" y="0"/>
                </a:lnTo>
                <a:lnTo>
                  <a:pt x="1041" y="0"/>
                </a:lnTo>
                <a:lnTo>
                  <a:pt x="1041" y="7"/>
                </a:lnTo>
                <a:close/>
                <a:moveTo>
                  <a:pt x="1020" y="7"/>
                </a:moveTo>
                <a:lnTo>
                  <a:pt x="1013" y="7"/>
                </a:lnTo>
                <a:lnTo>
                  <a:pt x="1013" y="0"/>
                </a:lnTo>
                <a:lnTo>
                  <a:pt x="1020" y="0"/>
                </a:lnTo>
                <a:lnTo>
                  <a:pt x="1020" y="7"/>
                </a:lnTo>
                <a:close/>
                <a:moveTo>
                  <a:pt x="999" y="7"/>
                </a:moveTo>
                <a:lnTo>
                  <a:pt x="992" y="7"/>
                </a:lnTo>
                <a:lnTo>
                  <a:pt x="992" y="0"/>
                </a:lnTo>
                <a:lnTo>
                  <a:pt x="999" y="0"/>
                </a:lnTo>
                <a:lnTo>
                  <a:pt x="999" y="7"/>
                </a:lnTo>
                <a:close/>
                <a:moveTo>
                  <a:pt x="978" y="7"/>
                </a:moveTo>
                <a:lnTo>
                  <a:pt x="971" y="7"/>
                </a:lnTo>
                <a:lnTo>
                  <a:pt x="971" y="0"/>
                </a:lnTo>
                <a:lnTo>
                  <a:pt x="978" y="0"/>
                </a:lnTo>
                <a:lnTo>
                  <a:pt x="978" y="7"/>
                </a:lnTo>
                <a:close/>
                <a:moveTo>
                  <a:pt x="957" y="7"/>
                </a:moveTo>
                <a:lnTo>
                  <a:pt x="950" y="7"/>
                </a:lnTo>
                <a:lnTo>
                  <a:pt x="950" y="0"/>
                </a:lnTo>
                <a:lnTo>
                  <a:pt x="957" y="0"/>
                </a:lnTo>
                <a:lnTo>
                  <a:pt x="957" y="7"/>
                </a:lnTo>
                <a:close/>
                <a:moveTo>
                  <a:pt x="935" y="7"/>
                </a:moveTo>
                <a:lnTo>
                  <a:pt x="929" y="7"/>
                </a:lnTo>
                <a:lnTo>
                  <a:pt x="929" y="0"/>
                </a:lnTo>
                <a:lnTo>
                  <a:pt x="935" y="0"/>
                </a:lnTo>
                <a:lnTo>
                  <a:pt x="935" y="7"/>
                </a:lnTo>
                <a:close/>
                <a:moveTo>
                  <a:pt x="914" y="7"/>
                </a:moveTo>
                <a:lnTo>
                  <a:pt x="907" y="7"/>
                </a:lnTo>
                <a:lnTo>
                  <a:pt x="907" y="0"/>
                </a:lnTo>
                <a:lnTo>
                  <a:pt x="914" y="0"/>
                </a:lnTo>
                <a:lnTo>
                  <a:pt x="914" y="7"/>
                </a:lnTo>
                <a:close/>
                <a:moveTo>
                  <a:pt x="893" y="7"/>
                </a:moveTo>
                <a:lnTo>
                  <a:pt x="886" y="7"/>
                </a:lnTo>
                <a:lnTo>
                  <a:pt x="886" y="0"/>
                </a:lnTo>
                <a:lnTo>
                  <a:pt x="893" y="0"/>
                </a:lnTo>
                <a:lnTo>
                  <a:pt x="893" y="7"/>
                </a:lnTo>
                <a:close/>
                <a:moveTo>
                  <a:pt x="872" y="7"/>
                </a:moveTo>
                <a:lnTo>
                  <a:pt x="865" y="7"/>
                </a:lnTo>
                <a:lnTo>
                  <a:pt x="865" y="0"/>
                </a:lnTo>
                <a:lnTo>
                  <a:pt x="872" y="0"/>
                </a:lnTo>
                <a:lnTo>
                  <a:pt x="872" y="7"/>
                </a:lnTo>
                <a:close/>
                <a:moveTo>
                  <a:pt x="851" y="7"/>
                </a:moveTo>
                <a:lnTo>
                  <a:pt x="844" y="7"/>
                </a:lnTo>
                <a:lnTo>
                  <a:pt x="844" y="0"/>
                </a:lnTo>
                <a:lnTo>
                  <a:pt x="851" y="0"/>
                </a:lnTo>
                <a:lnTo>
                  <a:pt x="851" y="7"/>
                </a:lnTo>
                <a:close/>
                <a:moveTo>
                  <a:pt x="830" y="7"/>
                </a:moveTo>
                <a:lnTo>
                  <a:pt x="823" y="7"/>
                </a:lnTo>
                <a:lnTo>
                  <a:pt x="823" y="0"/>
                </a:lnTo>
                <a:lnTo>
                  <a:pt x="830" y="0"/>
                </a:lnTo>
                <a:lnTo>
                  <a:pt x="830" y="7"/>
                </a:lnTo>
                <a:close/>
                <a:moveTo>
                  <a:pt x="809" y="7"/>
                </a:moveTo>
                <a:lnTo>
                  <a:pt x="802" y="7"/>
                </a:lnTo>
                <a:lnTo>
                  <a:pt x="802" y="0"/>
                </a:lnTo>
                <a:lnTo>
                  <a:pt x="809" y="0"/>
                </a:lnTo>
                <a:lnTo>
                  <a:pt x="809" y="7"/>
                </a:lnTo>
                <a:close/>
                <a:moveTo>
                  <a:pt x="788" y="7"/>
                </a:moveTo>
                <a:lnTo>
                  <a:pt x="781" y="7"/>
                </a:lnTo>
                <a:lnTo>
                  <a:pt x="781" y="0"/>
                </a:lnTo>
                <a:lnTo>
                  <a:pt x="788" y="0"/>
                </a:lnTo>
                <a:lnTo>
                  <a:pt x="788" y="7"/>
                </a:lnTo>
                <a:close/>
                <a:moveTo>
                  <a:pt x="767" y="7"/>
                </a:moveTo>
                <a:lnTo>
                  <a:pt x="760" y="7"/>
                </a:lnTo>
                <a:lnTo>
                  <a:pt x="760" y="0"/>
                </a:lnTo>
                <a:lnTo>
                  <a:pt x="767" y="0"/>
                </a:lnTo>
                <a:lnTo>
                  <a:pt x="767" y="7"/>
                </a:lnTo>
                <a:close/>
                <a:moveTo>
                  <a:pt x="746" y="7"/>
                </a:moveTo>
                <a:lnTo>
                  <a:pt x="739" y="7"/>
                </a:lnTo>
                <a:lnTo>
                  <a:pt x="739" y="0"/>
                </a:lnTo>
                <a:lnTo>
                  <a:pt x="746" y="0"/>
                </a:lnTo>
                <a:lnTo>
                  <a:pt x="746" y="7"/>
                </a:lnTo>
                <a:close/>
                <a:moveTo>
                  <a:pt x="724" y="7"/>
                </a:moveTo>
                <a:lnTo>
                  <a:pt x="717" y="7"/>
                </a:lnTo>
                <a:lnTo>
                  <a:pt x="717" y="0"/>
                </a:lnTo>
                <a:lnTo>
                  <a:pt x="724" y="0"/>
                </a:lnTo>
                <a:lnTo>
                  <a:pt x="724" y="7"/>
                </a:lnTo>
                <a:close/>
                <a:moveTo>
                  <a:pt x="703" y="7"/>
                </a:moveTo>
                <a:lnTo>
                  <a:pt x="696" y="7"/>
                </a:lnTo>
                <a:lnTo>
                  <a:pt x="696" y="0"/>
                </a:lnTo>
                <a:lnTo>
                  <a:pt x="703" y="0"/>
                </a:lnTo>
                <a:lnTo>
                  <a:pt x="703" y="7"/>
                </a:lnTo>
                <a:close/>
                <a:moveTo>
                  <a:pt x="682" y="7"/>
                </a:moveTo>
                <a:lnTo>
                  <a:pt x="675" y="7"/>
                </a:lnTo>
                <a:lnTo>
                  <a:pt x="675" y="0"/>
                </a:lnTo>
                <a:lnTo>
                  <a:pt x="682" y="0"/>
                </a:lnTo>
                <a:lnTo>
                  <a:pt x="682" y="7"/>
                </a:lnTo>
                <a:close/>
                <a:moveTo>
                  <a:pt x="661" y="7"/>
                </a:moveTo>
                <a:lnTo>
                  <a:pt x="654" y="7"/>
                </a:lnTo>
                <a:lnTo>
                  <a:pt x="654" y="0"/>
                </a:lnTo>
                <a:lnTo>
                  <a:pt x="661" y="0"/>
                </a:lnTo>
                <a:lnTo>
                  <a:pt x="661" y="7"/>
                </a:lnTo>
                <a:close/>
                <a:moveTo>
                  <a:pt x="640" y="7"/>
                </a:moveTo>
                <a:lnTo>
                  <a:pt x="633" y="7"/>
                </a:lnTo>
                <a:lnTo>
                  <a:pt x="633" y="0"/>
                </a:lnTo>
                <a:lnTo>
                  <a:pt x="640" y="0"/>
                </a:lnTo>
                <a:lnTo>
                  <a:pt x="640" y="7"/>
                </a:lnTo>
                <a:close/>
                <a:moveTo>
                  <a:pt x="619" y="7"/>
                </a:moveTo>
                <a:lnTo>
                  <a:pt x="612" y="7"/>
                </a:lnTo>
                <a:lnTo>
                  <a:pt x="612" y="0"/>
                </a:lnTo>
                <a:lnTo>
                  <a:pt x="619" y="0"/>
                </a:lnTo>
                <a:lnTo>
                  <a:pt x="619" y="7"/>
                </a:lnTo>
                <a:close/>
                <a:moveTo>
                  <a:pt x="598" y="7"/>
                </a:moveTo>
                <a:lnTo>
                  <a:pt x="591" y="7"/>
                </a:lnTo>
                <a:lnTo>
                  <a:pt x="591" y="0"/>
                </a:lnTo>
                <a:lnTo>
                  <a:pt x="598" y="0"/>
                </a:lnTo>
                <a:lnTo>
                  <a:pt x="598" y="7"/>
                </a:lnTo>
                <a:close/>
                <a:moveTo>
                  <a:pt x="577" y="7"/>
                </a:moveTo>
                <a:lnTo>
                  <a:pt x="570" y="7"/>
                </a:lnTo>
                <a:lnTo>
                  <a:pt x="570" y="0"/>
                </a:lnTo>
                <a:lnTo>
                  <a:pt x="577" y="0"/>
                </a:lnTo>
                <a:lnTo>
                  <a:pt x="577" y="7"/>
                </a:lnTo>
                <a:close/>
                <a:moveTo>
                  <a:pt x="556" y="7"/>
                </a:moveTo>
                <a:lnTo>
                  <a:pt x="549" y="7"/>
                </a:lnTo>
                <a:lnTo>
                  <a:pt x="549" y="0"/>
                </a:lnTo>
                <a:lnTo>
                  <a:pt x="556" y="0"/>
                </a:lnTo>
                <a:lnTo>
                  <a:pt x="556" y="7"/>
                </a:lnTo>
                <a:close/>
                <a:moveTo>
                  <a:pt x="534" y="7"/>
                </a:moveTo>
                <a:lnTo>
                  <a:pt x="528" y="7"/>
                </a:lnTo>
                <a:lnTo>
                  <a:pt x="528" y="0"/>
                </a:lnTo>
                <a:lnTo>
                  <a:pt x="534" y="0"/>
                </a:lnTo>
                <a:lnTo>
                  <a:pt x="534" y="7"/>
                </a:lnTo>
                <a:close/>
                <a:moveTo>
                  <a:pt x="513" y="7"/>
                </a:moveTo>
                <a:lnTo>
                  <a:pt x="506" y="7"/>
                </a:lnTo>
                <a:lnTo>
                  <a:pt x="506" y="0"/>
                </a:lnTo>
                <a:lnTo>
                  <a:pt x="513" y="0"/>
                </a:lnTo>
                <a:lnTo>
                  <a:pt x="513" y="7"/>
                </a:lnTo>
                <a:close/>
                <a:moveTo>
                  <a:pt x="492" y="7"/>
                </a:moveTo>
                <a:lnTo>
                  <a:pt x="485" y="7"/>
                </a:lnTo>
                <a:lnTo>
                  <a:pt x="485" y="0"/>
                </a:lnTo>
                <a:lnTo>
                  <a:pt x="492" y="0"/>
                </a:lnTo>
                <a:lnTo>
                  <a:pt x="492" y="7"/>
                </a:lnTo>
                <a:close/>
                <a:moveTo>
                  <a:pt x="471" y="7"/>
                </a:moveTo>
                <a:lnTo>
                  <a:pt x="464" y="7"/>
                </a:lnTo>
                <a:lnTo>
                  <a:pt x="464" y="0"/>
                </a:lnTo>
                <a:lnTo>
                  <a:pt x="471" y="0"/>
                </a:lnTo>
                <a:lnTo>
                  <a:pt x="471" y="7"/>
                </a:lnTo>
                <a:close/>
                <a:moveTo>
                  <a:pt x="450" y="7"/>
                </a:moveTo>
                <a:lnTo>
                  <a:pt x="443" y="7"/>
                </a:lnTo>
                <a:lnTo>
                  <a:pt x="443" y="0"/>
                </a:lnTo>
                <a:lnTo>
                  <a:pt x="450" y="0"/>
                </a:lnTo>
                <a:lnTo>
                  <a:pt x="450" y="7"/>
                </a:lnTo>
                <a:close/>
                <a:moveTo>
                  <a:pt x="429" y="7"/>
                </a:moveTo>
                <a:lnTo>
                  <a:pt x="422" y="7"/>
                </a:lnTo>
                <a:lnTo>
                  <a:pt x="422" y="0"/>
                </a:lnTo>
                <a:lnTo>
                  <a:pt x="429" y="0"/>
                </a:lnTo>
                <a:lnTo>
                  <a:pt x="429" y="7"/>
                </a:lnTo>
                <a:close/>
                <a:moveTo>
                  <a:pt x="408" y="7"/>
                </a:moveTo>
                <a:lnTo>
                  <a:pt x="401" y="7"/>
                </a:lnTo>
                <a:lnTo>
                  <a:pt x="401" y="0"/>
                </a:lnTo>
                <a:lnTo>
                  <a:pt x="408" y="0"/>
                </a:lnTo>
                <a:lnTo>
                  <a:pt x="408" y="7"/>
                </a:lnTo>
                <a:close/>
                <a:moveTo>
                  <a:pt x="387" y="7"/>
                </a:moveTo>
                <a:lnTo>
                  <a:pt x="380" y="7"/>
                </a:lnTo>
                <a:lnTo>
                  <a:pt x="380" y="0"/>
                </a:lnTo>
                <a:lnTo>
                  <a:pt x="387" y="0"/>
                </a:lnTo>
                <a:lnTo>
                  <a:pt x="387" y="7"/>
                </a:lnTo>
                <a:close/>
                <a:moveTo>
                  <a:pt x="366" y="7"/>
                </a:moveTo>
                <a:lnTo>
                  <a:pt x="359" y="7"/>
                </a:lnTo>
                <a:lnTo>
                  <a:pt x="359" y="0"/>
                </a:lnTo>
                <a:lnTo>
                  <a:pt x="366" y="0"/>
                </a:lnTo>
                <a:lnTo>
                  <a:pt x="366" y="7"/>
                </a:lnTo>
                <a:close/>
                <a:moveTo>
                  <a:pt x="345" y="7"/>
                </a:moveTo>
                <a:lnTo>
                  <a:pt x="338" y="7"/>
                </a:lnTo>
                <a:lnTo>
                  <a:pt x="338" y="0"/>
                </a:lnTo>
                <a:lnTo>
                  <a:pt x="345" y="0"/>
                </a:lnTo>
                <a:lnTo>
                  <a:pt x="345" y="7"/>
                </a:lnTo>
                <a:close/>
                <a:moveTo>
                  <a:pt x="323" y="7"/>
                </a:moveTo>
                <a:lnTo>
                  <a:pt x="316" y="7"/>
                </a:lnTo>
                <a:lnTo>
                  <a:pt x="316" y="0"/>
                </a:lnTo>
                <a:lnTo>
                  <a:pt x="323" y="0"/>
                </a:lnTo>
                <a:lnTo>
                  <a:pt x="323" y="7"/>
                </a:lnTo>
                <a:close/>
                <a:moveTo>
                  <a:pt x="302" y="7"/>
                </a:moveTo>
                <a:lnTo>
                  <a:pt x="295" y="7"/>
                </a:lnTo>
                <a:lnTo>
                  <a:pt x="295" y="0"/>
                </a:lnTo>
                <a:lnTo>
                  <a:pt x="302" y="0"/>
                </a:lnTo>
                <a:lnTo>
                  <a:pt x="302" y="7"/>
                </a:lnTo>
                <a:close/>
                <a:moveTo>
                  <a:pt x="281" y="7"/>
                </a:moveTo>
                <a:lnTo>
                  <a:pt x="274" y="7"/>
                </a:lnTo>
                <a:lnTo>
                  <a:pt x="274" y="0"/>
                </a:lnTo>
                <a:lnTo>
                  <a:pt x="281" y="0"/>
                </a:lnTo>
                <a:lnTo>
                  <a:pt x="281" y="7"/>
                </a:lnTo>
                <a:close/>
                <a:moveTo>
                  <a:pt x="260" y="7"/>
                </a:moveTo>
                <a:lnTo>
                  <a:pt x="253" y="7"/>
                </a:lnTo>
                <a:lnTo>
                  <a:pt x="253" y="0"/>
                </a:lnTo>
                <a:lnTo>
                  <a:pt x="260" y="0"/>
                </a:lnTo>
                <a:lnTo>
                  <a:pt x="260" y="7"/>
                </a:lnTo>
                <a:close/>
                <a:moveTo>
                  <a:pt x="239" y="7"/>
                </a:moveTo>
                <a:lnTo>
                  <a:pt x="232" y="7"/>
                </a:lnTo>
                <a:lnTo>
                  <a:pt x="232" y="0"/>
                </a:lnTo>
                <a:lnTo>
                  <a:pt x="239" y="0"/>
                </a:lnTo>
                <a:lnTo>
                  <a:pt x="239" y="7"/>
                </a:lnTo>
                <a:close/>
                <a:moveTo>
                  <a:pt x="218" y="7"/>
                </a:moveTo>
                <a:lnTo>
                  <a:pt x="211" y="7"/>
                </a:lnTo>
                <a:lnTo>
                  <a:pt x="211" y="0"/>
                </a:lnTo>
                <a:lnTo>
                  <a:pt x="218" y="0"/>
                </a:lnTo>
                <a:lnTo>
                  <a:pt x="218" y="7"/>
                </a:lnTo>
                <a:close/>
                <a:moveTo>
                  <a:pt x="197" y="7"/>
                </a:moveTo>
                <a:lnTo>
                  <a:pt x="190" y="7"/>
                </a:lnTo>
                <a:lnTo>
                  <a:pt x="190" y="0"/>
                </a:lnTo>
                <a:lnTo>
                  <a:pt x="197" y="0"/>
                </a:lnTo>
                <a:lnTo>
                  <a:pt x="197" y="7"/>
                </a:lnTo>
                <a:close/>
                <a:moveTo>
                  <a:pt x="176" y="7"/>
                </a:moveTo>
                <a:lnTo>
                  <a:pt x="169" y="7"/>
                </a:lnTo>
                <a:lnTo>
                  <a:pt x="169" y="0"/>
                </a:lnTo>
                <a:lnTo>
                  <a:pt x="176" y="0"/>
                </a:lnTo>
                <a:lnTo>
                  <a:pt x="176" y="7"/>
                </a:lnTo>
                <a:close/>
                <a:moveTo>
                  <a:pt x="155" y="7"/>
                </a:moveTo>
                <a:lnTo>
                  <a:pt x="148" y="7"/>
                </a:lnTo>
                <a:lnTo>
                  <a:pt x="148" y="0"/>
                </a:lnTo>
                <a:lnTo>
                  <a:pt x="155" y="0"/>
                </a:lnTo>
                <a:lnTo>
                  <a:pt x="155" y="7"/>
                </a:lnTo>
                <a:close/>
                <a:moveTo>
                  <a:pt x="133" y="7"/>
                </a:moveTo>
                <a:lnTo>
                  <a:pt x="127" y="7"/>
                </a:lnTo>
                <a:lnTo>
                  <a:pt x="127" y="0"/>
                </a:lnTo>
                <a:lnTo>
                  <a:pt x="133" y="0"/>
                </a:lnTo>
                <a:lnTo>
                  <a:pt x="133" y="7"/>
                </a:lnTo>
                <a:close/>
                <a:moveTo>
                  <a:pt x="112" y="7"/>
                </a:moveTo>
                <a:lnTo>
                  <a:pt x="105" y="7"/>
                </a:lnTo>
                <a:lnTo>
                  <a:pt x="105" y="0"/>
                </a:lnTo>
                <a:lnTo>
                  <a:pt x="112" y="0"/>
                </a:lnTo>
                <a:lnTo>
                  <a:pt x="112" y="7"/>
                </a:lnTo>
                <a:close/>
                <a:moveTo>
                  <a:pt x="91" y="7"/>
                </a:moveTo>
                <a:lnTo>
                  <a:pt x="84" y="7"/>
                </a:lnTo>
                <a:lnTo>
                  <a:pt x="84" y="0"/>
                </a:lnTo>
                <a:lnTo>
                  <a:pt x="91" y="0"/>
                </a:lnTo>
                <a:lnTo>
                  <a:pt x="91" y="7"/>
                </a:lnTo>
                <a:close/>
                <a:moveTo>
                  <a:pt x="70" y="7"/>
                </a:moveTo>
                <a:lnTo>
                  <a:pt x="63" y="7"/>
                </a:lnTo>
                <a:lnTo>
                  <a:pt x="63" y="0"/>
                </a:lnTo>
                <a:lnTo>
                  <a:pt x="70" y="0"/>
                </a:lnTo>
                <a:lnTo>
                  <a:pt x="70" y="7"/>
                </a:lnTo>
                <a:close/>
                <a:moveTo>
                  <a:pt x="49" y="7"/>
                </a:moveTo>
                <a:lnTo>
                  <a:pt x="42" y="7"/>
                </a:lnTo>
                <a:lnTo>
                  <a:pt x="42" y="0"/>
                </a:lnTo>
                <a:lnTo>
                  <a:pt x="49" y="0"/>
                </a:lnTo>
                <a:lnTo>
                  <a:pt x="49" y="7"/>
                </a:lnTo>
                <a:close/>
                <a:moveTo>
                  <a:pt x="28" y="7"/>
                </a:moveTo>
                <a:lnTo>
                  <a:pt x="21" y="7"/>
                </a:lnTo>
                <a:lnTo>
                  <a:pt x="21" y="0"/>
                </a:lnTo>
                <a:lnTo>
                  <a:pt x="28" y="0"/>
                </a:lnTo>
                <a:lnTo>
                  <a:pt x="28" y="7"/>
                </a:lnTo>
                <a:close/>
                <a:moveTo>
                  <a:pt x="7" y="7"/>
                </a:moveTo>
                <a:lnTo>
                  <a:pt x="4" y="7"/>
                </a:lnTo>
                <a:lnTo>
                  <a:pt x="4" y="0"/>
                </a:lnTo>
                <a:lnTo>
                  <a:pt x="7" y="0"/>
                </a:lnTo>
                <a:lnTo>
                  <a:pt x="7" y="7"/>
                </a:lnTo>
                <a:close/>
              </a:path>
            </a:pathLst>
          </a:custGeom>
          <a:solidFill>
            <a:srgbClr val="0078D7"/>
          </a:solidFill>
          <a:ln w="0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58" name="Graphic 6">
            <a:extLst>
              <a:ext uri="{FF2B5EF4-FFF2-40B4-BE49-F238E27FC236}">
                <a16:creationId xmlns:a16="http://schemas.microsoft.com/office/drawing/2014/main" id="{C3811F89-F2D7-D87B-3C81-941D915EC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 flipH="1">
            <a:off x="270944" y="1817922"/>
            <a:ext cx="419078" cy="459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9" name="文字方塊 358">
            <a:extLst>
              <a:ext uri="{FF2B5EF4-FFF2-40B4-BE49-F238E27FC236}">
                <a16:creationId xmlns:a16="http://schemas.microsoft.com/office/drawing/2014/main" id="{AE3E86B3-013A-0DD3-FC4E-48785F566267}"/>
              </a:ext>
            </a:extLst>
          </p:cNvPr>
          <p:cNvSpPr txBox="1"/>
          <p:nvPr/>
        </p:nvSpPr>
        <p:spPr>
          <a:xfrm>
            <a:off x="85566" y="228591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b="1" dirty="0"/>
              <a:t>開發人員</a:t>
            </a:r>
          </a:p>
        </p:txBody>
      </p:sp>
      <p:pic>
        <p:nvPicPr>
          <p:cNvPr id="361" name="圖片 360">
            <a:extLst>
              <a:ext uri="{FF2B5EF4-FFF2-40B4-BE49-F238E27FC236}">
                <a16:creationId xmlns:a16="http://schemas.microsoft.com/office/drawing/2014/main" id="{DB569798-FD97-FD6D-713C-19FD90072042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340001" y="1670987"/>
            <a:ext cx="553474" cy="559693"/>
          </a:xfrm>
          <a:prstGeom prst="rect">
            <a:avLst/>
          </a:prstGeom>
        </p:spPr>
      </p:pic>
      <p:sp>
        <p:nvSpPr>
          <p:cNvPr id="362" name="TextBox 9">
            <a:extLst>
              <a:ext uri="{FF2B5EF4-FFF2-40B4-BE49-F238E27FC236}">
                <a16:creationId xmlns:a16="http://schemas.microsoft.com/office/drawing/2014/main" id="{FF08F804-F600-1F93-6C8C-4FA3DB4D9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4292" y="2236993"/>
            <a:ext cx="98473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CHT Harbor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63" name="圖片 362">
            <a:extLst>
              <a:ext uri="{FF2B5EF4-FFF2-40B4-BE49-F238E27FC236}">
                <a16:creationId xmlns:a16="http://schemas.microsoft.com/office/drawing/2014/main" id="{CD01BD90-1322-A4C9-9C3D-5CA7691E41F2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42389" y="3580798"/>
            <a:ext cx="503849" cy="866167"/>
          </a:xfrm>
          <a:prstGeom prst="rect">
            <a:avLst/>
          </a:prstGeom>
        </p:spPr>
      </p:pic>
      <p:pic>
        <p:nvPicPr>
          <p:cNvPr id="364" name="圖片 363">
            <a:extLst>
              <a:ext uri="{FF2B5EF4-FFF2-40B4-BE49-F238E27FC236}">
                <a16:creationId xmlns:a16="http://schemas.microsoft.com/office/drawing/2014/main" id="{CDF041A8-ADC9-7B36-A89B-33ACD7D09066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74568" y="4650475"/>
            <a:ext cx="707083" cy="874742"/>
          </a:xfrm>
          <a:prstGeom prst="rect">
            <a:avLst/>
          </a:prstGeom>
        </p:spPr>
      </p:pic>
      <p:pic>
        <p:nvPicPr>
          <p:cNvPr id="366" name="圖片 365">
            <a:extLst>
              <a:ext uri="{FF2B5EF4-FFF2-40B4-BE49-F238E27FC236}">
                <a16:creationId xmlns:a16="http://schemas.microsoft.com/office/drawing/2014/main" id="{C7BE3BC4-04CC-8F70-91F0-BD1BFC08ECCA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16924" y="3636571"/>
            <a:ext cx="628650" cy="838200"/>
          </a:xfrm>
          <a:prstGeom prst="rect">
            <a:avLst/>
          </a:prstGeom>
        </p:spPr>
      </p:pic>
      <p:cxnSp>
        <p:nvCxnSpPr>
          <p:cNvPr id="367" name="接點: 肘形 366">
            <a:extLst>
              <a:ext uri="{FF2B5EF4-FFF2-40B4-BE49-F238E27FC236}">
                <a16:creationId xmlns:a16="http://schemas.microsoft.com/office/drawing/2014/main" id="{7EFD59DE-E20B-2E24-FA20-7546F17F557E}"/>
              </a:ext>
            </a:extLst>
          </p:cNvPr>
          <p:cNvCxnSpPr>
            <a:cxnSpLocks/>
            <a:stCxn id="359" idx="2"/>
            <a:endCxn id="187" idx="0"/>
          </p:cNvCxnSpPr>
          <p:nvPr/>
        </p:nvCxnSpPr>
        <p:spPr>
          <a:xfrm rot="16200000" flipH="1">
            <a:off x="249046" y="2717465"/>
            <a:ext cx="654413" cy="2837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2" name="Picture 2" descr="Azure Virtual Machine Scale Sets « Developer's Closet">
            <a:extLst>
              <a:ext uri="{FF2B5EF4-FFF2-40B4-BE49-F238E27FC236}">
                <a16:creationId xmlns:a16="http://schemas.microsoft.com/office/drawing/2014/main" id="{37B7D1AB-3D79-8214-15C7-DD1D83A3A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720" y="3633816"/>
            <a:ext cx="578875" cy="55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3" name="文字方塊 372">
            <a:extLst>
              <a:ext uri="{FF2B5EF4-FFF2-40B4-BE49-F238E27FC236}">
                <a16:creationId xmlns:a16="http://schemas.microsoft.com/office/drawing/2014/main" id="{17DA9266-55CA-57F2-076B-FC810DAB2DFC}"/>
              </a:ext>
            </a:extLst>
          </p:cNvPr>
          <p:cNvSpPr txBox="1"/>
          <p:nvPr/>
        </p:nvSpPr>
        <p:spPr>
          <a:xfrm>
            <a:off x="1444309" y="4174132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CI Agents</a:t>
            </a:r>
            <a:endParaRPr lang="zh-TW" altLang="en-US" sz="10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74" name="Picture 2" descr="Azure Virtual Machine Scale Sets « Developer's Closet">
            <a:extLst>
              <a:ext uri="{FF2B5EF4-FFF2-40B4-BE49-F238E27FC236}">
                <a16:creationId xmlns:a16="http://schemas.microsoft.com/office/drawing/2014/main" id="{01AF00BE-FE41-7983-6009-42D7098E9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70" y="4720307"/>
            <a:ext cx="578875" cy="55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5" name="文字方塊 374">
            <a:extLst>
              <a:ext uri="{FF2B5EF4-FFF2-40B4-BE49-F238E27FC236}">
                <a16:creationId xmlns:a16="http://schemas.microsoft.com/office/drawing/2014/main" id="{B5913FBE-0E24-74E0-0E10-6E437C8528FB}"/>
              </a:ext>
            </a:extLst>
          </p:cNvPr>
          <p:cNvSpPr txBox="1"/>
          <p:nvPr/>
        </p:nvSpPr>
        <p:spPr>
          <a:xfrm>
            <a:off x="1168451" y="5364471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CD Agents</a:t>
            </a:r>
            <a:endParaRPr lang="zh-TW" altLang="en-US" sz="10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377" name="接點: 肘形 376">
            <a:extLst>
              <a:ext uri="{FF2B5EF4-FFF2-40B4-BE49-F238E27FC236}">
                <a16:creationId xmlns:a16="http://schemas.microsoft.com/office/drawing/2014/main" id="{8F114790-06B7-0736-9176-EBFF6A56FBEA}"/>
              </a:ext>
            </a:extLst>
          </p:cNvPr>
          <p:cNvCxnSpPr>
            <a:cxnSpLocks/>
            <a:stCxn id="372" idx="0"/>
            <a:endCxn id="362" idx="2"/>
          </p:cNvCxnSpPr>
          <p:nvPr/>
        </p:nvCxnSpPr>
        <p:spPr>
          <a:xfrm rot="16200000" flipV="1">
            <a:off x="1127803" y="2987460"/>
            <a:ext cx="1135213" cy="1574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接點: 肘形 380">
            <a:extLst>
              <a:ext uri="{FF2B5EF4-FFF2-40B4-BE49-F238E27FC236}">
                <a16:creationId xmlns:a16="http://schemas.microsoft.com/office/drawing/2014/main" id="{717A9A49-0B65-7676-C440-D5F93C46AA9D}"/>
              </a:ext>
            </a:extLst>
          </p:cNvPr>
          <p:cNvCxnSpPr>
            <a:cxnSpLocks/>
            <a:stCxn id="374" idx="3"/>
            <a:endCxn id="210" idx="1"/>
          </p:cNvCxnSpPr>
          <p:nvPr/>
        </p:nvCxnSpPr>
        <p:spPr>
          <a:xfrm flipV="1">
            <a:off x="1662745" y="3396378"/>
            <a:ext cx="1856045" cy="1603433"/>
          </a:xfrm>
          <a:prstGeom prst="bentConnector3">
            <a:avLst>
              <a:gd name="adj1" fmla="val 3884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接點: 肘形 386">
            <a:extLst>
              <a:ext uri="{FF2B5EF4-FFF2-40B4-BE49-F238E27FC236}">
                <a16:creationId xmlns:a16="http://schemas.microsoft.com/office/drawing/2014/main" id="{86B43E27-584B-E9BD-5517-0F9030B3C96A}"/>
              </a:ext>
            </a:extLst>
          </p:cNvPr>
          <p:cNvCxnSpPr>
            <a:cxnSpLocks/>
            <a:stCxn id="374" idx="3"/>
            <a:endCxn id="12" idx="1"/>
          </p:cNvCxnSpPr>
          <p:nvPr/>
        </p:nvCxnSpPr>
        <p:spPr>
          <a:xfrm>
            <a:off x="1662745" y="4999811"/>
            <a:ext cx="1897079" cy="541949"/>
          </a:xfrm>
          <a:prstGeom prst="bentConnector3">
            <a:avLst>
              <a:gd name="adj1" fmla="val 3772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9" name="圖片 428">
            <a:extLst>
              <a:ext uri="{FF2B5EF4-FFF2-40B4-BE49-F238E27FC236}">
                <a16:creationId xmlns:a16="http://schemas.microsoft.com/office/drawing/2014/main" id="{A5E84DCD-B3A0-856C-248F-890DA55FE69B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36089" y="5925321"/>
            <a:ext cx="479520" cy="453364"/>
          </a:xfrm>
          <a:prstGeom prst="rect">
            <a:avLst/>
          </a:prstGeom>
        </p:spPr>
      </p:pic>
      <p:sp>
        <p:nvSpPr>
          <p:cNvPr id="441" name="TextBox 20">
            <a:extLst>
              <a:ext uri="{FF2B5EF4-FFF2-40B4-BE49-F238E27FC236}">
                <a16:creationId xmlns:a16="http://schemas.microsoft.com/office/drawing/2014/main" id="{E5B0145E-7AD3-D403-2FCD-BE5A03B9E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6779" y="3279146"/>
            <a:ext cx="162978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14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react+Python</a:t>
            </a:r>
            <a:endParaRPr lang="en-US" altLang="en-US" sz="14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42" name="TextBox 20">
            <a:extLst>
              <a:ext uri="{FF2B5EF4-FFF2-40B4-BE49-F238E27FC236}">
                <a16:creationId xmlns:a16="http://schemas.microsoft.com/office/drawing/2014/main" id="{A190E525-B9A3-B30A-300F-E7221CD80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320" y="5415827"/>
            <a:ext cx="160124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TW" sz="14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react+Python</a:t>
            </a:r>
            <a:endParaRPr lang="en-US" altLang="en-US" sz="14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820330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450EDFDF-6478-4ACE-AC85-155691ECEDF0}"/>
              </a:ext>
            </a:extLst>
          </p:cNvPr>
          <p:cNvSpPr txBox="1">
            <a:spLocks/>
          </p:cNvSpPr>
          <p:nvPr/>
        </p:nvSpPr>
        <p:spPr>
          <a:xfrm>
            <a:off x="0" y="1699491"/>
            <a:ext cx="12176570" cy="349134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txBody>
          <a:bodyPr wrap="square" anchor="ctr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kumimoji="0"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42FBB0-E1CB-A04F-B7B8-91E960D44FC7}"/>
              </a:ext>
            </a:extLst>
          </p:cNvPr>
          <p:cNvSpPr/>
          <p:nvPr/>
        </p:nvSpPr>
        <p:spPr>
          <a:xfrm>
            <a:off x="3544006" y="3054573"/>
            <a:ext cx="531427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TW" altLang="en-US" sz="4000" b="1" dirty="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謝謝觀看，敬請指教！</a:t>
            </a:r>
          </a:p>
        </p:txBody>
      </p:sp>
    </p:spTree>
    <p:extLst>
      <p:ext uri="{BB962C8B-B14F-4D97-AF65-F5344CB8AC3E}">
        <p14:creationId xmlns:p14="http://schemas.microsoft.com/office/powerpoint/2010/main" val="28171921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流程圖: 多重文件 44">
            <a:extLst>
              <a:ext uri="{FF2B5EF4-FFF2-40B4-BE49-F238E27FC236}">
                <a16:creationId xmlns:a16="http://schemas.microsoft.com/office/drawing/2014/main" id="{4D5129E2-2EB1-8E67-AD2D-C9A1B5727153}"/>
              </a:ext>
            </a:extLst>
          </p:cNvPr>
          <p:cNvSpPr/>
          <p:nvPr/>
        </p:nvSpPr>
        <p:spPr>
          <a:xfrm>
            <a:off x="3842140" y="3954233"/>
            <a:ext cx="1371600" cy="808846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algn="ctr" eaLnBrk="1" hangingPunct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</a:p>
          <a:p>
            <a:pPr algn="ctr" eaLnBrk="1" hangingPunct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明細</a:t>
            </a: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2F0CE17B-AE18-4601-A67A-B8F98A204115}"/>
              </a:ext>
            </a:extLst>
          </p:cNvPr>
          <p:cNvSpPr txBox="1">
            <a:spLocks/>
          </p:cNvSpPr>
          <p:nvPr/>
        </p:nvSpPr>
        <p:spPr>
          <a:xfrm>
            <a:off x="1622156" y="200765"/>
            <a:ext cx="9056177" cy="652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 w="3175">
                  <a:noFill/>
                </a:ln>
                <a:gradFill>
                  <a:gsLst>
                    <a:gs pos="0">
                      <a:srgbClr val="0255D5"/>
                    </a:gs>
                    <a:gs pos="100000">
                      <a:srgbClr val="072C85"/>
                    </a:gs>
                  </a:gsLst>
                  <a:lin ang="5400000" scaled="1"/>
                </a:gra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  <a:defRPr/>
            </a:pPr>
            <a:r>
              <a:rPr kumimoji="0" lang="zh-TW" altLang="en-US" sz="3600" dirty="0"/>
              <a:t>業務流程</a:t>
            </a:r>
            <a:endParaRPr kumimoji="0" lang="zh-TW" altLang="en-US" sz="36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0">
                    <a:srgbClr val="0255D5"/>
                  </a:gs>
                  <a:gs pos="100000">
                    <a:srgbClr val="072C85"/>
                  </a:gs>
                </a:gsLst>
                <a:lin ang="5400000" scaled="1"/>
              </a:gradFill>
              <a:effectLst/>
              <a:uLnTx/>
              <a:uFillTx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43E904-10F4-4910-925D-1D2053AD8C6D}"/>
              </a:ext>
            </a:extLst>
          </p:cNvPr>
          <p:cNvSpPr/>
          <p:nvPr/>
        </p:nvSpPr>
        <p:spPr>
          <a:xfrm>
            <a:off x="217876" y="853134"/>
            <a:ext cx="10853536" cy="2006123"/>
          </a:xfrm>
          <a:prstGeom prst="rect">
            <a:avLst/>
          </a:prstGeom>
          <a:noFill/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流程圖: 人工輸入 4">
            <a:extLst>
              <a:ext uri="{FF2B5EF4-FFF2-40B4-BE49-F238E27FC236}">
                <a16:creationId xmlns:a16="http://schemas.microsoft.com/office/drawing/2014/main" id="{37A1F64E-2023-4215-9CD9-68F1917D2167}"/>
              </a:ext>
            </a:extLst>
          </p:cNvPr>
          <p:cNvSpPr/>
          <p:nvPr/>
        </p:nvSpPr>
        <p:spPr>
          <a:xfrm rot="16200000" flipV="1">
            <a:off x="1444381" y="-125878"/>
            <a:ext cx="355548" cy="2516349"/>
          </a:xfrm>
          <a:prstGeom prst="flowChartManualInput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3AB8C0-AB31-4030-A138-AE69BD359D6B}"/>
              </a:ext>
            </a:extLst>
          </p:cNvPr>
          <p:cNvSpPr/>
          <p:nvPr/>
        </p:nvSpPr>
        <p:spPr>
          <a:xfrm>
            <a:off x="501390" y="96287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主流程說明</a:t>
            </a:r>
            <a:endParaRPr kumimoji="1" lang="en-US" altLang="zh-TW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單箭頭接點 6">
            <a:extLst>
              <a:ext uri="{FF2B5EF4-FFF2-40B4-BE49-F238E27FC236}">
                <a16:creationId xmlns:a16="http://schemas.microsoft.com/office/drawing/2014/main" id="{6B306AC9-BDAE-84B5-15D1-D797E1F8432D}"/>
              </a:ext>
            </a:extLst>
          </p:cNvPr>
          <p:cNvCxnSpPr>
            <a:cxnSpLocks noChangeShapeType="1"/>
            <a:stCxn id="50" idx="3"/>
            <a:endCxn id="60" idx="1"/>
          </p:cNvCxnSpPr>
          <p:nvPr/>
        </p:nvCxnSpPr>
        <p:spPr bwMode="auto">
          <a:xfrm>
            <a:off x="7055955" y="4361968"/>
            <a:ext cx="368169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字方塊 7">
            <a:extLst>
              <a:ext uri="{FF2B5EF4-FFF2-40B4-BE49-F238E27FC236}">
                <a16:creationId xmlns:a16="http://schemas.microsoft.com/office/drawing/2014/main" id="{781316C4-4443-2656-BA87-61DBD9755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9047" y="3059113"/>
            <a:ext cx="1519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dirty="0">
                <a:latin typeface="Arial" panose="020B0604020202020204" pitchFamily="34" charset="0"/>
              </a:rPr>
              <a:t>By Party</a:t>
            </a:r>
            <a:r>
              <a:rPr lang="zh-TW" altLang="en-US" dirty="0">
                <a:latin typeface="Arial" panose="020B0604020202020204" pitchFamily="34" charset="0"/>
              </a:rPr>
              <a:t>切分</a:t>
            </a:r>
          </a:p>
        </p:txBody>
      </p:sp>
      <p:sp>
        <p:nvSpPr>
          <p:cNvPr id="11" name="矩形 9">
            <a:extLst>
              <a:ext uri="{FF2B5EF4-FFF2-40B4-BE49-F238E27FC236}">
                <a16:creationId xmlns:a16="http://schemas.microsoft.com/office/drawing/2014/main" id="{061C3C35-BE7F-B93A-1D9A-CDB6A4335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0094" y="3373388"/>
            <a:ext cx="971549" cy="283368"/>
          </a:xfrm>
          <a:prstGeom prst="rect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抵扣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796D3A1-0871-26CD-40FE-B52885C14ED6}"/>
              </a:ext>
            </a:extLst>
          </p:cNvPr>
          <p:cNvCxnSpPr>
            <a:cxnSpLocks noChangeShapeType="1"/>
            <a:stCxn id="11" idx="2"/>
          </p:cNvCxnSpPr>
          <p:nvPr/>
        </p:nvCxnSpPr>
        <p:spPr bwMode="auto">
          <a:xfrm>
            <a:off x="5535869" y="3656756"/>
            <a:ext cx="0" cy="68999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3">
            <a:extLst>
              <a:ext uri="{FF2B5EF4-FFF2-40B4-BE49-F238E27FC236}">
                <a16:creationId xmlns:a16="http://schemas.microsoft.com/office/drawing/2014/main" id="{BF2D8FDB-7441-6774-318B-B2EC5345E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5026" y="5949254"/>
            <a:ext cx="1016000" cy="296333"/>
          </a:xfrm>
          <a:prstGeom prst="rect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zh-TW" altLang="en-US" sz="1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存入</a:t>
            </a:r>
            <a:r>
              <a:rPr lang="en-US" altLang="zh-TW" sz="1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CB</a:t>
            </a:r>
            <a:endParaRPr lang="zh-TW" altLang="en-US" sz="14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單箭頭接點 16">
            <a:extLst>
              <a:ext uri="{FF2B5EF4-FFF2-40B4-BE49-F238E27FC236}">
                <a16:creationId xmlns:a16="http://schemas.microsoft.com/office/drawing/2014/main" id="{0C32F714-08FB-5C0C-78FE-06679A0D196A}"/>
              </a:ext>
            </a:extLst>
          </p:cNvPr>
          <p:cNvCxnSpPr>
            <a:cxnSpLocks noChangeShapeType="1"/>
            <a:stCxn id="60" idx="3"/>
          </p:cNvCxnSpPr>
          <p:nvPr/>
        </p:nvCxnSpPr>
        <p:spPr bwMode="auto">
          <a:xfrm>
            <a:off x="8795724" y="4361968"/>
            <a:ext cx="591449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單箭頭接點 19">
            <a:extLst>
              <a:ext uri="{FF2B5EF4-FFF2-40B4-BE49-F238E27FC236}">
                <a16:creationId xmlns:a16="http://schemas.microsoft.com/office/drawing/2014/main" id="{86027655-3EF5-36E3-3505-5B500ECF66BF}"/>
              </a:ext>
            </a:extLst>
          </p:cNvPr>
          <p:cNvCxnSpPr>
            <a:cxnSpLocks noChangeShapeType="1"/>
            <a:stCxn id="72" idx="2"/>
            <a:endCxn id="13" idx="0"/>
          </p:cNvCxnSpPr>
          <p:nvPr/>
        </p:nvCxnSpPr>
        <p:spPr bwMode="auto">
          <a:xfrm>
            <a:off x="9983026" y="5702018"/>
            <a:ext cx="0" cy="24723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單箭頭接點 22">
            <a:extLst>
              <a:ext uri="{FF2B5EF4-FFF2-40B4-BE49-F238E27FC236}">
                <a16:creationId xmlns:a16="http://schemas.microsoft.com/office/drawing/2014/main" id="{4304174C-D05E-3443-59C7-6F22781B99C8}"/>
              </a:ext>
            </a:extLst>
          </p:cNvPr>
          <p:cNvCxnSpPr>
            <a:cxnSpLocks noChangeShapeType="1"/>
            <a:stCxn id="21" idx="2"/>
          </p:cNvCxnSpPr>
          <p:nvPr/>
        </p:nvCxnSpPr>
        <p:spPr bwMode="auto">
          <a:xfrm>
            <a:off x="1987971" y="3634711"/>
            <a:ext cx="1676" cy="6746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矩形 25">
            <a:extLst>
              <a:ext uri="{FF2B5EF4-FFF2-40B4-BE49-F238E27FC236}">
                <a16:creationId xmlns:a16="http://schemas.microsoft.com/office/drawing/2014/main" id="{29F66BD0-9E5F-7B96-CBAA-C238D7CA8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8686" y="5092418"/>
            <a:ext cx="727870" cy="6096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付款</a:t>
            </a:r>
          </a:p>
        </p:txBody>
      </p:sp>
      <p:cxnSp>
        <p:nvCxnSpPr>
          <p:cNvPr id="19" name="直線單箭頭接點 27">
            <a:extLst>
              <a:ext uri="{FF2B5EF4-FFF2-40B4-BE49-F238E27FC236}">
                <a16:creationId xmlns:a16="http://schemas.microsoft.com/office/drawing/2014/main" id="{4A4DE00F-0C9F-FF45-3C54-BA2A81439EA7}"/>
              </a:ext>
            </a:extLst>
          </p:cNvPr>
          <p:cNvCxnSpPr>
            <a:cxnSpLocks noChangeShapeType="1"/>
            <a:stCxn id="72" idx="3"/>
            <a:endCxn id="18" idx="1"/>
          </p:cNvCxnSpPr>
          <p:nvPr/>
        </p:nvCxnSpPr>
        <p:spPr bwMode="auto">
          <a:xfrm>
            <a:off x="10582005" y="5397218"/>
            <a:ext cx="396681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2A7B5C55-3611-D496-B403-1717722EB810}"/>
              </a:ext>
            </a:extLst>
          </p:cNvPr>
          <p:cNvGrpSpPr/>
          <p:nvPr/>
        </p:nvGrpSpPr>
        <p:grpSpPr>
          <a:xfrm>
            <a:off x="1321221" y="3008875"/>
            <a:ext cx="1333500" cy="625836"/>
            <a:chOff x="4201289" y="570292"/>
            <a:chExt cx="1333500" cy="625836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BD24272-5FBE-11F9-6B8D-E6DBDE819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1289" y="900852"/>
              <a:ext cx="1333500" cy="295276"/>
            </a:xfrm>
            <a:prstGeom prst="rect">
              <a:avLst/>
            </a:prstGeom>
            <a:solidFill>
              <a:srgbClr val="FFFF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Liability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處理</a:t>
              </a:r>
            </a:p>
          </p:txBody>
        </p:sp>
        <p:sp>
          <p:nvSpPr>
            <p:cNvPr id="22" name="文字方塊 29">
              <a:extLst>
                <a:ext uri="{FF2B5EF4-FFF2-40B4-BE49-F238E27FC236}">
                  <a16:creationId xmlns:a16="http://schemas.microsoft.com/office/drawing/2014/main" id="{453B5C4E-43C1-A0E9-717F-0D01EA8DA4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746" y="570292"/>
              <a:ext cx="10591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By Party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3" name="文字方塊 30">
            <a:extLst>
              <a:ext uri="{FF2B5EF4-FFF2-40B4-BE49-F238E27FC236}">
                <a16:creationId xmlns:a16="http://schemas.microsoft.com/office/drawing/2014/main" id="{3F153BB8-8421-1573-FFB8-E69BC68A5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7152" y="6338934"/>
            <a:ext cx="12317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Pro-forma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</a:t>
            </a:r>
          </a:p>
        </p:txBody>
      </p:sp>
      <p:sp>
        <p:nvSpPr>
          <p:cNvPr id="24" name="矩形 35">
            <a:extLst>
              <a:ext uri="{FF2B5EF4-FFF2-40B4-BE49-F238E27FC236}">
                <a16:creationId xmlns:a16="http://schemas.microsoft.com/office/drawing/2014/main" id="{579DD998-9A2F-500D-F474-43689F943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913" y="5940787"/>
            <a:ext cx="1016000" cy="609600"/>
          </a:xfrm>
          <a:prstGeom prst="rect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altLang="zh-TW" sz="1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Credit </a:t>
            </a:r>
          </a:p>
          <a:p>
            <a:pPr algn="ctr" eaLnBrk="1" hangingPunct="1"/>
            <a:r>
              <a:rPr lang="en-US" altLang="zh-TW" sz="1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Note</a:t>
            </a:r>
            <a:endParaRPr lang="zh-TW" altLang="en-US" sz="14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37">
            <a:extLst>
              <a:ext uri="{FF2B5EF4-FFF2-40B4-BE49-F238E27FC236}">
                <a16:creationId xmlns:a16="http://schemas.microsoft.com/office/drawing/2014/main" id="{22ABA25E-F562-AEF4-13CB-9B48660E0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688" y="5940787"/>
            <a:ext cx="1371600" cy="6096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Credit Balance</a:t>
            </a:r>
            <a:endParaRPr lang="zh-TW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26" name="直線單箭頭接點 39">
            <a:extLst>
              <a:ext uri="{FF2B5EF4-FFF2-40B4-BE49-F238E27FC236}">
                <a16:creationId xmlns:a16="http://schemas.microsoft.com/office/drawing/2014/main" id="{41AE0A86-BB59-9D51-CCEA-D98F7989238C}"/>
              </a:ext>
            </a:extLst>
          </p:cNvPr>
          <p:cNvCxnSpPr>
            <a:cxnSpLocks noChangeShapeType="1"/>
            <a:stCxn id="25" idx="3"/>
            <a:endCxn id="24" idx="1"/>
          </p:cNvCxnSpPr>
          <p:nvPr/>
        </p:nvCxnSpPr>
        <p:spPr bwMode="auto">
          <a:xfrm>
            <a:off x="7892288" y="6245587"/>
            <a:ext cx="4286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單箭頭接點 6">
            <a:extLst>
              <a:ext uri="{FF2B5EF4-FFF2-40B4-BE49-F238E27FC236}">
                <a16:creationId xmlns:a16="http://schemas.microsoft.com/office/drawing/2014/main" id="{1036AB29-0998-C6F2-B19B-694CA70A11E2}"/>
              </a:ext>
            </a:extLst>
          </p:cNvPr>
          <p:cNvCxnSpPr>
            <a:cxnSpLocks noChangeShapeType="1"/>
            <a:stCxn id="38" idx="3"/>
            <a:endCxn id="29" idx="1"/>
          </p:cNvCxnSpPr>
          <p:nvPr/>
        </p:nvCxnSpPr>
        <p:spPr bwMode="auto">
          <a:xfrm>
            <a:off x="1589476" y="4346753"/>
            <a:ext cx="590327" cy="522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矩形 2">
            <a:extLst>
              <a:ext uri="{FF2B5EF4-FFF2-40B4-BE49-F238E27FC236}">
                <a16:creationId xmlns:a16="http://schemas.microsoft.com/office/drawing/2014/main" id="{A2CFA9CB-DAB6-A229-17BD-B9601F654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9803" y="4047175"/>
            <a:ext cx="1197958" cy="609600"/>
          </a:xfrm>
          <a:prstGeom prst="rect">
            <a:avLst/>
          </a:prstGeom>
          <a:solidFill>
            <a:srgbClr val="00B0F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立帳</a:t>
            </a:r>
          </a:p>
        </p:txBody>
      </p:sp>
      <p:cxnSp>
        <p:nvCxnSpPr>
          <p:cNvPr id="30" name="直線單箭頭接點 6">
            <a:extLst>
              <a:ext uri="{FF2B5EF4-FFF2-40B4-BE49-F238E27FC236}">
                <a16:creationId xmlns:a16="http://schemas.microsoft.com/office/drawing/2014/main" id="{9DB83B9C-92FD-A68B-DB1A-7EA75A39F3BE}"/>
              </a:ext>
            </a:extLst>
          </p:cNvPr>
          <p:cNvCxnSpPr>
            <a:cxnSpLocks noChangeShapeType="1"/>
            <a:stCxn id="29" idx="3"/>
            <a:endCxn id="45" idx="1"/>
          </p:cNvCxnSpPr>
          <p:nvPr/>
        </p:nvCxnSpPr>
        <p:spPr bwMode="auto">
          <a:xfrm>
            <a:off x="3377761" y="4351975"/>
            <a:ext cx="464379" cy="668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文字方塊 29">
            <a:extLst>
              <a:ext uri="{FF2B5EF4-FFF2-40B4-BE49-F238E27FC236}">
                <a16:creationId xmlns:a16="http://schemas.microsoft.com/office/drawing/2014/main" id="{02FE2647-B37E-567E-E11A-591ECE93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5921" y="3757664"/>
            <a:ext cx="14646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含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party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BF00503-196F-4BF7-8A4A-3DC60424569D}"/>
              </a:ext>
            </a:extLst>
          </p:cNvPr>
          <p:cNvSpPr txBox="1"/>
          <p:nvPr/>
        </p:nvSpPr>
        <p:spPr>
          <a:xfrm>
            <a:off x="412807" y="1295236"/>
            <a:ext cx="10380699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kumimoji="0" lang="zh-TW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發票工作檔 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可能是單一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party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或是隱含多個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party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尚未拆分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r>
              <a:rPr kumimoji="0" lang="zh-TW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帳單</a:t>
            </a: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kumimoji="0" lang="zh-TW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明細 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此部分包含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 defTabSz="1219170">
              <a:buFont typeface="Wingdings" panose="05000000000000000000" pitchFamily="2" charset="2"/>
              <a:buChar char="p"/>
            </a:pPr>
            <a:endParaRPr lang="en-US" altLang="zh-TW" sz="16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流程圖: 多重文件 37">
            <a:extLst>
              <a:ext uri="{FF2B5EF4-FFF2-40B4-BE49-F238E27FC236}">
                <a16:creationId xmlns:a16="http://schemas.microsoft.com/office/drawing/2014/main" id="{DDA461C9-1269-297D-3D10-3A14DD8E86F5}"/>
              </a:ext>
            </a:extLst>
          </p:cNvPr>
          <p:cNvSpPr/>
          <p:nvPr/>
        </p:nvSpPr>
        <p:spPr>
          <a:xfrm>
            <a:off x="217876" y="3942330"/>
            <a:ext cx="1371600" cy="808846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algn="ctr" hangingPunct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hangingPunct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工作檔</a:t>
            </a:r>
          </a:p>
        </p:txBody>
      </p:sp>
      <p:sp>
        <p:nvSpPr>
          <p:cNvPr id="50" name="矩形 2">
            <a:extLst>
              <a:ext uri="{FF2B5EF4-FFF2-40B4-BE49-F238E27FC236}">
                <a16:creationId xmlns:a16="http://schemas.microsoft.com/office/drawing/2014/main" id="{B5AEEC13-D7AD-0BA2-B434-BBA69421B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997" y="4057168"/>
            <a:ext cx="1197958" cy="609600"/>
          </a:xfrm>
          <a:prstGeom prst="rect">
            <a:avLst/>
          </a:prstGeom>
          <a:solidFill>
            <a:srgbClr val="00B0F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應收帳款</a:t>
            </a:r>
          </a:p>
        </p:txBody>
      </p:sp>
      <p:cxnSp>
        <p:nvCxnSpPr>
          <p:cNvPr id="51" name="直線單箭頭接點 6">
            <a:extLst>
              <a:ext uri="{FF2B5EF4-FFF2-40B4-BE49-F238E27FC236}">
                <a16:creationId xmlns:a16="http://schemas.microsoft.com/office/drawing/2014/main" id="{31274FD1-1F51-8275-82E0-8C1EC9F5F128}"/>
              </a:ext>
            </a:extLst>
          </p:cNvPr>
          <p:cNvCxnSpPr>
            <a:cxnSpLocks noChangeShapeType="1"/>
            <a:stCxn id="45" idx="3"/>
            <a:endCxn id="50" idx="1"/>
          </p:cNvCxnSpPr>
          <p:nvPr/>
        </p:nvCxnSpPr>
        <p:spPr bwMode="auto">
          <a:xfrm>
            <a:off x="5213740" y="4358656"/>
            <a:ext cx="644257" cy="3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流程圖: 多重文件 59">
            <a:extLst>
              <a:ext uri="{FF2B5EF4-FFF2-40B4-BE49-F238E27FC236}">
                <a16:creationId xmlns:a16="http://schemas.microsoft.com/office/drawing/2014/main" id="{6118390F-3968-A641-94B4-859F04C43022}"/>
              </a:ext>
            </a:extLst>
          </p:cNvPr>
          <p:cNvSpPr/>
          <p:nvPr/>
        </p:nvSpPr>
        <p:spPr>
          <a:xfrm>
            <a:off x="7424124" y="3957545"/>
            <a:ext cx="1371600" cy="808846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algn="ctr" eaLnBrk="1" hangingPunct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明細</a:t>
            </a:r>
          </a:p>
        </p:txBody>
      </p:sp>
      <p:sp>
        <p:nvSpPr>
          <p:cNvPr id="72" name="矩形 2">
            <a:extLst>
              <a:ext uri="{FF2B5EF4-FFF2-40B4-BE49-F238E27FC236}">
                <a16:creationId xmlns:a16="http://schemas.microsoft.com/office/drawing/2014/main" id="{ED89941E-AD2A-F761-9E22-EC1A96AF0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4047" y="5092418"/>
            <a:ext cx="1197958" cy="609600"/>
          </a:xfrm>
          <a:prstGeom prst="rect">
            <a:avLst/>
          </a:prstGeom>
          <a:solidFill>
            <a:srgbClr val="00B0F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繳費銷帳</a:t>
            </a:r>
          </a:p>
        </p:txBody>
      </p:sp>
      <p:sp>
        <p:nvSpPr>
          <p:cNvPr id="86" name="矩形 2">
            <a:extLst>
              <a:ext uri="{FF2B5EF4-FFF2-40B4-BE49-F238E27FC236}">
                <a16:creationId xmlns:a16="http://schemas.microsoft.com/office/drawing/2014/main" id="{2B58561E-4545-88E9-E85D-1A3C0EBB4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4047" y="4078395"/>
            <a:ext cx="1197958" cy="609600"/>
          </a:xfrm>
          <a:prstGeom prst="rect">
            <a:avLst/>
          </a:prstGeom>
          <a:solidFill>
            <a:srgbClr val="00B0F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套表列印</a:t>
            </a:r>
          </a:p>
        </p:txBody>
      </p:sp>
      <p:cxnSp>
        <p:nvCxnSpPr>
          <p:cNvPr id="87" name="直線單箭頭接點 16">
            <a:extLst>
              <a:ext uri="{FF2B5EF4-FFF2-40B4-BE49-F238E27FC236}">
                <a16:creationId xmlns:a16="http://schemas.microsoft.com/office/drawing/2014/main" id="{C767D2F4-3F45-4926-3115-8E8AF9EF353F}"/>
              </a:ext>
            </a:extLst>
          </p:cNvPr>
          <p:cNvCxnSpPr>
            <a:cxnSpLocks noChangeShapeType="1"/>
            <a:stCxn id="86" idx="2"/>
            <a:endCxn id="72" idx="0"/>
          </p:cNvCxnSpPr>
          <p:nvPr/>
        </p:nvCxnSpPr>
        <p:spPr bwMode="auto">
          <a:xfrm>
            <a:off x="9983026" y="4687995"/>
            <a:ext cx="0" cy="40442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5755596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佈景主題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F925B1ED1A688E4B80AA7E89B44301DB" ma:contentTypeVersion="8" ma:contentTypeDescription="建立新的文件。" ma:contentTypeScope="" ma:versionID="56b6fafdcbbb5d18767cd859fa845161">
  <xsd:schema xmlns:xsd="http://www.w3.org/2001/XMLSchema" xmlns:xs="http://www.w3.org/2001/XMLSchema" xmlns:p="http://schemas.microsoft.com/office/2006/metadata/properties" xmlns:ns2="1a9660bb-d86e-4616-bcb3-bbadf23eaeb3" xmlns:ns3="e8a82e28-d8aa-48ad-93ba-fb8b162172fa" targetNamespace="http://schemas.microsoft.com/office/2006/metadata/properties" ma:root="true" ma:fieldsID="c847df7f58e5f76187f5d0df53b7f88a" ns2:_="" ns3:_="">
    <xsd:import namespace="1a9660bb-d86e-4616-bcb3-bbadf23eaeb3"/>
    <xsd:import namespace="e8a82e28-d8aa-48ad-93ba-fb8b162172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9660bb-d86e-4616-bcb3-bbadf23eae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影像標籤" ma:readOnly="false" ma:fieldId="{5cf76f15-5ced-4ddc-b409-7134ff3c332f}" ma:taxonomyMulti="true" ma:sspId="e3bf8276-0dd5-447a-a23c-a089cbd880e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a82e28-d8aa-48ad-93ba-fb8b162172fa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1c3471d2-cecf-4d6e-82a3-3e9af3cf0800}" ma:internalName="TaxCatchAll" ma:showField="CatchAllData" ma:web="e8a82e28-d8aa-48ad-93ba-fb8b162172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8a82e28-d8aa-48ad-93ba-fb8b162172fa" xsi:nil="true"/>
    <lcf76f155ced4ddcb4097134ff3c332f xmlns="1a9660bb-d86e-4616-bcb3-bbadf23eaeb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C304CD1-9EFE-4972-ACAB-260E5DC874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9660bb-d86e-4616-bcb3-bbadf23eaeb3"/>
    <ds:schemaRef ds:uri="e8a82e28-d8aa-48ad-93ba-fb8b162172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4B7D29-3A06-4F52-A4F2-1E763D5EFB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27ADCA-1BA6-4B00-9ECF-CA2BA376593F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e8a82e28-d8aa-48ad-93ba-fb8b162172fa"/>
    <ds:schemaRef ds:uri="http://schemas.microsoft.com/office/2006/documentManagement/types"/>
    <ds:schemaRef ds:uri="1a9660bb-d86e-4616-bcb3-bbadf23eaeb3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13491</TotalTime>
  <Words>9628</Words>
  <Application>Microsoft Macintosh PowerPoint</Application>
  <PresentationFormat>寬螢幕</PresentationFormat>
  <Paragraphs>2560</Paragraphs>
  <Slides>80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80</vt:i4>
      </vt:variant>
    </vt:vector>
  </HeadingPairs>
  <TitlesOfParts>
    <vt:vector size="96" baseType="lpstr">
      <vt:lpstr>Microsoft JhengHei</vt:lpstr>
      <vt:lpstr>Microsoft JhengHei</vt:lpstr>
      <vt:lpstr>標楷體</vt:lpstr>
      <vt:lpstr>Arial Unicode MS</vt:lpstr>
      <vt:lpstr>Microsoft JhengHei UI</vt:lpstr>
      <vt:lpstr>微软雅黑</vt:lpstr>
      <vt:lpstr>Arial</vt:lpstr>
      <vt:lpstr>Calibri</vt:lpstr>
      <vt:lpstr>Calibri Light</vt:lpstr>
      <vt:lpstr>Consolas</vt:lpstr>
      <vt:lpstr>Helvetica</vt:lpstr>
      <vt:lpstr>Helvetica Neue</vt:lpstr>
      <vt:lpstr>Times New Roman</vt:lpstr>
      <vt:lpstr>Wingdings</vt:lpstr>
      <vt:lpstr>Office 佈景主題</vt:lpstr>
      <vt:lpstr>1_Office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待更新修正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概念資料模型(待更新修正)</vt:lpstr>
      <vt:lpstr>PowerPoint 簡報</vt:lpstr>
      <vt:lpstr>發票工作檔-新增</vt:lpstr>
      <vt:lpstr>發票工作檔-查詢&amp;異動&amp;刪除</vt:lpstr>
      <vt:lpstr>CBP立帳管理-操作畫面(1)</vt:lpstr>
      <vt:lpstr>CBP立帳管理-操作畫面(1)</vt:lpstr>
      <vt:lpstr>CBP立帳管理-操作畫面(2)</vt:lpstr>
      <vt:lpstr>CBP應收帳款-操作畫面</vt:lpstr>
      <vt:lpstr>CBP應收帳款-操作畫面</vt:lpstr>
      <vt:lpstr>CBP 應收帳款-操作畫面</vt:lpstr>
      <vt:lpstr>CBP 應收帳款作廢回復-操作畫面</vt:lpstr>
      <vt:lpstr>CBP 應收帳款-帳款查詢</vt:lpstr>
      <vt:lpstr>CBP 應收帳款-銷帳</vt:lpstr>
      <vt:lpstr>CBP 應收帳款-廠商付款處理</vt:lpstr>
      <vt:lpstr>Credit Balance管理</vt:lpstr>
      <vt:lpstr>Credit Balance管理</vt:lpstr>
      <vt:lpstr>Credit Balance管理</vt:lpstr>
      <vt:lpstr>Liability管理</vt:lpstr>
      <vt:lpstr>Liability管理</vt:lpstr>
      <vt:lpstr>Liability管理</vt:lpstr>
      <vt:lpstr>資料建立</vt:lpstr>
      <vt:lpstr>資料建立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Saint</dc:creator>
  <cp:lastModifiedBy>董宇哲</cp:lastModifiedBy>
  <cp:revision>1653</cp:revision>
  <dcterms:created xsi:type="dcterms:W3CDTF">2022-04-07T11:15:54Z</dcterms:created>
  <dcterms:modified xsi:type="dcterms:W3CDTF">2023-01-16T03:49:18Z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0x010100F925B1ED1A688E4B80AA7E89B44301DB</vt:lpwstr>
  </property>
  <property fmtid="{D5CDD505-2E9C-101B-9397-08002B2CF9AE}" pid="3" name="MediaServiceImageTags">
    <vt:lpwstr/>
  </property>
</Properties>
</file>