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1230" y="-20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04943-0329-4088-9A63-A33F86408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01EA84-7965-40FE-BF2E-B04969907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FE872D-CDE6-47EA-99EB-74553360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4C61-56DB-4583-9B3C-C951D54BEB5B}" type="datetimeFigureOut">
              <a:rPr lang="zh-TW" altLang="en-US" smtClean="0"/>
              <a:t>2023/2/17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2DC6D9-F7B2-40B9-844D-FB14EFB73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6B8B52-8160-4CF6-AB09-FCFB0A52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2388-9E91-4E89-93BE-7B626C93F2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13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CE093-9530-4AB9-94B1-B6339277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87CA69-09FF-4106-B31C-BF11CAB84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29D954-0B07-43C6-96B0-44BCCB8D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4C61-56DB-4583-9B3C-C951D54BEB5B}" type="datetimeFigureOut">
              <a:rPr lang="zh-TW" altLang="en-US" smtClean="0"/>
              <a:t>2023/2/17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022F31-BFE9-4DF0-8A12-6D48F82D4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436173-299F-4C32-BD3A-5231A4E3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2388-9E91-4E89-93BE-7B626C93F2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11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9492442-3C87-4184-B0EF-0A5D2F0E3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0E9EFFE-3B13-477A-94AE-6E62AB677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7EDAF7-8AA2-43A0-81DC-1135D03B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4C61-56DB-4583-9B3C-C951D54BEB5B}" type="datetimeFigureOut">
              <a:rPr lang="zh-TW" altLang="en-US" smtClean="0"/>
              <a:t>2023/2/17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0973A5-79C7-4D49-8CA3-87BA89D4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3206A9-CC91-4F6D-A321-B75AAA6D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2388-9E91-4E89-93BE-7B626C93F2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40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7E227D-7FE3-4044-BF17-9780169F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C4BDC5-B15D-439C-9897-B112724C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DB9899-77A6-422A-BC88-F7CB8417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4C61-56DB-4583-9B3C-C951D54BEB5B}" type="datetimeFigureOut">
              <a:rPr lang="zh-TW" altLang="en-US" smtClean="0"/>
              <a:t>2023/2/17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AE7381-8345-4A45-9E78-32BC9C36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8A42C8-602B-41D2-9B1B-7CA5329C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2388-9E91-4E89-93BE-7B626C93F2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12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427FD4-20C4-49A7-999E-1AEE13D0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D10668-1777-4DC6-8055-9CCA0E135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C23826-ED8D-4031-860A-5A2F58A3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4C61-56DB-4583-9B3C-C951D54BEB5B}" type="datetimeFigureOut">
              <a:rPr lang="zh-TW" altLang="en-US" smtClean="0"/>
              <a:t>2023/2/17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026AF9-D7C0-475C-A459-015B96FD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F9F6C0-5022-4D31-B752-7A4A941D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2388-9E91-4E89-93BE-7B626C93F2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3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931432-2A8A-4086-A97D-6BFFCB7D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9B3746-DD00-4175-AFAF-491CAA56C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151AFE-7CB3-41FB-A7B5-DD4A9E687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6E2C17-A51B-46E8-BF83-C6F28064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4C61-56DB-4583-9B3C-C951D54BEB5B}" type="datetimeFigureOut">
              <a:rPr lang="zh-TW" altLang="en-US" smtClean="0"/>
              <a:t>2023/2/17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FF34AD-BAFF-46D0-A97B-88B2BF9BC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1C0631-A47C-41FA-8C59-F603F4D8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2388-9E91-4E89-93BE-7B626C93F2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14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0AA7C-1405-48D1-A9E7-EDB34EF5E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731D85-0245-4DEE-A1D3-AB994081C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41F142-E61B-48FF-A4E5-30969BEDA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57BF41D-E524-4769-9AC0-85199B729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5696873-6C48-4DBC-8D9F-0310938DF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D2C264E-863A-4B77-99DE-5375A4359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4C61-56DB-4583-9B3C-C951D54BEB5B}" type="datetimeFigureOut">
              <a:rPr lang="zh-TW" altLang="en-US" smtClean="0"/>
              <a:t>2023/2/17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5B15A45-73A6-4FF3-8BBC-3B0A40F4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1FA310E-2019-447B-874A-E98E69A4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2388-9E91-4E89-93BE-7B626C93F2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23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5366A1-10AF-4B9D-8E0C-2528EFDA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77A588A-56CD-4A32-AD98-83F724C1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4C61-56DB-4583-9B3C-C951D54BEB5B}" type="datetimeFigureOut">
              <a:rPr lang="zh-TW" altLang="en-US" smtClean="0"/>
              <a:t>2023/2/17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C7F79E3-6F9E-49EB-BD55-0E0EF99B3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66A17D3-9EF9-432F-B055-14DF8347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2388-9E91-4E89-93BE-7B626C93F2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97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1600B40-DFA2-43A8-A46F-6E94631A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4C61-56DB-4583-9B3C-C951D54BEB5B}" type="datetimeFigureOut">
              <a:rPr lang="zh-TW" altLang="en-US" smtClean="0"/>
              <a:t>2023/2/17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9301B8A-23BF-4908-A080-33BC9D72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C5AFC1-FF5E-4D3B-9C5F-1DBBED2F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2388-9E91-4E89-93BE-7B626C93F2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5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881AAC-E874-437D-BEAC-95A9748DF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993B0D-1261-441F-87C3-01ACE0281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96ACA0F-00D2-4824-A8AA-67A3D79DB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1B12ED-E4EF-49CC-A81F-A943BB846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4C61-56DB-4583-9B3C-C951D54BEB5B}" type="datetimeFigureOut">
              <a:rPr lang="zh-TW" altLang="en-US" smtClean="0"/>
              <a:t>2023/2/17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290368-8E0A-473E-A715-5153B6F1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410BF2-B16D-4F4B-A5C3-96EA96C3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2388-9E91-4E89-93BE-7B626C93F2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21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777B54-2E77-4B3C-A4F5-CB00E3EB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67B9012-BA2F-476C-B47D-8485A7999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38922F-C4C4-4DBB-88F1-DCC80D2C5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8997B6-0BFE-4E08-A544-D1094FED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4C61-56DB-4583-9B3C-C951D54BEB5B}" type="datetimeFigureOut">
              <a:rPr lang="zh-TW" altLang="en-US" smtClean="0"/>
              <a:t>2023/2/17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CEE6972-97EA-40BA-92FB-294FDBEB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0C286E-9D22-4430-9791-EE5ECF89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2388-9E91-4E89-93BE-7B626C93F2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21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2436A42-6A32-41EA-9A9C-2787BC982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54A34F-AA82-4F78-93FA-9E58A8F36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EEAD37-DD85-4FFA-B11B-524356795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D4C61-56DB-4583-9B3C-C951D54BEB5B}" type="datetimeFigureOut">
              <a:rPr lang="zh-TW" altLang="en-US" smtClean="0"/>
              <a:t>2023/2/17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066400-330A-43EE-BD90-570B788A6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A90231-6A49-42C4-9703-5421C4031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C2388-9E91-4E89-93BE-7B626C93F2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01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Suppliers" TargetMode="External"/><Relationship Id="rId2" Type="http://schemas.openxmlformats.org/officeDocument/2006/relationships/hyperlink" Target="http://127.0.0.1:8000/api/v1/Suppliers/%7burlCondition%7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27.0.0.1:8000/api/v1/updateSuppliers" TargetMode="External"/><Relationship Id="rId4" Type="http://schemas.openxmlformats.org/officeDocument/2006/relationships/hyperlink" Target="http://127.0.0.1:8000/api/v1/deleteSupplier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Suppliers" TargetMode="External"/><Relationship Id="rId2" Type="http://schemas.openxmlformats.org/officeDocument/2006/relationships/hyperlink" Target="http://127.0.0.1:8000/api/v1/Parties/%7burlCondition%7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27.0.0.1:8000/api/v1/updateSuppliers" TargetMode="External"/><Relationship Id="rId4" Type="http://schemas.openxmlformats.org/officeDocument/2006/relationships/hyperlink" Target="http://127.0.0.1:8000/api/v1/deleteParti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Suppliers" TargetMode="External"/><Relationship Id="rId2" Type="http://schemas.openxmlformats.org/officeDocument/2006/relationships/hyperlink" Target="http://127.0.0.1:8000/api/v1/Corporates/%7burlCondition%7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27.0.0.1:8000/api/v1/updateSuppliers" TargetMode="External"/><Relationship Id="rId4" Type="http://schemas.openxmlformats.org/officeDocument/2006/relationships/hyperlink" Target="http://127.0.0.1:8000/api/v1/deleteCorporat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Contracts" TargetMode="External"/><Relationship Id="rId2" Type="http://schemas.openxmlformats.org/officeDocument/2006/relationships/hyperlink" Target="http://127.0.0.1:8000/api/v1/Corporates/%7burlCondition%7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27.0.0.1:8000/api/v1/updateSuppliers" TargetMode="External"/><Relationship Id="rId4" Type="http://schemas.openxmlformats.org/officeDocument/2006/relationships/hyperlink" Target="http://127.0.0.1:8000/api/v1/deleteCorporat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51FA0E-F3EA-483F-A3C0-0185E3C0E5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基本資料維護</a:t>
            </a:r>
          </a:p>
        </p:txBody>
      </p:sp>
    </p:spTree>
    <p:extLst>
      <p:ext uri="{BB962C8B-B14F-4D97-AF65-F5344CB8AC3E}">
        <p14:creationId xmlns:p14="http://schemas.microsoft.com/office/powerpoint/2010/main" val="48010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4D3AE73-EE6A-45F3-8BE3-B71B68605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894078"/>
              </p:ext>
            </p:extLst>
          </p:nvPr>
        </p:nvGraphicFramePr>
        <p:xfrm>
          <a:off x="0" y="0"/>
          <a:ext cx="5182458" cy="1488509"/>
        </p:xfrm>
        <a:graphic>
          <a:graphicData uri="http://schemas.openxmlformats.org/drawingml/2006/table">
            <a:tbl>
              <a:tblPr/>
              <a:tblGrid>
                <a:gridCol w="497338">
                  <a:extLst>
                    <a:ext uri="{9D8B030D-6E8A-4147-A177-3AD203B41FA5}">
                      <a16:colId xmlns:a16="http://schemas.microsoft.com/office/drawing/2014/main" val="1052179769"/>
                    </a:ext>
                  </a:extLst>
                </a:gridCol>
                <a:gridCol w="1077187">
                  <a:extLst>
                    <a:ext uri="{9D8B030D-6E8A-4147-A177-3AD203B41FA5}">
                      <a16:colId xmlns:a16="http://schemas.microsoft.com/office/drawing/2014/main" val="2061168531"/>
                    </a:ext>
                  </a:extLst>
                </a:gridCol>
                <a:gridCol w="1376926">
                  <a:extLst>
                    <a:ext uri="{9D8B030D-6E8A-4147-A177-3AD203B41FA5}">
                      <a16:colId xmlns:a16="http://schemas.microsoft.com/office/drawing/2014/main" val="1274849632"/>
                    </a:ext>
                  </a:extLst>
                </a:gridCol>
                <a:gridCol w="908583">
                  <a:extLst>
                    <a:ext uri="{9D8B030D-6E8A-4147-A177-3AD203B41FA5}">
                      <a16:colId xmlns:a16="http://schemas.microsoft.com/office/drawing/2014/main" val="2464151708"/>
                    </a:ext>
                  </a:extLst>
                </a:gridCol>
                <a:gridCol w="1322424">
                  <a:extLst>
                    <a:ext uri="{9D8B030D-6E8A-4147-A177-3AD203B41FA5}">
                      <a16:colId xmlns:a16="http://schemas.microsoft.com/office/drawing/2014/main" val="4088027641"/>
                    </a:ext>
                  </a:extLst>
                </a:gridCol>
              </a:tblGrid>
              <a:tr h="196708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Suppliers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供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應商資料表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920735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482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供應商編號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(ID)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SupplierID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AUTO_INCREMENT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921565"/>
                  </a:ext>
                </a:extLst>
              </a:tr>
              <a:tr h="12069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供應商名稱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SupplierName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varchar(100)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818510"/>
                  </a:ext>
                </a:extLst>
              </a:tr>
              <a:tr h="12069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帳號名稱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BankAcctName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varchar(100)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34745"/>
                  </a:ext>
                </a:extLst>
              </a:tr>
              <a:tr h="12069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銀行帳號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BankAcctNo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varchar(32)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825080"/>
                  </a:ext>
                </a:extLst>
              </a:tr>
              <a:tr h="12069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國際銀行代碼</a:t>
                      </a:r>
                      <a:endParaRPr kumimoji="0" lang="zh-TW" altLang="en-US" sz="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SWIFTCode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varchar(32)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631531"/>
                  </a:ext>
                </a:extLst>
              </a:tr>
              <a:tr h="12069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8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國際銀行帳戶號碼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IBAN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varchar(32)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322212"/>
                  </a:ext>
                </a:extLst>
              </a:tr>
              <a:tr h="12069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銀行名稱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BankName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varchar(100)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519930"/>
                  </a:ext>
                </a:extLst>
              </a:tr>
              <a:tr h="12069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銀行地址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BankAddress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varchar(512)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9109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887B16C-7684-462D-960F-5006C30C0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450448"/>
              </p:ext>
            </p:extLst>
          </p:nvPr>
        </p:nvGraphicFramePr>
        <p:xfrm>
          <a:off x="1" y="1496795"/>
          <a:ext cx="5182458" cy="1515962"/>
        </p:xfrm>
        <a:graphic>
          <a:graphicData uri="http://schemas.openxmlformats.org/drawingml/2006/table">
            <a:tbl>
              <a:tblPr/>
              <a:tblGrid>
                <a:gridCol w="361528">
                  <a:extLst>
                    <a:ext uri="{9D8B030D-6E8A-4147-A177-3AD203B41FA5}">
                      <a16:colId xmlns:a16="http://schemas.microsoft.com/office/drawing/2014/main" val="268023356"/>
                    </a:ext>
                  </a:extLst>
                </a:gridCol>
                <a:gridCol w="996453">
                  <a:extLst>
                    <a:ext uri="{9D8B030D-6E8A-4147-A177-3AD203B41FA5}">
                      <a16:colId xmlns:a16="http://schemas.microsoft.com/office/drawing/2014/main" val="2928294320"/>
                    </a:ext>
                  </a:extLst>
                </a:gridCol>
                <a:gridCol w="1252682">
                  <a:extLst>
                    <a:ext uri="{9D8B030D-6E8A-4147-A177-3AD203B41FA5}">
                      <a16:colId xmlns:a16="http://schemas.microsoft.com/office/drawing/2014/main" val="2787112828"/>
                    </a:ext>
                  </a:extLst>
                </a:gridCol>
                <a:gridCol w="1243192">
                  <a:extLst>
                    <a:ext uri="{9D8B030D-6E8A-4147-A177-3AD203B41FA5}">
                      <a16:colId xmlns:a16="http://schemas.microsoft.com/office/drawing/2014/main" val="2942833273"/>
                    </a:ext>
                  </a:extLst>
                </a:gridCol>
                <a:gridCol w="1328603">
                  <a:extLst>
                    <a:ext uri="{9D8B030D-6E8A-4147-A177-3AD203B41FA5}">
                      <a16:colId xmlns:a16="http://schemas.microsoft.com/office/drawing/2014/main" val="3843610911"/>
                    </a:ext>
                  </a:extLst>
                </a:gridCol>
              </a:tblGrid>
              <a:tr h="156968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Parties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會員資料表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01518"/>
                  </a:ext>
                </a:extLst>
              </a:tr>
              <a:tr h="15696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198044"/>
                  </a:ext>
                </a:extLst>
              </a:tr>
              <a:tr h="15696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會員編號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(ID)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PartyID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AUTO_INCREMENT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909885"/>
                  </a:ext>
                </a:extLst>
              </a:tr>
              <a:tr h="1569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海纜名稱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cap="none" spc="0" baseline="0" dirty="0" err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SubmarineCable</a:t>
                      </a:r>
                      <a:endParaRPr lang="en-US" sz="8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i="0" u="none" strike="noStrike" cap="none" spc="0" baseline="0" noProof="0" dirty="0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8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407685"/>
                  </a:ext>
                </a:extLst>
              </a:tr>
              <a:tr h="1163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i="0" u="none" strike="noStrike" cap="none" spc="0" baseline="0" dirty="0" err="1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WorkTitle</a:t>
                      </a:r>
                      <a:endParaRPr lang="en-US" altLang="zh-TW" sz="8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TW" altLang="en-US" sz="8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235141"/>
                  </a:ext>
                </a:extLst>
              </a:tr>
              <a:tr h="11637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會員名稱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PartyName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varchar(100)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390200"/>
                  </a:ext>
                </a:extLst>
              </a:tr>
              <a:tr h="15696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公司地址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varchar(512)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131123"/>
                  </a:ext>
                </a:extLst>
              </a:tr>
              <a:tr h="15696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聯繫窗口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Contact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varchar(20)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923520"/>
                  </a:ext>
                </a:extLst>
              </a:tr>
              <a:tr h="15696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電子郵件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varchar(50)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466163"/>
                  </a:ext>
                </a:extLst>
              </a:tr>
              <a:tr h="15696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電話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Tel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varchar(20)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37177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826FBCD-6C3B-4495-8ACD-6AF280D6A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059911"/>
              </p:ext>
            </p:extLst>
          </p:nvPr>
        </p:nvGraphicFramePr>
        <p:xfrm>
          <a:off x="0" y="3021043"/>
          <a:ext cx="5182458" cy="1247721"/>
        </p:xfrm>
        <a:graphic>
          <a:graphicData uri="http://schemas.openxmlformats.org/drawingml/2006/table">
            <a:tbl>
              <a:tblPr/>
              <a:tblGrid>
                <a:gridCol w="723546">
                  <a:extLst>
                    <a:ext uri="{9D8B030D-6E8A-4147-A177-3AD203B41FA5}">
                      <a16:colId xmlns:a16="http://schemas.microsoft.com/office/drawing/2014/main" val="2945784840"/>
                    </a:ext>
                  </a:extLst>
                </a:gridCol>
                <a:gridCol w="1064606">
                  <a:extLst>
                    <a:ext uri="{9D8B030D-6E8A-4147-A177-3AD203B41FA5}">
                      <a16:colId xmlns:a16="http://schemas.microsoft.com/office/drawing/2014/main" val="3089772818"/>
                    </a:ext>
                  </a:extLst>
                </a:gridCol>
                <a:gridCol w="1319503">
                  <a:extLst>
                    <a:ext uri="{9D8B030D-6E8A-4147-A177-3AD203B41FA5}">
                      <a16:colId xmlns:a16="http://schemas.microsoft.com/office/drawing/2014/main" val="61455900"/>
                    </a:ext>
                  </a:extLst>
                </a:gridCol>
                <a:gridCol w="845259">
                  <a:extLst>
                    <a:ext uri="{9D8B030D-6E8A-4147-A177-3AD203B41FA5}">
                      <a16:colId xmlns:a16="http://schemas.microsoft.com/office/drawing/2014/main" val="2611190814"/>
                    </a:ext>
                  </a:extLst>
                </a:gridCol>
                <a:gridCol w="1229544">
                  <a:extLst>
                    <a:ext uri="{9D8B030D-6E8A-4147-A177-3AD203B41FA5}">
                      <a16:colId xmlns:a16="http://schemas.microsoft.com/office/drawing/2014/main" val="4224851401"/>
                    </a:ext>
                  </a:extLst>
                </a:gridCol>
              </a:tblGrid>
              <a:tr h="190500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Corporates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聯盟資料表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160201"/>
                  </a:ext>
                </a:extLst>
              </a:tr>
              <a:tr h="29522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408156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聯盟編號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(ID)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CorpID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8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AUTO_INCREMENT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961944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聯盟名稱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CorpName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varchar(20)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473850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海纜代號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SubmarineCable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varchar(20)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NCP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SJC2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545620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成立日期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CreateDate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datetime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1975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2ADC519-910E-4F1B-9C28-B8E948BDD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919742"/>
              </p:ext>
            </p:extLst>
          </p:nvPr>
        </p:nvGraphicFramePr>
        <p:xfrm>
          <a:off x="0" y="4260298"/>
          <a:ext cx="5182459" cy="1319238"/>
        </p:xfrm>
        <a:graphic>
          <a:graphicData uri="http://schemas.openxmlformats.org/drawingml/2006/table">
            <a:tbl>
              <a:tblPr/>
              <a:tblGrid>
                <a:gridCol w="579261">
                  <a:extLst>
                    <a:ext uri="{9D8B030D-6E8A-4147-A177-3AD203B41FA5}">
                      <a16:colId xmlns:a16="http://schemas.microsoft.com/office/drawing/2014/main" val="89939713"/>
                    </a:ext>
                  </a:extLst>
                </a:gridCol>
                <a:gridCol w="1137502">
                  <a:extLst>
                    <a:ext uri="{9D8B030D-6E8A-4147-A177-3AD203B41FA5}">
                      <a16:colId xmlns:a16="http://schemas.microsoft.com/office/drawing/2014/main" val="2360865049"/>
                    </a:ext>
                  </a:extLst>
                </a:gridCol>
                <a:gridCol w="1264902">
                  <a:extLst>
                    <a:ext uri="{9D8B030D-6E8A-4147-A177-3AD203B41FA5}">
                      <a16:colId xmlns:a16="http://schemas.microsoft.com/office/drawing/2014/main" val="2481086986"/>
                    </a:ext>
                  </a:extLst>
                </a:gridCol>
                <a:gridCol w="971250">
                  <a:extLst>
                    <a:ext uri="{9D8B030D-6E8A-4147-A177-3AD203B41FA5}">
                      <a16:colId xmlns:a16="http://schemas.microsoft.com/office/drawing/2014/main" val="2646234848"/>
                    </a:ext>
                  </a:extLst>
                </a:gridCol>
                <a:gridCol w="1229544">
                  <a:extLst>
                    <a:ext uri="{9D8B030D-6E8A-4147-A177-3AD203B41FA5}">
                      <a16:colId xmlns:a16="http://schemas.microsoft.com/office/drawing/2014/main" val="2018977971"/>
                    </a:ext>
                  </a:extLst>
                </a:gridCol>
              </a:tblGrid>
              <a:tr h="146256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Contracts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合約資料表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616263"/>
                  </a:ext>
                </a:extLst>
              </a:tr>
              <a:tr h="14625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項次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資料庫欄位名稱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資料型態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內容說明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921381"/>
                  </a:ext>
                </a:extLst>
              </a:tr>
              <a:tr h="14625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合約編號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(ID)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ContractID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8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AUTO_INCREMENT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25069"/>
                  </a:ext>
                </a:extLst>
              </a:tr>
              <a:tr h="14625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合約名稱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ContractName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varchar(20)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280380"/>
                  </a:ext>
                </a:extLst>
              </a:tr>
              <a:tr h="14625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海纜代號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SubmarineCable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NCP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SJC2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180551"/>
                  </a:ext>
                </a:extLst>
              </a:tr>
              <a:tr h="33133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海纜作業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WorkTitle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Construction</a:t>
                      </a: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、</a:t>
                      </a: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Upgrade</a:t>
                      </a: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O&amp;M</a:t>
                      </a: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772067"/>
                  </a:ext>
                </a:extLst>
              </a:tr>
              <a:tr h="25662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建立日期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CreateDate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039016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89DCC09-AAA5-4125-A6CE-E6C8B7CE3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54369"/>
              </p:ext>
            </p:extLst>
          </p:nvPr>
        </p:nvGraphicFramePr>
        <p:xfrm>
          <a:off x="6693309" y="0"/>
          <a:ext cx="5498693" cy="883782"/>
        </p:xfrm>
        <a:graphic>
          <a:graphicData uri="http://schemas.openxmlformats.org/drawingml/2006/table">
            <a:tbl>
              <a:tblPr/>
              <a:tblGrid>
                <a:gridCol w="527686">
                  <a:extLst>
                    <a:ext uri="{9D8B030D-6E8A-4147-A177-3AD203B41FA5}">
                      <a16:colId xmlns:a16="http://schemas.microsoft.com/office/drawing/2014/main" val="1052179769"/>
                    </a:ext>
                  </a:extLst>
                </a:gridCol>
                <a:gridCol w="1142917">
                  <a:extLst>
                    <a:ext uri="{9D8B030D-6E8A-4147-A177-3AD203B41FA5}">
                      <a16:colId xmlns:a16="http://schemas.microsoft.com/office/drawing/2014/main" val="2061168531"/>
                    </a:ext>
                  </a:extLst>
                </a:gridCol>
                <a:gridCol w="1460946">
                  <a:extLst>
                    <a:ext uri="{9D8B030D-6E8A-4147-A177-3AD203B41FA5}">
                      <a16:colId xmlns:a16="http://schemas.microsoft.com/office/drawing/2014/main" val="1274849632"/>
                    </a:ext>
                  </a:extLst>
                </a:gridCol>
                <a:gridCol w="964025">
                  <a:extLst>
                    <a:ext uri="{9D8B030D-6E8A-4147-A177-3AD203B41FA5}">
                      <a16:colId xmlns:a16="http://schemas.microsoft.com/office/drawing/2014/main" val="2464151708"/>
                    </a:ext>
                  </a:extLst>
                </a:gridCol>
                <a:gridCol w="1403119">
                  <a:extLst>
                    <a:ext uri="{9D8B030D-6E8A-4147-A177-3AD203B41FA5}">
                      <a16:colId xmlns:a16="http://schemas.microsoft.com/office/drawing/2014/main" val="4088027641"/>
                    </a:ext>
                  </a:extLst>
                </a:gridCol>
              </a:tblGrid>
              <a:tr h="181334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SubmarineCables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海纜代號資料表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)</a:t>
                      </a:r>
                      <a:endParaRPr kumimoji="0" lang="zh-TW" altLang="en-US" sz="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920735"/>
                  </a:ext>
                </a:extLst>
              </a:tr>
              <a:tr h="17561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482832"/>
                  </a:ext>
                </a:extLst>
              </a:tr>
              <a:tr h="17561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海纜</a:t>
                      </a:r>
                      <a:r>
                        <a:rPr kumimoji="0" lang="zh-TW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編號(ID)</a:t>
                      </a:r>
                      <a:endParaRPr kumimoji="0" lang="zh-TW" altLang="en-US" sz="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CableID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AUTO_INCREMENT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818510"/>
                  </a:ext>
                </a:extLst>
              </a:tr>
              <a:tr h="17561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海纜名稱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CableName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varchar(64)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　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696888"/>
                  </a:ext>
                </a:extLst>
              </a:tr>
              <a:tr h="17561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摘要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Note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varchar(128)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467681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5DCA1AC-3ED6-4ADB-8B77-9C71C1E18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071361"/>
              </p:ext>
            </p:extLst>
          </p:nvPr>
        </p:nvGraphicFramePr>
        <p:xfrm>
          <a:off x="6693310" y="883782"/>
          <a:ext cx="5498690" cy="883780"/>
        </p:xfrm>
        <a:graphic>
          <a:graphicData uri="http://schemas.openxmlformats.org/drawingml/2006/table">
            <a:tbl>
              <a:tblPr/>
              <a:tblGrid>
                <a:gridCol w="485309">
                  <a:extLst>
                    <a:ext uri="{9D8B030D-6E8A-4147-A177-3AD203B41FA5}">
                      <a16:colId xmlns:a16="http://schemas.microsoft.com/office/drawing/2014/main" val="89939713"/>
                    </a:ext>
                  </a:extLst>
                </a:gridCol>
                <a:gridCol w="1336209">
                  <a:extLst>
                    <a:ext uri="{9D8B030D-6E8A-4147-A177-3AD203B41FA5}">
                      <a16:colId xmlns:a16="http://schemas.microsoft.com/office/drawing/2014/main" val="2360865049"/>
                    </a:ext>
                  </a:extLst>
                </a:gridCol>
                <a:gridCol w="1342086">
                  <a:extLst>
                    <a:ext uri="{9D8B030D-6E8A-4147-A177-3AD203B41FA5}">
                      <a16:colId xmlns:a16="http://schemas.microsoft.com/office/drawing/2014/main" val="2481086986"/>
                    </a:ext>
                  </a:extLst>
                </a:gridCol>
                <a:gridCol w="1030515">
                  <a:extLst>
                    <a:ext uri="{9D8B030D-6E8A-4147-A177-3AD203B41FA5}">
                      <a16:colId xmlns:a16="http://schemas.microsoft.com/office/drawing/2014/main" val="2646234848"/>
                    </a:ext>
                  </a:extLst>
                </a:gridCol>
                <a:gridCol w="1304571">
                  <a:extLst>
                    <a:ext uri="{9D8B030D-6E8A-4147-A177-3AD203B41FA5}">
                      <a16:colId xmlns:a16="http://schemas.microsoft.com/office/drawing/2014/main" val="2018977971"/>
                    </a:ext>
                  </a:extLst>
                </a:gridCol>
              </a:tblGrid>
              <a:tr h="167320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ContractTypes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合約種類資料表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616263"/>
                  </a:ext>
                </a:extLst>
              </a:tr>
              <a:tr h="16732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項次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資料庫欄位名稱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資料型態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內容說明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921381"/>
                  </a:ext>
                </a:extLst>
              </a:tr>
              <a:tr h="16732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合約種類編號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(ID)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ContractTypeID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AUTO_INCREMENT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25069"/>
                  </a:ext>
                </a:extLst>
              </a:tr>
              <a:tr h="21450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合約種類代號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ContractName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varchar(20)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147905"/>
                  </a:ext>
                </a:extLst>
              </a:tr>
              <a:tr h="16732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摘要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Note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varchar(128)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280380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A297FBBB-E48B-4EA6-B55B-FB3355A6D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506962"/>
              </p:ext>
            </p:extLst>
          </p:nvPr>
        </p:nvGraphicFramePr>
        <p:xfrm>
          <a:off x="0" y="5579536"/>
          <a:ext cx="5182458" cy="958708"/>
        </p:xfrm>
        <a:graphic>
          <a:graphicData uri="http://schemas.openxmlformats.org/drawingml/2006/table">
            <a:tbl>
              <a:tblPr/>
              <a:tblGrid>
                <a:gridCol w="496119">
                  <a:extLst>
                    <a:ext uri="{9D8B030D-6E8A-4147-A177-3AD203B41FA5}">
                      <a16:colId xmlns:a16="http://schemas.microsoft.com/office/drawing/2014/main" val="1052179769"/>
                    </a:ext>
                  </a:extLst>
                </a:gridCol>
                <a:gridCol w="1185373">
                  <a:extLst>
                    <a:ext uri="{9D8B030D-6E8A-4147-A177-3AD203B41FA5}">
                      <a16:colId xmlns:a16="http://schemas.microsoft.com/office/drawing/2014/main" val="2061168531"/>
                    </a:ext>
                  </a:extLst>
                </a:gridCol>
                <a:gridCol w="1336103">
                  <a:extLst>
                    <a:ext uri="{9D8B030D-6E8A-4147-A177-3AD203B41FA5}">
                      <a16:colId xmlns:a16="http://schemas.microsoft.com/office/drawing/2014/main" val="1274849632"/>
                    </a:ext>
                  </a:extLst>
                </a:gridCol>
                <a:gridCol w="881646">
                  <a:extLst>
                    <a:ext uri="{9D8B030D-6E8A-4147-A177-3AD203B41FA5}">
                      <a16:colId xmlns:a16="http://schemas.microsoft.com/office/drawing/2014/main" val="2464151708"/>
                    </a:ext>
                  </a:extLst>
                </a:gridCol>
                <a:gridCol w="1283217">
                  <a:extLst>
                    <a:ext uri="{9D8B030D-6E8A-4147-A177-3AD203B41FA5}">
                      <a16:colId xmlns:a16="http://schemas.microsoft.com/office/drawing/2014/main" val="4088027641"/>
                    </a:ext>
                  </a:extLst>
                </a:gridCol>
              </a:tblGrid>
              <a:tr h="196708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WorkTitles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海纜作業資料表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)</a:t>
                      </a:r>
                      <a:endParaRPr kumimoji="0" lang="zh-TW" altLang="en-US" sz="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920735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482832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作業名稱</a:t>
                      </a:r>
                      <a:r>
                        <a:rPr kumimoji="0" lang="zh-TW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編號(ID)</a:t>
                      </a:r>
                      <a:endParaRPr kumimoji="0" lang="zh-TW" altLang="en-US" sz="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TitleID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AUTO_INCREMENT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471707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作業名稱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varchar(20)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8185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摘要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Note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varchar(128)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467681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0FAF139-1496-44AE-8370-1FA2FD41B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308499"/>
              </p:ext>
            </p:extLst>
          </p:nvPr>
        </p:nvGraphicFramePr>
        <p:xfrm>
          <a:off x="6693308" y="1767562"/>
          <a:ext cx="5498692" cy="883780"/>
        </p:xfrm>
        <a:graphic>
          <a:graphicData uri="http://schemas.openxmlformats.org/drawingml/2006/table">
            <a:tbl>
              <a:tblPr/>
              <a:tblGrid>
                <a:gridCol w="423666">
                  <a:extLst>
                    <a:ext uri="{9D8B030D-6E8A-4147-A177-3AD203B41FA5}">
                      <a16:colId xmlns:a16="http://schemas.microsoft.com/office/drawing/2014/main" val="2744801372"/>
                    </a:ext>
                  </a:extLst>
                </a:gridCol>
                <a:gridCol w="982446">
                  <a:extLst>
                    <a:ext uri="{9D8B030D-6E8A-4147-A177-3AD203B41FA5}">
                      <a16:colId xmlns:a16="http://schemas.microsoft.com/office/drawing/2014/main" val="3424198953"/>
                    </a:ext>
                  </a:extLst>
                </a:gridCol>
                <a:gridCol w="1583635">
                  <a:extLst>
                    <a:ext uri="{9D8B030D-6E8A-4147-A177-3AD203B41FA5}">
                      <a16:colId xmlns:a16="http://schemas.microsoft.com/office/drawing/2014/main" val="359563299"/>
                    </a:ext>
                  </a:extLst>
                </a:gridCol>
                <a:gridCol w="1186707">
                  <a:extLst>
                    <a:ext uri="{9D8B030D-6E8A-4147-A177-3AD203B41FA5}">
                      <a16:colId xmlns:a16="http://schemas.microsoft.com/office/drawing/2014/main" val="1188444522"/>
                    </a:ext>
                  </a:extLst>
                </a:gridCol>
                <a:gridCol w="1322238">
                  <a:extLst>
                    <a:ext uri="{9D8B030D-6E8A-4147-A177-3AD203B41FA5}">
                      <a16:colId xmlns:a16="http://schemas.microsoft.com/office/drawing/2014/main" val="1322774235"/>
                    </a:ext>
                  </a:extLst>
                </a:gridCol>
              </a:tblGrid>
              <a:tr h="220939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PartiesByContract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合約會員清單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053282"/>
                  </a:ext>
                </a:extLst>
              </a:tr>
              <a:tr h="22093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項次</a:t>
                      </a: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欄位名稱</a:t>
                      </a: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資料庫欄位名稱</a:t>
                      </a: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資料型態</a:t>
                      </a: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內容說明</a:t>
                      </a: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226653"/>
                  </a:ext>
                </a:extLst>
              </a:tr>
              <a:tr h="22096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合約代號</a:t>
                      </a: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ContractID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By Contracts</a:t>
                      </a:r>
                      <a:r>
                        <a:rPr lang="zh-TW" altLang="en-US" sz="8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資料表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515413"/>
                  </a:ext>
                </a:extLst>
              </a:tr>
              <a:tr h="22093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會員名稱</a:t>
                      </a: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PartyName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varchar(100)</a:t>
                      </a: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740847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C8398CE-809F-4807-BABB-344B34A0D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401916"/>
              </p:ext>
            </p:extLst>
          </p:nvPr>
        </p:nvGraphicFramePr>
        <p:xfrm>
          <a:off x="6693307" y="2651343"/>
          <a:ext cx="5498693" cy="2005324"/>
        </p:xfrm>
        <a:graphic>
          <a:graphicData uri="http://schemas.openxmlformats.org/drawingml/2006/table">
            <a:tbl>
              <a:tblPr/>
              <a:tblGrid>
                <a:gridCol w="569517">
                  <a:extLst>
                    <a:ext uri="{9D8B030D-6E8A-4147-A177-3AD203B41FA5}">
                      <a16:colId xmlns:a16="http://schemas.microsoft.com/office/drawing/2014/main" val="1420032218"/>
                    </a:ext>
                  </a:extLst>
                </a:gridCol>
                <a:gridCol w="1189308">
                  <a:extLst>
                    <a:ext uri="{9D8B030D-6E8A-4147-A177-3AD203B41FA5}">
                      <a16:colId xmlns:a16="http://schemas.microsoft.com/office/drawing/2014/main" val="2506279808"/>
                    </a:ext>
                  </a:extLst>
                </a:gridCol>
                <a:gridCol w="1351292">
                  <a:extLst>
                    <a:ext uri="{9D8B030D-6E8A-4147-A177-3AD203B41FA5}">
                      <a16:colId xmlns:a16="http://schemas.microsoft.com/office/drawing/2014/main" val="3436083185"/>
                    </a:ext>
                  </a:extLst>
                </a:gridCol>
                <a:gridCol w="1147525">
                  <a:extLst>
                    <a:ext uri="{9D8B030D-6E8A-4147-A177-3AD203B41FA5}">
                      <a16:colId xmlns:a16="http://schemas.microsoft.com/office/drawing/2014/main" val="497658535"/>
                    </a:ext>
                  </a:extLst>
                </a:gridCol>
                <a:gridCol w="1241051">
                  <a:extLst>
                    <a:ext uri="{9D8B030D-6E8A-4147-A177-3AD203B41FA5}">
                      <a16:colId xmlns:a16="http://schemas.microsoft.com/office/drawing/2014/main" val="1859280303"/>
                    </a:ext>
                  </a:extLst>
                </a:gridCol>
              </a:tblGrid>
              <a:tr h="189573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CBPBankAccount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聯盟金融帳戶資料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412992"/>
                  </a:ext>
                </a:extLst>
              </a:tr>
              <a:tr h="18957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項次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欄位名稱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資料庫欄位名稱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資料型態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內容說明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406960"/>
                  </a:ext>
                </a:extLst>
              </a:tr>
              <a:tr h="27505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聯盟編號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(ID)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CorpID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8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AUTO_INCREMENT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219118"/>
                  </a:ext>
                </a:extLst>
              </a:tr>
              <a:tr h="21368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聯盟代號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名稱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CorpName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varchar(64)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472659"/>
                  </a:ext>
                </a:extLst>
              </a:tr>
              <a:tr h="18957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帳號名稱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AcctName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varchar(100)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64366"/>
                  </a:ext>
                </a:extLst>
              </a:tr>
              <a:tr h="18957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銀行帳號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AcctNo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varchar(32)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087743"/>
                  </a:ext>
                </a:extLst>
              </a:tr>
              <a:tr h="18957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國際銀行代碼</a:t>
                      </a:r>
                      <a:endParaRPr kumimoji="0" lang="zh-TW" altLang="en-US" sz="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SWIFTCode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varchar(32)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530567"/>
                  </a:ext>
                </a:extLst>
              </a:tr>
              <a:tr h="18957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8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國際銀行帳戶號碼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IBAN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varchar(32)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57504"/>
                  </a:ext>
                </a:extLst>
              </a:tr>
              <a:tr h="18957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銀行名稱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varchar(100)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189729"/>
                  </a:ext>
                </a:extLst>
              </a:tr>
              <a:tr h="18957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銀行地址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varchar(512)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046006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0B708A30-CE12-43A0-AE8E-8F2295A18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970580"/>
              </p:ext>
            </p:extLst>
          </p:nvPr>
        </p:nvGraphicFramePr>
        <p:xfrm>
          <a:off x="6693307" y="4656667"/>
          <a:ext cx="5498693" cy="2005324"/>
        </p:xfrm>
        <a:graphic>
          <a:graphicData uri="http://schemas.openxmlformats.org/drawingml/2006/table">
            <a:tbl>
              <a:tblPr/>
              <a:tblGrid>
                <a:gridCol w="569517">
                  <a:extLst>
                    <a:ext uri="{9D8B030D-6E8A-4147-A177-3AD203B41FA5}">
                      <a16:colId xmlns:a16="http://schemas.microsoft.com/office/drawing/2014/main" val="1420032218"/>
                    </a:ext>
                  </a:extLst>
                </a:gridCol>
                <a:gridCol w="1189308">
                  <a:extLst>
                    <a:ext uri="{9D8B030D-6E8A-4147-A177-3AD203B41FA5}">
                      <a16:colId xmlns:a16="http://schemas.microsoft.com/office/drawing/2014/main" val="2506279808"/>
                    </a:ext>
                  </a:extLst>
                </a:gridCol>
                <a:gridCol w="1351292">
                  <a:extLst>
                    <a:ext uri="{9D8B030D-6E8A-4147-A177-3AD203B41FA5}">
                      <a16:colId xmlns:a16="http://schemas.microsoft.com/office/drawing/2014/main" val="3436083185"/>
                    </a:ext>
                  </a:extLst>
                </a:gridCol>
                <a:gridCol w="1147525">
                  <a:extLst>
                    <a:ext uri="{9D8B030D-6E8A-4147-A177-3AD203B41FA5}">
                      <a16:colId xmlns:a16="http://schemas.microsoft.com/office/drawing/2014/main" val="497658535"/>
                    </a:ext>
                  </a:extLst>
                </a:gridCol>
                <a:gridCol w="1241051">
                  <a:extLst>
                    <a:ext uri="{9D8B030D-6E8A-4147-A177-3AD203B41FA5}">
                      <a16:colId xmlns:a16="http://schemas.microsoft.com/office/drawing/2014/main" val="1859280303"/>
                    </a:ext>
                  </a:extLst>
                </a:gridCol>
              </a:tblGrid>
              <a:tr h="189573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CBPBankAccount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聯盟金融帳戶資料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412992"/>
                  </a:ext>
                </a:extLst>
              </a:tr>
              <a:tr h="18957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項次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欄位名稱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資料庫欄位名稱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資料型態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內容說明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406960"/>
                  </a:ext>
                </a:extLst>
              </a:tr>
              <a:tr h="27505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聯盟編號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(ID)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CorpID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8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AUTO_INCREMENT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219118"/>
                  </a:ext>
                </a:extLst>
              </a:tr>
              <a:tr h="21368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聯盟代號</a:t>
                      </a: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名稱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CorpName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varchar(64)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472659"/>
                  </a:ext>
                </a:extLst>
              </a:tr>
              <a:tr h="18957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帳號名稱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AcctName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varchar(100)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64366"/>
                  </a:ext>
                </a:extLst>
              </a:tr>
              <a:tr h="18957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銀行帳號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AcctNo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varchar(32)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087743"/>
                  </a:ext>
                </a:extLst>
              </a:tr>
              <a:tr h="18957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國際銀行代碼</a:t>
                      </a:r>
                      <a:endParaRPr kumimoji="0" lang="zh-TW" altLang="en-US" sz="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SWIFTCode</a:t>
                      </a:r>
                      <a:endParaRPr kumimoji="0" lang="en-US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varchar(32)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530567"/>
                  </a:ext>
                </a:extLst>
              </a:tr>
              <a:tr h="18957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8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國際銀行帳戶號碼</a:t>
                      </a: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IBAN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varchar(32)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57504"/>
                  </a:ext>
                </a:extLst>
              </a:tr>
              <a:tr h="18957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銀行名稱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varchar(100)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189729"/>
                  </a:ext>
                </a:extLst>
              </a:tr>
              <a:tr h="18957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銀行地址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varchar(512)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046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56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8B60E-4C32-479C-AA34-988B95F4A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Suppliers 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838949-3698-499E-8289-0608505F6C38}"/>
              </a:ext>
            </a:extLst>
          </p:cNvPr>
          <p:cNvSpPr txBox="1"/>
          <p:nvPr/>
        </p:nvSpPr>
        <p:spPr>
          <a:xfrm>
            <a:off x="263312" y="1690688"/>
            <a:ext cx="112767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GET</a:t>
            </a: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http://127.0.0.1:8000/api/v1/Suppliers/{urlCondition}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urlCondition: all </a:t>
            </a:r>
            <a:endParaRPr lang="en-US" altLang="zh-TW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urlCondition: </a:t>
            </a:r>
            <a:r>
              <a:rPr lang="zh-TW" altLang="en-US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SupplierName=供應商名稱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zh-TW" altLang="en-US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BankAcctName=帳號名稱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zh-TW" altLang="en-US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BankAcctNo=銀行帳號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zh-TW" altLang="en-US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SWIFTCode=國際銀行代碼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zh-TW" altLang="en-US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IBAN=國際銀行帳戶號碼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zh-TW" altLang="en-US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BankName=銀行名稱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zh-TW" altLang="en-US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BankAddress=銀行地址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128F597-52BA-4315-BFA4-9B490CCF09FE}"/>
              </a:ext>
            </a:extLst>
          </p:cNvPr>
          <p:cNvSpPr txBox="1"/>
          <p:nvPr/>
        </p:nvSpPr>
        <p:spPr>
          <a:xfrm>
            <a:off x="263312" y="2398574"/>
            <a:ext cx="11276755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POST(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增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http://127.0.0.1:8000/api/v1/Suppliers</a:t>
            </a:r>
            <a:endParaRPr lang="en-US" altLang="zh-TW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Body: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SupplierID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int,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SupplierName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str,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BankAcctName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str,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BankAcctNo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str,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SWIFTCode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str,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IBAN: str,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BankName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str,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BankAddress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str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82AA4F8-BD05-4901-9FD3-4C1820D477A7}"/>
              </a:ext>
            </a:extLst>
          </p:cNvPr>
          <p:cNvSpPr txBox="1"/>
          <p:nvPr/>
        </p:nvSpPr>
        <p:spPr>
          <a:xfrm>
            <a:off x="263311" y="4645343"/>
            <a:ext cx="112767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POST(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刪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http://127.0.0.1:8000/api/v1/</a:t>
            </a:r>
            <a:r>
              <a:rPr lang="en-US" altLang="zh-TW" sz="1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deleteSuppliers</a:t>
            </a:r>
            <a:endParaRPr lang="en-US" altLang="zh-TW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Body: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同上</a:t>
            </a:r>
            <a:endParaRPr lang="en-US" altLang="zh-TW" sz="1000" b="1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60494BD-B91F-4148-85D7-E8796893311E}"/>
              </a:ext>
            </a:extLst>
          </p:cNvPr>
          <p:cNvSpPr txBox="1"/>
          <p:nvPr/>
        </p:nvSpPr>
        <p:spPr>
          <a:xfrm>
            <a:off x="263309" y="5353229"/>
            <a:ext cx="112767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POST(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http://127.0.0.1:8000/api/v1/</a:t>
            </a:r>
            <a:r>
              <a:rPr lang="en-US" altLang="zh-TW" sz="1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updateSuppliers</a:t>
            </a:r>
            <a:endParaRPr lang="en-US" altLang="zh-TW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Body: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同上</a:t>
            </a:r>
            <a:endParaRPr lang="en-US" altLang="zh-TW" sz="1000" b="1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13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A770EF-634D-439F-8E83-A1F4D998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Party 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6FA080E-BE4E-4EAD-A855-3FFEF27ADC27}"/>
              </a:ext>
            </a:extLst>
          </p:cNvPr>
          <p:cNvSpPr txBox="1"/>
          <p:nvPr/>
        </p:nvSpPr>
        <p:spPr>
          <a:xfrm>
            <a:off x="263312" y="1690688"/>
            <a:ext cx="112767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GET</a:t>
            </a: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URL: 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http://127.0.0.1:8000/api/v1/Parties/{urlCondition}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urlCondition: all </a:t>
            </a:r>
            <a:endParaRPr lang="en-US" altLang="zh-TW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urlCondition: 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SubmarineCable</a:t>
            </a:r>
            <a:r>
              <a:rPr lang="zh-TW" altLang="en-US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=海纜名稱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WorkTitle</a:t>
            </a:r>
            <a:r>
              <a:rPr lang="zh-TW" altLang="en-US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=海纜作業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PartyName</a:t>
            </a:r>
            <a:r>
              <a:rPr lang="zh-TW" altLang="en-US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=會員名稱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Address</a:t>
            </a:r>
            <a:r>
              <a:rPr lang="zh-TW" altLang="en-US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=會員地址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Contact</a:t>
            </a:r>
            <a:r>
              <a:rPr lang="zh-TW" altLang="en-US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=聯繫方式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Email</a:t>
            </a:r>
            <a:r>
              <a:rPr lang="zh-TW" altLang="en-US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=電子信箱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Tel</a:t>
            </a:r>
            <a:r>
              <a:rPr lang="zh-TW" altLang="en-US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=電話號碼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095EABD-DF5E-4C9F-B3D6-1171DC2CBA17}"/>
              </a:ext>
            </a:extLst>
          </p:cNvPr>
          <p:cNvSpPr txBox="1"/>
          <p:nvPr/>
        </p:nvSpPr>
        <p:spPr>
          <a:xfrm>
            <a:off x="263312" y="2398574"/>
            <a:ext cx="11276755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POST(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增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http://127.0.0.1:8000/api/v1/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Parties</a:t>
            </a:r>
            <a:endParaRPr lang="en-US" altLang="zh-TW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Body: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r>
              <a:rPr lang="zh-TW" altLang="en-US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PartyID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int,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SubmarineCable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str,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WorkTitle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str,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PartyName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str,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Address: str,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Contact: str,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Email: str,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Tel: str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7E202F2-9B01-4E20-9CF6-DD9A8E07CE25}"/>
              </a:ext>
            </a:extLst>
          </p:cNvPr>
          <p:cNvSpPr txBox="1"/>
          <p:nvPr/>
        </p:nvSpPr>
        <p:spPr>
          <a:xfrm>
            <a:off x="263311" y="4645343"/>
            <a:ext cx="112767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POST(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刪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http://127.0.0.1:8000/api/v1/</a:t>
            </a:r>
            <a:r>
              <a:rPr lang="en-US" altLang="zh-TW" sz="1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deleteParties</a:t>
            </a:r>
            <a:endParaRPr lang="en-US" altLang="zh-TW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Body: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同上</a:t>
            </a:r>
            <a:endParaRPr lang="en-US" altLang="zh-TW" sz="1000" b="1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4A2BB98-FFAD-4BFE-8BDD-3078213FA588}"/>
              </a:ext>
            </a:extLst>
          </p:cNvPr>
          <p:cNvSpPr txBox="1"/>
          <p:nvPr/>
        </p:nvSpPr>
        <p:spPr>
          <a:xfrm>
            <a:off x="263309" y="5353229"/>
            <a:ext cx="112767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POST(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http://127.0.0.1:8000/api/v1/</a:t>
            </a:r>
            <a:r>
              <a:rPr lang="en-US" altLang="zh-TW" sz="1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update</a:t>
            </a:r>
            <a:r>
              <a:rPr lang="en-US" altLang="zh-TW" sz="1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Parties</a:t>
            </a:r>
            <a:endParaRPr lang="en-US" altLang="zh-TW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Body: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同上</a:t>
            </a:r>
            <a:endParaRPr lang="en-US" altLang="zh-TW" sz="1000" b="1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836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A770EF-634D-439F-8E83-A1F4D998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Corporates 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6FA080E-BE4E-4EAD-A855-3FFEF27ADC27}"/>
              </a:ext>
            </a:extLst>
          </p:cNvPr>
          <p:cNvSpPr txBox="1"/>
          <p:nvPr/>
        </p:nvSpPr>
        <p:spPr>
          <a:xfrm>
            <a:off x="263312" y="1690688"/>
            <a:ext cx="112767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GET</a:t>
            </a: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URL: 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http://127.0.0.1:8000/api/v1/Corporates/{urlCondition}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urlCondition: all </a:t>
            </a:r>
            <a:endParaRPr lang="en-US" altLang="zh-TW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urlCondition: 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SubmarineCable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海纜名稱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CorpName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公司名稱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startCreateDate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YYYYMMDD</a:t>
            </a:r>
            <a:r>
              <a:rPr lang="en-US" altLang="zh-TW" sz="1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endCreateDate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=YYYYMMDD</a:t>
            </a:r>
            <a:endParaRPr lang="zh-TW" altLang="en-US" sz="1000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095EABD-DF5E-4C9F-B3D6-1171DC2CBA17}"/>
              </a:ext>
            </a:extLst>
          </p:cNvPr>
          <p:cNvSpPr txBox="1"/>
          <p:nvPr/>
        </p:nvSpPr>
        <p:spPr>
          <a:xfrm>
            <a:off x="263312" y="2398574"/>
            <a:ext cx="11276755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POST(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增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http://127.0.0.1:8000/api/v1/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Corporates</a:t>
            </a:r>
            <a:endParaRPr lang="en-US" altLang="zh-TW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Body: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"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CorpID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": int,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"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CorpName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": str,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"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SubmarineCable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": str,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"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CreateDate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": str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7E202F2-9B01-4E20-9CF6-DD9A8E07CE25}"/>
              </a:ext>
            </a:extLst>
          </p:cNvPr>
          <p:cNvSpPr txBox="1"/>
          <p:nvPr/>
        </p:nvSpPr>
        <p:spPr>
          <a:xfrm>
            <a:off x="263308" y="4029790"/>
            <a:ext cx="112767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POST(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刪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http://127.0.0.1:8000/api/v1/</a:t>
            </a:r>
            <a:r>
              <a:rPr lang="en-US" altLang="zh-TW" sz="1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deleteCorporates</a:t>
            </a:r>
            <a:endParaRPr lang="en-US" altLang="zh-TW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Body: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同上</a:t>
            </a:r>
            <a:endParaRPr lang="en-US" altLang="zh-TW" sz="1000" b="1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4A2BB98-FFAD-4BFE-8BDD-3078213FA588}"/>
              </a:ext>
            </a:extLst>
          </p:cNvPr>
          <p:cNvSpPr txBox="1"/>
          <p:nvPr/>
        </p:nvSpPr>
        <p:spPr>
          <a:xfrm>
            <a:off x="263308" y="4737676"/>
            <a:ext cx="112767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POST(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http://127.0.0.1:8000/api/v1/</a:t>
            </a:r>
            <a:r>
              <a:rPr lang="en-US" altLang="zh-TW" sz="1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update</a:t>
            </a:r>
            <a:r>
              <a:rPr lang="en-US" altLang="zh-TW" sz="1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Corporates</a:t>
            </a:r>
            <a:endParaRPr lang="en-US" altLang="zh-TW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Body: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同上</a:t>
            </a:r>
            <a:endParaRPr lang="en-US" altLang="zh-TW" sz="1000" b="1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7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A770EF-634D-439F-8E83-A1F4D998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Contracts 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6FA080E-BE4E-4EAD-A855-3FFEF27ADC27}"/>
              </a:ext>
            </a:extLst>
          </p:cNvPr>
          <p:cNvSpPr txBox="1"/>
          <p:nvPr/>
        </p:nvSpPr>
        <p:spPr>
          <a:xfrm>
            <a:off x="263312" y="1690688"/>
            <a:ext cx="112767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GET</a:t>
            </a: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URL: 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http://127.0.0.1:8000/api/v1/Contracts/{urlCondition}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urlCondition: all </a:t>
            </a:r>
            <a:endParaRPr lang="en-US" altLang="zh-TW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urlCondition: 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ContractName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</a:t>
            </a:r>
            <a:r>
              <a:rPr lang="zh-TW" altLang="en-US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合約名稱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SubmarineCable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</a:t>
            </a:r>
            <a:r>
              <a:rPr lang="zh-TW" altLang="en-US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海纜名稱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WorkTitle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作業名稱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startCreateDate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YYYYMMDD</a:t>
            </a:r>
            <a:r>
              <a:rPr lang="en-US" altLang="zh-TW" sz="1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endCreateDate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=YYYYMMDD</a:t>
            </a:r>
            <a:endParaRPr lang="zh-TW" altLang="en-US" sz="1000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095EABD-DF5E-4C9F-B3D6-1171DC2CBA17}"/>
              </a:ext>
            </a:extLst>
          </p:cNvPr>
          <p:cNvSpPr txBox="1"/>
          <p:nvPr/>
        </p:nvSpPr>
        <p:spPr>
          <a:xfrm>
            <a:off x="263312" y="2398574"/>
            <a:ext cx="11276755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POST(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增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http://127.0.0.1:8000/api/v1/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Contracts</a:t>
            </a:r>
            <a:endParaRPr lang="en-US" altLang="zh-TW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Body: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"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ContractID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": int,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"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ContractName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": str,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"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SubmarineCable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": str,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"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WorkTitle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": str,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"</a:t>
            </a:r>
            <a:r>
              <a:rPr lang="en-US" altLang="zh-TW" sz="1000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CreateDate</a:t>
            </a:r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": datetime</a:t>
            </a:r>
          </a:p>
          <a:p>
            <a:r>
              <a:rPr lang="en-US" altLang="zh-TW" sz="1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7E202F2-9B01-4E20-9CF6-DD9A8E07CE25}"/>
              </a:ext>
            </a:extLst>
          </p:cNvPr>
          <p:cNvSpPr txBox="1"/>
          <p:nvPr/>
        </p:nvSpPr>
        <p:spPr>
          <a:xfrm>
            <a:off x="263308" y="4183678"/>
            <a:ext cx="112767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POST(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刪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http://127.0.0.1:8000/api/v1/</a:t>
            </a:r>
            <a:r>
              <a:rPr lang="en-US" altLang="zh-TW" sz="1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deleteContracts</a:t>
            </a:r>
            <a:endParaRPr lang="en-US" altLang="zh-TW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Body: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同上</a:t>
            </a:r>
            <a:endParaRPr lang="en-US" altLang="zh-TW" sz="1000" b="1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4A2BB98-FFAD-4BFE-8BDD-3078213FA588}"/>
              </a:ext>
            </a:extLst>
          </p:cNvPr>
          <p:cNvSpPr txBox="1"/>
          <p:nvPr/>
        </p:nvSpPr>
        <p:spPr>
          <a:xfrm>
            <a:off x="263308" y="4891564"/>
            <a:ext cx="112767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POST(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</a:t>
            </a: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http://127.0.0.1:8000/api/v1/</a:t>
            </a:r>
            <a:r>
              <a:rPr lang="en-US" altLang="zh-TW" sz="1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update</a:t>
            </a:r>
            <a:r>
              <a:rPr lang="en-US" altLang="zh-TW" sz="1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Contracts</a:t>
            </a:r>
            <a:endParaRPr lang="en-US" altLang="zh-TW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1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Body:</a:t>
            </a:r>
            <a:r>
              <a:rPr lang="zh-TW" altLang="en-US" sz="1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同上</a:t>
            </a:r>
            <a:endParaRPr lang="en-US" altLang="zh-TW" sz="1000" b="1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936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1432</Words>
  <Application>Microsoft Office PowerPoint</Application>
  <PresentationFormat>寬螢幕</PresentationFormat>
  <Paragraphs>386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標楷體</vt:lpstr>
      <vt:lpstr>Arial</vt:lpstr>
      <vt:lpstr>Calibri</vt:lpstr>
      <vt:lpstr>Calibri Light</vt:lpstr>
      <vt:lpstr>Times New Roman</vt:lpstr>
      <vt:lpstr>Office 佈景主題</vt:lpstr>
      <vt:lpstr>基本資料維護</vt:lpstr>
      <vt:lpstr>PowerPoint 簡報</vt:lpstr>
      <vt:lpstr>Suppliers API</vt:lpstr>
      <vt:lpstr>Party API</vt:lpstr>
      <vt:lpstr>Corporates API</vt:lpstr>
      <vt:lpstr>Contracts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董宇哲</dc:creator>
  <cp:lastModifiedBy>董宇哲</cp:lastModifiedBy>
  <cp:revision>29</cp:revision>
  <dcterms:created xsi:type="dcterms:W3CDTF">2023-02-17T01:22:45Z</dcterms:created>
  <dcterms:modified xsi:type="dcterms:W3CDTF">2023-02-17T09:45:18Z</dcterms:modified>
</cp:coreProperties>
</file>