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89663" autoAdjust="0"/>
  </p:normalViewPr>
  <p:slideViewPr>
    <p:cSldViewPr snapToGrid="0">
      <p:cViewPr varScale="1">
        <p:scale>
          <a:sx n="107" d="100"/>
          <a:sy n="107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D68FD9-5D71-4128-8502-9D293DAA55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47F77-9929-4157-8A86-1D97049B8D8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EF888-7D23-4F48-9845-BC6E04FF667A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517473C-90D3-480C-9D56-F46F1117E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9CB9AF9-9159-4B97-A165-891BA933E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1CFB-44C8-4653-8C34-B5738E3EB9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6B35A-0AA9-456A-9B6E-FBD98862A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964DC-B27E-4C7A-85EF-8E75CFD2A7B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Melanopic</a:t>
            </a:r>
            <a:r>
              <a:rPr lang="en-GB" dirty="0"/>
              <a:t> lux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15990-F80C-45C0-9850-F574E4B8A3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7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Due to the pandemic, lots of strategies have been employed: adaptable </a:t>
            </a:r>
            <a:r>
              <a:rPr lang="en-GB" dirty="0" err="1"/>
              <a:t>gantt</a:t>
            </a:r>
            <a:r>
              <a:rPr lang="en-GB" dirty="0"/>
              <a:t> charts, emphasis on simulator, alternative study questions</a:t>
            </a:r>
          </a:p>
          <a:p>
            <a:r>
              <a:rPr lang="en-GB" dirty="0"/>
              <a:t>Kanban style agile workflow using </a:t>
            </a:r>
            <a:r>
              <a:rPr lang="en-GB" dirty="0" err="1"/>
              <a:t>clickup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15990-F80C-45C0-9850-F574E4B8A3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3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While the hardware is relatively simple, the completion of the design reflects the adaptability of the project management.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The current results do not yet fit into the state-of-the art, however the measuring techniques have been confirmed to be as accurate as professional equipment.</a:t>
            </a:r>
          </a:p>
          <a:p>
            <a:r>
              <a:rPr lang="en-GB" dirty="0"/>
              <a:t>I am confident that the device will be shown to fit the requirements specification and work effectively to prevent melatonin secretion</a:t>
            </a:r>
          </a:p>
          <a:p>
            <a:r>
              <a:rPr lang="en-GB" dirty="0"/>
              <a:t>The brightness of the device may be the only shortcoming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964DC-B27E-4C7A-85EF-8E75CFD2A7B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2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7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5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395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51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02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6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12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01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2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53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51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81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6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67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5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76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1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9BE1-C8E8-4962-9AA5-C3CFB471B325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C096-0123-400A-8B63-E9D8A4B72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108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19D9-55AE-4FED-9C1B-479F55EAC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Progress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99DB3-54C9-46D3-8E27-8A777C331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16019243 – N. Appleton</a:t>
            </a:r>
          </a:p>
        </p:txBody>
      </p:sp>
    </p:spTree>
    <p:extLst>
      <p:ext uri="{BB962C8B-B14F-4D97-AF65-F5344CB8AC3E}">
        <p14:creationId xmlns:p14="http://schemas.microsoft.com/office/powerpoint/2010/main" val="253738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Circadian Lighting Increases Productivity - Glumac">
            <a:extLst>
              <a:ext uri="{FF2B5EF4-FFF2-40B4-BE49-F238E27FC236}">
                <a16:creationId xmlns:a16="http://schemas.microsoft.com/office/drawing/2014/main" id="{A71579BC-070D-4E21-B025-0542300A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74" y="3280936"/>
            <a:ext cx="5809078" cy="238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76801-8D4F-43A9-940B-3481B8BB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733" y="350729"/>
            <a:ext cx="8610600" cy="1293028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4D8B-881A-42DB-906F-214D53CC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073" y="1824464"/>
            <a:ext cx="2996580" cy="1208524"/>
          </a:xfrm>
        </p:spPr>
        <p:txBody>
          <a:bodyPr numCol="1"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Roboto"/>
              </a:rPr>
              <a:t>Bipolar disorder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Roboto"/>
              </a:rPr>
              <a:t>seasonal affective disorder</a:t>
            </a:r>
            <a:endParaRPr lang="en-GB" sz="1800" dirty="0">
              <a:solidFill>
                <a:schemeClr val="tx1">
                  <a:lumMod val="85000"/>
                </a:schemeClr>
              </a:solidFill>
              <a:latin typeface="Roboto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Roboto"/>
              </a:rPr>
              <a:t>type 2 diabetes </a:t>
            </a:r>
            <a:endParaRPr lang="en-GB" sz="1800" b="0" dirty="0"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GB" sz="1300" b="0" i="0" u="none" strike="noStrike" dirty="0">
              <a:solidFill>
                <a:srgbClr val="666666"/>
              </a:solidFill>
              <a:effectLst/>
              <a:latin typeface="Roboto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4E123-35AC-4AE7-80E2-BCF90A48A6D7}"/>
              </a:ext>
            </a:extLst>
          </p:cNvPr>
          <p:cNvSpPr txBox="1"/>
          <p:nvPr/>
        </p:nvSpPr>
        <p:spPr>
          <a:xfrm>
            <a:off x="605118" y="3631954"/>
            <a:ext cx="5490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Roboto"/>
              </a:rPr>
              <a:t>We thrive best under more naturally lit environments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b="0" i="0" u="none" strike="noStrike" dirty="0">
              <a:solidFill>
                <a:schemeClr val="tx1">
                  <a:lumMod val="85000"/>
                </a:schemeClr>
              </a:solidFill>
              <a:effectLst/>
              <a:latin typeface="Roboto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Roboto"/>
              </a:rPr>
              <a:t>This research is completely neglected in the built   	environment (Grose, 2014)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chemeClr val="tx1">
                  <a:lumMod val="85000"/>
                </a:schemeClr>
              </a:solidFill>
              <a:effectLst/>
              <a:latin typeface="Roboto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  <a:latin typeface="Roboto"/>
              </a:rPr>
              <a:t>There are no existing, economical solutions</a:t>
            </a:r>
            <a:endParaRPr lang="en-GB" b="0" i="0" u="none" strike="noStrike" dirty="0">
              <a:solidFill>
                <a:schemeClr val="tx1">
                  <a:lumMod val="85000"/>
                </a:schemeClr>
              </a:solidFill>
              <a:effectLst/>
              <a:latin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73629-0C41-4FE8-9120-6DDAF1A1F77F}"/>
              </a:ext>
            </a:extLst>
          </p:cNvPr>
          <p:cNvSpPr txBox="1"/>
          <p:nvPr/>
        </p:nvSpPr>
        <p:spPr>
          <a:xfrm>
            <a:off x="898539" y="1428452"/>
            <a:ext cx="165004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Roboto"/>
              </a:rPr>
              <a:t>Light Affects:</a:t>
            </a:r>
            <a:endParaRPr lang="en-GB" sz="900" b="0" i="0" u="none" strike="noStrike" dirty="0">
              <a:solidFill>
                <a:schemeClr val="tx1">
                  <a:lumMod val="85000"/>
                </a:schemeClr>
              </a:solidFill>
              <a:effectLst/>
              <a:latin typeface="Roboto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Roboto"/>
              </a:rPr>
              <a:t>Sleep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Roboto"/>
              </a:rPr>
              <a:t>Attentiveness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Roboto"/>
              </a:rPr>
              <a:t>Cancer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EB715-47FC-4F09-A480-40A7205C2A52}"/>
              </a:ext>
            </a:extLst>
          </p:cNvPr>
          <p:cNvSpPr txBox="1"/>
          <p:nvPr/>
        </p:nvSpPr>
        <p:spPr>
          <a:xfrm>
            <a:off x="6482349" y="1643757"/>
            <a:ext cx="4950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effectLst/>
                <a:latin typeface="Roboto"/>
              </a:rPr>
              <a:t>“Light affect our sleep more powerfully than any drug”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effectLst/>
                <a:latin typeface="Roboto"/>
              </a:rPr>
              <a:t>(</a:t>
            </a:r>
            <a:r>
              <a:rPr lang="en-GB" sz="2400" b="0" i="0" u="none" strike="noStrike" dirty="0" err="1">
                <a:effectLst/>
                <a:latin typeface="Roboto"/>
              </a:rPr>
              <a:t>Czeisler</a:t>
            </a:r>
            <a:r>
              <a:rPr lang="en-GB" sz="2400" b="0" i="0" u="none" strike="noStrike" dirty="0">
                <a:effectLst/>
                <a:latin typeface="Roboto"/>
              </a:rPr>
              <a:t>, 2013)</a:t>
            </a:r>
            <a:endParaRPr lang="en-GB" sz="24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B47BC-DFFF-45B3-B54E-45E211011583}"/>
              </a:ext>
            </a:extLst>
          </p:cNvPr>
          <p:cNvSpPr txBox="1"/>
          <p:nvPr/>
        </p:nvSpPr>
        <p:spPr>
          <a:xfrm>
            <a:off x="875998" y="6014297"/>
            <a:ext cx="1156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"/>
              </a:rPr>
              <a:t>Can a modular natural-lighting solution be economically produced?</a:t>
            </a:r>
          </a:p>
        </p:txBody>
      </p:sp>
    </p:spTree>
    <p:extLst>
      <p:ext uri="{BB962C8B-B14F-4D97-AF65-F5344CB8AC3E}">
        <p14:creationId xmlns:p14="http://schemas.microsoft.com/office/powerpoint/2010/main" val="410949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4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4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FD1E-9FDD-4658-B376-FDD1B7DD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933" y="194215"/>
            <a:ext cx="8610600" cy="1293028"/>
          </a:xfrm>
        </p:spPr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C8C81E-9DDC-4CD6-B351-D18FED36BD26}"/>
              </a:ext>
            </a:extLst>
          </p:cNvPr>
          <p:cNvSpPr/>
          <p:nvPr/>
        </p:nvSpPr>
        <p:spPr>
          <a:xfrm>
            <a:off x="50800" y="1410887"/>
            <a:ext cx="2709336" cy="85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 Requirements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3C96E7-FA85-4D39-B6DA-160090C0E005}"/>
              </a:ext>
            </a:extLst>
          </p:cNvPr>
          <p:cNvSpPr/>
          <p:nvPr/>
        </p:nvSpPr>
        <p:spPr>
          <a:xfrm>
            <a:off x="50800" y="2313645"/>
            <a:ext cx="2709336" cy="8509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 Hardware &amp; Simulator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8DA97F-5795-4AF1-B14C-205579A6A975}"/>
              </a:ext>
            </a:extLst>
          </p:cNvPr>
          <p:cNvSpPr/>
          <p:nvPr/>
        </p:nvSpPr>
        <p:spPr>
          <a:xfrm>
            <a:off x="50800" y="3216403"/>
            <a:ext cx="2709336" cy="8509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Calibrate Simulator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BCA54C-52E8-434A-93C2-9421C8409D08}"/>
              </a:ext>
            </a:extLst>
          </p:cNvPr>
          <p:cNvSpPr/>
          <p:nvPr/>
        </p:nvSpPr>
        <p:spPr>
          <a:xfrm>
            <a:off x="50800" y="4119161"/>
            <a:ext cx="2709336" cy="8509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Determine Desired Spectra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D5771B-41C8-42A7-B486-63CD95027DEE}"/>
              </a:ext>
            </a:extLst>
          </p:cNvPr>
          <p:cNvSpPr/>
          <p:nvPr/>
        </p:nvSpPr>
        <p:spPr>
          <a:xfrm>
            <a:off x="50800" y="5021919"/>
            <a:ext cx="2709336" cy="8509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Desired Spectra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3ACF3D-5C50-481B-820B-DE9A2A661E80}"/>
              </a:ext>
            </a:extLst>
          </p:cNvPr>
          <p:cNvSpPr/>
          <p:nvPr/>
        </p:nvSpPr>
        <p:spPr>
          <a:xfrm>
            <a:off x="50800" y="5924677"/>
            <a:ext cx="2709336" cy="8509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Analyse effectiveness of device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1D3CC-8B95-43F6-9651-CE37FC740DAE}"/>
              </a:ext>
            </a:extLst>
          </p:cNvPr>
          <p:cNvSpPr txBox="1"/>
          <p:nvPr/>
        </p:nvSpPr>
        <p:spPr>
          <a:xfrm>
            <a:off x="2895600" y="1513171"/>
            <a:ext cx="738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Determine how the device should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would make a successful device?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1AEB64-16F9-47D9-A8C4-ED1A767695E5}"/>
              </a:ext>
            </a:extLst>
          </p:cNvPr>
          <p:cNvSpPr txBox="1"/>
          <p:nvPr/>
        </p:nvSpPr>
        <p:spPr>
          <a:xfrm>
            <a:off x="2895600" y="2415929"/>
            <a:ext cx="738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PCBs that will fulfil the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Produce a simulator that can synthesis spectral 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ED431-A613-4E60-A0BF-9D4801934B4E}"/>
              </a:ext>
            </a:extLst>
          </p:cNvPr>
          <p:cNvSpPr txBox="1"/>
          <p:nvPr/>
        </p:nvSpPr>
        <p:spPr>
          <a:xfrm>
            <a:off x="2895600" y="3318687"/>
            <a:ext cx="738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Calibrate synthesised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measured outputs from the device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4832C-7C4F-486F-AB59-8861634AA7E9}"/>
              </a:ext>
            </a:extLst>
          </p:cNvPr>
          <p:cNvSpPr txBox="1"/>
          <p:nvPr/>
        </p:nvSpPr>
        <p:spPr>
          <a:xfrm>
            <a:off x="2895600" y="4221445"/>
            <a:ext cx="738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Calculate and produce spectra to be used on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as close to solar outputs as possible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40D55-E1C7-477A-B113-13B73414FD4C}"/>
              </a:ext>
            </a:extLst>
          </p:cNvPr>
          <p:cNvSpPr txBox="1"/>
          <p:nvPr/>
        </p:nvSpPr>
        <p:spPr>
          <a:xfrm>
            <a:off x="2895599" y="5124203"/>
            <a:ext cx="738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spectrometer to test the accuracy of the device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automation suite to extract spectral data from images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5DEF9B-E9CD-4D64-A9EA-CAC27ADA86CB}"/>
              </a:ext>
            </a:extLst>
          </p:cNvPr>
          <p:cNvSpPr txBox="1"/>
          <p:nvPr/>
        </p:nvSpPr>
        <p:spPr>
          <a:xfrm>
            <a:off x="2895598" y="6026961"/>
            <a:ext cx="738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device against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outputs to determine sleep effects</a:t>
            </a:r>
          </a:p>
        </p:txBody>
      </p:sp>
    </p:spTree>
    <p:extLst>
      <p:ext uri="{BB962C8B-B14F-4D97-AF65-F5344CB8AC3E}">
        <p14:creationId xmlns:p14="http://schemas.microsoft.com/office/powerpoint/2010/main" val="17112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194A-AFCB-4BCC-B6B0-99849DA8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16" name="Picture 15" descr="Timeline&#10;&#10;Description automatically generated">
            <a:extLst>
              <a:ext uri="{FF2B5EF4-FFF2-40B4-BE49-F238E27FC236}">
                <a16:creationId xmlns:a16="http://schemas.microsoft.com/office/drawing/2014/main" id="{87B892E6-C7C4-4B1E-9D8B-8BB2ED2FF3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86"/>
          <a:stretch/>
        </p:blipFill>
        <p:spPr>
          <a:xfrm>
            <a:off x="368968" y="1002362"/>
            <a:ext cx="8650224" cy="54363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729C37-0413-4BD0-82FD-406FCEECF140}"/>
              </a:ext>
            </a:extLst>
          </p:cNvPr>
          <p:cNvSpPr txBox="1"/>
          <p:nvPr/>
        </p:nvSpPr>
        <p:spPr>
          <a:xfrm>
            <a:off x="9414489" y="2305615"/>
            <a:ext cx="2091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7383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911B-2BCC-4559-98B4-41D56239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4FAE28F-A12F-464A-8383-677317E92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4" t="18612" r="26111" b="2516"/>
          <a:stretch/>
        </p:blipFill>
        <p:spPr>
          <a:xfrm>
            <a:off x="7840135" y="2341908"/>
            <a:ext cx="4165600" cy="387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5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D434-1DD4-4101-87F9-A72C017B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 descr="A picture containing clock, light, dark&#10;&#10;Description automatically generated">
            <a:extLst>
              <a:ext uri="{FF2B5EF4-FFF2-40B4-BE49-F238E27FC236}">
                <a16:creationId xmlns:a16="http://schemas.microsoft.com/office/drawing/2014/main" id="{00D63C2A-6C6D-4F8F-BB1A-55988F4BF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8" t="35440" r="12034" b="9263"/>
          <a:stretch/>
        </p:blipFill>
        <p:spPr>
          <a:xfrm>
            <a:off x="1213203" y="764373"/>
            <a:ext cx="3155597" cy="2016333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CFAE5F9-4429-4FB6-8F97-C58C35805F03}"/>
              </a:ext>
            </a:extLst>
          </p:cNvPr>
          <p:cNvGrpSpPr/>
          <p:nvPr/>
        </p:nvGrpSpPr>
        <p:grpSpPr>
          <a:xfrm>
            <a:off x="262034" y="2780706"/>
            <a:ext cx="5038532" cy="4039788"/>
            <a:chOff x="262034" y="2780706"/>
            <a:chExt cx="5038532" cy="4039788"/>
          </a:xfrm>
        </p:grpSpPr>
        <p:pic>
          <p:nvPicPr>
            <p:cNvPr id="7" name="Picture 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CE20D59-712B-4305-A002-9C912FD3C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34" y="2780706"/>
              <a:ext cx="4805265" cy="2259563"/>
            </a:xfrm>
            <a:prstGeom prst="rect">
              <a:avLst/>
            </a:prstGeom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C05C4F09-BA7D-49D9-BE71-5EF6B87A79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" t="4111" r="19764" b="42553"/>
            <a:stretch/>
          </p:blipFill>
          <p:spPr>
            <a:xfrm>
              <a:off x="562753" y="5040269"/>
              <a:ext cx="4737813" cy="1780225"/>
            </a:xfrm>
            <a:prstGeom prst="rect">
              <a:avLst/>
            </a:prstGeom>
          </p:spPr>
        </p:pic>
      </p:grp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39545D7A-AD79-4E1A-A808-217E1E718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03" y="3668494"/>
            <a:ext cx="5331744" cy="2543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FAC034-0EA4-4B38-B94A-2A8A99F541F7}"/>
              </a:ext>
            </a:extLst>
          </p:cNvPr>
          <p:cNvSpPr txBox="1"/>
          <p:nvPr/>
        </p:nvSpPr>
        <p:spPr>
          <a:xfrm>
            <a:off x="1814769" y="241137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Compact Fluorescent Lamp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2EEAF-973C-4731-9C6A-C6F226000457}"/>
              </a:ext>
            </a:extLst>
          </p:cNvPr>
          <p:cNvSpPr txBox="1"/>
          <p:nvPr/>
        </p:nvSpPr>
        <p:spPr>
          <a:xfrm>
            <a:off x="6297503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of device when all LEDs are at full brightness</a:t>
            </a:r>
          </a:p>
        </p:txBody>
      </p:sp>
    </p:spTree>
    <p:extLst>
      <p:ext uri="{BB962C8B-B14F-4D97-AF65-F5344CB8AC3E}">
        <p14:creationId xmlns:p14="http://schemas.microsoft.com/office/powerpoint/2010/main" val="321353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1626-3904-456B-8C7A-6826D7E5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17D6-FC91-4FFC-B65A-1F4BEE0A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far:</a:t>
            </a:r>
          </a:p>
          <a:p>
            <a:pPr lvl="1"/>
            <a:r>
              <a:rPr lang="en-GB" dirty="0"/>
              <a:t>developed working hardware </a:t>
            </a:r>
          </a:p>
          <a:p>
            <a:pPr lvl="1"/>
            <a:r>
              <a:rPr lang="en-GB" dirty="0"/>
              <a:t>Overcome a lack of access to equipment</a:t>
            </a:r>
          </a:p>
          <a:p>
            <a:pPr lvl="1"/>
            <a:r>
              <a:rPr lang="en-GB" dirty="0"/>
              <a:t>Proven that the measurement method is robust</a:t>
            </a:r>
          </a:p>
          <a:p>
            <a:pPr lvl="1"/>
            <a:r>
              <a:rPr lang="en-GB" dirty="0"/>
              <a:t>Developed an accurate simulation suit</a:t>
            </a:r>
          </a:p>
          <a:p>
            <a:pPr lvl="1"/>
            <a:r>
              <a:rPr lang="en-GB" dirty="0"/>
              <a:t>Developed automation software to aid with recordings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69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C0B6-04BA-43FD-B588-2E9DC0B6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DDC1-6697-476B-8C9C-DAC6E050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What’s left:</a:t>
            </a:r>
          </a:p>
          <a:p>
            <a:pPr lvl="1"/>
            <a:r>
              <a:rPr lang="en-GB" dirty="0"/>
              <a:t>Optimise device output spectra using simulator and measurements</a:t>
            </a:r>
          </a:p>
          <a:p>
            <a:pPr lvl="1"/>
            <a:r>
              <a:rPr lang="en-GB" dirty="0"/>
              <a:t>Analyse melanotic effect of light</a:t>
            </a:r>
          </a:p>
          <a:p>
            <a:pPr lvl="1"/>
            <a:r>
              <a:rPr lang="en-GB" dirty="0"/>
              <a:t>Verify that spectra can be faded between “realistically”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79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036F-1938-47B3-8756-0894C938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F805-2504-4EFC-8ED0-0FB7D756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dirty="0" err="1">
                <a:effectLst/>
                <a:latin typeface="Arial" panose="020B0604020202020204" pitchFamily="34" charset="0"/>
              </a:rPr>
              <a:t>Czeisler</a:t>
            </a:r>
            <a:r>
              <a:rPr lang="en-GB" sz="2000" b="0" i="0" u="none" strike="noStrike" dirty="0">
                <a:effectLst/>
                <a:latin typeface="Arial" panose="020B0604020202020204" pitchFamily="34" charset="0"/>
              </a:rPr>
              <a:t>, C. A. (2013). Perspective: casting light on sleep deficiency. </a:t>
            </a:r>
            <a:r>
              <a:rPr lang="en-GB" sz="2000" b="0" i="1" u="none" strike="noStrike" dirty="0">
                <a:effectLst/>
                <a:latin typeface="Arial" panose="020B0604020202020204" pitchFamily="34" charset="0"/>
              </a:rPr>
              <a:t>Nature</a:t>
            </a:r>
            <a:r>
              <a:rPr lang="en-GB" sz="20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GB" sz="2000" b="0" i="1" u="none" strike="noStrike" dirty="0">
                <a:effectLst/>
                <a:latin typeface="Arial" panose="020B0604020202020204" pitchFamily="34" charset="0"/>
              </a:rPr>
              <a:t>497</a:t>
            </a:r>
            <a:r>
              <a:rPr lang="en-GB" sz="2000" b="0" i="0" u="none" strike="noStrike" dirty="0">
                <a:effectLst/>
                <a:latin typeface="Arial" panose="020B0604020202020204" pitchFamily="34" charset="0"/>
              </a:rPr>
              <a:t>(7450), S13-S13.</a:t>
            </a:r>
            <a:endParaRPr lang="en-GB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0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dirty="0">
                <a:effectLst/>
                <a:latin typeface="Arial" panose="020B0604020202020204" pitchFamily="34" charset="0"/>
              </a:rPr>
              <a:t>Grose, M. (2014). Artificial light at night: a neglected population health concern of the built environment. Health promotion journal of Australia: official journal of Australian Association of Health Promotion Professionals, 25(3), 193-195.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6653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688</TotalTime>
  <Words>437</Words>
  <Application>Microsoft Office PowerPoint</Application>
  <PresentationFormat>Widescreen</PresentationFormat>
  <Paragraphs>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Roboto</vt:lpstr>
      <vt:lpstr>Vapor Trail</vt:lpstr>
      <vt:lpstr>Progress Review</vt:lpstr>
      <vt:lpstr>Background</vt:lpstr>
      <vt:lpstr>Methods</vt:lpstr>
      <vt:lpstr>timeline</vt:lpstr>
      <vt:lpstr>Results</vt:lpstr>
      <vt:lpstr>Results</vt:lpstr>
      <vt:lpstr>Evaluation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Appleton (Student)</dc:creator>
  <cp:lastModifiedBy>Nicholas Appleton (Student)</cp:lastModifiedBy>
  <cp:revision>23</cp:revision>
  <dcterms:created xsi:type="dcterms:W3CDTF">2021-03-19T10:52:56Z</dcterms:created>
  <dcterms:modified xsi:type="dcterms:W3CDTF">2021-03-21T16:34:42Z</dcterms:modified>
</cp:coreProperties>
</file>