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5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30" r:id="rId2"/>
    <p:sldMasterId id="2147483768" r:id="rId3"/>
    <p:sldMasterId id="2147483853" r:id="rId4"/>
    <p:sldMasterId id="2147483931" r:id="rId5"/>
    <p:sldMasterId id="2147483992" r:id="rId6"/>
  </p:sldMasterIdLst>
  <p:notesMasterIdLst>
    <p:notesMasterId r:id="rId9"/>
  </p:notesMasterIdLst>
  <p:sldIdLst>
    <p:sldId id="317" r:id="rId7"/>
    <p:sldId id="63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60" autoAdjust="0"/>
    <p:restoredTop sz="73966" autoAdjust="0"/>
  </p:normalViewPr>
  <p:slideViewPr>
    <p:cSldViewPr snapToGrid="0" snapToObjects="1">
      <p:cViewPr varScale="1">
        <p:scale>
          <a:sx n="56" d="100"/>
          <a:sy n="56" d="100"/>
        </p:scale>
        <p:origin x="84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36161-4147-4D4D-BE2C-B4AE70BE7CB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6E5AB-D48C-5947-B190-411BC8DAA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228600" algn="l" fontAlgn="base" hangingPunct="0"/>
            <a:r>
              <a:rPr lang="en-US" b="1" kern="0" dirty="0">
                <a:solidFill>
                  <a:srgbClr val="0000BE"/>
                </a:solidFill>
                <a:latin typeface="Calibri Light"/>
                <a:sym typeface="Calibri"/>
              </a:rPr>
              <a:t>Programming everything, APIs, Software Defined Networks, containers, DevOps, Open Source, intelligent self-healing network, </a:t>
            </a:r>
          </a:p>
          <a:p>
            <a:pPr marL="0" lvl="1" indent="228600" algn="l" fontAlgn="base" hangingPunct="0"/>
            <a:r>
              <a:rPr lang="en-US" b="1" kern="0" dirty="0">
                <a:solidFill>
                  <a:srgbClr val="0000BE"/>
                </a:solidFill>
                <a:latin typeface="Calibri Light"/>
                <a:sym typeface="Calibri"/>
              </a:rPr>
              <a:t>everything distributed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6E5AB-D48C-5947-B190-411BC8DAA4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0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5400" b="1" baseline="0" dirty="0">
                <a:solidFill>
                  <a:schemeClr val="tx1"/>
                </a:solidFill>
              </a:rPr>
              <a:t>Other potentials:</a:t>
            </a:r>
          </a:p>
          <a:p>
            <a:pPr marL="0" indent="0" fontAlgn="base">
              <a:buNone/>
            </a:pPr>
            <a:endParaRPr lang="en-US" sz="5400" b="1" baseline="0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IDC: Technologies covered include distributed cloud, pervasive AI,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diversified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more. </a:t>
            </a:r>
          </a:p>
          <a:p>
            <a:pPr marL="0" indent="0" fontAlgn="base">
              <a:buNone/>
            </a:pPr>
            <a:r>
              <a:rPr lang="en-US" sz="5400" b="0" baseline="0" dirty="0">
                <a:solidFill>
                  <a:schemeClr val="tx1"/>
                </a:solidFill>
              </a:rPr>
              <a:t>Everything as code, Automating Cyber Security for diversity and scale, Intelligent automation</a:t>
            </a:r>
          </a:p>
          <a:p>
            <a:pPr marL="0" indent="0" fontAlgn="base">
              <a:buNone/>
            </a:pPr>
            <a:endParaRPr lang="en-US" sz="5400" b="0" baseline="0" dirty="0">
              <a:solidFill>
                <a:schemeClr val="tx1"/>
              </a:solidFill>
            </a:endParaRPr>
          </a:p>
          <a:p>
            <a:pPr fontAlgn="base" hangingPunct="0"/>
            <a:r>
              <a:rPr lang="en-US" sz="5400" b="1" kern="0" dirty="0">
                <a:solidFill>
                  <a:prstClr val="black"/>
                </a:solidFill>
                <a:latin typeface="Calibri Light"/>
                <a:sym typeface="Calibri"/>
              </a:rPr>
              <a:t>1. Preparing for Software Defined Everything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kern="0" dirty="0">
                <a:solidFill>
                  <a:srgbClr val="0000BE"/>
                </a:solidFill>
                <a:latin typeface="Calibri Light"/>
                <a:sym typeface="Calibri"/>
              </a:rPr>
              <a:t>Programming, SDN, containers, DevOps, Open Software, Intelligent network, devices</a:t>
            </a: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 Light"/>
                <a:sym typeface="Calibri"/>
              </a:rPr>
              <a:t>2. Accelerating the computing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kern="0" dirty="0">
                <a:solidFill>
                  <a:srgbClr val="0000BE"/>
                </a:solidFill>
                <a:latin typeface="Calibri Light"/>
                <a:sym typeface="Calibri"/>
              </a:rPr>
              <a:t>Cloud, </a:t>
            </a:r>
            <a:r>
              <a:rPr lang="en-US" b="0" kern="0" dirty="0" err="1">
                <a:solidFill>
                  <a:srgbClr val="0000BE"/>
                </a:solidFill>
                <a:latin typeface="Calibri Light"/>
                <a:sym typeface="Calibri"/>
              </a:rPr>
              <a:t>Serverless</a:t>
            </a:r>
            <a:r>
              <a:rPr lang="en-US" b="0" kern="0" dirty="0">
                <a:solidFill>
                  <a:srgbClr val="0000BE"/>
                </a:solidFill>
                <a:latin typeface="Calibri Light"/>
                <a:sym typeface="Calibri"/>
              </a:rPr>
              <a:t>, cloud edge, HPC, GPUs, Quantum</a:t>
            </a: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000000"/>
                </a:solidFill>
                <a:latin typeface="Calibri Light"/>
                <a:sym typeface="Calibri"/>
              </a:rPr>
              <a:t>3. Living mobile in a mixed reality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kern="0" dirty="0">
                <a:solidFill>
                  <a:srgbClr val="0000BE"/>
                </a:solidFill>
                <a:latin typeface="Calibri Light"/>
                <a:sym typeface="Calibri"/>
              </a:rPr>
              <a:t>Mobile, smart devices, AR, </a:t>
            </a:r>
            <a:r>
              <a:rPr lang="en-US" b="0" kern="0" dirty="0" err="1">
                <a:solidFill>
                  <a:srgbClr val="0000BE"/>
                </a:solidFill>
                <a:latin typeface="Calibri Light"/>
                <a:sym typeface="Calibri"/>
              </a:rPr>
              <a:t>IoT</a:t>
            </a:r>
            <a:r>
              <a:rPr lang="en-US" b="0" kern="0" dirty="0">
                <a:solidFill>
                  <a:srgbClr val="0000BE"/>
                </a:solidFill>
                <a:latin typeface="Calibri Light"/>
                <a:sym typeface="Calibri"/>
              </a:rPr>
              <a:t>, NUI, customization</a:t>
            </a: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 Light"/>
                <a:sym typeface="Calibri"/>
              </a:rPr>
              <a:t>4. Automating Intelligence: Measuring &amp; Automating Everything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kern="0" dirty="0">
                <a:solidFill>
                  <a:srgbClr val="0000BE"/>
                </a:solidFill>
                <a:latin typeface="Calibri Light"/>
                <a:sym typeface="Calibri"/>
              </a:rPr>
              <a:t>AI, </a:t>
            </a:r>
            <a:r>
              <a:rPr lang="en-US" b="0" kern="0" dirty="0" err="1">
                <a:solidFill>
                  <a:srgbClr val="0000BE"/>
                </a:solidFill>
                <a:latin typeface="Calibri Light"/>
                <a:sym typeface="Calibri"/>
              </a:rPr>
              <a:t>chatbots</a:t>
            </a:r>
            <a:r>
              <a:rPr lang="en-US" b="0" kern="0" dirty="0">
                <a:solidFill>
                  <a:srgbClr val="0000BE"/>
                </a:solidFill>
                <a:latin typeface="Calibri Light"/>
                <a:sym typeface="Calibri"/>
              </a:rPr>
              <a:t>, NLP, automation, data, APIs, analytics, combinations</a:t>
            </a: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 Light"/>
                <a:sym typeface="Calibri"/>
              </a:rPr>
              <a:t>5. Handling Cyber Security challenges at scale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kern="0" dirty="0">
                <a:solidFill>
                  <a:srgbClr val="0000BE"/>
                </a:solidFill>
                <a:latin typeface="Calibri Light"/>
                <a:sym typeface="Calibri"/>
              </a:rPr>
              <a:t>Scale, authentication, encryption, </a:t>
            </a:r>
            <a:r>
              <a:rPr lang="en-US" b="0" kern="0" dirty="0" err="1">
                <a:solidFill>
                  <a:srgbClr val="0000BE"/>
                </a:solidFill>
                <a:latin typeface="Calibri Light"/>
                <a:sym typeface="Calibri"/>
              </a:rPr>
              <a:t>BlockChain</a:t>
            </a:r>
            <a:endParaRPr lang="en-US" b="0" kern="0" dirty="0">
              <a:solidFill>
                <a:srgbClr val="0000BE"/>
              </a:solidFill>
              <a:latin typeface="Calibri Light"/>
              <a:sym typeface="Calibri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kern="0" dirty="0">
              <a:solidFill>
                <a:srgbClr val="0000BE"/>
              </a:solidFill>
              <a:latin typeface="Calibri Light"/>
              <a:sym typeface="Calibri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 Light"/>
                <a:sym typeface="Calibri"/>
              </a:rPr>
              <a:t>6. Adjusting to changing workforce expectations and habits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kern="0" dirty="0">
                <a:solidFill>
                  <a:srgbClr val="0000BE"/>
                </a:solidFill>
                <a:latin typeface="Calibri Light"/>
                <a:sym typeface="Calibri"/>
              </a:rPr>
              <a:t>Work from anywhere, gaming, sharing, open source, reduced footprint, cord-cutting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kern="0" dirty="0">
              <a:solidFill>
                <a:srgbClr val="0000BE"/>
              </a:solidFill>
              <a:latin typeface="Calibri Light"/>
              <a:sym typeface="Calibri"/>
            </a:endParaRPr>
          </a:p>
          <a:p>
            <a:endParaRPr lang="en-US" dirty="0"/>
          </a:p>
          <a:p>
            <a:pPr marL="0" indent="0" fontAlgn="base">
              <a:buNone/>
            </a:pPr>
            <a:endParaRPr lang="en-US" sz="5400" b="0" baseline="0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endParaRPr lang="en-US" sz="5400" b="0" baseline="0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endParaRPr lang="en-US" sz="4800" b="0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54BB-6854-4893-B510-576D1548A73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60DB-334C-454E-B210-77B0864F5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54BB-6854-4893-B510-576D1548A73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60DB-334C-454E-B210-77B0864F5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54BB-6854-4893-B510-576D1548A73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60DB-334C-454E-B210-77B0864F5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PL-logo_Stacked_Red-Blac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771" y="1569592"/>
            <a:ext cx="2881215" cy="1440607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608284" y="2914154"/>
            <a:ext cx="10032295" cy="43018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800" b="0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623110" y="3493463"/>
            <a:ext cx="9998657" cy="123577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Name(s) of Presenter(s), Directorate/Division and Date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JPL-logo_Stacked_Red-Blac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924" y="5164669"/>
            <a:ext cx="2881215" cy="1440607"/>
          </a:xfrm>
          <a:prstGeom prst="rect">
            <a:avLst/>
          </a:prstGeom>
        </p:spPr>
      </p:pic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"/>
            <a:ext cx="12192000" cy="455990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\</a:t>
            </a:r>
          </a:p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739983" y="4942621"/>
            <a:ext cx="10032295" cy="430183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800" b="0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1754805" y="5421290"/>
            <a:ext cx="9998657" cy="80443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Name(s) of Presenter(s), Directorate/Division and Date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" y="2995083"/>
            <a:ext cx="12192000" cy="86783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Chapter Divider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492878"/>
            <a:ext cx="180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Date Goes Here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1780" y="6492878"/>
            <a:ext cx="7281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Name of presentation or other info goes here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1892" y="6492878"/>
            <a:ext cx="1690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492878"/>
            <a:ext cx="180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Date Goes Here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1780" y="6492878"/>
            <a:ext cx="7281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Name of presentation or other info goes here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1892" y="6492878"/>
            <a:ext cx="1690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32181" y="917225"/>
            <a:ext cx="10974917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454028"/>
            <a:ext cx="10977032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492878"/>
            <a:ext cx="180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Date Goes Here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1780" y="6492878"/>
            <a:ext cx="7281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Name of presentation or other info goes here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1892" y="6492878"/>
            <a:ext cx="1690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32181" y="917225"/>
            <a:ext cx="10974917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454028"/>
            <a:ext cx="10977032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6237816" y="1476966"/>
            <a:ext cx="5344584" cy="481588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/>
          </p:nvPr>
        </p:nvSpPr>
        <p:spPr>
          <a:xfrm>
            <a:off x="605370" y="1476378"/>
            <a:ext cx="5365201" cy="48164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492878"/>
            <a:ext cx="180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Date Goes Here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1780" y="6492878"/>
            <a:ext cx="7281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Name of presentation or other info goes here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1892" y="6492878"/>
            <a:ext cx="1690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32181" y="917225"/>
            <a:ext cx="10974917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454028"/>
            <a:ext cx="10977032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476377"/>
            <a:ext cx="12192000" cy="48164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\</a:t>
            </a:r>
          </a:p>
          <a:p>
            <a:r>
              <a:rPr lang="en-US" dirty="0"/>
              <a:t>Click Icon to Add Picture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54BB-6854-4893-B510-576D1548A73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60DB-334C-454E-B210-77B0864F5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 -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content_B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175">
            <a:miter lim="400000"/>
          </a:ln>
        </p:spPr>
      </p:pic>
      <p:sp>
        <p:nvSpPr>
          <p:cNvPr id="63" name="Shape 63"/>
          <p:cNvSpPr/>
          <p:nvPr/>
        </p:nvSpPr>
        <p:spPr>
          <a:xfrm>
            <a:off x="15156047" y="-227350"/>
            <a:ext cx="7506709" cy="8156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53" tIns="20053" rIns="20053" bIns="20053" anchor="ctr">
            <a:spAutoFit/>
          </a:bodyPr>
          <a:lstStyle>
            <a:lvl1pPr>
              <a:defRPr sz="17000" spc="2209"/>
            </a:lvl1pPr>
          </a:lstStyle>
          <a:p>
            <a:pPr defTabSz="914400" hangingPunct="0"/>
            <a:r>
              <a:rPr sz="5037" kern="0">
                <a:solidFill>
                  <a:srgbClr val="000000"/>
                </a:solidFill>
                <a:latin typeface="Calibri Light"/>
                <a:sym typeface="Calibri"/>
              </a:rPr>
              <a:t>SPEAKER NAME</a:t>
            </a:r>
          </a:p>
        </p:txBody>
      </p:sp>
      <p:sp>
        <p:nvSpPr>
          <p:cNvPr id="64" name="Shape 64"/>
          <p:cNvSpPr/>
          <p:nvPr/>
        </p:nvSpPr>
        <p:spPr>
          <a:xfrm>
            <a:off x="13386941" y="2916501"/>
            <a:ext cx="7669189" cy="49645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53" tIns="20053" rIns="20053" bIns="20053" anchor="ctr">
            <a:spAutoFit/>
          </a:bodyPr>
          <a:lstStyle>
            <a:lvl1pPr>
              <a:defRPr sz="10000" cap="all" spc="3000"/>
            </a:lvl1pPr>
          </a:lstStyle>
          <a:p>
            <a:pPr defTabSz="914400" hangingPunct="0"/>
            <a:r>
              <a:rPr sz="2963" kern="0">
                <a:solidFill>
                  <a:srgbClr val="000000"/>
                </a:solidFill>
                <a:latin typeface="Calibri Light"/>
                <a:sym typeface="Calibri"/>
              </a:rPr>
              <a:t>TITLE OF SLIDE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sz="quarter" idx="13"/>
          </p:nvPr>
        </p:nvSpPr>
        <p:spPr>
          <a:xfrm>
            <a:off x="359513" y="811333"/>
            <a:ext cx="3683252" cy="543867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sz="3260" cap="all" spc="196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t>title of slide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Footer modifi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492877"/>
            <a:ext cx="180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August 10, 2017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1779" y="6492877"/>
            <a:ext cx="7281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https://goto.jpl.nasa.gov/orchestration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1891" y="6492877"/>
            <a:ext cx="1690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454027"/>
            <a:ext cx="10977032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4999-2F87-B649-B45E-52483FEFF0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2D6-F1ED-AC47-A095-8ECFA9C475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4999-2F87-B649-B45E-52483FEFF0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2D6-F1ED-AC47-A095-8ECFA9C475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4038600" y="660483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prstClr val="black">
                    <a:tint val="75000"/>
                  </a:prstClr>
                </a:solidFill>
              </a:rPr>
              <a:t>JPL/Caltech PROPRIETARY—Not for Public Release or Redistribution</a:t>
            </a:r>
            <a:endParaRPr lang="en-US" sz="9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4999-2F87-B649-B45E-52483FEFF0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2D6-F1ED-AC47-A095-8ECFA9C475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4999-2F87-B649-B45E-52483FEFF0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2D6-F1ED-AC47-A095-8ECFA9C475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4999-2F87-B649-B45E-52483FEFF0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2D6-F1ED-AC47-A095-8ECFA9C475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4999-2F87-B649-B45E-52483FEFF0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2D6-F1ED-AC47-A095-8ECFA9C475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4999-2F87-B649-B45E-52483FEFF0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2D6-F1ED-AC47-A095-8ECFA9C475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4999-2F87-B649-B45E-52483FEFF0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2D6-F1ED-AC47-A095-8ECFA9C475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54BB-6854-4893-B510-576D1548A73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60DB-334C-454E-B210-77B0864F5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4999-2F87-B649-B45E-52483FEFF0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2D6-F1ED-AC47-A095-8ECFA9C475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4999-2F87-B649-B45E-52483FEFF0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2D6-F1ED-AC47-A095-8ECFA9C475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4999-2F87-B649-B45E-52483FEFF0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2D6-F1ED-AC47-A095-8ECFA9C475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232" y="5195578"/>
            <a:ext cx="10621169" cy="984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605370" y="454026"/>
            <a:ext cx="10977033" cy="436032"/>
          </a:xfrm>
          <a:prstGeom prst="rect">
            <a:avLst/>
          </a:prstGeom>
        </p:spPr>
        <p:txBody>
          <a:bodyPr anchor="t"/>
          <a:lstStyle>
            <a:lvl1pPr>
              <a:defRPr sz="28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xfrm>
            <a:off x="10926557" y="6540821"/>
            <a:ext cx="257632" cy="269241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86CB4B4D-7CA3-9044-876B-883B54F8677D}" type="slidenum">
              <a:rPr lang="uk-UA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uk-UA" kern="0">
              <a:solidFill>
                <a:srgbClr val="000000"/>
              </a:solidFill>
              <a:sym typeface="Calibri"/>
            </a:endParaRPr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sldNum" sz="quarter" idx="2"/>
          </p:nvPr>
        </p:nvSpPr>
        <p:spPr>
          <a:xfrm>
            <a:off x="11371603" y="6574233"/>
            <a:ext cx="210801" cy="202417"/>
          </a:xfrm>
          <a:prstGeom prst="rect">
            <a:avLst/>
          </a:prstGeom>
        </p:spPr>
        <p:txBody>
          <a:bodyPr lIns="91440" tIns="45720" rIns="91440" bIns="45720"/>
          <a:lstStyle>
            <a:lvl1pPr defTabSz="457200">
              <a:defRPr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hangingPunct="0"/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65" name="Shape 365"/>
          <p:cNvSpPr>
            <a:spLocks noGrp="1"/>
          </p:cNvSpPr>
          <p:nvPr>
            <p:ph type="body" sz="quarter" idx="1"/>
          </p:nvPr>
        </p:nvSpPr>
        <p:spPr>
          <a:xfrm>
            <a:off x="632181" y="917223"/>
            <a:ext cx="10974917" cy="327906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ct val="100000"/>
              </a:lnSpc>
              <a:spcBef>
                <a:spcPts val="45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228600" defTabSz="457200">
              <a:lnSpc>
                <a:spcPct val="100000"/>
              </a:lnSpc>
              <a:spcBef>
                <a:spcPts val="45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457200" defTabSz="457200">
              <a:lnSpc>
                <a:spcPct val="100000"/>
              </a:lnSpc>
              <a:spcBef>
                <a:spcPts val="45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685800" defTabSz="457200">
              <a:lnSpc>
                <a:spcPct val="100000"/>
              </a:lnSpc>
              <a:spcBef>
                <a:spcPts val="45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914400" defTabSz="457200">
              <a:lnSpc>
                <a:spcPct val="100000"/>
              </a:lnSpc>
              <a:spcBef>
                <a:spcPts val="45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6" name="Shape 366"/>
          <p:cNvSpPr>
            <a:spLocks noGrp="1"/>
          </p:cNvSpPr>
          <p:nvPr>
            <p:ph type="title"/>
          </p:nvPr>
        </p:nvSpPr>
        <p:spPr>
          <a:xfrm>
            <a:off x="605370" y="454026"/>
            <a:ext cx="10977033" cy="436032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100000"/>
              </a:lnSpc>
              <a:defRPr sz="2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982" y="4800600"/>
            <a:ext cx="7315200" cy="566738"/>
          </a:xfrm>
        </p:spPr>
        <p:txBody>
          <a:bodyPr anchor="b">
            <a:normAutofit/>
          </a:bodyPr>
          <a:lstStyle>
            <a:lvl1pPr algn="ctr">
              <a:defRPr sz="2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982" y="612775"/>
            <a:ext cx="7315200" cy="4114800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982" y="5367340"/>
            <a:ext cx="7315200" cy="804863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54BB-6854-4893-B510-576D1548A73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60DB-334C-454E-B210-77B0864F5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  <p:hf hd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19" y="4406902"/>
            <a:ext cx="10363200" cy="1362075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19" y="2906712"/>
            <a:ext cx="10363200" cy="150018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05CECD4F-AD8B-2148-9B31-6079116AE208}" type="datetimeFigureOut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11/6/2018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BBC21D29-CA4D-ED4B-B54A-A736ED6796E6}" type="slidenum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448300" cy="452596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4100" y="1600202"/>
            <a:ext cx="5448300" cy="452596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05CECD4F-AD8B-2148-9B31-6079116AE208}" type="datetimeFigureOut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11/6/2018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BBC21D29-CA4D-ED4B-B54A-A736ED6796E6}" type="slidenum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7182" cy="63976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182" cy="395128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34" y="1535112"/>
            <a:ext cx="5388769" cy="63976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34" y="2174875"/>
            <a:ext cx="5388769" cy="395128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05CECD4F-AD8B-2148-9B31-6079116AE208}" type="datetimeFigureOut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11/6/2018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BBC21D29-CA4D-ED4B-B54A-A736ED6796E6}" type="slidenum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05CECD4F-AD8B-2148-9B31-6079116AE208}" type="datetimeFigureOut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11/6/2018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BBC21D29-CA4D-ED4B-B54A-A736ED6796E6}" type="slidenum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0819" cy="116205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470" y="273052"/>
            <a:ext cx="6815931" cy="58531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0819" cy="4691063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05CECD4F-AD8B-2148-9B31-6079116AE208}" type="datetimeFigureOut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11/6/2018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BBC21D29-CA4D-ED4B-B54A-A736ED6796E6}" type="slidenum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05CECD4F-AD8B-2148-9B31-6079116AE208}" type="datetimeFigureOut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11/6/2018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BBC21D29-CA4D-ED4B-B54A-A736ED6796E6}" type="slidenum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</p:spTree>
    <p:extLst/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153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05CECD4F-AD8B-2148-9B31-6079116AE208}" type="datetimeFigureOut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11/6/2018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BBC21D29-CA4D-ED4B-B54A-A736ED6796E6}" type="slidenum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</p:spTree>
    <p:extLst/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232" y="5195578"/>
            <a:ext cx="10621169" cy="984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54BB-6854-4893-B510-576D1548A73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60DB-334C-454E-B210-77B0864F5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  <p:hf hdr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605370" y="454026"/>
            <a:ext cx="10977033" cy="436032"/>
          </a:xfrm>
          <a:prstGeom prst="rect">
            <a:avLst/>
          </a:prstGeom>
        </p:spPr>
        <p:txBody>
          <a:bodyPr anchor="t"/>
          <a:lstStyle>
            <a:lvl1pPr>
              <a:defRPr sz="28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xfrm>
            <a:off x="10926557" y="6540821"/>
            <a:ext cx="257632" cy="269241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86CB4B4D-7CA3-9044-876B-883B54F8677D}" type="slidenum">
              <a:rPr lang="uk-UA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uk-UA" kern="0">
              <a:solidFill>
                <a:srgbClr val="000000"/>
              </a:solidFill>
              <a:sym typeface="Calibri"/>
            </a:endParaRPr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sldNum" sz="quarter" idx="2"/>
          </p:nvPr>
        </p:nvSpPr>
        <p:spPr>
          <a:xfrm>
            <a:off x="11371603" y="6574233"/>
            <a:ext cx="210801" cy="202417"/>
          </a:xfrm>
          <a:prstGeom prst="rect">
            <a:avLst/>
          </a:prstGeom>
        </p:spPr>
        <p:txBody>
          <a:bodyPr lIns="91440" tIns="45720" rIns="91440" bIns="45720"/>
          <a:lstStyle>
            <a:lvl1pPr defTabSz="457200">
              <a:defRPr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hangingPunct="0"/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65" name="Shape 365"/>
          <p:cNvSpPr>
            <a:spLocks noGrp="1"/>
          </p:cNvSpPr>
          <p:nvPr>
            <p:ph type="body" sz="quarter" idx="1"/>
          </p:nvPr>
        </p:nvSpPr>
        <p:spPr>
          <a:xfrm>
            <a:off x="632181" y="917223"/>
            <a:ext cx="10974917" cy="327906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ct val="100000"/>
              </a:lnSpc>
              <a:spcBef>
                <a:spcPts val="45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228600" defTabSz="457200">
              <a:lnSpc>
                <a:spcPct val="100000"/>
              </a:lnSpc>
              <a:spcBef>
                <a:spcPts val="45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457200" defTabSz="457200">
              <a:lnSpc>
                <a:spcPct val="100000"/>
              </a:lnSpc>
              <a:spcBef>
                <a:spcPts val="45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685800" defTabSz="457200">
              <a:lnSpc>
                <a:spcPct val="100000"/>
              </a:lnSpc>
              <a:spcBef>
                <a:spcPts val="45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914400" defTabSz="457200">
              <a:lnSpc>
                <a:spcPct val="100000"/>
              </a:lnSpc>
              <a:spcBef>
                <a:spcPts val="45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6" name="Shape 366"/>
          <p:cNvSpPr>
            <a:spLocks noGrp="1"/>
          </p:cNvSpPr>
          <p:nvPr>
            <p:ph type="title"/>
          </p:nvPr>
        </p:nvSpPr>
        <p:spPr>
          <a:xfrm>
            <a:off x="605370" y="454026"/>
            <a:ext cx="10977033" cy="436032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100000"/>
              </a:lnSpc>
              <a:defRPr sz="2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982" y="4800600"/>
            <a:ext cx="7315200" cy="566738"/>
          </a:xfrm>
        </p:spPr>
        <p:txBody>
          <a:bodyPr anchor="b">
            <a:normAutofit/>
          </a:bodyPr>
          <a:lstStyle>
            <a:lvl1pPr algn="ctr">
              <a:defRPr sz="2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982" y="612775"/>
            <a:ext cx="7315200" cy="4114800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982" y="5367340"/>
            <a:ext cx="7315200" cy="804863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19" y="4406902"/>
            <a:ext cx="10363200" cy="1362075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19" y="2906712"/>
            <a:ext cx="10363200" cy="150018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05CECD4F-AD8B-2148-9B31-6079116AE208}" type="datetimeFigureOut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11/6/2018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BBC21D29-CA4D-ED4B-B54A-A736ED6796E6}" type="slidenum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</p:spTree>
    <p:extLst/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448300" cy="452596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4100" y="1600202"/>
            <a:ext cx="5448300" cy="452596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05CECD4F-AD8B-2148-9B31-6079116AE208}" type="datetimeFigureOut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11/6/2018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BBC21D29-CA4D-ED4B-B54A-A736ED6796E6}" type="slidenum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</p:spTree>
    <p:extLst/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7182" cy="63976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182" cy="395128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34" y="1535112"/>
            <a:ext cx="5388769" cy="63976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34" y="2174875"/>
            <a:ext cx="5388769" cy="395128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05CECD4F-AD8B-2148-9B31-6079116AE208}" type="datetimeFigureOut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11/6/2018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BBC21D29-CA4D-ED4B-B54A-A736ED6796E6}" type="slidenum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</p:spTree>
    <p:extLst/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05CECD4F-AD8B-2148-9B31-6079116AE208}" type="datetimeFigureOut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11/6/2018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BBC21D29-CA4D-ED4B-B54A-A736ED6796E6}" type="slidenum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</p:spTree>
    <p:extLst/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0819" cy="116205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470" y="273052"/>
            <a:ext cx="6815931" cy="58531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0819" cy="4691063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05CECD4F-AD8B-2148-9B31-6079116AE208}" type="datetimeFigureOut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11/6/2018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BBC21D29-CA4D-ED4B-B54A-A736ED6796E6}" type="slidenum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</p:spTree>
    <p:extLst/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05CECD4F-AD8B-2148-9B31-6079116AE208}" type="datetimeFigureOut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11/6/2018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BBC21D29-CA4D-ED4B-B54A-A736ED6796E6}" type="slidenum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54BB-6854-4893-B510-576D1548A73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60DB-334C-454E-B210-77B0864F5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  <p:hf hdr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153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05CECD4F-AD8B-2148-9B31-6079116AE208}" type="datetimeFigureOut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11/6/2018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BBC21D29-CA4D-ED4B-B54A-A736ED6796E6}" type="slidenum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</p:spTree>
    <p:extLst/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hangingPunct="0"/>
            <a:fld id="{270A09F0-A977-4F4A-B31E-47E6B162610B}" type="datetimeFigureOut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11/6/2018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hangingPunct="0"/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hangingPunct="0"/>
            <a:fld id="{55E08A9E-C25D-F742-9742-781DF67FC497}" type="slidenum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</p:spTree>
    <p:extLst/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5998811" y="6347598"/>
            <a:ext cx="189365" cy="177759"/>
          </a:xfrm>
          <a:prstGeom prst="rect">
            <a:avLst/>
          </a:prstGeom>
        </p:spPr>
        <p:txBody>
          <a:bodyPr/>
          <a:lstStyle/>
          <a:p>
            <a:pPr hangingPunct="0"/>
            <a:fld id="{86CB4B4D-7CA3-9044-876B-883B54F8677D}" type="slidenum">
              <a:rPr lang="uk-UA" kern="0" smtClean="0">
                <a:solidFill>
                  <a:srgbClr val="FFFFFF">
                    <a:alpha val="40000"/>
                  </a:srgbClr>
                </a:solidFill>
                <a:sym typeface="Calibri"/>
              </a:rPr>
              <a:pPr hangingPunct="0"/>
              <a:t>‹#›</a:t>
            </a:fld>
            <a:endParaRPr lang="uk-UA" kern="0">
              <a:solidFill>
                <a:srgbClr val="FFFFFF">
                  <a:alpha val="40000"/>
                </a:srgbClr>
              </a:solidFill>
              <a:sym typeface="Calibri"/>
            </a:endParaRPr>
          </a:p>
        </p:txBody>
      </p:sp>
    </p:spTree>
    <p:extLst/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32180" y="917223"/>
            <a:ext cx="10974917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454026"/>
            <a:ext cx="10977032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add Mission or Project Name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1814286" y="1360715"/>
            <a:ext cx="8926287" cy="353785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Mission logo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09602" y="5033130"/>
            <a:ext cx="10972799" cy="1588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1505859" y="5202464"/>
            <a:ext cx="2836333" cy="1174751"/>
          </a:xfrm>
          <a:prstGeom prst="rect">
            <a:avLst/>
          </a:prstGeom>
        </p:spPr>
        <p:txBody>
          <a:bodyPr vert="horz"/>
          <a:lstStyle>
            <a:lvl1pPr>
              <a:defRPr sz="1600" baseline="0">
                <a:solidFill>
                  <a:srgbClr val="00000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NASA, JPL or other partner logo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4832050" y="5202464"/>
            <a:ext cx="2836333" cy="1174751"/>
          </a:xfrm>
          <a:prstGeom prst="rect">
            <a:avLst/>
          </a:prstGeom>
        </p:spPr>
        <p:txBody>
          <a:bodyPr vert="horz"/>
          <a:lstStyle>
            <a:lvl1pPr>
              <a:defRPr sz="1600" baseline="0">
                <a:solidFill>
                  <a:srgbClr val="00000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NASA, JPL or other partner logo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8158240" y="5202464"/>
            <a:ext cx="2836333" cy="1174751"/>
          </a:xfrm>
          <a:prstGeom prst="rect">
            <a:avLst/>
          </a:prstGeom>
        </p:spPr>
        <p:txBody>
          <a:bodyPr vert="horz"/>
          <a:lstStyle>
            <a:lvl1pPr>
              <a:defRPr sz="1600" baseline="0">
                <a:solidFill>
                  <a:srgbClr val="00000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NASA, JPL or other partner logo</a:t>
            </a:r>
          </a:p>
        </p:txBody>
      </p:sp>
      <p:pic>
        <p:nvPicPr>
          <p:cNvPr id="25" name="Picture 24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11247689" y="6600391"/>
            <a:ext cx="562435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F1E51A9F-9D40-144B-9666-6B30B75E8C1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454026"/>
            <a:ext cx="10977032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pic>
        <p:nvPicPr>
          <p:cNvPr id="13" name="Picture 12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11247689" y="6600391"/>
            <a:ext cx="562435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1A9F-9D40-144B-9666-6B30B75E8C1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32180" y="917223"/>
            <a:ext cx="10974917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454026"/>
            <a:ext cx="10977032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pic>
        <p:nvPicPr>
          <p:cNvPr id="15" name="Picture 14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11247689" y="6600391"/>
            <a:ext cx="562435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1E51A9F-9D40-144B-9666-6B30B75E8C1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454026"/>
            <a:ext cx="10977032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412876"/>
            <a:ext cx="10998200" cy="487997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15" name="Picture 14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11247689" y="6600391"/>
            <a:ext cx="562435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32180" y="917223"/>
            <a:ext cx="10974917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454026"/>
            <a:ext cx="10977032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412876"/>
            <a:ext cx="10998200" cy="487997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17" name="Picture 16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11247689" y="6600391"/>
            <a:ext cx="562435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Conten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454026"/>
            <a:ext cx="10977032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247120" y="1407694"/>
            <a:ext cx="5344584" cy="48158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614672" y="1407106"/>
            <a:ext cx="5365201" cy="481647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16" name="Picture 15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11247689" y="6600391"/>
            <a:ext cx="562435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1E51A9F-9D40-144B-9666-6B30B75E8C1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/Conten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32180" y="917223"/>
            <a:ext cx="10974917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454026"/>
            <a:ext cx="10977032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247120" y="1407694"/>
            <a:ext cx="5344584" cy="48158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614672" y="1407106"/>
            <a:ext cx="5365201" cy="481647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16" name="Picture 15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11247689" y="6600391"/>
            <a:ext cx="562435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1E51A9F-9D40-144B-9666-6B30B75E8C1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54BB-6854-4893-B510-576D1548A73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60DB-334C-454E-B210-77B0864F5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454026"/>
            <a:ext cx="10977032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0" y="1412875"/>
            <a:ext cx="12192000" cy="5030788"/>
          </a:xfrm>
          <a:prstGeom prst="rect">
            <a:avLst/>
          </a:prstGeom>
        </p:spPr>
        <p:txBody>
          <a:bodyPr vert="horz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15" name="Picture 14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11247689" y="6600391"/>
            <a:ext cx="562435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E51A9F-9D40-144B-9666-6B30B75E8C1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32180" y="917223"/>
            <a:ext cx="10974917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454026"/>
            <a:ext cx="10977032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0" y="1412875"/>
            <a:ext cx="12192000" cy="5030788"/>
          </a:xfrm>
          <a:prstGeom prst="rect">
            <a:avLst/>
          </a:prstGeom>
        </p:spPr>
        <p:txBody>
          <a:bodyPr vert="horz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15" name="Picture 14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11247689" y="6600391"/>
            <a:ext cx="562435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E51A9F-9D40-144B-9666-6B30B75E8C1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Black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19226"/>
            <a:ext cx="12192000" cy="5029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454026"/>
            <a:ext cx="10977032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pic>
        <p:nvPicPr>
          <p:cNvPr id="20" name="Picture 19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11247689" y="6600391"/>
            <a:ext cx="562435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1A9F-9D40-144B-9666-6B30B75E8C1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/Black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19226"/>
            <a:ext cx="12192000" cy="50291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32180" y="917223"/>
            <a:ext cx="10974917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454026"/>
            <a:ext cx="10977032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1665818" y="2594882"/>
            <a:ext cx="9207801" cy="2603046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20" name="Picture 19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11247689" y="6600391"/>
            <a:ext cx="562435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E51A9F-9D40-144B-9666-6B30B75E8C1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11247689" y="6600391"/>
            <a:ext cx="562435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1A9F-9D40-144B-9666-6B30B75E8C1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" y="2995083"/>
            <a:ext cx="12192000" cy="86783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Chapter Divider</a:t>
            </a:r>
          </a:p>
        </p:txBody>
      </p:sp>
    </p:spTree>
    <p:extLst/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676382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232" y="5195578"/>
            <a:ext cx="10621169" cy="984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949260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930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54BB-6854-4893-B510-576D1548A73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60DB-334C-454E-B210-77B0864F5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  <p:hf hdr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861166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605370" y="454026"/>
            <a:ext cx="10977033" cy="436032"/>
          </a:xfrm>
          <a:prstGeom prst="rect">
            <a:avLst/>
          </a:prstGeom>
        </p:spPr>
        <p:txBody>
          <a:bodyPr anchor="t"/>
          <a:lstStyle>
            <a:lvl1pPr>
              <a:defRPr sz="28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xfrm>
            <a:off x="10926557" y="6540821"/>
            <a:ext cx="257632" cy="269241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0532932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sldNum" sz="quarter" idx="2"/>
          </p:nvPr>
        </p:nvSpPr>
        <p:spPr>
          <a:xfrm>
            <a:off x="11371603" y="6574233"/>
            <a:ext cx="210801" cy="202417"/>
          </a:xfrm>
          <a:prstGeom prst="rect">
            <a:avLst/>
          </a:prstGeom>
        </p:spPr>
        <p:txBody>
          <a:bodyPr lIns="91440" tIns="45720" rIns="91440" bIns="45720"/>
          <a:lstStyle>
            <a:lvl1pPr defTabSz="457200">
              <a:defRPr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5" name="Shape 365"/>
          <p:cNvSpPr>
            <a:spLocks noGrp="1"/>
          </p:cNvSpPr>
          <p:nvPr>
            <p:ph type="body" sz="quarter" idx="1"/>
          </p:nvPr>
        </p:nvSpPr>
        <p:spPr>
          <a:xfrm>
            <a:off x="632181" y="917223"/>
            <a:ext cx="10974917" cy="327906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ct val="100000"/>
              </a:lnSpc>
              <a:spcBef>
                <a:spcPts val="45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228600" defTabSz="457200">
              <a:lnSpc>
                <a:spcPct val="100000"/>
              </a:lnSpc>
              <a:spcBef>
                <a:spcPts val="45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457200" defTabSz="457200">
              <a:lnSpc>
                <a:spcPct val="100000"/>
              </a:lnSpc>
              <a:spcBef>
                <a:spcPts val="45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685800" defTabSz="457200">
              <a:lnSpc>
                <a:spcPct val="100000"/>
              </a:lnSpc>
              <a:spcBef>
                <a:spcPts val="45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914400" defTabSz="457200">
              <a:lnSpc>
                <a:spcPct val="100000"/>
              </a:lnSpc>
              <a:spcBef>
                <a:spcPts val="45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6" name="Shape 366"/>
          <p:cNvSpPr>
            <a:spLocks noGrp="1"/>
          </p:cNvSpPr>
          <p:nvPr>
            <p:ph type="title"/>
          </p:nvPr>
        </p:nvSpPr>
        <p:spPr>
          <a:xfrm>
            <a:off x="605370" y="454026"/>
            <a:ext cx="10977033" cy="436032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100000"/>
              </a:lnSpc>
              <a:defRPr sz="2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7587767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982" y="4800600"/>
            <a:ext cx="7315200" cy="566738"/>
          </a:xfrm>
        </p:spPr>
        <p:txBody>
          <a:bodyPr anchor="b">
            <a:normAutofit/>
          </a:bodyPr>
          <a:lstStyle>
            <a:lvl1pPr algn="ctr">
              <a:defRPr sz="2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982" y="612775"/>
            <a:ext cx="7315200" cy="4114800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982" y="5367340"/>
            <a:ext cx="7315200" cy="804863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029992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19" y="4406902"/>
            <a:ext cx="10363200" cy="1362075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19" y="2906712"/>
            <a:ext cx="10363200" cy="150018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05CECD4F-AD8B-2148-9B31-6079116AE20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BBC21D29-CA4D-ED4B-B54A-A736ED67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6666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448300" cy="452596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4100" y="1600202"/>
            <a:ext cx="5448300" cy="452596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05CECD4F-AD8B-2148-9B31-6079116AE20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BBC21D29-CA4D-ED4B-B54A-A736ED67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8559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7182" cy="63976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182" cy="395128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34" y="1535112"/>
            <a:ext cx="5388769" cy="63976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34" y="2174875"/>
            <a:ext cx="5388769" cy="395128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05CECD4F-AD8B-2148-9B31-6079116AE20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BBC21D29-CA4D-ED4B-B54A-A736ED67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5906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05CECD4F-AD8B-2148-9B31-6079116AE20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BBC21D29-CA4D-ED4B-B54A-A736ED67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4729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0819" cy="116205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470" y="273052"/>
            <a:ext cx="6815931" cy="58531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0819" cy="4691063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05CECD4F-AD8B-2148-9B31-6079116AE20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BBC21D29-CA4D-ED4B-B54A-A736ED67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1920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05CECD4F-AD8B-2148-9B31-6079116AE20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BBC21D29-CA4D-ED4B-B54A-A736ED67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54BB-6854-4893-B510-576D1548A73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60DB-334C-454E-B210-77B0864F5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  <p:hf hdr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153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05CECD4F-AD8B-2148-9B31-6079116AE20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BBC21D29-CA4D-ED4B-B54A-A736ED67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2526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2532" y="2740309"/>
            <a:ext cx="3366943" cy="137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5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8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254BB-6854-4893-B510-576D1548A736}" type="datetimeFigureOut">
              <a:rPr lang="en-US" smtClean="0">
                <a:solidFill>
                  <a:prstClr val="black">
                    <a:tint val="75000"/>
                  </a:prstClr>
                </a:solidFill>
                <a:sym typeface="Calibri"/>
              </a:rPr>
              <a:pPr/>
              <a:t>11/6/2018</a:t>
            </a:fld>
            <a:endParaRPr lang="en-US">
              <a:solidFill>
                <a:prstClr val="black">
                  <a:tint val="75000"/>
                </a:prstClr>
              </a:solidFill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sym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C60DB-334C-454E-B210-77B0864F575E}" type="slidenum">
              <a:rPr lang="en-US" smtClean="0">
                <a:solidFill>
                  <a:prstClr val="black">
                    <a:tint val="75000"/>
                  </a:prstClr>
                </a:solidFill>
                <a:sym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13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2" r:id="rId2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25D4999-2F87-B649-B45E-52483FEFF0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ED1202D6-F1ED-AC47-A095-8ECFA9C475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59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75000"/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1232" y="611960"/>
            <a:ext cx="10621169" cy="98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232" y="1600202"/>
            <a:ext cx="1062116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61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txStyles>
    <p:titleStyle>
      <a:lvl1pPr algn="l" defTabSz="228600" rtl="0" eaLnBrk="1" latinLnBrk="0" hangingPunct="1">
        <a:spcBef>
          <a:spcPct val="0"/>
        </a:spcBef>
        <a:buNone/>
        <a:defRPr sz="2700" b="0" i="0" kern="1200">
          <a:solidFill>
            <a:schemeClr val="bg1"/>
          </a:solidFill>
          <a:latin typeface="+mj-lt"/>
          <a:ea typeface="+mj-ea"/>
          <a:cs typeface="Helvetica"/>
        </a:defRPr>
      </a:lvl1pPr>
    </p:titleStyle>
    <p:bodyStyle>
      <a:lvl1pPr marL="171450" indent="-171450" algn="l" defTabSz="2286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+mn-lt"/>
          <a:ea typeface="+mn-ea"/>
          <a:cs typeface="+mn-cs"/>
        </a:defRPr>
      </a:lvl1pPr>
      <a:lvl2pPr marL="371475" indent="-142875" algn="l" defTabSz="2286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571500" indent="-114300" algn="l" defTabSz="2286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3pPr>
      <a:lvl4pPr marL="800100" indent="-114300" algn="l" defTabSz="2286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+mn-lt"/>
          <a:ea typeface="+mn-ea"/>
          <a:cs typeface="+mn-cs"/>
        </a:defRPr>
      </a:lvl4pPr>
      <a:lvl5pPr marL="1028700" indent="-114300" algn="l" defTabSz="2286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FFFFFF"/>
          </a:solidFill>
          <a:latin typeface="+mn-lt"/>
          <a:ea typeface="+mn-ea"/>
          <a:cs typeface="+mn-cs"/>
        </a:defRPr>
      </a:lvl5pPr>
      <a:lvl6pPr marL="12573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75000"/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1232" y="611960"/>
            <a:ext cx="10621169" cy="98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232" y="1600202"/>
            <a:ext cx="1062116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523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</p:sldLayoutIdLst>
  <p:txStyles>
    <p:titleStyle>
      <a:lvl1pPr algn="l" defTabSz="228600" rtl="0" eaLnBrk="1" latinLnBrk="0" hangingPunct="1">
        <a:spcBef>
          <a:spcPct val="0"/>
        </a:spcBef>
        <a:buNone/>
        <a:defRPr sz="2700" b="0" i="0" kern="1200">
          <a:solidFill>
            <a:schemeClr val="bg1"/>
          </a:solidFill>
          <a:latin typeface="+mj-lt"/>
          <a:ea typeface="+mj-ea"/>
          <a:cs typeface="Helvetica"/>
        </a:defRPr>
      </a:lvl1pPr>
    </p:titleStyle>
    <p:bodyStyle>
      <a:lvl1pPr marL="171450" indent="-171450" algn="l" defTabSz="2286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+mn-lt"/>
          <a:ea typeface="+mn-ea"/>
          <a:cs typeface="+mn-cs"/>
        </a:defRPr>
      </a:lvl1pPr>
      <a:lvl2pPr marL="371475" indent="-142875" algn="l" defTabSz="2286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571500" indent="-114300" algn="l" defTabSz="2286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3pPr>
      <a:lvl4pPr marL="800100" indent="-114300" algn="l" defTabSz="2286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+mn-lt"/>
          <a:ea typeface="+mn-ea"/>
          <a:cs typeface="+mn-cs"/>
        </a:defRPr>
      </a:lvl4pPr>
      <a:lvl5pPr marL="1028700" indent="-114300" algn="l" defTabSz="2286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FFFFFF"/>
          </a:solidFill>
          <a:latin typeface="+mn-lt"/>
          <a:ea typeface="+mn-ea"/>
          <a:cs typeface="+mn-cs"/>
        </a:defRPr>
      </a:lvl5pPr>
      <a:lvl6pPr marL="12573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444751" y="6492876"/>
            <a:ext cx="7302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609599" y="6492876"/>
            <a:ext cx="18351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57833" y="6492876"/>
            <a:ext cx="14263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/>
            <a:fld id="{F1E51A9F-9D40-144B-9666-6B30B75E8C1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457200"/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75000"/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1232" y="611960"/>
            <a:ext cx="10621169" cy="98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232" y="1600202"/>
            <a:ext cx="1062116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38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8" r:id="rId15"/>
  </p:sldLayoutIdLst>
  <p:txStyles>
    <p:titleStyle>
      <a:lvl1pPr algn="l" defTabSz="228600" rtl="0" eaLnBrk="1" latinLnBrk="0" hangingPunct="1">
        <a:spcBef>
          <a:spcPct val="0"/>
        </a:spcBef>
        <a:buNone/>
        <a:defRPr sz="2700" b="0" i="0" kern="1200">
          <a:solidFill>
            <a:schemeClr val="bg1"/>
          </a:solidFill>
          <a:latin typeface="+mj-lt"/>
          <a:ea typeface="+mj-ea"/>
          <a:cs typeface="Helvetica"/>
        </a:defRPr>
      </a:lvl1pPr>
    </p:titleStyle>
    <p:bodyStyle>
      <a:lvl1pPr marL="171450" indent="-171450" algn="l" defTabSz="2286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+mn-lt"/>
          <a:ea typeface="+mn-ea"/>
          <a:cs typeface="+mn-cs"/>
        </a:defRPr>
      </a:lvl1pPr>
      <a:lvl2pPr marL="371475" indent="-142875" algn="l" defTabSz="2286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571500" indent="-114300" algn="l" defTabSz="2286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3pPr>
      <a:lvl4pPr marL="800100" indent="-114300" algn="l" defTabSz="2286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+mn-lt"/>
          <a:ea typeface="+mn-ea"/>
          <a:cs typeface="+mn-cs"/>
        </a:defRPr>
      </a:lvl4pPr>
      <a:lvl5pPr marL="1028700" indent="-114300" algn="l" defTabSz="2286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FFFFFF"/>
          </a:solidFill>
          <a:latin typeface="+mn-lt"/>
          <a:ea typeface="+mn-ea"/>
          <a:cs typeface="+mn-cs"/>
        </a:defRPr>
      </a:lvl5pPr>
      <a:lvl6pPr marL="12573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jpeg"/><Relationship Id="rId11" Type="http://schemas.openxmlformats.org/officeDocument/2006/relationships/hyperlink" Target="https://goto.jpl.nasa.gov/techwaves" TargetMode="External"/><Relationship Id="rId5" Type="http://schemas.openxmlformats.org/officeDocument/2006/relationships/image" Target="../media/image7.jpeg"/><Relationship Id="rId10" Type="http://schemas.openxmlformats.org/officeDocument/2006/relationships/hyperlink" Target="mailto:techwaves@jpl.nasa.gov" TargetMode="External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54BB-6854-4893-B510-576D1548A73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6282" y="1646351"/>
            <a:ext cx="74455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fontAlgn="base" hangingPunct="0">
              <a:buFont typeface="Arial" charset="0"/>
              <a:buChar char="•"/>
            </a:pPr>
            <a:r>
              <a:rPr lang="en-US" sz="2800" b="1" kern="0" dirty="0">
                <a:latin typeface="Calibri Light"/>
                <a:sym typeface="Calibri"/>
              </a:rPr>
              <a:t>Everyone becomes a “programmer”</a:t>
            </a:r>
          </a:p>
          <a:p>
            <a:pPr marL="342900" lvl="1" indent="-342900" fontAlgn="base" hangingPunct="0">
              <a:buFont typeface="Arial" charset="0"/>
              <a:buChar char="•"/>
            </a:pPr>
            <a:r>
              <a:rPr lang="en-US" sz="2800" b="1" kern="0" dirty="0">
                <a:latin typeface="Calibri Light"/>
                <a:sym typeface="Calibri"/>
              </a:rPr>
              <a:t>Rapid experimentation </a:t>
            </a:r>
            <a:r>
              <a:rPr lang="en-US" sz="2800" kern="0" dirty="0">
                <a:latin typeface="Calibri Light"/>
                <a:sym typeface="Calibri"/>
              </a:rPr>
              <a:t>in joint software </a:t>
            </a:r>
            <a:br>
              <a:rPr lang="en-US" sz="2800" kern="0" dirty="0">
                <a:latin typeface="Calibri Light"/>
                <a:sym typeface="Calibri"/>
              </a:rPr>
            </a:br>
            <a:r>
              <a:rPr lang="en-US" sz="2800" kern="0" dirty="0">
                <a:latin typeface="Calibri Light"/>
                <a:sym typeface="Calibri"/>
              </a:rPr>
              <a:t>and hardware development</a:t>
            </a:r>
          </a:p>
          <a:p>
            <a:pPr marL="342900" lvl="1" indent="-342900" fontAlgn="base" hangingPunct="0">
              <a:buFont typeface="Arial" charset="0"/>
              <a:buChar char="•"/>
            </a:pPr>
            <a:r>
              <a:rPr lang="en-US" sz="2800" kern="0" dirty="0">
                <a:latin typeface="Calibri Light"/>
                <a:sym typeface="Calibri"/>
              </a:rPr>
              <a:t>Focus on software </a:t>
            </a:r>
            <a:r>
              <a:rPr lang="en-US" sz="2800" b="1" kern="0" dirty="0">
                <a:latin typeface="Calibri Light"/>
                <a:sym typeface="Calibri"/>
              </a:rPr>
              <a:t>training</a:t>
            </a:r>
            <a:r>
              <a:rPr lang="en-US" sz="2800" kern="0" dirty="0">
                <a:latin typeface="Calibri Light"/>
                <a:sym typeface="Calibri"/>
              </a:rPr>
              <a:t>, experimentation</a:t>
            </a:r>
          </a:p>
          <a:p>
            <a:pPr marL="342900" lvl="1" indent="-342900" fontAlgn="base" hangingPunct="0">
              <a:buFont typeface="Arial" charset="0"/>
              <a:buChar char="•"/>
            </a:pPr>
            <a:r>
              <a:rPr lang="en-US" sz="2800" b="1" kern="0" dirty="0">
                <a:latin typeface="Calibri Light"/>
                <a:sym typeface="Calibri"/>
              </a:rPr>
              <a:t>JPL code sharing mentality </a:t>
            </a:r>
            <a:r>
              <a:rPr lang="en-US" sz="2800" kern="0" dirty="0">
                <a:latin typeface="Calibri Light"/>
                <a:sym typeface="Calibri"/>
              </a:rPr>
              <a:t>has grown 100%</a:t>
            </a:r>
          </a:p>
          <a:p>
            <a:pPr marL="342900" lvl="1" indent="-342900" fontAlgn="base" hangingPunct="0">
              <a:buFont typeface="Arial" charset="0"/>
              <a:buChar char="•"/>
            </a:pPr>
            <a:r>
              <a:rPr lang="en-US" sz="2800" b="1" kern="0" dirty="0">
                <a:latin typeface="Calibri Light"/>
                <a:sym typeface="Calibri"/>
              </a:rPr>
              <a:t>Software containers </a:t>
            </a:r>
            <a:r>
              <a:rPr lang="en-US" sz="2800" kern="0" dirty="0">
                <a:latin typeface="Calibri Light"/>
                <a:sym typeface="Calibri"/>
              </a:rPr>
              <a:t>save time/money/risk</a:t>
            </a:r>
          </a:p>
          <a:p>
            <a:pPr marL="342900" lvl="1" indent="-342900" fontAlgn="base" hangingPunct="0">
              <a:buFont typeface="Arial" charset="0"/>
              <a:buChar char="•"/>
            </a:pPr>
            <a:r>
              <a:rPr lang="en-US" sz="2800" kern="0" dirty="0">
                <a:latin typeface="Calibri Light"/>
                <a:sym typeface="Calibri"/>
              </a:rPr>
              <a:t>Investigating in </a:t>
            </a:r>
            <a:r>
              <a:rPr lang="en-US" sz="2800" b="1" kern="0" dirty="0">
                <a:latin typeface="Calibri Light"/>
                <a:sym typeface="Calibri"/>
              </a:rPr>
              <a:t>API</a:t>
            </a:r>
            <a:r>
              <a:rPr lang="en-US" sz="2800" kern="0" dirty="0">
                <a:latin typeface="Calibri Light"/>
                <a:sym typeface="Calibri"/>
              </a:rPr>
              <a:t> management </a:t>
            </a:r>
          </a:p>
          <a:p>
            <a:pPr marL="342900" lvl="1" indent="-342900" fontAlgn="base" hangingPunct="0">
              <a:buFont typeface="Arial" charset="0"/>
              <a:buChar char="•"/>
            </a:pPr>
            <a:r>
              <a:rPr lang="en-US" sz="2800" b="1" kern="0" dirty="0">
                <a:latin typeface="Calibri Light"/>
                <a:sym typeface="Calibri"/>
              </a:rPr>
              <a:t>Automation</a:t>
            </a:r>
            <a:r>
              <a:rPr lang="en-US" sz="2800" kern="0" dirty="0">
                <a:latin typeface="Calibri Light"/>
                <a:sym typeface="Calibri"/>
              </a:rPr>
              <a:t> is expected and built-in</a:t>
            </a:r>
          </a:p>
          <a:p>
            <a:pPr marL="342900" lvl="1" indent="-342900" fontAlgn="base" hangingPunct="0">
              <a:buFont typeface="Arial" charset="0"/>
              <a:buChar char="•"/>
            </a:pPr>
            <a:r>
              <a:rPr lang="en-US" sz="2800" b="1" kern="0" dirty="0">
                <a:latin typeface="Calibri Light"/>
                <a:sym typeface="Calibri"/>
              </a:rPr>
              <a:t>Software defined… </a:t>
            </a:r>
            <a:r>
              <a:rPr lang="en-US" sz="2800" kern="0" dirty="0">
                <a:latin typeface="Calibri Light"/>
                <a:sym typeface="Calibri"/>
              </a:rPr>
              <a:t>spacecraft, radios, </a:t>
            </a:r>
            <a:r>
              <a:rPr lang="mr-IN" sz="2800" kern="0" dirty="0">
                <a:latin typeface="Calibri Light"/>
                <a:sym typeface="Calibri"/>
              </a:rPr>
              <a:t>…</a:t>
            </a:r>
            <a:endParaRPr lang="en-US" sz="2800" kern="0" dirty="0">
              <a:latin typeface="Calibri Light"/>
              <a:sym typeface="Calibri"/>
            </a:endParaRPr>
          </a:p>
          <a:p>
            <a:pPr marL="342900" lvl="1" indent="-342900" fontAlgn="base" hangingPunct="0">
              <a:buFont typeface="Arial" charset="0"/>
              <a:buChar char="•"/>
            </a:pPr>
            <a:r>
              <a:rPr lang="en-US" sz="2800" kern="0" dirty="0">
                <a:latin typeface="Calibri Light"/>
                <a:sym typeface="Calibri"/>
              </a:rPr>
              <a:t>Building software-defined, auto-adjustable, self-healing </a:t>
            </a:r>
            <a:r>
              <a:rPr lang="en-US" sz="2800" b="1" kern="0" dirty="0">
                <a:latin typeface="Calibri Light"/>
                <a:sym typeface="Calibri"/>
              </a:rPr>
              <a:t>networks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0641" y="64119"/>
            <a:ext cx="8032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fontAlgn="base" hangingPunct="0"/>
            <a:r>
              <a:rPr lang="en-US" sz="3200" b="1" kern="0" dirty="0">
                <a:latin typeface="Calibri Light"/>
                <a:sym typeface="Calibri"/>
              </a:rPr>
              <a:t>JPL Perspective on Software </a:t>
            </a:r>
            <a:r>
              <a:rPr lang="en-US" sz="3200" b="1" kern="0">
                <a:latin typeface="Calibri Light"/>
                <a:sym typeface="Calibri"/>
              </a:rPr>
              <a:t>Defined Everything</a:t>
            </a:r>
            <a:endParaRPr lang="en-US" sz="3200" b="1" kern="0" dirty="0">
              <a:latin typeface="Calibri Light"/>
              <a:sym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35898" y="2003950"/>
            <a:ext cx="4729373" cy="3321861"/>
            <a:chOff x="6568294" y="3292241"/>
            <a:chExt cx="4729373" cy="3321861"/>
          </a:xfrm>
        </p:grpSpPr>
        <p:sp>
          <p:nvSpPr>
            <p:cNvPr id="18" name="Trapezoid 17"/>
            <p:cNvSpPr/>
            <p:nvPr/>
          </p:nvSpPr>
          <p:spPr>
            <a:xfrm rot="16200000">
              <a:off x="5842692" y="4017843"/>
              <a:ext cx="3321861" cy="1870658"/>
            </a:xfrm>
            <a:prstGeom prst="trapezoid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38952" y="3372929"/>
              <a:ext cx="2858715" cy="3213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444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71961" y="4427236"/>
            <a:ext cx="31294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hangingPunct="0"/>
            <a:r>
              <a:rPr lang="en-US" sz="2400" b="1" kern="0" dirty="0">
                <a:solidFill>
                  <a:srgbClr val="FF0000"/>
                </a:solidFill>
                <a:latin typeface="Calibri Light"/>
                <a:sym typeface="Calibri"/>
              </a:rPr>
              <a:t>Ubiquitous Computing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9432" y="4311209"/>
            <a:ext cx="41032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hangingPunct="0"/>
            <a:r>
              <a:rPr lang="en-US" sz="2400" b="1" kern="0" dirty="0">
                <a:latin typeface="Calibri Light"/>
                <a:sym typeface="Calibri"/>
              </a:rPr>
              <a:t>Software Defined Everything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86558" y="2836046"/>
            <a:ext cx="3312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hangingPunct="0"/>
            <a:r>
              <a:rPr lang="en-US" sz="2400" b="1" kern="0" dirty="0">
                <a:latin typeface="Calibri Light"/>
                <a:sym typeface="Calibri"/>
              </a:rPr>
              <a:t>Accelerated Computing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87063" y="979961"/>
            <a:ext cx="3326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hangingPunct="0"/>
            <a:r>
              <a:rPr lang="en-US" sz="2400" b="1" kern="0" dirty="0">
                <a:latin typeface="Calibri Light"/>
                <a:sym typeface="Calibri"/>
              </a:rPr>
              <a:t>Cyber Security challenges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87610" y="867726"/>
            <a:ext cx="1650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hangingPunct="0"/>
            <a:r>
              <a:rPr lang="en-US" sz="2400" b="1" kern="0" dirty="0">
                <a:latin typeface="Calibri Light"/>
                <a:sym typeface="Calibri"/>
              </a:rPr>
              <a:t>New Habits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8594" y="2507726"/>
            <a:ext cx="1890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hangingPunct="0"/>
            <a:r>
              <a:rPr lang="en-US" sz="2400" b="1" kern="0" dirty="0">
                <a:latin typeface="Calibri Light"/>
                <a:sym typeface="Calibri"/>
              </a:rPr>
              <a:t>Applied AI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298406" y="2248762"/>
            <a:ext cx="3311026" cy="1875306"/>
            <a:chOff x="5811726" y="3927921"/>
            <a:chExt cx="4525235" cy="2544187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11726" y="3927921"/>
              <a:ext cx="4525235" cy="254418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37" name="Rectangle 36"/>
            <p:cNvSpPr/>
            <p:nvPr/>
          </p:nvSpPr>
          <p:spPr>
            <a:xfrm>
              <a:off x="6920728" y="4344258"/>
              <a:ext cx="2067726" cy="1377928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Built </a:t>
              </a:r>
              <a:r>
                <a:rPr lang="en-US" sz="2000" b="1" dirty="0"/>
                <a:t>in </a:t>
              </a:r>
            </a:p>
            <a:p>
              <a:pPr algn="ctr"/>
              <a:r>
                <a:rPr lang="en-US" sz="2000" b="1" dirty="0"/>
                <a:t>intelligence</a:t>
              </a:r>
            </a:p>
            <a:p>
              <a:pPr algn="ctr"/>
              <a:r>
                <a:rPr lang="en-US" sz="2000" b="1" dirty="0"/>
                <a:t> everywhere</a:t>
              </a:r>
              <a:endParaRPr lang="en-US" sz="2000" dirty="0"/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740" y="1612269"/>
            <a:ext cx="1641966" cy="1134993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16545" y="2589883"/>
            <a:ext cx="1633557" cy="1052392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50875" y="1545444"/>
            <a:ext cx="1766451" cy="1068403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4263" y="3861315"/>
            <a:ext cx="1632348" cy="1039428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76030" y="2779781"/>
            <a:ext cx="1568633" cy="1088483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20" name="Picture 63">
            <a:extLst>
              <a:ext uri="{FF2B5EF4-FFF2-40B4-BE49-F238E27FC236}">
                <a16:creationId xmlns:a16="http://schemas.microsoft.com/office/drawing/2014/main" id="{C151F383-0F7D-0741-8DB7-FE5CAD09F12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3230" y="3698498"/>
            <a:ext cx="1613477" cy="1095568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5" name="Rectangle 24"/>
          <p:cNvSpPr/>
          <p:nvPr/>
        </p:nvSpPr>
        <p:spPr>
          <a:xfrm>
            <a:off x="457794" y="4814681"/>
            <a:ext cx="3957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228600" algn="ctr" fontAlgn="base" hangingPunct="0"/>
            <a:r>
              <a:rPr lang="en-US" b="1" kern="0" dirty="0">
                <a:solidFill>
                  <a:schemeClr val="bg2">
                    <a:lumMod val="50000"/>
                  </a:schemeClr>
                </a:solidFill>
                <a:latin typeface="Calibri Light"/>
                <a:sym typeface="Calibri"/>
              </a:rPr>
              <a:t>Mobile, smart devices, AR, </a:t>
            </a:r>
            <a:r>
              <a:rPr lang="en-US" b="1" kern="0" dirty="0" err="1">
                <a:solidFill>
                  <a:schemeClr val="bg2">
                    <a:lumMod val="50000"/>
                  </a:schemeClr>
                </a:solidFill>
                <a:latin typeface="Calibri Light"/>
                <a:sym typeface="Calibri"/>
              </a:rPr>
              <a:t>IoT</a:t>
            </a:r>
            <a:r>
              <a:rPr lang="en-US" b="1" kern="0" dirty="0">
                <a:solidFill>
                  <a:schemeClr val="bg2">
                    <a:lumMod val="50000"/>
                  </a:schemeClr>
                </a:solidFill>
                <a:latin typeface="Calibri Light"/>
                <a:sym typeface="Calibri"/>
              </a:rPr>
              <a:t>, NUI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CF6CC4-4861-064B-8E9C-C158E8059F3D}"/>
              </a:ext>
            </a:extLst>
          </p:cNvPr>
          <p:cNvSpPr/>
          <p:nvPr/>
        </p:nvSpPr>
        <p:spPr>
          <a:xfrm>
            <a:off x="1095501" y="6452820"/>
            <a:ext cx="9025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Participate at: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  <a:hlinkClick r:id="rId10"/>
              </a:rPr>
              <a:t>techwaves@jpl.nasa.gov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 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  <a:hlinkClick r:id="rId11"/>
              </a:rPr>
              <a:t>https://goto.jpl.nasa.gov/techwaves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2BD51F-8C17-894C-9512-4D499FEA5E50}"/>
              </a:ext>
            </a:extLst>
          </p:cNvPr>
          <p:cNvSpPr txBox="1"/>
          <p:nvPr/>
        </p:nvSpPr>
        <p:spPr>
          <a:xfrm>
            <a:off x="1095501" y="5752900"/>
            <a:ext cx="442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These waves will impact everyone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3AA718-ADAC-E143-8393-B27369885E12}"/>
              </a:ext>
            </a:extLst>
          </p:cNvPr>
          <p:cNvSpPr txBox="1"/>
          <p:nvPr/>
        </p:nvSpPr>
        <p:spPr>
          <a:xfrm>
            <a:off x="5520495" y="5752900"/>
            <a:ext cx="582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These waves will impact primarily developers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D8D0B-6A61-4942-A8F7-AC9B7DF6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02" y="186767"/>
            <a:ext cx="11865429" cy="627554"/>
          </a:xfrm>
        </p:spPr>
        <p:txBody>
          <a:bodyPr>
            <a:noAutofit/>
          </a:bodyPr>
          <a:lstStyle/>
          <a:p>
            <a:pPr rtl="0" eaLnBrk="1" latinLnBrk="0" hangingPunct="1"/>
            <a:r>
              <a:rPr lang="en-US" sz="3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Surfing the next major technology waves – Ubiquitous Computing</a:t>
            </a:r>
            <a:endParaRPr lang="en-US" sz="3100" b="1" dirty="0">
              <a:effectLst/>
            </a:endParaRPr>
          </a:p>
        </p:txBody>
      </p:sp>
      <p:sp>
        <p:nvSpPr>
          <p:cNvPr id="23" name="Action Button: Beginning 2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2A71222-00FF-0D4A-8539-C5620F26AE13}"/>
              </a:ext>
            </a:extLst>
          </p:cNvPr>
          <p:cNvSpPr/>
          <p:nvPr/>
        </p:nvSpPr>
        <p:spPr>
          <a:xfrm>
            <a:off x="237932" y="5752900"/>
            <a:ext cx="734029" cy="69992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ction Button: End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EDE163F-8A24-2442-B534-DFEFE08133A0}"/>
              </a:ext>
            </a:extLst>
          </p:cNvPr>
          <p:cNvSpPr/>
          <p:nvPr/>
        </p:nvSpPr>
        <p:spPr>
          <a:xfrm>
            <a:off x="11370232" y="5616558"/>
            <a:ext cx="684936" cy="972604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54633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rkforce 2025 EC retreat April 2015 rev 3" id="{8CD29755-7A53-42A7-B4DE-B419525A7F2F}" vid="{1DACF9D5-1D36-4994-9E48-97FFBA499C73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ontent Slides">
  <a:themeElements>
    <a:clrScheme name="JPL Colors - Feb2015">
      <a:dk1>
        <a:srgbClr val="000000"/>
      </a:dk1>
      <a:lt1>
        <a:srgbClr val="FFFFFF"/>
      </a:lt1>
      <a:dk2>
        <a:srgbClr val="D0D3D4"/>
      </a:dk2>
      <a:lt2>
        <a:srgbClr val="75787B"/>
      </a:lt2>
      <a:accent1>
        <a:srgbClr val="32373B"/>
      </a:accent1>
      <a:accent2>
        <a:srgbClr val="EE2737"/>
      </a:accent2>
      <a:accent3>
        <a:srgbClr val="BA0C2F"/>
      </a:accent3>
      <a:accent4>
        <a:srgbClr val="410706"/>
      </a:accent4>
      <a:accent5>
        <a:srgbClr val="6083AA"/>
      </a:accent5>
      <a:accent6>
        <a:srgbClr val="FFFFFF"/>
      </a:accent6>
      <a:hlink>
        <a:srgbClr val="BA0C2F"/>
      </a:hlink>
      <a:folHlink>
        <a:srgbClr val="BA0C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JPL_Template_White_4-3_vA4b.pptx" id="{A273D9C3-F434-4959-BA90-775C57F15484}" vid="{198DD84E-9D6D-4780-BC19-BA6D39FEEFE9}"/>
    </a:ext>
  </a:extLst>
</a:theme>
</file>

<file path=ppt/theme/theme6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64398</TotalTime>
  <Words>138</Words>
  <Application>Microsoft Office PowerPoint</Application>
  <PresentationFormat>Widescreen</PresentationFormat>
  <Paragraphs>54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Avenir Book</vt:lpstr>
      <vt:lpstr>Calibri</vt:lpstr>
      <vt:lpstr>Calibri Light</vt:lpstr>
      <vt:lpstr>Helvetica</vt:lpstr>
      <vt:lpstr>Mangal</vt:lpstr>
      <vt:lpstr>3_Office Theme</vt:lpstr>
      <vt:lpstr>2_Office Theme</vt:lpstr>
      <vt:lpstr>Custom Design</vt:lpstr>
      <vt:lpstr>2_Custom Design</vt:lpstr>
      <vt:lpstr>Content Slides</vt:lpstr>
      <vt:lpstr>6_Custom Design</vt:lpstr>
      <vt:lpstr>PowerPoint Presentation</vt:lpstr>
      <vt:lpstr>Surfing the next major technology waves – Ubiquitous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Waves</dc:title>
  <dc:creator>Microsoft Office User</dc:creator>
  <cp:lastModifiedBy>Paul Little</cp:lastModifiedBy>
  <cp:revision>294</cp:revision>
  <cp:lastPrinted>2017-12-05T01:01:40Z</cp:lastPrinted>
  <dcterms:created xsi:type="dcterms:W3CDTF">2017-10-29T20:26:13Z</dcterms:created>
  <dcterms:modified xsi:type="dcterms:W3CDTF">2018-11-06T22:55:21Z</dcterms:modified>
</cp:coreProperties>
</file>