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notesMasterIdLst>
    <p:notesMasterId r:id="rId26"/>
  </p:notesMasterIdLst>
  <p:sldIdLst>
    <p:sldId id="384" r:id="rId3"/>
    <p:sldId id="359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83" r:id="rId19"/>
    <p:sldId id="375" r:id="rId20"/>
    <p:sldId id="376" r:id="rId21"/>
    <p:sldId id="385" r:id="rId22"/>
    <p:sldId id="386" r:id="rId23"/>
    <p:sldId id="381" r:id="rId24"/>
    <p:sldId id="380" r:id="rId25"/>
  </p:sldIdLst>
  <p:sldSz cx="9144000" cy="6858000" type="screen4x3"/>
  <p:notesSz cx="6797675" cy="98742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5">
          <p15:clr>
            <a:srgbClr val="A4A3A4"/>
          </p15:clr>
        </p15:guide>
        <p15:guide id="2" pos="28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4A6"/>
    <a:srgbClr val="0094FF"/>
    <a:srgbClr val="3399FF"/>
    <a:srgbClr val="2B87E2"/>
    <a:srgbClr val="007CD7"/>
    <a:srgbClr val="F99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2127" autoAdjust="0"/>
  </p:normalViewPr>
  <p:slideViewPr>
    <p:cSldViewPr>
      <p:cViewPr varScale="1">
        <p:scale>
          <a:sx n="116" d="100"/>
          <a:sy n="116" d="100"/>
        </p:scale>
        <p:origin x="1520" y="176"/>
      </p:cViewPr>
      <p:guideLst>
        <p:guide orient="horz" pos="2185"/>
        <p:guide pos="28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E01533E-467C-3C47-956D-C31721C9C0E5}" type="datetimeFigureOut">
              <a:rPr lang="zh-CN" altLang="en-US"/>
              <a:pPr>
                <a:defRPr/>
              </a:pPr>
              <a:t>2016/12/22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31F9267-5F9B-254D-8EED-EC4FE23F2A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6819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F1103AF7-E1CD-944C-96CB-20E1A4A139EC}" type="slidenum">
              <a:rPr lang="zh-CN" altLang="en-US"/>
              <a:pPr>
                <a:buFont typeface="Arial" charset="0"/>
                <a:buNone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986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body"/>
          </p:nvPr>
        </p:nvSpPr>
        <p:spPr>
          <a:xfrm>
            <a:off x="679320" y="4691160"/>
            <a:ext cx="5438160" cy="444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1" name="CustomShape 2"/>
          <p:cNvSpPr/>
          <p:nvPr/>
        </p:nvSpPr>
        <p:spPr>
          <a:xfrm>
            <a:off x="3849840" y="9379080"/>
            <a:ext cx="2945520" cy="4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E376137-9C4B-4DF2-BC99-270B5B28C3E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8046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body"/>
          </p:nvPr>
        </p:nvSpPr>
        <p:spPr>
          <a:xfrm>
            <a:off x="679320" y="4691160"/>
            <a:ext cx="5438160" cy="444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3849840" y="9379080"/>
            <a:ext cx="2945520" cy="4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ECB14B8-EFDF-436E-8810-103A47821EC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2571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body"/>
          </p:nvPr>
        </p:nvSpPr>
        <p:spPr>
          <a:xfrm>
            <a:off x="679320" y="4691160"/>
            <a:ext cx="5438160" cy="444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3849840" y="9379080"/>
            <a:ext cx="2945520" cy="4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C87A852-A302-4F8E-90A5-0F62AF6A828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4422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body"/>
          </p:nvPr>
        </p:nvSpPr>
        <p:spPr>
          <a:xfrm>
            <a:off x="679320" y="4691160"/>
            <a:ext cx="5438520" cy="4443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3" name="TextShape 2"/>
          <p:cNvSpPr txBox="1"/>
          <p:nvPr/>
        </p:nvSpPr>
        <p:spPr>
          <a:xfrm>
            <a:off x="3849840" y="9379080"/>
            <a:ext cx="2945880" cy="493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E88BCB3-1A66-452E-9B47-0B4594782AD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22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5063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body"/>
          </p:nvPr>
        </p:nvSpPr>
        <p:spPr>
          <a:xfrm>
            <a:off x="679320" y="4691160"/>
            <a:ext cx="5438160" cy="444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5" name="CustomShape 2"/>
          <p:cNvSpPr/>
          <p:nvPr/>
        </p:nvSpPr>
        <p:spPr>
          <a:xfrm>
            <a:off x="3849840" y="9379080"/>
            <a:ext cx="2945520" cy="4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FC8B7BE-9C73-48B8-BA9D-9E805D17450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23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4478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body"/>
          </p:nvPr>
        </p:nvSpPr>
        <p:spPr>
          <a:xfrm>
            <a:off x="679320" y="4691160"/>
            <a:ext cx="5438520" cy="4443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5" name="TextShape 2"/>
          <p:cNvSpPr txBox="1"/>
          <p:nvPr/>
        </p:nvSpPr>
        <p:spPr>
          <a:xfrm>
            <a:off x="3849840" y="9379080"/>
            <a:ext cx="2945880" cy="493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4D5BAD3-7DBC-4313-9B40-769DC6CD82B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2872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body"/>
          </p:nvPr>
        </p:nvSpPr>
        <p:spPr>
          <a:xfrm>
            <a:off x="679320" y="4691160"/>
            <a:ext cx="5438520" cy="4443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7" name="TextShape 2"/>
          <p:cNvSpPr txBox="1"/>
          <p:nvPr/>
        </p:nvSpPr>
        <p:spPr>
          <a:xfrm>
            <a:off x="3849840" y="9379080"/>
            <a:ext cx="2945880" cy="493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4F55433-7140-4FD5-A6C7-F6CF454B1EB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2552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body"/>
          </p:nvPr>
        </p:nvSpPr>
        <p:spPr>
          <a:xfrm>
            <a:off x="679320" y="4691160"/>
            <a:ext cx="5438520" cy="4443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9" name="TextShape 2"/>
          <p:cNvSpPr txBox="1"/>
          <p:nvPr/>
        </p:nvSpPr>
        <p:spPr>
          <a:xfrm>
            <a:off x="3849840" y="9379080"/>
            <a:ext cx="2945880" cy="493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A7CC44E-33DC-43F6-B8B0-7C4E32BF30A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6813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body"/>
          </p:nvPr>
        </p:nvSpPr>
        <p:spPr>
          <a:xfrm>
            <a:off x="679320" y="4691160"/>
            <a:ext cx="5438520" cy="4443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1" name="TextShape 2"/>
          <p:cNvSpPr txBox="1"/>
          <p:nvPr/>
        </p:nvSpPr>
        <p:spPr>
          <a:xfrm>
            <a:off x="3849840" y="9379080"/>
            <a:ext cx="2945880" cy="493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8129F7D-E9A7-4945-A6DA-C586214CE3D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34271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body"/>
          </p:nvPr>
        </p:nvSpPr>
        <p:spPr>
          <a:xfrm>
            <a:off x="679320" y="4691160"/>
            <a:ext cx="5438520" cy="4443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3" name="TextShape 2"/>
          <p:cNvSpPr txBox="1"/>
          <p:nvPr/>
        </p:nvSpPr>
        <p:spPr>
          <a:xfrm>
            <a:off x="3849840" y="9379080"/>
            <a:ext cx="2945880" cy="493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4AC14DF-9377-40B5-B3C0-379972AB74B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4310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body"/>
          </p:nvPr>
        </p:nvSpPr>
        <p:spPr>
          <a:xfrm>
            <a:off x="679320" y="4691160"/>
            <a:ext cx="5438160" cy="444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5" name="CustomShape 2"/>
          <p:cNvSpPr/>
          <p:nvPr/>
        </p:nvSpPr>
        <p:spPr>
          <a:xfrm>
            <a:off x="3849840" y="9379080"/>
            <a:ext cx="2945520" cy="4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36A0CAA-DAEE-45F7-90F0-108EDE3D3DD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8989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body"/>
          </p:nvPr>
        </p:nvSpPr>
        <p:spPr>
          <a:xfrm>
            <a:off x="679320" y="4691160"/>
            <a:ext cx="5438160" cy="444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7" name="CustomShape 2"/>
          <p:cNvSpPr/>
          <p:nvPr/>
        </p:nvSpPr>
        <p:spPr>
          <a:xfrm>
            <a:off x="3849840" y="9379080"/>
            <a:ext cx="2945520" cy="4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3118C17-CEF2-4CD5-9512-F3F40F07519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1031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body"/>
          </p:nvPr>
        </p:nvSpPr>
        <p:spPr>
          <a:xfrm>
            <a:off x="679320" y="4691160"/>
            <a:ext cx="5438160" cy="444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9" name="CustomShape 2"/>
          <p:cNvSpPr/>
          <p:nvPr/>
        </p:nvSpPr>
        <p:spPr>
          <a:xfrm>
            <a:off x="3849840" y="9379080"/>
            <a:ext cx="2945520" cy="4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2C887BA-CE31-4819-A536-CF9BA7DBC3D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869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86A81-7B7E-7E4F-8DC0-6B0CCED46EC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641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00C4D-E706-DD48-9E70-0FD244165E3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2234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70D3A-D077-A346-B66A-62168622312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98012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 smtClean="0">
              <a:latin typeface="Times New Roman" panose="02020603050405020304" pitchFamily="18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 smtClean="0">
              <a:latin typeface="Times New Roman" panose="02020603050405020304" pitchFamily="18" charset="0"/>
            </a:endParaRPr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NJU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 Institute of Computer Softcare</a:t>
            </a:r>
          </a:p>
          <a:p>
            <a:pPr>
              <a:defRPr/>
            </a:pPr>
            <a:r>
              <a:rPr lang="zh-CN" altLang="zh-CN"/>
              <a:t>Nanjing University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B9D05-4D4F-8244-BD27-17D9C0207B9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04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 Institute of Computer Softcare</a:t>
            </a:r>
          </a:p>
          <a:p>
            <a:pPr>
              <a:defRPr/>
            </a:pPr>
            <a:r>
              <a:rPr lang="zh-CN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04227-F5E4-1441-A2A6-A91E8BAC13D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75572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 Institute of Computer Softcare</a:t>
            </a:r>
          </a:p>
          <a:p>
            <a:pPr>
              <a:defRPr/>
            </a:pPr>
            <a:r>
              <a:rPr lang="zh-CN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F01E7-569F-5D4C-BC54-8BB5709788C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74938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 Institute of Computer Softcare</a:t>
            </a:r>
          </a:p>
          <a:p>
            <a:pPr>
              <a:defRPr/>
            </a:pPr>
            <a:r>
              <a:rPr lang="zh-CN" altLang="zh-CN"/>
              <a:t>Nanjing University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EACEE-9B6F-264D-94B4-A2EB517DC37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89718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 Institute of Computer Softcare</a:t>
            </a:r>
          </a:p>
          <a:p>
            <a:pPr>
              <a:defRPr/>
            </a:pPr>
            <a:r>
              <a:rPr lang="zh-CN" altLang="zh-CN"/>
              <a:t>Nanjing University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9DE4C-0AAA-5C47-A61F-4CCCE7DC962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41321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 Institute of Computer Softcare</a:t>
            </a:r>
          </a:p>
          <a:p>
            <a:pPr>
              <a:defRPr/>
            </a:pPr>
            <a:r>
              <a:rPr lang="zh-CN" altLang="zh-CN"/>
              <a:t>Nanjing University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51821-245D-0547-87FB-7D915E52E44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819982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 Institute of Computer Softcare</a:t>
            </a:r>
          </a:p>
          <a:p>
            <a:pPr>
              <a:defRPr/>
            </a:pPr>
            <a:r>
              <a:rPr lang="zh-CN" altLang="zh-CN"/>
              <a:t>Nanjing University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028F5-258D-A04A-A9EB-8B2118CDAB7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36069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 Institute of Computer Softcare</a:t>
            </a:r>
          </a:p>
          <a:p>
            <a:pPr>
              <a:defRPr/>
            </a:pPr>
            <a:r>
              <a:rPr lang="zh-CN" altLang="zh-CN"/>
              <a:t>Nanjing University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D2894-98FF-8C46-8510-E2996953485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786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07DFC-A7A6-6E43-8ED0-D551E7DC01D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60168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 Institute of Computer Softcare</a:t>
            </a:r>
          </a:p>
          <a:p>
            <a:pPr>
              <a:defRPr/>
            </a:pPr>
            <a:r>
              <a:rPr lang="zh-CN" altLang="zh-CN"/>
              <a:t>Nanjing University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1A973-BFD6-4548-A3A3-BB8C6D225F1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787522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 Institute of Computer Softcare</a:t>
            </a:r>
          </a:p>
          <a:p>
            <a:pPr>
              <a:defRPr/>
            </a:pPr>
            <a:r>
              <a:rPr lang="zh-CN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194E0-6FCF-974C-881B-532CA16676C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568545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 Institute of Computer Softcare</a:t>
            </a:r>
          </a:p>
          <a:p>
            <a:pPr>
              <a:defRPr/>
            </a:pPr>
            <a:r>
              <a:rPr lang="zh-CN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2AD88-951F-CB47-94B7-2BB3B247D7F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9635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D4A00-4BD0-5248-B58B-C9916830E4D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63177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6BC69-3F45-D74C-B520-091A1C4CD6E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7341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0CAC0-20A7-9C45-8784-8F0026D1E6E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7922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A2031-537C-314E-B249-B5D516361E6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5498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C9493-74D1-E043-AEDF-5E9174503BD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2341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4B278-B737-7A49-9967-FEE7648E3DC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8114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35E50-9EDC-9F44-A382-320D90718CB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670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9680074-D072-5845-9C34-7C078AF2D04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3" r:id="rId1"/>
    <p:sldLayoutId id="2147484184" r:id="rId2"/>
    <p:sldLayoutId id="2147484185" r:id="rId3"/>
    <p:sldLayoutId id="2147484186" r:id="rId4"/>
    <p:sldLayoutId id="2147484187" r:id="rId5"/>
    <p:sldLayoutId id="2147484188" r:id="rId6"/>
    <p:sldLayoutId id="2147484189" r:id="rId7"/>
    <p:sldLayoutId id="2147484190" r:id="rId8"/>
    <p:sldLayoutId id="2147484191" r:id="rId9"/>
    <p:sldLayoutId id="2147484192" r:id="rId10"/>
    <p:sldLayoutId id="214748419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 smtClean="0">
              <a:latin typeface="Times New Roman" panose="02020603050405020304" pitchFamily="18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 smtClean="0">
              <a:latin typeface="Times New Roman" panose="02020603050405020304" pitchFamily="18" charset="0"/>
            </a:endParaRP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pic>
        <p:nvPicPr>
          <p:cNvPr id="13318" name="Picture 6" descr="tow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zh-CN"/>
              <a:t> Institute of Computer Softcare</a:t>
            </a:r>
          </a:p>
          <a:p>
            <a:pPr>
              <a:defRPr/>
            </a:pPr>
            <a:r>
              <a:rPr lang="zh-CN" altLang="zh-CN"/>
              <a:t>Nanjing University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A47A19-33FA-204C-8425-9E5BF75A8EA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3322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Picture 11" descr="校徽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194" r:id="rId2"/>
    <p:sldLayoutId id="2147484195" r:id="rId3"/>
    <p:sldLayoutId id="2147484196" r:id="rId4"/>
    <p:sldLayoutId id="2147484197" r:id="rId5"/>
    <p:sldLayoutId id="2147484198" r:id="rId6"/>
    <p:sldLayoutId id="2147484199" r:id="rId7"/>
    <p:sldLayoutId id="2147484200" r:id="rId8"/>
    <p:sldLayoutId id="2147484201" r:id="rId9"/>
    <p:sldLayoutId id="2147484202" r:id="rId10"/>
    <p:sldLayoutId id="2147484203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2"/>
        <a:buChar char="¡"/>
        <a:defRPr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2420938"/>
            <a:ext cx="7632700" cy="11049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决赛答辩</a:t>
            </a:r>
            <a:endParaRPr lang="zh-CN" altLang="en-US" sz="3400" b="1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87900" y="4581525"/>
            <a:ext cx="2592412" cy="1195388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endParaRPr lang="zh-CN" altLang="zh-CN" sz="2400" b="1" dirty="0">
              <a:solidFill>
                <a:schemeClr val="tx2"/>
              </a:solidFill>
            </a:endParaRPr>
          </a:p>
          <a:p>
            <a:pPr eaLnBrk="1" hangingPunct="1">
              <a:buFont typeface="Wingdings" charset="2"/>
              <a:buNone/>
            </a:pPr>
            <a:endParaRPr lang="zh-CN" altLang="zh-CN" b="1" dirty="0">
              <a:solidFill>
                <a:schemeClr val="tx2"/>
              </a:solidFill>
            </a:endParaRPr>
          </a:p>
          <a:p>
            <a:pPr eaLnBrk="1" hangingPunct="1">
              <a:buFont typeface="Wingdings" charset="2"/>
              <a:buNone/>
            </a:pPr>
            <a:endParaRPr lang="zh-CN" altLang="zh-CN" dirty="0"/>
          </a:p>
        </p:txBody>
      </p:sp>
      <p:sp>
        <p:nvSpPr>
          <p:cNvPr id="26628" name="副标题 2"/>
          <p:cNvSpPr>
            <a:spLocks noGrp="1" noChangeArrowheads="1"/>
          </p:cNvSpPr>
          <p:nvPr/>
        </p:nvSpPr>
        <p:spPr bwMode="auto">
          <a:xfrm>
            <a:off x="3851920" y="4711167"/>
            <a:ext cx="3698317" cy="1295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charset="2"/>
              <a:buChar char="¡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2"/>
              <a:buChar char="n"/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2"/>
              <a:buChar char="n"/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2"/>
              <a:buChar char="n"/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2"/>
              <a:buChar char="n"/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</a:pPr>
            <a:r>
              <a:rPr lang="zh-CN" altLang="en-US" sz="2400" dirty="0" smtClean="0">
                <a:solidFill>
                  <a:schemeClr val="accent4"/>
                </a:solidFill>
              </a:rPr>
              <a:t>杨毅</a:t>
            </a:r>
            <a:r>
              <a:rPr lang="zh-CN" altLang="en-US" sz="2400" dirty="0" smtClean="0">
                <a:solidFill>
                  <a:srgbClr val="898989"/>
                </a:solidFill>
              </a:rPr>
              <a:t>   邓齐林   徐俊</a:t>
            </a:r>
            <a:endParaRPr lang="en-US" altLang="zh-CN" sz="2400" dirty="0">
              <a:solidFill>
                <a:srgbClr val="898989"/>
              </a:solidFill>
            </a:endParaRPr>
          </a:p>
          <a:p>
            <a:pPr algn="ctr" eaLnBrk="1" hangingPunct="1">
              <a:buFont typeface="Arial" charset="0"/>
              <a:buNone/>
            </a:pPr>
            <a:r>
              <a:rPr lang="zh-CN" altLang="en-US" sz="2400" dirty="0" smtClean="0">
                <a:solidFill>
                  <a:srgbClr val="898989"/>
                </a:solidFill>
              </a:rPr>
              <a:t>指导老师：申富饶</a:t>
            </a:r>
            <a:endParaRPr lang="en-US" altLang="zh-CN" sz="2000" dirty="0">
              <a:solidFill>
                <a:srgbClr val="898989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3728" y="3686419"/>
            <a:ext cx="60486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大数据精准营销中搜狗用户画像</a:t>
            </a:r>
            <a:r>
              <a:rPr lang="zh-CN" altLang="en-US" sz="2800" dirty="0" smtClean="0"/>
              <a:t>挖掘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886" y="4581525"/>
            <a:ext cx="936104" cy="9361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58149" y="4842218"/>
            <a:ext cx="8241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898989"/>
                </a:solidFill>
                <a:latin typeface="Comic Sans MS" panose="030F0702030302020204" pitchFamily="66" charset="0"/>
              </a:rPr>
              <a:t>fox</a:t>
            </a:r>
            <a:endParaRPr lang="zh-CN" alt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746195"/>
      </p:ext>
    </p:extLst>
  </p:cSld>
  <p:clrMapOvr>
    <a:masterClrMapping/>
  </p:clrMapOvr>
  <p:transition spd="slow" advTm="945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Shape 1"/>
          <p:cNvSpPr txBox="1"/>
          <p:nvPr/>
        </p:nvSpPr>
        <p:spPr>
          <a:xfrm>
            <a:off x="1042920" y="404640"/>
            <a:ext cx="5616360" cy="576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zh-CN" sz="3200" b="0" strike="noStrike" spc="-1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TextShape 2"/>
          <p:cNvSpPr txBox="1"/>
          <p:nvPr/>
        </p:nvSpPr>
        <p:spPr>
          <a:xfrm>
            <a:off x="1115640" y="1556640"/>
            <a:ext cx="3383280" cy="4392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47840" indent="-447480">
              <a:lnSpc>
                <a:spcPct val="100000"/>
              </a:lnSpc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CN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成员介绍</a:t>
            </a:r>
            <a:endParaRPr lang="zh-CN" sz="2800" b="0" strike="noStrike" spc="-1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zh-CN" sz="2800" b="0" strike="noStrike" spc="-1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7840" indent="-447480">
              <a:lnSpc>
                <a:spcPct val="100000"/>
              </a:lnSpc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CN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赛题分析</a:t>
            </a:r>
            <a:endParaRPr lang="zh-CN" sz="2800" b="0" strike="noStrike" spc="-1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zh-CN" sz="2800" b="0" strike="noStrike" spc="-1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7840" indent="-447480">
              <a:lnSpc>
                <a:spcPct val="100000"/>
              </a:lnSpc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CN" sz="2800" b="1" strike="noStrike" spc="-1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算法介绍</a:t>
            </a:r>
            <a:endParaRPr lang="zh-CN" sz="2800" b="0" strike="noStrike" spc="-1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zh-CN" sz="2800" b="0" strike="noStrike" spc="-1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7840" indent="-447480">
              <a:lnSpc>
                <a:spcPct val="100000"/>
              </a:lnSpc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CN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商业应用</a:t>
            </a:r>
            <a:endParaRPr lang="zh-CN" sz="2800" b="0" strike="noStrike" spc="-1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2" name="图片 4"/>
          <p:cNvPicPr/>
          <p:nvPr/>
        </p:nvPicPr>
        <p:blipFill>
          <a:blip r:embed="rId2"/>
          <a:stretch/>
        </p:blipFill>
        <p:spPr>
          <a:xfrm>
            <a:off x="7272720" y="4221000"/>
            <a:ext cx="1835280" cy="1835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01466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2843640" y="1917000"/>
            <a:ext cx="2808000" cy="24699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414" name="TextShape 2"/>
          <p:cNvSpPr txBox="1"/>
          <p:nvPr/>
        </p:nvSpPr>
        <p:spPr>
          <a:xfrm>
            <a:off x="1042920" y="404640"/>
            <a:ext cx="5616360" cy="576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我们的模型</a:t>
            </a:r>
            <a:endParaRPr lang="zh-CN" sz="3200" b="0" strike="noStrike" spc="-1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CustomShape 3"/>
          <p:cNvSpPr/>
          <p:nvPr/>
        </p:nvSpPr>
        <p:spPr>
          <a:xfrm>
            <a:off x="341280" y="2785680"/>
            <a:ext cx="1872000" cy="791640"/>
          </a:xfrm>
          <a:prstGeom prst="ellipse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n-gram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CustomShape 4"/>
          <p:cNvSpPr/>
          <p:nvPr/>
        </p:nvSpPr>
        <p:spPr>
          <a:xfrm>
            <a:off x="3153240" y="3298320"/>
            <a:ext cx="2304000" cy="789120"/>
          </a:xfrm>
          <a:prstGeom prst="ellipse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CNN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CustomShape 5"/>
          <p:cNvSpPr/>
          <p:nvPr/>
        </p:nvSpPr>
        <p:spPr>
          <a:xfrm>
            <a:off x="3132000" y="2133000"/>
            <a:ext cx="2304000" cy="789120"/>
          </a:xfrm>
          <a:prstGeom prst="ellipse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PV-DBOW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CustomShape 6"/>
          <p:cNvSpPr/>
          <p:nvPr/>
        </p:nvSpPr>
        <p:spPr>
          <a:xfrm flipV="1">
            <a:off x="1939320" y="2527560"/>
            <a:ext cx="1192320" cy="373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419" name="CustomShape 7"/>
          <p:cNvSpPr/>
          <p:nvPr/>
        </p:nvSpPr>
        <p:spPr>
          <a:xfrm>
            <a:off x="1939320" y="3461400"/>
            <a:ext cx="1213560" cy="231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420" name="CustomShape 8"/>
          <p:cNvSpPr/>
          <p:nvPr/>
        </p:nvSpPr>
        <p:spPr>
          <a:xfrm>
            <a:off x="6351480" y="2787840"/>
            <a:ext cx="2304000" cy="789120"/>
          </a:xfrm>
          <a:prstGeom prst="ellipse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Model集成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CustomShape 9"/>
          <p:cNvSpPr/>
          <p:nvPr/>
        </p:nvSpPr>
        <p:spPr>
          <a:xfrm>
            <a:off x="5436000" y="2527560"/>
            <a:ext cx="1252440" cy="37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422" name="CustomShape 10"/>
          <p:cNvSpPr/>
          <p:nvPr/>
        </p:nvSpPr>
        <p:spPr>
          <a:xfrm flipV="1">
            <a:off x="5457600" y="3461040"/>
            <a:ext cx="1231200" cy="230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423" name="CustomShape 11"/>
          <p:cNvSpPr/>
          <p:nvPr/>
        </p:nvSpPr>
        <p:spPr>
          <a:xfrm>
            <a:off x="312480" y="4530960"/>
            <a:ext cx="21175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表达全局无序中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的局部序列关系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CustomShape 12"/>
          <p:cNvSpPr/>
          <p:nvPr/>
        </p:nvSpPr>
        <p:spPr>
          <a:xfrm>
            <a:off x="6469920" y="4530960"/>
            <a:ext cx="2304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利用集成学习的优点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CustomShape 13"/>
          <p:cNvSpPr/>
          <p:nvPr/>
        </p:nvSpPr>
        <p:spPr>
          <a:xfrm>
            <a:off x="7385400" y="3732120"/>
            <a:ext cx="236160" cy="65448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26" name="CustomShape 14"/>
          <p:cNvSpPr/>
          <p:nvPr/>
        </p:nvSpPr>
        <p:spPr>
          <a:xfrm>
            <a:off x="1134720" y="3764520"/>
            <a:ext cx="236160" cy="65448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27" name="CustomShape 15"/>
          <p:cNvSpPr/>
          <p:nvPr/>
        </p:nvSpPr>
        <p:spPr>
          <a:xfrm>
            <a:off x="4165560" y="4530960"/>
            <a:ext cx="236160" cy="65448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28" name="CustomShape 16"/>
          <p:cNvSpPr/>
          <p:nvPr/>
        </p:nvSpPr>
        <p:spPr>
          <a:xfrm>
            <a:off x="3529800" y="5322600"/>
            <a:ext cx="1744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两个优势模型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34908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1042920" y="404640"/>
            <a:ext cx="561600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zh-CN" alt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原始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PV-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DBOW模型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1239"/>
            <a:ext cx="4304698" cy="3956031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148064" y="2014310"/>
            <a:ext cx="3454598" cy="3029888"/>
            <a:chOff x="5221300" y="2014311"/>
            <a:chExt cx="3454598" cy="3029888"/>
          </a:xfrm>
        </p:grpSpPr>
        <p:sp>
          <p:nvSpPr>
            <p:cNvPr id="5" name="内容占位符 2"/>
            <p:cNvSpPr txBox="1">
              <a:spLocks/>
            </p:cNvSpPr>
            <p:nvPr/>
          </p:nvSpPr>
          <p:spPr>
            <a:xfrm>
              <a:off x="5221300" y="2014311"/>
              <a:ext cx="3454598" cy="3029888"/>
            </a:xfrm>
            <a:prstGeom prst="rect">
              <a:avLst/>
            </a:prstGeom>
          </p:spPr>
          <p:txBody>
            <a:bodyPr/>
            <a:lstStyle>
              <a:lvl1pPr marL="447675" indent="-4476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89000" indent="-4397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charset="2"/>
                <a:buChar char="¡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93813" indent="-4032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81163" indent="-3857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charset="2"/>
                <a:buChar char="¡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7010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27300" indent="-3873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84500" indent="-3873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41700" indent="-3873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98900" indent="-3873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r>
                <a:rPr lang="zh-CN" altLang="en-US" kern="0" dirty="0" smtClean="0"/>
                <a:t>特点</a:t>
              </a:r>
              <a:r>
                <a:rPr lang="en-US" altLang="zh-CN" kern="0" dirty="0" smtClean="0"/>
                <a:t>/</a:t>
              </a:r>
              <a:r>
                <a:rPr lang="zh-CN" altLang="en-US" kern="0" dirty="0" smtClean="0"/>
                <a:t>优点</a:t>
              </a:r>
              <a:endParaRPr lang="en-US" altLang="zh-CN" kern="0" dirty="0" smtClean="0"/>
            </a:p>
            <a:p>
              <a:pPr lvl="1"/>
              <a:r>
                <a:rPr lang="zh-CN" altLang="en-US" kern="0" spc="-1" dirty="0" smtClean="0">
                  <a:solidFill>
                    <a:srgbClr val="292929"/>
                  </a:solidFill>
                  <a:uFill>
                    <a:solidFill>
                      <a:srgbClr val="FFFFFF"/>
                    </a:solidFill>
                  </a:uFill>
                </a:rPr>
                <a:t>用户      搜索词</a:t>
              </a:r>
              <a:endParaRPr lang="en-US" altLang="zh-CN" kern="0" spc="-1" dirty="0" smtClean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endParaRPr>
            </a:p>
            <a:p>
              <a:pPr lvl="1"/>
              <a:r>
                <a:rPr lang="zh-CN" altLang="en-US" kern="0" spc="-1" dirty="0" smtClean="0">
                  <a:solidFill>
                    <a:srgbClr val="292929"/>
                  </a:solidFill>
                  <a:uFill>
                    <a:solidFill>
                      <a:srgbClr val="FFFFFF"/>
                    </a:solidFill>
                  </a:uFill>
                </a:rPr>
                <a:t>学到了</a:t>
              </a:r>
              <a:r>
                <a:rPr lang="en-US" altLang="zh-CN" kern="0" spc="-1" dirty="0" smtClean="0">
                  <a:solidFill>
                    <a:srgbClr val="292929"/>
                  </a:solidFill>
                  <a:uFill>
                    <a:solidFill>
                      <a:srgbClr val="FFFFFF"/>
                    </a:solidFill>
                  </a:uFill>
                </a:rPr>
                <a:t>低维</a:t>
              </a:r>
              <a:r>
                <a:rPr lang="zh-CN" altLang="en-US" kern="0" spc="-1" dirty="0" smtClean="0">
                  <a:solidFill>
                    <a:srgbClr val="292929"/>
                  </a:solidFill>
                  <a:uFill>
                    <a:solidFill>
                      <a:srgbClr val="FFFFFF"/>
                    </a:solidFill>
                  </a:uFill>
                </a:rPr>
                <a:t>特征</a:t>
              </a:r>
              <a:endParaRPr lang="en-US" altLang="zh-CN" kern="0" spc="-1" dirty="0" smtClean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endParaRPr>
            </a:p>
            <a:p>
              <a:pPr lvl="1"/>
              <a:endParaRPr lang="en-US" altLang="zh-CN" kern="0" spc="-1" dirty="0" smtClean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endParaRPr>
            </a:p>
            <a:p>
              <a:r>
                <a:rPr lang="zh-CN" altLang="en-US" kern="0" dirty="0" smtClean="0"/>
                <a:t>缺点</a:t>
              </a:r>
              <a:endParaRPr lang="en-US" altLang="zh-CN" kern="0" dirty="0"/>
            </a:p>
            <a:p>
              <a:pPr lvl="1"/>
              <a:r>
                <a:rPr lang="en-US" altLang="zh-CN" kern="0" spc="-1" dirty="0" smtClean="0">
                  <a:solidFill>
                    <a:srgbClr val="292929"/>
                  </a:solidFill>
                  <a:uFill>
                    <a:solidFill>
                      <a:srgbClr val="FFFFFF"/>
                    </a:solidFill>
                  </a:uFill>
                </a:rPr>
                <a:t>丢失了序列</a:t>
              </a:r>
              <a:r>
                <a:rPr lang="zh-CN" altLang="en-US" kern="0" spc="-1" dirty="0" smtClean="0">
                  <a:solidFill>
                    <a:srgbClr val="292929"/>
                  </a:solidFill>
                  <a:uFill>
                    <a:solidFill>
                      <a:srgbClr val="FFFFFF"/>
                    </a:solidFill>
                  </a:uFill>
                </a:rPr>
                <a:t>信息</a:t>
              </a:r>
              <a:endParaRPr lang="en-US" altLang="zh-CN" kern="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endParaRPr>
            </a:p>
            <a:p>
              <a:endParaRPr lang="zh-CN" altLang="en-US" kern="0" dirty="0"/>
            </a:p>
          </p:txBody>
        </p:sp>
        <p:cxnSp>
          <p:nvCxnSpPr>
            <p:cNvPr id="6" name="直接箭头连接符 5"/>
            <p:cNvCxnSpPr/>
            <p:nvPr/>
          </p:nvCxnSpPr>
          <p:spPr bwMode="auto">
            <a:xfrm>
              <a:off x="6875586" y="2780928"/>
              <a:ext cx="43271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43906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1042920" y="404640"/>
            <a:ext cx="561600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zh-CN" alt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加入</a:t>
            </a:r>
            <a:r>
              <a:rPr lang="en-US" altLang="zh-CN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N-gram</a:t>
            </a:r>
            <a:r>
              <a:rPr lang="zh-CN" alt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的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PV-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DBOW模型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00808"/>
            <a:ext cx="3960440" cy="3738655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4860032" y="2348880"/>
            <a:ext cx="3994150" cy="2592288"/>
          </a:xfrm>
        </p:spPr>
        <p:txBody>
          <a:bodyPr/>
          <a:lstStyle/>
          <a:p>
            <a:r>
              <a:rPr lang="en-US" altLang="zh-CN" spc="-1" dirty="0" smtClean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加入序列</a:t>
            </a:r>
            <a:r>
              <a:rPr lang="zh-CN" altLang="en-US" spc="-1" dirty="0" smtClean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信息</a:t>
            </a:r>
            <a:endParaRPr lang="en-US" altLang="zh-CN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</a:endParaRPr>
          </a:p>
          <a:p>
            <a:pPr lvl="1"/>
            <a:r>
              <a:rPr lang="zh-CN" altLang="en-US" kern="1200" spc="-1" dirty="0" smtClean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预测</a:t>
            </a:r>
            <a:r>
              <a:rPr lang="en-US" altLang="zh-CN" spc="-1" dirty="0" smtClean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N-gram</a:t>
            </a:r>
            <a:endParaRPr lang="en-US" altLang="zh-CN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zh-CN" sz="2400" kern="1200" spc="-1" dirty="0" smtClean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  <a:ea typeface="宋体"/>
            </a:endParaRPr>
          </a:p>
          <a:p>
            <a:r>
              <a:rPr lang="en-US" altLang="zh-CN" spc="-1" dirty="0" smtClean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学</a:t>
            </a:r>
            <a:r>
              <a:rPr lang="zh-CN" altLang="en-US" spc="-1" dirty="0" smtClean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到特征后分类</a:t>
            </a:r>
            <a:endParaRPr lang="en-US" altLang="zh-CN" spc="-1" dirty="0" smtClean="0">
              <a:solidFill>
                <a:srgbClr val="292929"/>
              </a:solidFill>
              <a:uFill>
                <a:solidFill>
                  <a:srgbClr val="FFFFFF"/>
                </a:solidFill>
              </a:uFill>
            </a:endParaRPr>
          </a:p>
          <a:p>
            <a:pPr lvl="1"/>
            <a:r>
              <a:rPr lang="zh-CN" altLang="en-US" spc="-1" dirty="0" smtClean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神经网络</a:t>
            </a:r>
            <a:endParaRPr lang="en-US" altLang="zh-CN" spc="-1" dirty="0" smtClean="0">
              <a:solidFill>
                <a:srgbClr val="292929"/>
              </a:solidFill>
              <a:uFill>
                <a:solidFill>
                  <a:srgbClr val="FFFFFF"/>
                </a:solidFill>
              </a:uFill>
            </a:endParaRPr>
          </a:p>
          <a:p>
            <a:pPr lvl="1"/>
            <a:endParaRPr lang="en-US" altLang="zh-C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zh-CN" sz="2400" kern="1200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  <a:ea typeface="宋体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359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1042920" y="404640"/>
            <a:ext cx="561600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zh-CN" alt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原始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CNN模型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478" name="图片 477"/>
          <p:cNvPicPr/>
          <p:nvPr/>
        </p:nvPicPr>
        <p:blipFill>
          <a:blip r:embed="rId3"/>
          <a:stretch/>
        </p:blipFill>
        <p:spPr>
          <a:xfrm>
            <a:off x="1327435" y="1520564"/>
            <a:ext cx="5903344" cy="3024336"/>
          </a:xfrm>
          <a:prstGeom prst="rect">
            <a:avLst/>
          </a:prstGeom>
          <a:ln>
            <a:noFill/>
          </a:ln>
        </p:spPr>
      </p:pic>
      <p:sp>
        <p:nvSpPr>
          <p:cNvPr id="479" name="CustomShape 2"/>
          <p:cNvSpPr/>
          <p:nvPr/>
        </p:nvSpPr>
        <p:spPr>
          <a:xfrm>
            <a:off x="1654176" y="4779930"/>
            <a:ext cx="4393488" cy="3679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zh-CN" alt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不合适的序列关系“天气”</a:t>
            </a:r>
            <a:r>
              <a:rPr lang="en-US" altLang="zh-C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 </a:t>
            </a:r>
            <a:r>
              <a:rPr lang="zh-CN" alt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“一岁”？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28305" y="5382942"/>
            <a:ext cx="2491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卷积核越大，</a:t>
            </a: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参数越多</a:t>
            </a:r>
            <a:endParaRPr lang="en-US" altLang="zh-C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33118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1042920" y="404640"/>
            <a:ext cx="561600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多任务CNN架构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481" name="图片 480"/>
          <p:cNvPicPr/>
          <p:nvPr/>
        </p:nvPicPr>
        <p:blipFill>
          <a:blip r:embed="rId3"/>
          <a:stretch/>
        </p:blipFill>
        <p:spPr>
          <a:xfrm>
            <a:off x="467544" y="1196752"/>
            <a:ext cx="7263808" cy="516587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79579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ustomShape 1"/>
          <p:cNvSpPr/>
          <p:nvPr/>
        </p:nvSpPr>
        <p:spPr>
          <a:xfrm>
            <a:off x="1042920" y="404640"/>
            <a:ext cx="561600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/>
            <a:r>
              <a:rPr lang="zh-CN" alt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怎么学</a:t>
            </a:r>
            <a:r>
              <a:rPr lang="en-US" altLang="zh-CN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N-</a:t>
            </a:r>
            <a:r>
              <a:rPr lang="en-US" altLang="zh-CN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gram</a:t>
            </a:r>
            <a:r>
              <a:rPr lang="en-US" altLang="zh-CN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词向量</a:t>
            </a:r>
            <a:endParaRPr lang="en-US" altLang="zh-CN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5432278" y="2274590"/>
            <a:ext cx="1805979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Skip-gram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5355993" y="3694730"/>
            <a:ext cx="2018185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Skip-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N-gram</a:t>
            </a:r>
            <a:endParaRPr lang="en-US" altLang="zh-C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1259632" y="5447381"/>
            <a:ext cx="6336704" cy="4661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使用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N-gram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与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N-gram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的对应关系为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N-gram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学习词向量</a:t>
            </a:r>
            <a:endParaRPr lang="en-US" altLang="zh-C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下箭头 3"/>
          <p:cNvSpPr/>
          <p:nvPr/>
        </p:nvSpPr>
        <p:spPr bwMode="auto">
          <a:xfrm>
            <a:off x="6153047" y="3067707"/>
            <a:ext cx="288032" cy="43227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20669" y="3056008"/>
            <a:ext cx="85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扩展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40768"/>
            <a:ext cx="3672408" cy="393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110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</a:rPr>
              <a:t>L</a:t>
            </a:r>
            <a:r>
              <a:rPr lang="zh-CN" altLang="en-US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</a:rPr>
              <a:t>ast </a:t>
            </a:r>
            <a:r>
              <a:rPr lang="en-US" altLang="zh-CN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</a:rPr>
              <a:t>B</a:t>
            </a:r>
            <a:r>
              <a:rPr lang="zh-CN" altLang="en-US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</a:rPr>
              <a:t>ut </a:t>
            </a:r>
            <a:r>
              <a:rPr lang="en-US" altLang="zh-CN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</a:rPr>
              <a:t>N</a:t>
            </a:r>
            <a:r>
              <a:rPr lang="zh-CN" altLang="en-US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</a:rPr>
              <a:t>ot </a:t>
            </a:r>
            <a:r>
              <a:rPr lang="en-US" altLang="zh-CN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</a:rPr>
              <a:t>L</a:t>
            </a:r>
            <a:r>
              <a:rPr lang="zh-CN" altLang="en-US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</a:rPr>
              <a:t>east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集成 </a:t>
            </a:r>
            <a:r>
              <a:rPr lang="en-US" altLang="zh-CN" dirty="0"/>
              <a:t>CNN</a:t>
            </a:r>
            <a:r>
              <a:rPr lang="zh-CN" altLang="en-US" dirty="0"/>
              <a:t>与</a:t>
            </a:r>
            <a:r>
              <a:rPr lang="en-US" altLang="zh-CN" dirty="0" smtClean="0"/>
              <a:t>PV-DBOW</a:t>
            </a:r>
          </a:p>
          <a:p>
            <a:endParaRPr lang="en-US" altLang="zh-CN" dirty="0" smtClean="0"/>
          </a:p>
          <a:p>
            <a:pPr lvl="1"/>
            <a:r>
              <a:rPr lang="zh-CN" altLang="en-US" dirty="0"/>
              <a:t>结果取</a:t>
            </a:r>
            <a:r>
              <a:rPr lang="en-US" altLang="zh-CN" dirty="0"/>
              <a:t>Log</a:t>
            </a:r>
            <a:r>
              <a:rPr lang="zh-CN" altLang="en-US" dirty="0"/>
              <a:t>后</a:t>
            </a:r>
            <a:r>
              <a:rPr lang="zh-CN" altLang="en-US" dirty="0" smtClean="0"/>
              <a:t>线性组合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提高准确率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24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1042920" y="404640"/>
            <a:ext cx="561600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实验结果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13" name="CustomShape 2"/>
          <p:cNvSpPr/>
          <p:nvPr/>
        </p:nvSpPr>
        <p:spPr>
          <a:xfrm>
            <a:off x="1907704" y="5290834"/>
            <a:ext cx="5056704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集成模型在复赛B榜结果：</a:t>
            </a:r>
            <a:r>
              <a:rPr lang="en-US" sz="24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0.72765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4" name="CustomShape 3"/>
          <p:cNvSpPr/>
          <p:nvPr/>
        </p:nvSpPr>
        <p:spPr>
          <a:xfrm>
            <a:off x="179512" y="1429883"/>
            <a:ext cx="4408632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在训练集上5</a:t>
            </a:r>
            <a:r>
              <a:rPr lang="en-US" sz="2400" b="0" strike="noStrike" spc="-1" dirty="0" smtClean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折交叉验证的结果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88" y="2075804"/>
            <a:ext cx="6643712" cy="302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04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TextShape 1"/>
          <p:cNvSpPr txBox="1"/>
          <p:nvPr/>
        </p:nvSpPr>
        <p:spPr>
          <a:xfrm>
            <a:off x="1042920" y="404640"/>
            <a:ext cx="5616360" cy="576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zh-CN" sz="3200" b="0" strike="noStrike" spc="-1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6" name="TextShape 2"/>
          <p:cNvSpPr txBox="1"/>
          <p:nvPr/>
        </p:nvSpPr>
        <p:spPr>
          <a:xfrm>
            <a:off x="1115640" y="1556640"/>
            <a:ext cx="3383280" cy="4392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47840" indent="-447480">
              <a:lnSpc>
                <a:spcPct val="100000"/>
              </a:lnSpc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CN" sz="2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成员介绍</a:t>
            </a:r>
            <a:endParaRPr lang="zh-CN" sz="2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zh-CN" sz="2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7840" indent="-447480">
              <a:lnSpc>
                <a:spcPct val="100000"/>
              </a:lnSpc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CN" sz="2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赛题分析</a:t>
            </a:r>
            <a:endParaRPr lang="zh-CN" sz="2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zh-CN" sz="2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7840" indent="-447480">
              <a:lnSpc>
                <a:spcPct val="100000"/>
              </a:lnSpc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CN" sz="2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算法介绍</a:t>
            </a:r>
            <a:endParaRPr lang="zh-CN" sz="2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zh-CN" sz="2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7840" indent="-447480">
              <a:lnSpc>
                <a:spcPct val="100000"/>
              </a:lnSpc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CN" sz="2800" b="1" strike="noStrike" spc="-1" dirty="0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商业应用</a:t>
            </a:r>
            <a:endParaRPr lang="zh-CN" sz="2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7" name="图片 4"/>
          <p:cNvPicPr/>
          <p:nvPr/>
        </p:nvPicPr>
        <p:blipFill>
          <a:blip r:embed="rId2"/>
          <a:stretch/>
        </p:blipFill>
        <p:spPr>
          <a:xfrm>
            <a:off x="7272720" y="4221000"/>
            <a:ext cx="1835280" cy="1835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60539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1042920" y="404640"/>
            <a:ext cx="5616360" cy="576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zh-CN" sz="3200" b="0" strike="noStrike" spc="-1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TextShape 2"/>
          <p:cNvSpPr txBox="1"/>
          <p:nvPr/>
        </p:nvSpPr>
        <p:spPr>
          <a:xfrm>
            <a:off x="1115640" y="1556640"/>
            <a:ext cx="3383280" cy="4392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47840" indent="-447480">
              <a:lnSpc>
                <a:spcPct val="100000"/>
              </a:lnSpc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CN" sz="2800" b="1" strike="noStrike" spc="-1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成员介绍</a:t>
            </a:r>
            <a:endParaRPr lang="zh-CN" sz="2800" b="0" strike="noStrike" spc="-1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zh-CN" sz="2800" b="0" strike="noStrike" spc="-1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7840" indent="-447480">
              <a:lnSpc>
                <a:spcPct val="100000"/>
              </a:lnSpc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CN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赛题分析</a:t>
            </a:r>
            <a:endParaRPr lang="zh-CN" sz="2800" b="0" strike="noStrike" spc="-1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zh-CN" sz="2800" b="0" strike="noStrike" spc="-1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7840" indent="-447480">
              <a:lnSpc>
                <a:spcPct val="100000"/>
              </a:lnSpc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CN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算法介绍</a:t>
            </a:r>
            <a:endParaRPr lang="zh-CN" sz="2800" b="0" strike="noStrike" spc="-1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zh-CN" sz="2800" b="0" strike="noStrike" spc="-1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7840" indent="-447480">
              <a:lnSpc>
                <a:spcPct val="100000"/>
              </a:lnSpc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CN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商业应用</a:t>
            </a:r>
            <a:endParaRPr lang="zh-CN" sz="2800" b="0" strike="noStrike" spc="-1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0" name="图片 4"/>
          <p:cNvPicPr/>
          <p:nvPr/>
        </p:nvPicPr>
        <p:blipFill>
          <a:blip r:embed="rId2"/>
          <a:stretch/>
        </p:blipFill>
        <p:spPr>
          <a:xfrm>
            <a:off x="7272720" y="4221000"/>
            <a:ext cx="1835280" cy="1835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54927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" dirty="0" smtClean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微博用户</a:t>
            </a:r>
            <a:r>
              <a:rPr lang="zh-CN" altLang="en-US" spc="-1" dirty="0" smtClean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lvl="1" indent="-447675">
              <a:buClr>
                <a:schemeClr val="accent1"/>
              </a:buClr>
              <a:buSzPct val="70000"/>
              <a:buFont typeface="Wingdings" charset="2"/>
              <a:buChar char="n"/>
            </a:pPr>
            <a:r>
              <a:rPr lang="zh-CN" altLang="zh-CN" sz="2800" spc="-1" dirty="0" smtClean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cs typeface="+mn-cs"/>
              </a:rPr>
              <a:t>基于</a:t>
            </a:r>
            <a:r>
              <a:rPr lang="zh-CN" altLang="en-US" sz="28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cs typeface="+mn-cs"/>
              </a:rPr>
              <a:t>微博</a:t>
            </a:r>
            <a:r>
              <a:rPr lang="zh-CN" altLang="zh-CN" sz="28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cs typeface="+mn-cs"/>
              </a:rPr>
              <a:t>内容的用户</a:t>
            </a:r>
            <a:r>
              <a:rPr lang="zh-CN" altLang="zh-CN" sz="2800" spc="-1" dirty="0" smtClean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cs typeface="+mn-cs"/>
              </a:rPr>
              <a:t>分类</a:t>
            </a:r>
            <a:endParaRPr lang="en-US" altLang="zh-CN" sz="2800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cs typeface="+mn-cs"/>
            </a:endParaRPr>
          </a:p>
          <a:p>
            <a:pPr lvl="1"/>
            <a:r>
              <a:rPr lang="zh-CN" altLang="zh-CN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用户发的微博构成</a:t>
            </a:r>
            <a:r>
              <a:rPr lang="zh-CN" altLang="zh-CN" spc="-1" dirty="0" smtClean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文本</a:t>
            </a:r>
            <a:endParaRPr lang="en-US" altLang="zh-CN" spc="-1" dirty="0" smtClean="0">
              <a:solidFill>
                <a:srgbClr val="292929"/>
              </a:solidFill>
              <a:uFill>
                <a:solidFill>
                  <a:srgbClr val="FFFFFF"/>
                </a:solidFill>
              </a:uFill>
            </a:endParaRPr>
          </a:p>
          <a:p>
            <a:pPr lvl="1"/>
            <a:r>
              <a:rPr lang="zh-CN" altLang="zh-CN" spc="-1" dirty="0" smtClean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为</a:t>
            </a:r>
            <a:r>
              <a:rPr lang="zh-CN" altLang="zh-CN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每个用户学习一个句</a:t>
            </a:r>
            <a:r>
              <a:rPr lang="zh-CN" altLang="zh-CN" spc="-1" dirty="0" smtClean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向量</a:t>
            </a:r>
            <a:endParaRPr lang="en-US" altLang="zh-CN" sz="2800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zh-CN" spc="-1" dirty="0" smtClean="0">
              <a:solidFill>
                <a:srgbClr val="292929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zh-CN" altLang="zh-CN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基于关系网的用户</a:t>
            </a:r>
            <a:r>
              <a:rPr lang="zh-CN" altLang="zh-CN" spc="-1" dirty="0" smtClean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分类</a:t>
            </a:r>
            <a:endParaRPr lang="en-US" altLang="zh-CN" spc="-1" dirty="0" smtClean="0">
              <a:solidFill>
                <a:srgbClr val="292929"/>
              </a:solidFill>
              <a:uFill>
                <a:solidFill>
                  <a:srgbClr val="FFFFFF"/>
                </a:solidFill>
              </a:uFill>
            </a:endParaRPr>
          </a:p>
          <a:p>
            <a:pPr lvl="1"/>
            <a:r>
              <a:rPr lang="zh-CN" altLang="zh-CN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用户</a:t>
            </a:r>
            <a:r>
              <a:rPr lang="zh-CN" alt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作为</a:t>
            </a:r>
            <a:r>
              <a:rPr lang="zh-CN" altLang="zh-CN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单词</a:t>
            </a:r>
            <a:r>
              <a:rPr lang="zh-CN" altLang="zh-CN" spc="-1" dirty="0" smtClean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，用户</a:t>
            </a:r>
            <a:r>
              <a:rPr lang="zh-CN" altLang="zh-CN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关注列表构成</a:t>
            </a:r>
            <a:r>
              <a:rPr lang="zh-CN" altLang="zh-CN" spc="-1" dirty="0" smtClean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文本</a:t>
            </a:r>
            <a:endParaRPr lang="en-US" altLang="zh-CN" spc="-1" dirty="0" smtClean="0">
              <a:solidFill>
                <a:srgbClr val="292929"/>
              </a:solidFill>
              <a:uFill>
                <a:solidFill>
                  <a:srgbClr val="FFFFFF"/>
                </a:solidFill>
              </a:uFill>
            </a:endParaRPr>
          </a:p>
          <a:p>
            <a:pPr lvl="1"/>
            <a:r>
              <a:rPr lang="zh-CN" altLang="zh-CN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为每个用户学习一个词向量</a:t>
            </a:r>
            <a:r>
              <a:rPr lang="en-US" altLang="zh-CN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zh-CN" altLang="zh-CN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句向量</a:t>
            </a:r>
            <a:endParaRPr lang="en-US" altLang="zh-CN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8677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1" dirty="0" smtClean="0">
                <a:uFill>
                  <a:solidFill>
                    <a:srgbClr val="FFFFFF"/>
                  </a:solidFill>
                </a:uFill>
              </a:rPr>
              <a:t>商品精准推荐</a:t>
            </a:r>
            <a:endParaRPr lang="zh-CN" altLang="zh-CN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zh-CN" sz="28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商品作为单词，用</a:t>
            </a:r>
            <a:r>
              <a:rPr lang="zh-CN" altLang="en-US" sz="28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户</a:t>
            </a:r>
            <a:r>
              <a:rPr lang="zh-CN" altLang="zh-CN" sz="28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购买过的</a:t>
            </a:r>
            <a:r>
              <a:rPr lang="zh-CN" altLang="en-US" sz="28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商品</a:t>
            </a:r>
            <a:r>
              <a:rPr lang="zh-CN" altLang="zh-CN" sz="28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构成</a:t>
            </a:r>
            <a:r>
              <a:rPr lang="zh-CN" altLang="zh-CN" sz="2800" spc="-1" dirty="0" smtClean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文本</a:t>
            </a:r>
            <a:endParaRPr lang="en-US" altLang="zh-CN" sz="2800" spc="-1" dirty="0" smtClean="0">
              <a:solidFill>
                <a:srgbClr val="292929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 lvl="1" indent="-457200"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endParaRPr lang="en-US" altLang="zh-CN" sz="2800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</a:endParaRPr>
          </a:p>
          <a:p>
            <a:pPr marL="784225" lvl="1" indent="-342900"/>
            <a:r>
              <a:rPr lang="zh-CN" altLang="zh-CN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为每个用户学习一个句</a:t>
            </a:r>
            <a:r>
              <a:rPr lang="zh-CN" altLang="zh-CN" spc="-1" dirty="0" smtClean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向量</a:t>
            </a:r>
            <a:endParaRPr lang="en-US" altLang="zh-CN" spc="-1" dirty="0" smtClean="0">
              <a:solidFill>
                <a:srgbClr val="292929"/>
              </a:solidFill>
              <a:uFill>
                <a:solidFill>
                  <a:srgbClr val="FFFFFF"/>
                </a:solidFill>
              </a:uFill>
            </a:endParaRPr>
          </a:p>
          <a:p>
            <a:pPr marL="784225" lvl="1" indent="-342900"/>
            <a:endParaRPr lang="en-US" altLang="zh-CN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</a:endParaRPr>
          </a:p>
          <a:p>
            <a:pPr marL="784225" lvl="1" indent="-342900"/>
            <a:r>
              <a:rPr lang="zh-CN" altLang="zh-CN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为商品学习词向量</a:t>
            </a:r>
          </a:p>
        </p:txBody>
      </p:sp>
    </p:spTree>
    <p:extLst>
      <p:ext uri="{BB962C8B-B14F-4D97-AF65-F5344CB8AC3E}">
        <p14:creationId xmlns:p14="http://schemas.microsoft.com/office/powerpoint/2010/main" val="311562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TextShape 1"/>
          <p:cNvSpPr txBox="1"/>
          <p:nvPr/>
        </p:nvSpPr>
        <p:spPr>
          <a:xfrm>
            <a:off x="1042920" y="404640"/>
            <a:ext cx="5616360" cy="576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b="1" spc="-1" dirty="0" smtClean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参考文献</a:t>
            </a:r>
            <a:endParaRPr lang="zh-CN" sz="32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916" y="1340768"/>
            <a:ext cx="5178368" cy="455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188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图片 2"/>
          <p:cNvPicPr/>
          <p:nvPr/>
        </p:nvPicPr>
        <p:blipFill>
          <a:blip r:embed="rId3"/>
          <a:stretch/>
        </p:blipFill>
        <p:spPr>
          <a:xfrm>
            <a:off x="5940152" y="3212976"/>
            <a:ext cx="3059112" cy="2779912"/>
          </a:xfrm>
          <a:prstGeom prst="rect">
            <a:avLst/>
          </a:prstGeom>
          <a:ln>
            <a:noFill/>
          </a:ln>
        </p:spPr>
      </p:pic>
      <p:sp>
        <p:nvSpPr>
          <p:cNvPr id="531" name="CustomShape 1"/>
          <p:cNvSpPr/>
          <p:nvPr/>
        </p:nvSpPr>
        <p:spPr>
          <a:xfrm>
            <a:off x="-540568" y="3212976"/>
            <a:ext cx="7355880" cy="109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600" b="0" i="1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Chalkboard SE"/>
                <a:ea typeface="Chalkboard SE"/>
              </a:rPr>
              <a:t>Thank you!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1547664" y="1327891"/>
            <a:ext cx="7605292" cy="109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zh-CN" altLang="en-US" sz="3200" b="1" spc="-1" dirty="0" smtClean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Chalkboard SE"/>
                <a:ea typeface="Chalkboard SE"/>
              </a:rPr>
              <a:t>有机器学习领域的项目，有意向合作的，可以联系我们导师</a:t>
            </a:r>
            <a:r>
              <a:rPr lang="zh-CN" altLang="en-US" sz="3200" b="1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Chalkboard SE"/>
                <a:ea typeface="Chalkboard SE"/>
              </a:rPr>
              <a:t> </a:t>
            </a:r>
            <a:r>
              <a:rPr lang="en-US" sz="3200" b="1" strike="noStrike" spc="-1" dirty="0" err="1" smtClean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Chalkboard SE"/>
                <a:ea typeface="Chalkboard SE"/>
              </a:rPr>
              <a:t>frshen@nju.edu.cn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84160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1042920" y="404640"/>
            <a:ext cx="5616360" cy="576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成员介绍</a:t>
            </a:r>
            <a:endParaRPr lang="zh-CN" sz="3200" b="0" strike="noStrike" spc="-1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1282680" y="3951720"/>
            <a:ext cx="3816720" cy="124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南京大学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计算机科学与技术系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机器人智能与神经计算实验室(RINC)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6078600" y="4090320"/>
            <a:ext cx="216000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国防科技大学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计算机学院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4"/>
          <p:cNvSpPr/>
          <p:nvPr/>
        </p:nvSpPr>
        <p:spPr>
          <a:xfrm>
            <a:off x="3453120" y="2128680"/>
            <a:ext cx="2016360" cy="987840"/>
          </a:xfrm>
          <a:prstGeom prst="ellipse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邓齐林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5"/>
          <p:cNvSpPr/>
          <p:nvPr/>
        </p:nvSpPr>
        <p:spPr>
          <a:xfrm>
            <a:off x="6078600" y="2163600"/>
            <a:ext cx="2016360" cy="987840"/>
          </a:xfrm>
          <a:prstGeom prst="ellipse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徐俊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CustomShape 6"/>
          <p:cNvSpPr/>
          <p:nvPr/>
        </p:nvSpPr>
        <p:spPr>
          <a:xfrm>
            <a:off x="827640" y="2133360"/>
            <a:ext cx="2016360" cy="987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杨毅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7"/>
          <p:cNvSpPr/>
          <p:nvPr/>
        </p:nvSpPr>
        <p:spPr>
          <a:xfrm>
            <a:off x="6906960" y="3288960"/>
            <a:ext cx="359640" cy="55620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78" name="CustomShape 8"/>
          <p:cNvSpPr/>
          <p:nvPr/>
        </p:nvSpPr>
        <p:spPr>
          <a:xfrm flipV="1">
            <a:off x="2530800" y="3205800"/>
            <a:ext cx="1320120" cy="639360"/>
          </a:xfrm>
          <a:prstGeom prst="leftRightUpArrow">
            <a:avLst>
              <a:gd name="adj1" fmla="val 25000"/>
              <a:gd name="adj2" fmla="val 25000"/>
              <a:gd name="adj3" fmla="val 25000"/>
            </a:avLst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021101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Shape 1"/>
          <p:cNvSpPr txBox="1"/>
          <p:nvPr/>
        </p:nvSpPr>
        <p:spPr>
          <a:xfrm>
            <a:off x="1042920" y="404640"/>
            <a:ext cx="5616360" cy="576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zh-CN" sz="3200" b="0" strike="noStrike" spc="-1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TextShape 2"/>
          <p:cNvSpPr txBox="1"/>
          <p:nvPr/>
        </p:nvSpPr>
        <p:spPr>
          <a:xfrm>
            <a:off x="1115640" y="1556640"/>
            <a:ext cx="3383280" cy="4392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47840" indent="-447480">
              <a:lnSpc>
                <a:spcPct val="100000"/>
              </a:lnSpc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CN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成员介绍</a:t>
            </a:r>
            <a:endParaRPr lang="zh-CN" sz="2800" b="0" strike="noStrike" spc="-1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zh-CN" sz="2800" b="0" strike="noStrike" spc="-1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7840" indent="-447480">
              <a:lnSpc>
                <a:spcPct val="100000"/>
              </a:lnSpc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CN" sz="2800" b="1" strike="noStrike" spc="-1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赛题分析</a:t>
            </a:r>
            <a:endParaRPr lang="zh-CN" sz="2800" b="0" strike="noStrike" spc="-1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zh-CN" sz="2800" b="0" strike="noStrike" spc="-1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7840" indent="-447480">
              <a:lnSpc>
                <a:spcPct val="100000"/>
              </a:lnSpc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CN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算法介绍</a:t>
            </a:r>
            <a:endParaRPr lang="zh-CN" sz="2800" b="0" strike="noStrike" spc="-1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zh-CN" sz="2800" b="0" strike="noStrike" spc="-1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7840" indent="-447480">
              <a:lnSpc>
                <a:spcPct val="100000"/>
              </a:lnSpc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CN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商业应用</a:t>
            </a:r>
            <a:endParaRPr lang="zh-CN" sz="2800" b="0" strike="noStrike" spc="-1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1" name="图片 4"/>
          <p:cNvPicPr/>
          <p:nvPr/>
        </p:nvPicPr>
        <p:blipFill>
          <a:blip r:embed="rId2"/>
          <a:stretch/>
        </p:blipFill>
        <p:spPr>
          <a:xfrm>
            <a:off x="7272720" y="4221000"/>
            <a:ext cx="1835280" cy="1835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2178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 txBox="1"/>
          <p:nvPr/>
        </p:nvSpPr>
        <p:spPr>
          <a:xfrm>
            <a:off x="1042920" y="404640"/>
            <a:ext cx="5616360" cy="576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赛题回顾</a:t>
            </a:r>
            <a:endParaRPr lang="zh-CN" sz="3200" b="0" strike="noStrike" spc="-1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TextShape 2"/>
          <p:cNvSpPr txBox="1"/>
          <p:nvPr/>
        </p:nvSpPr>
        <p:spPr>
          <a:xfrm>
            <a:off x="2183760" y="5259960"/>
            <a:ext cx="1873080" cy="670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2400" b="1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文本分类！</a:t>
            </a:r>
            <a:endParaRPr lang="zh-CN" sz="2800" b="0" strike="noStrike" spc="-1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CustomShape 3"/>
          <p:cNvSpPr/>
          <p:nvPr/>
        </p:nvSpPr>
        <p:spPr>
          <a:xfrm>
            <a:off x="468360" y="2954160"/>
            <a:ext cx="7775640" cy="515520"/>
          </a:xfrm>
          <a:prstGeom prst="roundRect">
            <a:avLst>
              <a:gd name="adj" fmla="val 16667"/>
            </a:avLst>
          </a:prstGeom>
          <a:solidFill>
            <a:schemeClr val="accent3">
              <a:lumMod val="65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钢琴曲欣赏100首     一个月的宝宝眼睫毛那么是黄色     小儿抽搐怎么办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4"/>
          <p:cNvSpPr/>
          <p:nvPr/>
        </p:nvSpPr>
        <p:spPr>
          <a:xfrm>
            <a:off x="1168920" y="4365000"/>
            <a:ext cx="1800000" cy="5756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年龄：31-40岁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CustomShape 5"/>
          <p:cNvSpPr/>
          <p:nvPr/>
        </p:nvSpPr>
        <p:spPr>
          <a:xfrm>
            <a:off x="3464280" y="4365000"/>
            <a:ext cx="1800000" cy="5756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性别：女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6"/>
          <p:cNvSpPr/>
          <p:nvPr/>
        </p:nvSpPr>
        <p:spPr>
          <a:xfrm>
            <a:off x="5759640" y="4365000"/>
            <a:ext cx="1800000" cy="5756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学历：高中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7"/>
          <p:cNvSpPr/>
          <p:nvPr/>
        </p:nvSpPr>
        <p:spPr>
          <a:xfrm flipH="1">
            <a:off x="2069280" y="3470040"/>
            <a:ext cx="2286720" cy="89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8"/>
          <p:cNvSpPr/>
          <p:nvPr/>
        </p:nvSpPr>
        <p:spPr>
          <a:xfrm>
            <a:off x="4356360" y="3470040"/>
            <a:ext cx="7560" cy="89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9"/>
          <p:cNvSpPr/>
          <p:nvPr/>
        </p:nvSpPr>
        <p:spPr>
          <a:xfrm>
            <a:off x="4356360" y="3470040"/>
            <a:ext cx="2302920" cy="89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10"/>
          <p:cNvSpPr/>
          <p:nvPr/>
        </p:nvSpPr>
        <p:spPr>
          <a:xfrm>
            <a:off x="742680" y="1836000"/>
            <a:ext cx="655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输入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11"/>
          <p:cNvSpPr/>
          <p:nvPr/>
        </p:nvSpPr>
        <p:spPr>
          <a:xfrm>
            <a:off x="4936680" y="1827720"/>
            <a:ext cx="655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输出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CustomShape 12"/>
          <p:cNvSpPr/>
          <p:nvPr/>
        </p:nvSpPr>
        <p:spPr>
          <a:xfrm>
            <a:off x="1500840" y="1792080"/>
            <a:ext cx="2070360" cy="4316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用户搜索记录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CustomShape 13"/>
          <p:cNvSpPr/>
          <p:nvPr/>
        </p:nvSpPr>
        <p:spPr>
          <a:xfrm>
            <a:off x="5695200" y="1753200"/>
            <a:ext cx="2070360" cy="4316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/>
          <a:lstStyle/>
          <a:p>
            <a:pPr>
              <a:lnSpc>
                <a:spcPct val="150000"/>
              </a:lnSpc>
            </a:pPr>
            <a:r>
              <a:rPr lang="en-US" sz="1800" b="1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年龄、学历、性别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14"/>
          <p:cNvSpPr/>
          <p:nvPr/>
        </p:nvSpPr>
        <p:spPr>
          <a:xfrm>
            <a:off x="4057200" y="1875960"/>
            <a:ext cx="575640" cy="2347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407185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 txBox="1"/>
          <p:nvPr/>
        </p:nvSpPr>
        <p:spPr>
          <a:xfrm>
            <a:off x="1042920" y="404640"/>
            <a:ext cx="5616360" cy="576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哪些算法比较好？</a:t>
            </a:r>
            <a:endParaRPr lang="zh-CN" sz="3200" b="0" strike="noStrike" spc="-1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97" name="Table 2"/>
          <p:cNvGraphicFramePr/>
          <p:nvPr/>
        </p:nvGraphicFramePr>
        <p:xfrm>
          <a:off x="539640" y="1632240"/>
          <a:ext cx="7632360" cy="419328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56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683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2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算法名称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CC99"/>
                      </a:solidFill>
                    </a:lnT>
                    <a:lnB w="12240">
                      <a:solidFill>
                        <a:srgbClr val="CCCC9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分类表现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CC99"/>
                      </a:solidFill>
                    </a:lnT>
                    <a:lnB w="12240">
                      <a:solidFill>
                        <a:srgbClr val="CCCC9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序列关系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CC99"/>
                      </a:solidFill>
                    </a:lnT>
                    <a:lnB w="12240">
                      <a:solidFill>
                        <a:srgbClr val="CCCC9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词的相似性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CC99"/>
                      </a:solidFill>
                    </a:lnT>
                    <a:lnB w="12240">
                      <a:solidFill>
                        <a:srgbClr val="CCCC9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语义信息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CC99"/>
                      </a:solidFill>
                    </a:lnT>
                    <a:lnB w="12240">
                      <a:solidFill>
                        <a:srgbClr val="CCCC9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TFIDF+SVM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CC99"/>
                      </a:solidFill>
                    </a:lnT>
                    <a:lnB w="12240">
                      <a:solidFill>
                        <a:srgbClr val="CCCC99"/>
                      </a:solidFill>
                    </a:lnB>
                    <a:solidFill>
                      <a:srgbClr val="CCCC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好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CC99"/>
                      </a:solidFill>
                    </a:lnT>
                    <a:lnB w="12240">
                      <a:solidFill>
                        <a:srgbClr val="CCCC99"/>
                      </a:solidFill>
                    </a:lnB>
                    <a:solidFill>
                      <a:srgbClr val="CCCC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短( N-gram)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CC99"/>
                      </a:solidFill>
                    </a:lnT>
                    <a:lnB w="12240">
                      <a:solidFill>
                        <a:srgbClr val="CCCC99"/>
                      </a:solidFill>
                    </a:lnB>
                    <a:solidFill>
                      <a:srgbClr val="CCCC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✘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CC99"/>
                      </a:solidFill>
                    </a:lnT>
                    <a:lnB w="12240">
                      <a:solidFill>
                        <a:srgbClr val="CCCC99"/>
                      </a:solidFill>
                    </a:lnB>
                    <a:solidFill>
                      <a:srgbClr val="CCCC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✘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CC99"/>
                      </a:solidFill>
                    </a:lnT>
                    <a:lnB w="12240">
                      <a:solidFill>
                        <a:srgbClr val="CCCC99"/>
                      </a:solidFill>
                    </a:lnB>
                    <a:solidFill>
                      <a:srgbClr val="CCCC99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NBSVM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CC99"/>
                      </a:solidFill>
                    </a:lnT>
                    <a:lnB w="12240">
                      <a:solidFill>
                        <a:srgbClr val="CCCC9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很好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CC99"/>
                      </a:solidFill>
                    </a:lnT>
                    <a:lnB w="12240">
                      <a:solidFill>
                        <a:srgbClr val="CCCC9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短( N-gram)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CC99"/>
                      </a:solidFill>
                    </a:lnT>
                    <a:lnB w="12240">
                      <a:solidFill>
                        <a:srgbClr val="CCCC9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✘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CC99"/>
                      </a:solidFill>
                    </a:lnT>
                    <a:lnB w="12240">
                      <a:solidFill>
                        <a:srgbClr val="CCCC9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✘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CC99"/>
                      </a:solidFill>
                    </a:lnT>
                    <a:lnB w="12240">
                      <a:solidFill>
                        <a:srgbClr val="CCCC9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LSI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CC99"/>
                      </a:solidFill>
                    </a:lnT>
                    <a:lnB w="12240">
                      <a:solidFill>
                        <a:srgbClr val="CCCC99"/>
                      </a:solidFill>
                    </a:lnB>
                    <a:solidFill>
                      <a:srgbClr val="CCCC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一般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CC99"/>
                      </a:solidFill>
                    </a:lnT>
                    <a:lnB w="12240">
                      <a:solidFill>
                        <a:srgbClr val="CCCC99"/>
                      </a:solidFill>
                    </a:lnB>
                    <a:solidFill>
                      <a:srgbClr val="CCCC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短( N-gram)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CC99"/>
                      </a:solidFill>
                    </a:lnT>
                    <a:lnB w="12240">
                      <a:solidFill>
                        <a:srgbClr val="CCCC99"/>
                      </a:solidFill>
                    </a:lnB>
                    <a:solidFill>
                      <a:srgbClr val="CCCC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✘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CC99"/>
                      </a:solidFill>
                    </a:lnT>
                    <a:lnB w="12240">
                      <a:solidFill>
                        <a:srgbClr val="CCCC99"/>
                      </a:solidFill>
                    </a:lnB>
                    <a:solidFill>
                      <a:srgbClr val="CCCC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✔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CC99"/>
                      </a:solidFill>
                    </a:lnT>
                    <a:lnB w="12240">
                      <a:solidFill>
                        <a:srgbClr val="CCCC99"/>
                      </a:solidFill>
                    </a:lnB>
                    <a:solidFill>
                      <a:srgbClr val="CCCC99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5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LDA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CC99"/>
                      </a:solidFill>
                    </a:lnT>
                    <a:lnB w="12240">
                      <a:solidFill>
                        <a:srgbClr val="CCCC9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一般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CC99"/>
                      </a:solidFill>
                    </a:lnT>
                    <a:lnB w="12240">
                      <a:solidFill>
                        <a:srgbClr val="CCCC9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短( N-gram)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CC99"/>
                      </a:solidFill>
                    </a:lnT>
                    <a:lnB w="12240">
                      <a:solidFill>
                        <a:srgbClr val="CCCC9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✘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CC99"/>
                      </a:solidFill>
                    </a:lnT>
                    <a:lnB w="12240">
                      <a:solidFill>
                        <a:srgbClr val="CCCC9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✔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CC99"/>
                      </a:solidFill>
                    </a:lnT>
                    <a:lnB w="12240">
                      <a:solidFill>
                        <a:srgbClr val="CCCC9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08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CNN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CC99"/>
                      </a:solidFill>
                    </a:lnT>
                    <a:lnB w="12240">
                      <a:solidFill>
                        <a:srgbClr val="CCCC99"/>
                      </a:solidFill>
                    </a:lnB>
                    <a:solidFill>
                      <a:srgbClr val="CCCC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很好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CC99"/>
                      </a:solidFill>
                    </a:lnT>
                    <a:lnB w="12240">
                      <a:solidFill>
                        <a:srgbClr val="CCCC99"/>
                      </a:solidFill>
                    </a:lnB>
                    <a:solidFill>
                      <a:srgbClr val="CCCC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✔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CC99"/>
                      </a:solidFill>
                    </a:lnT>
                    <a:lnB w="12240">
                      <a:solidFill>
                        <a:srgbClr val="CCCC99"/>
                      </a:solidFill>
                    </a:lnB>
                    <a:solidFill>
                      <a:srgbClr val="CCCC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✔(word2vec)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CC99"/>
                      </a:solidFill>
                    </a:lnT>
                    <a:lnB w="12240">
                      <a:solidFill>
                        <a:srgbClr val="CCCC99"/>
                      </a:solidFill>
                    </a:lnB>
                    <a:solidFill>
                      <a:srgbClr val="CCCC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✔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CC99"/>
                      </a:solidFill>
                    </a:lnT>
                    <a:lnB w="12240">
                      <a:solidFill>
                        <a:srgbClr val="CCCC99"/>
                      </a:solidFill>
                    </a:lnB>
                    <a:solidFill>
                      <a:srgbClr val="CCCC99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08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LSTM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CC99"/>
                      </a:solidFill>
                    </a:lnT>
                    <a:lnB w="12240">
                      <a:solidFill>
                        <a:srgbClr val="CCCC9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很好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CC99"/>
                      </a:solidFill>
                    </a:lnT>
                    <a:lnB w="12240">
                      <a:solidFill>
                        <a:srgbClr val="CCCC9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✔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CC99"/>
                      </a:solidFill>
                    </a:lnT>
                    <a:lnB w="12240">
                      <a:solidFill>
                        <a:srgbClr val="CCCC9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✔(word2vec)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CC99"/>
                      </a:solidFill>
                    </a:lnT>
                    <a:lnB w="12240">
                      <a:solidFill>
                        <a:srgbClr val="CCCC9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✔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CC99"/>
                      </a:solidFill>
                    </a:lnT>
                    <a:lnB w="12240">
                      <a:solidFill>
                        <a:srgbClr val="CCCC9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82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PV-DM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CC99"/>
                      </a:solidFill>
                    </a:lnT>
                    <a:lnB w="12240">
                      <a:solidFill>
                        <a:srgbClr val="CCCC99"/>
                      </a:solidFill>
                    </a:lnB>
                    <a:solidFill>
                      <a:srgbClr val="CCCC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一般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CC99"/>
                      </a:solidFill>
                    </a:lnT>
                    <a:lnB w="12240">
                      <a:solidFill>
                        <a:srgbClr val="CCCC99"/>
                      </a:solidFill>
                    </a:lnB>
                    <a:solidFill>
                      <a:srgbClr val="CCCC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✔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CC99"/>
                      </a:solidFill>
                    </a:lnT>
                    <a:lnB w="12240">
                      <a:solidFill>
                        <a:srgbClr val="CCCC99"/>
                      </a:solidFill>
                    </a:lnB>
                    <a:solidFill>
                      <a:srgbClr val="CCCC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✔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CC99"/>
                      </a:solidFill>
                    </a:lnT>
                    <a:lnB w="12240">
                      <a:solidFill>
                        <a:srgbClr val="CCCC99"/>
                      </a:solidFill>
                    </a:lnB>
                    <a:solidFill>
                      <a:srgbClr val="CCCC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✔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CC99"/>
                      </a:solidFill>
                    </a:lnT>
                    <a:lnB w="12240">
                      <a:solidFill>
                        <a:srgbClr val="CCCC99"/>
                      </a:solidFill>
                    </a:lnB>
                    <a:solidFill>
                      <a:srgbClr val="CCCC99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8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PV-DBOW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CC99"/>
                      </a:solidFill>
                    </a:lnT>
                    <a:lnB w="12240">
                      <a:solidFill>
                        <a:srgbClr val="CCCC9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很好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CC99"/>
                      </a:solidFill>
                    </a:lnT>
                    <a:lnB w="12240">
                      <a:solidFill>
                        <a:srgbClr val="CCCC9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✘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CC99"/>
                      </a:solidFill>
                    </a:lnT>
                    <a:lnB w="12240">
                      <a:solidFill>
                        <a:srgbClr val="CCCC9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✘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CC99"/>
                      </a:solidFill>
                    </a:lnT>
                    <a:lnB w="12240">
                      <a:solidFill>
                        <a:srgbClr val="CCCC9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✔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CC99"/>
                      </a:solidFill>
                    </a:lnT>
                    <a:lnB w="12240">
                      <a:solidFill>
                        <a:srgbClr val="CCCC9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5919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1042920" y="404640"/>
            <a:ext cx="5616360" cy="576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赛题分析</a:t>
            </a:r>
            <a:endParaRPr lang="zh-CN" sz="3200" b="0" strike="noStrike" spc="-1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9" name="TextShape 2"/>
          <p:cNvSpPr txBox="1"/>
          <p:nvPr/>
        </p:nvSpPr>
        <p:spPr>
          <a:xfrm>
            <a:off x="468360" y="1484280"/>
            <a:ext cx="8141760" cy="4681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47840" indent="-447480">
              <a:lnSpc>
                <a:spcPct val="150000"/>
              </a:lnSpc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CN" sz="2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用户搜索记录的特点</a:t>
            </a:r>
            <a:endParaRPr lang="zh-CN" sz="2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88840" lvl="1" indent="-439200">
              <a:lnSpc>
                <a:spcPct val="150000"/>
              </a:lnSpc>
              <a:buClr>
                <a:srgbClr val="999933"/>
              </a:buClr>
              <a:buSzPct val="65000"/>
              <a:buFont typeface="Wingdings" charset="2"/>
              <a:buChar char=""/>
            </a:pPr>
            <a:r>
              <a:rPr lang="zh-CN" sz="24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单条记录</a:t>
            </a:r>
            <a:r>
              <a:rPr lang="zh-CN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长度短 </a:t>
            </a:r>
            <a:endParaRPr lang="zh-CN" sz="20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88840" lvl="1" indent="-439200">
              <a:lnSpc>
                <a:spcPct val="150000"/>
              </a:lnSpc>
              <a:buClr>
                <a:srgbClr val="999933"/>
              </a:buClr>
              <a:buSzPct val="65000"/>
              <a:buFont typeface="Wingdings" charset="2"/>
              <a:buChar char=""/>
            </a:pPr>
            <a:r>
              <a:rPr lang="zh-CN" sz="24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搜索记录</a:t>
            </a:r>
            <a:r>
              <a:rPr lang="zh-CN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数量多</a:t>
            </a:r>
            <a:endParaRPr lang="zh-CN" sz="20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88840" lvl="1" indent="-439200">
              <a:lnSpc>
                <a:spcPct val="150000"/>
              </a:lnSpc>
              <a:buClr>
                <a:srgbClr val="999933"/>
              </a:buClr>
              <a:buSzPct val="65000"/>
              <a:buFont typeface="Wingdings" charset="2"/>
              <a:buChar char=""/>
            </a:pPr>
            <a:r>
              <a:rPr lang="zh-CN" sz="24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记录之间的</a:t>
            </a:r>
            <a:r>
              <a:rPr lang="zh-CN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顺序不</a:t>
            </a:r>
            <a:r>
              <a:rPr lang="zh-CN" sz="24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重要</a:t>
            </a:r>
            <a:endParaRPr lang="en-US" altLang="zh-CN" sz="24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  <a:ea typeface="宋体"/>
            </a:endParaRPr>
          </a:p>
          <a:p>
            <a:pPr marL="447840" lvl="0" indent="-447480">
              <a:lnSpc>
                <a:spcPct val="150000"/>
              </a:lnSpc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CN" altLang="en-US" sz="2800" spc="-1" dirty="0" smtClean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词语数量巨大</a:t>
            </a:r>
            <a:endParaRPr lang="zh-CN" altLang="en-US" sz="2800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7840" indent="-447480">
              <a:lnSpc>
                <a:spcPct val="150000"/>
              </a:lnSpc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CN" sz="2800" b="0" strike="noStrike" spc="-1" dirty="0" smtClean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目标值</a:t>
            </a:r>
            <a:r>
              <a:rPr lang="zh-CN" sz="2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之间的相关性</a:t>
            </a:r>
            <a:endParaRPr lang="zh-CN" sz="2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88840" lvl="1" indent="-439200">
              <a:lnSpc>
                <a:spcPct val="150000"/>
              </a:lnSpc>
              <a:buClr>
                <a:srgbClr val="999933"/>
              </a:buClr>
              <a:buSzPct val="65000"/>
              <a:buFont typeface="Wingdings" charset="2"/>
              <a:buChar char=""/>
            </a:pPr>
            <a:r>
              <a:rPr lang="zh-CN" sz="24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年龄 与 学历</a:t>
            </a:r>
            <a:endParaRPr lang="zh-CN" sz="20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zh-CN" sz="24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	</a:t>
            </a:r>
            <a:r>
              <a:rPr lang="zh-CN" sz="24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0-18岁的博士？我是不相信！</a:t>
            </a:r>
            <a:endParaRPr lang="zh-CN" sz="2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0" name="图片 3"/>
          <p:cNvPicPr/>
          <p:nvPr/>
        </p:nvPicPr>
        <p:blipFill>
          <a:blip r:embed="rId3"/>
          <a:stretch/>
        </p:blipFill>
        <p:spPr>
          <a:xfrm>
            <a:off x="5364000" y="5301360"/>
            <a:ext cx="664920" cy="664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21683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Shape 1"/>
          <p:cNvSpPr txBox="1"/>
          <p:nvPr/>
        </p:nvSpPr>
        <p:spPr>
          <a:xfrm>
            <a:off x="1042920" y="404640"/>
            <a:ext cx="5616360" cy="576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需要考虑什么？</a:t>
            </a:r>
            <a:endParaRPr lang="zh-CN" sz="3200" b="0" strike="noStrike" spc="-1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TextShape 2"/>
          <p:cNvSpPr txBox="1"/>
          <p:nvPr/>
        </p:nvSpPr>
        <p:spPr>
          <a:xfrm>
            <a:off x="468360" y="1484280"/>
            <a:ext cx="8141760" cy="4392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47840" indent="-447480">
              <a:lnSpc>
                <a:spcPct val="100000"/>
              </a:lnSpc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CN" altLang="zh-CN" sz="28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单条搜索</a:t>
            </a:r>
            <a:r>
              <a:rPr lang="zh-CN" altLang="zh-CN" sz="2800" spc="-1" dirty="0" smtClean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记录</a:t>
            </a:r>
            <a:endParaRPr lang="en-US" altLang="zh-CN" sz="2800" spc="-1" dirty="0" smtClean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  <a:ea typeface="宋体"/>
            </a:endParaRPr>
          </a:p>
          <a:p>
            <a:pPr marL="447840" indent="-447480">
              <a:lnSpc>
                <a:spcPct val="100000"/>
              </a:lnSpc>
              <a:buClr>
                <a:srgbClr val="CC9900"/>
              </a:buClr>
              <a:buSzPct val="70000"/>
              <a:buFont typeface="Wingdings" charset="2"/>
              <a:buChar char=""/>
            </a:pPr>
            <a:endParaRPr lang="zh-CN" sz="2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88840" lvl="1" indent="-439200">
              <a:buClr>
                <a:srgbClr val="999933"/>
              </a:buClr>
              <a:buSzPct val="65000"/>
              <a:buFont typeface="Wingdings" charset="2"/>
              <a:buChar char=""/>
            </a:pPr>
            <a:r>
              <a:rPr lang="zh-CN" altLang="en-US" sz="24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需要</a:t>
            </a:r>
            <a:r>
              <a:rPr lang="zh-CN" altLang="en-US" sz="24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考虑</a:t>
            </a:r>
            <a:r>
              <a:rPr lang="zh-CN" altLang="zh-CN" sz="24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局部序列关系 </a:t>
            </a:r>
            <a:endParaRPr lang="en-US" altLang="zh-CN" sz="2400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  <a:ea typeface="宋体"/>
            </a:endParaRPr>
          </a:p>
          <a:p>
            <a:endParaRPr lang="zh-CN" sz="2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7840" lvl="1" indent="-447480"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CN" altLang="zh-CN" sz="28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搜索记录</a:t>
            </a:r>
            <a:r>
              <a:rPr lang="zh-CN" altLang="zh-CN" sz="2800" spc="-1" dirty="0" smtClean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之间</a:t>
            </a:r>
            <a:endParaRPr lang="en-US" altLang="zh-CN" sz="2800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  <a:ea typeface="宋体"/>
            </a:endParaRPr>
          </a:p>
          <a:p>
            <a:pPr marL="888840" lvl="1" indent="-439200">
              <a:buClr>
                <a:srgbClr val="999933"/>
              </a:buClr>
              <a:buSzPct val="65000"/>
              <a:buFont typeface="Wingdings" charset="2"/>
              <a:buChar char=""/>
            </a:pPr>
            <a:endParaRPr lang="en-US" altLang="zh-CN" sz="2400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  <a:ea typeface="宋体"/>
            </a:endParaRPr>
          </a:p>
          <a:p>
            <a:pPr marL="888840" lvl="1" indent="-439200">
              <a:buClr>
                <a:srgbClr val="999933"/>
              </a:buClr>
              <a:buSzPct val="65000"/>
              <a:buFont typeface="Wingdings" charset="2"/>
              <a:buChar char=""/>
            </a:pPr>
            <a:r>
              <a:rPr lang="zh-CN" altLang="en-US" sz="24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避免</a:t>
            </a:r>
            <a:r>
              <a:rPr lang="zh-CN" altLang="en-US" sz="2400" spc="-1" dirty="0" smtClean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考虑</a:t>
            </a:r>
            <a:r>
              <a:rPr lang="zh-CN" altLang="en-US" sz="24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全局</a:t>
            </a:r>
            <a:r>
              <a:rPr lang="zh-CN" altLang="zh-CN" sz="24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序列关系 </a:t>
            </a:r>
          </a:p>
          <a:p>
            <a:pPr marL="360">
              <a:lnSpc>
                <a:spcPct val="100000"/>
              </a:lnSpc>
              <a:buClr>
                <a:srgbClr val="CC9900"/>
              </a:buClr>
              <a:buSzPct val="70000"/>
            </a:pPr>
            <a:endParaRPr lang="en-US" altLang="zh-CN" sz="2800" spc="-1" dirty="0" smtClean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  <a:ea typeface="宋体"/>
            </a:endParaRPr>
          </a:p>
          <a:p>
            <a:pPr marL="447840" indent="-447480">
              <a:lnSpc>
                <a:spcPct val="100000"/>
              </a:lnSpc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CN" altLang="en-US" sz="2800" spc="-1" dirty="0" smtClean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搜索词的相似性</a:t>
            </a:r>
            <a:endParaRPr lang="zh-CN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zh-CN" sz="2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zh-CN" sz="2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49174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/>
          <p:cNvSpPr txBox="1"/>
          <p:nvPr/>
        </p:nvSpPr>
        <p:spPr>
          <a:xfrm>
            <a:off x="1042920" y="404640"/>
            <a:ext cx="5616360" cy="576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我们该用什么？</a:t>
            </a:r>
            <a:endParaRPr lang="zh-CN" sz="3200" b="0" strike="noStrike" spc="-1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4" name="图片 5"/>
          <p:cNvPicPr/>
          <p:nvPr/>
        </p:nvPicPr>
        <p:blipFill>
          <a:blip r:embed="rId3"/>
          <a:stretch/>
        </p:blipFill>
        <p:spPr>
          <a:xfrm>
            <a:off x="2280600" y="4323240"/>
            <a:ext cx="649080" cy="649080"/>
          </a:xfrm>
          <a:prstGeom prst="rect">
            <a:avLst/>
          </a:prstGeom>
          <a:ln>
            <a:noFill/>
          </a:ln>
        </p:spPr>
      </p:pic>
      <p:sp>
        <p:nvSpPr>
          <p:cNvPr id="405" name="CustomShape 2"/>
          <p:cNvSpPr/>
          <p:nvPr/>
        </p:nvSpPr>
        <p:spPr>
          <a:xfrm>
            <a:off x="1690200" y="5203800"/>
            <a:ext cx="518580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只</a:t>
            </a:r>
            <a:r>
              <a:rPr lang="zh-CN" altLang="en-US" sz="2400" b="0" strike="noStrike" spc="-1" dirty="0" smtClean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有</a:t>
            </a:r>
            <a:r>
              <a:rPr lang="en-US" sz="2400" b="0" strike="noStrike" spc="-1" dirty="0" err="1" smtClean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CNN和PV</a:t>
            </a:r>
            <a:r>
              <a:rPr lang="en-US" sz="2400" b="0" strike="noStrike" spc="-1" dirty="0" smtClean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-DBOW</a:t>
            </a:r>
            <a:r>
              <a:rPr lang="zh-CN" altLang="en-US" sz="24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好于</a:t>
            </a:r>
            <a:r>
              <a:rPr lang="en-US" sz="2400" b="0" strike="noStrike" spc="-1" dirty="0" smtClean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Baseline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3"/>
          <p:cNvSpPr/>
          <p:nvPr/>
        </p:nvSpPr>
        <p:spPr>
          <a:xfrm>
            <a:off x="566280" y="4511160"/>
            <a:ext cx="329832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经过尝试</a:t>
            </a:r>
            <a:r>
              <a:rPr lang="zh-CN" altLang="en-US" sz="24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，</a:t>
            </a:r>
            <a:r>
              <a:rPr lang="en-US" sz="2400" b="0" strike="noStrike" spc="-1" dirty="0" smtClean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          </a:t>
            </a:r>
            <a:r>
              <a:rPr lang="en-US" sz="24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发现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7" name="图片 7"/>
          <p:cNvPicPr/>
          <p:nvPr/>
        </p:nvPicPr>
        <p:blipFill>
          <a:blip r:embed="rId4"/>
          <a:stretch/>
        </p:blipFill>
        <p:spPr>
          <a:xfrm>
            <a:off x="566280" y="1491120"/>
            <a:ext cx="664920" cy="664920"/>
          </a:xfrm>
          <a:prstGeom prst="rect">
            <a:avLst/>
          </a:prstGeom>
          <a:ln>
            <a:noFill/>
          </a:ln>
        </p:spPr>
      </p:pic>
      <p:sp>
        <p:nvSpPr>
          <p:cNvPr id="408" name="CustomShape 4"/>
          <p:cNvSpPr/>
          <p:nvPr/>
        </p:nvSpPr>
        <p:spPr>
          <a:xfrm>
            <a:off x="1259280" y="1659240"/>
            <a:ext cx="9777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认为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09" name="Table 5"/>
          <p:cNvGraphicFramePr/>
          <p:nvPr>
            <p:extLst>
              <p:ext uri="{D42A27DB-BD31-4B8C-83A1-F6EECF244321}">
                <p14:modId xmlns:p14="http://schemas.microsoft.com/office/powerpoint/2010/main" val="1704646215"/>
              </p:ext>
            </p:extLst>
          </p:nvPr>
        </p:nvGraphicFramePr>
        <p:xfrm>
          <a:off x="1798920" y="2226960"/>
          <a:ext cx="4104000" cy="1854000"/>
        </p:xfrm>
        <a:graphic>
          <a:graphicData uri="http://schemas.openxmlformats.org/drawingml/2006/table">
            <a:tbl>
              <a:tblPr/>
              <a:tblGrid>
                <a:gridCol w="20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5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TFIDF+SVM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Baseline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NBSVM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可以一试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CNN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800" b="0" strike="noStrike" spc="-1" dirty="0" smtClean="0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应该不错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LSTM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800" b="0" strike="noStrike" spc="-1" dirty="0" smtClean="0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不适用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PV-DBOW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800" b="0" strike="noStrike" spc="-1" dirty="0" smtClean="0">
                          <a:solidFill>
                            <a:srgbClr val="2929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可以一试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2996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中期考核-杨毅" id="{47F21417-1A73-FE4B-8EB0-AC645FE73BB3}" vid="{8AA28611-64D1-6545-8AB6-863D7145D4F6}"/>
    </a:ext>
  </a:extLst>
</a:theme>
</file>

<file path=ppt/theme/theme2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中期考核-杨毅" id="{47F21417-1A73-FE4B-8EB0-AC645FE73BB3}" vid="{D9035B92-A2E2-584C-807F-B54C1343ACD2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中期考核-杨毅</Template>
  <TotalTime>2456</TotalTime>
  <Pages>0</Pages>
  <Words>464</Words>
  <Characters>0</Characters>
  <Application>Microsoft Macintosh PowerPoint</Application>
  <DocSecurity>0</DocSecurity>
  <PresentationFormat>全屏显示(4:3)</PresentationFormat>
  <Lines>0</Lines>
  <Paragraphs>215</Paragraphs>
  <Slides>23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Calibri</vt:lpstr>
      <vt:lpstr>Chalkboard SE</vt:lpstr>
      <vt:lpstr>Comic Sans MS</vt:lpstr>
      <vt:lpstr>Times New Roman</vt:lpstr>
      <vt:lpstr>Wingdings</vt:lpstr>
      <vt:lpstr>宋体</vt:lpstr>
      <vt:lpstr>Arial</vt:lpstr>
      <vt:lpstr>默认设计模板</vt:lpstr>
      <vt:lpstr>Axis</vt:lpstr>
      <vt:lpstr>决赛答辩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Last But Not Least</vt:lpstr>
      <vt:lpstr>PowerPoint 演示文稿</vt:lpstr>
      <vt:lpstr>PowerPoint 演示文稿</vt:lpstr>
      <vt:lpstr>微博用户分类</vt:lpstr>
      <vt:lpstr>商品精准推荐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中期考核答辩</dc:title>
  <dc:subject/>
  <dc:creator>杨毅</dc:creator>
  <cp:keywords/>
  <dc:description/>
  <cp:lastModifiedBy>杨毅</cp:lastModifiedBy>
  <cp:revision>95</cp:revision>
  <dcterms:created xsi:type="dcterms:W3CDTF">2016-10-17T13:53:30Z</dcterms:created>
  <dcterms:modified xsi:type="dcterms:W3CDTF">2016-12-22T08:40:42Z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2052-9.1.0.4843</vt:lpwstr>
  </property>
</Properties>
</file>