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5"/>
  </p:sldMasterIdLst>
  <p:notesMasterIdLst>
    <p:notesMasterId r:id="rId34"/>
  </p:notesMasterIdLst>
  <p:handoutMasterIdLst>
    <p:handoutMasterId r:id="rId35"/>
  </p:handoutMasterIdLst>
  <p:sldIdLst>
    <p:sldId id="256" r:id="rId6"/>
    <p:sldId id="344" r:id="rId7"/>
    <p:sldId id="289" r:id="rId8"/>
    <p:sldId id="314" r:id="rId9"/>
    <p:sldId id="345" r:id="rId10"/>
    <p:sldId id="346" r:id="rId11"/>
    <p:sldId id="347" r:id="rId12"/>
    <p:sldId id="348" r:id="rId13"/>
    <p:sldId id="334" r:id="rId14"/>
    <p:sldId id="263" r:id="rId15"/>
    <p:sldId id="338" r:id="rId16"/>
    <p:sldId id="262" r:id="rId17"/>
    <p:sldId id="264" r:id="rId18"/>
    <p:sldId id="340" r:id="rId19"/>
    <p:sldId id="267" r:id="rId20"/>
    <p:sldId id="269" r:id="rId21"/>
    <p:sldId id="270" r:id="rId22"/>
    <p:sldId id="305" r:id="rId23"/>
    <p:sldId id="315" r:id="rId24"/>
    <p:sldId id="271" r:id="rId25"/>
    <p:sldId id="293" r:id="rId26"/>
    <p:sldId id="295" r:id="rId27"/>
    <p:sldId id="342" r:id="rId28"/>
    <p:sldId id="274" r:id="rId29"/>
    <p:sldId id="275" r:id="rId30"/>
    <p:sldId id="312" r:id="rId31"/>
    <p:sldId id="313" r:id="rId32"/>
    <p:sldId id="341" r:id="rId3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63">
          <p15:clr>
            <a:srgbClr val="A4A3A4"/>
          </p15:clr>
        </p15:guide>
        <p15:guide id="2" pos="38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CD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87" autoAdjust="0"/>
    <p:restoredTop sz="94687" autoAdjust="0"/>
  </p:normalViewPr>
  <p:slideViewPr>
    <p:cSldViewPr snapToGrid="0">
      <p:cViewPr varScale="1">
        <p:scale>
          <a:sx n="108" d="100"/>
          <a:sy n="108" d="100"/>
        </p:scale>
        <p:origin x="91" y="106"/>
      </p:cViewPr>
      <p:guideLst>
        <p:guide orient="horz" pos="3163"/>
        <p:guide pos="387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74" d="100"/>
          <a:sy n="74" d="100"/>
        </p:scale>
        <p:origin x="-1330" y="-6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DC58A4-1F39-4E10-B40C-ECB2E4998083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BFFE62-8B6F-4B6C-87A1-15BE8E6B7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5614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BF3212-CA4A-4372-B18F-FDBCACCE5573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CCDFB8-CE1E-4CEA-A9A7-0392F6941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8688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CDFB8-CE1E-4CEA-A9A7-0392F69410F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6097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CDFB8-CE1E-4CEA-A9A7-0392F69410F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7881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CDFB8-CE1E-4CEA-A9A7-0392F69410F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087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CDFB8-CE1E-4CEA-A9A7-0392F69410F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1541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CDFB8-CE1E-4CEA-A9A7-0392F69410F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3205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CDFB8-CE1E-4CEA-A9A7-0392F69410F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0427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CDFB8-CE1E-4CEA-A9A7-0392F69410F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3648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34"/>
          <p:cNvSpPr txBox="1">
            <a:spLocks noChangeArrowheads="1"/>
          </p:cNvSpPr>
          <p:nvPr userDrawn="1"/>
        </p:nvSpPr>
        <p:spPr bwMode="auto">
          <a:xfrm>
            <a:off x="6312777" y="4875975"/>
            <a:ext cx="2552301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  <a:spcAft>
                <a:spcPct val="0"/>
              </a:spcAft>
              <a:buClrTx/>
            </a:pPr>
            <a:r>
              <a:rPr lang="en-US" altLang="en-US" sz="8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© 2018</a:t>
            </a:r>
            <a:r>
              <a:rPr lang="en-US" altLang="en-US" sz="800" b="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en-US" sz="8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The MITRE Corporation. All rights reserved.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823650" y="1882716"/>
            <a:ext cx="4602163" cy="292442"/>
          </a:xfrm>
        </p:spPr>
        <p:txBody>
          <a:bodyPr>
            <a:noAutofit/>
          </a:bodyPr>
          <a:lstStyle>
            <a:lvl1pPr marL="0" indent="0">
              <a:buFont typeface="Wingdings" pitchFamily="2" charset="2"/>
              <a:buNone/>
              <a:defRPr b="1" spc="0" baseline="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en-US" dirty="0"/>
              <a:t>Author</a:t>
            </a:r>
          </a:p>
        </p:txBody>
      </p:sp>
      <p:sp>
        <p:nvSpPr>
          <p:cNvPr id="9" name="Rectangle 9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757146" y="276699"/>
            <a:ext cx="7246620" cy="1485900"/>
          </a:xfrm>
        </p:spPr>
        <p:txBody>
          <a:bodyPr anchor="b" anchorCtr="0">
            <a:noAutofit/>
          </a:bodyPr>
          <a:lstStyle>
            <a:lvl1pPr algn="l">
              <a:lnSpc>
                <a:spcPts val="4400"/>
              </a:lnSpc>
              <a:defRPr sz="4000" b="1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2" name="Rectangle 11"/>
          <p:cNvSpPr/>
          <p:nvPr userDrawn="1"/>
        </p:nvSpPr>
        <p:spPr bwMode="auto">
          <a:xfrm>
            <a:off x="0" y="0"/>
            <a:ext cx="407324" cy="1798607"/>
          </a:xfrm>
          <a:prstGeom prst="rect">
            <a:avLst/>
          </a:prstGeom>
          <a:solidFill>
            <a:srgbClr val="C1CD2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5" name="Straight Connector 14"/>
          <p:cNvCxnSpPr/>
          <p:nvPr userDrawn="1"/>
        </p:nvCxnSpPr>
        <p:spPr bwMode="auto">
          <a:xfrm>
            <a:off x="823650" y="1836351"/>
            <a:ext cx="7944793" cy="0"/>
          </a:xfrm>
          <a:prstGeom prst="line">
            <a:avLst/>
          </a:prstGeom>
          <a:solidFill>
            <a:srgbClr val="FFCC99"/>
          </a:solidFill>
          <a:ln w="12700" cap="flat" cmpd="sng" algn="ctr">
            <a:solidFill>
              <a:srgbClr val="C1CD2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Rectangle 13"/>
          <p:cNvSpPr/>
          <p:nvPr userDrawn="1"/>
        </p:nvSpPr>
        <p:spPr bwMode="auto">
          <a:xfrm>
            <a:off x="0" y="1882716"/>
            <a:ext cx="407324" cy="326078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cxnSp>
        <p:nvCxnSpPr>
          <p:cNvPr id="16" name="Straight Connector 15"/>
          <p:cNvCxnSpPr/>
          <p:nvPr userDrawn="1"/>
        </p:nvCxnSpPr>
        <p:spPr bwMode="auto">
          <a:xfrm>
            <a:off x="823650" y="4868866"/>
            <a:ext cx="7944793" cy="0"/>
          </a:xfrm>
          <a:prstGeom prst="line">
            <a:avLst/>
          </a:prstGeom>
          <a:solidFill>
            <a:srgbClr val="FFCC99"/>
          </a:solidFill>
          <a:ln w="12700" cap="flat" cmpd="sng" algn="ctr">
            <a:solidFill>
              <a:srgbClr val="C1CD2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2" name="Picture 1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433" y="4552948"/>
            <a:ext cx="670505" cy="243820"/>
          </a:xfrm>
          <a:prstGeom prst="rect">
            <a:avLst/>
          </a:prstGeom>
        </p:spPr>
      </p:pic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0D99804B-F98F-4F05-B8D1-BED7B92684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54419" y="4868866"/>
            <a:ext cx="370013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en-US" dirty="0">
                <a:solidFill>
                  <a:prstClr val="black">
                    <a:lumMod val="50000"/>
                    <a:lumOff val="50000"/>
                  </a:prstClr>
                </a:solidFill>
                <a:latin typeface="Arial"/>
              </a:rPr>
              <a:t>Approved for Public Release; Distribution Unlimited. Case Number 16-1988</a:t>
            </a:r>
            <a:endParaRPr lang="en-US" dirty="0">
              <a:solidFill>
                <a:prstClr val="black">
                  <a:lumMod val="50000"/>
                  <a:lumOff val="50000"/>
                </a:prst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609600" y="205978"/>
            <a:ext cx="8229600" cy="65127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>
              <a:lnSpc>
                <a:spcPts val="3200"/>
              </a:lnSpc>
              <a:defRPr>
                <a:solidFill>
                  <a:schemeClr val="tx2"/>
                </a:solidFill>
                <a:latin typeface="Arial" pitchFamily="34" charset="0"/>
                <a:ea typeface="Verdana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609600" y="1085850"/>
            <a:ext cx="8229600" cy="35087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spcAft>
                <a:spcPts val="600"/>
              </a:spcAft>
              <a:defRPr sz="2000">
                <a:solidFill>
                  <a:schemeClr val="tx1"/>
                </a:solidFill>
                <a:latin typeface="Arial" pitchFamily="34" charset="0"/>
                <a:ea typeface="Verdana" pitchFamily="34" charset="0"/>
                <a:cs typeface="Arial" pitchFamily="34" charset="0"/>
              </a:defRPr>
            </a:lvl1pPr>
            <a:lvl2pPr>
              <a:spcAft>
                <a:spcPts val="600"/>
              </a:spcAft>
              <a:defRPr sz="2000">
                <a:solidFill>
                  <a:schemeClr val="tx1"/>
                </a:solidFill>
                <a:latin typeface="Arial" pitchFamily="34" charset="0"/>
                <a:ea typeface="Verdana" pitchFamily="34" charset="0"/>
                <a:cs typeface="Arial" pitchFamily="34" charset="0"/>
              </a:defRPr>
            </a:lvl2pPr>
            <a:lvl3pPr>
              <a:spcAft>
                <a:spcPts val="600"/>
              </a:spcAft>
              <a:defRPr sz="1800">
                <a:solidFill>
                  <a:schemeClr val="tx1"/>
                </a:solidFill>
                <a:latin typeface="Arial" pitchFamily="34" charset="0"/>
                <a:ea typeface="Verdana" pitchFamily="34" charset="0"/>
                <a:cs typeface="Arial" pitchFamily="34" charset="0"/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40C8413C-F44E-4B4E-910A-ECDFFFB689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9600" y="4786831"/>
            <a:ext cx="370013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en-US" dirty="0">
                <a:solidFill>
                  <a:prstClr val="black">
                    <a:lumMod val="50000"/>
                    <a:lumOff val="50000"/>
                  </a:prstClr>
                </a:solidFill>
                <a:latin typeface="Arial"/>
              </a:rPr>
              <a:t>Approved for Public Release; Distribution Unlimited. Case Number 16-1988</a:t>
            </a:r>
            <a:endParaRPr lang="en-US" dirty="0">
              <a:solidFill>
                <a:prstClr val="black">
                  <a:lumMod val="50000"/>
                  <a:lumOff val="50000"/>
                </a:prst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/>
          </p:nvPr>
        </p:nvSpPr>
        <p:spPr>
          <a:xfrm>
            <a:off x="609600" y="205978"/>
            <a:ext cx="8229600" cy="65127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>
              <a:lnSpc>
                <a:spcPts val="2400"/>
              </a:lnSpc>
              <a:defRPr lang="en-US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7B3E8C85-B306-482C-969C-212932ABFB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9600" y="4786831"/>
            <a:ext cx="370013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en-US" dirty="0">
                <a:solidFill>
                  <a:prstClr val="black">
                    <a:lumMod val="50000"/>
                    <a:lumOff val="50000"/>
                  </a:prstClr>
                </a:solidFill>
                <a:latin typeface="Arial"/>
              </a:rPr>
              <a:t>Approved for Public Release; Distribution Unlimited. Case Number 16-1988</a:t>
            </a:r>
            <a:endParaRPr lang="en-US" dirty="0">
              <a:solidFill>
                <a:prstClr val="black">
                  <a:lumMod val="50000"/>
                  <a:lumOff val="50000"/>
                </a:prst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55612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05978"/>
            <a:ext cx="8229600" cy="65127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085850"/>
            <a:ext cx="8229600" cy="35087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9" name="Straight Connector 8"/>
          <p:cNvCxnSpPr/>
          <p:nvPr/>
        </p:nvCxnSpPr>
        <p:spPr bwMode="auto">
          <a:xfrm>
            <a:off x="618308" y="971550"/>
            <a:ext cx="8220892" cy="0"/>
          </a:xfrm>
          <a:prstGeom prst="line">
            <a:avLst/>
          </a:prstGeom>
          <a:solidFill>
            <a:srgbClr val="FFCC99"/>
          </a:solidFill>
          <a:ln w="12700" cap="flat" cmpd="sng" algn="ctr">
            <a:solidFill>
              <a:srgbClr val="C1CD2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Rectangle 9"/>
          <p:cNvSpPr/>
          <p:nvPr/>
        </p:nvSpPr>
        <p:spPr bwMode="auto">
          <a:xfrm>
            <a:off x="0" y="1"/>
            <a:ext cx="407324" cy="914400"/>
          </a:xfrm>
          <a:prstGeom prst="rect">
            <a:avLst/>
          </a:prstGeom>
          <a:solidFill>
            <a:srgbClr val="C1CD2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0" y="1028701"/>
            <a:ext cx="407324" cy="41148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5948" y="4817648"/>
            <a:ext cx="670505" cy="24382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327696" y="2220"/>
            <a:ext cx="16042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rgbClr val="C1CD23"/>
                </a:solidFill>
                <a:latin typeface="Arial" pitchFamily="34" charset="0"/>
              </a:rPr>
              <a:t>|</a:t>
            </a:r>
            <a:r>
              <a:rPr lang="en-US" sz="1000" dirty="0">
                <a:latin typeface="Arial" pitchFamily="34" charset="0"/>
              </a:rPr>
              <a:t> </a:t>
            </a:r>
            <a:fld id="{295008BC-DA31-4D19-837B-EFA4386B05F5}" type="slidenum">
              <a:rPr lang="en-US" sz="10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1000" dirty="0">
                <a:latin typeface="Arial" pitchFamily="34" charset="0"/>
              </a:rPr>
              <a:t> </a:t>
            </a:r>
            <a:r>
              <a:rPr lang="en-US" sz="1000" dirty="0">
                <a:solidFill>
                  <a:srgbClr val="C1CD23"/>
                </a:solidFill>
                <a:latin typeface="Arial" pitchFamily="34" charset="0"/>
              </a:rPr>
              <a:t>|</a:t>
            </a:r>
            <a:r>
              <a:rPr lang="en-US" sz="1000" dirty="0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4F6641-58B1-4231-90A5-3163176A3C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9600" y="4786831"/>
            <a:ext cx="370013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en-US" dirty="0">
                <a:solidFill>
                  <a:prstClr val="black">
                    <a:lumMod val="50000"/>
                    <a:lumOff val="50000"/>
                  </a:prstClr>
                </a:solidFill>
                <a:latin typeface="Arial"/>
              </a:rPr>
              <a:t>Approved for Public Release; Distribution Unlimited. Case Number 16-1988</a:t>
            </a:r>
            <a:endParaRPr lang="en-US" dirty="0">
              <a:solidFill>
                <a:prstClr val="black">
                  <a:lumMod val="50000"/>
                  <a:lumOff val="50000"/>
                </a:prstClr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82" r:id="rId3"/>
  </p:sldLayoutIdLst>
  <p:hf hdr="0" dt="0"/>
  <p:txStyles>
    <p:titleStyle>
      <a:lvl1pPr algn="l" defTabSz="914400" rtl="0" eaLnBrk="1" latinLnBrk="0" hangingPunct="1">
        <a:lnSpc>
          <a:spcPts val="3200"/>
        </a:lnSpc>
        <a:spcBef>
          <a:spcPct val="0"/>
        </a:spcBef>
        <a:buNone/>
        <a:defRPr lang="en-US" sz="3200" b="1" kern="1200">
          <a:solidFill>
            <a:schemeClr val="tx2"/>
          </a:solidFill>
          <a:latin typeface="Arial" pitchFamily="34" charset="0"/>
          <a:ea typeface="Verdana" pitchFamily="34" charset="0"/>
          <a:cs typeface="Arial" pitchFamily="34" charset="0"/>
        </a:defRPr>
      </a:lvl1pPr>
    </p:titleStyle>
    <p:bodyStyle>
      <a:lvl1pPr marL="231775" indent="-231775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SzPct val="120000"/>
        <a:buFont typeface="Wingdings" pitchFamily="2" charset="2"/>
        <a:buChar char="§"/>
        <a:defRPr sz="2000" b="1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15938" indent="-228600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747713" indent="-231775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SzPct val="110000"/>
        <a:buFont typeface="Wingdings" pitchFamily="2" charset="2"/>
        <a:buChar char="§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030288" indent="-228600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Arial" pitchFamily="34" charset="0"/>
        <a:buChar char="–"/>
        <a:defRPr lang="en-US" sz="1800" kern="120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374775" indent="-228600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SzPct val="60000"/>
        <a:buFont typeface="Wingdings" pitchFamily="2" charset="2"/>
        <a:buChar char="q"/>
        <a:defRPr lang="en-US" sz="1800" kern="120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663700" indent="-228600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Helvetica LT Std" pitchFamily="34" charset="0"/>
        <a:buChar char="–"/>
        <a:defRPr lang="en-US" sz="1800" kern="120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jpe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microsoft.com/office/2007/relationships/hdphoto" Target="../media/hdphoto1.wdp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tandardhealth/shr-cli/wiki/Error-Message-Documentation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tandardhealth/shr_spec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847096" y="2109362"/>
            <a:ext cx="4602163" cy="292442"/>
          </a:xfrm>
        </p:spPr>
        <p:txBody>
          <a:bodyPr>
            <a:normAutofit fontScale="77500" lnSpcReduction="20000"/>
          </a:bodyPr>
          <a:lstStyle/>
          <a:p>
            <a:pPr>
              <a:buClr>
                <a:srgbClr val="80A644"/>
              </a:buClr>
              <a:buSzPct val="85000"/>
              <a:defRPr/>
            </a:pPr>
            <a:r>
              <a:rPr lang="en-US" spc="140" dirty="0"/>
              <a:t>February 2018</a:t>
            </a:r>
          </a:p>
        </p:txBody>
      </p:sp>
      <p:sp>
        <p:nvSpPr>
          <p:cNvPr id="4" name="Title 3"/>
          <p:cNvSpPr>
            <a:spLocks noGrp="1"/>
          </p:cNvSpPr>
          <p:nvPr>
            <p:ph type="ctrTitle" sz="quarter"/>
          </p:nvPr>
        </p:nvSpPr>
        <p:spPr/>
        <p:txBody>
          <a:bodyPr>
            <a:normAutofit fontScale="90000"/>
          </a:bodyPr>
          <a:lstStyle/>
          <a:p>
            <a:r>
              <a:rPr lang="en-US" sz="4000"/>
              <a:t>Clinical </a:t>
            </a:r>
            <a:r>
              <a:rPr lang="en-US"/>
              <a:t>Information Modeling and Profiling Language (CIMPL)</a:t>
            </a:r>
            <a:endParaRPr lang="en-US" sz="4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A Simple Data Element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9600" y="1085850"/>
            <a:ext cx="7932420" cy="3508772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10000"/>
              </a:lnSpc>
              <a:spcAft>
                <a:spcPts val="0"/>
              </a:spcAft>
              <a:buNone/>
            </a:pPr>
            <a:r>
              <a:rPr lang="en-US" sz="18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Element: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Altitude</a:t>
            </a:r>
          </a:p>
          <a:p>
            <a:pPr marL="0" indent="0">
              <a:lnSpc>
                <a:spcPct val="110000"/>
              </a:lnSpc>
              <a:spcAft>
                <a:spcPts val="0"/>
              </a:spcAft>
              <a:buNone/>
            </a:pPr>
            <a:r>
              <a:rPr lang="en-US" sz="18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Concept: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MTH#C0002349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spcAft>
                <a:spcPts val="0"/>
              </a:spcAft>
              <a:buNone/>
            </a:pPr>
            <a:r>
              <a:rPr lang="en-US" sz="18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Description: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"Height above sea level or above the earth's surface. Measured with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WGS84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datum."</a:t>
            </a:r>
          </a:p>
          <a:p>
            <a:pPr marL="0" indent="0">
              <a:lnSpc>
                <a:spcPct val="110000"/>
              </a:lnSpc>
              <a:spcAft>
                <a:spcPts val="0"/>
              </a:spcAft>
              <a:buNone/>
            </a:pPr>
            <a:r>
              <a:rPr lang="en-US" sz="18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Value: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80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decimal</a:t>
            </a:r>
          </a:p>
          <a:p>
            <a:pPr marL="0" indent="0">
              <a:lnSpc>
                <a:spcPct val="90000"/>
              </a:lnSpc>
              <a:spcAft>
                <a:spcPts val="0"/>
              </a:spcAft>
              <a:buNone/>
            </a:pPr>
            <a:endParaRPr lang="en-US" dirty="0"/>
          </a:p>
          <a:p>
            <a:pPr marL="0" indent="0">
              <a:lnSpc>
                <a:spcPct val="90000"/>
              </a:lnSpc>
              <a:spcAft>
                <a:spcPts val="0"/>
              </a:spcAft>
              <a:buNone/>
            </a:pPr>
            <a:endParaRPr lang="en-US" dirty="0"/>
          </a:p>
          <a:p>
            <a:r>
              <a:rPr lang="en-US" dirty="0"/>
              <a:t>Notes:</a:t>
            </a:r>
          </a:p>
          <a:p>
            <a:pPr lvl="1"/>
            <a:r>
              <a:rPr lang="en-US" dirty="0"/>
              <a:t>Altitude is a well-defined building block concept</a:t>
            </a:r>
          </a:p>
          <a:p>
            <a:pPr lvl="1"/>
            <a:r>
              <a:rPr lang="en-US" dirty="0"/>
              <a:t>It makes no sense as a stand-alone item in a health record</a:t>
            </a:r>
          </a:p>
          <a:p>
            <a:pPr lvl="1"/>
            <a:r>
              <a:rPr lang="en-US" dirty="0"/>
              <a:t>Concept encodes the data element meaning </a:t>
            </a:r>
          </a:p>
          <a:p>
            <a:pPr lvl="2"/>
            <a:r>
              <a:rPr lang="en-US" dirty="0"/>
              <a:t>MTH is short for National Library of Medicine </a:t>
            </a:r>
            <a:r>
              <a:rPr lang="en-US" dirty="0" err="1"/>
              <a:t>Metathesaurus</a:t>
            </a:r>
            <a:r>
              <a:rPr lang="en-US" dirty="0"/>
              <a:t> (defined in header)</a:t>
            </a:r>
          </a:p>
          <a:p>
            <a:pPr lvl="2"/>
            <a:r>
              <a:rPr lang="en-US" dirty="0"/>
              <a:t># sign indicates a coded value follows</a:t>
            </a:r>
          </a:p>
          <a:p>
            <a:pPr lvl="2"/>
            <a:r>
              <a:rPr lang="en-US" dirty="0" err="1"/>
              <a:t>C0002349</a:t>
            </a:r>
            <a:r>
              <a:rPr lang="en-US" dirty="0"/>
              <a:t> is the MTH code for Altitude</a:t>
            </a:r>
          </a:p>
          <a:p>
            <a:pPr lvl="1"/>
            <a:r>
              <a:rPr lang="en-US" dirty="0"/>
              <a:t>Everything eventually has to bottom out to a Value!</a:t>
            </a:r>
          </a:p>
          <a:p>
            <a:pPr lvl="2"/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D7CA917-ADA2-4CEF-9420-FBC7F1FF20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en-US">
                <a:solidFill>
                  <a:prstClr val="black">
                    <a:lumMod val="50000"/>
                    <a:lumOff val="50000"/>
                  </a:prstClr>
                </a:solidFill>
                <a:latin typeface="Arial"/>
              </a:rPr>
              <a:t>Approved for Public Release; Distribution Unlimited. Case Number 16-1988</a:t>
            </a:r>
            <a:endParaRPr lang="en-US" dirty="0">
              <a:solidFill>
                <a:prstClr val="black">
                  <a:lumMod val="50000"/>
                  <a:lumOff val="50000"/>
                </a:prst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763264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2800" dirty="0"/>
              <a:t>Values (only values) can have choices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9600" y="1085849"/>
            <a:ext cx="7932420" cy="3869871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Element:	Location</a:t>
            </a:r>
          </a:p>
          <a:p>
            <a:pPr marL="0" indent="0">
              <a:lnSpc>
                <a:spcPct val="90000"/>
              </a:lnSpc>
              <a:spcAft>
                <a:spcPts val="0"/>
              </a:spcAft>
              <a:buNone/>
            </a:pPr>
            <a:r>
              <a:rPr lang="en-US" sz="16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Based on:	Entity</a:t>
            </a:r>
          </a:p>
          <a:p>
            <a:pPr marL="0" indent="0">
              <a:lnSpc>
                <a:spcPct val="90000"/>
              </a:lnSpc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Concept: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MTH#C0450429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90000"/>
              </a:lnSpc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Description:	"A position, site, or point in space where something can be found."</a:t>
            </a:r>
          </a:p>
          <a:p>
            <a:pPr marL="0" indent="0">
              <a:lnSpc>
                <a:spcPct val="90000"/>
              </a:lnSpc>
              <a:spcAft>
                <a:spcPts val="0"/>
              </a:spcAft>
              <a:buNone/>
            </a:pPr>
            <a:r>
              <a:rPr lang="en-US" sz="16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Value:		Address or </a:t>
            </a:r>
            <a:r>
              <a:rPr lang="en-US" sz="16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Geoposition</a:t>
            </a:r>
            <a:r>
              <a:rPr lang="en-US" sz="16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or </a:t>
            </a:r>
            <a:r>
              <a:rPr lang="en-US" sz="16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GeopoliticalLocation</a:t>
            </a:r>
            <a:endParaRPr lang="en-US" sz="900" dirty="0">
              <a:highlight>
                <a:srgbClr val="FFFF00"/>
              </a:highlight>
            </a:endParaRPr>
          </a:p>
          <a:p>
            <a:endParaRPr lang="en-US" sz="900" dirty="0"/>
          </a:p>
          <a:p>
            <a:endParaRPr lang="en-US" sz="1600" dirty="0"/>
          </a:p>
          <a:p>
            <a:r>
              <a:rPr lang="en-US" sz="1600" dirty="0"/>
              <a:t>Also notice the “Based on:” keyword</a:t>
            </a:r>
          </a:p>
          <a:p>
            <a:pPr lvl="1"/>
            <a:r>
              <a:rPr lang="en-US" sz="1600" dirty="0"/>
              <a:t>Represents inheritance (top-down modeling)</a:t>
            </a:r>
          </a:p>
          <a:p>
            <a:pPr lvl="1"/>
            <a:r>
              <a:rPr lang="en-US" sz="1600" dirty="0"/>
              <a:t>Location inherits all properties and constraints from Entity</a:t>
            </a:r>
          </a:p>
          <a:p>
            <a:pPr lvl="1"/>
            <a:r>
              <a:rPr lang="en-US" sz="1600" dirty="0"/>
              <a:t>Location IS-A Entity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A1B912E-95D2-4FAD-9F29-6566BD86B1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en-US">
                <a:solidFill>
                  <a:prstClr val="black">
                    <a:lumMod val="50000"/>
                    <a:lumOff val="50000"/>
                  </a:prstClr>
                </a:solidFill>
                <a:latin typeface="Arial"/>
              </a:rPr>
              <a:t>Approved for Public Release; Distribution Unlimited. Case Number 16-1988</a:t>
            </a:r>
            <a:endParaRPr lang="en-US" dirty="0">
              <a:solidFill>
                <a:prstClr val="black">
                  <a:lumMod val="50000"/>
                  <a:lumOff val="50000"/>
                </a:prst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296989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Properties (Fields)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9600" y="1085849"/>
            <a:ext cx="7932420" cy="3869871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Element:	Ratio</a:t>
            </a:r>
          </a:p>
          <a:p>
            <a:pPr marL="0" indent="0">
              <a:lnSpc>
                <a:spcPct val="90000"/>
              </a:lnSpc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Concept:	MTH#C0456603</a:t>
            </a:r>
          </a:p>
          <a:p>
            <a:pPr marL="0" indent="0">
              <a:lnSpc>
                <a:spcPct val="90000"/>
              </a:lnSpc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Description:	"A unit of measurement for the quotient of the amount of one entity to another."</a:t>
            </a:r>
          </a:p>
          <a:p>
            <a:pPr marL="0" indent="0">
              <a:lnSpc>
                <a:spcPct val="90000"/>
              </a:lnSpc>
              <a:spcAft>
                <a:spcPts val="0"/>
              </a:spcAft>
              <a:buNone/>
            </a:pPr>
            <a:r>
              <a:rPr lang="en-US" sz="1600" dirty="0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1..1		Numerator</a:t>
            </a:r>
          </a:p>
          <a:p>
            <a:pPr marL="0" indent="0">
              <a:lnSpc>
                <a:spcPct val="90000"/>
              </a:lnSpc>
              <a:spcAft>
                <a:spcPts val="0"/>
              </a:spcAft>
              <a:buNone/>
            </a:pPr>
            <a:r>
              <a:rPr lang="en-US" sz="1600" dirty="0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1..1		Denominator</a:t>
            </a:r>
          </a:p>
          <a:p>
            <a:endParaRPr lang="en-US" sz="900" dirty="0"/>
          </a:p>
          <a:p>
            <a:endParaRPr lang="en-US" sz="900" dirty="0"/>
          </a:p>
          <a:p>
            <a:r>
              <a:rPr lang="en-US" sz="1600" dirty="0"/>
              <a:t>To do this, Numerator and Denominator must be defined elsewhere</a:t>
            </a:r>
          </a:p>
          <a:p>
            <a:pPr lvl="1"/>
            <a:r>
              <a:rPr lang="en-US" sz="1600" dirty="0"/>
              <a:t>Anywhere in the set of data definition files (not order dependent)</a:t>
            </a:r>
          </a:p>
          <a:p>
            <a:r>
              <a:rPr lang="en-US" sz="1600" dirty="0"/>
              <a:t>Ratio (as defined here) has no Value</a:t>
            </a:r>
          </a:p>
          <a:p>
            <a:pPr lvl="1"/>
            <a:r>
              <a:rPr lang="en-US" sz="1600" dirty="0"/>
              <a:t>The purpose is to express things like “2 tablets per 6 hours”</a:t>
            </a:r>
          </a:p>
          <a:p>
            <a:r>
              <a:rPr lang="en-US" sz="1600" dirty="0"/>
              <a:t>Fields require cardinality indicators (values default to 1..1)</a:t>
            </a:r>
          </a:p>
          <a:p>
            <a:pPr lvl="1"/>
            <a:r>
              <a:rPr lang="en-US" sz="1600" dirty="0"/>
              <a:t>1..1 = required, 0..1 = optional, 1..* = required, repeating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63A29F0-47AD-4309-98C1-8D724DE3F5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en-US">
                <a:solidFill>
                  <a:prstClr val="black">
                    <a:lumMod val="50000"/>
                    <a:lumOff val="50000"/>
                  </a:prstClr>
                </a:solidFill>
                <a:latin typeface="Arial"/>
              </a:rPr>
              <a:t>Approved for Public Release; Distribution Unlimited. Case Number 16-1988</a:t>
            </a:r>
            <a:endParaRPr lang="en-US" dirty="0">
              <a:solidFill>
                <a:prstClr val="black">
                  <a:lumMod val="50000"/>
                  <a:lumOff val="50000"/>
                </a:prst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282402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>
                <a:highlight>
                  <a:srgbClr val="FFFF00"/>
                </a:highlight>
              </a:rPr>
              <a:t>Values</a:t>
            </a:r>
            <a:r>
              <a:rPr lang="en-US" dirty="0"/>
              <a:t> versus </a:t>
            </a:r>
            <a:r>
              <a:rPr lang="en-US" dirty="0">
                <a:highlight>
                  <a:srgbClr val="00FF00"/>
                </a:highlight>
              </a:rPr>
              <a:t>Properties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9600" y="1085850"/>
            <a:ext cx="7932420" cy="3935186"/>
          </a:xfrm>
        </p:spPr>
        <p:txBody>
          <a:bodyPr>
            <a:normAutofit lnSpcReduction="10000"/>
          </a:bodyPr>
          <a:lstStyle/>
          <a:p>
            <a:pPr marL="0" indent="0" defTabSz="640080">
              <a:lnSpc>
                <a:spcPct val="90000"/>
              </a:lnSpc>
              <a:spcAft>
                <a:spcPts val="0"/>
              </a:spcAft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EntryElement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RespiratoryRate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defTabSz="640080">
              <a:lnSpc>
                <a:spcPct val="90000"/>
              </a:lnSpc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Based on: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VitalSign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defTabSz="640080">
              <a:lnSpc>
                <a:spcPct val="90000"/>
              </a:lnSpc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Concept: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LNC#9279-1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defTabSz="640080">
              <a:lnSpc>
                <a:spcPct val="90000"/>
              </a:lnSpc>
              <a:spcAft>
                <a:spcPts val="0"/>
              </a:spcAft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Description:"The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rate of breathing (inhalation and exhalation) measured within in a unit time, expressed as breaths per minute."</a:t>
            </a:r>
          </a:p>
          <a:p>
            <a:pPr marL="0" indent="0" defTabSz="640080">
              <a:lnSpc>
                <a:spcPct val="90000"/>
              </a:lnSpc>
              <a:spcAft>
                <a:spcPts val="0"/>
              </a:spcAft>
              <a:buNone/>
            </a:pPr>
            <a:r>
              <a:rPr lang="en-US" sz="16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Value:	Quantity with units </a:t>
            </a:r>
            <a:r>
              <a:rPr lang="en-US" sz="16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UCUM</a:t>
            </a:r>
            <a:r>
              <a:rPr lang="en-US" sz="16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#/min</a:t>
            </a:r>
          </a:p>
          <a:p>
            <a:pPr marL="0" indent="0" defTabSz="640080">
              <a:lnSpc>
                <a:spcPct val="90000"/>
              </a:lnSpc>
              <a:spcAft>
                <a:spcPts val="0"/>
              </a:spcAft>
              <a:buNone/>
            </a:pPr>
            <a:r>
              <a:rPr lang="en-US" sz="1600" dirty="0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dirty="0" err="1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ObservationCode</a:t>
            </a:r>
            <a:r>
              <a:rPr lang="en-US" sz="1600" dirty="0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is </a:t>
            </a:r>
            <a:r>
              <a:rPr lang="en-US" sz="1600" dirty="0" err="1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LNC#9279-1</a:t>
            </a:r>
            <a:endParaRPr lang="en-US" sz="1600" dirty="0">
              <a:highlight>
                <a:srgbClr val="00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defTabSz="640080">
              <a:lnSpc>
                <a:spcPct val="90000"/>
              </a:lnSpc>
              <a:spcAft>
                <a:spcPts val="0"/>
              </a:spcAft>
              <a:buNone/>
            </a:pPr>
            <a:r>
              <a:rPr lang="en-US" sz="1600" dirty="0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dirty="0" err="1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ObservationQualifier</a:t>
            </a:r>
            <a:r>
              <a:rPr lang="en-US" sz="1600" dirty="0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from </a:t>
            </a:r>
            <a:r>
              <a:rPr lang="en-US" sz="1600" dirty="0" err="1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RespiratoryRateQualifierVS</a:t>
            </a:r>
            <a:endParaRPr lang="en-US" sz="1600" dirty="0">
              <a:highlight>
                <a:srgbClr val="00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defTabSz="640080">
              <a:lnSpc>
                <a:spcPct val="90000"/>
              </a:lnSpc>
              <a:spcAft>
                <a:spcPts val="0"/>
              </a:spcAft>
              <a:buNone/>
            </a:pPr>
            <a:r>
              <a:rPr lang="en-US" sz="1600" dirty="0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0..1		</a:t>
            </a:r>
            <a:r>
              <a:rPr lang="en-US" sz="1600" dirty="0" err="1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FindingMethod</a:t>
            </a:r>
            <a:r>
              <a:rPr lang="en-US" sz="1600" dirty="0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from </a:t>
            </a:r>
            <a:r>
              <a:rPr lang="en-US" sz="1600" dirty="0" err="1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RespiratoryRateMethodVS</a:t>
            </a:r>
            <a:endParaRPr lang="en-US" sz="1600" dirty="0">
              <a:highlight>
                <a:srgbClr val="00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90000"/>
              </a:lnSpc>
              <a:spcAft>
                <a:spcPts val="0"/>
              </a:spcAft>
              <a:buNone/>
            </a:pPr>
            <a:endParaRPr lang="en-US" dirty="0"/>
          </a:p>
          <a:p>
            <a:r>
              <a:rPr lang="en-US" dirty="0"/>
              <a:t>The key to remember is:</a:t>
            </a:r>
          </a:p>
          <a:p>
            <a:pPr lvl="1"/>
            <a:r>
              <a:rPr lang="en-US" dirty="0"/>
              <a:t>A value is what the element </a:t>
            </a:r>
            <a:r>
              <a:rPr lang="en-US" b="1" dirty="0"/>
              <a:t>IS</a:t>
            </a:r>
          </a:p>
          <a:p>
            <a:pPr lvl="1"/>
            <a:r>
              <a:rPr lang="en-US" dirty="0"/>
              <a:t>A property is what the element </a:t>
            </a:r>
            <a:r>
              <a:rPr lang="en-US" b="1" dirty="0"/>
              <a:t>HAS</a:t>
            </a:r>
          </a:p>
          <a:p>
            <a:pPr lvl="1"/>
            <a:r>
              <a:rPr lang="en-US" dirty="0"/>
              <a:t>Properties can </a:t>
            </a:r>
            <a:r>
              <a:rPr lang="en-US" b="1" dirty="0"/>
              <a:t>qualify </a:t>
            </a:r>
            <a:r>
              <a:rPr lang="en-US" dirty="0"/>
              <a:t>the value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03CF885-2753-4AE4-A601-337D6A9910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en-US">
                <a:solidFill>
                  <a:prstClr val="black">
                    <a:lumMod val="50000"/>
                    <a:lumOff val="50000"/>
                  </a:prstClr>
                </a:solidFill>
                <a:latin typeface="Arial"/>
              </a:rPr>
              <a:t>Approved for Public Release; Distribution Unlimited. Case Number 16-1988</a:t>
            </a:r>
            <a:endParaRPr lang="en-US" dirty="0">
              <a:solidFill>
                <a:prstClr val="black">
                  <a:lumMod val="50000"/>
                  <a:lumOff val="50000"/>
                </a:prst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595332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Inherited Properties and Constraints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9600" y="1085850"/>
            <a:ext cx="7932420" cy="3935186"/>
          </a:xfrm>
        </p:spPr>
        <p:txBody>
          <a:bodyPr>
            <a:normAutofit/>
          </a:bodyPr>
          <a:lstStyle/>
          <a:p>
            <a:pPr marL="0" indent="0" defTabSz="640080">
              <a:lnSpc>
                <a:spcPct val="90000"/>
              </a:lnSpc>
              <a:spcAft>
                <a:spcPts val="0"/>
              </a:spcAft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EntryElement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RespiratoryRate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defTabSz="640080">
              <a:lnSpc>
                <a:spcPct val="90000"/>
              </a:lnSpc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Based on: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VitalSign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defTabSz="640080">
              <a:lnSpc>
                <a:spcPct val="90000"/>
              </a:lnSpc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Concept: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LNC#9279-1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defTabSz="640080">
              <a:lnSpc>
                <a:spcPct val="90000"/>
              </a:lnSpc>
              <a:spcAft>
                <a:spcPts val="0"/>
              </a:spcAft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Description:"The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rate of breathing (inhalation and exhalation) measured within in a unit time, expressed as breaths per minute."</a:t>
            </a:r>
          </a:p>
          <a:p>
            <a:pPr marL="0" indent="0" defTabSz="640080">
              <a:lnSpc>
                <a:spcPct val="90000"/>
              </a:lnSpc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Value:	Quantity </a:t>
            </a:r>
            <a:r>
              <a:rPr lang="en-US" sz="16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with units </a:t>
            </a:r>
            <a:r>
              <a:rPr lang="en-US" sz="16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UCUM</a:t>
            </a:r>
            <a:r>
              <a:rPr lang="en-US" sz="16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#/min</a:t>
            </a:r>
          </a:p>
          <a:p>
            <a:pPr marL="0" indent="0" defTabSz="640080">
              <a:lnSpc>
                <a:spcPct val="90000"/>
              </a:lnSpc>
              <a:spcAft>
                <a:spcPts val="0"/>
              </a:spcAft>
              <a:buNone/>
            </a:pPr>
            <a:r>
              <a:rPr lang="en-US" sz="160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ObservationCode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is </a:t>
            </a:r>
            <a:r>
              <a:rPr lang="en-US" sz="16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LNC#9279-1</a:t>
            </a:r>
            <a:endParaRPr lang="en-US" sz="1600" dirty="0"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defTabSz="640080">
              <a:lnSpc>
                <a:spcPct val="90000"/>
              </a:lnSpc>
              <a:spcAft>
                <a:spcPts val="0"/>
              </a:spcAft>
              <a:buNone/>
            </a:pPr>
            <a:r>
              <a:rPr lang="en-US" sz="160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ObservationQualifier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6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RespiratoryRateQualifierVS</a:t>
            </a:r>
            <a:endParaRPr lang="en-US" sz="1600" dirty="0"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defTabSz="640080">
              <a:lnSpc>
                <a:spcPct val="90000"/>
              </a:lnSpc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0..1	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FindingMethod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6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RespiratoryRateMethodVS</a:t>
            </a:r>
            <a:endParaRPr lang="en-US" sz="1600" dirty="0"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90000"/>
              </a:lnSpc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3819A7A-4F7E-4B40-93D8-230CDBE27A77}"/>
              </a:ext>
            </a:extLst>
          </p:cNvPr>
          <p:cNvSpPr/>
          <p:nvPr/>
        </p:nvSpPr>
        <p:spPr>
          <a:xfrm>
            <a:off x="695569" y="2665046"/>
            <a:ext cx="648677" cy="437662"/>
          </a:xfrm>
          <a:prstGeom prst="round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A5E67E-78CA-467C-8CBE-F8BEE8945C5B}"/>
              </a:ext>
            </a:extLst>
          </p:cNvPr>
          <p:cNvSpPr txBox="1"/>
          <p:nvPr/>
        </p:nvSpPr>
        <p:spPr>
          <a:xfrm>
            <a:off x="730040" y="3777249"/>
            <a:ext cx="22007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400" dirty="0">
                <a:ea typeface="Verdana" pitchFamily="34" charset="0"/>
                <a:cs typeface="Verdana" pitchFamily="34" charset="0"/>
              </a:rPr>
              <a:t>cardinality unchanged from parent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642B5A2-4A5F-429D-B7C0-8C3A042BC520}"/>
              </a:ext>
            </a:extLst>
          </p:cNvPr>
          <p:cNvCxnSpPr>
            <a:cxnSpLocks/>
            <a:stCxn id="3" idx="0"/>
            <a:endCxn id="2" idx="3"/>
          </p:cNvCxnSpPr>
          <p:nvPr/>
        </p:nvCxnSpPr>
        <p:spPr>
          <a:xfrm flipH="1" flipV="1">
            <a:off x="1344246" y="2883877"/>
            <a:ext cx="486159" cy="8933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8655C2C-3CD7-46F8-ACD6-F96183A46B6A}"/>
              </a:ext>
            </a:extLst>
          </p:cNvPr>
          <p:cNvSpPr txBox="1"/>
          <p:nvPr/>
        </p:nvSpPr>
        <p:spPr>
          <a:xfrm>
            <a:off x="3544976" y="3605310"/>
            <a:ext cx="374493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ea typeface="Verdana" pitchFamily="34" charset="0"/>
                <a:cs typeface="Verdana" pitchFamily="34" charset="0"/>
              </a:rPr>
              <a:t>Special grammars for specifying constraints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i="1" dirty="0">
                <a:ea typeface="Verdana" pitchFamily="34" charset="0"/>
                <a:cs typeface="Verdana" pitchFamily="34" charset="0"/>
              </a:rPr>
              <a:t>with units </a:t>
            </a:r>
            <a:r>
              <a:rPr lang="en-US" sz="1400" dirty="0">
                <a:ea typeface="Verdana" pitchFamily="34" charset="0"/>
                <a:cs typeface="Verdana" pitchFamily="34" charset="0"/>
              </a:rPr>
              <a:t>(for Quantity)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i="1" dirty="0">
                <a:ea typeface="Verdana" pitchFamily="34" charset="0"/>
                <a:cs typeface="Verdana" pitchFamily="34" charset="0"/>
              </a:rPr>
              <a:t>from</a:t>
            </a:r>
            <a:r>
              <a:rPr lang="en-US" sz="1400" dirty="0">
                <a:ea typeface="Verdana" pitchFamily="34" charset="0"/>
                <a:cs typeface="Verdana" pitchFamily="34" charset="0"/>
              </a:rPr>
              <a:t> &lt;value set&gt; (for coded types)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i="1" dirty="0">
                <a:ea typeface="Verdana" pitchFamily="34" charset="0"/>
                <a:cs typeface="Verdana" pitchFamily="34" charset="0"/>
              </a:rPr>
              <a:t>is </a:t>
            </a:r>
            <a:r>
              <a:rPr lang="en-US" sz="1400" dirty="0">
                <a:ea typeface="Verdana" pitchFamily="34" charset="0"/>
                <a:cs typeface="Verdana" pitchFamily="34" charset="0"/>
              </a:rPr>
              <a:t>&lt;code&gt; (for coded types to fixed value)</a:t>
            </a:r>
            <a:endParaRPr lang="en-US" sz="1400" i="1" dirty="0"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9DC2BE6-1ECA-457B-966E-4C547D89FB13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5417444" y="3344984"/>
            <a:ext cx="242054" cy="2603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6A1ABE-A5C5-4127-AC40-DAAA147B92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en-US">
                <a:solidFill>
                  <a:prstClr val="black">
                    <a:lumMod val="50000"/>
                    <a:lumOff val="50000"/>
                  </a:prstClr>
                </a:solidFill>
                <a:latin typeface="Arial"/>
              </a:rPr>
              <a:t>Approved for Public Release; Distribution Unlimited. Case Number 16-1988</a:t>
            </a:r>
            <a:endParaRPr lang="en-US" dirty="0">
              <a:solidFill>
                <a:prstClr val="black">
                  <a:lumMod val="50000"/>
                  <a:lumOff val="50000"/>
                </a:prst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998352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Declarations (Place at Top of File)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90000"/>
              </a:lnSpc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Grammar: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DataElement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4.0</a:t>
            </a:r>
          </a:p>
          <a:p>
            <a:pPr marL="0" indent="0">
              <a:lnSpc>
                <a:spcPct val="90000"/>
              </a:lnSpc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Namespace: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shr.allergy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90000"/>
              </a:lnSpc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Description:	"The SHR Allergy domain contains definitions for statements dealing with substance-related risks, including allergies and intolerances."</a:t>
            </a:r>
          </a:p>
          <a:p>
            <a:pPr marL="0" indent="0">
              <a:lnSpc>
                <a:spcPct val="90000"/>
              </a:lnSpc>
              <a:spcAft>
                <a:spcPts val="0"/>
              </a:spcAft>
              <a:buNone/>
            </a:pP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Uses: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shr.core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shr.base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shr.adverse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shr.problem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90000"/>
              </a:lnSpc>
              <a:spcAft>
                <a:spcPts val="0"/>
              </a:spcAft>
              <a:buNone/>
            </a:pP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Path: 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FHIR = http://hl7.org/fhir/ValueSet</a:t>
            </a:r>
          </a:p>
          <a:p>
            <a:pPr marL="0" indent="0">
              <a:lnSpc>
                <a:spcPct val="90000"/>
              </a:lnSpc>
              <a:spcAft>
                <a:spcPts val="0"/>
              </a:spcAft>
              <a:buNone/>
            </a:pPr>
            <a:r>
              <a:rPr lang="en-US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CodeSystem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SCT = http://snomed.info/sct</a:t>
            </a:r>
          </a:p>
          <a:p>
            <a:pPr marL="0" indent="0">
              <a:lnSpc>
                <a:spcPct val="90000"/>
              </a:lnSpc>
              <a:spcAft>
                <a:spcPts val="0"/>
              </a:spcAft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90000"/>
              </a:lnSpc>
              <a:spcAft>
                <a:spcPts val="0"/>
              </a:spcAft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800" b="0" dirty="0"/>
              <a:t>Uses means some elements or values sets are used</a:t>
            </a:r>
          </a:p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800" b="0" dirty="0"/>
              <a:t>Path is just a short cut instead of writing out a full URL</a:t>
            </a:r>
          </a:p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800" b="0" dirty="0" err="1"/>
              <a:t>CodeSystem</a:t>
            </a:r>
            <a:r>
              <a:rPr lang="en-US" sz="1800" b="0" dirty="0"/>
              <a:t> is a formal designation of a controlled vocabulary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B6F704-33A1-45D5-AF2D-EEAE9C0B59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en-US">
                <a:solidFill>
                  <a:prstClr val="black">
                    <a:lumMod val="50000"/>
                    <a:lumOff val="50000"/>
                  </a:prstClr>
                </a:solidFill>
                <a:latin typeface="Arial"/>
              </a:rPr>
              <a:t>Approved for Public Release; Distribution Unlimited. Case Number 16-1988</a:t>
            </a:r>
            <a:endParaRPr lang="en-US" dirty="0">
              <a:solidFill>
                <a:prstClr val="black">
                  <a:lumMod val="50000"/>
                  <a:lumOff val="50000"/>
                </a:prst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780721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2234221" y="1411711"/>
            <a:ext cx="42659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spcAft>
                <a:spcPts val="600"/>
              </a:spcAft>
              <a:buClr>
                <a:srgbClr val="005F9E"/>
              </a:buClr>
              <a:buSzPct val="120000"/>
            </a:pPr>
            <a:r>
              <a:rPr lang="en-US" sz="2800" b="1" dirty="0">
                <a:solidFill>
                  <a:prstClr val="black"/>
                </a:solidFill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MTH</a:t>
            </a:r>
            <a:r>
              <a:rPr lang="en-US" sz="2800" b="1" dirty="0">
                <a:solidFill>
                  <a:prstClr val="black"/>
                </a:solidFill>
                <a:highlight>
                  <a:srgbClr val="FFFF00"/>
                </a:highlight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#</a:t>
            </a:r>
            <a:r>
              <a:rPr lang="en-US" sz="2800" b="1" dirty="0">
                <a:solidFill>
                  <a:prstClr val="black"/>
                </a:solidFill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C0805701 “Code”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Expressing </a:t>
            </a:r>
            <a:r>
              <a:rPr lang="en-US" dirty="0" err="1"/>
              <a:t>Codings</a:t>
            </a:r>
            <a:r>
              <a:rPr lang="en-US" dirty="0"/>
              <a:t> in </a:t>
            </a:r>
            <a:r>
              <a:rPr lang="en-US" dirty="0" err="1"/>
              <a:t>CIMPL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34221" y="1473658"/>
            <a:ext cx="737507" cy="367393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91986" y="3028950"/>
            <a:ext cx="22845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600" dirty="0"/>
              <a:t>The version-specific code system, defined in a declaration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76554" y="2530929"/>
            <a:ext cx="14382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600" dirty="0"/>
              <a:t>the code itself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22421" y="2530929"/>
            <a:ext cx="14382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600" dirty="0"/>
              <a:t>display text (optional)</a:t>
            </a:r>
          </a:p>
        </p:txBody>
      </p:sp>
      <p:sp>
        <p:nvSpPr>
          <p:cNvPr id="8" name="Rectangle 7"/>
          <p:cNvSpPr/>
          <p:nvPr/>
        </p:nvSpPr>
        <p:spPr>
          <a:xfrm>
            <a:off x="5293106" y="1473657"/>
            <a:ext cx="858612" cy="367393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175834" y="1473656"/>
            <a:ext cx="1738994" cy="367393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5" idx="0"/>
            <a:endCxn id="4" idx="2"/>
          </p:cNvCxnSpPr>
          <p:nvPr/>
        </p:nvCxnSpPr>
        <p:spPr>
          <a:xfrm flipV="1">
            <a:off x="2334270" y="1841051"/>
            <a:ext cx="268705" cy="11878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0"/>
            <a:endCxn id="9" idx="2"/>
          </p:cNvCxnSpPr>
          <p:nvPr/>
        </p:nvCxnSpPr>
        <p:spPr>
          <a:xfrm flipH="1" flipV="1">
            <a:off x="4045331" y="1841049"/>
            <a:ext cx="150360" cy="6898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7" idx="0"/>
            <a:endCxn id="8" idx="2"/>
          </p:cNvCxnSpPr>
          <p:nvPr/>
        </p:nvCxnSpPr>
        <p:spPr>
          <a:xfrm flipH="1" flipV="1">
            <a:off x="5722412" y="1841050"/>
            <a:ext cx="219146" cy="6898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FA2896-71D2-48BD-932B-0F214F7931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en-US">
                <a:solidFill>
                  <a:prstClr val="black">
                    <a:lumMod val="50000"/>
                    <a:lumOff val="50000"/>
                  </a:prstClr>
                </a:solidFill>
                <a:latin typeface="Arial"/>
              </a:rPr>
              <a:t>Approved for Public Release; Distribution Unlimited. Case Number 16-1988</a:t>
            </a:r>
            <a:endParaRPr lang="en-US" dirty="0">
              <a:solidFill>
                <a:prstClr val="black">
                  <a:lumMod val="50000"/>
                  <a:lumOff val="50000"/>
                </a:prst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654985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Codes and </a:t>
            </a:r>
            <a:r>
              <a:rPr lang="en-US" dirty="0" err="1"/>
              <a:t>Codings</a:t>
            </a:r>
            <a:r>
              <a:rPr lang="en-US" dirty="0"/>
              <a:t> in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085850"/>
            <a:ext cx="8395063" cy="3508772"/>
          </a:xfrm>
        </p:spPr>
        <p:txBody>
          <a:bodyPr/>
          <a:lstStyle/>
          <a:p>
            <a:pPr marL="0" indent="0">
              <a:lnSpc>
                <a:spcPct val="90000"/>
              </a:lnSpc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Element:	Severity</a:t>
            </a:r>
          </a:p>
          <a:p>
            <a:pPr marL="0" indent="0">
              <a:lnSpc>
                <a:spcPct val="90000"/>
              </a:lnSpc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Concept:	</a:t>
            </a:r>
            <a:r>
              <a:rPr lang="en-US" sz="1600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MTH#C0392364</a:t>
            </a:r>
          </a:p>
          <a:p>
            <a:pPr marL="0" indent="0">
              <a:lnSpc>
                <a:spcPct val="90000"/>
              </a:lnSpc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Description:	"Degree of severity of a disorder or problem."</a:t>
            </a:r>
          </a:p>
          <a:p>
            <a:pPr marL="0" indent="0">
              <a:lnSpc>
                <a:spcPct val="90000"/>
              </a:lnSpc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Value: 		</a:t>
            </a:r>
            <a:r>
              <a:rPr lang="en-US" sz="1600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Coding from FHIR/condition-severity</a:t>
            </a:r>
          </a:p>
          <a:p>
            <a:pPr marL="0" indent="0">
              <a:lnSpc>
                <a:spcPct val="90000"/>
              </a:lnSpc>
              <a:spcAft>
                <a:spcPts val="0"/>
              </a:spcAft>
              <a:buNone/>
            </a:pPr>
            <a:endParaRPr lang="en-US" sz="1600" dirty="0">
              <a:solidFill>
                <a:schemeClr val="accent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90000"/>
              </a:lnSpc>
              <a:spcAft>
                <a:spcPts val="0"/>
              </a:spcAft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90000"/>
              </a:lnSpc>
              <a:spcAft>
                <a:spcPts val="0"/>
              </a:spcAft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EntryElement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BodyTemperature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lnSpc>
                <a:spcPct val="90000"/>
              </a:lnSpc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Concept:	</a:t>
            </a:r>
            <a:r>
              <a:rPr lang="en-US" sz="1600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LNC#8310-5</a:t>
            </a:r>
          </a:p>
          <a:p>
            <a:pPr marL="0" indent="0">
              <a:lnSpc>
                <a:spcPct val="90000"/>
              </a:lnSpc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Description:	"The level of heat in the core of a living being"</a:t>
            </a:r>
          </a:p>
          <a:p>
            <a:pPr marL="0" indent="0">
              <a:lnSpc>
                <a:spcPct val="90000"/>
              </a:lnSpc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Value:		Quantity with units </a:t>
            </a:r>
            <a:r>
              <a:rPr lang="en-US" sz="1600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UCUM#C42559 “C”</a:t>
            </a:r>
          </a:p>
          <a:p>
            <a:pPr marL="0" indent="0">
              <a:lnSpc>
                <a:spcPct val="90000"/>
              </a:lnSpc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0..1		</a:t>
            </a:r>
            <a:r>
              <a:rPr lang="en-US" sz="1600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MeasurementMethod</a:t>
            </a:r>
            <a:r>
              <a:rPr lang="en-US" sz="1600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from </a:t>
            </a:r>
            <a:r>
              <a:rPr lang="en-US" sz="1600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BodyTempMethodVS</a:t>
            </a:r>
            <a:endParaRPr lang="en-US" sz="1600" dirty="0">
              <a:solidFill>
                <a:schemeClr val="accent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90000"/>
              </a:lnSpc>
              <a:spcAft>
                <a:spcPts val="0"/>
              </a:spcAft>
              <a:buNone/>
            </a:pPr>
            <a:endParaRPr lang="en-US" sz="1600" dirty="0">
              <a:solidFill>
                <a:schemeClr val="accent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918857" y="1750423"/>
            <a:ext cx="2995749" cy="2786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991497" y="2257697"/>
            <a:ext cx="27083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ea typeface="Verdana" pitchFamily="34" charset="0"/>
                <a:cs typeface="Verdana" pitchFamily="34" charset="0"/>
              </a:rPr>
              <a:t>path to externally-defined value set</a:t>
            </a:r>
          </a:p>
        </p:txBody>
      </p:sp>
      <p:cxnSp>
        <p:nvCxnSpPr>
          <p:cNvPr id="7" name="Straight Arrow Connector 6"/>
          <p:cNvCxnSpPr>
            <a:stCxn id="5" idx="0"/>
          </p:cNvCxnSpPr>
          <p:nvPr/>
        </p:nvCxnSpPr>
        <p:spPr>
          <a:xfrm flipH="1" flipV="1">
            <a:off x="6914606" y="2029097"/>
            <a:ext cx="431074" cy="228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239692" y="3941674"/>
            <a:ext cx="20465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ea typeface="Verdana" pitchFamily="34" charset="0"/>
                <a:cs typeface="Verdana" pitchFamily="34" charset="0"/>
              </a:rPr>
              <a:t>internally defined value set</a:t>
            </a:r>
          </a:p>
        </p:txBody>
      </p:sp>
      <p:cxnSp>
        <p:nvCxnSpPr>
          <p:cNvPr id="18" name="Straight Arrow Connector 17"/>
          <p:cNvCxnSpPr>
            <a:stCxn id="12" idx="0"/>
          </p:cNvCxnSpPr>
          <p:nvPr/>
        </p:nvCxnSpPr>
        <p:spPr>
          <a:xfrm flipV="1">
            <a:off x="7262949" y="3535680"/>
            <a:ext cx="113211" cy="4059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2490651" y="2647405"/>
            <a:ext cx="426720" cy="243841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297578" y="3803174"/>
            <a:ext cx="20465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ea typeface="Verdana" pitchFamily="34" charset="0"/>
                <a:cs typeface="Verdana" pitchFamily="34" charset="0"/>
              </a:rPr>
              <a:t>The LOINC code system</a:t>
            </a:r>
          </a:p>
        </p:txBody>
      </p:sp>
      <p:cxnSp>
        <p:nvCxnSpPr>
          <p:cNvPr id="23" name="Straight Arrow Connector 22"/>
          <p:cNvCxnSpPr>
            <a:stCxn id="22" idx="0"/>
            <a:endCxn id="21" idx="2"/>
          </p:cNvCxnSpPr>
          <p:nvPr/>
        </p:nvCxnSpPr>
        <p:spPr>
          <a:xfrm flipV="1">
            <a:off x="2320835" y="2891246"/>
            <a:ext cx="383176" cy="9119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1F84F8-9B4E-4218-9BC6-846A4356E3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en-US">
                <a:solidFill>
                  <a:prstClr val="black">
                    <a:lumMod val="50000"/>
                    <a:lumOff val="50000"/>
                  </a:prstClr>
                </a:solidFill>
                <a:latin typeface="Arial"/>
              </a:rPr>
              <a:t>Approved for Public Release; Distribution Unlimited. Case Number 16-1988</a:t>
            </a:r>
            <a:endParaRPr lang="en-US" dirty="0">
              <a:solidFill>
                <a:prstClr val="black">
                  <a:lumMod val="50000"/>
                  <a:lumOff val="50000"/>
                </a:prst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877114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“Based on” Declaration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“based on” statement indicates fields and values copied (inherited) from one or more base class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Additionally, fields inherited from base classes don’t require cardinality indicators (except in overwriting the base cardinality)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31545" y="1921523"/>
            <a:ext cx="7585709" cy="16435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90000"/>
              </a:lnSpc>
              <a:buClr>
                <a:srgbClr val="005F9E"/>
              </a:buClr>
              <a:buSzPct val="120000"/>
            </a:pPr>
            <a:r>
              <a:rPr lang="en-US" sz="1400" b="1" dirty="0" err="1">
                <a:solidFill>
                  <a:prstClr val="black"/>
                </a:solidFill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EntryElement</a:t>
            </a:r>
            <a:r>
              <a:rPr lang="en-US" sz="1400" b="1" dirty="0">
                <a:solidFill>
                  <a:prstClr val="black"/>
                </a:solidFill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:	</a:t>
            </a:r>
            <a:r>
              <a:rPr lang="en-US" sz="1400" b="1" dirty="0" err="1">
                <a:solidFill>
                  <a:prstClr val="black"/>
                </a:solidFill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BodyTemperature</a:t>
            </a:r>
            <a:endParaRPr lang="en-US" sz="1400" b="1" dirty="0">
              <a:solidFill>
                <a:prstClr val="black"/>
              </a:solidFill>
              <a:latin typeface="Courier New" panose="02070309020205020404" pitchFamily="49" charset="0"/>
              <a:ea typeface="Verdana" pitchFamily="34" charset="0"/>
              <a:cs typeface="Courier New" panose="02070309020205020404" pitchFamily="49" charset="0"/>
            </a:endParaRPr>
          </a:p>
          <a:p>
            <a:pPr lvl="0">
              <a:lnSpc>
                <a:spcPct val="90000"/>
              </a:lnSpc>
              <a:buClr>
                <a:srgbClr val="005F9E"/>
              </a:buClr>
              <a:buSzPct val="120000"/>
            </a:pP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Based on:	</a:t>
            </a:r>
            <a:r>
              <a:rPr lang="en-US" sz="1400" b="1" dirty="0" err="1">
                <a:solidFill>
                  <a:srgbClr val="FF0000"/>
                </a:solidFill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VitalSign</a:t>
            </a:r>
            <a:endParaRPr lang="en-US" sz="1400" b="1" dirty="0">
              <a:solidFill>
                <a:srgbClr val="FF0000"/>
              </a:solidFill>
              <a:latin typeface="Courier New" panose="02070309020205020404" pitchFamily="49" charset="0"/>
              <a:ea typeface="Verdana" pitchFamily="34" charset="0"/>
              <a:cs typeface="Courier New" panose="02070309020205020404" pitchFamily="49" charset="0"/>
            </a:endParaRPr>
          </a:p>
          <a:p>
            <a:pPr lvl="0">
              <a:lnSpc>
                <a:spcPct val="90000"/>
              </a:lnSpc>
              <a:buClr>
                <a:srgbClr val="005F9E"/>
              </a:buClr>
              <a:buSzPct val="120000"/>
            </a:pPr>
            <a:r>
              <a:rPr lang="en-US" sz="1400" b="1" dirty="0">
                <a:solidFill>
                  <a:prstClr val="black"/>
                </a:solidFill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Concept:		LNC#8310-5</a:t>
            </a:r>
          </a:p>
          <a:p>
            <a:pPr lvl="0">
              <a:lnSpc>
                <a:spcPct val="90000"/>
              </a:lnSpc>
              <a:buClr>
                <a:srgbClr val="005F9E"/>
              </a:buClr>
              <a:buSzPct val="120000"/>
            </a:pPr>
            <a:r>
              <a:rPr lang="en-US" sz="1400" b="1" dirty="0">
                <a:solidFill>
                  <a:prstClr val="black"/>
                </a:solidFill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Description:	"The level of heat in a human or animal."</a:t>
            </a:r>
          </a:p>
          <a:p>
            <a:pPr lvl="0">
              <a:lnSpc>
                <a:spcPct val="90000"/>
              </a:lnSpc>
              <a:buClr>
                <a:srgbClr val="005F9E"/>
              </a:buClr>
              <a:buSzPct val="120000"/>
            </a:pPr>
            <a:r>
              <a:rPr lang="en-US" sz="1400" b="1" dirty="0">
                <a:solidFill>
                  <a:prstClr val="black"/>
                </a:solidFill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Value:		Quantity with units UCUM#C42559 "C”</a:t>
            </a:r>
          </a:p>
          <a:p>
            <a:pPr lvl="0">
              <a:lnSpc>
                <a:spcPct val="90000"/>
              </a:lnSpc>
              <a:buClr>
                <a:srgbClr val="005F9E"/>
              </a:buClr>
              <a:buSzPct val="120000"/>
            </a:pPr>
            <a:r>
              <a:rPr lang="en-US" sz="1400" b="1" dirty="0">
                <a:solidFill>
                  <a:prstClr val="black"/>
                </a:solidFill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		</a:t>
            </a:r>
            <a:r>
              <a:rPr lang="en-US" sz="1400" b="1" dirty="0" err="1">
                <a:solidFill>
                  <a:prstClr val="black"/>
                </a:solidFill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TestTypeCode</a:t>
            </a:r>
            <a:r>
              <a:rPr lang="en-US" sz="1400" b="1" dirty="0">
                <a:solidFill>
                  <a:prstClr val="black"/>
                </a:solidFill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 is LNC#8310-5</a:t>
            </a:r>
          </a:p>
          <a:p>
            <a:pPr lvl="0">
              <a:lnSpc>
                <a:spcPct val="90000"/>
              </a:lnSpc>
              <a:buClr>
                <a:srgbClr val="005F9E"/>
              </a:buClr>
              <a:buSzPct val="120000"/>
            </a:pPr>
            <a:r>
              <a:rPr lang="en-US" sz="1400" b="1" dirty="0">
                <a:solidFill>
                  <a:prstClr val="black"/>
                </a:solidFill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		</a:t>
            </a:r>
            <a:r>
              <a:rPr lang="en-US" sz="1400" b="1" dirty="0" err="1">
                <a:solidFill>
                  <a:prstClr val="black"/>
                </a:solidFill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BodySite</a:t>
            </a:r>
            <a:r>
              <a:rPr lang="en-US" sz="1400" b="1" dirty="0">
                <a:solidFill>
                  <a:prstClr val="black"/>
                </a:solidFill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 from </a:t>
            </a:r>
            <a:r>
              <a:rPr lang="en-US" sz="1400" b="1" dirty="0" err="1">
                <a:solidFill>
                  <a:prstClr val="black"/>
                </a:solidFill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BodyTemperatureBodySiteVS</a:t>
            </a:r>
            <a:endParaRPr lang="en-US" sz="1400" b="1" dirty="0">
              <a:solidFill>
                <a:prstClr val="black"/>
              </a:solidFill>
              <a:latin typeface="Courier New" panose="02070309020205020404" pitchFamily="49" charset="0"/>
              <a:ea typeface="Verdana" pitchFamily="34" charset="0"/>
              <a:cs typeface="Courier New" panose="02070309020205020404" pitchFamily="49" charset="0"/>
            </a:endParaRPr>
          </a:p>
          <a:p>
            <a:pPr lvl="0">
              <a:lnSpc>
                <a:spcPct val="90000"/>
              </a:lnSpc>
              <a:buClr>
                <a:srgbClr val="005F9E"/>
              </a:buClr>
              <a:buSzPct val="120000"/>
            </a:pPr>
            <a:r>
              <a:rPr lang="en-US" sz="1400" b="1" dirty="0">
                <a:solidFill>
                  <a:prstClr val="black"/>
                </a:solidFill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		</a:t>
            </a:r>
            <a:r>
              <a:rPr lang="en-US" sz="1400" b="1" dirty="0" err="1">
                <a:solidFill>
                  <a:prstClr val="black"/>
                </a:solidFill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ObservationQualifier</a:t>
            </a:r>
            <a:r>
              <a:rPr lang="en-US" sz="1400" b="1" dirty="0">
                <a:solidFill>
                  <a:prstClr val="black"/>
                </a:solidFill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 from </a:t>
            </a:r>
            <a:r>
              <a:rPr lang="en-US" sz="1400" b="1" dirty="0" err="1">
                <a:solidFill>
                  <a:prstClr val="black"/>
                </a:solidFill>
                <a:latin typeface="Courier New" panose="02070309020205020404" pitchFamily="49" charset="0"/>
                <a:ea typeface="Verdana" pitchFamily="34" charset="0"/>
                <a:cs typeface="Courier New" panose="02070309020205020404" pitchFamily="49" charset="0"/>
              </a:rPr>
              <a:t>BodyTemperatureQualifierVS</a:t>
            </a:r>
            <a:endParaRPr lang="en-US" sz="1400" b="1" dirty="0">
              <a:solidFill>
                <a:prstClr val="black"/>
              </a:solidFill>
              <a:latin typeface="Courier New" panose="02070309020205020404" pitchFamily="49" charset="0"/>
              <a:ea typeface="Verdana" pitchFamily="34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326AB7-FAD3-49E7-8D80-2C950EB956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en-US">
                <a:solidFill>
                  <a:prstClr val="black">
                    <a:lumMod val="50000"/>
                    <a:lumOff val="50000"/>
                  </a:prstClr>
                </a:solidFill>
                <a:latin typeface="Arial"/>
              </a:rPr>
              <a:t>Approved for Public Release; Distribution Unlimited. Case Number 16-1988</a:t>
            </a:r>
            <a:endParaRPr lang="en-US" dirty="0">
              <a:solidFill>
                <a:prstClr val="black">
                  <a:lumMod val="50000"/>
                  <a:lumOff val="50000"/>
                </a:prst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498763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 Declarations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/>
                </a:solidFill>
              </a:rPr>
              <a:t>Element: </a:t>
            </a:r>
            <a:r>
              <a:rPr lang="en-US" dirty="0"/>
              <a:t>the element is a building block (not stand-alone)</a:t>
            </a:r>
          </a:p>
          <a:p>
            <a:r>
              <a:rPr lang="en-US" dirty="0" err="1">
                <a:solidFill>
                  <a:schemeClr val="accent5"/>
                </a:solidFill>
              </a:rPr>
              <a:t>EntryElement</a:t>
            </a:r>
            <a:r>
              <a:rPr lang="en-US" dirty="0">
                <a:solidFill>
                  <a:schemeClr val="accent5"/>
                </a:solidFill>
              </a:rPr>
              <a:t>: </a:t>
            </a:r>
            <a:r>
              <a:rPr lang="en-US" dirty="0"/>
              <a:t>the element can stand alone or can be used as a building block</a:t>
            </a:r>
          </a:p>
          <a:p>
            <a:r>
              <a:rPr lang="en-US" dirty="0">
                <a:solidFill>
                  <a:schemeClr val="accent5"/>
                </a:solidFill>
              </a:rPr>
              <a:t>Abstract Element: </a:t>
            </a:r>
            <a:r>
              <a:rPr lang="en-US" dirty="0"/>
              <a:t>element is not to be instantiated, but instead to be used as a parent class for other elements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1800" i="1" dirty="0"/>
              <a:t>Note space in Abstract</a:t>
            </a:r>
            <a:r>
              <a:rPr lang="en-US" sz="1800" i="1" dirty="0">
                <a:highlight>
                  <a:srgbClr val="FFFF00"/>
                </a:highlight>
              </a:rPr>
              <a:t> </a:t>
            </a:r>
            <a:r>
              <a:rPr lang="en-US" sz="1800" i="1" dirty="0"/>
              <a:t>Element, but no space in </a:t>
            </a:r>
            <a:r>
              <a:rPr lang="en-US" sz="1800" i="1" dirty="0" err="1"/>
              <a:t>EntryElement</a:t>
            </a:r>
            <a:r>
              <a:rPr lang="en-US" sz="1800" i="1" dirty="0"/>
              <a:t> (design flaw)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4374BE-58A4-4419-9394-418A724ACE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en-US">
                <a:solidFill>
                  <a:prstClr val="black">
                    <a:lumMod val="50000"/>
                    <a:lumOff val="50000"/>
                  </a:prstClr>
                </a:solidFill>
                <a:latin typeface="Arial"/>
              </a:rPr>
              <a:t>Approved for Public Release; Distribution Unlimited. Case Number 16-1988</a:t>
            </a:r>
            <a:endParaRPr lang="en-US" dirty="0">
              <a:solidFill>
                <a:prstClr val="black">
                  <a:lumMod val="50000"/>
                  <a:lumOff val="50000"/>
                </a:prst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99880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02DDF-968F-4CC7-A646-A558C9B87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BBB11C0-E209-427B-B995-172F3AB9449B}"/>
              </a:ext>
            </a:extLst>
          </p:cNvPr>
          <p:cNvSpPr/>
          <p:nvPr/>
        </p:nvSpPr>
        <p:spPr>
          <a:xfrm>
            <a:off x="2852414" y="2219302"/>
            <a:ext cx="1017565" cy="629972"/>
          </a:xfrm>
          <a:prstGeom prst="rect">
            <a:avLst/>
          </a:prstGeom>
          <a:solidFill>
            <a:srgbClr val="70AD47">
              <a:lumMod val="20000"/>
              <a:lumOff val="80000"/>
            </a:srgbClr>
          </a:solidFill>
          <a:ln w="57150" cap="flat" cmpd="sng" algn="ctr">
            <a:solidFill>
              <a:srgbClr val="4472C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514350">
              <a:defRPr/>
            </a:pPr>
            <a:r>
              <a:rPr lang="en-US" sz="1200" kern="0" dirty="0">
                <a:solidFill>
                  <a:prstClr val="black"/>
                </a:solidFill>
                <a:latin typeface="Calibri" panose="020F0502020204030204"/>
              </a:rPr>
              <a:t>Oncology</a:t>
            </a:r>
          </a:p>
          <a:p>
            <a:pPr algn="ctr" defTabSz="514350">
              <a:defRPr/>
            </a:pPr>
            <a:r>
              <a:rPr lang="en-US" sz="1200" kern="0" dirty="0">
                <a:solidFill>
                  <a:prstClr val="black"/>
                </a:solidFill>
                <a:latin typeface="Calibri" panose="020F0502020204030204"/>
              </a:rPr>
              <a:t>Logical Models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9A579A-3066-41F6-A7D6-96A4C98A083B}"/>
              </a:ext>
            </a:extLst>
          </p:cNvPr>
          <p:cNvSpPr txBox="1"/>
          <p:nvPr/>
        </p:nvSpPr>
        <p:spPr>
          <a:xfrm>
            <a:off x="2752040" y="1282061"/>
            <a:ext cx="1112805" cy="34624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 defTabSz="514350"/>
            <a:r>
              <a:rPr lang="en-US" sz="1650" b="1" dirty="0">
                <a:solidFill>
                  <a:prstClr val="black"/>
                </a:solidFill>
                <a:latin typeface="Calibri" panose="020F0502020204030204"/>
              </a:rPr>
              <a:t>Consensus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255E09-67E3-4CFD-A3C2-8B38550F8A66}"/>
              </a:ext>
            </a:extLst>
          </p:cNvPr>
          <p:cNvSpPr txBox="1"/>
          <p:nvPr/>
        </p:nvSpPr>
        <p:spPr>
          <a:xfrm>
            <a:off x="4190491" y="1282061"/>
            <a:ext cx="1598899" cy="34624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 defTabSz="514350"/>
            <a:r>
              <a:rPr lang="en-US" sz="1650" b="1" dirty="0">
                <a:solidFill>
                  <a:prstClr val="black"/>
                </a:solidFill>
                <a:latin typeface="Calibri" panose="020F0502020204030204"/>
              </a:rPr>
              <a:t>Implementation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B0286A-1C29-464C-977D-E29EDD563464}"/>
              </a:ext>
            </a:extLst>
          </p:cNvPr>
          <p:cNvSpPr/>
          <p:nvPr/>
        </p:nvSpPr>
        <p:spPr>
          <a:xfrm>
            <a:off x="1426649" y="2219302"/>
            <a:ext cx="1033108" cy="629972"/>
          </a:xfrm>
          <a:prstGeom prst="rect">
            <a:avLst/>
          </a:prstGeom>
          <a:solidFill>
            <a:srgbClr val="FFC000">
              <a:lumMod val="20000"/>
              <a:lumOff val="80000"/>
            </a:srgbClr>
          </a:solidFill>
          <a:ln w="38100" cap="flat" cmpd="sng" algn="ctr">
            <a:solidFill>
              <a:srgbClr val="4472C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514350">
              <a:defRPr/>
            </a:pPr>
            <a:r>
              <a:rPr lang="en-US" sz="1050" kern="0" dirty="0">
                <a:solidFill>
                  <a:prstClr val="black"/>
                </a:solidFill>
                <a:latin typeface="Calibri" panose="020F0502020204030204"/>
              </a:rPr>
              <a:t>HL7 Cancer Interoperability Group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334B74D-827B-4BB9-940E-4668B6E7B51F}"/>
              </a:ext>
            </a:extLst>
          </p:cNvPr>
          <p:cNvCxnSpPr>
            <a:cxnSpLocks/>
            <a:stCxn id="5" idx="3"/>
            <a:endCxn id="16" idx="1"/>
          </p:cNvCxnSpPr>
          <p:nvPr/>
        </p:nvCxnSpPr>
        <p:spPr>
          <a:xfrm flipV="1">
            <a:off x="3869979" y="2530477"/>
            <a:ext cx="569950" cy="3812"/>
          </a:xfrm>
          <a:prstGeom prst="straightConnector1">
            <a:avLst/>
          </a:prstGeom>
          <a:noFill/>
          <a:ln w="28575" cap="flat" cmpd="sng" algn="ctr">
            <a:solidFill>
              <a:srgbClr val="4472C4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66E1F6F-EFC8-4A52-8569-96A19C9F7D33}"/>
              </a:ext>
            </a:extLst>
          </p:cNvPr>
          <p:cNvSpPr txBox="1"/>
          <p:nvPr/>
        </p:nvSpPr>
        <p:spPr>
          <a:xfrm>
            <a:off x="6213455" y="1282061"/>
            <a:ext cx="513282" cy="34624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 defTabSz="514350"/>
            <a:r>
              <a:rPr lang="en-US" sz="1650" b="1" dirty="0">
                <a:solidFill>
                  <a:prstClr val="black"/>
                </a:solidFill>
                <a:latin typeface="Calibri" panose="020F0502020204030204"/>
              </a:rPr>
              <a:t>Use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8B3981D-5175-4365-95E0-08E4B907510E}"/>
              </a:ext>
            </a:extLst>
          </p:cNvPr>
          <p:cNvCxnSpPr>
            <a:cxnSpLocks/>
            <a:stCxn id="8" idx="3"/>
            <a:endCxn id="5" idx="1"/>
          </p:cNvCxnSpPr>
          <p:nvPr/>
        </p:nvCxnSpPr>
        <p:spPr>
          <a:xfrm>
            <a:off x="2459757" y="2534288"/>
            <a:ext cx="392657" cy="0"/>
          </a:xfrm>
          <a:prstGeom prst="straightConnector1">
            <a:avLst/>
          </a:prstGeom>
          <a:noFill/>
          <a:ln w="28575" cap="flat" cmpd="sng" algn="ctr">
            <a:solidFill>
              <a:srgbClr val="4472C4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86A1DF08-BD8B-4BFF-B026-2764AEC8EDEC}"/>
              </a:ext>
            </a:extLst>
          </p:cNvPr>
          <p:cNvSpPr/>
          <p:nvPr/>
        </p:nvSpPr>
        <p:spPr>
          <a:xfrm>
            <a:off x="4439929" y="3436218"/>
            <a:ext cx="1024667" cy="563895"/>
          </a:xfrm>
          <a:prstGeom prst="rect">
            <a:avLst/>
          </a:prstGeom>
          <a:solidFill>
            <a:srgbClr val="70AD47">
              <a:lumMod val="40000"/>
              <a:lumOff val="60000"/>
            </a:srgbClr>
          </a:solidFill>
          <a:ln w="38100" cap="flat" cmpd="sng" algn="ctr">
            <a:solidFill>
              <a:srgbClr val="4472C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514350">
              <a:defRPr/>
            </a:pPr>
            <a:r>
              <a:rPr lang="en-US" sz="1200" kern="0" dirty="0">
                <a:solidFill>
                  <a:prstClr val="black"/>
                </a:solidFill>
                <a:latin typeface="Calibri" panose="020F0502020204030204"/>
              </a:rPr>
              <a:t>FHIR Profiles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808072A-0CE4-4823-BD6F-A7739172B64A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5464595" y="3718166"/>
            <a:ext cx="639779" cy="0"/>
          </a:xfrm>
          <a:prstGeom prst="straightConnector1">
            <a:avLst/>
          </a:prstGeom>
          <a:noFill/>
          <a:ln w="28575" cap="flat" cmpd="sng" algn="ctr">
            <a:solidFill>
              <a:srgbClr val="4472C4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FF39512D-14F0-44B6-8E87-2BC650F827C7}"/>
              </a:ext>
            </a:extLst>
          </p:cNvPr>
          <p:cNvSpPr/>
          <p:nvPr/>
        </p:nvSpPr>
        <p:spPr>
          <a:xfrm>
            <a:off x="4439928" y="2256586"/>
            <a:ext cx="1024667" cy="547782"/>
          </a:xfrm>
          <a:prstGeom prst="rect">
            <a:avLst/>
          </a:prstGeom>
          <a:solidFill>
            <a:srgbClr val="70AD47">
              <a:lumMod val="40000"/>
              <a:lumOff val="60000"/>
            </a:srgbClr>
          </a:solidFill>
          <a:ln w="38100" cap="flat" cmpd="sng" algn="ctr">
            <a:solidFill>
              <a:srgbClr val="4472C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514350"/>
            <a:r>
              <a:rPr lang="en-US" sz="1200" kern="0" dirty="0">
                <a:solidFill>
                  <a:prstClr val="black"/>
                </a:solidFill>
                <a:latin typeface="Calibri" panose="020F0502020204030204"/>
              </a:rPr>
              <a:t>FHIR Logical Models</a:t>
            </a:r>
          </a:p>
        </p:txBody>
      </p:sp>
      <p:pic>
        <p:nvPicPr>
          <p:cNvPr id="18" name="Picture 3">
            <a:extLst>
              <a:ext uri="{FF2B5EF4-FFF2-40B4-BE49-F238E27FC236}">
                <a16:creationId xmlns:a16="http://schemas.microsoft.com/office/drawing/2014/main" id="{9D4C740D-D78D-401F-886D-1977CA2167F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2651" y="2281078"/>
            <a:ext cx="544483" cy="498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70D69EC-3C8E-4FAB-9D86-AD776E024CFC}"/>
              </a:ext>
            </a:extLst>
          </p:cNvPr>
          <p:cNvSpPr txBox="1"/>
          <p:nvPr/>
        </p:nvSpPr>
        <p:spPr>
          <a:xfrm>
            <a:off x="6034715" y="2851988"/>
            <a:ext cx="11063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450"/>
              </a:spcAft>
            </a:pPr>
            <a:r>
              <a:rPr lang="en-US" sz="1200" dirty="0" err="1">
                <a:ea typeface="Verdana" pitchFamily="34" charset="0"/>
                <a:cs typeface="Verdana" pitchFamily="34" charset="0"/>
              </a:rPr>
              <a:t>ICAREdata</a:t>
            </a:r>
            <a:r>
              <a:rPr lang="en-US" sz="1200" dirty="0">
                <a:ea typeface="Verdana" pitchFamily="34" charset="0"/>
                <a:cs typeface="Verdana" pitchFamily="34" charset="0"/>
              </a:rPr>
              <a:t>™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913FFE3-4360-4950-A241-D47EFE11FE72}"/>
              </a:ext>
            </a:extLst>
          </p:cNvPr>
          <p:cNvCxnSpPr>
            <a:cxnSpLocks/>
            <a:stCxn id="16" idx="3"/>
            <a:endCxn id="18" idx="1"/>
          </p:cNvCxnSpPr>
          <p:nvPr/>
        </p:nvCxnSpPr>
        <p:spPr>
          <a:xfrm>
            <a:off x="5464595" y="2530477"/>
            <a:ext cx="758056" cy="0"/>
          </a:xfrm>
          <a:prstGeom prst="straightConnector1">
            <a:avLst/>
          </a:prstGeom>
          <a:noFill/>
          <a:ln w="28575" cap="flat" cmpd="sng" algn="ctr">
            <a:solidFill>
              <a:srgbClr val="4472C4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pic>
        <p:nvPicPr>
          <p:cNvPr id="21" name="Picture 2" descr="Image result for cerner logo">
            <a:extLst>
              <a:ext uri="{FF2B5EF4-FFF2-40B4-BE49-F238E27FC236}">
                <a16:creationId xmlns:a16="http://schemas.microsoft.com/office/drawing/2014/main" id="{97829542-BB42-434B-B207-AC6CBFE786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8636" y="3700993"/>
            <a:ext cx="760188" cy="198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14A8E0-69E6-4D66-B439-06A48E345D8E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59311" y="3508889"/>
            <a:ext cx="458838" cy="176665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CB1AEDBF-D5D4-4C1D-A185-9456F1795EE3}"/>
              </a:ext>
            </a:extLst>
          </p:cNvPr>
          <p:cNvSpPr txBox="1"/>
          <p:nvPr/>
        </p:nvSpPr>
        <p:spPr>
          <a:xfrm>
            <a:off x="5564499" y="4000476"/>
            <a:ext cx="204846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450"/>
              </a:spcAft>
            </a:pPr>
            <a:r>
              <a:rPr lang="en-US" sz="1050" dirty="0">
                <a:ea typeface="Verdana" pitchFamily="34" charset="0"/>
                <a:cs typeface="Verdana" pitchFamily="34" charset="0"/>
              </a:rPr>
              <a:t>Rapidly growing FHIR ecosystem of vendors, apps, and information exchange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F3C257C4-1BC6-47A2-97E5-43CD75B7AF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778" b="94222" l="9778" r="89778">
                        <a14:foregroundMark x1="18222" y1="56000" x2="18222" y2="56000"/>
                        <a14:foregroundMark x1="58667" y1="57333" x2="58667" y2="57333"/>
                        <a14:foregroundMark x1="59111" y1="93778" x2="59111" y2="93778"/>
                        <a14:foregroundMark x1="41778" y1="94222" x2="41778" y2="9422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726140" y="1714540"/>
            <a:ext cx="452242" cy="452242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70FC5C5E-853F-45AE-B31A-E6E0BA90E0B8}"/>
              </a:ext>
            </a:extLst>
          </p:cNvPr>
          <p:cNvSpPr txBox="1"/>
          <p:nvPr/>
        </p:nvSpPr>
        <p:spPr>
          <a:xfrm>
            <a:off x="1297629" y="1282061"/>
            <a:ext cx="1207383" cy="34624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 defTabSz="514350"/>
            <a:r>
              <a:rPr lang="en-US" sz="1650" b="1" dirty="0">
                <a:solidFill>
                  <a:prstClr val="black"/>
                </a:solidFill>
                <a:latin typeface="Calibri" panose="020F0502020204030204"/>
              </a:rPr>
              <a:t>Community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141A663-A554-49D7-84DC-D564C909DDF8}"/>
              </a:ext>
            </a:extLst>
          </p:cNvPr>
          <p:cNvCxnSpPr>
            <a:cxnSpLocks/>
            <a:stCxn id="25" idx="3"/>
            <a:endCxn id="6" idx="1"/>
          </p:cNvCxnSpPr>
          <p:nvPr/>
        </p:nvCxnSpPr>
        <p:spPr>
          <a:xfrm>
            <a:off x="2505012" y="1455186"/>
            <a:ext cx="247028" cy="0"/>
          </a:xfrm>
          <a:prstGeom prst="straightConnector1">
            <a:avLst/>
          </a:prstGeom>
          <a:noFill/>
          <a:ln w="28575" cap="flat" cmpd="sng" algn="ctr">
            <a:solidFill>
              <a:srgbClr val="4472C4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410AEAD-36A2-40EF-A83A-87FB9A7060CB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3864845" y="1455186"/>
            <a:ext cx="325646" cy="0"/>
          </a:xfrm>
          <a:prstGeom prst="straightConnector1">
            <a:avLst/>
          </a:prstGeom>
          <a:noFill/>
          <a:ln w="28575" cap="flat" cmpd="sng" algn="ctr">
            <a:solidFill>
              <a:srgbClr val="4472C4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A7F04AE-D46E-49DB-A7CA-07B64E07B983}"/>
              </a:ext>
            </a:extLst>
          </p:cNvPr>
          <p:cNvCxnSpPr>
            <a:cxnSpLocks/>
            <a:stCxn id="7" idx="3"/>
            <a:endCxn id="11" idx="1"/>
          </p:cNvCxnSpPr>
          <p:nvPr/>
        </p:nvCxnSpPr>
        <p:spPr>
          <a:xfrm>
            <a:off x="5789390" y="1455186"/>
            <a:ext cx="424065" cy="0"/>
          </a:xfrm>
          <a:prstGeom prst="straightConnector1">
            <a:avLst/>
          </a:prstGeom>
          <a:noFill/>
          <a:ln w="28575" cap="flat" cmpd="sng" algn="ctr">
            <a:solidFill>
              <a:srgbClr val="4472C4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49A56F80-5ABA-4B5D-9D2C-178784BC11DD}"/>
              </a:ext>
            </a:extLst>
          </p:cNvPr>
          <p:cNvSpPr/>
          <p:nvPr/>
        </p:nvSpPr>
        <p:spPr>
          <a:xfrm>
            <a:off x="1448389" y="3348674"/>
            <a:ext cx="1011368" cy="738985"/>
          </a:xfrm>
          <a:prstGeom prst="rect">
            <a:avLst/>
          </a:prstGeom>
          <a:solidFill>
            <a:srgbClr val="FFC000">
              <a:lumMod val="20000"/>
              <a:lumOff val="80000"/>
            </a:srgbClr>
          </a:solidFill>
          <a:ln w="38100" cap="flat" cmpd="sng" algn="ctr">
            <a:solidFill>
              <a:srgbClr val="4472C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514350">
              <a:defRPr/>
            </a:pPr>
            <a:r>
              <a:rPr lang="en-US" sz="1050" kern="0" dirty="0">
                <a:solidFill>
                  <a:prstClr val="black"/>
                </a:solidFill>
                <a:latin typeface="Calibri" panose="020F0502020204030204"/>
              </a:rPr>
              <a:t>HL7 Clinical Information Modeling Initiative</a:t>
            </a:r>
          </a:p>
        </p:txBody>
      </p:sp>
      <p:pic>
        <p:nvPicPr>
          <p:cNvPr id="51" name="Picture 2" descr="Home">
            <a:extLst>
              <a:ext uri="{FF2B5EF4-FFF2-40B4-BE49-F238E27FC236}">
                <a16:creationId xmlns:a16="http://schemas.microsoft.com/office/drawing/2014/main" id="{A173E467-E33D-4934-B51E-AF7FDADD85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8802" y="4100666"/>
            <a:ext cx="370541" cy="403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63028E5F-C7A2-40E3-8E57-FDBC4813A20C}"/>
              </a:ext>
            </a:extLst>
          </p:cNvPr>
          <p:cNvSpPr txBox="1"/>
          <p:nvPr/>
        </p:nvSpPr>
        <p:spPr>
          <a:xfrm>
            <a:off x="610860" y="2386396"/>
            <a:ext cx="7328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450"/>
              </a:spcAft>
            </a:pPr>
            <a:r>
              <a:rPr lang="en-US" sz="1200" b="1" dirty="0">
                <a:ea typeface="Verdana" pitchFamily="34" charset="0"/>
                <a:cs typeface="Verdana" pitchFamily="34" charset="0"/>
              </a:rPr>
              <a:t>Clinical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9D71CAA-B2A1-4074-939A-3EEF9B545B9C}"/>
              </a:ext>
            </a:extLst>
          </p:cNvPr>
          <p:cNvSpPr txBox="1"/>
          <p:nvPr/>
        </p:nvSpPr>
        <p:spPr>
          <a:xfrm>
            <a:off x="451416" y="3545992"/>
            <a:ext cx="10134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450"/>
              </a:spcAft>
            </a:pPr>
            <a:r>
              <a:rPr lang="en-US" sz="1200" b="1" dirty="0">
                <a:ea typeface="Verdana" pitchFamily="34" charset="0"/>
                <a:cs typeface="Verdana" pitchFamily="34" charset="0"/>
              </a:rPr>
              <a:t>Informatics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BB5E5B68-5879-4866-BE4A-58B881EEBE7A}"/>
              </a:ext>
            </a:extLst>
          </p:cNvPr>
          <p:cNvCxnSpPr>
            <a:cxnSpLocks/>
            <a:stCxn id="11" idx="3"/>
            <a:endCxn id="73" idx="1"/>
          </p:cNvCxnSpPr>
          <p:nvPr/>
        </p:nvCxnSpPr>
        <p:spPr>
          <a:xfrm flipV="1">
            <a:off x="6726737" y="1453727"/>
            <a:ext cx="950174" cy="1459"/>
          </a:xfrm>
          <a:prstGeom prst="straightConnector1">
            <a:avLst/>
          </a:prstGeom>
          <a:noFill/>
          <a:ln w="28575" cap="flat" cmpd="sng" algn="ctr">
            <a:solidFill>
              <a:srgbClr val="4472C4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783BDA30-5F32-4D7C-A11C-57803172C074}"/>
              </a:ext>
            </a:extLst>
          </p:cNvPr>
          <p:cNvSpPr txBox="1"/>
          <p:nvPr/>
        </p:nvSpPr>
        <p:spPr>
          <a:xfrm>
            <a:off x="7676911" y="1280602"/>
            <a:ext cx="792205" cy="34624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 defTabSz="514350"/>
            <a:r>
              <a:rPr lang="en-US" sz="1650" b="1" dirty="0">
                <a:solidFill>
                  <a:prstClr val="black"/>
                </a:solidFill>
                <a:latin typeface="Calibri" panose="020F0502020204030204"/>
              </a:rPr>
              <a:t>Impact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0015A19-DF11-440F-AF12-C4FEB1C1043B}"/>
              </a:ext>
            </a:extLst>
          </p:cNvPr>
          <p:cNvSpPr txBox="1"/>
          <p:nvPr/>
        </p:nvSpPr>
        <p:spPr>
          <a:xfrm>
            <a:off x="7784020" y="3314209"/>
            <a:ext cx="1214279" cy="807914"/>
          </a:xfrm>
          <a:prstGeom prst="rect">
            <a:avLst/>
          </a:prstGeom>
          <a:solidFill>
            <a:srgbClr val="70AD47">
              <a:lumMod val="40000"/>
              <a:lumOff val="60000"/>
            </a:srgbClr>
          </a:solidFill>
          <a:ln w="38100" cap="flat" cmpd="sng" algn="ctr">
            <a:solidFill>
              <a:srgbClr val="4472C4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R="0" lvl="0" indent="0" algn="ctr" defTabSz="6858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0" i="0" u="none" strike="noStrike" kern="0" cap="none" spc="0" normalizeH="0" baseline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defRPr>
            </a:lvl1pPr>
          </a:lstStyle>
          <a:p>
            <a:r>
              <a:rPr lang="en-US" sz="1200" dirty="0"/>
              <a:t>Clinical Information Interoperability Council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2E2F5B6-9DC7-454F-956E-355620513124}"/>
              </a:ext>
            </a:extLst>
          </p:cNvPr>
          <p:cNvSpPr txBox="1"/>
          <p:nvPr/>
        </p:nvSpPr>
        <p:spPr>
          <a:xfrm>
            <a:off x="7863250" y="4196594"/>
            <a:ext cx="11079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450"/>
              </a:spcAft>
            </a:pPr>
            <a:r>
              <a:rPr lang="en-US" sz="1050" dirty="0">
                <a:ea typeface="Verdana" pitchFamily="34" charset="0"/>
                <a:cs typeface="Verdana" pitchFamily="34" charset="0"/>
              </a:rPr>
              <a:t>Force multiplier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1693D15-9152-4535-8E3A-B181A774E274}"/>
              </a:ext>
            </a:extLst>
          </p:cNvPr>
          <p:cNvSpPr txBox="1"/>
          <p:nvPr/>
        </p:nvSpPr>
        <p:spPr>
          <a:xfrm>
            <a:off x="7699714" y="2307632"/>
            <a:ext cx="12529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450"/>
              </a:spcAft>
            </a:pPr>
            <a:r>
              <a:rPr lang="en-US" sz="1200" dirty="0">
                <a:ea typeface="Verdana" pitchFamily="34" charset="0"/>
                <a:cs typeface="Verdana" pitchFamily="34" charset="0"/>
              </a:rPr>
              <a:t>Additional trials, diseases, sites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78005623-DD80-4642-A8C1-DAD2E0B4393F}"/>
              </a:ext>
            </a:extLst>
          </p:cNvPr>
          <p:cNvCxnSpPr>
            <a:cxnSpLocks/>
          </p:cNvCxnSpPr>
          <p:nvPr/>
        </p:nvCxnSpPr>
        <p:spPr>
          <a:xfrm>
            <a:off x="6858762" y="2532383"/>
            <a:ext cx="758056" cy="0"/>
          </a:xfrm>
          <a:prstGeom prst="straightConnector1">
            <a:avLst/>
          </a:prstGeom>
          <a:noFill/>
          <a:ln w="28575" cap="flat" cmpd="sng" algn="ctr">
            <a:solidFill>
              <a:srgbClr val="4472C4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E9131252-FF0F-4623-83CB-5733B558BA0F}"/>
              </a:ext>
            </a:extLst>
          </p:cNvPr>
          <p:cNvCxnSpPr>
            <a:cxnSpLocks/>
          </p:cNvCxnSpPr>
          <p:nvPr/>
        </p:nvCxnSpPr>
        <p:spPr>
          <a:xfrm>
            <a:off x="7060722" y="3682384"/>
            <a:ext cx="638871" cy="0"/>
          </a:xfrm>
          <a:prstGeom prst="straightConnector1">
            <a:avLst/>
          </a:prstGeom>
          <a:noFill/>
          <a:ln w="28575" cap="flat" cmpd="sng" algn="ctr">
            <a:solidFill>
              <a:srgbClr val="4472C4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pic>
        <p:nvPicPr>
          <p:cNvPr id="81" name="Picture 80">
            <a:extLst>
              <a:ext uri="{FF2B5EF4-FFF2-40B4-BE49-F238E27FC236}">
                <a16:creationId xmlns:a16="http://schemas.microsoft.com/office/drawing/2014/main" id="{F60FCA9E-AC12-454C-BF3D-AEA7A978E223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b="22238"/>
          <a:stretch/>
        </p:blipFill>
        <p:spPr>
          <a:xfrm>
            <a:off x="2982415" y="3432039"/>
            <a:ext cx="619327" cy="572253"/>
          </a:xfrm>
          <a:prstGeom prst="rect">
            <a:avLst/>
          </a:prstGeom>
        </p:spPr>
      </p:pic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CA23B844-E24E-42B7-BBDC-664CFF35C731}"/>
              </a:ext>
            </a:extLst>
          </p:cNvPr>
          <p:cNvCxnSpPr>
            <a:cxnSpLocks/>
            <a:stCxn id="32" idx="3"/>
            <a:endCxn id="81" idx="1"/>
          </p:cNvCxnSpPr>
          <p:nvPr/>
        </p:nvCxnSpPr>
        <p:spPr>
          <a:xfrm flipV="1">
            <a:off x="2459757" y="3718166"/>
            <a:ext cx="522658" cy="1"/>
          </a:xfrm>
          <a:prstGeom prst="straightConnector1">
            <a:avLst/>
          </a:prstGeom>
          <a:noFill/>
          <a:ln w="28575" cap="flat" cmpd="sng" algn="ctr">
            <a:solidFill>
              <a:srgbClr val="4472C4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435C338D-67B7-4BFA-9BC8-29E05E197DE4}"/>
              </a:ext>
            </a:extLst>
          </p:cNvPr>
          <p:cNvCxnSpPr>
            <a:cxnSpLocks/>
            <a:stCxn id="81" idx="3"/>
            <a:endCxn id="14" idx="1"/>
          </p:cNvCxnSpPr>
          <p:nvPr/>
        </p:nvCxnSpPr>
        <p:spPr>
          <a:xfrm>
            <a:off x="3601742" y="3718166"/>
            <a:ext cx="838187" cy="0"/>
          </a:xfrm>
          <a:prstGeom prst="straightConnector1">
            <a:avLst/>
          </a:prstGeom>
          <a:noFill/>
          <a:ln w="28575" cap="flat" cmpd="sng" algn="ctr">
            <a:solidFill>
              <a:srgbClr val="4472C4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684588B1-9CE2-449A-966A-4EB654C32882}"/>
              </a:ext>
            </a:extLst>
          </p:cNvPr>
          <p:cNvCxnSpPr>
            <a:cxnSpLocks/>
          </p:cNvCxnSpPr>
          <p:nvPr/>
        </p:nvCxnSpPr>
        <p:spPr>
          <a:xfrm flipV="1">
            <a:off x="3199436" y="2856037"/>
            <a:ext cx="0" cy="576002"/>
          </a:xfrm>
          <a:prstGeom prst="straightConnector1">
            <a:avLst/>
          </a:prstGeom>
          <a:noFill/>
          <a:ln w="28575" cap="flat" cmpd="sng" algn="ctr">
            <a:solidFill>
              <a:srgbClr val="4472C4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E3DE3EF9-D2E7-4A4B-84BA-4BA92752CA2D}"/>
              </a:ext>
            </a:extLst>
          </p:cNvPr>
          <p:cNvCxnSpPr>
            <a:cxnSpLocks/>
          </p:cNvCxnSpPr>
          <p:nvPr/>
        </p:nvCxnSpPr>
        <p:spPr>
          <a:xfrm>
            <a:off x="3426779" y="2863578"/>
            <a:ext cx="0" cy="568461"/>
          </a:xfrm>
          <a:prstGeom prst="straightConnector1">
            <a:avLst/>
          </a:prstGeom>
          <a:noFill/>
          <a:ln w="28575" cap="flat" cmpd="sng" algn="ctr">
            <a:solidFill>
              <a:srgbClr val="4472C4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FF5963-B8E6-44F8-85FF-F7F77204F2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en-US">
                <a:solidFill>
                  <a:prstClr val="black">
                    <a:lumMod val="50000"/>
                    <a:lumOff val="50000"/>
                  </a:prstClr>
                </a:solidFill>
                <a:latin typeface="Arial"/>
              </a:rPr>
              <a:t>Approved for Public Release; Distribution Unlimited. Case Number 16-1988</a:t>
            </a:r>
            <a:endParaRPr lang="en-US" dirty="0">
              <a:solidFill>
                <a:prstClr val="black">
                  <a:lumMod val="50000"/>
                  <a:lumOff val="50000"/>
                </a:prst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881518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02723"/>
            <a:ext cx="8534400" cy="3508772"/>
          </a:xfrm>
        </p:spPr>
        <p:txBody>
          <a:bodyPr/>
          <a:lstStyle/>
          <a:p>
            <a:r>
              <a:rPr lang="en-US" sz="1800" dirty="0"/>
              <a:t>Elements can be constrained as follows:</a:t>
            </a:r>
          </a:p>
          <a:p>
            <a:pPr lvl="1">
              <a:spcAft>
                <a:spcPts val="0"/>
              </a:spcAft>
            </a:pPr>
            <a:r>
              <a:rPr lang="en-US" sz="1600" dirty="0"/>
              <a:t>Narrow a cardinality</a:t>
            </a:r>
          </a:p>
          <a:p>
            <a:pPr lvl="1">
              <a:spcAft>
                <a:spcPts val="0"/>
              </a:spcAft>
            </a:pPr>
            <a:r>
              <a:rPr lang="en-US" sz="1600" dirty="0"/>
              <a:t>Restrict to a fixed value using the “is” keyword</a:t>
            </a:r>
          </a:p>
          <a:p>
            <a:pPr lvl="1">
              <a:spcAft>
                <a:spcPts val="0"/>
              </a:spcAft>
            </a:pPr>
            <a:r>
              <a:rPr lang="en-US" sz="1600" dirty="0"/>
              <a:t>Restrict to narrower class using the “is type” keyword</a:t>
            </a:r>
          </a:p>
          <a:p>
            <a:pPr lvl="1">
              <a:spcAft>
                <a:spcPts val="0"/>
              </a:spcAft>
            </a:pPr>
            <a:r>
              <a:rPr lang="en-US" sz="1400" dirty="0"/>
              <a:t>Restrict to value set using “from” keyword (with strengths ‘must be’, ’should be’, could be’, and ’must be from </a:t>
            </a:r>
            <a:r>
              <a:rPr lang="mr-IN" sz="1400" dirty="0"/>
              <a:t>…</a:t>
            </a:r>
            <a:r>
              <a:rPr lang="en-US" sz="1400" dirty="0"/>
              <a:t> if covered’)</a:t>
            </a:r>
          </a:p>
          <a:p>
            <a:pPr lvl="1">
              <a:spcAft>
                <a:spcPts val="0"/>
              </a:spcAft>
            </a:pPr>
            <a:r>
              <a:rPr lang="en-US" sz="1400" dirty="0"/>
              <a:t>Explicit inclusion of specific code using “includes </a:t>
            </a:r>
            <a:r>
              <a:rPr lang="en-US" sz="1400" i="1" dirty="0"/>
              <a:t>code</a:t>
            </a:r>
            <a:r>
              <a:rPr lang="en-US" sz="1400" dirty="0"/>
              <a:t>” keyword and code</a:t>
            </a:r>
          </a:p>
          <a:p>
            <a:pPr lvl="1">
              <a:spcAft>
                <a:spcPts val="0"/>
              </a:spcAft>
            </a:pPr>
            <a:r>
              <a:rPr lang="en-US" sz="1400" dirty="0"/>
              <a:t>Explicit inclusion of types of elements using “includes </a:t>
            </a:r>
            <a:r>
              <a:rPr lang="en-US" sz="1400" i="1" dirty="0"/>
              <a:t>card type</a:t>
            </a:r>
            <a:r>
              <a:rPr lang="en-US" sz="1400" dirty="0"/>
              <a:t>” keyword, cardinality, and element type</a:t>
            </a:r>
          </a:p>
          <a:p>
            <a:pPr lvl="1">
              <a:spcAft>
                <a:spcPts val="0"/>
              </a:spcAft>
            </a:pP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lnSpc>
                <a:spcPct val="90000"/>
              </a:lnSpc>
              <a:spcAft>
                <a:spcPts val="0"/>
              </a:spcAft>
              <a:buClr>
                <a:srgbClr val="005F9E"/>
              </a:buClr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EntryElement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BodyTemperature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lnSpc>
                <a:spcPct val="90000"/>
              </a:lnSpc>
              <a:spcAft>
                <a:spcPts val="0"/>
              </a:spcAft>
              <a:buClr>
                <a:srgbClr val="005F9E"/>
              </a:buClr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Based on: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VitalSign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lnSpc>
                <a:spcPct val="90000"/>
              </a:lnSpc>
              <a:spcAft>
                <a:spcPts val="0"/>
              </a:spcAft>
              <a:buClr>
                <a:srgbClr val="005F9E"/>
              </a:buClr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Concept:		LNC#8310-5</a:t>
            </a:r>
          </a:p>
          <a:p>
            <a:pPr marL="0" lvl="0" indent="0">
              <a:lnSpc>
                <a:spcPct val="90000"/>
              </a:lnSpc>
              <a:spcAft>
                <a:spcPts val="0"/>
              </a:spcAft>
              <a:buClr>
                <a:srgbClr val="005F9E"/>
              </a:buClr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Description:	"The level of heat in a human or animal."</a:t>
            </a:r>
          </a:p>
          <a:p>
            <a:pPr marL="0" lvl="0" indent="0">
              <a:lnSpc>
                <a:spcPct val="90000"/>
              </a:lnSpc>
              <a:spcAft>
                <a:spcPts val="0"/>
              </a:spcAft>
              <a:buClr>
                <a:srgbClr val="005F9E"/>
              </a:buClr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Value:		Quantity with units UCUM#C42559 "C"</a:t>
            </a:r>
          </a:p>
          <a:p>
            <a:pPr marL="0" lvl="0" indent="0">
              <a:lnSpc>
                <a:spcPct val="90000"/>
              </a:lnSpc>
              <a:spcAft>
                <a:spcPts val="0"/>
              </a:spcAft>
              <a:buClr>
                <a:srgbClr val="005F9E"/>
              </a:buClr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TestTypeCode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is LNC#8310-5</a:t>
            </a:r>
          </a:p>
          <a:p>
            <a:pPr marL="0" lvl="0" indent="0">
              <a:lnSpc>
                <a:spcPct val="90000"/>
              </a:lnSpc>
              <a:spcAft>
                <a:spcPts val="0"/>
              </a:spcAft>
              <a:buClr>
                <a:srgbClr val="005F9E"/>
              </a:buClr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BodySite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from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BodyTemperatureBodySiteVS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lnSpc>
                <a:spcPct val="90000"/>
              </a:lnSpc>
              <a:spcAft>
                <a:spcPts val="0"/>
              </a:spcAft>
              <a:buClr>
                <a:srgbClr val="005F9E"/>
              </a:buClr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ObservationQualifier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from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BodyTemperatureQualifierVS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4411E6-03DF-406A-88AA-73A330B6FE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en-US">
                <a:solidFill>
                  <a:prstClr val="black">
                    <a:lumMod val="50000"/>
                    <a:lumOff val="50000"/>
                  </a:prstClr>
                </a:solidFill>
                <a:latin typeface="Arial"/>
              </a:rPr>
              <a:t>Approved for Public Release; Distribution Unlimited. Case Number 16-1988</a:t>
            </a:r>
            <a:endParaRPr lang="en-US" dirty="0">
              <a:solidFill>
                <a:prstClr val="black">
                  <a:lumMod val="50000"/>
                  <a:lumOff val="50000"/>
                </a:prst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19838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“is” and “is type”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set something to a fixed value, use “is”: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Temperature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38.2</a:t>
            </a:r>
          </a:p>
          <a:p>
            <a:pPr lvl="1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Temperature.units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UCUM#C42559 "C"</a:t>
            </a:r>
          </a:p>
          <a:p>
            <a:pPr lvl="2"/>
            <a:r>
              <a:rPr lang="en-US" dirty="0"/>
              <a:t>Note </a:t>
            </a:r>
            <a:r>
              <a:rPr lang="en-US" dirty="0" err="1"/>
              <a:t>theNote</a:t>
            </a:r>
            <a:r>
              <a:rPr lang="en-US" dirty="0"/>
              <a:t> that “.Value” is implicit</a:t>
            </a:r>
          </a:p>
          <a:p>
            <a:pPr lvl="2"/>
            <a:r>
              <a:rPr lang="en-US" dirty="0"/>
              <a:t>use of dotted paths </a:t>
            </a:r>
          </a:p>
          <a:p>
            <a:r>
              <a:rPr lang="en-US" dirty="0"/>
              <a:t>To narrow a field with a subtype, use “is type”: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Device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 type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RespiratoryAssistDevice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/>
              <a:t>To be valid, </a:t>
            </a:r>
            <a:r>
              <a:rPr lang="en-US" sz="1600" dirty="0" err="1"/>
              <a:t>RespiratoryAssistDevice</a:t>
            </a:r>
            <a:r>
              <a:rPr lang="en-US" sz="1600" dirty="0"/>
              <a:t> must be based on Device (a subtype)</a:t>
            </a:r>
          </a:p>
          <a:p>
            <a:pPr lvl="1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Mixture.Ratio.Numerator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 type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UpperOrLowerBound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/>
              <a:t>To be valid, </a:t>
            </a:r>
            <a:r>
              <a:rPr lang="en-US" sz="1600" dirty="0" err="1"/>
              <a:t>UpperOrLowerBound</a:t>
            </a:r>
            <a:r>
              <a:rPr lang="en-US" sz="1600" dirty="0"/>
              <a:t> must be based on Quantity</a:t>
            </a:r>
          </a:p>
          <a:p>
            <a:pPr lvl="1"/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43E948-55B7-4195-822D-3243F2233A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en-US">
                <a:solidFill>
                  <a:prstClr val="black">
                    <a:lumMod val="50000"/>
                    <a:lumOff val="50000"/>
                  </a:prstClr>
                </a:solidFill>
                <a:latin typeface="Arial"/>
              </a:rPr>
              <a:t>Approved for Public Release; Distribution Unlimited. Case Number 16-1988</a:t>
            </a:r>
            <a:endParaRPr lang="en-US" dirty="0">
              <a:solidFill>
                <a:prstClr val="black">
                  <a:lumMod val="50000"/>
                  <a:lumOff val="50000"/>
                </a:prst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658622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“is type” versus “from”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These two statements can sometimes be interchanged</a:t>
            </a:r>
          </a:p>
          <a:p>
            <a:r>
              <a:rPr lang="en-US" dirty="0"/>
              <a:t>Example of defining </a:t>
            </a:r>
            <a:r>
              <a:rPr lang="en-US" dirty="0" err="1"/>
              <a:t>DrugAllergy</a:t>
            </a:r>
            <a:r>
              <a:rPr lang="en-US" dirty="0"/>
              <a:t>:</a:t>
            </a:r>
          </a:p>
          <a:p>
            <a:pPr marL="514350" lvl="3" indent="0">
              <a:lnSpc>
                <a:spcPct val="90000"/>
              </a:lnSpc>
              <a:buSzPct val="120000"/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AllergenIrritant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from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DrugIngredientVS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dirty="0"/>
              <a:t>Compare to:</a:t>
            </a:r>
          </a:p>
          <a:p>
            <a:pPr marL="519113" lvl="2" indent="0">
              <a:spcAft>
                <a:spcPts val="1200"/>
              </a:spcAft>
              <a:buNone/>
            </a:pPr>
            <a:r>
              <a:rPr lang="en-US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AllergenIrritant</a:t>
            </a:r>
            <a:r>
              <a:rPr lang="en-US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is type </a:t>
            </a:r>
            <a:r>
              <a:rPr lang="en-US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DrugIngredient</a:t>
            </a:r>
            <a:endParaRPr lang="en-US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519113" lvl="2" indent="0">
              <a:lnSpc>
                <a:spcPct val="90000"/>
              </a:lnSpc>
              <a:spcAft>
                <a:spcPts val="0"/>
              </a:spcAft>
              <a:buNone/>
            </a:pPr>
            <a:r>
              <a:rPr lang="en-US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Element:	</a:t>
            </a:r>
            <a:r>
              <a:rPr lang="en-US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DrugIngredient</a:t>
            </a:r>
            <a:endParaRPr lang="en-US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519113" lvl="2" indent="0">
              <a:lnSpc>
                <a:spcPct val="90000"/>
              </a:lnSpc>
              <a:spcAft>
                <a:spcPts val="0"/>
              </a:spcAft>
              <a:buNone/>
            </a:pPr>
            <a:r>
              <a:rPr lang="en-US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Concept:	MTH#TBD</a:t>
            </a:r>
          </a:p>
          <a:p>
            <a:pPr marL="519113" lvl="2" indent="0">
              <a:lnSpc>
                <a:spcPct val="90000"/>
              </a:lnSpc>
              <a:spcAft>
                <a:spcPts val="0"/>
              </a:spcAft>
              <a:buNone/>
            </a:pPr>
            <a:r>
              <a:rPr lang="en-US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Description: “Ingredients found in medications”</a:t>
            </a:r>
          </a:p>
          <a:p>
            <a:pPr marL="519113" lvl="2" indent="0">
              <a:lnSpc>
                <a:spcPct val="90000"/>
              </a:lnSpc>
              <a:spcAft>
                <a:spcPts val="0"/>
              </a:spcAft>
              <a:buNone/>
            </a:pPr>
            <a:r>
              <a:rPr lang="en-US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Value:	Coding from </a:t>
            </a:r>
            <a:r>
              <a:rPr lang="en-US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DrugIngredientVS</a:t>
            </a:r>
            <a:endParaRPr lang="en-US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519113" lvl="2" indent="0">
              <a:lnSpc>
                <a:spcPct val="90000"/>
              </a:lnSpc>
              <a:spcAft>
                <a:spcPts val="0"/>
              </a:spcAft>
              <a:buNone/>
            </a:pPr>
            <a:endParaRPr lang="en-US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288925" indent="-285750"/>
            <a:r>
              <a:rPr lang="en-US" sz="1800" dirty="0"/>
              <a:t>The two styles are semantically equivalent; which you choose depends on whether </a:t>
            </a:r>
            <a:r>
              <a:rPr lang="en-US" sz="1800" dirty="0" err="1"/>
              <a:t>DrugIngredient</a:t>
            </a:r>
            <a:r>
              <a:rPr lang="en-US" sz="1800" dirty="0"/>
              <a:t> will be re-used, or needs a concept definition above and beyond the value set</a:t>
            </a:r>
            <a:endParaRPr lang="en-US" sz="18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519113" lvl="2" indent="0">
              <a:buNone/>
            </a:pPr>
            <a:endParaRPr lang="en-US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2CF2E6-AF6A-4842-A7FF-75933167ED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en-US">
                <a:solidFill>
                  <a:prstClr val="black">
                    <a:lumMod val="50000"/>
                    <a:lumOff val="50000"/>
                  </a:prstClr>
                </a:solidFill>
                <a:latin typeface="Arial"/>
              </a:rPr>
              <a:t>Approved for Public Release; Distribution Unlimited. Case Number 16-1988</a:t>
            </a:r>
            <a:endParaRPr lang="en-US" dirty="0">
              <a:solidFill>
                <a:prstClr val="black">
                  <a:lumMod val="50000"/>
                  <a:lumOff val="50000"/>
                </a:prst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092041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“includes </a:t>
            </a:r>
            <a:r>
              <a:rPr lang="en-US" i="1" dirty="0"/>
              <a:t>code</a:t>
            </a:r>
            <a:r>
              <a:rPr lang="en-US" dirty="0"/>
              <a:t>” and “includes </a:t>
            </a:r>
            <a:r>
              <a:rPr lang="en-US" i="1" dirty="0"/>
              <a:t>type</a:t>
            </a:r>
            <a:r>
              <a:rPr lang="en-US" dirty="0"/>
              <a:t>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include a specific code, use ”includes </a:t>
            </a:r>
            <a:r>
              <a:rPr lang="en-US" i="1" dirty="0"/>
              <a:t>code”</a:t>
            </a:r>
          </a:p>
          <a:p>
            <a:pPr lvl="1"/>
            <a:r>
              <a:rPr lang="en-US" dirty="0"/>
              <a:t>Category includes MTH#C024251 "Substance Use”</a:t>
            </a:r>
          </a:p>
          <a:p>
            <a:pPr lvl="1"/>
            <a:r>
              <a:rPr lang="en-US" dirty="0"/>
              <a:t>Category includes #religion</a:t>
            </a:r>
            <a:br>
              <a:rPr lang="en-US" dirty="0"/>
            </a:br>
            <a:endParaRPr lang="en-US" dirty="0"/>
          </a:p>
          <a:p>
            <a:r>
              <a:rPr lang="en-US" dirty="0"/>
              <a:t>To include specific types of Elements (e.g. as part of an array or panel), use “includes </a:t>
            </a:r>
            <a:r>
              <a:rPr lang="en-US" i="1" dirty="0"/>
              <a:t>card type”</a:t>
            </a:r>
          </a:p>
          <a:p>
            <a:pPr lvl="1"/>
            <a:r>
              <a:rPr lang="en-US" dirty="0" err="1"/>
              <a:t>BloodPressure.ObservationComponent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  includes 0..1 </a:t>
            </a:r>
            <a:r>
              <a:rPr lang="en-US" dirty="0" err="1"/>
              <a:t>SystolicPressure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  includes 0..1 </a:t>
            </a:r>
            <a:r>
              <a:rPr lang="en-US" dirty="0" err="1"/>
              <a:t>DiastolicPressure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7B8D8C-493F-4BA0-9693-5DE567AB49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en-US">
                <a:solidFill>
                  <a:prstClr val="black">
                    <a:lumMod val="50000"/>
                    <a:lumOff val="50000"/>
                  </a:prstClr>
                </a:solidFill>
                <a:latin typeface="Arial"/>
              </a:rPr>
              <a:t>Approved for Public Release; Distribution Unlimited. Case Number 16-1988</a:t>
            </a:r>
            <a:endParaRPr lang="en-US" dirty="0">
              <a:solidFill>
                <a:prstClr val="black">
                  <a:lumMod val="50000"/>
                  <a:lumOff val="50000"/>
                </a:prst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416635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085850"/>
            <a:ext cx="8403771" cy="3508772"/>
          </a:xfrm>
        </p:spPr>
        <p:txBody>
          <a:bodyPr/>
          <a:lstStyle/>
          <a:p>
            <a:r>
              <a:rPr lang="en-US" dirty="0"/>
              <a:t>It is best to use existing value sets from sources like HL7 v3, FHIR, VSAC, PHIN VADS</a:t>
            </a:r>
          </a:p>
          <a:p>
            <a:r>
              <a:rPr lang="en-US" dirty="0"/>
              <a:t>Sometimes, you need to define your own value sets and/or codes</a:t>
            </a:r>
          </a:p>
          <a:p>
            <a:endParaRPr lang="en-US" dirty="0"/>
          </a:p>
          <a:p>
            <a:pPr marL="0" indent="0">
              <a:lnSpc>
                <a:spcPct val="90000"/>
              </a:lnSpc>
              <a:spcAft>
                <a:spcPts val="0"/>
              </a:spcAft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ValueSet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BloodPressureBodyPositionVS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90000"/>
              </a:lnSpc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Description:	"The body position for a blood pressure measurement"</a:t>
            </a:r>
          </a:p>
          <a:p>
            <a:pPr marL="0" indent="0">
              <a:lnSpc>
                <a:spcPct val="90000"/>
              </a:lnSpc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SCT#33586001	"sitting"</a:t>
            </a:r>
          </a:p>
          <a:p>
            <a:pPr marL="0" indent="0">
              <a:lnSpc>
                <a:spcPct val="90000"/>
              </a:lnSpc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SCT#10904000	"standing (orthostatic)"</a:t>
            </a:r>
          </a:p>
          <a:p>
            <a:pPr marL="0" lvl="0" indent="0">
              <a:lnSpc>
                <a:spcPct val="90000"/>
              </a:lnSpc>
              <a:spcAft>
                <a:spcPts val="0"/>
              </a:spcAft>
              <a:buClr>
                <a:srgbClr val="005F9E"/>
              </a:buClr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SCT#40199007	"supine"</a:t>
            </a:r>
            <a:endParaRPr lang="en-US" sz="16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lnSpc>
                <a:spcPct val="90000"/>
              </a:lnSpc>
              <a:spcAft>
                <a:spcPts val="0"/>
              </a:spcAft>
              <a:buClr>
                <a:srgbClr val="005F9E"/>
              </a:buClr>
              <a:buNone/>
            </a:pPr>
            <a:endParaRPr lang="en-US" sz="16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lnSpc>
                <a:spcPct val="90000"/>
              </a:lnSpc>
              <a:spcAft>
                <a:spcPts val="0"/>
              </a:spcAft>
              <a:buClr>
                <a:srgbClr val="005F9E"/>
              </a:buClr>
              <a:buNone/>
            </a:pPr>
            <a:endParaRPr lang="en-US" sz="16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lnSpc>
                <a:spcPct val="90000"/>
              </a:lnSpc>
              <a:spcAft>
                <a:spcPts val="0"/>
              </a:spcAft>
              <a:buClr>
                <a:srgbClr val="005F9E"/>
              </a:buClr>
              <a:buNone/>
            </a:pPr>
            <a:r>
              <a:rPr lang="en-US" sz="1400" b="0" dirty="0"/>
              <a:t>SCT = SNOMED CT (</a:t>
            </a:r>
            <a:r>
              <a:rPr lang="en-US" sz="1400" b="0" dirty="0" err="1"/>
              <a:t>CodeSystem</a:t>
            </a:r>
            <a:r>
              <a:rPr lang="en-US" sz="1400" b="0" dirty="0"/>
              <a:t>)</a:t>
            </a:r>
          </a:p>
          <a:p>
            <a:pPr marL="0" indent="0">
              <a:lnSpc>
                <a:spcPct val="90000"/>
              </a:lnSpc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D87B60-4FAE-4BE2-BD75-6E44DC54FF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en-US">
                <a:solidFill>
                  <a:prstClr val="black">
                    <a:lumMod val="50000"/>
                    <a:lumOff val="50000"/>
                  </a:prstClr>
                </a:solidFill>
                <a:latin typeface="Arial"/>
              </a:rPr>
              <a:t>Approved for Public Release; Distribution Unlimited. Case Number 16-1988</a:t>
            </a:r>
            <a:endParaRPr lang="en-US" dirty="0">
              <a:solidFill>
                <a:prstClr val="black">
                  <a:lumMod val="50000"/>
                  <a:lumOff val="50000"/>
                </a:prst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463547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Defining New Codes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85850"/>
            <a:ext cx="8229600" cy="3657600"/>
          </a:xfrm>
        </p:spPr>
        <p:txBody>
          <a:bodyPr/>
          <a:lstStyle/>
          <a:p>
            <a:pPr marL="0" lvl="0" indent="0">
              <a:buClr>
                <a:srgbClr val="005F9E"/>
              </a:buClr>
              <a:buNone/>
            </a:pPr>
            <a:r>
              <a:rPr lang="en-US" sz="1800" dirty="0">
                <a:solidFill>
                  <a:prstClr val="black"/>
                </a:solidFill>
              </a:rPr>
              <a:t>Generally not something you want to do, but sometimes necessary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90000"/>
              </a:lnSpc>
              <a:spcAft>
                <a:spcPts val="0"/>
              </a:spcAft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90000"/>
              </a:lnSpc>
              <a:spcAft>
                <a:spcPts val="0"/>
              </a:spcAft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ValueSet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BloodPressureMethodVS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90000"/>
              </a:lnSpc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Concept:	MTH#C0489446</a:t>
            </a:r>
          </a:p>
          <a:p>
            <a:pPr marL="0" indent="0">
              <a:lnSpc>
                <a:spcPct val="90000"/>
              </a:lnSpc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Description:	"The method used to measure blood pressure"</a:t>
            </a:r>
          </a:p>
          <a:p>
            <a:pPr marL="0" indent="0">
              <a:lnSpc>
                <a:spcPct val="90000"/>
              </a:lnSpc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cuff_manual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"Cuff method, manual"</a:t>
            </a:r>
          </a:p>
          <a:p>
            <a:pPr marL="0" indent="0">
              <a:lnSpc>
                <a:spcPct val="90000"/>
              </a:lnSpc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cuff_auto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"Cuff method, automatic"</a:t>
            </a:r>
          </a:p>
          <a:p>
            <a:pPr marL="0" indent="0">
              <a:lnSpc>
                <a:spcPct val="90000"/>
              </a:lnSpc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#intravascular "Intravascular method"</a:t>
            </a:r>
          </a:p>
          <a:p>
            <a:pPr marL="0" indent="0">
              <a:lnSpc>
                <a:spcPct val="90000"/>
              </a:lnSpc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#continuous	"Continuous non-invasive monitoring</a:t>
            </a:r>
          </a:p>
          <a:p>
            <a:pPr marL="0" indent="0">
              <a:lnSpc>
                <a:spcPct val="90000"/>
              </a:lnSpc>
              <a:spcAft>
                <a:spcPts val="0"/>
              </a:spcAft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90000"/>
              </a:lnSpc>
              <a:spcAft>
                <a:spcPts val="0"/>
              </a:spcAft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spcAft>
                <a:spcPts val="0"/>
              </a:spcAft>
              <a:buClr>
                <a:srgbClr val="005F9E"/>
              </a:buClr>
            </a:pPr>
            <a:r>
              <a:rPr lang="en-US" sz="1600" dirty="0">
                <a:solidFill>
                  <a:prstClr val="black"/>
                </a:solidFill>
              </a:rPr>
              <a:t>To do:</a:t>
            </a:r>
          </a:p>
          <a:p>
            <a:pPr lvl="1">
              <a:lnSpc>
                <a:spcPct val="90000"/>
              </a:lnSpc>
              <a:spcAft>
                <a:spcPts val="0"/>
              </a:spcAft>
              <a:buClr>
                <a:srgbClr val="005F9E"/>
              </a:buClr>
            </a:pPr>
            <a:r>
              <a:rPr lang="en-US" sz="1600" dirty="0">
                <a:solidFill>
                  <a:prstClr val="black"/>
                </a:solidFill>
              </a:rPr>
              <a:t>Locally-defined codes should be submitted for inclusion in existing code systems</a:t>
            </a:r>
          </a:p>
          <a:p>
            <a:pPr lvl="1">
              <a:lnSpc>
                <a:spcPct val="90000"/>
              </a:lnSpc>
              <a:spcAft>
                <a:spcPts val="0"/>
              </a:spcAft>
              <a:buClr>
                <a:srgbClr val="005F9E"/>
              </a:buClr>
            </a:pPr>
            <a:r>
              <a:rPr lang="en-US" sz="1600" dirty="0">
                <a:solidFill>
                  <a:prstClr val="black"/>
                </a:solidFill>
              </a:rPr>
              <a:t>Code definitions will be extended so each code has a display text and a definition</a:t>
            </a:r>
          </a:p>
          <a:p>
            <a:pPr lvl="1">
              <a:lnSpc>
                <a:spcPct val="90000"/>
              </a:lnSpc>
              <a:spcAft>
                <a:spcPts val="0"/>
              </a:spcAft>
              <a:buClr>
                <a:srgbClr val="005F9E"/>
              </a:buClr>
            </a:pPr>
            <a:r>
              <a:rPr lang="en-US" sz="1600" dirty="0">
                <a:solidFill>
                  <a:prstClr val="black"/>
                </a:solidFill>
              </a:rPr>
              <a:t>Codes should be defined outside of value sets, for reusability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90000"/>
              </a:lnSpc>
              <a:spcAft>
                <a:spcPts val="0"/>
              </a:spcAft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90000"/>
              </a:lnSpc>
              <a:spcAft>
                <a:spcPts val="0"/>
              </a:spcAft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E82F44-D0A2-4886-B752-98B73C8E05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en-US">
                <a:solidFill>
                  <a:prstClr val="black">
                    <a:lumMod val="50000"/>
                    <a:lumOff val="50000"/>
                  </a:prstClr>
                </a:solidFill>
                <a:latin typeface="Arial"/>
              </a:rPr>
              <a:t>Approved for Public Release; Distribution Unlimited. Case Number 16-1988</a:t>
            </a:r>
            <a:endParaRPr lang="en-US" dirty="0">
              <a:solidFill>
                <a:prstClr val="black">
                  <a:lumMod val="50000"/>
                  <a:lumOff val="50000"/>
                </a:prst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926702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Mapping to FHIR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Another file describes mapping</a:t>
            </a:r>
          </a:p>
          <a:p>
            <a:r>
              <a:rPr lang="en-US" dirty="0"/>
              <a:t>Most mappings are done for you at a high level</a:t>
            </a:r>
          </a:p>
          <a:p>
            <a:r>
              <a:rPr lang="en-US" dirty="0"/>
              <a:t>By default, new elements appear as FHIR extensions, unless you map them to existing elements</a:t>
            </a:r>
          </a:p>
          <a:p>
            <a:r>
              <a:rPr lang="en-US" dirty="0"/>
              <a:t>Slicing made simple</a:t>
            </a:r>
          </a:p>
          <a:p>
            <a:r>
              <a:rPr lang="en-US" dirty="0"/>
              <a:t>Fixing values made simple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5C6943-B6DD-4106-97FB-09F6A5CA97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en-US">
                <a:solidFill>
                  <a:prstClr val="black">
                    <a:lumMod val="50000"/>
                    <a:lumOff val="50000"/>
                  </a:prstClr>
                </a:solidFill>
                <a:latin typeface="Arial"/>
              </a:rPr>
              <a:t>Approved for Public Release; Distribution Unlimited. Case Number 16-1988</a:t>
            </a:r>
            <a:endParaRPr lang="en-US" dirty="0">
              <a:solidFill>
                <a:prstClr val="black">
                  <a:lumMod val="50000"/>
                  <a:lumOff val="50000"/>
                </a:prst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499696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Mapping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4375" y="2706358"/>
            <a:ext cx="8229600" cy="1934505"/>
          </a:xfrm>
        </p:spPr>
        <p:txBody>
          <a:bodyPr/>
          <a:lstStyle/>
          <a:p>
            <a:r>
              <a:rPr lang="en-US" sz="1600" dirty="0"/>
              <a:t>Any element based on Observation will have its mappings already done</a:t>
            </a:r>
          </a:p>
          <a:p>
            <a:pPr lvl="1"/>
            <a:r>
              <a:rPr lang="en-US" sz="1600" dirty="0"/>
              <a:t>Can be already done at a higher level</a:t>
            </a:r>
          </a:p>
          <a:p>
            <a:pPr lvl="1"/>
            <a:r>
              <a:rPr lang="en-US" sz="1600" dirty="0"/>
              <a:t>The </a:t>
            </a:r>
            <a:r>
              <a:rPr lang="en-US" sz="1600" dirty="0" err="1"/>
              <a:t>RelatedEncounter</a:t>
            </a:r>
            <a:r>
              <a:rPr lang="en-US" sz="1600" dirty="0"/>
              <a:t> maps to </a:t>
            </a:r>
            <a:r>
              <a:rPr lang="en-US" sz="1600" dirty="0" err="1"/>
              <a:t>Observation.context</a:t>
            </a:r>
            <a:endParaRPr lang="en-US" sz="1600" dirty="0"/>
          </a:p>
          <a:p>
            <a:pPr lvl="1"/>
            <a:r>
              <a:rPr lang="en-US" sz="1600" dirty="0"/>
              <a:t>When multiple elements map to the same FHIR element, the slice attribute must be specified (once). More complex logic can be used for “includes type” arrays</a:t>
            </a:r>
          </a:p>
          <a:p>
            <a:pPr lvl="1"/>
            <a:r>
              <a:rPr lang="en-US" sz="1600" dirty="0"/>
              <a:t>Can fix properties to specific values and codes</a:t>
            </a:r>
          </a:p>
        </p:txBody>
      </p:sp>
      <p:sp>
        <p:nvSpPr>
          <p:cNvPr id="4" name="Rectangle 3"/>
          <p:cNvSpPr/>
          <p:nvPr/>
        </p:nvSpPr>
        <p:spPr>
          <a:xfrm>
            <a:off x="714375" y="1260813"/>
            <a:ext cx="7467600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Observation maps to Observation: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RelatedEncounter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maps to context 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	fix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related.type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to #has-member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ObservationComponent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maps to component (slice on = 	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coding.code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 slice strategy = includes)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ObservationComponent.Value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maps to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component.value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[x]</a:t>
            </a:r>
          </a:p>
          <a:p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4675188" y="8763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887CDC-5CFF-4112-A66B-050D42B8AA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en-US">
                <a:solidFill>
                  <a:prstClr val="black">
                    <a:lumMod val="50000"/>
                    <a:lumOff val="50000"/>
                  </a:prstClr>
                </a:solidFill>
                <a:latin typeface="Arial"/>
              </a:rPr>
              <a:t>Approved for Public Release; Distribution Unlimited. Case Number 16-1988</a:t>
            </a:r>
            <a:endParaRPr lang="en-US" dirty="0">
              <a:solidFill>
                <a:prstClr val="black">
                  <a:lumMod val="50000"/>
                  <a:lumOff val="50000"/>
                </a:prst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129238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3747C-03EA-43AA-873B-1B35677A2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the </a:t>
            </a:r>
            <a:r>
              <a:rPr lang="en-US" dirty="0" err="1"/>
              <a:t>CIMPL</a:t>
            </a:r>
            <a:r>
              <a:rPr lang="en-US" dirty="0"/>
              <a:t> Compiler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8FC4B5-B587-47D4-ADA2-CADD99D896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Directions are on the </a:t>
            </a:r>
            <a:r>
              <a:rPr lang="en-US" dirty="0" err="1"/>
              <a:t>github</a:t>
            </a:r>
            <a:r>
              <a:rPr lang="en-US" dirty="0"/>
              <a:t> site (under CLI)</a:t>
            </a:r>
          </a:p>
          <a:p>
            <a:r>
              <a:rPr lang="en-US" dirty="0"/>
              <a:t>Brief summary:</a:t>
            </a:r>
          </a:p>
          <a:p>
            <a:pPr lvl="1"/>
            <a:r>
              <a:rPr lang="en-US" dirty="0"/>
              <a:t>Change to the directory where you installed CLI package</a:t>
            </a:r>
          </a:p>
          <a:p>
            <a:pPr lvl="1"/>
            <a:r>
              <a:rPr lang="en-US" dirty="0"/>
              <a:t>Run:</a:t>
            </a:r>
          </a:p>
          <a:p>
            <a:pPr lvl="2"/>
            <a:r>
              <a:rPr lang="en-US" dirty="0"/>
              <a:t>node . </a:t>
            </a:r>
            <a:r>
              <a:rPr lang="en-US" i="1" dirty="0" err="1"/>
              <a:t>shr</a:t>
            </a:r>
            <a:r>
              <a:rPr lang="en-US" i="1" dirty="0"/>
              <a:t>-spec-location </a:t>
            </a:r>
            <a:r>
              <a:rPr lang="en-US" dirty="0"/>
              <a:t>–l error </a:t>
            </a:r>
            <a:endParaRPr lang="en-US" i="1" dirty="0"/>
          </a:p>
          <a:p>
            <a:pPr lvl="1"/>
            <a:r>
              <a:rPr lang="en-US" dirty="0"/>
              <a:t>Error messages happen </a:t>
            </a:r>
          </a:p>
          <a:p>
            <a:pPr lvl="2"/>
            <a:r>
              <a:rPr lang="en-US" dirty="0"/>
              <a:t>See </a:t>
            </a:r>
            <a:r>
              <a:rPr lang="en-US" dirty="0">
                <a:hlinkClick r:id="rId2"/>
              </a:rPr>
              <a:t>https://github.com/standardhealth/shr-cli/wiki/Error-Message-Documentation</a:t>
            </a:r>
            <a:r>
              <a:rPr lang="en-US" dirty="0"/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BF977D-FAC7-4B5C-A933-36245360BD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en-US">
                <a:solidFill>
                  <a:prstClr val="black">
                    <a:lumMod val="50000"/>
                    <a:lumOff val="50000"/>
                  </a:prstClr>
                </a:solidFill>
                <a:latin typeface="Arial"/>
              </a:rPr>
              <a:t>Approved for Public Release; Distribution Unlimited. Case Number 16-1988</a:t>
            </a:r>
            <a:endParaRPr lang="en-US" dirty="0">
              <a:solidFill>
                <a:prstClr val="black">
                  <a:lumMod val="50000"/>
                  <a:lumOff val="50000"/>
                </a:prst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18549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Clinical Information Modeling Requirements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0"/>
              </a:spcAft>
            </a:pPr>
            <a:r>
              <a:rPr lang="en-US" sz="1600" dirty="0"/>
              <a:t>It must be simple!</a:t>
            </a:r>
          </a:p>
          <a:p>
            <a:pPr lvl="1">
              <a:spcAft>
                <a:spcPts val="0"/>
              </a:spcAft>
            </a:pPr>
            <a:r>
              <a:rPr lang="en-US" sz="1600" dirty="0"/>
              <a:t>Readable, reviewable, computable and open</a:t>
            </a:r>
          </a:p>
          <a:p>
            <a:pPr lvl="1">
              <a:spcAft>
                <a:spcPts val="0"/>
              </a:spcAft>
            </a:pPr>
            <a:r>
              <a:rPr lang="en-US" sz="1600" dirty="0"/>
              <a:t>Connect directly with clinical practitioners – at least to validate</a:t>
            </a:r>
          </a:p>
          <a:p>
            <a:pPr lvl="1">
              <a:spcAft>
                <a:spcPts val="0"/>
              </a:spcAft>
            </a:pPr>
            <a:r>
              <a:rPr lang="en-US" sz="1600" dirty="0"/>
              <a:t>Fast, transparent, agile</a:t>
            </a:r>
          </a:p>
          <a:p>
            <a:pPr lvl="1">
              <a:spcAft>
                <a:spcPts val="0"/>
              </a:spcAft>
            </a:pPr>
            <a:r>
              <a:rPr lang="en-US" sz="1600" dirty="0"/>
              <a:t>Support reuse and harmonization across all content</a:t>
            </a:r>
          </a:p>
          <a:p>
            <a:pPr lvl="1">
              <a:spcAft>
                <a:spcPts val="0"/>
              </a:spcAft>
            </a:pPr>
            <a:r>
              <a:rPr lang="en-US" sz="1600" dirty="0"/>
              <a:t>Enable crowd sourcing </a:t>
            </a:r>
          </a:p>
          <a:p>
            <a:pPr lvl="1">
              <a:spcAft>
                <a:spcPts val="0"/>
              </a:spcAft>
            </a:pPr>
            <a:r>
              <a:rPr lang="en-US" sz="1600" dirty="0"/>
              <a:t>Leverage existing data elements libraries defined by medical societies</a:t>
            </a:r>
          </a:p>
          <a:p>
            <a:pPr lvl="1">
              <a:spcAft>
                <a:spcPts val="0"/>
              </a:spcAft>
            </a:pPr>
            <a:endParaRPr lang="en-US" sz="1600" dirty="0"/>
          </a:p>
          <a:p>
            <a:pPr>
              <a:spcAft>
                <a:spcPts val="0"/>
              </a:spcAft>
            </a:pPr>
            <a:r>
              <a:rPr lang="en-US" sz="1600" dirty="0"/>
              <a:t>It must map to FHIR</a:t>
            </a:r>
          </a:p>
          <a:p>
            <a:pPr lvl="1">
              <a:spcAft>
                <a:spcPts val="0"/>
              </a:spcAft>
            </a:pPr>
            <a:r>
              <a:rPr lang="en-US" sz="1600" dirty="0"/>
              <a:t>Mapping will be done algorithmically and consistently</a:t>
            </a:r>
          </a:p>
          <a:p>
            <a:pPr lvl="1">
              <a:spcAft>
                <a:spcPts val="0"/>
              </a:spcAft>
            </a:pPr>
            <a:r>
              <a:rPr lang="en-US" sz="1600" dirty="0"/>
              <a:t>Leverage the FHIR community</a:t>
            </a:r>
          </a:p>
          <a:p>
            <a:pPr lvl="1">
              <a:spcAft>
                <a:spcPts val="0"/>
              </a:spcAft>
            </a:pPr>
            <a:r>
              <a:rPr lang="en-US" sz="1600" dirty="0"/>
              <a:t>Provide API and exchange</a:t>
            </a:r>
          </a:p>
          <a:p>
            <a:pPr marL="287338" lvl="1" indent="0">
              <a:spcAft>
                <a:spcPts val="0"/>
              </a:spcAft>
              <a:buNone/>
            </a:pPr>
            <a:endParaRPr lang="en-US" sz="1600" dirty="0"/>
          </a:p>
          <a:p>
            <a:endParaRPr lang="en-US" sz="1600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B9B9607-669A-4856-92AC-8D9CFF5150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en-US">
                <a:solidFill>
                  <a:prstClr val="black">
                    <a:lumMod val="50000"/>
                    <a:lumOff val="50000"/>
                  </a:prstClr>
                </a:solidFill>
                <a:latin typeface="Arial"/>
              </a:rPr>
              <a:t>Approved for Public Release; Distribution Unlimited. Case Number 16-1988</a:t>
            </a:r>
            <a:endParaRPr lang="en-US" dirty="0">
              <a:solidFill>
                <a:prstClr val="black">
                  <a:lumMod val="50000"/>
                  <a:lumOff val="50000"/>
                </a:prst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50341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u="sng" dirty="0"/>
              <a:t>C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linical</a:t>
            </a:r>
            <a:r>
              <a:rPr lang="en-US" sz="2800" dirty="0"/>
              <a:t> </a:t>
            </a:r>
            <a:r>
              <a:rPr lang="en-US" sz="2800" u="sng" dirty="0"/>
              <a:t>I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nformation</a:t>
            </a:r>
            <a:r>
              <a:rPr lang="en-US" sz="2800" dirty="0"/>
              <a:t> </a:t>
            </a:r>
            <a:r>
              <a:rPr lang="en-US" sz="2800" u="sng" dirty="0"/>
              <a:t>M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odeling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and</a:t>
            </a:r>
            <a:r>
              <a:rPr lang="en-US" sz="2800" dirty="0"/>
              <a:t> </a:t>
            </a:r>
            <a:r>
              <a:rPr lang="en-US" sz="2800" u="sng" dirty="0"/>
              <a:t>P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rofiling</a:t>
            </a:r>
            <a:r>
              <a:rPr lang="en-US" sz="2800" dirty="0"/>
              <a:t> </a:t>
            </a:r>
            <a:r>
              <a:rPr lang="en-US" sz="2800" u="sng" dirty="0"/>
              <a:t>L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anguage</a:t>
            </a:r>
            <a:r>
              <a:rPr lang="en-US" sz="2800" dirty="0"/>
              <a:t> (</a:t>
            </a:r>
            <a:r>
              <a:rPr lang="en-US" sz="2800" dirty="0" err="1"/>
              <a:t>CIMPL</a:t>
            </a:r>
            <a:r>
              <a:rPr lang="en-US" sz="2800" dirty="0"/>
              <a:t>) 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(pronounced “simple”)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Domain specific language for defining clinical information models</a:t>
            </a:r>
          </a:p>
          <a:p>
            <a:r>
              <a:rPr lang="en-US" dirty="0"/>
              <a:t>Comes with powerful compiler to produce: </a:t>
            </a:r>
          </a:p>
          <a:p>
            <a:pPr lvl="1"/>
            <a:r>
              <a:rPr lang="en-US" sz="1800" dirty="0"/>
              <a:t>Clinical Information Model Computable Representation (</a:t>
            </a:r>
            <a:r>
              <a:rPr lang="en-US" sz="1800" dirty="0" err="1"/>
              <a:t>CIMCORE</a:t>
            </a:r>
            <a:r>
              <a:rPr lang="en-US" sz="1800" dirty="0"/>
              <a:t>) </a:t>
            </a:r>
          </a:p>
          <a:p>
            <a:pPr lvl="1"/>
            <a:r>
              <a:rPr lang="en-US" sz="1800" dirty="0"/>
              <a:t>FHIR profiles</a:t>
            </a:r>
          </a:p>
          <a:p>
            <a:pPr lvl="1"/>
            <a:r>
              <a:rPr lang="en-US" sz="1800" dirty="0"/>
              <a:t>FHIR Implementation Guide</a:t>
            </a:r>
          </a:p>
          <a:p>
            <a:pPr lvl="1"/>
            <a:r>
              <a:rPr lang="en-US" sz="1800" dirty="0"/>
              <a:t>Class-level documentation (HTML pages)</a:t>
            </a:r>
          </a:p>
          <a:p>
            <a:pPr lvl="1"/>
            <a:r>
              <a:rPr lang="en-US" sz="1800" dirty="0"/>
              <a:t>Soon, FHIR Logical Models</a:t>
            </a:r>
          </a:p>
          <a:p>
            <a:pPr lvl="1"/>
            <a:r>
              <a:rPr lang="en-US" sz="1800" dirty="0"/>
              <a:t>And soon, with luck, Archetype Description Language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D1A0F94-68CC-4109-A091-7C60E55B91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en-US">
                <a:solidFill>
                  <a:prstClr val="black">
                    <a:lumMod val="50000"/>
                    <a:lumOff val="50000"/>
                  </a:prstClr>
                </a:solidFill>
                <a:latin typeface="Arial"/>
              </a:rPr>
              <a:t>Approved for Public Release; Distribution Unlimited. Case Number 16-1988</a:t>
            </a:r>
            <a:endParaRPr lang="en-US" dirty="0">
              <a:solidFill>
                <a:prstClr val="black">
                  <a:lumMod val="50000"/>
                  <a:lumOff val="50000"/>
                </a:prst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54783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Authoring </a:t>
            </a:r>
            <a:r>
              <a:rPr lang="en-US" dirty="0" err="1"/>
              <a:t>CIMPL</a:t>
            </a:r>
            <a:r>
              <a:rPr lang="en-US" dirty="0"/>
              <a:t>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9600" y="1085850"/>
            <a:ext cx="7932420" cy="3508772"/>
          </a:xfrm>
        </p:spPr>
        <p:txBody>
          <a:bodyPr>
            <a:normAutofit/>
          </a:bodyPr>
          <a:lstStyle/>
          <a:p>
            <a:r>
              <a:rPr lang="en-US" dirty="0"/>
              <a:t>The process is creating and editing a collection of text files</a:t>
            </a:r>
          </a:p>
          <a:p>
            <a:r>
              <a:rPr lang="en-US" dirty="0"/>
              <a:t>Text allows distributed development</a:t>
            </a:r>
          </a:p>
          <a:p>
            <a:r>
              <a:rPr lang="en-US" dirty="0"/>
              <a:t>Each file represents a namespace, usually a narrow clinical domain</a:t>
            </a:r>
          </a:p>
          <a:p>
            <a:r>
              <a:rPr lang="en-US" dirty="0"/>
              <a:t>Three types of files (each namespace)</a:t>
            </a:r>
          </a:p>
          <a:p>
            <a:pPr lvl="1"/>
            <a:r>
              <a:rPr lang="en-US" dirty="0"/>
              <a:t>Data Element Definitions (e.g., shr-allergy.txt)</a:t>
            </a:r>
          </a:p>
          <a:p>
            <a:pPr lvl="1"/>
            <a:r>
              <a:rPr lang="en-US" dirty="0"/>
              <a:t>Value Set Definitions (e.g., shr-allergy-vs.txt)</a:t>
            </a:r>
          </a:p>
          <a:p>
            <a:pPr lvl="1"/>
            <a:r>
              <a:rPr lang="en-US" dirty="0"/>
              <a:t>Mappings (e.g., shr-allergy-</a:t>
            </a:r>
            <a:r>
              <a:rPr lang="en-US" dirty="0" err="1"/>
              <a:t>map.txt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D71E3C4-CB7C-4A5F-B218-EEC95B9152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en-US">
                <a:solidFill>
                  <a:prstClr val="black">
                    <a:lumMod val="50000"/>
                    <a:lumOff val="50000"/>
                  </a:prstClr>
                </a:solidFill>
                <a:latin typeface="Arial"/>
              </a:rPr>
              <a:t>Approved for Public Release; Distribution Unlimited. Case Number 16-1988</a:t>
            </a:r>
            <a:endParaRPr lang="en-US" dirty="0">
              <a:solidFill>
                <a:prstClr val="black">
                  <a:lumMod val="50000"/>
                  <a:lumOff val="50000"/>
                </a:prst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23343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7EC8C-11DC-480E-869E-623B2FE78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4928BF-B1A2-4C15-8220-A2BB2A4D1F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special tooling for authoring (Notepad++ suggested)</a:t>
            </a:r>
          </a:p>
          <a:p>
            <a:pPr lvl="1"/>
            <a:r>
              <a:rPr lang="en-US" dirty="0"/>
              <a:t>Add-in for highlighting grammar (see Abhijay)</a:t>
            </a:r>
          </a:p>
          <a:p>
            <a:r>
              <a:rPr lang="en-US" dirty="0"/>
              <a:t>Use </a:t>
            </a:r>
            <a:r>
              <a:rPr lang="en-US" dirty="0" err="1"/>
              <a:t>Github</a:t>
            </a:r>
            <a:r>
              <a:rPr lang="en-US" dirty="0"/>
              <a:t> to manage versions, merging changes</a:t>
            </a:r>
          </a:p>
          <a:p>
            <a:r>
              <a:rPr lang="en-US" dirty="0"/>
              <a:t>Download command line interface (CLI) tools from 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standardhealth</a:t>
            </a:r>
            <a:r>
              <a:rPr lang="en-US" dirty="0"/>
              <a:t>/</a:t>
            </a:r>
            <a:r>
              <a:rPr lang="en-US" dirty="0" err="1"/>
              <a:t>shr</a:t>
            </a:r>
            <a:r>
              <a:rPr lang="en-US" dirty="0"/>
              <a:t>-cli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7D998C-7DA5-4C49-A5EA-DBC8447F5C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en-US">
                <a:solidFill>
                  <a:prstClr val="black">
                    <a:lumMod val="50000"/>
                    <a:lumOff val="50000"/>
                  </a:prstClr>
                </a:solidFill>
                <a:latin typeface="Arial"/>
              </a:rPr>
              <a:t>Approved for Public Release; Distribution Unlimited. Case Number 16-1988</a:t>
            </a:r>
            <a:endParaRPr lang="en-US" dirty="0">
              <a:solidFill>
                <a:prstClr val="black">
                  <a:lumMod val="50000"/>
                  <a:lumOff val="50000"/>
                </a:prst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91880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CIMPL</a:t>
            </a:r>
            <a:r>
              <a:rPr lang="en-US" dirty="0"/>
              <a:t> is Open Source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Apache 2 License</a:t>
            </a:r>
          </a:p>
          <a:p>
            <a:r>
              <a:rPr lang="en-US" sz="1800" dirty="0"/>
              <a:t>Repo here: </a:t>
            </a:r>
            <a:r>
              <a:rPr lang="en-US" sz="1800" dirty="0">
                <a:hlinkClick r:id="rId2"/>
              </a:rPr>
              <a:t>https://github.com/standardhealth/shr_spec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48C989-06A3-438C-824C-5414BE7EF9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en-US">
                <a:solidFill>
                  <a:prstClr val="black">
                    <a:lumMod val="50000"/>
                    <a:lumOff val="50000"/>
                  </a:prstClr>
                </a:solidFill>
                <a:latin typeface="Arial"/>
              </a:rPr>
              <a:t>Approved for Public Release; Distribution Unlimited. Case Number 16-1988</a:t>
            </a:r>
            <a:endParaRPr lang="en-US" dirty="0">
              <a:solidFill>
                <a:prstClr val="black">
                  <a:lumMod val="50000"/>
                  <a:lumOff val="50000"/>
                </a:prst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699411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B22C1-2DED-44CE-99D7-606A5335C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CIMPL</a:t>
            </a:r>
            <a:r>
              <a:rPr lang="en-US" dirty="0"/>
              <a:t> and its Tool Chain are Mature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3554A-5E16-4338-9911-F009E29453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release December 2016</a:t>
            </a:r>
          </a:p>
          <a:p>
            <a:r>
              <a:rPr lang="en-US" dirty="0"/>
              <a:t>Now on version 5</a:t>
            </a:r>
          </a:p>
          <a:p>
            <a:r>
              <a:rPr lang="en-US" dirty="0" err="1"/>
              <a:t>CIMPL</a:t>
            </a:r>
            <a:r>
              <a:rPr lang="en-US" dirty="0"/>
              <a:t> is fully capable of producing usable FHIR Profiles and Implementation Guides</a:t>
            </a:r>
          </a:p>
          <a:p>
            <a:endParaRPr lang="en-US" dirty="0"/>
          </a:p>
          <a:p>
            <a:r>
              <a:rPr lang="en-US" dirty="0"/>
              <a:t>Attempting to align </a:t>
            </a:r>
            <a:r>
              <a:rPr lang="en-US" dirty="0" err="1"/>
              <a:t>CIMPL</a:t>
            </a:r>
            <a:r>
              <a:rPr lang="en-US" dirty="0"/>
              <a:t> with </a:t>
            </a:r>
            <a:r>
              <a:rPr lang="en-US" dirty="0" err="1"/>
              <a:t>CIMI</a:t>
            </a:r>
            <a:r>
              <a:rPr lang="en-US" dirty="0"/>
              <a:t> (Clinical Information Modeling Initiative)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CA8087-0262-4CBB-931A-2739F9F714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en-US">
                <a:solidFill>
                  <a:prstClr val="black">
                    <a:lumMod val="50000"/>
                    <a:lumOff val="50000"/>
                  </a:prstClr>
                </a:solidFill>
                <a:latin typeface="Arial"/>
              </a:rPr>
              <a:t>Approved for Public Release; Distribution Unlimited. Case Number 16-1988</a:t>
            </a:r>
            <a:endParaRPr lang="en-US" dirty="0">
              <a:solidFill>
                <a:prstClr val="black">
                  <a:lumMod val="50000"/>
                  <a:lumOff val="50000"/>
                </a:prst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298829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8449D-03BC-4085-B0E7-28C2ED224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CIMPL</a:t>
            </a:r>
            <a:r>
              <a:rPr lang="en-US" dirty="0"/>
              <a:t> Modeling – the 3 C’s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271085-E872-4016-AD9F-462C35B543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Class hierarchy (Top down, additive)</a:t>
            </a:r>
          </a:p>
          <a:p>
            <a:pPr lvl="2"/>
            <a:r>
              <a:rPr lang="en-US" dirty="0"/>
              <a:t>Establish broad patterns that occur over and over</a:t>
            </a:r>
          </a:p>
          <a:p>
            <a:pPr lvl="2"/>
            <a:r>
              <a:rPr lang="en-US" dirty="0"/>
              <a:t>Build class complexity through inheritance</a:t>
            </a:r>
          </a:p>
          <a:p>
            <a:pPr lvl="2"/>
            <a:r>
              <a:rPr lang="en-US" dirty="0"/>
              <a:t>Good for extensibility, code modularity and reuse</a:t>
            </a:r>
          </a:p>
          <a:p>
            <a:r>
              <a:rPr lang="en-US" dirty="0"/>
              <a:t>Constraints (Top down, subtractive)</a:t>
            </a:r>
          </a:p>
          <a:p>
            <a:pPr lvl="2"/>
            <a:r>
              <a:rPr lang="en-US" dirty="0"/>
              <a:t>Apply patterns to particular use cases</a:t>
            </a:r>
          </a:p>
          <a:p>
            <a:pPr lvl="2"/>
            <a:r>
              <a:rPr lang="en-US" dirty="0"/>
              <a:t>Value set bindings</a:t>
            </a:r>
          </a:p>
          <a:p>
            <a:pPr lvl="2"/>
            <a:r>
              <a:rPr lang="en-US" dirty="0"/>
              <a:t>Cardinality constraints</a:t>
            </a:r>
          </a:p>
          <a:p>
            <a:pPr lvl="2"/>
            <a:r>
              <a:rPr lang="en-US" dirty="0"/>
              <a:t>Data type narrowing (e.g. Quantity to decimal with specific units)</a:t>
            </a:r>
          </a:p>
          <a:p>
            <a:r>
              <a:rPr lang="en-US" dirty="0"/>
              <a:t>Composition (Bottom up, additive)</a:t>
            </a:r>
          </a:p>
          <a:p>
            <a:pPr lvl="2"/>
            <a:r>
              <a:rPr lang="en-US" dirty="0"/>
              <a:t>Enable building blocks to be reused when building class hierarchy</a:t>
            </a:r>
          </a:p>
          <a:p>
            <a:pPr lvl="2"/>
            <a:r>
              <a:rPr lang="en-US" dirty="0"/>
              <a:t>Start with reusable parts and components</a:t>
            </a:r>
          </a:p>
          <a:p>
            <a:pPr lvl="3"/>
            <a:r>
              <a:rPr lang="en-US" dirty="0"/>
              <a:t>Complex data types like “address” or “time interval” or “body site”</a:t>
            </a:r>
          </a:p>
          <a:p>
            <a:pPr lvl="2"/>
            <a:r>
              <a:rPr lang="en-US" dirty="0"/>
              <a:t>Build up classes like </a:t>
            </a:r>
            <a:r>
              <a:rPr lang="en-US" dirty="0" err="1"/>
              <a:t>lego</a:t>
            </a:r>
            <a:r>
              <a:rPr lang="en-US" dirty="0"/>
              <a:t> blocks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957593-16B8-42AE-AE99-62AF580D72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en-US">
                <a:solidFill>
                  <a:prstClr val="black">
                    <a:lumMod val="50000"/>
                    <a:lumOff val="50000"/>
                  </a:prstClr>
                </a:solidFill>
                <a:latin typeface="Arial"/>
              </a:rPr>
              <a:t>Approved for Public Release; Distribution Unlimited. Case Number 16-1988</a:t>
            </a:r>
            <a:endParaRPr lang="en-US" dirty="0">
              <a:solidFill>
                <a:prstClr val="black">
                  <a:lumMod val="50000"/>
                  <a:lumOff val="50000"/>
                </a:prst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07244108"/>
      </p:ext>
    </p:extLst>
  </p:cSld>
  <p:clrMapOvr>
    <a:masterClrMapping/>
  </p:clrMapOvr>
</p:sld>
</file>

<file path=ppt/theme/theme1.xml><?xml version="1.0" encoding="utf-8"?>
<a:theme xmlns:a="http://schemas.openxmlformats.org/drawingml/2006/main" name="mitrebriefing-16x9">
  <a:themeElements>
    <a:clrScheme name="MITRE Corporate Colors">
      <a:dk1>
        <a:sysClr val="windowText" lastClr="000000"/>
      </a:dk1>
      <a:lt1>
        <a:sysClr val="window" lastClr="FFFFFF"/>
      </a:lt1>
      <a:dk2>
        <a:srgbClr val="005F9E"/>
      </a:dk2>
      <a:lt2>
        <a:srgbClr val="EEECE1"/>
      </a:lt2>
      <a:accent1>
        <a:srgbClr val="00B3DC"/>
      </a:accent1>
      <a:accent2>
        <a:srgbClr val="F7901E"/>
      </a:accent2>
      <a:accent3>
        <a:srgbClr val="FFE23C"/>
      </a:accent3>
      <a:accent4>
        <a:srgbClr val="C1CD23"/>
      </a:accent4>
      <a:accent5>
        <a:srgbClr val="C6401D"/>
      </a:accent5>
      <a:accent6>
        <a:srgbClr val="FFFFFF"/>
      </a:accent6>
      <a:hlink>
        <a:srgbClr val="0000FF"/>
      </a:hlink>
      <a:folHlink>
        <a:srgbClr val="800080"/>
      </a:folHlink>
    </a:clrScheme>
    <a:fontScheme name="MITRE Corporate Fonts">
      <a:majorFont>
        <a:latin typeface="Helvetica LT Std"/>
        <a:ea typeface=""/>
        <a:cs typeface=""/>
      </a:majorFont>
      <a:minorFont>
        <a:latin typeface="Helvetica LT St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6350">
          <a:solidFill>
            <a:schemeClr val="tx1">
              <a:lumMod val="50000"/>
              <a:lumOff val="50000"/>
            </a:schemeClr>
          </a:solidFill>
        </a:ln>
      </a:spPr>
      <a:bodyPr rtlCol="0" anchor="ctr"/>
      <a:lstStyle>
        <a:defPPr algn="ctr">
          <a:defRPr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spcAft>
            <a:spcPts val="600"/>
          </a:spcAft>
          <a:defRPr sz="1600">
            <a:ea typeface="Verdana" pitchFamily="34" charset="0"/>
            <a:cs typeface="Verdana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33314170-A6FF-4FA5-BCAE-22953D83FAC5}" vid="{1CA1D74E-CC8C-4CDF-BF90-AD7BB73CCBC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ortOrder xmlns="ae7241bb-316f-43d3-a81e-64ec0fc1fc73" xsi:nil="true"/>
    <MITRE_x0020_Sensitivity xmlns="http://schemas.microsoft.com/sharepoint/v3">Internal MITRE Information</MITRE_x0020_Sensitivity>
    <_Contributor xmlns="http://schemas.microsoft.com/sharepoint/v3/fields" xsi:nil="true"/>
    <Release_x0020_Statement xmlns="http://schemas.microsoft.com/sharepoint/v3">For Internal MITRE Use</Release_x0020_Statement>
    <IconOverlay xmlns="http://schemas.microsoft.com/sharepoint/v4" xsi:nil="true"/>
    <DocType xmlns="ae7241bb-316f-43d3-a81e-64ec0fc1fc73">Template</DocType>
    <Site_x0020_Page xmlns="ae7241bb-316f-43d3-a81e-64ec0fc1fc73">
      <Value>36</Value>
      <Value>57</Value>
      <Value>56</Value>
    </Site_x0020_Page>
    <Date xmlns="ae7241bb-316f-43d3-a81e-64ec0fc1fc73" xsi:nil="true"/>
  </documentManagement>
</p:properties>
</file>

<file path=customXml/item2.xml><?xml version="1.0" encoding="utf-8"?>
<?mso-contentType ?>
<customXsn xmlns="http://schemas.microsoft.com/office/2006/metadata/customXsn">
  <xsnLocation/>
  <cached>True</cached>
  <openByDefault>True</openByDefault>
  <xsnScope/>
</customXsn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MITRE Work" ma:contentTypeID="0x010100823A99C636F7423283FB0D200866C61300ED7B95B9F3884348B31FF9A448CD4B00" ma:contentTypeVersion="10" ma:contentTypeDescription="Materials and documents that contain MITRE authored content and other content directly attributable to MITRE and its work" ma:contentTypeScope="" ma:versionID="dc0f2b75a00115f9d9ab86ddf66082e4">
  <xsd:schema xmlns:xsd="http://www.w3.org/2001/XMLSchema" xmlns:xs="http://www.w3.org/2001/XMLSchema" xmlns:p="http://schemas.microsoft.com/office/2006/metadata/properties" xmlns:ns1="http://schemas.microsoft.com/sharepoint/v3" xmlns:ns2="http://schemas.microsoft.com/sharepoint/v3/fields" xmlns:ns3="ae7241bb-316f-43d3-a81e-64ec0fc1fc73" xmlns:ns4="http://schemas.microsoft.com/sharepoint/v4" targetNamespace="http://schemas.microsoft.com/office/2006/metadata/properties" ma:root="true" ma:fieldsID="edcb1f4564f121eed88954ebdf6a6df9" ns1:_="" ns2:_="" ns3:_="" ns4:_="">
    <xsd:import namespace="http://schemas.microsoft.com/sharepoint/v3"/>
    <xsd:import namespace="http://schemas.microsoft.com/sharepoint/v3/fields"/>
    <xsd:import namespace="ae7241bb-316f-43d3-a81e-64ec0fc1fc73"/>
    <xsd:import namespace="http://schemas.microsoft.com/sharepoint/v4"/>
    <xsd:element name="properties">
      <xsd:complexType>
        <xsd:sequence>
          <xsd:element name="documentManagement">
            <xsd:complexType>
              <xsd:all>
                <xsd:element ref="ns2:_Contributor" minOccurs="0"/>
                <xsd:element ref="ns1:MITRE_x0020_Sensitivity"/>
                <xsd:element ref="ns1:Release_x0020_Statement"/>
                <xsd:element ref="ns3:DocType" minOccurs="0"/>
                <xsd:element ref="ns3:SortOrder" minOccurs="0"/>
                <xsd:element ref="ns3:Site_x0020_Page" minOccurs="0"/>
                <xsd:element ref="ns4:IconOverlay" minOccurs="0"/>
                <xsd:element ref="ns3: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MITRE_x0020_Sensitivity" ma:index="10" ma:displayName="Sensitivity" ma:default="Internal MITRE Information" ma:internalName="MITRE_x0020_Sensitivity">
      <xsd:simpleType>
        <xsd:restriction base="dms:Choice">
          <xsd:enumeration value="Public Information"/>
          <xsd:enumeration value="Internal MITRE Information"/>
          <xsd:enumeration value="Sensitive Information"/>
          <xsd:enumeration value="Highly Sensitive Information"/>
        </xsd:restriction>
      </xsd:simpleType>
    </xsd:element>
    <xsd:element name="Release_x0020_Statement" ma:index="11" ma:displayName="Release Statement" ma:default="For Internal MITRE Use" ma:internalName="Release_x0020_Statement">
      <xsd:simpleType>
        <xsd:union memberTypes="dms:Text">
          <xsd:simpleType>
            <xsd:restriction base="dms:Choice">
              <xsd:enumeration value="Approved for Public Release"/>
              <xsd:enumeration value="For Internal MITRE Use"/>
              <xsd:enumeration value="For Release to All Sponsors"/>
              <xsd:enumeration value="For Limited Internal MITRE Use"/>
              <xsd:enumeration value="For Limited External Release"/>
              <xsd:enumeration value="Privileged: Sensitive Personal Information"/>
              <xsd:enumeration value="MITRE Proprietary"/>
              <xsd:enumeration value="Source Selection Sensitive"/>
              <xsd:enumeration value="Restricted: Highly Sensitive Personal Information"/>
            </xsd:restriction>
          </xsd:simpleType>
        </xsd:un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Contributor" ma:index="9" nillable="true" ma:displayName="Contributor" ma:description="One or more people or organizations that contributed to this resource" ma:internalName="_Contributor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e7241bb-316f-43d3-a81e-64ec0fc1fc73" elementFormDefault="qualified">
    <xsd:import namespace="http://schemas.microsoft.com/office/2006/documentManagement/types"/>
    <xsd:import namespace="http://schemas.microsoft.com/office/infopath/2007/PartnerControls"/>
    <xsd:element name="DocType" ma:index="12" nillable="true" ma:displayName="DocType" ma:format="Dropdown" ma:internalName="DocType">
      <xsd:simpleType>
        <xsd:restriction base="dms:Choice">
          <xsd:enumeration value="Board of Trustee Bio"/>
          <xsd:enumeration value="Executive Bio"/>
          <xsd:enumeration value="Event Planning"/>
          <xsd:enumeration value="MPG Reference"/>
          <xsd:enumeration value="Template"/>
          <xsd:enumeration value="Other"/>
          <xsd:enumeration value="How-Tos"/>
          <xsd:enumeration value="BOT Program Highlights"/>
        </xsd:restriction>
      </xsd:simpleType>
    </xsd:element>
    <xsd:element name="SortOrder" ma:index="13" nillable="true" ma:displayName="SortOrder" ma:decimals="1" ma:internalName="SortOrder" ma:percentage="FALSE">
      <xsd:simpleType>
        <xsd:restriction base="dms:Number"/>
      </xsd:simpleType>
    </xsd:element>
    <xsd:element name="Site_x0020_Page" ma:index="14" nillable="true" ma:displayName="Site Pages" ma:description="On which pages of this site should this page appear as a &quot;related resource&quot; on the right." ma:list="{0e6e1ef9-95cd-4525-a4f0-68190b9baa13}" ma:internalName="Site_x0020_Page" ma:showField="Titl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Date" ma:index="16" nillable="true" ma:displayName="Date" ma:description="If applicable for items such as the Program Highlights." ma:format="DateOnly" ma:internalName="Dat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4" elementFormDefault="qualified">
    <xsd:import namespace="http://schemas.microsoft.com/office/2006/documentManagement/types"/>
    <xsd:import namespace="http://schemas.microsoft.com/office/infopath/2007/PartnerControls"/>
    <xsd:element name="IconOverlay" ma:index="15" nillable="true" ma:displayName="IconOverlay" ma:hidden="true" ma:internalName="IconOverlay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 ma:index="8" ma:displayName="Author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DA6B50B-6A05-4F62-8498-F5A9A45C9E7B}">
  <ds:schemaRefs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microsoft.com/sharepoint/v3"/>
    <ds:schemaRef ds:uri="http://schemas.microsoft.com/sharepoint/v4"/>
    <ds:schemaRef ds:uri="http://purl.org/dc/terms/"/>
    <ds:schemaRef ds:uri="http://schemas.openxmlformats.org/package/2006/metadata/core-properties"/>
    <ds:schemaRef ds:uri="ae7241bb-316f-43d3-a81e-64ec0fc1fc73"/>
    <ds:schemaRef ds:uri="http://schemas.microsoft.com/sharepoint/v3/field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458B49B9-E274-400B-B511-BD14EC1DD2A5}">
  <ds:schemaRefs>
    <ds:schemaRef ds:uri="http://schemas.microsoft.com/office/2006/metadata/customXsn"/>
  </ds:schemaRefs>
</ds:datastoreItem>
</file>

<file path=customXml/itemProps3.xml><?xml version="1.0" encoding="utf-8"?>
<ds:datastoreItem xmlns:ds="http://schemas.openxmlformats.org/officeDocument/2006/customXml" ds:itemID="{9D17A993-436B-4FB2-9EAD-306F5DDD8B05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6BF40D88-D752-4F94-9E74-249E42E43D5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sharepoint/v3/fields"/>
    <ds:schemaRef ds:uri="ae7241bb-316f-43d3-a81e-64ec0fc1fc73"/>
    <ds:schemaRef ds:uri="http://schemas.microsoft.com/sharepoint/v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3616</TotalTime>
  <Words>1513</Words>
  <Application>Microsoft Office PowerPoint</Application>
  <PresentationFormat>On-screen Show (16:9)</PresentationFormat>
  <Paragraphs>342</Paragraphs>
  <Slides>28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Calibri</vt:lpstr>
      <vt:lpstr>Courier New</vt:lpstr>
      <vt:lpstr>Helvetica LT Std</vt:lpstr>
      <vt:lpstr>Verdana</vt:lpstr>
      <vt:lpstr>Wingdings</vt:lpstr>
      <vt:lpstr>mitrebriefing-16x9</vt:lpstr>
      <vt:lpstr>Clinical Information Modeling and Profiling Language (CIMPL)</vt:lpstr>
      <vt:lpstr>Overview</vt:lpstr>
      <vt:lpstr>Clinical Information Modeling Requirements</vt:lpstr>
      <vt:lpstr>Clinical Information Modeling and Profiling Language (CIMPL) (pronounced “simple”)</vt:lpstr>
      <vt:lpstr>Authoring CIMPL </vt:lpstr>
      <vt:lpstr>Practicalities</vt:lpstr>
      <vt:lpstr>CIMPL is Open Source </vt:lpstr>
      <vt:lpstr>CIMPL and its Tool Chain are Mature</vt:lpstr>
      <vt:lpstr>CIMPL Modeling – the 3 C’s</vt:lpstr>
      <vt:lpstr>A Simple Data Element</vt:lpstr>
      <vt:lpstr>Values (only values) can have choices</vt:lpstr>
      <vt:lpstr>Properties (Fields)</vt:lpstr>
      <vt:lpstr>Values versus Properties</vt:lpstr>
      <vt:lpstr>Inherited Properties and Constraints</vt:lpstr>
      <vt:lpstr>Declarations (Place at Top of File)</vt:lpstr>
      <vt:lpstr>Expressing Codings in CIMPL</vt:lpstr>
      <vt:lpstr>Using Codes and Codings in Elements</vt:lpstr>
      <vt:lpstr>“Based on” Declaration</vt:lpstr>
      <vt:lpstr>Element Declarations</vt:lpstr>
      <vt:lpstr>Constraints</vt:lpstr>
      <vt:lpstr>The “is” and “is type” Statements</vt:lpstr>
      <vt:lpstr>“is type” versus “from”</vt:lpstr>
      <vt:lpstr>“includes code” and “includes type”</vt:lpstr>
      <vt:lpstr>Value Sets</vt:lpstr>
      <vt:lpstr>Example of Defining New Codes</vt:lpstr>
      <vt:lpstr>Mapping to FHIR</vt:lpstr>
      <vt:lpstr>Mapping Example</vt:lpstr>
      <vt:lpstr>Running the CIMPL Compiler</vt:lpstr>
    </vt:vector>
  </TitlesOfParts>
  <Company>The MITRE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MITRE PowerPoint Template 16x9</dc:title>
  <dc:creator>Kramer, Mark A.</dc:creator>
  <dc:description>For internal MITRE use</dc:description>
  <cp:lastModifiedBy>Kramer, Mark A.</cp:lastModifiedBy>
  <cp:revision>196</cp:revision>
  <dcterms:created xsi:type="dcterms:W3CDTF">2016-01-13T15:21:35Z</dcterms:created>
  <dcterms:modified xsi:type="dcterms:W3CDTF">2018-02-27T21:51:54Z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0x010100823A99C636F7423283FB0D200866C61300ED7B95B9F3884348B31FF9A448CD4B00</vt:lpwstr>
  </property>
</Properties>
</file>