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56"/>
  </p:notesMasterIdLst>
  <p:sldIdLst>
    <p:sldId id="261" r:id="rId2"/>
    <p:sldId id="312" r:id="rId3"/>
    <p:sldId id="262" r:id="rId4"/>
    <p:sldId id="260" r:id="rId5"/>
    <p:sldId id="314" r:id="rId6"/>
    <p:sldId id="299" r:id="rId7"/>
    <p:sldId id="266" r:id="rId8"/>
    <p:sldId id="315" r:id="rId9"/>
    <p:sldId id="292" r:id="rId10"/>
    <p:sldId id="279" r:id="rId11"/>
    <p:sldId id="316" r:id="rId12"/>
    <p:sldId id="274" r:id="rId13"/>
    <p:sldId id="313" r:id="rId14"/>
    <p:sldId id="275" r:id="rId15"/>
    <p:sldId id="317" r:id="rId16"/>
    <p:sldId id="273" r:id="rId17"/>
    <p:sldId id="284" r:id="rId18"/>
    <p:sldId id="285" r:id="rId19"/>
    <p:sldId id="286" r:id="rId20"/>
    <p:sldId id="287" r:id="rId21"/>
    <p:sldId id="319" r:id="rId22"/>
    <p:sldId id="320" r:id="rId23"/>
    <p:sldId id="298" r:id="rId24"/>
    <p:sldId id="303" r:id="rId25"/>
    <p:sldId id="307" r:id="rId26"/>
    <p:sldId id="265" r:id="rId27"/>
    <p:sldId id="290" r:id="rId28"/>
    <p:sldId id="276" r:id="rId29"/>
    <p:sldId id="294" r:id="rId30"/>
    <p:sldId id="277" r:id="rId31"/>
    <p:sldId id="288" r:id="rId32"/>
    <p:sldId id="289" r:id="rId33"/>
    <p:sldId id="268" r:id="rId34"/>
    <p:sldId id="278" r:id="rId35"/>
    <p:sldId id="269" r:id="rId36"/>
    <p:sldId id="270" r:id="rId37"/>
    <p:sldId id="295" r:id="rId38"/>
    <p:sldId id="300" r:id="rId39"/>
    <p:sldId id="301" r:id="rId40"/>
    <p:sldId id="296" r:id="rId41"/>
    <p:sldId id="304" r:id="rId42"/>
    <p:sldId id="264" r:id="rId43"/>
    <p:sldId id="302" r:id="rId44"/>
    <p:sldId id="318" r:id="rId45"/>
    <p:sldId id="297" r:id="rId46"/>
    <p:sldId id="306" r:id="rId47"/>
    <p:sldId id="308" r:id="rId48"/>
    <p:sldId id="310" r:id="rId49"/>
    <p:sldId id="305" r:id="rId50"/>
    <p:sldId id="309" r:id="rId51"/>
    <p:sldId id="281" r:id="rId52"/>
    <p:sldId id="291" r:id="rId53"/>
    <p:sldId id="311" r:id="rId54"/>
    <p:sldId id="263" r:id="rId55"/>
  </p:sldIdLst>
  <p:sldSz cx="51206400" cy="32918400"/>
  <p:notesSz cx="6858000" cy="9144000"/>
  <p:defaultTextStyle>
    <a:defPPr>
      <a:defRPr lang="en-US"/>
    </a:defPPr>
    <a:lvl1pPr marL="0" algn="l" defTabSz="3685296" rtl="0" eaLnBrk="1" latinLnBrk="0" hangingPunct="1">
      <a:defRPr sz="7254" kern="1200">
        <a:solidFill>
          <a:schemeClr val="tx1"/>
        </a:solidFill>
        <a:latin typeface="+mn-lt"/>
        <a:ea typeface="+mn-ea"/>
        <a:cs typeface="+mn-cs"/>
      </a:defRPr>
    </a:lvl1pPr>
    <a:lvl2pPr marL="1842647" algn="l" defTabSz="3685296" rtl="0" eaLnBrk="1" latinLnBrk="0" hangingPunct="1">
      <a:defRPr sz="7254" kern="1200">
        <a:solidFill>
          <a:schemeClr val="tx1"/>
        </a:solidFill>
        <a:latin typeface="+mn-lt"/>
        <a:ea typeface="+mn-ea"/>
        <a:cs typeface="+mn-cs"/>
      </a:defRPr>
    </a:lvl2pPr>
    <a:lvl3pPr marL="3685296" algn="l" defTabSz="3685296" rtl="0" eaLnBrk="1" latinLnBrk="0" hangingPunct="1">
      <a:defRPr sz="7254" kern="1200">
        <a:solidFill>
          <a:schemeClr val="tx1"/>
        </a:solidFill>
        <a:latin typeface="+mn-lt"/>
        <a:ea typeface="+mn-ea"/>
        <a:cs typeface="+mn-cs"/>
      </a:defRPr>
    </a:lvl3pPr>
    <a:lvl4pPr marL="5527946" algn="l" defTabSz="3685296" rtl="0" eaLnBrk="1" latinLnBrk="0" hangingPunct="1">
      <a:defRPr sz="7254" kern="1200">
        <a:solidFill>
          <a:schemeClr val="tx1"/>
        </a:solidFill>
        <a:latin typeface="+mn-lt"/>
        <a:ea typeface="+mn-ea"/>
        <a:cs typeface="+mn-cs"/>
      </a:defRPr>
    </a:lvl4pPr>
    <a:lvl5pPr marL="7370592" algn="l" defTabSz="3685296" rtl="0" eaLnBrk="1" latinLnBrk="0" hangingPunct="1">
      <a:defRPr sz="7254" kern="1200">
        <a:solidFill>
          <a:schemeClr val="tx1"/>
        </a:solidFill>
        <a:latin typeface="+mn-lt"/>
        <a:ea typeface="+mn-ea"/>
        <a:cs typeface="+mn-cs"/>
      </a:defRPr>
    </a:lvl5pPr>
    <a:lvl6pPr marL="9213240" algn="l" defTabSz="3685296" rtl="0" eaLnBrk="1" latinLnBrk="0" hangingPunct="1">
      <a:defRPr sz="7254" kern="1200">
        <a:solidFill>
          <a:schemeClr val="tx1"/>
        </a:solidFill>
        <a:latin typeface="+mn-lt"/>
        <a:ea typeface="+mn-ea"/>
        <a:cs typeface="+mn-cs"/>
      </a:defRPr>
    </a:lvl6pPr>
    <a:lvl7pPr marL="11055887" algn="l" defTabSz="3685296" rtl="0" eaLnBrk="1" latinLnBrk="0" hangingPunct="1">
      <a:defRPr sz="7254" kern="1200">
        <a:solidFill>
          <a:schemeClr val="tx1"/>
        </a:solidFill>
        <a:latin typeface="+mn-lt"/>
        <a:ea typeface="+mn-ea"/>
        <a:cs typeface="+mn-cs"/>
      </a:defRPr>
    </a:lvl7pPr>
    <a:lvl8pPr marL="12898536" algn="l" defTabSz="3685296" rtl="0" eaLnBrk="1" latinLnBrk="0" hangingPunct="1">
      <a:defRPr sz="7254" kern="1200">
        <a:solidFill>
          <a:schemeClr val="tx1"/>
        </a:solidFill>
        <a:latin typeface="+mn-lt"/>
        <a:ea typeface="+mn-ea"/>
        <a:cs typeface="+mn-cs"/>
      </a:defRPr>
    </a:lvl8pPr>
    <a:lvl9pPr marL="14741183" algn="l" defTabSz="3685296" rtl="0" eaLnBrk="1" latinLnBrk="0" hangingPunct="1">
      <a:defRPr sz="72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914"/>
    <a:srgbClr val="D2CD86"/>
    <a:srgbClr val="9E9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801" autoAdjust="0"/>
  </p:normalViewPr>
  <p:slideViewPr>
    <p:cSldViewPr snapToGrid="0">
      <p:cViewPr varScale="1">
        <p:scale>
          <a:sx n="16" d="100"/>
          <a:sy n="16" d="100"/>
        </p:scale>
        <p:origin x="538" y="91"/>
      </p:cViewPr>
      <p:guideLst>
        <p:guide orient="horz" pos="10368"/>
        <p:guide pos="16128"/>
      </p:guideLst>
    </p:cSldViewPr>
  </p:slideViewPr>
  <p:outlineViewPr>
    <p:cViewPr>
      <p:scale>
        <a:sx n="33" d="100"/>
        <a:sy n="33" d="100"/>
      </p:scale>
      <p:origin x="0" y="-41213"/>
    </p:cViewPr>
  </p:outlineViewPr>
  <p:notesTextViewPr>
    <p:cViewPr>
      <p:scale>
        <a:sx n="1" d="1"/>
        <a:sy n="1" d="1"/>
      </p:scale>
      <p:origin x="0" y="0"/>
    </p:cViewPr>
  </p:notesTextViewPr>
  <p:sorterViewPr>
    <p:cViewPr>
      <p:scale>
        <a:sx n="100" d="100"/>
        <a:sy n="100" d="100"/>
      </p:scale>
      <p:origin x="0" y="-5202"/>
    </p:cViewPr>
  </p:sorterViewPr>
  <p:notesViewPr>
    <p:cSldViewPr snapToGrid="0">
      <p:cViewPr varScale="1">
        <p:scale>
          <a:sx n="101" d="100"/>
          <a:sy n="101"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3F6D8-6F42-4052-87B1-C2893ACE995C}" type="datetimeFigureOut">
              <a:rPr lang="en-US" smtClean="0"/>
              <a:pPr/>
              <a:t>1/5/2017</a:t>
            </a:fld>
            <a:endParaRPr lang="en-US"/>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F47BC-7D22-4596-AB6B-048C7EA8034D}" type="slidenum">
              <a:rPr lang="en-US" smtClean="0"/>
              <a:pPr/>
              <a:t>‹#›</a:t>
            </a:fld>
            <a:endParaRPr lang="en-US"/>
          </a:p>
        </p:txBody>
      </p:sp>
    </p:spTree>
    <p:extLst>
      <p:ext uri="{BB962C8B-B14F-4D97-AF65-F5344CB8AC3E}">
        <p14:creationId xmlns:p14="http://schemas.microsoft.com/office/powerpoint/2010/main" val="121292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we.mitre.org/data/definitions/915.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we.mitre.org/data/definitions/915.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owasp.org/index.php/OWASP_Java_HTML_Sanitizer_Project"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jsoup.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eanvalidation.org/1.0/spec/"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www.owasp.org/index.php/Input_Validation_Cheat_Sheet" TargetMode="External"/><Relationship Id="rId4" Type="http://schemas.openxmlformats.org/officeDocument/2006/relationships/hyperlink" Target="http://beanvalidation.org/1.1/spec/"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jpasecurity.sourceforge.net/reference/manual.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jpasecurity.sourceforge.net/petclinic-tutorial/authorization.html#Integrating_JPA_Security"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ware-security.sans.org/developer-how-to/fix-sql-injection-in-java-hibernat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Valve/fingerprintjs2/wiki/Browser-tamper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rojects.spring.io/spring-security-oauth/docs/oauth2.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3</a:t>
            </a:fld>
            <a:endParaRPr lang="en-US"/>
          </a:p>
        </p:txBody>
      </p:sp>
    </p:spTree>
    <p:extLst>
      <p:ext uri="{BB962C8B-B14F-4D97-AF65-F5344CB8AC3E}">
        <p14:creationId xmlns:p14="http://schemas.microsoft.com/office/powerpoint/2010/main" val="4094076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17</a:t>
            </a:fld>
            <a:endParaRPr lang="en-US"/>
          </a:p>
        </p:txBody>
      </p:sp>
    </p:spTree>
    <p:extLst>
      <p:ext uri="{BB962C8B-B14F-4D97-AF65-F5344CB8AC3E}">
        <p14:creationId xmlns:p14="http://schemas.microsoft.com/office/powerpoint/2010/main" val="338945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18</a:t>
            </a:fld>
            <a:endParaRPr lang="en-US"/>
          </a:p>
        </p:txBody>
      </p:sp>
    </p:spTree>
    <p:extLst>
      <p:ext uri="{BB962C8B-B14F-4D97-AF65-F5344CB8AC3E}">
        <p14:creationId xmlns:p14="http://schemas.microsoft.com/office/powerpoint/2010/main" val="2921285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19</a:t>
            </a:fld>
            <a:endParaRPr lang="en-US"/>
          </a:p>
        </p:txBody>
      </p:sp>
    </p:spTree>
    <p:extLst>
      <p:ext uri="{BB962C8B-B14F-4D97-AF65-F5344CB8AC3E}">
        <p14:creationId xmlns:p14="http://schemas.microsoft.com/office/powerpoint/2010/main" val="323583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20</a:t>
            </a:fld>
            <a:endParaRPr lang="en-US"/>
          </a:p>
        </p:txBody>
      </p:sp>
    </p:spTree>
    <p:extLst>
      <p:ext uri="{BB962C8B-B14F-4D97-AF65-F5344CB8AC3E}">
        <p14:creationId xmlns:p14="http://schemas.microsoft.com/office/powerpoint/2010/main" val="176307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21</a:t>
            </a:fld>
            <a:endParaRPr lang="en-US"/>
          </a:p>
        </p:txBody>
      </p:sp>
    </p:spTree>
    <p:extLst>
      <p:ext uri="{BB962C8B-B14F-4D97-AF65-F5344CB8AC3E}">
        <p14:creationId xmlns:p14="http://schemas.microsoft.com/office/powerpoint/2010/main" val="2962027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22</a:t>
            </a:fld>
            <a:endParaRPr lang="en-US"/>
          </a:p>
        </p:txBody>
      </p:sp>
    </p:spTree>
    <p:extLst>
      <p:ext uri="{BB962C8B-B14F-4D97-AF65-F5344CB8AC3E}">
        <p14:creationId xmlns:p14="http://schemas.microsoft.com/office/powerpoint/2010/main" val="115698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https://www.owasp.org/index.php/Top_10_2013-A7-Missing_Function_Level_Access_Control </a:t>
            </a:r>
          </a:p>
          <a:p>
            <a:endParaRPr lang="en-US" dirty="0"/>
          </a:p>
          <a:p>
            <a:r>
              <a:rPr lang="en-US" dirty="0"/>
              <a:t>Alternative to changing the expression handler: </a:t>
            </a:r>
            <a:r>
              <a:rPr lang="en-US" dirty="0"/>
              <a:t>http://stackoverflow.com/questions/22417780/using-scopes-as-roles-in-spring-security-oauth2-provider</a:t>
            </a: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23</a:t>
            </a:fld>
            <a:endParaRPr lang="en-US"/>
          </a:p>
        </p:txBody>
      </p:sp>
    </p:spTree>
    <p:extLst>
      <p:ext uri="{BB962C8B-B14F-4D97-AF65-F5344CB8AC3E}">
        <p14:creationId xmlns:p14="http://schemas.microsoft.com/office/powerpoint/2010/main" val="346023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According</a:t>
            </a:r>
            <a:r>
              <a:rPr lang="en-US" baseline="0" dirty="0"/>
              <a:t> to RFC 7231 says that state changing requests should not use GET. Instead, POST, PUT, DELETE should be used. Some developers mistakenly assume this means POST requests are safe from CSRF because they cannot be embedded in a simple link. While it does reduce the attack surface, it is still quite possible to use JavaScript to submit a form across domains. - https://tools.ietf.org/html/rfc7231#section-4.3.1</a:t>
            </a:r>
            <a:endParaRPr lang="en-US" dirty="0"/>
          </a:p>
          <a:p>
            <a:endParaRPr lang="en-US" dirty="0"/>
          </a:p>
          <a:p>
            <a:r>
              <a:rPr lang="en-US" dirty="0"/>
              <a:t>Note: A mobile app that uses </a:t>
            </a:r>
            <a:r>
              <a:rPr lang="en-US" dirty="0" err="1"/>
              <a:t>WebViews</a:t>
            </a:r>
            <a:r>
              <a:rPr lang="en-US" dirty="0"/>
              <a:t> is vulnerable since this is essentially</a:t>
            </a:r>
            <a:r>
              <a:rPr lang="en-US" baseline="0" dirty="0"/>
              <a:t> just an embedded browser. Another potential issue might be the abuse of a very loosely validated URI scheme which accepts any URL and automatically adds authentication tokens to the request such as app://launch/</a:t>
            </a:r>
            <a:r>
              <a:rPr lang="en-US" baseline="0" dirty="0" err="1"/>
              <a:t>url</a:t>
            </a:r>
            <a:r>
              <a:rPr lang="en-US" baseline="0" dirty="0"/>
              <a:t>=… At the time of writing, the author has not seen this type of implementation. Moreover, it would still require some interaction on the user’s part (“Do you want to launch app XYZ). This qualifies as a “confused deputy” attack, but isn’t quite the same thing as a traditional CSRF </a:t>
            </a:r>
            <a:r>
              <a:rPr lang="en-US" baseline="0" dirty="0" err="1"/>
              <a:t>vuln</a:t>
            </a:r>
            <a:r>
              <a:rPr lang="en-US" baseline="0" dirty="0"/>
              <a:t>. </a:t>
            </a:r>
          </a:p>
          <a:p>
            <a:endParaRPr lang="en-US" baseline="0" dirty="0"/>
          </a:p>
          <a:p>
            <a:r>
              <a:rPr lang="en-US" baseline="0" dirty="0"/>
              <a:t>More info on handling custom schemes: https://developer.android.com/training/app-indexing/deep-linking.html</a:t>
            </a: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24</a:t>
            </a:fld>
            <a:endParaRPr lang="en-US"/>
          </a:p>
        </p:txBody>
      </p:sp>
    </p:spTree>
    <p:extLst>
      <p:ext uri="{BB962C8B-B14F-4D97-AF65-F5344CB8AC3E}">
        <p14:creationId xmlns:p14="http://schemas.microsoft.com/office/powerpoint/2010/main" val="88384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Referrer Check – Another issue is that Referrer doesn’t get sent with HTTPS request.</a:t>
            </a:r>
            <a:r>
              <a:rPr lang="en-US" baseline="0" dirty="0"/>
              <a:t> Origin is still ok in this regard.</a:t>
            </a:r>
            <a:endParaRPr lang="en-US" dirty="0"/>
          </a:p>
          <a:p>
            <a:endParaRPr lang="en-US" dirty="0"/>
          </a:p>
          <a:p>
            <a:r>
              <a:rPr lang="en-US" dirty="0"/>
              <a:t>Custom HTTP header – Usually something like X-Requested-With . When making a cross origin request with JavaScript, only headers such as </a:t>
            </a:r>
            <a:r>
              <a:rPr lang="en-US" sz="1200" b="0" i="0" kern="1200" dirty="0">
                <a:solidFill>
                  <a:schemeClr val="tx1"/>
                </a:solidFill>
                <a:effectLst/>
                <a:latin typeface="+mn-lt"/>
                <a:ea typeface="+mn-ea"/>
                <a:cs typeface="+mn-cs"/>
              </a:rPr>
              <a:t>Accept,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Accept-Language,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Content-Language,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Last-Event-ID,</a:t>
            </a:r>
            <a:r>
              <a:rPr lang="en-US" sz="1200" b="0" i="0" kern="1200" baseline="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rPr>
              <a:t>Content-Type are allowed with a “pre-flight” check.</a:t>
            </a: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25</a:t>
            </a:fld>
            <a:endParaRPr lang="en-US"/>
          </a:p>
        </p:txBody>
      </p:sp>
    </p:spTree>
    <p:extLst>
      <p:ext uri="{BB962C8B-B14F-4D97-AF65-F5344CB8AC3E}">
        <p14:creationId xmlns:p14="http://schemas.microsoft.com/office/powerpoint/2010/main" val="2419743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Depending on the language/framework in question, this vulnerability can have several </a:t>
            </a:r>
            <a:r>
              <a:rPr lang="en-US" sz="1200" b="0" i="0" u="none" strike="noStrike" kern="1200" dirty="0">
                <a:solidFill>
                  <a:schemeClr val="tx1"/>
                </a:solidFill>
                <a:effectLst/>
                <a:latin typeface="+mn-lt"/>
                <a:ea typeface="+mn-ea"/>
                <a:cs typeface="+mn-cs"/>
                <a:hlinkClick r:id="rId3"/>
              </a:rPr>
              <a:t>alternative names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Mass Assignment: Ruby on Rails, </a:t>
            </a:r>
            <a:r>
              <a:rPr lang="en-US" sz="1200" b="0" i="0" kern="1200" dirty="0" err="1">
                <a:solidFill>
                  <a:schemeClr val="tx1"/>
                </a:solidFill>
                <a:effectLst/>
                <a:latin typeface="+mn-lt"/>
                <a:ea typeface="+mn-ea"/>
                <a:cs typeface="+mn-cs"/>
              </a:rPr>
              <a:t>NodeJS</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Autobinding</a:t>
            </a:r>
            <a:r>
              <a:rPr lang="en-US" sz="1200" b="0" i="0" kern="1200" dirty="0">
                <a:solidFill>
                  <a:schemeClr val="tx1"/>
                </a:solidFill>
                <a:effectLst/>
                <a:latin typeface="+mn-lt"/>
                <a:ea typeface="+mn-ea"/>
                <a:cs typeface="+mn-cs"/>
              </a:rPr>
              <a:t>: Spring MVC, ASP.NET MVC</a:t>
            </a:r>
          </a:p>
          <a:p>
            <a:r>
              <a:rPr lang="en-US" sz="1200" b="0" i="0" kern="1200" dirty="0">
                <a:solidFill>
                  <a:schemeClr val="tx1"/>
                </a:solidFill>
                <a:effectLst/>
                <a:latin typeface="+mn-lt"/>
                <a:ea typeface="+mn-ea"/>
                <a:cs typeface="+mn-cs"/>
              </a:rPr>
              <a:t>Object injection: PHP</a:t>
            </a:r>
          </a:p>
        </p:txBody>
      </p:sp>
      <p:sp>
        <p:nvSpPr>
          <p:cNvPr id="4" name="Slide Number Placeholder 3"/>
          <p:cNvSpPr>
            <a:spLocks noGrp="1"/>
          </p:cNvSpPr>
          <p:nvPr>
            <p:ph type="sldNum" sz="quarter" idx="10"/>
          </p:nvPr>
        </p:nvSpPr>
        <p:spPr/>
        <p:txBody>
          <a:bodyPr/>
          <a:lstStyle/>
          <a:p>
            <a:fld id="{F78F47BC-7D22-4596-AB6B-048C7EA8034D}" type="slidenum">
              <a:rPr lang="en-US" smtClean="0"/>
              <a:pPr/>
              <a:t>26</a:t>
            </a:fld>
            <a:endParaRPr lang="en-US"/>
          </a:p>
        </p:txBody>
      </p:sp>
    </p:spTree>
    <p:extLst>
      <p:ext uri="{BB962C8B-B14F-4D97-AF65-F5344CB8AC3E}">
        <p14:creationId xmlns:p14="http://schemas.microsoft.com/office/powerpoint/2010/main" val="408835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any topic to jump to the section.</a:t>
            </a:r>
          </a:p>
          <a:p>
            <a:r>
              <a:rPr lang="en-US" dirty="0"/>
              <a:t>Click “Home” at the top right to return to the main diagram</a:t>
            </a:r>
          </a:p>
          <a:p>
            <a:endParaRPr lang="en-US" dirty="0"/>
          </a:p>
          <a:p>
            <a:r>
              <a:rPr lang="en-US" dirty="0"/>
              <a:t>TODO: Isolated honeypot, Rate Limiting, Secure Deployment, Technology Specific (XPATH injection, LDAP, etc.)</a:t>
            </a:r>
          </a:p>
        </p:txBody>
      </p:sp>
      <p:sp>
        <p:nvSpPr>
          <p:cNvPr id="4" name="Slide Number Placeholder 3"/>
          <p:cNvSpPr>
            <a:spLocks noGrp="1"/>
          </p:cNvSpPr>
          <p:nvPr>
            <p:ph type="sldNum" sz="quarter" idx="10"/>
          </p:nvPr>
        </p:nvSpPr>
        <p:spPr/>
        <p:txBody>
          <a:bodyPr/>
          <a:lstStyle/>
          <a:p>
            <a:fld id="{F78F47BC-7D22-4596-AB6B-048C7EA8034D}" type="slidenum">
              <a:rPr lang="en-US" smtClean="0"/>
              <a:pPr/>
              <a:t>4</a:t>
            </a:fld>
            <a:endParaRPr lang="en-US"/>
          </a:p>
        </p:txBody>
      </p:sp>
    </p:spTree>
    <p:extLst>
      <p:ext uri="{BB962C8B-B14F-4D97-AF65-F5344CB8AC3E}">
        <p14:creationId xmlns:p14="http://schemas.microsoft.com/office/powerpoint/2010/main" val="1615072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Depending on the language/framework in question, this vulnerability can have several </a:t>
            </a:r>
            <a:r>
              <a:rPr lang="en-US" sz="1200" b="0" i="0" u="none" strike="noStrike" kern="1200" dirty="0">
                <a:solidFill>
                  <a:schemeClr val="tx1"/>
                </a:solidFill>
                <a:effectLst/>
                <a:latin typeface="+mn-lt"/>
                <a:ea typeface="+mn-ea"/>
                <a:cs typeface="+mn-cs"/>
                <a:hlinkClick r:id="rId3"/>
              </a:rPr>
              <a:t>alternative names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Mass Assignment: Ruby on Rails, </a:t>
            </a:r>
            <a:r>
              <a:rPr lang="en-US" sz="1200" b="0" i="0" kern="1200" dirty="0" err="1">
                <a:solidFill>
                  <a:schemeClr val="tx1"/>
                </a:solidFill>
                <a:effectLst/>
                <a:latin typeface="+mn-lt"/>
                <a:ea typeface="+mn-ea"/>
                <a:cs typeface="+mn-cs"/>
              </a:rPr>
              <a:t>NodeJS</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Autobinding</a:t>
            </a:r>
            <a:r>
              <a:rPr lang="en-US" sz="1200" b="0" i="0" kern="1200" dirty="0">
                <a:solidFill>
                  <a:schemeClr val="tx1"/>
                </a:solidFill>
                <a:effectLst/>
                <a:latin typeface="+mn-lt"/>
                <a:ea typeface="+mn-ea"/>
                <a:cs typeface="+mn-cs"/>
              </a:rPr>
              <a:t>: Spring MVC, ASP.NET MVC</a:t>
            </a:r>
          </a:p>
          <a:p>
            <a:r>
              <a:rPr lang="en-US" sz="1200" b="0" i="0" kern="1200" dirty="0">
                <a:solidFill>
                  <a:schemeClr val="tx1"/>
                </a:solidFill>
                <a:effectLst/>
                <a:latin typeface="+mn-lt"/>
                <a:ea typeface="+mn-ea"/>
                <a:cs typeface="+mn-cs"/>
              </a:rPr>
              <a:t>Object injection: PHP</a:t>
            </a: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27</a:t>
            </a:fld>
            <a:endParaRPr lang="en-US"/>
          </a:p>
        </p:txBody>
      </p:sp>
    </p:spTree>
    <p:extLst>
      <p:ext uri="{BB962C8B-B14F-4D97-AF65-F5344CB8AC3E}">
        <p14:creationId xmlns:p14="http://schemas.microsoft.com/office/powerpoint/2010/main" val="325380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TODO: File upload</a:t>
            </a:r>
          </a:p>
        </p:txBody>
      </p:sp>
      <p:sp>
        <p:nvSpPr>
          <p:cNvPr id="4" name="Slide Number Placeholder 3"/>
          <p:cNvSpPr>
            <a:spLocks noGrp="1"/>
          </p:cNvSpPr>
          <p:nvPr>
            <p:ph type="sldNum" sz="quarter" idx="10"/>
          </p:nvPr>
        </p:nvSpPr>
        <p:spPr/>
        <p:txBody>
          <a:bodyPr/>
          <a:lstStyle/>
          <a:p>
            <a:fld id="{F78F47BC-7D22-4596-AB6B-048C7EA8034D}" type="slidenum">
              <a:rPr lang="en-US" smtClean="0"/>
              <a:pPr/>
              <a:t>28</a:t>
            </a:fld>
            <a:endParaRPr lang="en-US"/>
          </a:p>
        </p:txBody>
      </p:sp>
    </p:spTree>
    <p:extLst>
      <p:ext uri="{BB962C8B-B14F-4D97-AF65-F5344CB8AC3E}">
        <p14:creationId xmlns:p14="http://schemas.microsoft.com/office/powerpoint/2010/main" val="391545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Https://www.owasp.org/index.php/OWASP_Java_HTML_Sanitizer_Project#tab=Creating_a_HTML_Policy</a:t>
            </a:r>
            <a:r>
              <a:rPr lang="en-US" dirty="0"/>
              <a:t> </a:t>
            </a:r>
          </a:p>
          <a:p>
            <a:endParaRPr lang="en-US" dirty="0"/>
          </a:p>
          <a:p>
            <a:r>
              <a:rPr lang="en-US" dirty="0"/>
              <a:t>Note: Using</a:t>
            </a:r>
            <a:r>
              <a:rPr lang="en-US" baseline="0" dirty="0"/>
              <a:t> the sanitizer for non rich-text may result in double HTML encoding if you perform additional output encoding in addition to the original sanitization. This is not a security risk, but will affect user experience.</a:t>
            </a:r>
            <a:endParaRPr lang="en-US" dirty="0"/>
          </a:p>
          <a:p>
            <a:endParaRPr lang="en-US" dirty="0"/>
          </a:p>
          <a:p>
            <a:r>
              <a:rPr lang="en-US" dirty="0"/>
              <a:t>Alternative - Hibernate Validator +</a:t>
            </a:r>
            <a:r>
              <a:rPr lang="en-US" baseline="0" dirty="0"/>
              <a:t> JSOUP</a:t>
            </a:r>
            <a:r>
              <a:rPr lang="en-US" dirty="0"/>
              <a:t> : http://docs.jboss.org/hibernate/validator/4.2/reference/en-US/html_single/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SafeHtml</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whitelistType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additionalTags</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CharSequenceChecks</a:t>
            </a:r>
            <a:r>
              <a:rPr lang="en-US" sz="1200" b="0" i="0" u="none" strike="noStrike" kern="1200" dirty="0">
                <a:solidFill>
                  <a:schemeClr val="tx1"/>
                </a:solidFill>
                <a:effectLst/>
                <a:latin typeface="+mn-lt"/>
                <a:ea typeface="+mn-ea"/>
                <a:cs typeface="+mn-cs"/>
              </a:rPr>
              <a:t> whether the annotated value contains potentially malicious fragments such as &lt;script/&gt;. In order to use this constraint, the </a:t>
            </a:r>
            <a:r>
              <a:rPr lang="en-US" sz="1200" b="0" i="0" u="none" strike="noStrike" kern="1200" dirty="0" err="1">
                <a:solidFill>
                  <a:schemeClr val="tx1"/>
                </a:solidFill>
                <a:effectLst/>
                <a:latin typeface="+mn-lt"/>
                <a:ea typeface="+mn-ea"/>
                <a:cs typeface="+mn-cs"/>
                <a:hlinkClick r:id="rId4"/>
              </a:rPr>
              <a:t>jsoup</a:t>
            </a:r>
            <a:r>
              <a:rPr lang="en-US" sz="1200" b="0" i="0" u="none" strike="noStrike" kern="1200" dirty="0">
                <a:solidFill>
                  <a:schemeClr val="tx1"/>
                </a:solidFill>
                <a:effectLst/>
                <a:latin typeface="+mn-lt"/>
                <a:ea typeface="+mn-ea"/>
                <a:cs typeface="+mn-cs"/>
              </a:rPr>
              <a:t> library must be part of the class path. With the </a:t>
            </a:r>
            <a:r>
              <a:rPr lang="en-US" sz="1200" b="0" i="1" u="none" strike="noStrike" kern="1200" dirty="0" err="1">
                <a:solidFill>
                  <a:schemeClr val="tx1"/>
                </a:solidFill>
                <a:effectLst/>
                <a:latin typeface="+mn-lt"/>
                <a:ea typeface="+mn-ea"/>
                <a:cs typeface="+mn-cs"/>
              </a:rPr>
              <a:t>whitelistType</a:t>
            </a:r>
            <a:r>
              <a:rPr lang="en-US" sz="1200" b="0" i="0" u="none" strike="noStrike" kern="1200" dirty="0">
                <a:solidFill>
                  <a:schemeClr val="tx1"/>
                </a:solidFill>
                <a:effectLst/>
                <a:latin typeface="+mn-lt"/>
                <a:ea typeface="+mn-ea"/>
                <a:cs typeface="+mn-cs"/>
              </a:rPr>
              <a:t> attribute predefined whitelist types can be chosen. You can also specify additional html tags for the whitelist with the </a:t>
            </a:r>
            <a:r>
              <a:rPr lang="en-US" sz="1200" b="0" i="1" u="none" strike="noStrike" kern="1200" dirty="0" err="1">
                <a:solidFill>
                  <a:schemeClr val="tx1"/>
                </a:solidFill>
                <a:effectLst/>
                <a:latin typeface="+mn-lt"/>
                <a:ea typeface="+mn-ea"/>
                <a:cs typeface="+mn-cs"/>
              </a:rPr>
              <a:t>additionalTags</a:t>
            </a:r>
            <a:r>
              <a:rPr lang="en-US" sz="1200" b="0" i="0" u="none" strike="noStrike" kern="1200" dirty="0" err="1">
                <a:solidFill>
                  <a:schemeClr val="tx1"/>
                </a:solidFill>
                <a:effectLst/>
                <a:latin typeface="+mn-lt"/>
                <a:ea typeface="+mn-ea"/>
                <a:cs typeface="+mn-cs"/>
              </a:rPr>
              <a:t>attribute</a:t>
            </a:r>
            <a:r>
              <a:rPr lang="en-US" sz="1200" b="0" i="0" u="none" strike="noStrike"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29</a:t>
            </a:fld>
            <a:endParaRPr lang="en-US"/>
          </a:p>
        </p:txBody>
      </p:sp>
    </p:spTree>
    <p:extLst>
      <p:ext uri="{BB962C8B-B14F-4D97-AF65-F5344CB8AC3E}">
        <p14:creationId xmlns:p14="http://schemas.microsoft.com/office/powerpoint/2010/main" val="318417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Bean validation (JSR303 aka </a:t>
            </a:r>
            <a:r>
              <a:rPr lang="en-US" sz="1200" b="0" i="0" u="none" strike="noStrike" kern="1200" dirty="0">
                <a:solidFill>
                  <a:schemeClr val="tx1"/>
                </a:solidFill>
                <a:effectLst/>
                <a:latin typeface="+mn-lt"/>
                <a:ea typeface="+mn-ea"/>
                <a:cs typeface="+mn-cs"/>
                <a:hlinkClick r:id="rId3"/>
              </a:rPr>
              <a:t>Bean Validation 1.0</a:t>
            </a:r>
            <a:r>
              <a:rPr lang="en-US" sz="1200" b="0" i="0" kern="1200" dirty="0">
                <a:solidFill>
                  <a:schemeClr val="tx1"/>
                </a:solidFill>
                <a:effectLst/>
                <a:latin typeface="+mn-lt"/>
                <a:ea typeface="+mn-ea"/>
                <a:cs typeface="+mn-cs"/>
              </a:rPr>
              <a:t> /JSR349 aka </a:t>
            </a:r>
            <a:r>
              <a:rPr lang="en-US" sz="1200" b="0" i="0" u="none" strike="noStrike" kern="1200" dirty="0">
                <a:solidFill>
                  <a:schemeClr val="tx1"/>
                </a:solidFill>
                <a:effectLst/>
                <a:latin typeface="+mn-lt"/>
                <a:ea typeface="+mn-ea"/>
                <a:cs typeface="+mn-cs"/>
                <a:hlinkClick r:id="rId4"/>
              </a:rPr>
              <a:t>Bean Validation 1.1</a:t>
            </a:r>
            <a:r>
              <a:rPr lang="en-US" sz="1200" b="0" i="0" kern="1200" dirty="0">
                <a:solidFill>
                  <a:schemeClr val="tx1"/>
                </a:solidFill>
                <a:effectLst/>
                <a:latin typeface="+mn-lt"/>
                <a:ea typeface="+mn-ea"/>
                <a:cs typeface="+mn-cs"/>
              </a:rPr>
              <a:t>) is one of the most common ways to perform </a:t>
            </a:r>
            <a:r>
              <a:rPr lang="en-US" sz="1200" b="0" i="0" u="none" strike="noStrike" kern="1200" dirty="0">
                <a:solidFill>
                  <a:schemeClr val="tx1"/>
                </a:solidFill>
                <a:effectLst/>
                <a:latin typeface="+mn-lt"/>
                <a:ea typeface="+mn-ea"/>
                <a:cs typeface="+mn-cs"/>
                <a:hlinkClick r:id="rId5"/>
              </a:rPr>
              <a:t>input validation</a:t>
            </a:r>
            <a:r>
              <a:rPr lang="en-US" sz="1200" b="0" i="0" kern="1200" dirty="0">
                <a:solidFill>
                  <a:schemeClr val="tx1"/>
                </a:solidFill>
                <a:effectLst/>
                <a:latin typeface="+mn-lt"/>
                <a:ea typeface="+mn-ea"/>
                <a:cs typeface="+mn-cs"/>
              </a:rPr>
              <a:t> in Java. It is an application layer agnostic validation spec which provides the developer with the means to define a set of validation constraints on a domain model and then perform validation of those constraints through out the various application tiers.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advantage of this approach is that the validation constraints and the corresponding validators are only written once, thus reducing duplication of effort and ensuring uniformity</a:t>
            </a:r>
          </a:p>
          <a:p>
            <a:endParaRPr lang="en-US" sz="1200" b="0" i="0" kern="1200" dirty="0">
              <a:solidFill>
                <a:schemeClr val="tx1"/>
              </a:solidFill>
              <a:effectLst/>
              <a:latin typeface="+mn-lt"/>
              <a:ea typeface="+mn-ea"/>
              <a:cs typeface="+mn-cs"/>
            </a:endParaRPr>
          </a:p>
          <a:p>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30</a:t>
            </a:fld>
            <a:endParaRPr lang="en-US"/>
          </a:p>
        </p:txBody>
      </p:sp>
    </p:spTree>
    <p:extLst>
      <p:ext uri="{BB962C8B-B14F-4D97-AF65-F5344CB8AC3E}">
        <p14:creationId xmlns:p14="http://schemas.microsoft.com/office/powerpoint/2010/main" val="3209965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31</a:t>
            </a:fld>
            <a:endParaRPr lang="en-US"/>
          </a:p>
        </p:txBody>
      </p:sp>
    </p:spTree>
    <p:extLst>
      <p:ext uri="{BB962C8B-B14F-4D97-AF65-F5344CB8AC3E}">
        <p14:creationId xmlns:p14="http://schemas.microsoft.com/office/powerpoint/2010/main" val="4187511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primary things to focus on in the controller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@Valid</a:t>
            </a:r>
            <a:r>
              <a:rPr lang="en-US" sz="1200" b="0" i="0" kern="1200" baseline="0" dirty="0">
                <a:solidFill>
                  <a:schemeClr val="tx1"/>
                </a:solidFill>
                <a:effectLst/>
                <a:latin typeface="+mn-lt"/>
                <a:ea typeface="+mn-ea"/>
                <a:cs typeface="+mn-cs"/>
              </a:rPr>
              <a:t> annotation in the method signature</a:t>
            </a:r>
          </a:p>
          <a:p>
            <a:pPr marL="171450" indent="-171450">
              <a:buFont typeface="Arial" panose="020B0604020202020204" pitchFamily="34" charset="0"/>
              <a:buChar char="•"/>
            </a:pPr>
            <a:r>
              <a:rPr lang="en-US" sz="1200" b="0" i="0" kern="1200" baseline="0" dirty="0" err="1">
                <a:solidFill>
                  <a:schemeClr val="tx1"/>
                </a:solidFill>
                <a:effectLst/>
                <a:latin typeface="+mn-lt"/>
                <a:ea typeface="+mn-ea"/>
                <a:cs typeface="+mn-cs"/>
              </a:rPr>
              <a:t>BindingResult</a:t>
            </a:r>
            <a:r>
              <a:rPr lang="en-US" sz="1200" b="0" i="0" kern="1200" baseline="0" dirty="0">
                <a:solidFill>
                  <a:schemeClr val="tx1"/>
                </a:solidFill>
                <a:effectLst/>
                <a:latin typeface="+mn-lt"/>
                <a:ea typeface="+mn-ea"/>
                <a:cs typeface="+mn-cs"/>
              </a:rPr>
              <a:t> in the method signature, and </a:t>
            </a:r>
            <a:r>
              <a:rPr lang="en-US" sz="1200" b="0" i="0" kern="1200" baseline="0" dirty="0" err="1">
                <a:solidFill>
                  <a:schemeClr val="tx1"/>
                </a:solidFill>
                <a:effectLst/>
                <a:latin typeface="+mn-lt"/>
                <a:ea typeface="+mn-ea"/>
                <a:cs typeface="+mn-cs"/>
              </a:rPr>
              <a:t>getAllErrors</a:t>
            </a:r>
            <a:r>
              <a:rPr lang="en-US" sz="1200" b="0" i="0" kern="1200" baseline="0" dirty="0">
                <a:solidFill>
                  <a:schemeClr val="tx1"/>
                </a:solidFill>
                <a:effectLst/>
                <a:latin typeface="+mn-lt"/>
                <a:ea typeface="+mn-ea"/>
                <a:cs typeface="+mn-cs"/>
              </a:rPr>
              <a:t>() in the body</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Anton</a:t>
            </a:r>
            <a:r>
              <a:rPr lang="en-US" baseline="0" dirty="0"/>
              <a:t> </a:t>
            </a:r>
            <a:r>
              <a:rPr lang="en-US" baseline="0" dirty="0" err="1"/>
              <a:t>Abashkin</a:t>
            </a:r>
            <a:r>
              <a:rPr lang="en-US" baseline="0" dirty="0"/>
              <a:t> (author) is also the primary author of the OWASP </a:t>
            </a:r>
            <a:r>
              <a:rPr lang="en-US" baseline="0" dirty="0" err="1"/>
              <a:t>cheatsheet</a:t>
            </a:r>
            <a:r>
              <a:rPr lang="en-US" baseline="0" dirty="0"/>
              <a:t> reference material. Please contact him with further questions and suggestions – abashkin.anton@gmail.com</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32</a:t>
            </a:fld>
            <a:endParaRPr lang="en-US"/>
          </a:p>
        </p:txBody>
      </p:sp>
    </p:spTree>
    <p:extLst>
      <p:ext uri="{BB962C8B-B14F-4D97-AF65-F5344CB8AC3E}">
        <p14:creationId xmlns:p14="http://schemas.microsoft.com/office/powerpoint/2010/main" val="446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8F47BC-7D22-4596-AB6B-048C7EA8034D}" type="slidenum">
              <a:rPr lang="en-US" smtClean="0"/>
              <a:pPr/>
              <a:t>33</a:t>
            </a:fld>
            <a:endParaRPr lang="en-US"/>
          </a:p>
        </p:txBody>
      </p:sp>
    </p:spTree>
    <p:extLst>
      <p:ext uri="{BB962C8B-B14F-4D97-AF65-F5344CB8AC3E}">
        <p14:creationId xmlns:p14="http://schemas.microsoft.com/office/powerpoint/2010/main" val="2432067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http://jpasecurity.sourceforge.net/reference/manual.html</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http://jpasecurity.sourceforge.net/petclinic-tutorial/authorization.html#Integrating_JPA_Security</a:t>
            </a:r>
            <a:r>
              <a:rPr lang="en-US" dirty="0"/>
              <a:t> </a:t>
            </a:r>
          </a:p>
          <a:p>
            <a:endParaRPr lang="en-US" dirty="0"/>
          </a:p>
          <a:p>
            <a:r>
              <a:rPr lang="en-US" dirty="0"/>
              <a:t>“Developing enterprise software applications with security requirements can be a cumbersome and error-prone process. In such applications often the security is spread all over the application code. This makes it difficult to understand how things work and hard to maintain security in such code. </a:t>
            </a:r>
          </a:p>
          <a:p>
            <a:r>
              <a:rPr lang="en-US" dirty="0"/>
              <a:t>With model-driven development business logic should be expressed in the objects of your domain model. As for now there is no convenient way to express access control requirements through your domain model. Hence access control-code is normally written into the service layer or data-access layer.”</a:t>
            </a:r>
          </a:p>
          <a:p>
            <a:endParaRPr lang="en-US" dirty="0"/>
          </a:p>
          <a:p>
            <a:r>
              <a:rPr lang="en-US" dirty="0"/>
              <a:t>JPA Security</a:t>
            </a:r>
            <a:r>
              <a:rPr lang="en-US" baseline="0" dirty="0"/>
              <a:t> works through </a:t>
            </a:r>
            <a:r>
              <a:rPr lang="en-US" b="1" baseline="0" dirty="0"/>
              <a:t>generic query augmentation</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Standardized annotation approach makes auditing </a:t>
            </a:r>
            <a:r>
              <a:rPr lang="en-US" i="1" dirty="0"/>
              <a:t>much</a:t>
            </a:r>
            <a:r>
              <a:rPr lang="en-US" dirty="0"/>
              <a:t> easier: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Simply parse the codebase and generate an access control matrix</a:t>
            </a:r>
            <a:br>
              <a:rPr lang="en-US" dirty="0"/>
            </a:br>
            <a:r>
              <a:rPr lang="en-US" dirty="0"/>
              <a:t> (save yourself a few hours analyzing custom logic in controllers)</a:t>
            </a: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34</a:t>
            </a:fld>
            <a:endParaRPr lang="en-US"/>
          </a:p>
        </p:txBody>
      </p:sp>
    </p:spTree>
    <p:extLst>
      <p:ext uri="{BB962C8B-B14F-4D97-AF65-F5344CB8AC3E}">
        <p14:creationId xmlns:p14="http://schemas.microsoft.com/office/powerpoint/2010/main" val="579995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a:p>
            <a:endParaRPr lang="en-US"/>
          </a:p>
          <a:p>
            <a:r>
              <a:rPr lang="en-US">
                <a:hlinkClick r:id="rId3"/>
              </a:rPr>
              <a:t>http://software-security.sans.org/developer-how-to/fix-sql-injection-in-java-hibernate</a:t>
            </a:r>
            <a:r>
              <a:rPr lang="en-US"/>
              <a:t> </a:t>
            </a:r>
          </a:p>
        </p:txBody>
      </p:sp>
      <p:sp>
        <p:nvSpPr>
          <p:cNvPr id="4" name="Slide Number Placeholder 3"/>
          <p:cNvSpPr>
            <a:spLocks noGrp="1"/>
          </p:cNvSpPr>
          <p:nvPr>
            <p:ph type="sldNum" sz="quarter" idx="10"/>
          </p:nvPr>
        </p:nvSpPr>
        <p:spPr/>
        <p:txBody>
          <a:bodyPr/>
          <a:lstStyle/>
          <a:p>
            <a:fld id="{F78F47BC-7D22-4596-AB6B-048C7EA8034D}" type="slidenum">
              <a:rPr lang="en-US" smtClean="0"/>
              <a:pPr/>
              <a:t>35</a:t>
            </a:fld>
            <a:endParaRPr lang="en-US"/>
          </a:p>
        </p:txBody>
      </p:sp>
    </p:spTree>
    <p:extLst>
      <p:ext uri="{BB962C8B-B14F-4D97-AF65-F5344CB8AC3E}">
        <p14:creationId xmlns:p14="http://schemas.microsoft.com/office/powerpoint/2010/main" val="2038056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https://github.com/search?l=java&amp;q=%40Type%28type%3D%22encryptedString%22%29&amp;ref=searchresults&amp;type=Code&amp;utf8=%E2%9C%93</a:t>
            </a:r>
          </a:p>
        </p:txBody>
      </p:sp>
      <p:sp>
        <p:nvSpPr>
          <p:cNvPr id="4" name="Slide Number Placeholder 3"/>
          <p:cNvSpPr>
            <a:spLocks noGrp="1"/>
          </p:cNvSpPr>
          <p:nvPr>
            <p:ph type="sldNum" sz="quarter" idx="10"/>
          </p:nvPr>
        </p:nvSpPr>
        <p:spPr/>
        <p:txBody>
          <a:bodyPr/>
          <a:lstStyle/>
          <a:p>
            <a:fld id="{F78F47BC-7D22-4596-AB6B-048C7EA8034D}" type="slidenum">
              <a:rPr lang="en-US" smtClean="0"/>
              <a:pPr/>
              <a:t>36</a:t>
            </a:fld>
            <a:endParaRPr lang="en-US"/>
          </a:p>
        </p:txBody>
      </p:sp>
    </p:spTree>
    <p:extLst>
      <p:ext uri="{BB962C8B-B14F-4D97-AF65-F5344CB8AC3E}">
        <p14:creationId xmlns:p14="http://schemas.microsoft.com/office/powerpoint/2010/main" val="345875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possible, avoiding</a:t>
            </a:r>
            <a:r>
              <a:rPr lang="en-US" baseline="0" dirty="0"/>
              <a:t> storing any sensitive data on the client at all. However, this may not always be possible or preferable, in which case refer to the advice above.</a:t>
            </a:r>
            <a:endParaRPr lang="en-US" dirty="0"/>
          </a:p>
          <a:p>
            <a:endParaRPr lang="en-US" dirty="0"/>
          </a:p>
          <a:p>
            <a:r>
              <a:rPr lang="en-US" dirty="0"/>
              <a:t>PBKDF2</a:t>
            </a:r>
            <a:r>
              <a:rPr lang="en-US" baseline="0" dirty="0"/>
              <a:t> – Password Based Key Derivation Function</a:t>
            </a:r>
          </a:p>
          <a:p>
            <a:endParaRPr lang="en-US" baseline="0"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6</a:t>
            </a:fld>
            <a:endParaRPr lang="en-US"/>
          </a:p>
        </p:txBody>
      </p:sp>
    </p:spTree>
    <p:extLst>
      <p:ext uri="{BB962C8B-B14F-4D97-AF65-F5344CB8AC3E}">
        <p14:creationId xmlns:p14="http://schemas.microsoft.com/office/powerpoint/2010/main" val="1458255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https://www.owasp.org/index.php/Error_Handling#Generic_error_messages</a:t>
            </a:r>
          </a:p>
          <a:p>
            <a:endParaRPr lang="en-US" dirty="0"/>
          </a:p>
          <a:p>
            <a:r>
              <a:rPr lang="en-US" dirty="0"/>
              <a:t>http://security.stackexchange.com/questions/19130/is-a-stack-trace-of-a-server-application-a-vulnerability</a:t>
            </a:r>
          </a:p>
        </p:txBody>
      </p:sp>
      <p:sp>
        <p:nvSpPr>
          <p:cNvPr id="4" name="Slide Number Placeholder 3"/>
          <p:cNvSpPr>
            <a:spLocks noGrp="1"/>
          </p:cNvSpPr>
          <p:nvPr>
            <p:ph type="sldNum" sz="quarter" idx="10"/>
          </p:nvPr>
        </p:nvSpPr>
        <p:spPr/>
        <p:txBody>
          <a:bodyPr/>
          <a:lstStyle/>
          <a:p>
            <a:fld id="{F78F47BC-7D22-4596-AB6B-048C7EA8034D}" type="slidenum">
              <a:rPr lang="en-US" smtClean="0"/>
              <a:pPr/>
              <a:t>37</a:t>
            </a:fld>
            <a:endParaRPr lang="en-US"/>
          </a:p>
        </p:txBody>
      </p:sp>
    </p:spTree>
    <p:extLst>
      <p:ext uri="{BB962C8B-B14F-4D97-AF65-F5344CB8AC3E}">
        <p14:creationId xmlns:p14="http://schemas.microsoft.com/office/powerpoint/2010/main" val="201152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https://www.owasp.org/index.php/Error_Handling#Generic_error_messages</a:t>
            </a:r>
          </a:p>
          <a:p>
            <a:endParaRPr lang="en-US" dirty="0"/>
          </a:p>
          <a:p>
            <a:r>
              <a:rPr lang="en-US" dirty="0"/>
              <a:t>http://security.stackexchange.com/questions/19130/is-a-stack-trace-of-a-server-application-a-vulnerability</a:t>
            </a:r>
          </a:p>
        </p:txBody>
      </p:sp>
      <p:sp>
        <p:nvSpPr>
          <p:cNvPr id="4" name="Slide Number Placeholder 3"/>
          <p:cNvSpPr>
            <a:spLocks noGrp="1"/>
          </p:cNvSpPr>
          <p:nvPr>
            <p:ph type="sldNum" sz="quarter" idx="10"/>
          </p:nvPr>
        </p:nvSpPr>
        <p:spPr/>
        <p:txBody>
          <a:bodyPr/>
          <a:lstStyle/>
          <a:p>
            <a:fld id="{F78F47BC-7D22-4596-AB6B-048C7EA8034D}" type="slidenum">
              <a:rPr lang="en-US" smtClean="0"/>
              <a:pPr/>
              <a:t>38</a:t>
            </a:fld>
            <a:endParaRPr lang="en-US"/>
          </a:p>
        </p:txBody>
      </p:sp>
    </p:spTree>
    <p:extLst>
      <p:ext uri="{BB962C8B-B14F-4D97-AF65-F5344CB8AC3E}">
        <p14:creationId xmlns:p14="http://schemas.microsoft.com/office/powerpoint/2010/main" val="1350422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http://tomcat.apache.org/tomcat-7.0-doc/servletapi/javax/servlet/http/HttpServletResponse.html#getStatus() </a:t>
            </a:r>
          </a:p>
        </p:txBody>
      </p:sp>
      <p:sp>
        <p:nvSpPr>
          <p:cNvPr id="4" name="Slide Number Placeholder 3"/>
          <p:cNvSpPr>
            <a:spLocks noGrp="1"/>
          </p:cNvSpPr>
          <p:nvPr>
            <p:ph type="sldNum" sz="quarter" idx="10"/>
          </p:nvPr>
        </p:nvSpPr>
        <p:spPr/>
        <p:txBody>
          <a:bodyPr/>
          <a:lstStyle/>
          <a:p>
            <a:fld id="{F78F47BC-7D22-4596-AB6B-048C7EA8034D}" type="slidenum">
              <a:rPr lang="en-US" smtClean="0"/>
              <a:pPr/>
              <a:t>41</a:t>
            </a:fld>
            <a:endParaRPr lang="en-US"/>
          </a:p>
        </p:txBody>
      </p:sp>
    </p:spTree>
    <p:extLst>
      <p:ext uri="{BB962C8B-B14F-4D97-AF65-F5344CB8AC3E}">
        <p14:creationId xmlns:p14="http://schemas.microsoft.com/office/powerpoint/2010/main" val="269375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Strict-Transport-Security is added by default to HTTPS requests only. This</a:t>
            </a:r>
            <a:r>
              <a:rPr lang="en-US" baseline="0" dirty="0"/>
              <a:t> is an issue if you have a site that’s a mix of HTTP/HTTPS. Once a domain is marked with STS, it will break HTTP functionality</a:t>
            </a:r>
          </a:p>
          <a:p>
            <a:endParaRPr lang="en-US" baseline="0" dirty="0"/>
          </a:p>
          <a:p>
            <a:r>
              <a:rPr lang="en-US" baseline="0" dirty="0"/>
              <a:t>Spring Security defaults:</a:t>
            </a:r>
          </a:p>
          <a:p>
            <a:r>
              <a:rPr lang="en-US" dirty="0"/>
              <a:t>Cache-Control: no-cache, no-store, max-age=0, must-revalidate </a:t>
            </a:r>
          </a:p>
          <a:p>
            <a:r>
              <a:rPr lang="en-US" dirty="0"/>
              <a:t>Pragma: no-cache Expires: 0 </a:t>
            </a:r>
          </a:p>
          <a:p>
            <a:r>
              <a:rPr lang="en-US" dirty="0"/>
              <a:t>X-Content-Type-Options: </a:t>
            </a:r>
            <a:r>
              <a:rPr lang="en-US" dirty="0" err="1"/>
              <a:t>nosniff</a:t>
            </a:r>
            <a:endParaRPr lang="en-US" dirty="0"/>
          </a:p>
          <a:p>
            <a:r>
              <a:rPr lang="en-US" dirty="0"/>
              <a:t>Strict-Transport-Security: max-age=31536000 ; </a:t>
            </a:r>
            <a:r>
              <a:rPr lang="en-US" dirty="0" err="1"/>
              <a:t>includeSubDomains</a:t>
            </a:r>
            <a:endParaRPr lang="en-US" dirty="0"/>
          </a:p>
          <a:p>
            <a:r>
              <a:rPr lang="en-US" dirty="0"/>
              <a:t>X-Frame-Options: DENY </a:t>
            </a:r>
          </a:p>
          <a:p>
            <a:r>
              <a:rPr lang="en-US" dirty="0"/>
              <a:t>X-XSS-Protection: 1; mode=block</a:t>
            </a:r>
          </a:p>
        </p:txBody>
      </p:sp>
      <p:sp>
        <p:nvSpPr>
          <p:cNvPr id="4" name="Slide Number Placeholder 3"/>
          <p:cNvSpPr>
            <a:spLocks noGrp="1"/>
          </p:cNvSpPr>
          <p:nvPr>
            <p:ph type="sldNum" sz="quarter" idx="10"/>
          </p:nvPr>
        </p:nvSpPr>
        <p:spPr/>
        <p:txBody>
          <a:bodyPr/>
          <a:lstStyle/>
          <a:p>
            <a:fld id="{F78F47BC-7D22-4596-AB6B-048C7EA8034D}" type="slidenum">
              <a:rPr lang="en-US" smtClean="0"/>
              <a:pPr/>
              <a:t>42</a:t>
            </a:fld>
            <a:endParaRPr lang="en-US"/>
          </a:p>
        </p:txBody>
      </p:sp>
    </p:spTree>
    <p:extLst>
      <p:ext uri="{BB962C8B-B14F-4D97-AF65-F5344CB8AC3E}">
        <p14:creationId xmlns:p14="http://schemas.microsoft.com/office/powerpoint/2010/main" val="1283897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https://daveceddia.com/escape-or-sanitize-html-in-angular/</a:t>
            </a:r>
          </a:p>
          <a:p>
            <a:endParaRPr lang="en-US" dirty="0"/>
          </a:p>
          <a:p>
            <a:r>
              <a:rPr lang="en-US" dirty="0"/>
              <a:t>Note:</a:t>
            </a:r>
            <a:r>
              <a:rPr lang="en-US" baseline="0" dirty="0"/>
              <a:t> $sanitize uses </a:t>
            </a:r>
            <a:r>
              <a:rPr lang="en-US" baseline="0" dirty="0" err="1"/>
              <a:t>Angular’s</a:t>
            </a:r>
            <a:r>
              <a:rPr lang="en-US" baseline="0" dirty="0"/>
              <a:t> Strict Contextual Escaping (SCE). This can be bypassed if the input is trusted - https://docs.angularjs.org/api/ng/service/$sce#show-me-an-example-using-sce- . This is not recommended, but in certain cases (such as when a significant amount of code was already written before the introduction of SCE) this may be acceptable. Knowing about this bypass also allows one to code review for security, locating instances of unsafe input handling.</a:t>
            </a: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43</a:t>
            </a:fld>
            <a:endParaRPr lang="en-US"/>
          </a:p>
        </p:txBody>
      </p:sp>
    </p:spTree>
    <p:extLst>
      <p:ext uri="{BB962C8B-B14F-4D97-AF65-F5344CB8AC3E}">
        <p14:creationId xmlns:p14="http://schemas.microsoft.com/office/powerpoint/2010/main" val="617046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http://stackoverflow.com/questions/12977299/prevent-xxe-attack-with-jaxb</a:t>
            </a:r>
          </a:p>
          <a:p>
            <a:endParaRPr lang="en-US" dirty="0"/>
          </a:p>
          <a:p>
            <a:r>
              <a:rPr lang="en-US" dirty="0"/>
              <a:t>Static analysis security tools such as </a:t>
            </a:r>
            <a:r>
              <a:rPr lang="en-US" dirty="0" err="1"/>
              <a:t>FindSecBugs</a:t>
            </a:r>
            <a:r>
              <a:rPr lang="en-US" dirty="0"/>
              <a:t> (free, open source) can</a:t>
            </a:r>
            <a:r>
              <a:rPr lang="en-US" baseline="0" dirty="0"/>
              <a:t> reliably detect these </a:t>
            </a:r>
            <a:r>
              <a:rPr lang="en-US" baseline="0" dirty="0" err="1"/>
              <a:t>vulns</a:t>
            </a:r>
            <a:r>
              <a:rPr lang="en-US" baseline="0" dirty="0"/>
              <a:t> in code: https://find-sec-bugs.github.io/bugs.htm#XXE_XMLSTREAMREADER</a:t>
            </a:r>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46</a:t>
            </a:fld>
            <a:endParaRPr lang="en-US"/>
          </a:p>
        </p:txBody>
      </p:sp>
    </p:spTree>
    <p:extLst>
      <p:ext uri="{BB962C8B-B14F-4D97-AF65-F5344CB8AC3E}">
        <p14:creationId xmlns:p14="http://schemas.microsoft.com/office/powerpoint/2010/main" val="320694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List of fingerprinting sources</a:t>
            </a:r>
          </a:p>
          <a:p>
            <a:r>
              <a:rPr lang="en-US" sz="1200" b="0" i="0" kern="1200" dirty="0" err="1">
                <a:solidFill>
                  <a:schemeClr val="tx1"/>
                </a:solidFill>
                <a:effectLst/>
                <a:latin typeface="+mn-lt"/>
                <a:ea typeface="+mn-ea"/>
                <a:cs typeface="+mn-cs"/>
              </a:rPr>
              <a:t>UserAgent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Language</a:t>
            </a:r>
          </a:p>
          <a:p>
            <a:r>
              <a:rPr lang="en-US" sz="1200" b="0" i="0" kern="1200" dirty="0">
                <a:solidFill>
                  <a:schemeClr val="tx1"/>
                </a:solidFill>
                <a:effectLst/>
                <a:latin typeface="+mn-lt"/>
                <a:ea typeface="+mn-ea"/>
                <a:cs typeface="+mn-cs"/>
              </a:rPr>
              <a:t>Color Depth</a:t>
            </a:r>
          </a:p>
          <a:p>
            <a:r>
              <a:rPr lang="en-US" sz="1200" b="0" i="0" kern="1200" dirty="0">
                <a:solidFill>
                  <a:schemeClr val="tx1"/>
                </a:solidFill>
                <a:effectLst/>
                <a:latin typeface="+mn-lt"/>
                <a:ea typeface="+mn-ea"/>
                <a:cs typeface="+mn-cs"/>
              </a:rPr>
              <a:t>Screen Resolution</a:t>
            </a:r>
          </a:p>
          <a:p>
            <a:r>
              <a:rPr lang="en-US" sz="1200" b="0" i="0" kern="1200" dirty="0" err="1">
                <a:solidFill>
                  <a:schemeClr val="tx1"/>
                </a:solidFill>
                <a:effectLst/>
                <a:latin typeface="+mn-lt"/>
                <a:ea typeface="+mn-ea"/>
                <a:cs typeface="+mn-cs"/>
              </a:rPr>
              <a:t>Timezone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Has session storage or not</a:t>
            </a:r>
          </a:p>
          <a:p>
            <a:r>
              <a:rPr lang="en-US" sz="1200" b="0" i="0" kern="1200" dirty="0">
                <a:solidFill>
                  <a:schemeClr val="tx1"/>
                </a:solidFill>
                <a:effectLst/>
                <a:latin typeface="+mn-lt"/>
                <a:ea typeface="+mn-ea"/>
                <a:cs typeface="+mn-cs"/>
              </a:rPr>
              <a:t>Has local storage or not</a:t>
            </a:r>
          </a:p>
          <a:p>
            <a:r>
              <a:rPr lang="en-US" sz="1200" b="0" i="0" kern="1200" dirty="0">
                <a:solidFill>
                  <a:schemeClr val="tx1"/>
                </a:solidFill>
                <a:effectLst/>
                <a:latin typeface="+mn-lt"/>
                <a:ea typeface="+mn-ea"/>
                <a:cs typeface="+mn-cs"/>
              </a:rPr>
              <a:t>Has indexed DB</a:t>
            </a:r>
          </a:p>
          <a:p>
            <a:r>
              <a:rPr lang="en-US" sz="1200" b="0" i="0" kern="1200" dirty="0">
                <a:solidFill>
                  <a:schemeClr val="tx1"/>
                </a:solidFill>
                <a:effectLst/>
                <a:latin typeface="+mn-lt"/>
                <a:ea typeface="+mn-ea"/>
                <a:cs typeface="+mn-cs"/>
              </a:rPr>
              <a:t>Has IE specific '</a:t>
            </a:r>
            <a:r>
              <a:rPr lang="en-US" sz="1200" b="0" i="0" kern="1200" dirty="0" err="1">
                <a:solidFill>
                  <a:schemeClr val="tx1"/>
                </a:solidFill>
                <a:effectLst/>
                <a:latin typeface="+mn-lt"/>
                <a:ea typeface="+mn-ea"/>
                <a:cs typeface="+mn-cs"/>
              </a:rPr>
              <a:t>AddBehavior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Has open DB</a:t>
            </a:r>
          </a:p>
          <a:p>
            <a:r>
              <a:rPr lang="en-US" sz="1200" b="0" i="0" kern="1200" dirty="0">
                <a:solidFill>
                  <a:schemeClr val="tx1"/>
                </a:solidFill>
                <a:effectLst/>
                <a:latin typeface="+mn-lt"/>
                <a:ea typeface="+mn-ea"/>
                <a:cs typeface="+mn-cs"/>
              </a:rPr>
              <a:t>CPU class</a:t>
            </a:r>
          </a:p>
          <a:p>
            <a:r>
              <a:rPr lang="en-US" sz="1200" b="0" i="0" kern="1200" dirty="0">
                <a:solidFill>
                  <a:schemeClr val="tx1"/>
                </a:solidFill>
                <a:effectLst/>
                <a:latin typeface="+mn-lt"/>
                <a:ea typeface="+mn-ea"/>
                <a:cs typeface="+mn-cs"/>
              </a:rPr>
              <a:t>Platform</a:t>
            </a:r>
          </a:p>
          <a:p>
            <a:r>
              <a:rPr lang="en-US" sz="1200" b="0" i="0" kern="1200" dirty="0" err="1">
                <a:solidFill>
                  <a:schemeClr val="tx1"/>
                </a:solidFill>
                <a:effectLst/>
                <a:latin typeface="+mn-lt"/>
                <a:ea typeface="+mn-ea"/>
                <a:cs typeface="+mn-cs"/>
              </a:rPr>
              <a:t>DoNotTrack</a:t>
            </a:r>
            <a:r>
              <a:rPr lang="en-US" sz="1200" b="0" i="0" kern="1200" dirty="0">
                <a:solidFill>
                  <a:schemeClr val="tx1"/>
                </a:solidFill>
                <a:effectLst/>
                <a:latin typeface="+mn-lt"/>
                <a:ea typeface="+mn-ea"/>
                <a:cs typeface="+mn-cs"/>
              </a:rPr>
              <a:t> or not</a:t>
            </a:r>
          </a:p>
          <a:p>
            <a:r>
              <a:rPr lang="en-US" sz="1200" b="0" i="0" kern="1200" dirty="0">
                <a:solidFill>
                  <a:schemeClr val="tx1"/>
                </a:solidFill>
                <a:effectLst/>
                <a:latin typeface="+mn-lt"/>
                <a:ea typeface="+mn-ea"/>
                <a:cs typeface="+mn-cs"/>
              </a:rPr>
              <a:t>Full list of installed fonts (maintaining their order, which increases the entropy), implemented with Flash.</a:t>
            </a:r>
          </a:p>
          <a:p>
            <a:r>
              <a:rPr lang="en-US" sz="1200" b="0" i="0" kern="1200" dirty="0">
                <a:solidFill>
                  <a:schemeClr val="tx1"/>
                </a:solidFill>
                <a:effectLst/>
                <a:latin typeface="+mn-lt"/>
                <a:ea typeface="+mn-ea"/>
                <a:cs typeface="+mn-cs"/>
              </a:rPr>
              <a:t>A list of installed fonts, detected with JS/CSS (side-channel technique) - can detect up to 500 installed fonts without flash</a:t>
            </a:r>
          </a:p>
          <a:p>
            <a:r>
              <a:rPr lang="en-US" sz="1200" b="0" i="0" kern="1200" dirty="0">
                <a:solidFill>
                  <a:schemeClr val="tx1"/>
                </a:solidFill>
                <a:effectLst/>
                <a:latin typeface="+mn-lt"/>
                <a:ea typeface="+mn-ea"/>
                <a:cs typeface="+mn-cs"/>
              </a:rPr>
              <a:t>Canvas fingerprinting</a:t>
            </a:r>
          </a:p>
          <a:p>
            <a:r>
              <a:rPr lang="en-US" sz="1200" b="0" i="0" kern="1200" dirty="0" err="1">
                <a:solidFill>
                  <a:schemeClr val="tx1"/>
                </a:solidFill>
                <a:effectLst/>
                <a:latin typeface="+mn-lt"/>
                <a:ea typeface="+mn-ea"/>
                <a:cs typeface="+mn-cs"/>
              </a:rPr>
              <a:t>WebGL</a:t>
            </a:r>
            <a:r>
              <a:rPr lang="en-US" sz="1200" b="0" i="0" kern="1200" dirty="0">
                <a:solidFill>
                  <a:schemeClr val="tx1"/>
                </a:solidFill>
                <a:effectLst/>
                <a:latin typeface="+mn-lt"/>
                <a:ea typeface="+mn-ea"/>
                <a:cs typeface="+mn-cs"/>
              </a:rPr>
              <a:t> fingerprinting</a:t>
            </a:r>
          </a:p>
          <a:p>
            <a:r>
              <a:rPr lang="en-US" sz="1200" b="0" i="0" kern="1200" dirty="0">
                <a:solidFill>
                  <a:schemeClr val="tx1"/>
                </a:solidFill>
                <a:effectLst/>
                <a:latin typeface="+mn-lt"/>
                <a:ea typeface="+mn-ea"/>
                <a:cs typeface="+mn-cs"/>
              </a:rPr>
              <a:t>Plugins (IE included)</a:t>
            </a:r>
          </a:p>
          <a:p>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AdBlock</a:t>
            </a:r>
            <a:r>
              <a:rPr lang="en-US" sz="1200" b="0" i="0" kern="1200" dirty="0">
                <a:solidFill>
                  <a:schemeClr val="tx1"/>
                </a:solidFill>
                <a:effectLst/>
                <a:latin typeface="+mn-lt"/>
                <a:ea typeface="+mn-ea"/>
                <a:cs typeface="+mn-cs"/>
              </a:rPr>
              <a:t> installed or not</a:t>
            </a:r>
          </a:p>
          <a:p>
            <a:r>
              <a:rPr lang="en-US" sz="1200" b="0" i="0" kern="1200" dirty="0">
                <a:solidFill>
                  <a:schemeClr val="tx1"/>
                </a:solidFill>
                <a:effectLst/>
                <a:latin typeface="+mn-lt"/>
                <a:ea typeface="+mn-ea"/>
                <a:cs typeface="+mn-cs"/>
              </a:rPr>
              <a:t>Has the user tampered with its languages </a:t>
            </a:r>
            <a:r>
              <a:rPr lang="en-US" sz="1200" b="0" i="0" u="none" strike="noStrike" kern="1200" baseline="30000" dirty="0">
                <a:solidFill>
                  <a:schemeClr val="tx1"/>
                </a:solidFill>
                <a:effectLst/>
                <a:latin typeface="+mn-lt"/>
                <a:ea typeface="+mn-ea"/>
                <a:cs typeface="+mn-cs"/>
                <a:hlinkClick r:id="rId3"/>
              </a:rPr>
              <a: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Has the user tampered with its screen resolution </a:t>
            </a:r>
            <a:r>
              <a:rPr lang="en-US" sz="1200" b="0" i="0" u="none" strike="noStrike" kern="1200" baseline="30000" dirty="0">
                <a:solidFill>
                  <a:schemeClr val="tx1"/>
                </a:solidFill>
                <a:effectLst/>
                <a:latin typeface="+mn-lt"/>
                <a:ea typeface="+mn-ea"/>
                <a:cs typeface="+mn-cs"/>
                <a:hlinkClick r:id="rId3"/>
              </a:rPr>
              <a: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Has the user tampered with its OS </a:t>
            </a:r>
            <a:r>
              <a:rPr lang="en-US" sz="1200" b="0" i="0" u="none" strike="noStrike" kern="1200" baseline="30000" dirty="0">
                <a:solidFill>
                  <a:schemeClr val="tx1"/>
                </a:solidFill>
                <a:effectLst/>
                <a:latin typeface="+mn-lt"/>
                <a:ea typeface="+mn-ea"/>
                <a:cs typeface="+mn-cs"/>
                <a:hlinkClick r:id="rId3"/>
              </a:rPr>
              <a: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Has the user tampered with its browser </a:t>
            </a:r>
            <a:r>
              <a:rPr lang="en-US" sz="1200" b="0" i="0" u="none" strike="noStrike" kern="1200" baseline="30000" dirty="0">
                <a:solidFill>
                  <a:schemeClr val="tx1"/>
                </a:solidFill>
                <a:effectLst/>
                <a:latin typeface="+mn-lt"/>
                <a:ea typeface="+mn-ea"/>
                <a:cs typeface="+mn-cs"/>
                <a:hlinkClick r:id="rId3"/>
              </a:rPr>
              <a: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Touch screen detection and capabilities</a:t>
            </a:r>
          </a:p>
          <a:p>
            <a:r>
              <a:rPr lang="en-US" sz="1200" b="0" i="0" kern="1200" dirty="0">
                <a:solidFill>
                  <a:schemeClr val="tx1"/>
                </a:solidFill>
                <a:effectLst/>
                <a:latin typeface="+mn-lt"/>
                <a:ea typeface="+mn-ea"/>
                <a:cs typeface="+mn-cs"/>
              </a:rPr>
              <a:t>Pixel Ratio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SafetyNet examines software and hardware information on the device where your app is installed to create a profile of that device. The service then attempts to find this same profile within a list of device models that have passed Android compatibility testing. The API also uses this software and hardware information to help you assess the basic integrity of the device, as well as the APK information of the calling app. This attestation helps you to determine whether or not the particular device has been tampered with or otherwise modified. It also assesses the trustworthiness of the app that is requesting information from your backend logic.</a:t>
            </a:r>
          </a:p>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7</a:t>
            </a:fld>
            <a:endParaRPr lang="en-US"/>
          </a:p>
        </p:txBody>
      </p:sp>
    </p:spTree>
    <p:extLst>
      <p:ext uri="{BB962C8B-B14F-4D97-AF65-F5344CB8AC3E}">
        <p14:creationId xmlns:p14="http://schemas.microsoft.com/office/powerpoint/2010/main" val="3911032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F47BC-7D22-4596-AB6B-048C7EA8034D}" type="slidenum">
              <a:rPr lang="en-US" smtClean="0"/>
              <a:pPr/>
              <a:t>9</a:t>
            </a:fld>
            <a:endParaRPr lang="en-US"/>
          </a:p>
        </p:txBody>
      </p:sp>
    </p:spTree>
    <p:extLst>
      <p:ext uri="{BB962C8B-B14F-4D97-AF65-F5344CB8AC3E}">
        <p14:creationId xmlns:p14="http://schemas.microsoft.com/office/powerpoint/2010/main" val="13005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Angular app will presumably be using cookies while talking to the UI server. </a:t>
            </a:r>
            <a:r>
              <a:rPr lang="en-US" dirty="0" err="1"/>
              <a:t>Zuul</a:t>
            </a:r>
            <a:r>
              <a:rPr lang="en-US" dirty="0"/>
              <a:t> will forward these by default unless a filter is setup not to.</a:t>
            </a:r>
          </a:p>
        </p:txBody>
      </p:sp>
      <p:sp>
        <p:nvSpPr>
          <p:cNvPr id="4" name="Slide Number Placeholder 3"/>
          <p:cNvSpPr>
            <a:spLocks noGrp="1"/>
          </p:cNvSpPr>
          <p:nvPr>
            <p:ph type="sldNum" sz="quarter" idx="10"/>
          </p:nvPr>
        </p:nvSpPr>
        <p:spPr/>
        <p:txBody>
          <a:bodyPr/>
          <a:lstStyle/>
          <a:p>
            <a:fld id="{F78F47BC-7D22-4596-AB6B-048C7EA8034D}" type="slidenum">
              <a:rPr lang="en-US" smtClean="0"/>
              <a:pPr/>
              <a:t>12</a:t>
            </a:fld>
            <a:endParaRPr lang="en-US"/>
          </a:p>
        </p:txBody>
      </p:sp>
    </p:spTree>
    <p:extLst>
      <p:ext uri="{BB962C8B-B14F-4D97-AF65-F5344CB8AC3E}">
        <p14:creationId xmlns:p14="http://schemas.microsoft.com/office/powerpoint/2010/main" val="37517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http://projects.spring.io/spring-security-oauth/docs/oauth2.html</a:t>
            </a:r>
            <a:r>
              <a:rPr lang="en-US" dirty="0"/>
              <a:t> </a:t>
            </a:r>
          </a:p>
        </p:txBody>
      </p:sp>
      <p:sp>
        <p:nvSpPr>
          <p:cNvPr id="4" name="Slide Number Placeholder 3"/>
          <p:cNvSpPr>
            <a:spLocks noGrp="1"/>
          </p:cNvSpPr>
          <p:nvPr>
            <p:ph type="sldNum" sz="quarter" idx="10"/>
          </p:nvPr>
        </p:nvSpPr>
        <p:spPr/>
        <p:txBody>
          <a:bodyPr/>
          <a:lstStyle/>
          <a:p>
            <a:fld id="{F78F47BC-7D22-4596-AB6B-048C7EA8034D}" type="slidenum">
              <a:rPr lang="en-US" smtClean="0"/>
              <a:pPr/>
              <a:t>13</a:t>
            </a:fld>
            <a:endParaRPr lang="en-US"/>
          </a:p>
        </p:txBody>
      </p:sp>
    </p:spTree>
    <p:extLst>
      <p:ext uri="{BB962C8B-B14F-4D97-AF65-F5344CB8AC3E}">
        <p14:creationId xmlns:p14="http://schemas.microsoft.com/office/powerpoint/2010/main" val="156613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https://www.owasp.org/index.php/OWASP_JSON_Sanitizer#tab=Motivation</a:t>
            </a:r>
          </a:p>
          <a:p>
            <a:endParaRPr lang="en-US"/>
          </a:p>
          <a:p>
            <a:endParaRPr lang="en-US"/>
          </a:p>
        </p:txBody>
      </p:sp>
      <p:sp>
        <p:nvSpPr>
          <p:cNvPr id="4" name="Slide Number Placeholder 3"/>
          <p:cNvSpPr>
            <a:spLocks noGrp="1"/>
          </p:cNvSpPr>
          <p:nvPr>
            <p:ph type="sldNum" sz="quarter" idx="10"/>
          </p:nvPr>
        </p:nvSpPr>
        <p:spPr/>
        <p:txBody>
          <a:bodyPr/>
          <a:lstStyle/>
          <a:p>
            <a:fld id="{F78F47BC-7D22-4596-AB6B-048C7EA8034D}" type="slidenum">
              <a:rPr lang="en-US" smtClean="0"/>
              <a:pPr/>
              <a:t>14</a:t>
            </a:fld>
            <a:endParaRPr lang="en-US"/>
          </a:p>
        </p:txBody>
      </p:sp>
    </p:spTree>
    <p:extLst>
      <p:ext uri="{BB962C8B-B14F-4D97-AF65-F5344CB8AC3E}">
        <p14:creationId xmlns:p14="http://schemas.microsoft.com/office/powerpoint/2010/main" val="1854057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Honey traps &amp; pots can be deployed further up the stack, such as in the aggregation tier. The tradeoff is effectiveness vs ease of implementation. It’s easier to add this functionality to the API gateway so that all services can benefit from it immediately. On the other hand, the most effective </a:t>
            </a:r>
            <a:r>
              <a:rPr lang="en-US" dirty="0" err="1"/>
              <a:t>honeytraps</a:t>
            </a:r>
            <a:r>
              <a:rPr lang="en-US" dirty="0"/>
              <a:t> are the ones that look like they really resemble some important service. Getting to this level of authenticity requires individual implementation at the service level, rather than generic implementations across all services.</a:t>
            </a:r>
          </a:p>
        </p:txBody>
      </p:sp>
      <p:sp>
        <p:nvSpPr>
          <p:cNvPr id="4" name="Slide Number Placeholder 3"/>
          <p:cNvSpPr>
            <a:spLocks noGrp="1"/>
          </p:cNvSpPr>
          <p:nvPr>
            <p:ph type="sldNum" sz="quarter" idx="10"/>
          </p:nvPr>
        </p:nvSpPr>
        <p:spPr/>
        <p:txBody>
          <a:bodyPr/>
          <a:lstStyle/>
          <a:p>
            <a:fld id="{F78F47BC-7D22-4596-AB6B-048C7EA8034D}" type="slidenum">
              <a:rPr lang="en-US" smtClean="0"/>
              <a:pPr/>
              <a:t>16</a:t>
            </a:fld>
            <a:endParaRPr lang="en-US"/>
          </a:p>
        </p:txBody>
      </p:sp>
    </p:spTree>
    <p:extLst>
      <p:ext uri="{BB962C8B-B14F-4D97-AF65-F5344CB8AC3E}">
        <p14:creationId xmlns:p14="http://schemas.microsoft.com/office/powerpoint/2010/main" val="91705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2"/>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422" indent="0" algn="ctr">
              <a:buNone/>
              <a:defRPr sz="8400"/>
            </a:lvl2pPr>
            <a:lvl3pPr marL="3840846" indent="0" algn="ctr">
              <a:buNone/>
              <a:defRPr sz="7560"/>
            </a:lvl3pPr>
            <a:lvl4pPr marL="5761269" indent="0" algn="ctr">
              <a:buNone/>
              <a:defRPr sz="6720"/>
            </a:lvl4pPr>
            <a:lvl5pPr marL="7681691" indent="0" algn="ctr">
              <a:buNone/>
              <a:defRPr sz="6720"/>
            </a:lvl5pPr>
            <a:lvl6pPr marL="9602114" indent="0" algn="ctr">
              <a:buNone/>
              <a:defRPr sz="6720"/>
            </a:lvl6pPr>
            <a:lvl7pPr marL="11522538" indent="0" algn="ctr">
              <a:buNone/>
              <a:defRPr sz="6720"/>
            </a:lvl7pPr>
            <a:lvl8pPr marL="13442960" indent="0" algn="ctr">
              <a:buNone/>
              <a:defRPr sz="6720"/>
            </a:lvl8pPr>
            <a:lvl9pPr marL="15363382"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BB788-25C7-4E07-949B-B2DA0C5D2BBE}"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157055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BB788-25C7-4E07-949B-B2DA0C5D2BBE}"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226144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1" y="1752600"/>
            <a:ext cx="1104138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1"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BB788-25C7-4E07-949B-B2DA0C5D2BBE}"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344315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8163" y="-1666000"/>
            <a:ext cx="44165520" cy="6362702"/>
          </a:xfrm>
        </p:spPr>
        <p:txBody>
          <a:bodyPr/>
          <a:lstStyle>
            <a:lvl1pPr>
              <a:defRPr u="sng"/>
            </a:lvl1pPr>
          </a:lstStyle>
          <a:p>
            <a:r>
              <a:rPr lang="en-US" dirty="0"/>
              <a:t>Click to edit Master title style</a:t>
            </a:r>
          </a:p>
        </p:txBody>
      </p:sp>
      <p:sp>
        <p:nvSpPr>
          <p:cNvPr id="3" name="Content Placeholder 2"/>
          <p:cNvSpPr>
            <a:spLocks noGrp="1"/>
          </p:cNvSpPr>
          <p:nvPr>
            <p:ph idx="1"/>
          </p:nvPr>
        </p:nvSpPr>
        <p:spPr>
          <a:xfrm>
            <a:off x="2008162" y="4706231"/>
            <a:ext cx="45677797" cy="2299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47685959" y="68801"/>
            <a:ext cx="3209533" cy="1446550"/>
          </a:xfrm>
          <a:prstGeom prst="rect">
            <a:avLst/>
          </a:prstGeom>
          <a:noFill/>
        </p:spPr>
        <p:txBody>
          <a:bodyPr wrap="none" rtlCol="0">
            <a:spAutoFit/>
          </a:bodyPr>
          <a:lstStyle/>
          <a:p>
            <a:r>
              <a:rPr lang="en-US" sz="8800" dirty="0">
                <a:hlinkClick r:id="rId2" action="ppaction://hlinksldjump"/>
              </a:rPr>
              <a:t>Home</a:t>
            </a:r>
            <a:endParaRPr lang="en-US" sz="8800" dirty="0"/>
          </a:p>
        </p:txBody>
      </p:sp>
      <p:pic>
        <p:nvPicPr>
          <p:cNvPr id="4" name="Graphic 3" descr="Line Arrow: U-turn"/>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43723" y="68801"/>
            <a:ext cx="1642236" cy="1642236"/>
          </a:xfrm>
          <a:prstGeom prst="rect">
            <a:avLst/>
          </a:prstGeom>
        </p:spPr>
      </p:pic>
    </p:spTree>
    <p:extLst>
      <p:ext uri="{BB962C8B-B14F-4D97-AF65-F5344CB8AC3E}">
        <p14:creationId xmlns:p14="http://schemas.microsoft.com/office/powerpoint/2010/main" val="124537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1" y="8206746"/>
            <a:ext cx="44165520" cy="13693138"/>
          </a:xfrm>
        </p:spPr>
        <p:txBody>
          <a:bodyPr anchor="b"/>
          <a:lstStyle>
            <a:lvl1pPr>
              <a:defRPr sz="25202"/>
            </a:lvl1pPr>
          </a:lstStyle>
          <a:p>
            <a:r>
              <a:rPr lang="en-US"/>
              <a:t>Click to edit Master title style</a:t>
            </a:r>
            <a:endParaRPr lang="en-US" dirty="0"/>
          </a:p>
        </p:txBody>
      </p:sp>
      <p:sp>
        <p:nvSpPr>
          <p:cNvPr id="3" name="Text Placeholder 2"/>
          <p:cNvSpPr>
            <a:spLocks noGrp="1"/>
          </p:cNvSpPr>
          <p:nvPr>
            <p:ph type="body" idx="1"/>
          </p:nvPr>
        </p:nvSpPr>
        <p:spPr>
          <a:xfrm>
            <a:off x="3493771" y="22029425"/>
            <a:ext cx="44165520" cy="7200898"/>
          </a:xfrm>
        </p:spPr>
        <p:txBody>
          <a:bodyPr/>
          <a:lstStyle>
            <a:lvl1pPr marL="0" indent="0">
              <a:buNone/>
              <a:defRPr sz="10080">
                <a:solidFill>
                  <a:schemeClr val="tx1">
                    <a:tint val="75000"/>
                  </a:schemeClr>
                </a:solidFill>
              </a:defRPr>
            </a:lvl1pPr>
            <a:lvl2pPr marL="1920422" indent="0">
              <a:buNone/>
              <a:defRPr sz="8400">
                <a:solidFill>
                  <a:schemeClr val="tx1">
                    <a:tint val="75000"/>
                  </a:schemeClr>
                </a:solidFill>
              </a:defRPr>
            </a:lvl2pPr>
            <a:lvl3pPr marL="3840846" indent="0">
              <a:buNone/>
              <a:defRPr sz="7560">
                <a:solidFill>
                  <a:schemeClr val="tx1">
                    <a:tint val="75000"/>
                  </a:schemeClr>
                </a:solidFill>
              </a:defRPr>
            </a:lvl3pPr>
            <a:lvl4pPr marL="5761269" indent="0">
              <a:buNone/>
              <a:defRPr sz="6720">
                <a:solidFill>
                  <a:schemeClr val="tx1">
                    <a:tint val="75000"/>
                  </a:schemeClr>
                </a:solidFill>
              </a:defRPr>
            </a:lvl4pPr>
            <a:lvl5pPr marL="7681691" indent="0">
              <a:buNone/>
              <a:defRPr sz="6720">
                <a:solidFill>
                  <a:schemeClr val="tx1">
                    <a:tint val="75000"/>
                  </a:schemeClr>
                </a:solidFill>
              </a:defRPr>
            </a:lvl5pPr>
            <a:lvl6pPr marL="9602114" indent="0">
              <a:buNone/>
              <a:defRPr sz="6720">
                <a:solidFill>
                  <a:schemeClr val="tx1">
                    <a:tint val="75000"/>
                  </a:schemeClr>
                </a:solidFill>
              </a:defRPr>
            </a:lvl6pPr>
            <a:lvl7pPr marL="11522538" indent="0">
              <a:buNone/>
              <a:defRPr sz="6720">
                <a:solidFill>
                  <a:schemeClr val="tx1">
                    <a:tint val="75000"/>
                  </a:schemeClr>
                </a:solidFill>
              </a:defRPr>
            </a:lvl7pPr>
            <a:lvl8pPr marL="13442960" indent="0">
              <a:buNone/>
              <a:defRPr sz="6720">
                <a:solidFill>
                  <a:schemeClr val="tx1">
                    <a:tint val="75000"/>
                  </a:schemeClr>
                </a:solidFill>
              </a:defRPr>
            </a:lvl8pPr>
            <a:lvl9pPr marL="1536338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BB788-25C7-4E07-949B-B2DA0C5D2BBE}"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309350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BB788-25C7-4E07-949B-B2DA0C5D2BBE}"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40637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8069582"/>
            <a:ext cx="21662706" cy="3954778"/>
          </a:xfrm>
        </p:spPr>
        <p:txBody>
          <a:bodyPr anchor="b"/>
          <a:lstStyle>
            <a:lvl1pPr marL="0" indent="0">
              <a:buNone/>
              <a:defRPr sz="10080" b="1"/>
            </a:lvl1pPr>
            <a:lvl2pPr marL="1920422" indent="0">
              <a:buNone/>
              <a:defRPr sz="8400" b="1"/>
            </a:lvl2pPr>
            <a:lvl3pPr marL="3840846" indent="0">
              <a:buNone/>
              <a:defRPr sz="7560" b="1"/>
            </a:lvl3pPr>
            <a:lvl4pPr marL="5761269" indent="0">
              <a:buNone/>
              <a:defRPr sz="6720" b="1"/>
            </a:lvl4pPr>
            <a:lvl5pPr marL="7681691" indent="0">
              <a:buNone/>
              <a:defRPr sz="6720" b="1"/>
            </a:lvl5pPr>
            <a:lvl6pPr marL="9602114" indent="0">
              <a:buNone/>
              <a:defRPr sz="6720" b="1"/>
            </a:lvl6pPr>
            <a:lvl7pPr marL="11522538" indent="0">
              <a:buNone/>
              <a:defRPr sz="6720" b="1"/>
            </a:lvl7pPr>
            <a:lvl8pPr marL="13442960" indent="0">
              <a:buNone/>
              <a:defRPr sz="6720" b="1"/>
            </a:lvl8pPr>
            <a:lvl9pPr marL="15363382"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2024360"/>
            <a:ext cx="2166270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422" indent="0">
              <a:buNone/>
              <a:defRPr sz="8400" b="1"/>
            </a:lvl2pPr>
            <a:lvl3pPr marL="3840846" indent="0">
              <a:buNone/>
              <a:defRPr sz="7560" b="1"/>
            </a:lvl3pPr>
            <a:lvl4pPr marL="5761269" indent="0">
              <a:buNone/>
              <a:defRPr sz="6720" b="1"/>
            </a:lvl4pPr>
            <a:lvl5pPr marL="7681691" indent="0">
              <a:buNone/>
              <a:defRPr sz="6720" b="1"/>
            </a:lvl5pPr>
            <a:lvl6pPr marL="9602114" indent="0">
              <a:buNone/>
              <a:defRPr sz="6720" b="1"/>
            </a:lvl6pPr>
            <a:lvl7pPr marL="11522538" indent="0">
              <a:buNone/>
              <a:defRPr sz="6720" b="1"/>
            </a:lvl7pPr>
            <a:lvl8pPr marL="13442960" indent="0">
              <a:buNone/>
              <a:defRPr sz="6720" b="1"/>
            </a:lvl8pPr>
            <a:lvl9pPr marL="15363382"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BB788-25C7-4E07-949B-B2DA0C5D2BBE}" type="datetimeFigureOut">
              <a:rPr lang="en-US" smtClean="0"/>
              <a:pPr/>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230987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BB788-25C7-4E07-949B-B2DA0C5D2BBE}" type="datetimeFigureOut">
              <a:rPr lang="en-US" smtClean="0"/>
              <a:pPr/>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194113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BB788-25C7-4E07-949B-B2DA0C5D2BBE}" type="datetimeFigureOut">
              <a:rPr lang="en-US" smtClean="0"/>
              <a:pPr/>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173241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6" cy="7680960"/>
          </a:xfrm>
        </p:spPr>
        <p:txBody>
          <a:bodyPr anchor="b"/>
          <a:lstStyle>
            <a:lvl1pPr>
              <a:defRPr sz="13442"/>
            </a:lvl1pPr>
          </a:lstStyle>
          <a:p>
            <a:r>
              <a:rPr lang="en-US"/>
              <a:t>Click to edit Master title style</a:t>
            </a:r>
            <a:endParaRPr lang="en-US" dirty="0"/>
          </a:p>
        </p:txBody>
      </p:sp>
      <p:sp>
        <p:nvSpPr>
          <p:cNvPr id="3" name="Content Placeholder 2"/>
          <p:cNvSpPr>
            <a:spLocks noGrp="1"/>
          </p:cNvSpPr>
          <p:nvPr>
            <p:ph idx="1"/>
          </p:nvPr>
        </p:nvSpPr>
        <p:spPr>
          <a:xfrm>
            <a:off x="21769390" y="4739643"/>
            <a:ext cx="25923240" cy="23393400"/>
          </a:xfrm>
        </p:spPr>
        <p:txBody>
          <a:bodyPr/>
          <a:lstStyle>
            <a:lvl1pPr>
              <a:defRPr sz="13442"/>
            </a:lvl1pPr>
            <a:lvl2pPr>
              <a:defRPr sz="11762"/>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875520"/>
            <a:ext cx="16515396" cy="18295622"/>
          </a:xfrm>
        </p:spPr>
        <p:txBody>
          <a:bodyPr/>
          <a:lstStyle>
            <a:lvl1pPr marL="0" indent="0">
              <a:buNone/>
              <a:defRPr sz="6720"/>
            </a:lvl1pPr>
            <a:lvl2pPr marL="1920422" indent="0">
              <a:buNone/>
              <a:defRPr sz="5880"/>
            </a:lvl2pPr>
            <a:lvl3pPr marL="3840846" indent="0">
              <a:buNone/>
              <a:defRPr sz="5040"/>
            </a:lvl3pPr>
            <a:lvl4pPr marL="5761269" indent="0">
              <a:buNone/>
              <a:defRPr sz="4200"/>
            </a:lvl4pPr>
            <a:lvl5pPr marL="7681691" indent="0">
              <a:buNone/>
              <a:defRPr sz="4200"/>
            </a:lvl5pPr>
            <a:lvl6pPr marL="9602114" indent="0">
              <a:buNone/>
              <a:defRPr sz="4200"/>
            </a:lvl6pPr>
            <a:lvl7pPr marL="11522538" indent="0">
              <a:buNone/>
              <a:defRPr sz="4200"/>
            </a:lvl7pPr>
            <a:lvl8pPr marL="13442960" indent="0">
              <a:buNone/>
              <a:defRPr sz="4200"/>
            </a:lvl8pPr>
            <a:lvl9pPr marL="15363382"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25BB788-25C7-4E07-949B-B2DA0C5D2BBE}"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85760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6" cy="7680960"/>
          </a:xfrm>
        </p:spPr>
        <p:txBody>
          <a:bodyPr anchor="b"/>
          <a:lstStyle>
            <a:lvl1pPr>
              <a:defRPr sz="13442"/>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739643"/>
            <a:ext cx="25923240" cy="23393400"/>
          </a:xfrm>
        </p:spPr>
        <p:txBody>
          <a:bodyPr anchor="t"/>
          <a:lstStyle>
            <a:lvl1pPr marL="0" indent="0">
              <a:buNone/>
              <a:defRPr sz="13442"/>
            </a:lvl1pPr>
            <a:lvl2pPr marL="1920422" indent="0">
              <a:buNone/>
              <a:defRPr sz="11762"/>
            </a:lvl2pPr>
            <a:lvl3pPr marL="3840846" indent="0">
              <a:buNone/>
              <a:defRPr sz="10080"/>
            </a:lvl3pPr>
            <a:lvl4pPr marL="5761269" indent="0">
              <a:buNone/>
              <a:defRPr sz="8400"/>
            </a:lvl4pPr>
            <a:lvl5pPr marL="7681691" indent="0">
              <a:buNone/>
              <a:defRPr sz="8400"/>
            </a:lvl5pPr>
            <a:lvl6pPr marL="9602114" indent="0">
              <a:buNone/>
              <a:defRPr sz="8400"/>
            </a:lvl6pPr>
            <a:lvl7pPr marL="11522538" indent="0">
              <a:buNone/>
              <a:defRPr sz="8400"/>
            </a:lvl7pPr>
            <a:lvl8pPr marL="13442960" indent="0">
              <a:buNone/>
              <a:defRPr sz="8400"/>
            </a:lvl8pPr>
            <a:lvl9pPr marL="15363382" indent="0">
              <a:buNone/>
              <a:defRPr sz="8400"/>
            </a:lvl9pPr>
          </a:lstStyle>
          <a:p>
            <a:r>
              <a:rPr lang="en-US"/>
              <a:t>Click icon to add picture</a:t>
            </a:r>
          </a:p>
        </p:txBody>
      </p:sp>
      <p:sp>
        <p:nvSpPr>
          <p:cNvPr id="4" name="Text Placeholder 3"/>
          <p:cNvSpPr>
            <a:spLocks noGrp="1"/>
          </p:cNvSpPr>
          <p:nvPr>
            <p:ph type="body" sz="half" idx="2"/>
          </p:nvPr>
        </p:nvSpPr>
        <p:spPr>
          <a:xfrm>
            <a:off x="3527112" y="9875520"/>
            <a:ext cx="16515396" cy="18295622"/>
          </a:xfrm>
        </p:spPr>
        <p:txBody>
          <a:bodyPr/>
          <a:lstStyle>
            <a:lvl1pPr marL="0" indent="0">
              <a:buNone/>
              <a:defRPr sz="6720"/>
            </a:lvl1pPr>
            <a:lvl2pPr marL="1920422" indent="0">
              <a:buNone/>
              <a:defRPr sz="5880"/>
            </a:lvl2pPr>
            <a:lvl3pPr marL="3840846" indent="0">
              <a:buNone/>
              <a:defRPr sz="5040"/>
            </a:lvl3pPr>
            <a:lvl4pPr marL="5761269" indent="0">
              <a:buNone/>
              <a:defRPr sz="4200"/>
            </a:lvl4pPr>
            <a:lvl5pPr marL="7681691" indent="0">
              <a:buNone/>
              <a:defRPr sz="4200"/>
            </a:lvl5pPr>
            <a:lvl6pPr marL="9602114" indent="0">
              <a:buNone/>
              <a:defRPr sz="4200"/>
            </a:lvl6pPr>
            <a:lvl7pPr marL="11522538" indent="0">
              <a:buNone/>
              <a:defRPr sz="4200"/>
            </a:lvl7pPr>
            <a:lvl8pPr marL="13442960" indent="0">
              <a:buNone/>
              <a:defRPr sz="4200"/>
            </a:lvl8pPr>
            <a:lvl9pPr marL="15363382"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25BB788-25C7-4E07-949B-B2DA0C5D2BBE}"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822B3-37AF-4D1B-8B6A-480834C8EF65}" type="slidenum">
              <a:rPr lang="en-US" smtClean="0"/>
              <a:pPr/>
              <a:t>‹#›</a:t>
            </a:fld>
            <a:endParaRPr lang="en-US"/>
          </a:p>
        </p:txBody>
      </p:sp>
    </p:spTree>
    <p:extLst>
      <p:ext uri="{BB962C8B-B14F-4D97-AF65-F5344CB8AC3E}">
        <p14:creationId xmlns:p14="http://schemas.microsoft.com/office/powerpoint/2010/main" val="331832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032" y="-115295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56470" y="6474071"/>
            <a:ext cx="46029489" cy="231032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3"/>
            <a:ext cx="11521440" cy="1752600"/>
          </a:xfrm>
          <a:prstGeom prst="rect">
            <a:avLst/>
          </a:prstGeom>
        </p:spPr>
        <p:txBody>
          <a:bodyPr vert="horz" lIns="91440" tIns="45720" rIns="91440" bIns="45720" rtlCol="0" anchor="ctr"/>
          <a:lstStyle>
            <a:lvl1pPr algn="l">
              <a:defRPr sz="5040">
                <a:solidFill>
                  <a:schemeClr val="bg1"/>
                </a:solidFill>
              </a:defRPr>
            </a:lvl1pPr>
          </a:lstStyle>
          <a:p>
            <a:fld id="{C25BB788-25C7-4E07-949B-B2DA0C5D2BBE}" type="datetimeFigureOut">
              <a:rPr lang="en-US" smtClean="0"/>
              <a:pPr/>
              <a:t>1/5/2017</a:t>
            </a:fld>
            <a:endParaRPr lang="en-US"/>
          </a:p>
        </p:txBody>
      </p:sp>
      <p:sp>
        <p:nvSpPr>
          <p:cNvPr id="5" name="Footer Placeholder 4"/>
          <p:cNvSpPr>
            <a:spLocks noGrp="1"/>
          </p:cNvSpPr>
          <p:nvPr>
            <p:ph type="ftr" sz="quarter" idx="3"/>
          </p:nvPr>
        </p:nvSpPr>
        <p:spPr>
          <a:xfrm>
            <a:off x="16962120" y="30510483"/>
            <a:ext cx="17282160" cy="1752600"/>
          </a:xfrm>
          <a:prstGeom prst="rect">
            <a:avLst/>
          </a:prstGeom>
        </p:spPr>
        <p:txBody>
          <a:bodyPr vert="horz" lIns="91440" tIns="45720" rIns="91440" bIns="45720" rtlCol="0" anchor="ctr"/>
          <a:lstStyle>
            <a:lvl1pPr algn="ctr">
              <a:defRPr sz="5040">
                <a:solidFill>
                  <a:schemeClr val="bg1"/>
                </a:solidFill>
              </a:defRPr>
            </a:lvl1pPr>
          </a:lstStyle>
          <a:p>
            <a:endParaRPr lang="en-US"/>
          </a:p>
        </p:txBody>
      </p:sp>
      <p:sp>
        <p:nvSpPr>
          <p:cNvPr id="6" name="Slide Number Placeholder 5"/>
          <p:cNvSpPr>
            <a:spLocks noGrp="1"/>
          </p:cNvSpPr>
          <p:nvPr>
            <p:ph type="sldNum" sz="quarter" idx="4"/>
          </p:nvPr>
        </p:nvSpPr>
        <p:spPr>
          <a:xfrm>
            <a:off x="36164520" y="30510483"/>
            <a:ext cx="11521440" cy="1752600"/>
          </a:xfrm>
          <a:prstGeom prst="rect">
            <a:avLst/>
          </a:prstGeom>
        </p:spPr>
        <p:txBody>
          <a:bodyPr vert="horz" lIns="91440" tIns="45720" rIns="91440" bIns="45720" rtlCol="0" anchor="ctr"/>
          <a:lstStyle>
            <a:lvl1pPr algn="r">
              <a:defRPr sz="5040">
                <a:solidFill>
                  <a:schemeClr val="bg1"/>
                </a:solidFill>
              </a:defRPr>
            </a:lvl1pPr>
          </a:lstStyle>
          <a:p>
            <a:fld id="{163822B3-37AF-4D1B-8B6A-480834C8EF65}" type="slidenum">
              <a:rPr lang="en-US" smtClean="0"/>
              <a:pPr/>
              <a:t>‹#›</a:t>
            </a:fld>
            <a:endParaRPr lang="en-US"/>
          </a:p>
        </p:txBody>
      </p:sp>
    </p:spTree>
    <p:extLst>
      <p:ext uri="{BB962C8B-B14F-4D97-AF65-F5344CB8AC3E}">
        <p14:creationId xmlns:p14="http://schemas.microsoft.com/office/powerpoint/2010/main" val="1062297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846" rtl="0" eaLnBrk="1" latinLnBrk="0" hangingPunct="1">
        <a:lnSpc>
          <a:spcPct val="90000"/>
        </a:lnSpc>
        <a:spcBef>
          <a:spcPct val="0"/>
        </a:spcBef>
        <a:buNone/>
        <a:defRPr sz="18482" kern="1200">
          <a:solidFill>
            <a:schemeClr val="bg1"/>
          </a:solidFill>
          <a:latin typeface="+mj-lt"/>
          <a:ea typeface="+mj-ea"/>
          <a:cs typeface="+mj-cs"/>
        </a:defRPr>
      </a:lvl1pPr>
    </p:titleStyle>
    <p:body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846" rtl="0" eaLnBrk="1" latinLnBrk="0" hangingPunct="1">
        <a:defRPr sz="7560" kern="1200">
          <a:solidFill>
            <a:schemeClr val="tx1"/>
          </a:solidFill>
          <a:latin typeface="+mn-lt"/>
          <a:ea typeface="+mn-ea"/>
          <a:cs typeface="+mn-cs"/>
        </a:defRPr>
      </a:lvl1pPr>
      <a:lvl2pPr marL="1920422" algn="l" defTabSz="3840846" rtl="0" eaLnBrk="1" latinLnBrk="0" hangingPunct="1">
        <a:defRPr sz="7560" kern="1200">
          <a:solidFill>
            <a:schemeClr val="tx1"/>
          </a:solidFill>
          <a:latin typeface="+mn-lt"/>
          <a:ea typeface="+mn-ea"/>
          <a:cs typeface="+mn-cs"/>
        </a:defRPr>
      </a:lvl2pPr>
      <a:lvl3pPr marL="3840846" algn="l" defTabSz="3840846" rtl="0" eaLnBrk="1" latinLnBrk="0" hangingPunct="1">
        <a:defRPr sz="7560" kern="1200">
          <a:solidFill>
            <a:schemeClr val="tx1"/>
          </a:solidFill>
          <a:latin typeface="+mn-lt"/>
          <a:ea typeface="+mn-ea"/>
          <a:cs typeface="+mn-cs"/>
        </a:defRPr>
      </a:lvl3pPr>
      <a:lvl4pPr marL="5761269" algn="l" defTabSz="3840846" rtl="0" eaLnBrk="1" latinLnBrk="0" hangingPunct="1">
        <a:defRPr sz="7560" kern="1200">
          <a:solidFill>
            <a:schemeClr val="tx1"/>
          </a:solidFill>
          <a:latin typeface="+mn-lt"/>
          <a:ea typeface="+mn-ea"/>
          <a:cs typeface="+mn-cs"/>
        </a:defRPr>
      </a:lvl4pPr>
      <a:lvl5pPr marL="7681691" algn="l" defTabSz="3840846" rtl="0" eaLnBrk="1" latinLnBrk="0" hangingPunct="1">
        <a:defRPr sz="7560" kern="1200">
          <a:solidFill>
            <a:schemeClr val="tx1"/>
          </a:solidFill>
          <a:latin typeface="+mn-lt"/>
          <a:ea typeface="+mn-ea"/>
          <a:cs typeface="+mn-cs"/>
        </a:defRPr>
      </a:lvl5pPr>
      <a:lvl6pPr marL="9602114" algn="l" defTabSz="3840846" rtl="0" eaLnBrk="1" latinLnBrk="0" hangingPunct="1">
        <a:defRPr sz="7560" kern="1200">
          <a:solidFill>
            <a:schemeClr val="tx1"/>
          </a:solidFill>
          <a:latin typeface="+mn-lt"/>
          <a:ea typeface="+mn-ea"/>
          <a:cs typeface="+mn-cs"/>
        </a:defRPr>
      </a:lvl6pPr>
      <a:lvl7pPr marL="11522538" algn="l" defTabSz="3840846" rtl="0" eaLnBrk="1" latinLnBrk="0" hangingPunct="1">
        <a:defRPr sz="7560" kern="1200">
          <a:solidFill>
            <a:schemeClr val="tx1"/>
          </a:solidFill>
          <a:latin typeface="+mn-lt"/>
          <a:ea typeface="+mn-ea"/>
          <a:cs typeface="+mn-cs"/>
        </a:defRPr>
      </a:lvl7pPr>
      <a:lvl8pPr marL="13442960" algn="l" defTabSz="3840846" rtl="0" eaLnBrk="1" latinLnBrk="0" hangingPunct="1">
        <a:defRPr sz="7560" kern="1200">
          <a:solidFill>
            <a:schemeClr val="tx1"/>
          </a:solidFill>
          <a:latin typeface="+mn-lt"/>
          <a:ea typeface="+mn-ea"/>
          <a:cs typeface="+mn-cs"/>
        </a:defRPr>
      </a:lvl8pPr>
      <a:lvl9pPr marL="15363382" algn="l" defTabSz="3840846"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nton.abashk.in/" TargetMode="External"/><Relationship Id="rId2" Type="http://schemas.openxmlformats.org/officeDocument/2006/relationships/hyperlink" Target="mailto:abashkin.anto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kamai.com/us/en/multimedia/documents/product-brief/bot-manager-product-brief.pdf" TargetMode="External"/><Relationship Id="rId2" Type="http://schemas.openxmlformats.org/officeDocument/2006/relationships/hyperlink" Target="https://www.owasp.org/images/3/33/Automated-threat-handbook.pdf" TargetMode="External"/><Relationship Id="rId1" Type="http://schemas.openxmlformats.org/officeDocument/2006/relationships/slideLayout" Target="../slideLayouts/slideLayout2.xml"/><Relationship Id="rId4" Type="http://schemas.openxmlformats.org/officeDocument/2006/relationships/hyperlink" Target="https://www.akamai.com/us/en/multimedia/documents/product-brief/kona-client-reputation-product-brief.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kubecloud.io/apigatewaypatter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hyperlink" Target="https://github.com/Netflix/zuul" TargetMode="External"/></Relationships>
</file>

<file path=ppt/slides/_rels/slide1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hyperlink" Target="http://projects.spring.io/spring-cloud/spring-cloud.html#_configuring_authentication_downstream_of_a_zuul_proxy"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owasp.org/index.php/OWASP_JSON_Sanitiz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washingtonpost.com/world/national-security/to-thwart-hackers-firms-salting-their-servers-with-fake-data/2013/01/02/3ce00712-4afa-11e2-9a42-d1ce6d0ed278_story.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hyperlink" Target="http://www.amazon.com/Web-Application-Defenders-Cookbook-Protecting/dp/111836218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hyperlink" Target="https://www.trustwave.com/Resources/SpiderLabs-Blog/Setting-HoneyTraps-with-ModSecurity--Adding-Fake-robots-txt-Disallow-Entri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trustwave.com/Resources/SpiderLabs-Blog/Setting-HoneyTraps-with-ModSecurity--Adding-Fake-HTML-Com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trustwave.com/Resources/SpiderLabs-Blog/Setting-HoneyTraps-with-ModSecurity--Adding-Fake-Hidden-Form-Field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trustwave.com/Resources/SpiderLabs-Blog/Setting-HoneyTraps-with-ModSecurity--Adding-Fake-Cooki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baytechblog.com/2015/09/08/application-resiliency-using-netflix-hystrix/" TargetMode="External"/><Relationship Id="rId7" Type="http://schemas.openxmlformats.org/officeDocument/2006/relationships/hyperlink" Target="https://github.com/spring-projects/spring-security-oauth/tree/master/sampl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projects.spring.io/spring-security-oauth/docs/oauth2.html" TargetMode="External"/><Relationship Id="rId5" Type="http://schemas.openxmlformats.org/officeDocument/2006/relationships/hyperlink" Target="https://github.com/Netflix/Hystrix/wiki" TargetMode="External"/><Relationship Id="rId4" Type="http://schemas.openxmlformats.org/officeDocument/2006/relationships/hyperlink" Target="http://www.ebaytechblog.com/wp-content/uploads/2015/08/secure_token_service.gi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ackoverflow.com/a/3261200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docs.spring.io/spring-security/site/docs/3.2.5.RELEASE/reference/htmlsingle/#el-acces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owasp.org/index.php/Cross-Site_Request_Forgery_(CSR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hyperlink" Target="http://ha.ckers.org/blog/20060725/forging-http-request-headers-with-flash/"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blog/1068-public-key-security-vulnerability-and-mitig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hyperlink" Target="https://www.owasp.org/index.php/Mass_Assignment_Cheat_Shee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owasp.org/index.php/Mass_Assignment_Cheat_Shee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30.xml"/></Relationships>
</file>

<file path=ppt/slides/_rels/slide29.xml.rels><?xml version="1.0" encoding="UTF-8" standalone="yes"?>
<Relationships xmlns="http://schemas.openxmlformats.org/package/2006/relationships"><Relationship Id="rId3" Type="http://schemas.openxmlformats.org/officeDocument/2006/relationships/hyperlink" Target="https://www.owasp.org/index.php/OWASP_Java_HTML_Sanitizer_Projec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hyperlink" Target="https://rawgit.com/OWASP/java-html-sanitizer/master/distrib/javadoc/org/owasp/html/HtmlPolicyBuilder.html" TargetMode="External"/><Relationship Id="rId4" Type="http://schemas.openxmlformats.org/officeDocument/2006/relationships/hyperlink" Target="https://github.com/OWASP/java-html-sanitizer/blob/master/src/main/java/org/owasp/html/Sanitizers.java"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blogs.forrester.com/ted_schadler/13-11-20-mobile_needs_a_four_tier_engagement_platfor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nginx.com/blog/time-to-move-to-a-four-tier-application-architectur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owasp.org/index.php/Bean_Validation_Cheat_Sheet" TargetMode="External"/><Relationship Id="rId5" Type="http://schemas.openxmlformats.org/officeDocument/2006/relationships/slide" Target="slide31.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owasp.org/index.php/Bean_Validation_Cheat_Sheet" TargetMode="Externa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owasp.org/index.php/Bean_Validation_Cheat_Sheet" TargetMode="Externa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hyperlink" Target="http://www.huffingtonpost.com/2011/06/27/citigroup-hack_n_885045.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jpasecurity.sourceforge.net/reference/manual.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www.searchtechnologies.com/blog/early-binding-versus-late-bindin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oftware-security.sans.org/developer-how-to/fix-sql-injection-in-java-hibernat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owasp.org/index.php/SQL_Injectio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jasypt.org/hibernate.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pring.io/blog/2013/11/01/exception-handling-in-spring-mv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owasp.org/index.php/OWASP_Java_Encoder_Project#tab=Main" TargetMode="External"/><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hyperlink" Target="https://www.owasp.org/index.php/OWASP_Java_Encoder_Project#tab=Use_the_Java_Encoder_Project"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23.xml"/><Relationship Id="rId18" Type="http://schemas.openxmlformats.org/officeDocument/2006/relationships/slide" Target="slide28.xml"/><Relationship Id="rId26" Type="http://schemas.openxmlformats.org/officeDocument/2006/relationships/slide" Target="slide49.xml"/><Relationship Id="rId3" Type="http://schemas.openxmlformats.org/officeDocument/2006/relationships/notesSlide" Target="../notesSlides/notesSlide2.xml"/><Relationship Id="rId21" Type="http://schemas.openxmlformats.org/officeDocument/2006/relationships/slide" Target="slide35.xml"/><Relationship Id="rId7" Type="http://schemas.openxmlformats.org/officeDocument/2006/relationships/slide" Target="slide7.xml"/><Relationship Id="rId12" Type="http://schemas.openxmlformats.org/officeDocument/2006/relationships/slide" Target="slide22.xml"/><Relationship Id="rId17" Type="http://schemas.openxmlformats.org/officeDocument/2006/relationships/slide" Target="slide40.xml"/><Relationship Id="rId25" Type="http://schemas.openxmlformats.org/officeDocument/2006/relationships/slide" Target="slide45.xml"/><Relationship Id="rId2" Type="http://schemas.openxmlformats.org/officeDocument/2006/relationships/slideLayout" Target="../slideLayouts/slideLayout7.xml"/><Relationship Id="rId16" Type="http://schemas.openxmlformats.org/officeDocument/2006/relationships/slide" Target="slide26.xml"/><Relationship Id="rId20" Type="http://schemas.openxmlformats.org/officeDocument/2006/relationships/slide" Target="slide39.xml"/><Relationship Id="rId1" Type="http://schemas.openxmlformats.org/officeDocument/2006/relationships/themeOverride" Target="../theme/themeOverride1.xml"/><Relationship Id="rId6" Type="http://schemas.openxmlformats.org/officeDocument/2006/relationships/slide" Target="slide6.xml"/><Relationship Id="rId11" Type="http://schemas.openxmlformats.org/officeDocument/2006/relationships/slide" Target="slide16.xml"/><Relationship Id="rId24" Type="http://schemas.openxmlformats.org/officeDocument/2006/relationships/slide" Target="slide47.xml"/><Relationship Id="rId5" Type="http://schemas.openxmlformats.org/officeDocument/2006/relationships/slide" Target="slide12.xml"/><Relationship Id="rId15" Type="http://schemas.openxmlformats.org/officeDocument/2006/relationships/slide" Target="slide24.xml"/><Relationship Id="rId23" Type="http://schemas.openxmlformats.org/officeDocument/2006/relationships/slide" Target="slide36.xml"/><Relationship Id="rId10" Type="http://schemas.openxmlformats.org/officeDocument/2006/relationships/slide" Target="slide10.xml"/><Relationship Id="rId19" Type="http://schemas.openxmlformats.org/officeDocument/2006/relationships/slide" Target="slide33.xml"/><Relationship Id="rId4" Type="http://schemas.openxmlformats.org/officeDocument/2006/relationships/slide" Target="slide14.xml"/><Relationship Id="rId9" Type="http://schemas.openxmlformats.org/officeDocument/2006/relationships/slide" Target="slide9.xml"/><Relationship Id="rId14" Type="http://schemas.openxmlformats.org/officeDocument/2006/relationships/slide" Target="slide42.xml"/><Relationship Id="rId22" Type="http://schemas.openxmlformats.org/officeDocument/2006/relationships/slide" Target="slide37.xml"/></Relationships>
</file>

<file path=ppt/slides/_rels/slide40.xml.rels><?xml version="1.0" encoding="UTF-8" standalone="yes"?>
<Relationships xmlns="http://schemas.openxmlformats.org/package/2006/relationships"><Relationship Id="rId3" Type="http://schemas.openxmlformats.org/officeDocument/2006/relationships/hyperlink" Target="https://www.owasp.org/index.php/Top_10_2013-A10-Unvalidated_Redirects_and_Forwards" TargetMode="External"/><Relationship Id="rId2" Type="http://schemas.openxmlformats.org/officeDocument/2006/relationships/hyperlink" Target="http://myapp.com/redirect?ru=http:/www..." TargetMode="External"/><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41.xml.rels><?xml version="1.0" encoding="UTF-8" standalone="yes"?>
<Relationships xmlns="http://schemas.openxmlformats.org/package/2006/relationships"><Relationship Id="rId3" Type="http://schemas.openxmlformats.org/officeDocument/2006/relationships/hyperlink" Target="https://www.owasp.org/index.php/Top_10_2013-A10-Unvalidated_Redirects_and_Forward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42.xml.rels><?xml version="1.0" encoding="UTF-8" standalone="yes"?>
<Relationships xmlns="http://schemas.openxmlformats.org/package/2006/relationships"><Relationship Id="rId3" Type="http://schemas.openxmlformats.org/officeDocument/2006/relationships/hyperlink" Target="https://www.owasp.org/index.php/OWASP_Secure_Headers_Project#tab=Headers" TargetMode="External"/><Relationship Id="rId7" Type="http://schemas.openxmlformats.org/officeDocument/2006/relationships/hyperlink" Target="https://www.owasp.org/index.php/List_of_useful_HTTP_headers#tab=Top_Websites_Example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docs.spring.io/spring-security/site/docs/current/reference/html/headers.html#headers-csp" TargetMode="External"/><Relationship Id="rId5" Type="http://schemas.openxmlformats.org/officeDocument/2006/relationships/hyperlink" Target="http://docs.spring.io/spring-security/site/docs/current/reference/html/headers.html#headers-hsts" TargetMode="External"/><Relationship Id="rId4" Type="http://schemas.openxmlformats.org/officeDocument/2006/relationships/hyperlink" Target="http://docs.spring.io/spring-security/site/docs/current/reference/html/headers.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angularjs.org/misc/faq" TargetMode="External"/><Relationship Id="rId7" Type="http://schemas.openxmlformats.org/officeDocument/2006/relationships/hyperlink" Target="https://daveceddia.com/escape-or-sanitize-html-in-angula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hyperlink" Target="https://docs.angularjs.org/api/ng/directive/ngBindHtml" TargetMode="External"/><Relationship Id="rId4" Type="http://schemas.openxmlformats.org/officeDocument/2006/relationships/hyperlink" Target="https://docs.angularjs.org/api/ngSanitize/service/$sanitiz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hyperlink" Target="https://www.owasp.org/index.php/XML_External_Entity_(XXE)_Process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hyperlink" Target="https://pivotal.io/security/cve-2013-4152" TargetMode="External"/><Relationship Id="rId7" Type="http://schemas.openxmlformats.org/officeDocument/2006/relationships/hyperlink" Target="http://stackoverflow.com/questions/12977299/prevent-xxe-attack-with-jaxb"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owasp.org/index.php/XML_External_Entity_(XXE)_Prevention_Cheat_Sheet#StAX_and_XMLInputFactory" TargetMode="External"/><Relationship Id="rId5" Type="http://schemas.openxmlformats.org/officeDocument/2006/relationships/hyperlink" Target="https://www.owasp.org/index.php/XML_External_Entity_(XXE)_Prevention_Cheat_Sheet#JAXP_DocumentBuilderFactory_and_SAXParserFactory" TargetMode="External"/><Relationship Id="rId4" Type="http://schemas.openxmlformats.org/officeDocument/2006/relationships/hyperlink" Target="https://github.com/spring-projects/spring-framework/pull/317/file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owasp.org/index.php/Logging_Cheat_Sheet#Which_events_to_log" TargetMode="External"/><Relationship Id="rId2" Type="http://schemas.openxmlformats.org/officeDocument/2006/relationships/hyperlink" Target="https://www.owasp.org/index.php/Logging_Cheat_Sheet" TargetMode="External"/><Relationship Id="rId1" Type="http://schemas.openxmlformats.org/officeDocument/2006/relationships/slideLayout" Target="../slideLayouts/slideLayout2.xml"/><Relationship Id="rId5" Type="http://schemas.openxmlformats.org/officeDocument/2006/relationships/slide" Target="slide48.xml"/><Relationship Id="rId4" Type="http://schemas.openxmlformats.org/officeDocument/2006/relationships/hyperlink" Target="https://www.owasp.org/index.php/Logging_Cheat_Sheet#Event_attribute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owasp.org/index.php/Logging_Cheat_Sheet#Event_collection" TargetMode="External"/><Relationship Id="rId2" Type="http://schemas.openxmlformats.org/officeDocument/2006/relationships/hyperlink" Target="https://www.owasp.org/index.php/Logging_Cheat_Sheet#Data_to_exclude" TargetMode="Externa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hyperlink" Target="https://en.wikipedia.org/wiki/Security_information_and_event_management" TargetMode="External"/><Relationship Id="rId4" Type="http://schemas.openxmlformats.org/officeDocument/2006/relationships/hyperlink" Target="https://www.owasp.org/index.php/Logging_Cheat_Sheet#Protection"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itnews.com.au/news/aws-urges-developers-to-scrub-github-of-secret-keys-375785" TargetMode="External"/><Relationship Id="rId2" Type="http://schemas.openxmlformats.org/officeDocument/2006/relationships/hyperlink" Target="https://www.vaultproject.io/intro/index.html" TargetMode="Externa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hyperlink" Target="https://www.vaultproject.io/docs/secrets/transit/index.html" TargetMode="External"/><Relationship Id="rId4" Type="http://schemas.openxmlformats.org/officeDocument/2006/relationships/hyperlink" Target="https://github.com/spring-projects/spring-vaul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hyperlink" Target="https://github.com/spring-projects/spring-vaul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7" Type="http://schemas.openxmlformats.org/officeDocument/2006/relationships/image" Target="../media/image16.png"/><Relationship Id="rId2" Type="http://schemas.openxmlformats.org/officeDocument/2006/relationships/hyperlink" Target="http://anton.abashk.in/"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diafygi/webcrypto-examples#pbkdf2" TargetMode="External"/><Relationship Id="rId3" Type="http://schemas.openxmlformats.org/officeDocument/2006/relationships/hyperlink" Target="https://developer.android.com/training/articles/keystore.html#UsingAndroidKeyStore" TargetMode="External"/><Relationship Id="rId7" Type="http://schemas.openxmlformats.org/officeDocument/2006/relationships/hyperlink" Target="https://www.w3.org/TR/WebCryptoAPI/#concepts-key-stor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w3.org/TR/WebCryptoAPI/" TargetMode="External"/><Relationship Id="rId5" Type="http://schemas.openxmlformats.org/officeDocument/2006/relationships/hyperlink" Target="https://developer.android.com/training/articles/keystore.html#SecurityFeatures" TargetMode="External"/><Relationship Id="rId4" Type="http://schemas.openxmlformats.org/officeDocument/2006/relationships/hyperlink" Target="https://github.com/nelenkov/android-pbe" TargetMode="Externa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3c.github.io/fingerprinting-guidance/" TargetMode="External"/><Relationship Id="rId7" Type="http://schemas.openxmlformats.org/officeDocument/2006/relationships/hyperlink" Target="https://github.com/googlesamples/android-play-safetynet/blob/master/android/SafetyNetSample/Application/src/main/java/com/example/android/safetynetsample/SafetyNetSampleFragment.jav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eveloper.android.com/training/safetynet/index.html" TargetMode="External"/><Relationship Id="rId5" Type="http://schemas.openxmlformats.org/officeDocument/2006/relationships/hyperlink" Target="https://github.com/Valve/fingerprintjs2" TargetMode="External"/><Relationship Id="rId4" Type="http://schemas.openxmlformats.org/officeDocument/2006/relationships/hyperlink" Target="https://www.trustwave.com/Resources/SpiderLabs-Blog/ModSecurity-Advanced-Topic-of-the-Week--Detecting-Browser-Fingerprint-Changes-During-Sess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SpiderLabs/owasp-modsecurity-crs/blob/v3.0/master/rules/REQUEST-930-APPLICATION-ATTACK-LFI.conf" TargetMode="External"/><Relationship Id="rId13" Type="http://schemas.openxmlformats.org/officeDocument/2006/relationships/hyperlink" Target="https://github.com/SpiderLabs/owasp-modsecurity-crs/blob/34112fed0759daf4a2af3a12682c32d92203686a/rules/REQUEST-932-APPLICATION-ATTACK-RCE.conf#L460" TargetMode="External"/><Relationship Id="rId3" Type="http://schemas.openxmlformats.org/officeDocument/2006/relationships/hyperlink" Target="https://www.owasp.org/index.php/Category:OWASP_Best_Practices:_Use_of_Web_Application_Firewalls" TargetMode="External"/><Relationship Id="rId7" Type="http://schemas.openxmlformats.org/officeDocument/2006/relationships/hyperlink" Target="https://github.com/SpiderLabs/owasp-modsecurity-crs/blob/v3.0/master/rules/REQUEST-941-APPLICATION-ATTACK-XSS.conf#L64" TargetMode="External"/><Relationship Id="rId12" Type="http://schemas.openxmlformats.org/officeDocument/2006/relationships/hyperlink" Target="https://github.com/SpiderLabs/owasp-modsecurity-crs/blob/34112fed0759daf4a2af3a12682c32d92203686a/rules/REQUEST-920-PROTOCOL-ENFORCEMENT.conf#L1090" TargetMode="External"/><Relationship Id="rId2" Type="http://schemas.openxmlformats.org/officeDocument/2006/relationships/notesSlide" Target="../notesSlides/notesSlide5.xml"/><Relationship Id="rId16" Type="http://schemas.openxmlformats.org/officeDocument/2006/relationships/hyperlink" Target="https://www.akamai.com/us/en/solutions/products/cloud-security/kona-site-defender.jsp" TargetMode="External"/><Relationship Id="rId1" Type="http://schemas.openxmlformats.org/officeDocument/2006/relationships/slideLayout" Target="../slideLayouts/slideLayout2.xml"/><Relationship Id="rId6" Type="http://schemas.openxmlformats.org/officeDocument/2006/relationships/hyperlink" Target="https://github.com/SpiderLabs/owasp-modsecurity-crs/blob/v3.0/master/rules/REQUEST-942-APPLICATION-ATTACK-SQLI.conf#L291" TargetMode="External"/><Relationship Id="rId11" Type="http://schemas.openxmlformats.org/officeDocument/2006/relationships/hyperlink" Target="https://github.com/SpiderLabs/owasp-modsecurity-crs/blob/v3.0/master/rules/REQUEST-933-APPLICATION-ATTACK-PHP.conf#L35" TargetMode="External"/><Relationship Id="rId5" Type="http://schemas.openxmlformats.org/officeDocument/2006/relationships/hyperlink" Target="https://lists.owasp.org/pipermail/owasp-modsecurity-core-rule-set/2016-November/002265.html" TargetMode="External"/><Relationship Id="rId15" Type="http://schemas.openxmlformats.org/officeDocument/2006/relationships/hyperlink" Target="https://github.com/SpiderLabs/owasp-modsecurity-crs/tree/v3.0/master/rules" TargetMode="External"/><Relationship Id="rId10" Type="http://schemas.openxmlformats.org/officeDocument/2006/relationships/hyperlink" Target="https://github.com/SpiderLabs/owasp-modsecurity-crs/blob/v3.0/master/rules/REQUEST-932-APPLICATION-ATTACK-RCE.conf#L56" TargetMode="External"/><Relationship Id="rId4" Type="http://schemas.openxmlformats.org/officeDocument/2006/relationships/hyperlink" Target="https://github.com/SpiderLabs/owasp-modsecurity-crs" TargetMode="External"/><Relationship Id="rId9" Type="http://schemas.openxmlformats.org/officeDocument/2006/relationships/hyperlink" Target="https://github.com/SpiderLabs/owasp-modsecurity-crs/blob/v3.0/master/rules/REQUEST-931-APPLICATION-ATTACK-RFI.conf" TargetMode="External"/><Relationship Id="rId14" Type="http://schemas.openxmlformats.org/officeDocument/2006/relationships/hyperlink" Target="https://github.com/SpiderLabs/owasp-modsecurity-crs/blob/v3.0/master/rules/java-errors.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3052" y="9826487"/>
            <a:ext cx="45720000" cy="8046722"/>
          </a:xfrm>
        </p:spPr>
        <p:txBody>
          <a:bodyPr>
            <a:normAutofit fontScale="90000"/>
          </a:bodyPr>
          <a:lstStyle/>
          <a:p>
            <a:r>
              <a:rPr lang="en-US" spc="300"/>
              <a:t>Application Security </a:t>
            </a:r>
            <a:r>
              <a:rPr lang="en-US" spc="300" dirty="0"/>
              <a:t>Architecture for Modern 4-Tier Web Platforms</a:t>
            </a:r>
          </a:p>
        </p:txBody>
      </p:sp>
      <p:sp>
        <p:nvSpPr>
          <p:cNvPr id="3" name="Subtitle 2"/>
          <p:cNvSpPr>
            <a:spLocks noGrp="1"/>
          </p:cNvSpPr>
          <p:nvPr>
            <p:ph type="subTitle" idx="1"/>
          </p:nvPr>
        </p:nvSpPr>
        <p:spPr>
          <a:xfrm>
            <a:off x="4894384" y="22342429"/>
            <a:ext cx="38404800" cy="7947658"/>
          </a:xfrm>
        </p:spPr>
        <p:txBody>
          <a:bodyPr/>
          <a:lstStyle/>
          <a:p>
            <a:pPr>
              <a:lnSpc>
                <a:spcPct val="150000"/>
              </a:lnSpc>
            </a:pPr>
            <a:r>
              <a:rPr lang="en-US" dirty="0"/>
              <a:t>By Anton </a:t>
            </a:r>
            <a:r>
              <a:rPr lang="en-US" dirty="0" err="1"/>
              <a:t>Abashkin</a:t>
            </a:r>
            <a:br>
              <a:rPr lang="en-US"/>
            </a:br>
            <a:r>
              <a:rPr lang="en-US">
                <a:hlinkClick r:id="rId2"/>
              </a:rPr>
              <a:t>abashkin.anton@gmail.com</a:t>
            </a:r>
            <a:endParaRPr lang="en-US"/>
          </a:p>
          <a:p>
            <a:r>
              <a:rPr lang="en-US">
                <a:hlinkClick r:id="rId3"/>
              </a:rPr>
              <a:t>http://anton.abashk.in</a:t>
            </a:r>
            <a:r>
              <a:rPr lang="en-US"/>
              <a:t>  </a:t>
            </a:r>
          </a:p>
        </p:txBody>
      </p:sp>
    </p:spTree>
    <p:extLst>
      <p:ext uri="{BB962C8B-B14F-4D97-AF65-F5344CB8AC3E}">
        <p14:creationId xmlns:p14="http://schemas.microsoft.com/office/powerpoint/2010/main" val="24451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Detection &amp; Client Reputation</a:t>
            </a:r>
          </a:p>
        </p:txBody>
      </p:sp>
      <p:sp>
        <p:nvSpPr>
          <p:cNvPr id="3" name="Content Placeholder 2"/>
          <p:cNvSpPr>
            <a:spLocks noGrp="1"/>
          </p:cNvSpPr>
          <p:nvPr>
            <p:ph idx="1"/>
          </p:nvPr>
        </p:nvSpPr>
        <p:spPr>
          <a:xfrm>
            <a:off x="2008163" y="3741030"/>
            <a:ext cx="48385437" cy="28161370"/>
          </a:xfrm>
        </p:spPr>
        <p:txBody>
          <a:bodyPr>
            <a:normAutofit/>
          </a:bodyPr>
          <a:lstStyle/>
          <a:p>
            <a:r>
              <a:rPr lang="en-US" dirty="0"/>
              <a:t>Handling </a:t>
            </a:r>
            <a:r>
              <a:rPr lang="en-US" dirty="0">
                <a:hlinkClick r:id="rId2"/>
              </a:rPr>
              <a:t>automated threats</a:t>
            </a:r>
            <a:r>
              <a:rPr lang="en-US" dirty="0"/>
              <a:t> is another key piece of security at the edge. Why waste precious resources serving requests to bad bots? Fortunately, Akamai provides a service named </a:t>
            </a:r>
            <a:r>
              <a:rPr lang="en-US" dirty="0">
                <a:hlinkClick r:id="rId3"/>
              </a:rPr>
              <a:t>Bot Manager</a:t>
            </a:r>
            <a:endParaRPr lang="en-US" dirty="0"/>
          </a:p>
          <a:p>
            <a:r>
              <a:rPr lang="en-US" dirty="0"/>
              <a:t>The key to proper bot management is flexibility. Some bots have a legitimate purpose (Google crawlers) while others do not (Ad Fraud)</a:t>
            </a:r>
          </a:p>
          <a:p>
            <a:r>
              <a:rPr lang="en-US" dirty="0"/>
              <a:t>The Akamai product stands out because of its visibility into an enormous portion of Internet traffic. Using a very large sample size, they are able to distinguish between different bots quite accurately</a:t>
            </a:r>
          </a:p>
          <a:p>
            <a:r>
              <a:rPr lang="en-US" dirty="0"/>
              <a:t>In a similar vein, </a:t>
            </a:r>
            <a:r>
              <a:rPr lang="en-US" dirty="0">
                <a:hlinkClick r:id="rId4"/>
              </a:rPr>
              <a:t>Client Reputation</a:t>
            </a:r>
            <a:r>
              <a:rPr lang="en-US" dirty="0"/>
              <a:t> management is an important perimeter defense. Using its large ecosystem and a series of risk algorithms, Akamai is able to provide a “risk score” to each client. A bad actor on one site will see their bad reputation propagated to all other sites. This “cross customer correlation” improves security system-wide</a:t>
            </a:r>
          </a:p>
          <a:p>
            <a:r>
              <a:rPr lang="en-US" dirty="0"/>
              <a:t>Risk information can be included in a header passed down-stream to individual services. This allows a more flexible, granular approach</a:t>
            </a:r>
          </a:p>
        </p:txBody>
      </p:sp>
    </p:spTree>
    <p:extLst>
      <p:ext uri="{BB962C8B-B14F-4D97-AF65-F5344CB8AC3E}">
        <p14:creationId xmlns:p14="http://schemas.microsoft.com/office/powerpoint/2010/main" val="9390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Aggregation Tier Security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239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&amp; OAuth Token Forwarding</a:t>
            </a:r>
          </a:p>
        </p:txBody>
      </p:sp>
      <p:sp>
        <p:nvSpPr>
          <p:cNvPr id="3" name="Content Placeholder 2"/>
          <p:cNvSpPr>
            <a:spLocks noGrp="1"/>
          </p:cNvSpPr>
          <p:nvPr>
            <p:ph idx="1"/>
          </p:nvPr>
        </p:nvSpPr>
        <p:spPr>
          <a:xfrm>
            <a:off x="2008162" y="3200400"/>
            <a:ext cx="48741038" cy="27584400"/>
          </a:xfrm>
        </p:spPr>
        <p:txBody>
          <a:bodyPr/>
          <a:lstStyle/>
          <a:p>
            <a:r>
              <a:rPr lang="en-US" dirty="0"/>
              <a:t>A major design challenge facing microservices is how to aggregate services and provide a coherent frontend interface for clients</a:t>
            </a:r>
          </a:p>
          <a:p>
            <a:r>
              <a:rPr lang="en-US" dirty="0"/>
              <a:t>The solution is an </a:t>
            </a:r>
            <a:r>
              <a:rPr lang="en-US" dirty="0">
                <a:hlinkClick r:id="rId3"/>
              </a:rPr>
              <a:t>API Gateway</a:t>
            </a:r>
            <a:r>
              <a:rPr lang="en-US" dirty="0"/>
              <a:t>, similar to a “reverse proxy” for your APIs</a:t>
            </a:r>
            <a:endParaRPr lang="en-US" dirty="0"/>
          </a:p>
          <a:p>
            <a:r>
              <a:rPr lang="en-US" dirty="0"/>
              <a:t>This architecture uses the open source project </a:t>
            </a:r>
            <a:r>
              <a:rPr lang="en-US" dirty="0" err="1">
                <a:hlinkClick r:id="rId4"/>
              </a:rPr>
              <a:t>Zuul</a:t>
            </a:r>
            <a:r>
              <a:rPr lang="en-US" dirty="0"/>
              <a:t> as an example</a:t>
            </a:r>
          </a:p>
          <a:p>
            <a:r>
              <a:rPr lang="en-US" dirty="0"/>
              <a:t>Let’s look at the gateway pattern, then see how we incorporate OAuth</a:t>
            </a:r>
          </a:p>
        </p:txBody>
      </p:sp>
      <p:sp>
        <p:nvSpPr>
          <p:cNvPr id="4" name="Rectangle: Rounded Corners 3"/>
          <p:cNvSpPr/>
          <p:nvPr/>
        </p:nvSpPr>
        <p:spPr>
          <a:xfrm>
            <a:off x="34036001" y="13829151"/>
            <a:ext cx="10261600" cy="472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500" dirty="0"/>
              <a:t>Angular App</a:t>
            </a:r>
          </a:p>
          <a:p>
            <a:pPr algn="ctr"/>
            <a:r>
              <a:rPr lang="en-US" sz="11500" dirty="0"/>
              <a:t>(Web Browser)</a:t>
            </a:r>
          </a:p>
        </p:txBody>
      </p:sp>
      <p:sp>
        <p:nvSpPr>
          <p:cNvPr id="5" name="Rectangle: Rounded Corners 4"/>
          <p:cNvSpPr/>
          <p:nvPr/>
        </p:nvSpPr>
        <p:spPr>
          <a:xfrm>
            <a:off x="20211660" y="13829151"/>
            <a:ext cx="10261600" cy="472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500" dirty="0"/>
              <a:t>Android App</a:t>
            </a:r>
          </a:p>
        </p:txBody>
      </p:sp>
      <p:sp>
        <p:nvSpPr>
          <p:cNvPr id="6" name="Rectangle: Rounded Corners 5"/>
          <p:cNvSpPr/>
          <p:nvPr/>
        </p:nvSpPr>
        <p:spPr>
          <a:xfrm>
            <a:off x="6387319" y="13792200"/>
            <a:ext cx="10261600" cy="472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500" dirty="0"/>
              <a:t>Smart Device</a:t>
            </a:r>
          </a:p>
        </p:txBody>
      </p:sp>
      <p:sp>
        <p:nvSpPr>
          <p:cNvPr id="7" name="Rectangle: Rounded Corners 6"/>
          <p:cNvSpPr/>
          <p:nvPr/>
        </p:nvSpPr>
        <p:spPr>
          <a:xfrm>
            <a:off x="6248400" y="20472400"/>
            <a:ext cx="38073038"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t>API Gateway</a:t>
            </a:r>
            <a:br>
              <a:rPr lang="en-US" sz="13800" dirty="0"/>
            </a:br>
            <a:r>
              <a:rPr lang="en-US" sz="13800" dirty="0"/>
              <a:t>(</a:t>
            </a:r>
            <a:r>
              <a:rPr lang="en-US" sz="13800" dirty="0" err="1"/>
              <a:t>Zuul</a:t>
            </a:r>
            <a:r>
              <a:rPr lang="en-US" sz="13800" dirty="0"/>
              <a:t> + Spring Cloud)</a:t>
            </a:r>
          </a:p>
        </p:txBody>
      </p:sp>
      <p:sp>
        <p:nvSpPr>
          <p:cNvPr id="8" name="Rectangle: Rounded Corners 7"/>
          <p:cNvSpPr/>
          <p:nvPr/>
        </p:nvSpPr>
        <p:spPr>
          <a:xfrm>
            <a:off x="6248400" y="26644600"/>
            <a:ext cx="10261600" cy="472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500" dirty="0"/>
              <a:t>Microservice #1</a:t>
            </a:r>
          </a:p>
        </p:txBody>
      </p:sp>
      <p:sp>
        <p:nvSpPr>
          <p:cNvPr id="9" name="Rectangle: Rounded Corners 8"/>
          <p:cNvSpPr/>
          <p:nvPr/>
        </p:nvSpPr>
        <p:spPr>
          <a:xfrm>
            <a:off x="20154119" y="26644600"/>
            <a:ext cx="10261600" cy="472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500" dirty="0"/>
              <a:t>Microservice #2</a:t>
            </a:r>
          </a:p>
        </p:txBody>
      </p:sp>
      <p:sp>
        <p:nvSpPr>
          <p:cNvPr id="10" name="Rectangle: Rounded Corners 9"/>
          <p:cNvSpPr/>
          <p:nvPr/>
        </p:nvSpPr>
        <p:spPr>
          <a:xfrm>
            <a:off x="34059838" y="26644600"/>
            <a:ext cx="10261600" cy="472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500" dirty="0"/>
              <a:t>UI Server</a:t>
            </a:r>
            <a:br>
              <a:rPr lang="en-US" sz="11500" dirty="0"/>
            </a:br>
            <a:r>
              <a:rPr lang="en-US" sz="11500" dirty="0"/>
              <a:t>(Web)</a:t>
            </a:r>
          </a:p>
        </p:txBody>
      </p:sp>
      <p:cxnSp>
        <p:nvCxnSpPr>
          <p:cNvPr id="12" name="Straight Arrow Connector 11"/>
          <p:cNvCxnSpPr>
            <a:cxnSpLocks/>
          </p:cNvCxnSpPr>
          <p:nvPr/>
        </p:nvCxnSpPr>
        <p:spPr>
          <a:xfrm>
            <a:off x="11379200" y="18719800"/>
            <a:ext cx="13130239" cy="1586351"/>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2"/>
            <a:endCxn id="7" idx="0"/>
          </p:cNvCxnSpPr>
          <p:nvPr/>
        </p:nvCxnSpPr>
        <p:spPr>
          <a:xfrm flipH="1">
            <a:off x="25284919" y="18553551"/>
            <a:ext cx="57541" cy="1918849"/>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H="1">
            <a:off x="26060400" y="18719800"/>
            <a:ext cx="13106401" cy="1586351"/>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25208720" y="24892000"/>
            <a:ext cx="13958082" cy="175260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25284918" y="25172551"/>
            <a:ext cx="0" cy="1472049"/>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2"/>
            <a:endCxn id="8" idx="0"/>
          </p:cNvCxnSpPr>
          <p:nvPr/>
        </p:nvCxnSpPr>
        <p:spPr>
          <a:xfrm flipH="1">
            <a:off x="11379200" y="24892000"/>
            <a:ext cx="13905719" cy="175260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62000" y="15595600"/>
            <a:ext cx="914400"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1200" y="17424400"/>
            <a:ext cx="914400"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99462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Token Forwarding</a:t>
            </a:r>
          </a:p>
        </p:txBody>
      </p:sp>
      <p:sp>
        <p:nvSpPr>
          <p:cNvPr id="3" name="Content Placeholder 2"/>
          <p:cNvSpPr>
            <a:spLocks noGrp="1"/>
          </p:cNvSpPr>
          <p:nvPr>
            <p:ph idx="1"/>
          </p:nvPr>
        </p:nvSpPr>
        <p:spPr>
          <a:xfrm>
            <a:off x="1560022" y="3403600"/>
            <a:ext cx="32567997" cy="27584400"/>
          </a:xfrm>
        </p:spPr>
        <p:txBody>
          <a:bodyPr/>
          <a:lstStyle/>
          <a:p>
            <a:r>
              <a:rPr lang="en-US" dirty="0"/>
              <a:t>We will use our gateway to pass the client’s access token downstream to our service. </a:t>
            </a:r>
            <a:r>
              <a:rPr lang="en-US" dirty="0">
                <a:hlinkClick r:id="rId3" action="ppaction://hlinksldjump"/>
              </a:rPr>
              <a:t>Why?</a:t>
            </a:r>
            <a:endParaRPr lang="en-US" dirty="0"/>
          </a:p>
          <a:p>
            <a:r>
              <a:rPr lang="en-US" dirty="0"/>
              <a:t>The service will communicate with our OAuth Authorization Server to authenticate the user</a:t>
            </a:r>
          </a:p>
        </p:txBody>
      </p:sp>
      <p:sp>
        <p:nvSpPr>
          <p:cNvPr id="5" name="Rectangle: Rounded Corners 4"/>
          <p:cNvSpPr/>
          <p:nvPr/>
        </p:nvSpPr>
        <p:spPr>
          <a:xfrm>
            <a:off x="38095286" y="3200400"/>
            <a:ext cx="10261600" cy="472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800" dirty="0"/>
              <a:t>Client</a:t>
            </a:r>
          </a:p>
        </p:txBody>
      </p:sp>
      <p:sp>
        <p:nvSpPr>
          <p:cNvPr id="7" name="Rectangle: Rounded Corners 6"/>
          <p:cNvSpPr/>
          <p:nvPr/>
        </p:nvSpPr>
        <p:spPr>
          <a:xfrm>
            <a:off x="38095285" y="10835408"/>
            <a:ext cx="10261601"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t>API Gateway</a:t>
            </a:r>
            <a:br>
              <a:rPr lang="en-US" sz="11500" dirty="0"/>
            </a:br>
            <a:r>
              <a:rPr lang="en-US" sz="11500" dirty="0"/>
              <a:t>(Zuul)</a:t>
            </a:r>
          </a:p>
        </p:txBody>
      </p:sp>
      <p:sp>
        <p:nvSpPr>
          <p:cNvPr id="9" name="Rectangle: Rounded Corners 8"/>
          <p:cNvSpPr/>
          <p:nvPr/>
        </p:nvSpPr>
        <p:spPr>
          <a:xfrm>
            <a:off x="38095286" y="18165616"/>
            <a:ext cx="10261600" cy="472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dirty="0"/>
              <a:t>Microservice</a:t>
            </a:r>
          </a:p>
          <a:p>
            <a:pPr algn="ctr"/>
            <a:r>
              <a:rPr lang="en-US" sz="9600" dirty="0"/>
              <a:t>(OAuth Resource Server)</a:t>
            </a:r>
          </a:p>
        </p:txBody>
      </p:sp>
      <p:cxnSp>
        <p:nvCxnSpPr>
          <p:cNvPr id="13" name="Straight Arrow Connector 12"/>
          <p:cNvCxnSpPr>
            <a:cxnSpLocks/>
          </p:cNvCxnSpPr>
          <p:nvPr/>
        </p:nvCxnSpPr>
        <p:spPr>
          <a:xfrm flipH="1">
            <a:off x="42107850" y="7924799"/>
            <a:ext cx="636" cy="285288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38095286" y="26054625"/>
            <a:ext cx="10261600" cy="472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OAuth Authorization Server</a:t>
            </a:r>
          </a:p>
        </p:txBody>
      </p:sp>
      <p:sp>
        <p:nvSpPr>
          <p:cNvPr id="28" name="Content Placeholder 2"/>
          <p:cNvSpPr txBox="1">
            <a:spLocks/>
          </p:cNvSpPr>
          <p:nvPr/>
        </p:nvSpPr>
        <p:spPr>
          <a:xfrm>
            <a:off x="34634424" y="8783756"/>
            <a:ext cx="7625179" cy="1719127"/>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OAuth Token</a:t>
            </a:r>
          </a:p>
        </p:txBody>
      </p:sp>
      <p:sp>
        <p:nvSpPr>
          <p:cNvPr id="32" name="Content Placeholder 2"/>
          <p:cNvSpPr txBox="1">
            <a:spLocks/>
          </p:cNvSpPr>
          <p:nvPr/>
        </p:nvSpPr>
        <p:spPr>
          <a:xfrm>
            <a:off x="44296132" y="8783756"/>
            <a:ext cx="5433012" cy="1348527"/>
          </a:xfrm>
          <a:prstGeom prst="rect">
            <a:avLst/>
          </a:prstGeom>
        </p:spPr>
        <p:txBody>
          <a:bodyPr vert="horz" lIns="91440" tIns="45720" rIns="91440" bIns="45720" rtlCol="0">
            <a:normAutofit lnSpcReduction="1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Response</a:t>
            </a:r>
          </a:p>
        </p:txBody>
      </p:sp>
      <p:cxnSp>
        <p:nvCxnSpPr>
          <p:cNvPr id="33" name="Straight Arrow Connector 32"/>
          <p:cNvCxnSpPr>
            <a:cxnSpLocks/>
          </p:cNvCxnSpPr>
          <p:nvPr/>
        </p:nvCxnSpPr>
        <p:spPr>
          <a:xfrm flipV="1">
            <a:off x="43885850" y="7924799"/>
            <a:ext cx="2588" cy="285288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a:off x="42311697" y="15281591"/>
            <a:ext cx="636" cy="285288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4838271" y="16140548"/>
            <a:ext cx="7625179" cy="1719127"/>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OAuth Token</a:t>
            </a:r>
          </a:p>
        </p:txBody>
      </p:sp>
      <p:sp>
        <p:nvSpPr>
          <p:cNvPr id="41" name="Content Placeholder 2"/>
          <p:cNvSpPr txBox="1">
            <a:spLocks/>
          </p:cNvSpPr>
          <p:nvPr/>
        </p:nvSpPr>
        <p:spPr>
          <a:xfrm>
            <a:off x="44499979" y="16140548"/>
            <a:ext cx="5433012" cy="1348527"/>
          </a:xfrm>
          <a:prstGeom prst="rect">
            <a:avLst/>
          </a:prstGeom>
        </p:spPr>
        <p:txBody>
          <a:bodyPr vert="horz" lIns="91440" tIns="45720" rIns="91440" bIns="45720" rtlCol="0">
            <a:normAutofit lnSpcReduction="1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Response</a:t>
            </a:r>
          </a:p>
        </p:txBody>
      </p:sp>
      <p:cxnSp>
        <p:nvCxnSpPr>
          <p:cNvPr id="42" name="Straight Arrow Connector 41"/>
          <p:cNvCxnSpPr>
            <a:cxnSpLocks/>
          </p:cNvCxnSpPr>
          <p:nvPr/>
        </p:nvCxnSpPr>
        <p:spPr>
          <a:xfrm flipV="1">
            <a:off x="44089697" y="15281591"/>
            <a:ext cx="2588" cy="285288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flipH="1">
            <a:off x="42311697" y="23008983"/>
            <a:ext cx="636" cy="285288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p:cNvSpPr txBox="1">
            <a:spLocks/>
          </p:cNvSpPr>
          <p:nvPr/>
        </p:nvSpPr>
        <p:spPr>
          <a:xfrm>
            <a:off x="34838271" y="23867940"/>
            <a:ext cx="7625179" cy="1719127"/>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OAuth Token</a:t>
            </a:r>
          </a:p>
        </p:txBody>
      </p:sp>
      <p:sp>
        <p:nvSpPr>
          <p:cNvPr id="45" name="Content Placeholder 2"/>
          <p:cNvSpPr txBox="1">
            <a:spLocks/>
          </p:cNvSpPr>
          <p:nvPr/>
        </p:nvSpPr>
        <p:spPr>
          <a:xfrm>
            <a:off x="44598690" y="23246757"/>
            <a:ext cx="7717072" cy="2615111"/>
          </a:xfrm>
          <a:prstGeom prst="rect">
            <a:avLst/>
          </a:prstGeom>
        </p:spPr>
        <p:txBody>
          <a:bodyPr vert="horz" lIns="91440" tIns="45720" rIns="91440" bIns="45720" rtlCol="0">
            <a:normAutofit lnSpcReduction="1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Token Valid,</a:t>
            </a:r>
            <a:br>
              <a:rPr lang="en-US" sz="9600" dirty="0"/>
            </a:br>
            <a:r>
              <a:rPr lang="en-US" sz="9600" dirty="0"/>
              <a:t>Scopes</a:t>
            </a:r>
          </a:p>
        </p:txBody>
      </p:sp>
      <p:cxnSp>
        <p:nvCxnSpPr>
          <p:cNvPr id="46" name="Straight Arrow Connector 45"/>
          <p:cNvCxnSpPr>
            <a:cxnSpLocks/>
          </p:cNvCxnSpPr>
          <p:nvPr/>
        </p:nvCxnSpPr>
        <p:spPr>
          <a:xfrm flipV="1">
            <a:off x="44089697" y="23008983"/>
            <a:ext cx="2588" cy="285288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896907" y="12819175"/>
            <a:ext cx="33747249" cy="1063060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EnableZuulProxy</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SpringBootApplication</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ApiGateway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SpringApplication</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run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ApiGateway</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Rectangle 47"/>
          <p:cNvSpPr/>
          <p:nvPr/>
        </p:nvSpPr>
        <p:spPr>
          <a:xfrm>
            <a:off x="1896907" y="25341721"/>
            <a:ext cx="25603200" cy="5361468"/>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proxy:</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auth</a:t>
            </a:r>
            <a:r>
              <a:rPr lang="en-US" sz="8000" dirty="0">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    routes: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E34ADC"/>
                </a:solidFill>
                <a:latin typeface="Courier New" panose="02070309020205020404" pitchFamily="49" charset="0"/>
                <a:ea typeface="Times New Roman" panose="02020603050405020304" pitchFamily="18" charset="0"/>
                <a:cs typeface="Times New Roman" panose="02020603050405020304" pitchFamily="18" charset="0"/>
              </a:rPr>
              <a:t>      microservice1:</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passthru</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Content Placeholder 2"/>
          <p:cNvSpPr txBox="1">
            <a:spLocks/>
          </p:cNvSpPr>
          <p:nvPr/>
        </p:nvSpPr>
        <p:spPr>
          <a:xfrm>
            <a:off x="1896907" y="23833343"/>
            <a:ext cx="10789246" cy="1883432"/>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u="sng" dirty="0"/>
              <a:t>application.yml</a:t>
            </a:r>
            <a:r>
              <a:rPr lang="en-US" sz="9600" dirty="0"/>
              <a:t>:</a:t>
            </a:r>
          </a:p>
        </p:txBody>
      </p:sp>
      <p:sp>
        <p:nvSpPr>
          <p:cNvPr id="50" name="Content Placeholder 2"/>
          <p:cNvSpPr txBox="1">
            <a:spLocks/>
          </p:cNvSpPr>
          <p:nvPr/>
        </p:nvSpPr>
        <p:spPr>
          <a:xfrm>
            <a:off x="1896907" y="11224870"/>
            <a:ext cx="10789246" cy="1883432"/>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u="sng" dirty="0"/>
              <a:t>ApiGateway.java</a:t>
            </a:r>
            <a:r>
              <a:rPr lang="en-US" sz="9600" dirty="0"/>
              <a:t>:</a:t>
            </a:r>
          </a:p>
        </p:txBody>
      </p:sp>
      <p:sp>
        <p:nvSpPr>
          <p:cNvPr id="51" name="Content Placeholder 2"/>
          <p:cNvSpPr txBox="1">
            <a:spLocks/>
          </p:cNvSpPr>
          <p:nvPr/>
        </p:nvSpPr>
        <p:spPr>
          <a:xfrm>
            <a:off x="21482357" y="31034968"/>
            <a:ext cx="5890901" cy="1883432"/>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hlinkClick r:id="rId4"/>
              </a:rPr>
              <a:t>Reference</a:t>
            </a:r>
            <a:endParaRPr lang="en-US" sz="9600" dirty="0"/>
          </a:p>
        </p:txBody>
      </p:sp>
      <p:sp>
        <p:nvSpPr>
          <p:cNvPr id="53" name="TextBox 52"/>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5"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174601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JSON Validation &amp; Sanitization</a:t>
            </a:r>
          </a:p>
        </p:txBody>
      </p:sp>
      <p:sp>
        <p:nvSpPr>
          <p:cNvPr id="3" name="Content Placeholder 2"/>
          <p:cNvSpPr>
            <a:spLocks noGrp="1"/>
          </p:cNvSpPr>
          <p:nvPr>
            <p:ph idx="1"/>
          </p:nvPr>
        </p:nvSpPr>
        <p:spPr>
          <a:xfrm>
            <a:off x="1779562" y="3753853"/>
            <a:ext cx="45677797" cy="28731409"/>
          </a:xfrm>
        </p:spPr>
        <p:txBody>
          <a:bodyPr>
            <a:normAutofit lnSpcReduction="10000"/>
          </a:bodyPr>
          <a:lstStyle/>
          <a:p>
            <a:r>
              <a:rPr lang="en-US" dirty="0"/>
              <a:t>Validate and sanitize JSON with </a:t>
            </a:r>
            <a:r>
              <a:rPr lang="en-US" dirty="0">
                <a:hlinkClick r:id="rId3"/>
              </a:rPr>
              <a:t>OWASP JSON Sanitizer</a:t>
            </a:r>
            <a:r>
              <a:rPr lang="en-US" dirty="0"/>
              <a:t>:</a:t>
            </a:r>
          </a:p>
          <a:p>
            <a:r>
              <a:rPr lang="en-US" dirty="0"/>
              <a:t>The aggregation tier is often responsible for protocol translation, so placing this control here make sense</a:t>
            </a:r>
          </a:p>
          <a:p>
            <a:r>
              <a:rPr lang="en-US" dirty="0"/>
              <a:t>Can be used on both </a:t>
            </a:r>
            <a:r>
              <a:rPr lang="en-US" dirty="0">
                <a:hlinkClick r:id="rId3"/>
              </a:rPr>
              <a:t>input</a:t>
            </a:r>
            <a:r>
              <a:rPr lang="en-US" dirty="0"/>
              <a:t> and </a:t>
            </a:r>
            <a:r>
              <a:rPr lang="en-US" dirty="0">
                <a:hlinkClick r:id="rId3"/>
              </a:rPr>
              <a:t>output</a:t>
            </a:r>
            <a:r>
              <a:rPr lang="en-US" dirty="0"/>
              <a:t> </a:t>
            </a:r>
            <a:br>
              <a:rPr lang="en-US" dirty="0"/>
            </a:br>
            <a:br>
              <a:rPr lang="en-US" dirty="0"/>
            </a:br>
            <a:br>
              <a:rPr lang="en-US" dirty="0"/>
            </a:br>
            <a:br>
              <a:rPr lang="en-US" dirty="0"/>
            </a:br>
            <a:br>
              <a:rPr lang="en-US" dirty="0"/>
            </a:br>
            <a:endParaRPr lang="en-US" dirty="0"/>
          </a:p>
          <a:p>
            <a:r>
              <a:rPr lang="en-US" sz="9600" dirty="0"/>
              <a:t>Examples of input rules:</a:t>
            </a:r>
          </a:p>
          <a:p>
            <a:pPr lvl="1"/>
            <a:r>
              <a:rPr lang="en-US" sz="8800" dirty="0"/>
              <a:t>Single quoted strings converted to JSON</a:t>
            </a:r>
          </a:p>
          <a:p>
            <a:pPr lvl="1"/>
            <a:r>
              <a:rPr lang="en-US" sz="8800" dirty="0"/>
              <a:t>Unquoted property names are quoted</a:t>
            </a:r>
          </a:p>
          <a:p>
            <a:pPr lvl="1"/>
            <a:r>
              <a:rPr lang="en-US" sz="8800" dirty="0"/>
              <a:t>Comments are removed</a:t>
            </a:r>
          </a:p>
          <a:p>
            <a:pPr lvl="1"/>
            <a:r>
              <a:rPr lang="en-US" sz="8800" dirty="0"/>
              <a:t>Hex &amp; Octal escapes converted to </a:t>
            </a:r>
            <a:r>
              <a:rPr lang="en-US" sz="8800" dirty="0" err="1"/>
              <a:t>unicode</a:t>
            </a:r>
            <a:r>
              <a:rPr lang="en-US" sz="8800" dirty="0"/>
              <a:t> escapes</a:t>
            </a:r>
          </a:p>
          <a:p>
            <a:pPr lvl="1"/>
            <a:r>
              <a:rPr lang="en-US" sz="8800" dirty="0"/>
              <a:t>Hex &amp; Octal integer literals to decimal numbers</a:t>
            </a:r>
          </a:p>
          <a:p>
            <a:r>
              <a:rPr lang="en-US" sz="9600" dirty="0"/>
              <a:t>Examples of output rules:</a:t>
            </a:r>
          </a:p>
          <a:p>
            <a:pPr lvl="1"/>
            <a:r>
              <a:rPr lang="en-US" sz="8800" dirty="0"/>
              <a:t>Strips substrings such as "&lt;/script"  and  "]]&gt;“</a:t>
            </a:r>
          </a:p>
          <a:p>
            <a:pPr lvl="1"/>
            <a:r>
              <a:rPr lang="en-US" sz="8800" dirty="0"/>
              <a:t>Strictly formed JavaScript expressions (no string literals with JS newlines)</a:t>
            </a:r>
          </a:p>
          <a:p>
            <a:pPr lvl="1"/>
            <a:r>
              <a:rPr lang="en-US" sz="8800" dirty="0"/>
              <a:t>Permits only Unicode scalar values, prohibits UTF-16 surrogates</a:t>
            </a:r>
          </a:p>
          <a:p>
            <a:endParaRPr lang="en-US" dirty="0"/>
          </a:p>
          <a:p>
            <a:endParaRPr lang="en-US" dirty="0"/>
          </a:p>
        </p:txBody>
      </p:sp>
      <p:sp>
        <p:nvSpPr>
          <p:cNvPr id="20482" name="Rectangle 2"/>
          <p:cNvSpPr>
            <a:spLocks noChangeArrowheads="1"/>
          </p:cNvSpPr>
          <p:nvPr/>
        </p:nvSpPr>
        <p:spPr bwMode="auto">
          <a:xfrm>
            <a:off x="2618072" y="11546162"/>
            <a:ext cx="46474582" cy="5509200"/>
          </a:xfrm>
          <a:prstGeom prst="rect">
            <a:avLst/>
          </a:prstGeom>
          <a:noFill/>
          <a:ln w="2857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t>public</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sanitize</a:t>
            </a:r>
            <a:r>
              <a:rPr kumimoji="0" lang="en-US" sz="80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0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myJsonLikeString</a:t>
            </a:r>
            <a:r>
              <a:rPr kumimoji="0" lang="en-US" sz="80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0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1300" b="0" i="0" u="none" strike="noStrike" cap="none" normalizeH="0" baseline="0" dirty="0">
              <a:ln>
                <a:noFill/>
              </a:ln>
              <a:solidFill>
                <a:schemeClr val="tx1"/>
              </a:solidFill>
              <a:effectLst/>
              <a:latin typeface="Arial" pitchFamily="34" charset="0"/>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wellFormedJson</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JsonSanitizer</a:t>
            </a:r>
            <a:r>
              <a:rPr kumimoji="0" lang="en-US" sz="8000" b="1"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80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sanitize</a:t>
            </a:r>
            <a:r>
              <a:rPr kumimoji="0" lang="en-US" sz="80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0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myJsonLikeString</a:t>
            </a:r>
            <a:r>
              <a:rPr kumimoji="0" lang="en-US" sz="80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0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r>
              <a:rPr lang="en-US" sz="9600" b="1" dirty="0">
                <a:solidFill>
                  <a:srgbClr val="E66170"/>
                </a:solidFill>
                <a:latin typeface="Courier New" pitchFamily="49" charset="0"/>
                <a:ea typeface="Times New Roman" pitchFamily="18" charset="0"/>
                <a:cs typeface="Courier New" pitchFamily="49" charset="0"/>
              </a:rPr>
              <a:t> </a:t>
            </a:r>
            <a:br>
              <a:rPr lang="en-US" sz="9600" b="1" dirty="0">
                <a:solidFill>
                  <a:srgbClr val="E66170"/>
                </a:solidFill>
                <a:latin typeface="Courier New" pitchFamily="49" charset="0"/>
                <a:ea typeface="Times New Roman" pitchFamily="18" charset="0"/>
                <a:cs typeface="Courier New" pitchFamily="49" charset="0"/>
              </a:rPr>
            </a:br>
            <a:r>
              <a:rPr lang="en-US" sz="9600" b="1" dirty="0">
                <a:solidFill>
                  <a:srgbClr val="E66170"/>
                </a:solidFill>
                <a:latin typeface="Courier New" pitchFamily="49" charset="0"/>
                <a:ea typeface="Times New Roman" pitchFamily="18" charset="0"/>
                <a:cs typeface="Courier New" pitchFamily="49" charset="0"/>
              </a:rPr>
              <a:t>        </a:t>
            </a:r>
            <a:r>
              <a:rPr lang="en-US" sz="8000" b="1" dirty="0">
                <a:solidFill>
                  <a:srgbClr val="E66170"/>
                </a:solidFill>
                <a:latin typeface="Courier New" pitchFamily="49" charset="0"/>
                <a:ea typeface="Times New Roman" pitchFamily="18" charset="0"/>
                <a:cs typeface="Courier New" pitchFamily="49" charset="0"/>
              </a:rPr>
              <a:t>return</a:t>
            </a:r>
            <a:r>
              <a:rPr lang="en-US" sz="8000" dirty="0">
                <a:solidFill>
                  <a:srgbClr val="D1D1D1"/>
                </a:solidFill>
                <a:latin typeface="Courier New" pitchFamily="49" charset="0"/>
                <a:ea typeface="Times New Roman" pitchFamily="18" charset="0"/>
                <a:cs typeface="Courier New" pitchFamily="49" charset="0"/>
              </a:rPr>
              <a:t> </a:t>
            </a:r>
            <a:r>
              <a:rPr lang="en-US" sz="8000" b="1" dirty="0" err="1">
                <a:solidFill>
                  <a:srgbClr val="D1D1D1"/>
                </a:solidFill>
                <a:latin typeface="Courier New" pitchFamily="49" charset="0"/>
                <a:ea typeface="Times New Roman" pitchFamily="18" charset="0"/>
                <a:cs typeface="Courier New" pitchFamily="49" charset="0"/>
              </a:rPr>
              <a:t>wellFormedJson</a:t>
            </a:r>
            <a:r>
              <a:rPr lang="en-US" sz="8000" dirty="0">
                <a:solidFill>
                  <a:srgbClr val="B060B0"/>
                </a:solidFill>
                <a:latin typeface="Courier New" pitchFamily="49" charset="0"/>
                <a:ea typeface="Times New Roman" pitchFamily="18" charset="0"/>
                <a:cs typeface="Courier New" pitchFamily="49" charset="0"/>
              </a:rPr>
              <a:t>;</a:t>
            </a:r>
            <a:endParaRPr kumimoji="0" lang="en-US" sz="413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0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0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13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49930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Tier Security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694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3149600"/>
            <a:ext cx="49198238" cy="24554375"/>
          </a:xfrm>
        </p:spPr>
        <p:txBody>
          <a:bodyPr/>
          <a:lstStyle/>
          <a:p>
            <a:r>
              <a:rPr lang="en-US" dirty="0"/>
              <a:t>Known as </a:t>
            </a:r>
            <a:r>
              <a:rPr lang="en-US" b="1" dirty="0"/>
              <a:t>digital deception </a:t>
            </a:r>
            <a:r>
              <a:rPr lang="en-US" dirty="0"/>
              <a:t>or “</a:t>
            </a:r>
            <a:r>
              <a:rPr lang="en-US" b="1" dirty="0"/>
              <a:t>active defense</a:t>
            </a:r>
            <a:r>
              <a:rPr lang="en-US" dirty="0"/>
              <a:t>”</a:t>
            </a:r>
          </a:p>
          <a:p>
            <a:r>
              <a:rPr lang="en-US" dirty="0"/>
              <a:t>Examples include fake endpoints &amp; authentication, fake comments, fake parameters, fake cookies/headers, and fake DB records. </a:t>
            </a:r>
            <a:r>
              <a:rPr lang="en-US" sz="9600" dirty="0"/>
              <a:t>(See next slides)</a:t>
            </a:r>
          </a:p>
          <a:p>
            <a:r>
              <a:rPr lang="en-US" dirty="0"/>
              <a:t>Signature-based detection is insufficient and time consuming to analyze</a:t>
            </a:r>
          </a:p>
          <a:p>
            <a:r>
              <a:rPr lang="en-US" dirty="0"/>
              <a:t>Attackers have </a:t>
            </a:r>
            <a:r>
              <a:rPr lang="en-US" b="1" dirty="0"/>
              <a:t>limited resources</a:t>
            </a:r>
            <a:r>
              <a:rPr lang="en-US" dirty="0"/>
              <a:t>, so let’s exhaust them!</a:t>
            </a:r>
          </a:p>
          <a:p>
            <a:r>
              <a:rPr lang="en-US" dirty="0"/>
              <a:t>Attackers can’t differentiate between true and fake vulnerabilities a priori</a:t>
            </a:r>
          </a:p>
          <a:p>
            <a:r>
              <a:rPr lang="en-US" dirty="0"/>
              <a:t>Honey Trap </a:t>
            </a:r>
            <a:r>
              <a:rPr lang="en-US" b="1" dirty="0"/>
              <a:t>Input</a:t>
            </a:r>
            <a:r>
              <a:rPr lang="en-US" dirty="0"/>
              <a:t> Sensors: Scan requests for our fake data</a:t>
            </a:r>
          </a:p>
          <a:p>
            <a:r>
              <a:rPr lang="en-US" dirty="0"/>
              <a:t>Honey Trap </a:t>
            </a:r>
            <a:r>
              <a:rPr lang="en-US" b="1" dirty="0"/>
              <a:t>Output</a:t>
            </a:r>
            <a:r>
              <a:rPr lang="en-US" dirty="0"/>
              <a:t> Generators: Add fake data to our responses </a:t>
            </a:r>
          </a:p>
          <a:p>
            <a:r>
              <a:rPr lang="en-US" b="1" dirty="0">
                <a:hlinkClick r:id="rId3"/>
              </a:rPr>
              <a:t>To thwart hackers, firms salting their servers with fake data</a:t>
            </a:r>
            <a:r>
              <a:rPr lang="en-US" dirty="0"/>
              <a:t>:</a:t>
            </a:r>
          </a:p>
        </p:txBody>
      </p:sp>
      <p:sp>
        <p:nvSpPr>
          <p:cNvPr id="4" name="Rectangle 3"/>
          <p:cNvSpPr/>
          <p:nvPr/>
        </p:nvSpPr>
        <p:spPr>
          <a:xfrm>
            <a:off x="0" y="22043244"/>
            <a:ext cx="46305177" cy="6863417"/>
          </a:xfrm>
          <a:prstGeom prst="rect">
            <a:avLst/>
          </a:prstGeom>
        </p:spPr>
        <p:txBody>
          <a:bodyPr wrap="square">
            <a:spAutoFit/>
          </a:bodyPr>
          <a:lstStyle/>
          <a:p>
            <a:pPr lvl="3"/>
            <a:r>
              <a:rPr lang="en-US" sz="8800" b="1" dirty="0">
                <a:solidFill>
                  <a:schemeClr val="bg1"/>
                </a:solidFill>
              </a:rPr>
              <a:t>“</a:t>
            </a:r>
            <a:r>
              <a:rPr lang="en-US" sz="8800" dirty="0">
                <a:solidFill>
                  <a:schemeClr val="bg1"/>
                </a:solidFill>
              </a:rPr>
              <a:t>The Waseca, Minn., company [Brown Printing Co.] began planting </a:t>
            </a:r>
            <a:r>
              <a:rPr lang="en-US" sz="8800" b="1" dirty="0">
                <a:solidFill>
                  <a:schemeClr val="bg1"/>
                </a:solidFill>
              </a:rPr>
              <a:t>fake data </a:t>
            </a:r>
            <a:r>
              <a:rPr lang="en-US" sz="8800" dirty="0">
                <a:solidFill>
                  <a:schemeClr val="bg1"/>
                </a:solidFill>
              </a:rPr>
              <a:t>in Web servers to lure hackers into “</a:t>
            </a:r>
            <a:r>
              <a:rPr lang="en-US" sz="8800" b="1" dirty="0">
                <a:solidFill>
                  <a:schemeClr val="bg1"/>
                </a:solidFill>
              </a:rPr>
              <a:t>rabbit holes</a:t>
            </a:r>
            <a:r>
              <a:rPr lang="en-US" sz="8800" dirty="0">
                <a:solidFill>
                  <a:schemeClr val="bg1"/>
                </a:solidFill>
              </a:rPr>
              <a:t>” in the hopes of </a:t>
            </a:r>
            <a:r>
              <a:rPr lang="en-US" sz="8800" b="1" dirty="0">
                <a:solidFill>
                  <a:schemeClr val="bg1"/>
                </a:solidFill>
              </a:rPr>
              <a:t>frustrating</a:t>
            </a:r>
            <a:r>
              <a:rPr lang="en-US" sz="8800" dirty="0">
                <a:solidFill>
                  <a:schemeClr val="bg1"/>
                </a:solidFill>
              </a:rPr>
              <a:t> them into giving up. The bait was varied — including bogus user log-ins and passwords and phony system configuration files. Anyone who took it was being watched by Brown, their computer </a:t>
            </a:r>
            <a:r>
              <a:rPr lang="en-US" sz="8800" b="1" dirty="0">
                <a:solidFill>
                  <a:schemeClr val="bg1"/>
                </a:solidFill>
              </a:rPr>
              <a:t>locations tagged and their tactics recorded</a:t>
            </a:r>
            <a:r>
              <a:rPr lang="en-US" sz="8800" dirty="0">
                <a:solidFill>
                  <a:schemeClr val="bg1"/>
                </a:solidFill>
              </a:rPr>
              <a:t>.”</a:t>
            </a:r>
            <a:endParaRPr lang="en-US" sz="8800" b="1" dirty="0">
              <a:solidFill>
                <a:schemeClr val="bg1"/>
              </a:solidFill>
            </a:endParaRPr>
          </a:p>
        </p:txBody>
      </p:sp>
      <p:sp>
        <p:nvSpPr>
          <p:cNvPr id="5" name="Rectangle 4"/>
          <p:cNvSpPr/>
          <p:nvPr/>
        </p:nvSpPr>
        <p:spPr>
          <a:xfrm>
            <a:off x="9237931" y="29550548"/>
            <a:ext cx="33161450" cy="2324995"/>
          </a:xfrm>
          <a:prstGeom prst="rect">
            <a:avLst/>
          </a:prstGeom>
        </p:spPr>
        <p:txBody>
          <a:bodyPr wrap="none">
            <a:spAutoFit/>
          </a:bodyPr>
          <a:lstStyle/>
          <a:p>
            <a:pPr algn="ctr"/>
            <a:r>
              <a:rPr lang="en-US" dirty="0">
                <a:solidFill>
                  <a:schemeClr val="bg1"/>
                </a:solidFill>
              </a:rPr>
              <a:t>Credit - Ryan Barnett and his excellent book which covers this in detail:</a:t>
            </a:r>
            <a:br>
              <a:rPr lang="en-US" dirty="0">
                <a:solidFill>
                  <a:schemeClr val="bg1"/>
                </a:solidFill>
              </a:rPr>
            </a:br>
            <a:r>
              <a:rPr lang="en-US" dirty="0">
                <a:hlinkClick r:id="rId4"/>
              </a:rPr>
              <a:t>Web Application Defender's Cookbook: Battling Hackers and Protecting Users</a:t>
            </a:r>
            <a:r>
              <a:rPr lang="en-US" dirty="0">
                <a:solidFill>
                  <a:schemeClr val="bg1"/>
                </a:solidFill>
              </a:rPr>
              <a:t> </a:t>
            </a:r>
          </a:p>
        </p:txBody>
      </p:sp>
      <p:sp>
        <p:nvSpPr>
          <p:cNvPr id="6" name="TextBox 5"/>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21660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4706231"/>
            <a:ext cx="45677797" cy="22997744"/>
          </a:xfrm>
        </p:spPr>
        <p:txBody>
          <a:bodyPr/>
          <a:lstStyle/>
          <a:p>
            <a:r>
              <a:rPr lang="en-US" dirty="0"/>
              <a:t>Fake robots.txt disallow entries </a:t>
            </a:r>
            <a:br>
              <a:rPr lang="en-US" dirty="0"/>
            </a:br>
            <a:endParaRPr lang="en-US" dirty="0"/>
          </a:p>
          <a:p>
            <a:pPr lvl="1"/>
            <a:r>
              <a:rPr lang="en-US" sz="12100" dirty="0"/>
              <a:t>User-agent: * Allow: / User-agent: Googlebot </a:t>
            </a:r>
            <a:br>
              <a:rPr lang="en-US" sz="12100" dirty="0"/>
            </a:br>
            <a:r>
              <a:rPr lang="en-US" sz="12100" dirty="0"/>
              <a:t>			 Disallow: </a:t>
            </a:r>
            <a:r>
              <a:rPr lang="en-US" sz="12100" b="1" dirty="0"/>
              <a:t>/backup/ </a:t>
            </a:r>
            <a:br>
              <a:rPr lang="en-US" sz="12100" dirty="0"/>
            </a:br>
            <a:r>
              <a:rPr lang="en-US" sz="12100" dirty="0"/>
              <a:t>			 Disallow: </a:t>
            </a:r>
            <a:r>
              <a:rPr lang="en-US" sz="12100" b="1" dirty="0"/>
              <a:t>/</a:t>
            </a:r>
            <a:r>
              <a:rPr lang="en-US" sz="12100" b="1" dirty="0" err="1"/>
              <a:t>cgi</a:t>
            </a:r>
            <a:r>
              <a:rPr lang="en-US" sz="12100" b="1" dirty="0"/>
              <a:t>-bin/</a:t>
            </a:r>
            <a:br>
              <a:rPr lang="en-US" sz="12100" dirty="0"/>
            </a:br>
            <a:r>
              <a:rPr lang="en-US" sz="12100" dirty="0"/>
              <a:t>			 Disallow: </a:t>
            </a:r>
            <a:r>
              <a:rPr lang="en-US" sz="12100" b="1" dirty="0"/>
              <a:t>/</a:t>
            </a:r>
            <a:r>
              <a:rPr lang="en-US" sz="12100" b="1" dirty="0" err="1"/>
              <a:t>admin.bak</a:t>
            </a:r>
            <a:r>
              <a:rPr lang="en-US" sz="12100" b="1" dirty="0"/>
              <a:t>/ </a:t>
            </a:r>
            <a:br>
              <a:rPr lang="en-US" sz="12100" dirty="0"/>
            </a:br>
            <a:r>
              <a:rPr lang="en-US" sz="12100" dirty="0"/>
              <a:t>			 Disallow: </a:t>
            </a:r>
            <a:r>
              <a:rPr lang="en-US" sz="12100" b="1" dirty="0"/>
              <a:t>/old/</a:t>
            </a:r>
            <a:br>
              <a:rPr lang="en-US" sz="12100" dirty="0"/>
            </a:br>
            <a:endParaRPr lang="en-US" sz="12100" dirty="0"/>
          </a:p>
          <a:p>
            <a:r>
              <a:rPr lang="en-US" sz="13782" dirty="0"/>
              <a:t>Add fake authentication:</a:t>
            </a:r>
          </a:p>
          <a:p>
            <a:endParaRPr lang="en-US" dirty="0"/>
          </a:p>
        </p:txBody>
      </p:sp>
      <p:pic>
        <p:nvPicPr>
          <p:cNvPr id="49155" name="Picture 3" descr="http://i.stack.imgur.com/QnUZW.png"/>
          <p:cNvPicPr>
            <a:picLocks noChangeAspect="1" noChangeArrowheads="1"/>
          </p:cNvPicPr>
          <p:nvPr/>
        </p:nvPicPr>
        <p:blipFill>
          <a:blip r:embed="rId3" cstate="print"/>
          <a:srcRect/>
          <a:stretch>
            <a:fillRect/>
          </a:stretch>
        </p:blipFill>
        <p:spPr bwMode="auto">
          <a:xfrm>
            <a:off x="24090923" y="17612995"/>
            <a:ext cx="19732626" cy="12530938"/>
          </a:xfrm>
          <a:prstGeom prst="rect">
            <a:avLst/>
          </a:prstGeom>
          <a:noFill/>
        </p:spPr>
      </p:pic>
      <p:sp>
        <p:nvSpPr>
          <p:cNvPr id="4" name="Rectangle 3"/>
          <p:cNvSpPr/>
          <p:nvPr/>
        </p:nvSpPr>
        <p:spPr>
          <a:xfrm>
            <a:off x="22027660" y="30842136"/>
            <a:ext cx="5638800" cy="1569660"/>
          </a:xfrm>
          <a:prstGeom prst="rect">
            <a:avLst/>
          </a:prstGeom>
        </p:spPr>
        <p:txBody>
          <a:bodyPr wrap="square">
            <a:spAutoFit/>
          </a:bodyPr>
          <a:lstStyle/>
          <a:p>
            <a:r>
              <a:rPr lang="en-US" sz="9600" dirty="0">
                <a:hlinkClick r:id="rId4"/>
              </a:rPr>
              <a:t>Reference</a:t>
            </a:r>
            <a:r>
              <a:rPr lang="en-US" sz="8800" dirty="0"/>
              <a:t> </a:t>
            </a:r>
            <a:endParaRPr lang="en-US" sz="8800" dirty="0"/>
          </a:p>
        </p:txBody>
      </p:sp>
      <p:sp>
        <p:nvSpPr>
          <p:cNvPr id="6" name="TextBox 5"/>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5" action="ppaction://hlinksldjump"/>
              </a:rPr>
              <a:t>Next (pt.3) -&gt;</a:t>
            </a:r>
            <a:endParaRPr lang="en-US" sz="8000" dirty="0">
              <a:solidFill>
                <a:schemeClr val="bg1"/>
              </a:solidFill>
            </a:endParaRPr>
          </a:p>
        </p:txBody>
      </p:sp>
    </p:spTree>
    <p:extLst>
      <p:ext uri="{BB962C8B-B14F-4D97-AF65-F5344CB8AC3E}">
        <p14:creationId xmlns:p14="http://schemas.microsoft.com/office/powerpoint/2010/main" val="21660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6672191"/>
            <a:ext cx="45677797" cy="22997744"/>
          </a:xfrm>
        </p:spPr>
        <p:txBody>
          <a:bodyPr/>
          <a:lstStyle/>
          <a:p>
            <a:r>
              <a:rPr lang="en-US" dirty="0"/>
              <a:t>Fake HTML Comments</a:t>
            </a:r>
            <a:br>
              <a:rPr lang="en-US" dirty="0"/>
            </a:br>
            <a:endParaRPr lang="en-US" dirty="0"/>
          </a:p>
          <a:p>
            <a:pPr lvl="1"/>
            <a:r>
              <a:rPr lang="en-US" sz="12100" dirty="0">
                <a:solidFill>
                  <a:schemeClr val="accent6"/>
                </a:solidFill>
              </a:rPr>
              <a:t>&lt;!-- Test Credentials: </a:t>
            </a:r>
            <a:r>
              <a:rPr lang="en-US" sz="12100" dirty="0" err="1">
                <a:solidFill>
                  <a:schemeClr val="accent6"/>
                </a:solidFill>
              </a:rPr>
              <a:t>admintest</a:t>
            </a:r>
            <a:r>
              <a:rPr lang="en-US" sz="12100" dirty="0">
                <a:solidFill>
                  <a:schemeClr val="accent6"/>
                </a:solidFill>
              </a:rPr>
              <a:t>/</a:t>
            </a:r>
            <a:r>
              <a:rPr lang="en-US" sz="12100" dirty="0" err="1">
                <a:solidFill>
                  <a:schemeClr val="accent6"/>
                </a:solidFill>
              </a:rPr>
              <a:t>admintest</a:t>
            </a:r>
            <a:r>
              <a:rPr lang="en-US" sz="12100" dirty="0">
                <a:solidFill>
                  <a:schemeClr val="accent6"/>
                </a:solidFill>
              </a:rPr>
              <a:t> --&gt;</a:t>
            </a:r>
            <a:endParaRPr lang="en-US" sz="12100" dirty="0"/>
          </a:p>
          <a:p>
            <a:pPr lvl="1"/>
            <a:r>
              <a:rPr lang="en-US" sz="12100" dirty="0">
                <a:solidFill>
                  <a:schemeClr val="accent6"/>
                </a:solidFill>
              </a:rPr>
              <a:t>&lt;!-- Debug console: /page/</a:t>
            </a:r>
            <a:r>
              <a:rPr lang="en-US" sz="12100" dirty="0" err="1">
                <a:solidFill>
                  <a:schemeClr val="accent6"/>
                </a:solidFill>
              </a:rPr>
              <a:t>function?debug</a:t>
            </a:r>
            <a:r>
              <a:rPr lang="en-US" sz="12100" dirty="0">
                <a:solidFill>
                  <a:schemeClr val="accent6"/>
                </a:solidFill>
              </a:rPr>
              <a:t>=d6QHS24QyR --&gt;</a:t>
            </a:r>
          </a:p>
          <a:p>
            <a:pPr lvl="1"/>
            <a:r>
              <a:rPr lang="en-US" sz="12100" dirty="0">
                <a:solidFill>
                  <a:schemeClr val="accent6"/>
                </a:solidFill>
              </a:rPr>
              <a:t>&lt;!-- Backup source code: </a:t>
            </a:r>
            <a:r>
              <a:rPr lang="en-US" sz="12100" dirty="0" err="1">
                <a:solidFill>
                  <a:schemeClr val="accent6"/>
                </a:solidFill>
              </a:rPr>
              <a:t>createAccount.jsp.bak</a:t>
            </a:r>
            <a:r>
              <a:rPr lang="en-US" sz="12100" dirty="0">
                <a:solidFill>
                  <a:schemeClr val="accent6"/>
                </a:solidFill>
              </a:rPr>
              <a:t> --&gt;</a:t>
            </a:r>
          </a:p>
        </p:txBody>
      </p:sp>
      <p:sp>
        <p:nvSpPr>
          <p:cNvPr id="4" name="Rectangle 3"/>
          <p:cNvSpPr/>
          <p:nvPr/>
        </p:nvSpPr>
        <p:spPr>
          <a:xfrm>
            <a:off x="22098000" y="30861292"/>
            <a:ext cx="7213600" cy="1568264"/>
          </a:xfrm>
          <a:prstGeom prst="rect">
            <a:avLst/>
          </a:prstGeom>
        </p:spPr>
        <p:txBody>
          <a:bodyPr wrap="square">
            <a:spAutoFit/>
          </a:bodyPr>
          <a:lstStyle/>
          <a:p>
            <a:r>
              <a:rPr lang="en-US" sz="9600" dirty="0">
                <a:hlinkClick r:id="rId3"/>
              </a:rPr>
              <a:t>Reference</a:t>
            </a:r>
            <a:endParaRPr lang="en-US" sz="9600" dirty="0"/>
          </a:p>
        </p:txBody>
      </p:sp>
      <p:sp>
        <p:nvSpPr>
          <p:cNvPr id="5" name="TextBox 4"/>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4" action="ppaction://hlinksldjump"/>
              </a:rPr>
              <a:t>Next (pt.4) -&gt;</a:t>
            </a:r>
            <a:endParaRPr lang="en-US" sz="8000" dirty="0">
              <a:solidFill>
                <a:schemeClr val="bg1"/>
              </a:solidFill>
            </a:endParaRPr>
          </a:p>
        </p:txBody>
      </p:sp>
    </p:spTree>
    <p:extLst>
      <p:ext uri="{BB962C8B-B14F-4D97-AF65-F5344CB8AC3E}">
        <p14:creationId xmlns:p14="http://schemas.microsoft.com/office/powerpoint/2010/main" val="21660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5026271"/>
            <a:ext cx="45677797" cy="22997744"/>
          </a:xfrm>
        </p:spPr>
        <p:txBody>
          <a:bodyPr/>
          <a:lstStyle/>
          <a:p>
            <a:r>
              <a:rPr lang="en-US" dirty="0"/>
              <a:t>Fake Hidden Form Fields</a:t>
            </a:r>
          </a:p>
          <a:p>
            <a:pPr lvl="1"/>
            <a:endParaRPr lang="en-US" sz="12100" dirty="0">
              <a:solidFill>
                <a:schemeClr val="accent6"/>
              </a:solidFill>
            </a:endParaRPr>
          </a:p>
          <a:p>
            <a:pPr lvl="1"/>
            <a:endParaRPr lang="en-US" sz="12100" dirty="0">
              <a:solidFill>
                <a:schemeClr val="accent6"/>
              </a:solidFill>
            </a:endParaRPr>
          </a:p>
          <a:p>
            <a:pPr lvl="1"/>
            <a:endParaRPr lang="en-US" sz="12100" dirty="0">
              <a:solidFill>
                <a:schemeClr val="accent6"/>
              </a:solidFill>
            </a:endParaRPr>
          </a:p>
          <a:p>
            <a:pPr lvl="1">
              <a:buNone/>
            </a:pPr>
            <a:br>
              <a:rPr lang="en-US" sz="12100" dirty="0">
                <a:solidFill>
                  <a:schemeClr val="accent6"/>
                </a:solidFill>
              </a:rPr>
            </a:br>
            <a:br>
              <a:rPr lang="en-US" sz="12100" dirty="0">
                <a:solidFill>
                  <a:schemeClr val="accent6"/>
                </a:solidFill>
              </a:rPr>
            </a:br>
            <a:br>
              <a:rPr lang="en-US" sz="12100" dirty="0">
                <a:solidFill>
                  <a:schemeClr val="accent6"/>
                </a:solidFill>
              </a:rPr>
            </a:br>
            <a:endParaRPr lang="en-US" sz="12100" dirty="0">
              <a:solidFill>
                <a:schemeClr val="accent6"/>
              </a:solidFill>
            </a:endParaRPr>
          </a:p>
          <a:p>
            <a:r>
              <a:rPr lang="en-US" sz="13782" dirty="0"/>
              <a:t>Too obvious? Perhaps. Try something more innocent and random. Any alteration still suggests an attack (and doesn’t have to fit a detection signature)</a:t>
            </a:r>
          </a:p>
          <a:p>
            <a:pPr lvl="1">
              <a:buNone/>
            </a:pPr>
            <a:endParaRPr lang="en-US" sz="12100" dirty="0">
              <a:solidFill>
                <a:schemeClr val="accent6"/>
              </a:solidFill>
            </a:endParaRPr>
          </a:p>
        </p:txBody>
      </p:sp>
      <p:sp>
        <p:nvSpPr>
          <p:cNvPr id="52225" name="Rectangle 1"/>
          <p:cNvSpPr>
            <a:spLocks noChangeArrowheads="1"/>
          </p:cNvSpPr>
          <p:nvPr/>
        </p:nvSpPr>
        <p:spPr bwMode="auto">
          <a:xfrm>
            <a:off x="8138160" y="8740771"/>
            <a:ext cx="34008028"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&lt;</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input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type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"hidden"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"false"</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lang="en-US" sz="8800" b="1">
                <a:solidFill>
                  <a:srgbClr val="00C4C4"/>
                </a:solidFill>
                <a:latin typeface="Courier New" pitchFamily="49" charset="0"/>
                <a:ea typeface="Times New Roman" pitchFamily="18" charset="0"/>
                <a:cs typeface="Courier New" pitchFamily="49" charset="0"/>
              </a:rPr>
              <a:t>isAdmin</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&gt;</a:t>
            </a:r>
            <a:endParaRPr kumimoji="0" lang="en-US" sz="23900" b="0" i="0" u="none" strike="noStrike" cap="none" normalizeH="0" baseline="0">
              <a:ln>
                <a:noFill/>
              </a:ln>
              <a:solidFill>
                <a:schemeClr val="tx1"/>
              </a:solidFill>
              <a:effectLst/>
              <a:latin typeface="Arial" pitchFamily="34" charset="0"/>
            </a:endParaRPr>
          </a:p>
        </p:txBody>
      </p:sp>
      <p:sp>
        <p:nvSpPr>
          <p:cNvPr id="5" name="Rectangle 1"/>
          <p:cNvSpPr>
            <a:spLocks noChangeArrowheads="1"/>
          </p:cNvSpPr>
          <p:nvPr/>
        </p:nvSpPr>
        <p:spPr bwMode="auto">
          <a:xfrm>
            <a:off x="8153400" y="13282291"/>
            <a:ext cx="32655093"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&lt;</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input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type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"hidden"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"false"</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lang="en-US" sz="8800" b="1">
                <a:solidFill>
                  <a:srgbClr val="00C4C4"/>
                </a:solidFill>
                <a:latin typeface="Courier New" pitchFamily="49" charset="0"/>
                <a:ea typeface="Times New Roman" pitchFamily="18" charset="0"/>
                <a:cs typeface="Courier New" pitchFamily="49" charset="0"/>
              </a:rPr>
              <a:t>debug</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&gt;</a:t>
            </a:r>
            <a:endParaRPr kumimoji="0" lang="en-US" sz="23900" b="0" i="0" u="none" strike="noStrike" cap="none" normalizeH="0" baseline="0">
              <a:ln>
                <a:noFill/>
              </a:ln>
              <a:solidFill>
                <a:schemeClr val="tx1"/>
              </a:solidFill>
              <a:effectLst/>
              <a:latin typeface="Arial" pitchFamily="34" charset="0"/>
            </a:endParaRPr>
          </a:p>
        </p:txBody>
      </p:sp>
      <p:sp>
        <p:nvSpPr>
          <p:cNvPr id="6" name="Rectangle 1"/>
          <p:cNvSpPr>
            <a:spLocks noChangeArrowheads="1"/>
          </p:cNvSpPr>
          <p:nvPr/>
        </p:nvSpPr>
        <p:spPr bwMode="auto">
          <a:xfrm>
            <a:off x="8214360" y="11011531"/>
            <a:ext cx="31302159"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&lt;</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input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type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"hidden"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"user"</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lang="en-US" sz="8800" b="1">
                <a:solidFill>
                  <a:srgbClr val="00C4C4"/>
                </a:solidFill>
                <a:latin typeface="Courier New" pitchFamily="49" charset="0"/>
                <a:ea typeface="Times New Roman" pitchFamily="18" charset="0"/>
                <a:cs typeface="Courier New" pitchFamily="49" charset="0"/>
              </a:rPr>
              <a:t>role</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&gt;</a:t>
            </a:r>
            <a:endParaRPr kumimoji="0" lang="en-US" sz="23900" b="0" i="0" u="none" strike="noStrike" cap="none" normalizeH="0" baseline="0">
              <a:ln>
                <a:noFill/>
              </a:ln>
              <a:solidFill>
                <a:schemeClr val="tx1"/>
              </a:solidFill>
              <a:effectLst/>
              <a:latin typeface="Arial" pitchFamily="34" charset="0"/>
            </a:endParaRPr>
          </a:p>
        </p:txBody>
      </p:sp>
      <p:sp>
        <p:nvSpPr>
          <p:cNvPr id="7" name="Rectangle 1"/>
          <p:cNvSpPr>
            <a:spLocks noChangeArrowheads="1"/>
          </p:cNvSpPr>
          <p:nvPr/>
        </p:nvSpPr>
        <p:spPr bwMode="auto">
          <a:xfrm>
            <a:off x="8214360" y="15492091"/>
            <a:ext cx="32655093"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&lt;</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input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type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"hidden"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"5"</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lang="en-US" sz="8800" b="1">
                <a:solidFill>
                  <a:srgbClr val="00C4C4"/>
                </a:solidFill>
                <a:latin typeface="Courier New" pitchFamily="49" charset="0"/>
                <a:ea typeface="Times New Roman" pitchFamily="18" charset="0"/>
                <a:cs typeface="Courier New" pitchFamily="49" charset="0"/>
              </a:rPr>
              <a:t>riskScore</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&gt;</a:t>
            </a:r>
            <a:endParaRPr kumimoji="0" lang="en-US" sz="23900" b="0" i="0" u="none" strike="noStrike" cap="none" normalizeH="0" baseline="0">
              <a:ln>
                <a:noFill/>
              </a:ln>
              <a:solidFill>
                <a:schemeClr val="tx1"/>
              </a:solidFill>
              <a:effectLst/>
              <a:latin typeface="Arial" pitchFamily="34" charset="0"/>
            </a:endParaRPr>
          </a:p>
        </p:txBody>
      </p:sp>
      <p:sp>
        <p:nvSpPr>
          <p:cNvPr id="8" name="Rectangle 1"/>
          <p:cNvSpPr>
            <a:spLocks noChangeArrowheads="1"/>
          </p:cNvSpPr>
          <p:nvPr/>
        </p:nvSpPr>
        <p:spPr bwMode="auto">
          <a:xfrm>
            <a:off x="7909560" y="26937331"/>
            <a:ext cx="38066831"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&lt;</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input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type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"hidden"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lang="en-US" sz="8800">
                <a:solidFill>
                  <a:srgbClr val="00C4C4"/>
                </a:solidFill>
                <a:latin typeface="Courier New" pitchFamily="49" charset="0"/>
                <a:ea typeface="Times New Roman" pitchFamily="18" charset="0"/>
                <a:cs typeface="Courier New" pitchFamily="49" charset="0"/>
              </a:rPr>
              <a:t>"nQ6tbOPD"</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lang="en-US" sz="8800" b="1">
                <a:solidFill>
                  <a:srgbClr val="00C4C4"/>
                </a:solidFill>
                <a:latin typeface="Courier New" pitchFamily="49" charset="0"/>
                <a:ea typeface="Times New Roman" pitchFamily="18" charset="0"/>
                <a:cs typeface="Courier New" pitchFamily="49" charset="0"/>
              </a:rPr>
              <a:t>2Q7oFaoF</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FF8906"/>
                </a:solidFill>
                <a:effectLst/>
                <a:latin typeface="Courier New" pitchFamily="49" charset="0"/>
                <a:ea typeface="Times New Roman" pitchFamily="18" charset="0"/>
                <a:cs typeface="Courier New" pitchFamily="49" charset="0"/>
              </a:rPr>
              <a:t>&gt;</a:t>
            </a:r>
            <a:endParaRPr kumimoji="0" lang="en-US" sz="23900" b="0" i="0" u="none" strike="noStrike" cap="none" normalizeH="0" baseline="0">
              <a:ln>
                <a:noFill/>
              </a:ln>
              <a:solidFill>
                <a:schemeClr val="tx1"/>
              </a:solidFill>
              <a:effectLst/>
              <a:latin typeface="Arial" pitchFamily="34" charset="0"/>
            </a:endParaRPr>
          </a:p>
        </p:txBody>
      </p:sp>
      <p:sp>
        <p:nvSpPr>
          <p:cNvPr id="9" name="Rectangle 8"/>
          <p:cNvSpPr/>
          <p:nvPr/>
        </p:nvSpPr>
        <p:spPr>
          <a:xfrm>
            <a:off x="22098000" y="30861292"/>
            <a:ext cx="7213600" cy="1568264"/>
          </a:xfrm>
          <a:prstGeom prst="rect">
            <a:avLst/>
          </a:prstGeom>
        </p:spPr>
        <p:txBody>
          <a:bodyPr wrap="square">
            <a:spAutoFit/>
          </a:bodyPr>
          <a:lstStyle/>
          <a:p>
            <a:r>
              <a:rPr lang="en-US" sz="9600" dirty="0">
                <a:hlinkClick r:id="rId3"/>
              </a:rPr>
              <a:t>Reference</a:t>
            </a:r>
            <a:endParaRPr lang="en-US" sz="9600" dirty="0"/>
          </a:p>
        </p:txBody>
      </p:sp>
      <p:sp>
        <p:nvSpPr>
          <p:cNvPr id="10" name="TextBox 9"/>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4" action="ppaction://hlinksldjump"/>
              </a:rPr>
              <a:t>Next (pt.5) -&gt;</a:t>
            </a:r>
            <a:endParaRPr lang="en-US" sz="8000" dirty="0">
              <a:solidFill>
                <a:schemeClr val="bg1"/>
              </a:solidFill>
            </a:endParaRPr>
          </a:p>
        </p:txBody>
      </p:sp>
    </p:spTree>
    <p:extLst>
      <p:ext uri="{BB962C8B-B14F-4D97-AF65-F5344CB8AC3E}">
        <p14:creationId xmlns:p14="http://schemas.microsoft.com/office/powerpoint/2010/main" val="21660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422420" y="11387063"/>
            <a:ext cx="14611256" cy="1770138"/>
          </a:xfrm>
          <a:prstGeom prst="rect">
            <a:avLst/>
          </a:prstGeom>
        </p:spPr>
        <p:txBody>
          <a:bodyPr/>
          <a:lstStyle>
            <a:lvl1pPr algn="l" defTabSz="3840846" rtl="0" eaLnBrk="1" latinLnBrk="0" hangingPunct="1">
              <a:lnSpc>
                <a:spcPct val="90000"/>
              </a:lnSpc>
              <a:spcBef>
                <a:spcPct val="0"/>
              </a:spcBef>
              <a:buNone/>
              <a:defRPr sz="18482" kern="1200">
                <a:solidFill>
                  <a:schemeClr val="bg1"/>
                </a:solidFill>
                <a:latin typeface="+mj-lt"/>
                <a:ea typeface="+mj-ea"/>
                <a:cs typeface="+mj-cs"/>
              </a:defRPr>
            </a:lvl1pPr>
          </a:lstStyle>
          <a:p>
            <a:r>
              <a:rPr lang="en-US" sz="10700" dirty="0"/>
              <a:t>Trademark Legal Notice</a:t>
            </a:r>
          </a:p>
        </p:txBody>
      </p:sp>
      <p:sp>
        <p:nvSpPr>
          <p:cNvPr id="3" name="Content Placeholder 2"/>
          <p:cNvSpPr txBox="1">
            <a:spLocks/>
          </p:cNvSpPr>
          <p:nvPr/>
        </p:nvSpPr>
        <p:spPr>
          <a:xfrm>
            <a:off x="8690314" y="13568877"/>
            <a:ext cx="34075469" cy="3601523"/>
          </a:xfrm>
          <a:prstGeom prst="rect">
            <a:avLst/>
          </a:prstGeom>
        </p:spPr>
        <p:txBody>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Font typeface="Arial" panose="020B0604020202020204" pitchFamily="34" charset="0"/>
              <a:buNone/>
            </a:pPr>
            <a:r>
              <a:rPr lang="en-US" sz="7200" dirty="0"/>
              <a:t>All product names, logos, and brands are property of their respective owners. All company, product and service names used in this presentation are for identification purposes only. Use of these names, logos, and brands does not imply endorsement.</a:t>
            </a:r>
          </a:p>
        </p:txBody>
      </p:sp>
    </p:spTree>
    <p:extLst>
      <p:ext uri="{BB962C8B-B14F-4D97-AF65-F5344CB8AC3E}">
        <p14:creationId xmlns:p14="http://schemas.microsoft.com/office/powerpoint/2010/main" val="419586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5026271"/>
            <a:ext cx="45677797" cy="22997744"/>
          </a:xfrm>
        </p:spPr>
        <p:txBody>
          <a:bodyPr/>
          <a:lstStyle/>
          <a:p>
            <a:r>
              <a:rPr lang="en-US" sz="13782" dirty="0"/>
              <a:t>Fake Cookies</a:t>
            </a:r>
          </a:p>
          <a:p>
            <a:pPr lvl="1">
              <a:buNone/>
            </a:pPr>
            <a:endParaRPr lang="en-US" sz="12100" dirty="0">
              <a:solidFill>
                <a:schemeClr val="accent6"/>
              </a:solidFill>
            </a:endParaRPr>
          </a:p>
        </p:txBody>
      </p:sp>
      <p:sp>
        <p:nvSpPr>
          <p:cNvPr id="4" name="Rectangle 3"/>
          <p:cNvSpPr/>
          <p:nvPr/>
        </p:nvSpPr>
        <p:spPr>
          <a:xfrm>
            <a:off x="11093016" y="15351205"/>
            <a:ext cx="29020368" cy="2215991"/>
          </a:xfrm>
          <a:prstGeom prst="rect">
            <a:avLst/>
          </a:prstGeom>
        </p:spPr>
        <p:txBody>
          <a:bodyPr wrap="square">
            <a:spAutoFit/>
          </a:bodyPr>
          <a:lstStyle/>
          <a:p>
            <a:r>
              <a:rPr lang="en-US" sz="13800" dirty="0">
                <a:solidFill>
                  <a:srgbClr val="FFFF00"/>
                </a:solidFill>
              </a:rPr>
              <a:t>Set-Cookie</a:t>
            </a:r>
            <a:r>
              <a:rPr lang="en-US" sz="13800" dirty="0">
                <a:solidFill>
                  <a:schemeClr val="bg1"/>
                </a:solidFill>
              </a:rPr>
              <a:t>: session-role=</a:t>
            </a:r>
            <a:r>
              <a:rPr lang="en-US" sz="13800" dirty="0" err="1">
                <a:solidFill>
                  <a:srgbClr val="E50914"/>
                </a:solidFill>
              </a:rPr>
              <a:t>nonadmin</a:t>
            </a:r>
            <a:endParaRPr lang="en-US" sz="13800" dirty="0">
              <a:solidFill>
                <a:srgbClr val="E50914"/>
              </a:solidFill>
            </a:endParaRPr>
          </a:p>
        </p:txBody>
      </p:sp>
      <p:sp>
        <p:nvSpPr>
          <p:cNvPr id="5" name="Rectangle 4"/>
          <p:cNvSpPr/>
          <p:nvPr/>
        </p:nvSpPr>
        <p:spPr>
          <a:xfrm>
            <a:off x="22098000" y="30861292"/>
            <a:ext cx="7213600" cy="1568264"/>
          </a:xfrm>
          <a:prstGeom prst="rect">
            <a:avLst/>
          </a:prstGeom>
        </p:spPr>
        <p:txBody>
          <a:bodyPr wrap="square">
            <a:spAutoFit/>
          </a:bodyPr>
          <a:lstStyle/>
          <a:p>
            <a:r>
              <a:rPr lang="en-US" sz="9600" dirty="0">
                <a:hlinkClick r:id="rId3"/>
              </a:rPr>
              <a:t>Reference</a:t>
            </a:r>
            <a:endParaRPr lang="en-US" sz="9600" dirty="0"/>
          </a:p>
        </p:txBody>
      </p:sp>
      <p:sp>
        <p:nvSpPr>
          <p:cNvPr id="6" name="TextBox 5"/>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4" action="ppaction://hlinksldjump"/>
              </a:rPr>
              <a:t>Next (pt.6) -&gt;</a:t>
            </a:r>
            <a:endParaRPr lang="en-US" sz="8000" dirty="0">
              <a:solidFill>
                <a:schemeClr val="bg1"/>
              </a:solidFill>
            </a:endParaRPr>
          </a:p>
        </p:txBody>
      </p:sp>
    </p:spTree>
    <p:extLst>
      <p:ext uri="{BB962C8B-B14F-4D97-AF65-F5344CB8AC3E}">
        <p14:creationId xmlns:p14="http://schemas.microsoft.com/office/powerpoint/2010/main" val="21660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Honey Traps &amp; Tokens</a:t>
            </a:r>
          </a:p>
        </p:txBody>
      </p:sp>
      <p:sp>
        <p:nvSpPr>
          <p:cNvPr id="3" name="Content Placeholder 2"/>
          <p:cNvSpPr>
            <a:spLocks noGrp="1"/>
          </p:cNvSpPr>
          <p:nvPr>
            <p:ph idx="1"/>
          </p:nvPr>
        </p:nvSpPr>
        <p:spPr>
          <a:xfrm>
            <a:off x="2008162" y="5026271"/>
            <a:ext cx="45677797" cy="22997744"/>
          </a:xfrm>
        </p:spPr>
        <p:txBody>
          <a:bodyPr/>
          <a:lstStyle/>
          <a:p>
            <a:r>
              <a:rPr lang="en-US" sz="13782" dirty="0"/>
              <a:t>Fake records should be placed throughout the database</a:t>
            </a:r>
          </a:p>
          <a:p>
            <a:r>
              <a:rPr lang="en-US" sz="13782" dirty="0"/>
              <a:t>These records do not belong to any legitimate users, thus they should never be accessed</a:t>
            </a:r>
          </a:p>
        </p:txBody>
      </p:sp>
      <p:graphicFrame>
        <p:nvGraphicFramePr>
          <p:cNvPr id="4" name="Table 3"/>
          <p:cNvGraphicFramePr>
            <a:graphicFrameLocks noGrp="1"/>
          </p:cNvGraphicFramePr>
          <p:nvPr>
            <p:extLst>
              <p:ext uri="{D42A27DB-BD31-4B8C-83A1-F6EECF244321}">
                <p14:modId xmlns:p14="http://schemas.microsoft.com/office/powerpoint/2010/main" val="3793666009"/>
              </p:ext>
            </p:extLst>
          </p:nvPr>
        </p:nvGraphicFramePr>
        <p:xfrm>
          <a:off x="7022122" y="13289280"/>
          <a:ext cx="33567078" cy="11590072"/>
        </p:xfrm>
        <a:graphic>
          <a:graphicData uri="http://schemas.openxmlformats.org/drawingml/2006/table">
            <a:tbl>
              <a:tblPr firstRow="1" bandRow="1">
                <a:tableStyleId>{5C22544A-7EE6-4342-B048-85BDC9FD1C3A}</a:tableStyleId>
              </a:tblPr>
              <a:tblGrid>
                <a:gridCol w="16783539">
                  <a:extLst>
                    <a:ext uri="{9D8B030D-6E8A-4147-A177-3AD203B41FA5}">
                      <a16:colId xmlns:a16="http://schemas.microsoft.com/office/drawing/2014/main" val="2667474832"/>
                    </a:ext>
                  </a:extLst>
                </a:gridCol>
                <a:gridCol w="16783539">
                  <a:extLst>
                    <a:ext uri="{9D8B030D-6E8A-4147-A177-3AD203B41FA5}">
                      <a16:colId xmlns:a16="http://schemas.microsoft.com/office/drawing/2014/main" val="1802709306"/>
                    </a:ext>
                  </a:extLst>
                </a:gridCol>
              </a:tblGrid>
              <a:tr h="1747520">
                <a:tc>
                  <a:txBody>
                    <a:bodyPr/>
                    <a:lstStyle/>
                    <a:p>
                      <a:pPr algn="ctr"/>
                      <a:r>
                        <a:rPr lang="en-US" sz="11500" u="sng" dirty="0"/>
                        <a:t>User ID</a:t>
                      </a:r>
                    </a:p>
                  </a:txBody>
                  <a:tcPr/>
                </a:tc>
                <a:tc>
                  <a:txBody>
                    <a:bodyPr/>
                    <a:lstStyle/>
                    <a:p>
                      <a:pPr algn="ctr"/>
                      <a:r>
                        <a:rPr lang="en-US" sz="11500" u="sng" dirty="0"/>
                        <a:t>Sensitive PII</a:t>
                      </a:r>
                    </a:p>
                  </a:txBody>
                  <a:tcPr/>
                </a:tc>
                <a:extLst>
                  <a:ext uri="{0D108BD9-81ED-4DB2-BD59-A6C34878D82A}">
                    <a16:rowId xmlns:a16="http://schemas.microsoft.com/office/drawing/2014/main" val="929290407"/>
                  </a:ext>
                </a:extLst>
              </a:tr>
              <a:tr h="2436508">
                <a:tc>
                  <a:txBody>
                    <a:bodyPr/>
                    <a:lstStyle/>
                    <a:p>
                      <a:r>
                        <a:rPr lang="en-US" sz="11500" dirty="0"/>
                        <a:t>Andy</a:t>
                      </a:r>
                    </a:p>
                  </a:txBody>
                  <a:tcPr/>
                </a:tc>
                <a:tc>
                  <a:txBody>
                    <a:bodyPr/>
                    <a:lstStyle/>
                    <a:p>
                      <a:pPr marL="0" marR="0" lvl="0" indent="0" algn="l" defTabSz="3840846" rtl="0" eaLnBrk="1" fontAlgn="auto" latinLnBrk="0" hangingPunct="1">
                        <a:lnSpc>
                          <a:spcPct val="100000"/>
                        </a:lnSpc>
                        <a:spcBef>
                          <a:spcPts val="0"/>
                        </a:spcBef>
                        <a:spcAft>
                          <a:spcPts val="0"/>
                        </a:spcAft>
                        <a:buClrTx/>
                        <a:buSzTx/>
                        <a:buFontTx/>
                        <a:buNone/>
                        <a:tabLst/>
                        <a:defRPr/>
                      </a:pPr>
                      <a:r>
                        <a:rPr lang="en-US" sz="11500" dirty="0"/>
                        <a:t>…..</a:t>
                      </a:r>
                    </a:p>
                  </a:txBody>
                  <a:tcPr/>
                </a:tc>
                <a:extLst>
                  <a:ext uri="{0D108BD9-81ED-4DB2-BD59-A6C34878D82A}">
                    <a16:rowId xmlns:a16="http://schemas.microsoft.com/office/drawing/2014/main" val="4155750343"/>
                  </a:ext>
                </a:extLst>
              </a:tr>
              <a:tr h="2436508">
                <a:tc>
                  <a:txBody>
                    <a:bodyPr/>
                    <a:lstStyle/>
                    <a:p>
                      <a:r>
                        <a:rPr lang="en-US" sz="11500" dirty="0"/>
                        <a:t>Bob</a:t>
                      </a:r>
                    </a:p>
                  </a:txBody>
                  <a:tcPr/>
                </a:tc>
                <a:tc>
                  <a:txBody>
                    <a:bodyPr/>
                    <a:lstStyle/>
                    <a:p>
                      <a:pPr marL="0" marR="0" lvl="0" indent="0" algn="l" defTabSz="3840846" rtl="0" eaLnBrk="1" fontAlgn="auto" latinLnBrk="0" hangingPunct="1">
                        <a:lnSpc>
                          <a:spcPct val="100000"/>
                        </a:lnSpc>
                        <a:spcBef>
                          <a:spcPts val="0"/>
                        </a:spcBef>
                        <a:spcAft>
                          <a:spcPts val="0"/>
                        </a:spcAft>
                        <a:buClrTx/>
                        <a:buSzTx/>
                        <a:buFontTx/>
                        <a:buNone/>
                        <a:tabLst/>
                        <a:defRPr/>
                      </a:pPr>
                      <a:r>
                        <a:rPr lang="en-US" sz="11500" dirty="0"/>
                        <a:t>…..</a:t>
                      </a:r>
                    </a:p>
                  </a:txBody>
                  <a:tcPr/>
                </a:tc>
                <a:extLst>
                  <a:ext uri="{0D108BD9-81ED-4DB2-BD59-A6C34878D82A}">
                    <a16:rowId xmlns:a16="http://schemas.microsoft.com/office/drawing/2014/main" val="2218086707"/>
                  </a:ext>
                </a:extLst>
              </a:tr>
              <a:tr h="2436508">
                <a:tc>
                  <a:txBody>
                    <a:bodyPr/>
                    <a:lstStyle/>
                    <a:p>
                      <a:r>
                        <a:rPr lang="en-US" sz="11500" dirty="0">
                          <a:solidFill>
                            <a:srgbClr val="FF0000"/>
                          </a:solidFill>
                        </a:rPr>
                        <a:t>Charlie</a:t>
                      </a:r>
                    </a:p>
                  </a:txBody>
                  <a:tcPr/>
                </a:tc>
                <a:tc>
                  <a:txBody>
                    <a:bodyPr/>
                    <a:lstStyle/>
                    <a:p>
                      <a:r>
                        <a:rPr lang="en-US" sz="11500" dirty="0">
                          <a:solidFill>
                            <a:srgbClr val="FF0000"/>
                          </a:solidFill>
                        </a:rPr>
                        <a:t>…..</a:t>
                      </a:r>
                    </a:p>
                  </a:txBody>
                  <a:tcPr/>
                </a:tc>
                <a:extLst>
                  <a:ext uri="{0D108BD9-81ED-4DB2-BD59-A6C34878D82A}">
                    <a16:rowId xmlns:a16="http://schemas.microsoft.com/office/drawing/2014/main" val="3062542369"/>
                  </a:ext>
                </a:extLst>
              </a:tr>
              <a:tr h="2436508">
                <a:tc>
                  <a:txBody>
                    <a:bodyPr/>
                    <a:lstStyle/>
                    <a:p>
                      <a:r>
                        <a:rPr lang="en-US" sz="11500" dirty="0"/>
                        <a:t>Danielle</a:t>
                      </a:r>
                    </a:p>
                  </a:txBody>
                  <a:tcPr/>
                </a:tc>
                <a:tc>
                  <a:txBody>
                    <a:bodyPr/>
                    <a:lstStyle/>
                    <a:p>
                      <a:pPr marL="0" marR="0" lvl="0" indent="0" algn="l" defTabSz="3840846" rtl="0" eaLnBrk="1" fontAlgn="auto" latinLnBrk="0" hangingPunct="1">
                        <a:lnSpc>
                          <a:spcPct val="100000"/>
                        </a:lnSpc>
                        <a:spcBef>
                          <a:spcPts val="0"/>
                        </a:spcBef>
                        <a:spcAft>
                          <a:spcPts val="0"/>
                        </a:spcAft>
                        <a:buClrTx/>
                        <a:buSzTx/>
                        <a:buFontTx/>
                        <a:buNone/>
                        <a:tabLst/>
                        <a:defRPr/>
                      </a:pPr>
                      <a:r>
                        <a:rPr lang="en-US" sz="11500" dirty="0"/>
                        <a:t>…..</a:t>
                      </a:r>
                    </a:p>
                  </a:txBody>
                  <a:tcPr/>
                </a:tc>
                <a:extLst>
                  <a:ext uri="{0D108BD9-81ED-4DB2-BD59-A6C34878D82A}">
                    <a16:rowId xmlns:a16="http://schemas.microsoft.com/office/drawing/2014/main" val="4062960249"/>
                  </a:ext>
                </a:extLst>
              </a:tr>
            </a:tbl>
          </a:graphicData>
        </a:graphic>
      </p:graphicFrame>
      <p:sp>
        <p:nvSpPr>
          <p:cNvPr id="5" name="TextBox 4"/>
          <p:cNvSpPr txBox="1"/>
          <p:nvPr/>
        </p:nvSpPr>
        <p:spPr>
          <a:xfrm>
            <a:off x="44321438" y="31082505"/>
            <a:ext cx="6327373" cy="1323439"/>
          </a:xfrm>
          <a:prstGeom prst="rect">
            <a:avLst/>
          </a:prstGeom>
          <a:noFill/>
        </p:spPr>
        <p:txBody>
          <a:bodyPr wrap="none" rtlCol="0">
            <a:spAutoFit/>
          </a:bodyPr>
          <a:lstStyle/>
          <a:p>
            <a:r>
              <a:rPr lang="en-US" sz="8000" dirty="0">
                <a:solidFill>
                  <a:schemeClr val="bg1"/>
                </a:solidFill>
                <a:hlinkClick r:id="rId3"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407224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62" y="-1513600"/>
            <a:ext cx="47928238" cy="6362702"/>
          </a:xfrm>
        </p:spPr>
        <p:txBody>
          <a:bodyPr/>
          <a:lstStyle/>
          <a:p>
            <a:r>
              <a:rPr lang="en-US" dirty="0"/>
              <a:t>OAuth</a:t>
            </a:r>
          </a:p>
        </p:txBody>
      </p:sp>
      <p:sp>
        <p:nvSpPr>
          <p:cNvPr id="3" name="Content Placeholder 2"/>
          <p:cNvSpPr>
            <a:spLocks noGrp="1"/>
          </p:cNvSpPr>
          <p:nvPr>
            <p:ph idx="1"/>
          </p:nvPr>
        </p:nvSpPr>
        <p:spPr>
          <a:xfrm>
            <a:off x="2008162" y="3320716"/>
            <a:ext cx="48765101" cy="29164547"/>
          </a:xfrm>
        </p:spPr>
        <p:txBody>
          <a:bodyPr>
            <a:normAutofit fontScale="92500" lnSpcReduction="10000"/>
          </a:bodyPr>
          <a:lstStyle/>
          <a:p>
            <a:r>
              <a:rPr lang="en-US" dirty="0"/>
              <a:t>Architecturally, we could authenticate our users at the API Gateway, and then propagate this authentication information further downstream</a:t>
            </a:r>
          </a:p>
          <a:p>
            <a:pPr marL="0" indent="0">
              <a:buNone/>
            </a:pPr>
            <a:br>
              <a:rPr lang="en-US" dirty="0"/>
            </a:br>
            <a:br>
              <a:rPr lang="en-US" dirty="0"/>
            </a:br>
            <a:br>
              <a:rPr lang="en-US" dirty="0"/>
            </a:br>
            <a:br>
              <a:rPr lang="en-US" dirty="0"/>
            </a:br>
            <a:endParaRPr lang="en-US" dirty="0"/>
          </a:p>
          <a:p>
            <a:r>
              <a:rPr lang="en-US" dirty="0"/>
              <a:t>However, many systems choose to authenticate directly at the service level. This is mostly a tradeoff between security and performance</a:t>
            </a:r>
          </a:p>
          <a:p>
            <a:pPr marL="0" indent="0">
              <a:buNone/>
            </a:pPr>
            <a:br>
              <a:rPr lang="en-US" dirty="0"/>
            </a:br>
            <a:br>
              <a:rPr lang="en-US" dirty="0"/>
            </a:br>
            <a:br>
              <a:rPr lang="en-US" dirty="0"/>
            </a:br>
            <a:br>
              <a:rPr lang="en-US" dirty="0"/>
            </a:br>
            <a:endParaRPr lang="en-US" dirty="0"/>
          </a:p>
          <a:p>
            <a:r>
              <a:rPr lang="en-US" dirty="0"/>
              <a:t>The author prefers the second solution, but choosing this design means you must ensure that your Authentication service is resilient and highly available. See how eBay </a:t>
            </a:r>
            <a:r>
              <a:rPr lang="en-US" dirty="0">
                <a:hlinkClick r:id="rId3"/>
              </a:rPr>
              <a:t>did this</a:t>
            </a:r>
            <a:r>
              <a:rPr lang="en-US" dirty="0"/>
              <a:t> with their </a:t>
            </a:r>
            <a:r>
              <a:rPr lang="en-US" dirty="0">
                <a:hlinkClick r:id="rId4"/>
              </a:rPr>
              <a:t>Security Token Service</a:t>
            </a:r>
            <a:r>
              <a:rPr lang="en-US" dirty="0"/>
              <a:t> using </a:t>
            </a:r>
            <a:r>
              <a:rPr lang="en-US" dirty="0">
                <a:hlinkClick r:id="rId5"/>
              </a:rPr>
              <a:t>Hystrix</a:t>
            </a:r>
            <a:endParaRPr lang="en-US" dirty="0"/>
          </a:p>
          <a:p>
            <a:r>
              <a:rPr lang="en-US" dirty="0"/>
              <a:t>Spring Security is a good choice for implementing both OAuth server and clients easily. See developer’s </a:t>
            </a:r>
            <a:r>
              <a:rPr lang="en-US" dirty="0">
                <a:hlinkClick r:id="rId6"/>
              </a:rPr>
              <a:t>guide</a:t>
            </a:r>
            <a:r>
              <a:rPr lang="en-US" dirty="0"/>
              <a:t> and </a:t>
            </a:r>
            <a:r>
              <a:rPr lang="en-US" dirty="0">
                <a:hlinkClick r:id="rId7"/>
              </a:rPr>
              <a:t>sample app</a:t>
            </a:r>
            <a:endParaRPr lang="en-US" dirty="0"/>
          </a:p>
        </p:txBody>
      </p:sp>
      <p:sp>
        <p:nvSpPr>
          <p:cNvPr id="7" name="Rectangle: Rounded Corners 6"/>
          <p:cNvSpPr/>
          <p:nvPr/>
        </p:nvSpPr>
        <p:spPr>
          <a:xfrm>
            <a:off x="16086727" y="6726897"/>
            <a:ext cx="8298483" cy="2414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t>Gateway</a:t>
            </a:r>
          </a:p>
        </p:txBody>
      </p:sp>
      <p:sp>
        <p:nvSpPr>
          <p:cNvPr id="8" name="Rectangle: Rounded Corners 7"/>
          <p:cNvSpPr/>
          <p:nvPr/>
        </p:nvSpPr>
        <p:spPr>
          <a:xfrm>
            <a:off x="25909209" y="10007665"/>
            <a:ext cx="8298482" cy="25805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dirty="0"/>
              <a:t>Microservice</a:t>
            </a:r>
          </a:p>
        </p:txBody>
      </p:sp>
      <p:sp>
        <p:nvSpPr>
          <p:cNvPr id="10" name="Rectangle: Rounded Corners 9"/>
          <p:cNvSpPr/>
          <p:nvPr/>
        </p:nvSpPr>
        <p:spPr>
          <a:xfrm>
            <a:off x="16086727" y="10007665"/>
            <a:ext cx="8298482" cy="25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OAuth Service</a:t>
            </a:r>
          </a:p>
        </p:txBody>
      </p:sp>
      <p:sp>
        <p:nvSpPr>
          <p:cNvPr id="11" name="Content Placeholder 2"/>
          <p:cNvSpPr txBox="1">
            <a:spLocks/>
          </p:cNvSpPr>
          <p:nvPr/>
        </p:nvSpPr>
        <p:spPr>
          <a:xfrm>
            <a:off x="34207691" y="6761543"/>
            <a:ext cx="10714075" cy="1073480"/>
          </a:xfrm>
          <a:prstGeom prst="rect">
            <a:avLst/>
          </a:prstGeom>
        </p:spPr>
        <p:txBody>
          <a:bodyPr vert="horz" lIns="91440" tIns="45720" rIns="91440" bIns="45720" rtlCol="0">
            <a:normAutofit fontScale="85000" lnSpcReduction="2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Authentication Info</a:t>
            </a:r>
          </a:p>
        </p:txBody>
      </p:sp>
      <p:cxnSp>
        <p:nvCxnSpPr>
          <p:cNvPr id="13" name="Straight Arrow Connector 12"/>
          <p:cNvCxnSpPr>
            <a:cxnSpLocks/>
          </p:cNvCxnSpPr>
          <p:nvPr/>
        </p:nvCxnSpPr>
        <p:spPr>
          <a:xfrm flipV="1">
            <a:off x="21560285" y="8996012"/>
            <a:ext cx="2093" cy="129460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12663321" y="8013737"/>
            <a:ext cx="3366624"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18595353" y="9081892"/>
            <a:ext cx="122" cy="155828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5794704" y="7738771"/>
            <a:ext cx="6975031" cy="1169369"/>
          </a:xfrm>
          <a:prstGeom prst="rect">
            <a:avLst/>
          </a:prstGeom>
        </p:spPr>
        <p:txBody>
          <a:bodyPr vert="horz" lIns="91440" tIns="45720" rIns="91440" bIns="45720" rtlCol="0">
            <a:normAutofit fontScale="92500" lnSpcReduction="2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OAuth Token</a:t>
            </a:r>
          </a:p>
        </p:txBody>
      </p:sp>
      <p:cxnSp>
        <p:nvCxnSpPr>
          <p:cNvPr id="17" name="Straight Arrow Connector 16"/>
          <p:cNvCxnSpPr>
            <a:cxnSpLocks/>
            <a:endCxn id="52" idx="1"/>
          </p:cNvCxnSpPr>
          <p:nvPr/>
        </p:nvCxnSpPr>
        <p:spPr>
          <a:xfrm>
            <a:off x="24255094" y="18234288"/>
            <a:ext cx="5503135" cy="340729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44" idx="3"/>
            <a:endCxn id="53" idx="1"/>
          </p:cNvCxnSpPr>
          <p:nvPr/>
        </p:nvCxnSpPr>
        <p:spPr>
          <a:xfrm flipV="1">
            <a:off x="24385210" y="18194328"/>
            <a:ext cx="5373019" cy="4854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p:cNvSpPr/>
          <p:nvPr/>
        </p:nvSpPr>
        <p:spPr>
          <a:xfrm>
            <a:off x="34806173" y="10007665"/>
            <a:ext cx="8298482" cy="25805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dirty="0"/>
              <a:t>Microservice</a:t>
            </a:r>
          </a:p>
        </p:txBody>
      </p:sp>
      <p:cxnSp>
        <p:nvCxnSpPr>
          <p:cNvPr id="37" name="Connector: Elbow 36"/>
          <p:cNvCxnSpPr>
            <a:stCxn id="7" idx="3"/>
            <a:endCxn id="8" idx="0"/>
          </p:cNvCxnSpPr>
          <p:nvPr/>
        </p:nvCxnSpPr>
        <p:spPr>
          <a:xfrm>
            <a:off x="24385210" y="7933921"/>
            <a:ext cx="5673240" cy="2073744"/>
          </a:xfrm>
          <a:prstGeom prst="bentConnector2">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p:cNvCxnSpPr>
            <a:cxnSpLocks/>
            <a:endCxn id="31" idx="0"/>
          </p:cNvCxnSpPr>
          <p:nvPr/>
        </p:nvCxnSpPr>
        <p:spPr>
          <a:xfrm>
            <a:off x="24537610" y="8086321"/>
            <a:ext cx="14417804" cy="1921344"/>
          </a:xfrm>
          <a:prstGeom prst="bentConnector2">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p:cNvSpPr/>
          <p:nvPr/>
        </p:nvSpPr>
        <p:spPr>
          <a:xfrm>
            <a:off x="16086727" y="17035844"/>
            <a:ext cx="8298483" cy="2414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t>Gateway</a:t>
            </a:r>
          </a:p>
        </p:txBody>
      </p:sp>
      <p:sp>
        <p:nvSpPr>
          <p:cNvPr id="46" name="Rectangle: Rounded Corners 45"/>
          <p:cNvSpPr/>
          <p:nvPr/>
        </p:nvSpPr>
        <p:spPr>
          <a:xfrm>
            <a:off x="41793811" y="16904060"/>
            <a:ext cx="8298482" cy="25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OAuth Service</a:t>
            </a:r>
          </a:p>
        </p:txBody>
      </p:sp>
      <p:cxnSp>
        <p:nvCxnSpPr>
          <p:cNvPr id="49" name="Straight Arrow Connector 48"/>
          <p:cNvCxnSpPr>
            <a:cxnSpLocks/>
          </p:cNvCxnSpPr>
          <p:nvPr/>
        </p:nvCxnSpPr>
        <p:spPr>
          <a:xfrm>
            <a:off x="12663321" y="18322684"/>
            <a:ext cx="3366624"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794704" y="18047718"/>
            <a:ext cx="6975031" cy="1169369"/>
          </a:xfrm>
          <a:prstGeom prst="rect">
            <a:avLst/>
          </a:prstGeom>
        </p:spPr>
        <p:txBody>
          <a:bodyPr vert="horz" lIns="91440" tIns="45720" rIns="91440" bIns="45720" rtlCol="0">
            <a:normAutofit fontScale="92500" lnSpcReduction="20000"/>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600" dirty="0"/>
              <a:t>OAuth Token</a:t>
            </a:r>
          </a:p>
        </p:txBody>
      </p:sp>
      <p:sp>
        <p:nvSpPr>
          <p:cNvPr id="52" name="Rectangle: Rounded Corners 51"/>
          <p:cNvSpPr/>
          <p:nvPr/>
        </p:nvSpPr>
        <p:spPr>
          <a:xfrm>
            <a:off x="29758229" y="20351315"/>
            <a:ext cx="8298482" cy="25805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dirty="0"/>
              <a:t>Microservice</a:t>
            </a:r>
          </a:p>
        </p:txBody>
      </p:sp>
      <p:sp>
        <p:nvSpPr>
          <p:cNvPr id="53" name="Rectangle: Rounded Corners 52"/>
          <p:cNvSpPr/>
          <p:nvPr/>
        </p:nvSpPr>
        <p:spPr>
          <a:xfrm>
            <a:off x="29758229" y="16904061"/>
            <a:ext cx="8298482" cy="25805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dirty="0"/>
              <a:t>Microservice</a:t>
            </a:r>
          </a:p>
        </p:txBody>
      </p:sp>
      <p:cxnSp>
        <p:nvCxnSpPr>
          <p:cNvPr id="82" name="Straight Arrow Connector 81"/>
          <p:cNvCxnSpPr>
            <a:cxnSpLocks/>
            <a:stCxn id="53" idx="3"/>
            <a:endCxn id="46" idx="1"/>
          </p:cNvCxnSpPr>
          <p:nvPr/>
        </p:nvCxnSpPr>
        <p:spPr>
          <a:xfrm flipV="1">
            <a:off x="38056711" y="18194327"/>
            <a:ext cx="3737100" cy="1"/>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Content Placeholder 2"/>
          <p:cNvSpPr txBox="1">
            <a:spLocks/>
          </p:cNvSpPr>
          <p:nvPr/>
        </p:nvSpPr>
        <p:spPr>
          <a:xfrm>
            <a:off x="20718586" y="21056896"/>
            <a:ext cx="6975031" cy="1169369"/>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7400" dirty="0"/>
              <a:t>OAuth Token</a:t>
            </a:r>
          </a:p>
        </p:txBody>
      </p:sp>
      <p:sp>
        <p:nvSpPr>
          <p:cNvPr id="95" name="Content Placeholder 2"/>
          <p:cNvSpPr txBox="1">
            <a:spLocks/>
          </p:cNvSpPr>
          <p:nvPr/>
        </p:nvSpPr>
        <p:spPr>
          <a:xfrm>
            <a:off x="40490968" y="20594922"/>
            <a:ext cx="6496709" cy="2614002"/>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lgn="ctr">
              <a:buNone/>
            </a:pPr>
            <a:r>
              <a:rPr lang="en-US" sz="7400" dirty="0"/>
              <a:t>Authentication </a:t>
            </a:r>
            <a:br>
              <a:rPr lang="en-US" sz="7400" dirty="0"/>
            </a:br>
            <a:r>
              <a:rPr lang="en-US" sz="7400" dirty="0"/>
              <a:t>Info</a:t>
            </a:r>
          </a:p>
        </p:txBody>
      </p:sp>
      <p:cxnSp>
        <p:nvCxnSpPr>
          <p:cNvPr id="97" name="Straight Arrow Connector 96"/>
          <p:cNvCxnSpPr>
            <a:cxnSpLocks/>
            <a:stCxn id="52" idx="3"/>
          </p:cNvCxnSpPr>
          <p:nvPr/>
        </p:nvCxnSpPr>
        <p:spPr>
          <a:xfrm flipV="1">
            <a:off x="38056711" y="18482299"/>
            <a:ext cx="3737100" cy="3159283"/>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4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62" y="-1513600"/>
            <a:ext cx="47928238" cy="6362702"/>
          </a:xfrm>
        </p:spPr>
        <p:txBody>
          <a:bodyPr/>
          <a:lstStyle/>
          <a:p>
            <a:r>
              <a:rPr lang="en-US" dirty="0"/>
              <a:t>Method Level Access Control (Authorization)</a:t>
            </a:r>
          </a:p>
        </p:txBody>
      </p:sp>
      <p:sp>
        <p:nvSpPr>
          <p:cNvPr id="3" name="Content Placeholder 2"/>
          <p:cNvSpPr>
            <a:spLocks noGrp="1"/>
          </p:cNvSpPr>
          <p:nvPr>
            <p:ph idx="1"/>
          </p:nvPr>
        </p:nvSpPr>
        <p:spPr>
          <a:xfrm>
            <a:off x="2008162" y="4706231"/>
            <a:ext cx="47561943" cy="26238990"/>
          </a:xfrm>
        </p:spPr>
        <p:txBody>
          <a:bodyPr/>
          <a:lstStyle/>
          <a:p>
            <a:r>
              <a:rPr lang="en-US" dirty="0"/>
              <a:t>Spring Security is a good choice for protecting your service methods through declarative annotations and expression language</a:t>
            </a:r>
          </a:p>
          <a:p>
            <a:r>
              <a:rPr lang="en-US" dirty="0"/>
              <a:t>A simple example for a web UI:</a:t>
            </a:r>
            <a:br>
              <a:rPr lang="en-US" dirty="0"/>
            </a:br>
            <a:endParaRPr lang="en-US" dirty="0"/>
          </a:p>
          <a:p>
            <a:pPr marL="0" indent="0">
              <a:buNone/>
            </a:pPr>
            <a:br>
              <a:rPr lang="en-US" dirty="0"/>
            </a:br>
            <a:endParaRPr lang="en-US" dirty="0"/>
          </a:p>
          <a:p>
            <a:r>
              <a:rPr lang="en-US" dirty="0"/>
              <a:t>OAuth can be integrated by </a:t>
            </a:r>
            <a:r>
              <a:rPr lang="en-US" dirty="0">
                <a:hlinkClick r:id="rId3"/>
              </a:rPr>
              <a:t>changing</a:t>
            </a:r>
            <a:r>
              <a:rPr lang="en-US" dirty="0"/>
              <a:t> the default expression handler:</a:t>
            </a:r>
          </a:p>
          <a:p>
            <a:endParaRPr lang="en-US" dirty="0"/>
          </a:p>
          <a:p>
            <a:pPr marL="0" indent="0">
              <a:buNone/>
            </a:pPr>
            <a:endParaRPr lang="en-US" dirty="0"/>
          </a:p>
          <a:p>
            <a:pPr marL="0" indent="0">
              <a:buNone/>
            </a:pPr>
            <a:br>
              <a:rPr lang="en-US" dirty="0"/>
            </a:br>
            <a:endParaRPr lang="en-US" dirty="0"/>
          </a:p>
          <a:p>
            <a:r>
              <a:rPr lang="en-US" dirty="0">
                <a:hlinkClick r:id="rId4"/>
              </a:rPr>
              <a:t>Full reference</a:t>
            </a:r>
            <a:endParaRPr lang="en-US" dirty="0"/>
          </a:p>
        </p:txBody>
      </p:sp>
      <p:sp>
        <p:nvSpPr>
          <p:cNvPr id="4" name="Rectangle 3"/>
          <p:cNvSpPr/>
          <p:nvPr/>
        </p:nvSpPr>
        <p:spPr>
          <a:xfrm>
            <a:off x="6304547" y="11637672"/>
            <a:ext cx="23052506" cy="272690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PreAuthorize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hasRole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C000"/>
                </a:solidFill>
                <a:latin typeface="Courier New" panose="02070309020205020404" pitchFamily="49" charset="0"/>
                <a:cs typeface="Times New Roman" panose="02020603050405020304" pitchFamily="18" charset="0"/>
              </a:rPr>
              <a:t>'ROLE_USER'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void create(Contact contact)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304547" y="18562311"/>
            <a:ext cx="45022969" cy="404418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PreAuthorize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#oauth2.hasScope</a:t>
            </a:r>
            <a:b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b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C000"/>
                </a:solidFill>
                <a:latin typeface="Courier New" panose="02070309020205020404" pitchFamily="49" charset="0"/>
                <a:ea typeface="Times New Roman" panose="02020603050405020304" pitchFamily="18" charset="0"/>
                <a:cs typeface="Times New Roman" panose="02020603050405020304" pitchFamily="18" charset="0"/>
              </a:rPr>
              <a:t>'https://api.company.com/</a:t>
            </a:r>
            <a:r>
              <a:rPr lang="en-US" sz="8000" dirty="0" err="1">
                <a:solidFill>
                  <a:srgbClr val="FFC000"/>
                </a:solidFill>
                <a:latin typeface="Courier New" panose="02070309020205020404" pitchFamily="49" charset="0"/>
                <a:ea typeface="Times New Roman" panose="02020603050405020304" pitchFamily="18" charset="0"/>
                <a:cs typeface="Times New Roman" panose="02020603050405020304" pitchFamily="18" charset="0"/>
              </a:rPr>
              <a:t>oauth</a:t>
            </a:r>
            <a:r>
              <a:rPr lang="en-US" sz="8000" dirty="0">
                <a:solidFill>
                  <a:srgbClr val="FFC000"/>
                </a:solidFill>
                <a:latin typeface="Courier New" panose="02070309020205020404" pitchFamily="49" charset="0"/>
                <a:ea typeface="Times New Roman" panose="02020603050405020304" pitchFamily="18" charset="0"/>
                <a:cs typeface="Times New Roman" panose="02020603050405020304" pitchFamily="18" charset="0"/>
              </a:rPr>
              <a:t>/scope/shopper'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void create(Cart cart)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96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Request Forgery (CSRF)</a:t>
            </a:r>
          </a:p>
        </p:txBody>
      </p:sp>
      <p:sp>
        <p:nvSpPr>
          <p:cNvPr id="3" name="Content Placeholder 2"/>
          <p:cNvSpPr>
            <a:spLocks noGrp="1"/>
          </p:cNvSpPr>
          <p:nvPr>
            <p:ph idx="1"/>
          </p:nvPr>
        </p:nvSpPr>
        <p:spPr>
          <a:xfrm>
            <a:off x="2008162" y="3251199"/>
            <a:ext cx="49198237" cy="29174449"/>
          </a:xfrm>
        </p:spPr>
        <p:txBody>
          <a:bodyPr>
            <a:normAutofit/>
          </a:bodyPr>
          <a:lstStyle/>
          <a:p>
            <a:r>
              <a:rPr lang="en-US" dirty="0">
                <a:hlinkClick r:id="rId3"/>
              </a:rPr>
              <a:t>CSRF</a:t>
            </a:r>
            <a:r>
              <a:rPr lang="en-US" dirty="0"/>
              <a:t> is a common vulnerability which has the potential to change a user’s state or perform transactions without the user’s consent</a:t>
            </a:r>
          </a:p>
          <a:p>
            <a:pPr lvl="1"/>
            <a:r>
              <a:rPr lang="en-US" dirty="0"/>
              <a:t>Example: &lt;</a:t>
            </a:r>
            <a:r>
              <a:rPr lang="en-US" dirty="0" err="1"/>
              <a:t>img</a:t>
            </a:r>
            <a:r>
              <a:rPr lang="en-US" dirty="0"/>
              <a:t> </a:t>
            </a:r>
            <a:r>
              <a:rPr lang="en-US" dirty="0" err="1"/>
              <a:t>src</a:t>
            </a:r>
            <a:r>
              <a:rPr lang="en-US" dirty="0"/>
              <a:t>=“http://www.bank.com/transfer?</a:t>
            </a:r>
            <a:r>
              <a:rPr lang="en-US" b="1" dirty="0"/>
              <a:t>amnt=100&amp;to=attacker</a:t>
            </a:r>
            <a:r>
              <a:rPr lang="en-US" dirty="0"/>
              <a:t>&gt;</a:t>
            </a:r>
            <a:br>
              <a:rPr lang="en-US" dirty="0"/>
            </a:br>
            <a:endParaRPr lang="en-US" dirty="0"/>
          </a:p>
          <a:p>
            <a:r>
              <a:rPr lang="en-US" dirty="0"/>
              <a:t>Some clients are susceptible to this attack, some are not</a:t>
            </a:r>
          </a:p>
          <a:p>
            <a:pPr lvl="1"/>
            <a:r>
              <a:rPr lang="en-US" dirty="0"/>
              <a:t>The classic example is a regular web application + browser. The browser sends cookies with each request, without explicit user action. This form of “ambient authentication” allows the attacker to exploit the user with a simple link in an email or a script running on a different domain.</a:t>
            </a:r>
          </a:p>
          <a:p>
            <a:pPr lvl="1"/>
            <a:r>
              <a:rPr lang="en-US" dirty="0"/>
              <a:t>A typical native mobile app is not vulnerable since it uses access tokens + APIs, not cookies. The standard attack vectors do not exist here (</a:t>
            </a:r>
            <a:r>
              <a:rPr lang="en-US" dirty="0" err="1"/>
              <a:t>WebViews</a:t>
            </a:r>
            <a:r>
              <a:rPr lang="en-US" dirty="0"/>
              <a:t> excluded)</a:t>
            </a:r>
            <a:br>
              <a:rPr lang="en-US" dirty="0"/>
            </a:br>
            <a:endParaRPr lang="en-US" dirty="0"/>
          </a:p>
          <a:p>
            <a:r>
              <a:rPr lang="en-US" dirty="0"/>
              <a:t>Several solutions exist for those clients relying on cookie authentication</a:t>
            </a:r>
          </a:p>
          <a:p>
            <a:pPr lvl="1"/>
            <a:r>
              <a:rPr lang="en-US" dirty="0" err="1"/>
              <a:t>Stateful</a:t>
            </a:r>
            <a:r>
              <a:rPr lang="en-US" dirty="0"/>
              <a:t> solutions such as synchronized token pattern</a:t>
            </a:r>
          </a:p>
          <a:p>
            <a:pPr lvl="1"/>
            <a:r>
              <a:rPr lang="en-US" dirty="0"/>
              <a:t>Stateless solutions such as double submit cookie, encrypted token (author’s preference), Origin/Referrer checking, and custom HTTP headers</a:t>
            </a:r>
          </a:p>
          <a:p>
            <a:pPr lvl="1"/>
            <a:r>
              <a:rPr lang="en-US" dirty="0"/>
              <a:t>Merits of these solutions discussed on next page</a:t>
            </a:r>
            <a:br>
              <a:rPr lang="en-US" dirty="0"/>
            </a:br>
            <a:endParaRPr lang="en-US" dirty="0"/>
          </a:p>
          <a:p>
            <a:pPr lvl="1"/>
            <a:endParaRPr lang="en-US" dirty="0"/>
          </a:p>
          <a:p>
            <a:pPr lvl="1"/>
            <a:endParaRPr lang="en-US" dirty="0"/>
          </a:p>
        </p:txBody>
      </p:sp>
      <p:sp>
        <p:nvSpPr>
          <p:cNvPr id="4" name="TextBox 3"/>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4"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2760535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Request Forgery (CSRF)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0973060"/>
              </p:ext>
            </p:extLst>
          </p:nvPr>
        </p:nvGraphicFramePr>
        <p:xfrm>
          <a:off x="508000" y="3911601"/>
          <a:ext cx="50292000" cy="26344984"/>
        </p:xfrm>
        <a:graphic>
          <a:graphicData uri="http://schemas.openxmlformats.org/drawingml/2006/table">
            <a:tbl>
              <a:tblPr firstRow="1" bandRow="1">
                <a:tableStyleId>{5C22544A-7EE6-4342-B048-85BDC9FD1C3A}</a:tableStyleId>
              </a:tblPr>
              <a:tblGrid>
                <a:gridCol w="9167814">
                  <a:extLst>
                    <a:ext uri="{9D8B030D-6E8A-4147-A177-3AD203B41FA5}">
                      <a16:colId xmlns:a16="http://schemas.microsoft.com/office/drawing/2014/main" val="792410207"/>
                    </a:ext>
                  </a:extLst>
                </a:gridCol>
                <a:gridCol w="24360186">
                  <a:extLst>
                    <a:ext uri="{9D8B030D-6E8A-4147-A177-3AD203B41FA5}">
                      <a16:colId xmlns:a16="http://schemas.microsoft.com/office/drawing/2014/main" val="3225463833"/>
                    </a:ext>
                  </a:extLst>
                </a:gridCol>
                <a:gridCol w="16764000">
                  <a:extLst>
                    <a:ext uri="{9D8B030D-6E8A-4147-A177-3AD203B41FA5}">
                      <a16:colId xmlns:a16="http://schemas.microsoft.com/office/drawing/2014/main" val="1254617154"/>
                    </a:ext>
                  </a:extLst>
                </a:gridCol>
              </a:tblGrid>
              <a:tr h="1000967">
                <a:tc>
                  <a:txBody>
                    <a:bodyPr/>
                    <a:lstStyle/>
                    <a:p>
                      <a:pPr algn="ctr"/>
                      <a:r>
                        <a:rPr lang="en-US" dirty="0"/>
                        <a:t>Solution</a:t>
                      </a:r>
                    </a:p>
                  </a:txBody>
                  <a:tcPr/>
                </a:tc>
                <a:tc>
                  <a:txBody>
                    <a:bodyPr/>
                    <a:lstStyle/>
                    <a:p>
                      <a:pPr algn="ctr"/>
                      <a:r>
                        <a:rPr lang="en-US" dirty="0"/>
                        <a:t>Advantages</a:t>
                      </a:r>
                    </a:p>
                  </a:txBody>
                  <a:tcPr/>
                </a:tc>
                <a:tc>
                  <a:txBody>
                    <a:bodyPr/>
                    <a:lstStyle/>
                    <a:p>
                      <a:pPr algn="ctr"/>
                      <a:r>
                        <a:rPr lang="en-US" dirty="0"/>
                        <a:t>Drawbacks</a:t>
                      </a:r>
                    </a:p>
                  </a:txBody>
                  <a:tcPr/>
                </a:tc>
                <a:extLst>
                  <a:ext uri="{0D108BD9-81ED-4DB2-BD59-A6C34878D82A}">
                    <a16:rowId xmlns:a16="http://schemas.microsoft.com/office/drawing/2014/main" val="3954398307"/>
                  </a:ext>
                </a:extLst>
              </a:tr>
              <a:tr h="3783067">
                <a:tc>
                  <a:txBody>
                    <a:bodyPr/>
                    <a:lstStyle/>
                    <a:p>
                      <a:pPr algn="ctr"/>
                      <a:r>
                        <a:rPr lang="en-US" dirty="0"/>
                        <a:t>Synchronized Token</a:t>
                      </a:r>
                    </a:p>
                  </a:txBody>
                  <a:tcPr/>
                </a:tc>
                <a:tc>
                  <a:txBody>
                    <a:bodyPr/>
                    <a:lstStyle/>
                    <a:p>
                      <a:pPr marL="1143000" indent="-1143000">
                        <a:buFont typeface="Arial" panose="020B0604020202020204" pitchFamily="34" charset="0"/>
                        <a:buChar char="•"/>
                      </a:pPr>
                      <a:r>
                        <a:rPr lang="en-US" dirty="0"/>
                        <a:t>Time</a:t>
                      </a:r>
                      <a:r>
                        <a:rPr lang="en-US" baseline="0" dirty="0"/>
                        <a:t> tested, secure solution</a:t>
                      </a:r>
                    </a:p>
                    <a:p>
                      <a:pPr marL="1143000" indent="-1143000">
                        <a:buFont typeface="Arial" panose="020B0604020202020204" pitchFamily="34" charset="0"/>
                        <a:buChar char="•"/>
                      </a:pPr>
                      <a:r>
                        <a:rPr lang="en-US" baseline="0" dirty="0"/>
                        <a:t>Though state is required, many apps already use </a:t>
                      </a:r>
                      <a:r>
                        <a:rPr lang="en-US" baseline="0" dirty="0" err="1"/>
                        <a:t>stateful</a:t>
                      </a:r>
                      <a:r>
                        <a:rPr lang="en-US" baseline="0" dirty="0"/>
                        <a:t> cookies and shared sessions. Thus extending the existing solution adds little complexity</a:t>
                      </a:r>
                    </a:p>
                  </a:txBody>
                  <a:tcPr/>
                </a:tc>
                <a:tc>
                  <a:txBody>
                    <a:bodyPr/>
                    <a:lstStyle/>
                    <a:p>
                      <a:pPr marL="1143000" indent="-1143000">
                        <a:buFont typeface="Arial" panose="020B0604020202020204" pitchFamily="34" charset="0"/>
                        <a:buChar char="•"/>
                      </a:pPr>
                      <a:r>
                        <a:rPr lang="en-US" dirty="0"/>
                        <a:t>Requires</a:t>
                      </a:r>
                      <a:r>
                        <a:rPr lang="en-US" baseline="0" dirty="0"/>
                        <a:t> state to be maintained on server. State introduces complexity and requires more resources, with a potential effect on performance</a:t>
                      </a:r>
                      <a:endParaRPr lang="en-US" dirty="0"/>
                    </a:p>
                  </a:txBody>
                  <a:tcPr/>
                </a:tc>
                <a:extLst>
                  <a:ext uri="{0D108BD9-81ED-4DB2-BD59-A6C34878D82A}">
                    <a16:rowId xmlns:a16="http://schemas.microsoft.com/office/drawing/2014/main" val="3358531830"/>
                  </a:ext>
                </a:extLst>
              </a:tr>
              <a:tr h="2855700">
                <a:tc>
                  <a:txBody>
                    <a:bodyPr/>
                    <a:lstStyle/>
                    <a:p>
                      <a:pPr algn="ctr"/>
                      <a:r>
                        <a:rPr lang="en-US" dirty="0"/>
                        <a:t>Double Submit Cookie</a:t>
                      </a:r>
                    </a:p>
                  </a:txBody>
                  <a:tcPr/>
                </a:tc>
                <a:tc>
                  <a:txBody>
                    <a:bodyPr/>
                    <a:lstStyle/>
                    <a:p>
                      <a:pPr marL="1143000" indent="-1143000">
                        <a:buFont typeface="Arial" panose="020B0604020202020204" pitchFamily="34" charset="0"/>
                        <a:buChar char="•"/>
                      </a:pPr>
                      <a:r>
                        <a:rPr lang="en-US" dirty="0"/>
                        <a:t>Stateless</a:t>
                      </a:r>
                      <a:r>
                        <a:rPr lang="en-US" baseline="0" dirty="0"/>
                        <a:t> solution</a:t>
                      </a:r>
                    </a:p>
                    <a:p>
                      <a:pPr marL="1143000" indent="-1143000">
                        <a:buFont typeface="Arial" panose="020B0604020202020204" pitchFamily="34" charset="0"/>
                        <a:buChar char="•"/>
                      </a:pPr>
                      <a:r>
                        <a:rPr lang="en-US" baseline="0" dirty="0"/>
                        <a:t>Secure, as long as subdomains are not used or subdomains are completely secure themselves</a:t>
                      </a:r>
                      <a:endParaRPr lang="en-US" dirty="0"/>
                    </a:p>
                  </a:txBody>
                  <a:tcPr/>
                </a:tc>
                <a:tc>
                  <a:txBody>
                    <a:bodyPr/>
                    <a:lstStyle/>
                    <a:p>
                      <a:pPr marL="1143000" indent="-1143000">
                        <a:buFont typeface="Arial" panose="020B0604020202020204" pitchFamily="34" charset="0"/>
                        <a:buChar char="•"/>
                      </a:pPr>
                      <a:r>
                        <a:rPr lang="en-US" dirty="0"/>
                        <a:t>Malicious subdomains can rewrite cookies of parent domains, allowing protection bypass</a:t>
                      </a:r>
                    </a:p>
                  </a:txBody>
                  <a:tcPr/>
                </a:tc>
                <a:extLst>
                  <a:ext uri="{0D108BD9-81ED-4DB2-BD59-A6C34878D82A}">
                    <a16:rowId xmlns:a16="http://schemas.microsoft.com/office/drawing/2014/main" val="1627870310"/>
                  </a:ext>
                </a:extLst>
              </a:tr>
              <a:tr h="4710433">
                <a:tc>
                  <a:txBody>
                    <a:bodyPr/>
                    <a:lstStyle/>
                    <a:p>
                      <a:pPr algn="ctr"/>
                      <a:r>
                        <a:rPr lang="en-US" dirty="0"/>
                        <a:t>Encrypted Token</a:t>
                      </a:r>
                    </a:p>
                  </a:txBody>
                  <a:tcPr/>
                </a:tc>
                <a:tc>
                  <a:txBody>
                    <a:bodyPr/>
                    <a:lstStyle/>
                    <a:p>
                      <a:pPr marL="1143000" indent="-1143000">
                        <a:buFont typeface="Arial" panose="020B0604020202020204" pitchFamily="34" charset="0"/>
                        <a:buChar char="•"/>
                      </a:pPr>
                      <a:r>
                        <a:rPr lang="en-US" dirty="0"/>
                        <a:t>Stateless solution</a:t>
                      </a:r>
                    </a:p>
                    <a:p>
                      <a:pPr marL="1143000" indent="-1143000">
                        <a:buFont typeface="Arial" panose="020B0604020202020204" pitchFamily="34" charset="0"/>
                        <a:buChar char="•"/>
                      </a:pPr>
                      <a:r>
                        <a:rPr lang="en-US" dirty="0"/>
                        <a:t>Not susceptible to subdomain</a:t>
                      </a:r>
                      <a:r>
                        <a:rPr lang="en-US" baseline="0" dirty="0"/>
                        <a:t> vulnerability of double submit cookie solution</a:t>
                      </a:r>
                    </a:p>
                    <a:p>
                      <a:pPr marL="1143000" indent="-1143000">
                        <a:buFont typeface="Arial" panose="020B0604020202020204" pitchFamily="34" charset="0"/>
                        <a:buChar char="•"/>
                      </a:pPr>
                      <a:r>
                        <a:rPr lang="en-US" baseline="0" dirty="0"/>
                        <a:t>Can include claims, limiting the scope of the token, preventing replay on other endpoints if token is stolen</a:t>
                      </a:r>
                      <a:endParaRPr lang="en-US" dirty="0"/>
                    </a:p>
                  </a:txBody>
                  <a:tcPr/>
                </a:tc>
                <a:tc>
                  <a:txBody>
                    <a:bodyPr/>
                    <a:lstStyle/>
                    <a:p>
                      <a:pPr marL="1143000" indent="-1143000">
                        <a:buFont typeface="Arial" panose="020B0604020202020204" pitchFamily="34" charset="0"/>
                        <a:buChar char="•"/>
                      </a:pPr>
                      <a:r>
                        <a:rPr lang="en-US" dirty="0"/>
                        <a:t>Requires encryption implementation and key management, introducing</a:t>
                      </a:r>
                      <a:r>
                        <a:rPr lang="en-US" baseline="0" dirty="0"/>
                        <a:t> additional complexity (though this can be simplified with a </a:t>
                      </a:r>
                      <a:r>
                        <a:rPr lang="en-US" baseline="0" dirty="0">
                          <a:hlinkClick r:id="rId3" action="ppaction://hlinksldjump"/>
                        </a:rPr>
                        <a:t>crypto service running Vault</a:t>
                      </a:r>
                      <a:r>
                        <a:rPr lang="en-US" baseline="0" dirty="0"/>
                        <a:t>)</a:t>
                      </a:r>
                      <a:endParaRPr lang="en-US" dirty="0"/>
                    </a:p>
                  </a:txBody>
                  <a:tcPr/>
                </a:tc>
                <a:extLst>
                  <a:ext uri="{0D108BD9-81ED-4DB2-BD59-A6C34878D82A}">
                    <a16:rowId xmlns:a16="http://schemas.microsoft.com/office/drawing/2014/main" val="3656294304"/>
                  </a:ext>
                </a:extLst>
              </a:tr>
              <a:tr h="2855700">
                <a:tc>
                  <a:txBody>
                    <a:bodyPr/>
                    <a:lstStyle/>
                    <a:p>
                      <a:pPr algn="ctr"/>
                      <a:r>
                        <a:rPr lang="en-US" dirty="0"/>
                        <a:t>Origin/Referrer</a:t>
                      </a:r>
                      <a:r>
                        <a:rPr lang="en-US" baseline="0" dirty="0"/>
                        <a:t> check</a:t>
                      </a:r>
                      <a:endParaRPr lang="en-US" dirty="0"/>
                    </a:p>
                  </a:txBody>
                  <a:tcPr/>
                </a:tc>
                <a:tc>
                  <a:txBody>
                    <a:bodyPr/>
                    <a:lstStyle/>
                    <a:p>
                      <a:pPr marL="1143000" indent="-1143000">
                        <a:buFont typeface="Arial" panose="020B0604020202020204" pitchFamily="34" charset="0"/>
                        <a:buChar char="•"/>
                      </a:pPr>
                      <a:r>
                        <a:rPr lang="en-US" dirty="0"/>
                        <a:t>Stateless solution</a:t>
                      </a:r>
                    </a:p>
                    <a:p>
                      <a:pPr marL="1143000" indent="-1143000">
                        <a:buFont typeface="Arial" panose="020B0604020202020204" pitchFamily="34" charset="0"/>
                        <a:buChar char="•"/>
                      </a:pPr>
                      <a:r>
                        <a:rPr lang="en-US" dirty="0"/>
                        <a:t>Requires no modification of the client. These headers are sent automatically by browser</a:t>
                      </a:r>
                    </a:p>
                  </a:txBody>
                  <a:tcPr/>
                </a:tc>
                <a:tc>
                  <a:txBody>
                    <a:bodyPr/>
                    <a:lstStyle/>
                    <a:p>
                      <a:pPr marL="1143000" indent="-1143000">
                        <a:buFont typeface="Arial" panose="020B0604020202020204" pitchFamily="34" charset="0"/>
                        <a:buChar char="•"/>
                      </a:pPr>
                      <a:r>
                        <a:rPr lang="en-US" baseline="0" dirty="0"/>
                        <a:t>Vulnerable to unvalidated redirects from the site of same origin</a:t>
                      </a:r>
                    </a:p>
                    <a:p>
                      <a:pPr marL="1143000" indent="-1143000">
                        <a:buFont typeface="Arial" panose="020B0604020202020204" pitchFamily="34" charset="0"/>
                        <a:buChar char="•"/>
                      </a:pPr>
                      <a:r>
                        <a:rPr lang="en-US" baseline="0" dirty="0"/>
                        <a:t>Breaks </a:t>
                      </a:r>
                      <a:r>
                        <a:rPr lang="en-US" baseline="0" dirty="0" err="1"/>
                        <a:t>func</a:t>
                      </a:r>
                      <a:r>
                        <a:rPr lang="en-US" baseline="0" dirty="0"/>
                        <a:t>. In older browsers</a:t>
                      </a:r>
                      <a:endParaRPr lang="en-US" dirty="0"/>
                    </a:p>
                  </a:txBody>
                  <a:tcPr/>
                </a:tc>
                <a:extLst>
                  <a:ext uri="{0D108BD9-81ED-4DB2-BD59-A6C34878D82A}">
                    <a16:rowId xmlns:a16="http://schemas.microsoft.com/office/drawing/2014/main" val="2937301919"/>
                  </a:ext>
                </a:extLst>
              </a:tr>
              <a:tr h="3783067">
                <a:tc>
                  <a:txBody>
                    <a:bodyPr/>
                    <a:lstStyle/>
                    <a:p>
                      <a:pPr algn="ctr"/>
                      <a:r>
                        <a:rPr lang="en-US" dirty="0"/>
                        <a:t>Custom HTTP header</a:t>
                      </a:r>
                    </a:p>
                  </a:txBody>
                  <a:tcPr/>
                </a:tc>
                <a:tc>
                  <a:txBody>
                    <a:bodyPr/>
                    <a:lstStyle/>
                    <a:p>
                      <a:pPr marL="1143000" indent="-1143000">
                        <a:buFont typeface="Arial" panose="020B0604020202020204" pitchFamily="34" charset="0"/>
                        <a:buChar char="•"/>
                      </a:pPr>
                      <a:r>
                        <a:rPr lang="en-US" dirty="0"/>
                        <a:t>Stateless solution</a:t>
                      </a:r>
                    </a:p>
                    <a:p>
                      <a:pPr marL="1143000" indent="-1143000">
                        <a:buFont typeface="Arial" panose="020B0604020202020204" pitchFamily="34" charset="0"/>
                        <a:buChar char="•"/>
                      </a:pPr>
                      <a:r>
                        <a:rPr lang="en-US" dirty="0"/>
                        <a:t>Requires JavaScript, which cannot make cross origin</a:t>
                      </a:r>
                      <a:r>
                        <a:rPr lang="en-US" baseline="0" dirty="0"/>
                        <a:t> requests without CORS access</a:t>
                      </a:r>
                    </a:p>
                    <a:p>
                      <a:pPr marL="1143000" indent="-1143000">
                        <a:buFont typeface="Arial" panose="020B0604020202020204" pitchFamily="34" charset="0"/>
                        <a:buChar char="•"/>
                      </a:pPr>
                      <a:r>
                        <a:rPr lang="en-US" baseline="0" dirty="0"/>
                        <a:t>Doesn’t require complex changes to UI. </a:t>
                      </a:r>
                      <a:endParaRPr lang="en-US" dirty="0"/>
                    </a:p>
                  </a:txBody>
                  <a:tcPr/>
                </a:tc>
                <a:tc>
                  <a:txBody>
                    <a:bodyPr/>
                    <a:lstStyle/>
                    <a:p>
                      <a:pPr marL="1143000" indent="-1143000">
                        <a:buFont typeface="Arial" panose="020B0604020202020204" pitchFamily="34" charset="0"/>
                        <a:buChar char="•"/>
                      </a:pPr>
                      <a:r>
                        <a:rPr lang="en-US" dirty="0"/>
                        <a:t>Same Origin Policy may be violated by browser plugins,</a:t>
                      </a:r>
                      <a:r>
                        <a:rPr lang="en-US" baseline="0" dirty="0"/>
                        <a:t> such as </a:t>
                      </a:r>
                      <a:r>
                        <a:rPr lang="en-US" baseline="0" dirty="0">
                          <a:hlinkClick r:id="rId4"/>
                        </a:rPr>
                        <a:t>Flash</a:t>
                      </a:r>
                      <a:endParaRPr lang="en-US" baseline="0" dirty="0"/>
                    </a:p>
                    <a:p>
                      <a:pPr marL="1143000" indent="-1143000">
                        <a:buFont typeface="Arial" panose="020B0604020202020204" pitchFamily="34" charset="0"/>
                        <a:buChar char="•"/>
                      </a:pPr>
                      <a:r>
                        <a:rPr lang="en-US" baseline="0" dirty="0"/>
                        <a:t>AJAX only, full-page POSTs cannot set these headers</a:t>
                      </a:r>
                      <a:endParaRPr lang="en-US" dirty="0"/>
                    </a:p>
                  </a:txBody>
                  <a:tcPr/>
                </a:tc>
                <a:extLst>
                  <a:ext uri="{0D108BD9-81ED-4DB2-BD59-A6C34878D82A}">
                    <a16:rowId xmlns:a16="http://schemas.microsoft.com/office/drawing/2014/main" val="3547676748"/>
                  </a:ext>
                </a:extLst>
              </a:tr>
              <a:tr h="2753464">
                <a:tc>
                  <a:txBody>
                    <a:bodyPr/>
                    <a:lstStyle/>
                    <a:p>
                      <a:pPr algn="ctr"/>
                      <a:r>
                        <a:rPr lang="en-US" dirty="0"/>
                        <a:t>Access Token in Authorization header</a:t>
                      </a:r>
                    </a:p>
                  </a:txBody>
                  <a:tcPr/>
                </a:tc>
                <a:tc>
                  <a:txBody>
                    <a:bodyPr/>
                    <a:lstStyle/>
                    <a:p>
                      <a:pPr marL="1143000" indent="-1143000">
                        <a:buFont typeface="Arial" panose="020B0604020202020204" pitchFamily="34" charset="0"/>
                        <a:buChar char="•"/>
                      </a:pPr>
                      <a:r>
                        <a:rPr lang="en-US" dirty="0"/>
                        <a:t>An existing solution using an Authorization header with access tokens is secure from CSRF</a:t>
                      </a:r>
                    </a:p>
                  </a:txBody>
                  <a:tcPr/>
                </a:tc>
                <a:tc>
                  <a:txBody>
                    <a:bodyPr/>
                    <a:lstStyle/>
                    <a:p>
                      <a:pPr marL="1143000" indent="-1143000">
                        <a:buFont typeface="Arial" panose="020B0604020202020204" pitchFamily="34" charset="0"/>
                        <a:buChar char="•"/>
                      </a:pPr>
                      <a:r>
                        <a:rPr lang="en-US" dirty="0"/>
                        <a:t>Access tokens tend to live longer than standard CSRF tokens</a:t>
                      </a:r>
                    </a:p>
                  </a:txBody>
                  <a:tcPr/>
                </a:tc>
                <a:extLst>
                  <a:ext uri="{0D108BD9-81ED-4DB2-BD59-A6C34878D82A}">
                    <a16:rowId xmlns:a16="http://schemas.microsoft.com/office/drawing/2014/main" val="3546368135"/>
                  </a:ext>
                </a:extLst>
              </a:tr>
            </a:tbl>
          </a:graphicData>
        </a:graphic>
      </p:graphicFrame>
      <p:sp>
        <p:nvSpPr>
          <p:cNvPr id="6" name="TextBox 5"/>
          <p:cNvSpPr txBox="1"/>
          <p:nvPr/>
        </p:nvSpPr>
        <p:spPr>
          <a:xfrm>
            <a:off x="43284459" y="31305410"/>
            <a:ext cx="6327373" cy="1323439"/>
          </a:xfrm>
          <a:prstGeom prst="rect">
            <a:avLst/>
          </a:prstGeom>
          <a:noFill/>
        </p:spPr>
        <p:txBody>
          <a:bodyPr wrap="none" rtlCol="0">
            <a:spAutoFit/>
          </a:bodyPr>
          <a:lstStyle/>
          <a:p>
            <a:r>
              <a:rPr lang="en-US" sz="8000" dirty="0">
                <a:solidFill>
                  <a:schemeClr val="bg1"/>
                </a:solidFill>
                <a:hlinkClick r:id="rId5"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368601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Assignment (Data Binding) Controls</a:t>
            </a:r>
          </a:p>
        </p:txBody>
      </p:sp>
      <p:sp>
        <p:nvSpPr>
          <p:cNvPr id="3" name="Content Placeholder 2"/>
          <p:cNvSpPr>
            <a:spLocks noGrp="1"/>
          </p:cNvSpPr>
          <p:nvPr>
            <p:ph idx="1"/>
          </p:nvPr>
        </p:nvSpPr>
        <p:spPr>
          <a:xfrm>
            <a:off x="2008162" y="3810000"/>
            <a:ext cx="48466718" cy="26426159"/>
          </a:xfrm>
        </p:spPr>
        <p:txBody>
          <a:bodyPr>
            <a:normAutofit/>
          </a:bodyPr>
          <a:lstStyle/>
          <a:p>
            <a:r>
              <a:rPr lang="en-US" dirty="0"/>
              <a:t>A high impact but often overlooked vulnerability of </a:t>
            </a:r>
            <a:r>
              <a:rPr lang="en-US" b="1" dirty="0"/>
              <a:t>Mass Assignment</a:t>
            </a:r>
          </a:p>
          <a:p>
            <a:r>
              <a:rPr lang="en-US" dirty="0"/>
              <a:t>Example: </a:t>
            </a:r>
            <a:r>
              <a:rPr lang="en-US" dirty="0">
                <a:hlinkClick r:id="rId3"/>
              </a:rPr>
              <a:t>GitHub</a:t>
            </a:r>
            <a:r>
              <a:rPr lang="en-US" dirty="0"/>
              <a:t> – Attacker able to add SSH key to any public repo</a:t>
            </a:r>
          </a:p>
        </p:txBody>
      </p:sp>
      <p:sp>
        <p:nvSpPr>
          <p:cNvPr id="10" name="Rectangle 9"/>
          <p:cNvSpPr/>
          <p:nvPr/>
        </p:nvSpPr>
        <p:spPr>
          <a:xfrm>
            <a:off x="4216400" y="10019235"/>
            <a:ext cx="18796000" cy="1063060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User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userid</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password</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email</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boolean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isAdmin</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//Getters &amp; Setters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4871680" y="10172702"/>
            <a:ext cx="25603200" cy="10630602"/>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RequestMapping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(value =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addUser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method =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RequestMethod.POST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String submit(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 user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userService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add</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successPage</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4216400" y="22947064"/>
            <a:ext cx="45415200" cy="272690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POST</a:t>
            </a:r>
            <a:r>
              <a:rPr lang="nn-NO"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/addUser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userid=bobbytables&amp;password=mypass&amp;email=bobby@tables.com</a:t>
            </a:r>
            <a:endPar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17" name="Rectangle 16"/>
          <p:cNvSpPr/>
          <p:nvPr/>
        </p:nvSpPr>
        <p:spPr>
          <a:xfrm>
            <a:off x="4216400" y="28032676"/>
            <a:ext cx="45415200" cy="272690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POST</a:t>
            </a:r>
            <a:r>
              <a:rPr lang="nn-NO"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/addUser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userid=bobbytables&amp;password=mypass&amp;email=bobby@tables.com&amp;</a:t>
            </a:r>
            <a:r>
              <a:rPr lang="nn-NO"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isAdmin=true</a:t>
            </a:r>
            <a:endPar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19" name="Content Placeholder 2"/>
          <p:cNvSpPr txBox="1">
            <a:spLocks/>
          </p:cNvSpPr>
          <p:nvPr/>
        </p:nvSpPr>
        <p:spPr>
          <a:xfrm>
            <a:off x="4216399" y="8500314"/>
            <a:ext cx="5002238" cy="2353513"/>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800" dirty="0"/>
              <a:t>Model:</a:t>
            </a:r>
          </a:p>
        </p:txBody>
      </p:sp>
      <p:sp>
        <p:nvSpPr>
          <p:cNvPr id="20" name="Content Placeholder 2"/>
          <p:cNvSpPr txBox="1">
            <a:spLocks/>
          </p:cNvSpPr>
          <p:nvPr/>
        </p:nvSpPr>
        <p:spPr>
          <a:xfrm>
            <a:off x="24871680" y="8531156"/>
            <a:ext cx="7894320" cy="2353513"/>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800" dirty="0"/>
              <a:t>Controller:</a:t>
            </a:r>
          </a:p>
        </p:txBody>
      </p:sp>
      <p:sp>
        <p:nvSpPr>
          <p:cNvPr id="21" name="Content Placeholder 2"/>
          <p:cNvSpPr txBox="1">
            <a:spLocks/>
          </p:cNvSpPr>
          <p:nvPr/>
        </p:nvSpPr>
        <p:spPr>
          <a:xfrm>
            <a:off x="4216398" y="21475490"/>
            <a:ext cx="21112482" cy="2353513"/>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800" dirty="0"/>
              <a:t>Standard Registration Form Request: </a:t>
            </a:r>
          </a:p>
        </p:txBody>
      </p:sp>
      <p:sp>
        <p:nvSpPr>
          <p:cNvPr id="22" name="Content Placeholder 2"/>
          <p:cNvSpPr txBox="1">
            <a:spLocks/>
          </p:cNvSpPr>
          <p:nvPr/>
        </p:nvSpPr>
        <p:spPr>
          <a:xfrm>
            <a:off x="4216398" y="26443914"/>
            <a:ext cx="9956801" cy="2353513"/>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9800" dirty="0"/>
              <a:t>Exploit:</a:t>
            </a:r>
          </a:p>
        </p:txBody>
      </p:sp>
      <p:sp>
        <p:nvSpPr>
          <p:cNvPr id="23" name="TextBox 22"/>
          <p:cNvSpPr txBox="1"/>
          <p:nvPr/>
        </p:nvSpPr>
        <p:spPr>
          <a:xfrm>
            <a:off x="18879970" y="30915838"/>
            <a:ext cx="20594484" cy="1569660"/>
          </a:xfrm>
          <a:prstGeom prst="rect">
            <a:avLst/>
          </a:prstGeom>
          <a:noFill/>
        </p:spPr>
        <p:txBody>
          <a:bodyPr wrap="none" rtlCol="0">
            <a:spAutoFit/>
          </a:bodyPr>
          <a:lstStyle/>
          <a:p>
            <a:r>
              <a:rPr lang="en-US" sz="9600" dirty="0">
                <a:solidFill>
                  <a:schemeClr val="bg1"/>
                </a:solidFill>
                <a:hlinkClick r:id="rId4"/>
              </a:rPr>
              <a:t>Mass Assignment OWASP Cheatsheet</a:t>
            </a:r>
            <a:endParaRPr lang="en-US" sz="9600" dirty="0">
              <a:solidFill>
                <a:schemeClr val="bg1"/>
              </a:solidFill>
            </a:endParaRPr>
          </a:p>
        </p:txBody>
      </p:sp>
      <p:sp>
        <p:nvSpPr>
          <p:cNvPr id="4" name="Rectangle 3"/>
          <p:cNvSpPr/>
          <p:nvPr/>
        </p:nvSpPr>
        <p:spPr>
          <a:xfrm>
            <a:off x="3840480" y="8271714"/>
            <a:ext cx="19171920" cy="1253159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24688798" y="8425181"/>
            <a:ext cx="21854162" cy="12378123"/>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rrow: Right 4"/>
          <p:cNvSpPr/>
          <p:nvPr/>
        </p:nvSpPr>
        <p:spPr>
          <a:xfrm>
            <a:off x="4460238" y="15851424"/>
            <a:ext cx="2336802" cy="36393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252112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3568" y="18491622"/>
            <a:ext cx="43756431" cy="1484592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@Controller</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UserController</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InitBinder</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initBinder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WebDataBinder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binder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WebRequest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request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Calibri" panose="020F0502020204030204" pitchFamily="34"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//Apply a whitelist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binder</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setAllowedFields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userid</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password"</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"email</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 </a:t>
            </a:r>
            <a:b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b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//OR a blacklist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binder</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setDisallowedFields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isAdmin</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Mass Assignment (Data Binding) Controls</a:t>
            </a:r>
          </a:p>
        </p:txBody>
      </p:sp>
      <p:sp>
        <p:nvSpPr>
          <p:cNvPr id="3" name="Content Placeholder 2"/>
          <p:cNvSpPr>
            <a:spLocks noGrp="1"/>
          </p:cNvSpPr>
          <p:nvPr>
            <p:ph idx="1"/>
          </p:nvPr>
        </p:nvSpPr>
        <p:spPr>
          <a:xfrm>
            <a:off x="2008162" y="3149600"/>
            <a:ext cx="48466718" cy="26426159"/>
          </a:xfrm>
        </p:spPr>
        <p:txBody>
          <a:bodyPr>
            <a:normAutofit/>
          </a:bodyPr>
          <a:lstStyle/>
          <a:p>
            <a:r>
              <a:rPr lang="en-US" dirty="0"/>
              <a:t>Solution #1: Use Data Transfer Objects (DTOs)</a:t>
            </a:r>
            <a:br>
              <a:rPr lang="en-US" dirty="0"/>
            </a:br>
            <a:br>
              <a:rPr lang="en-US" dirty="0"/>
            </a:br>
            <a:br>
              <a:rPr lang="en-US" dirty="0"/>
            </a:br>
            <a:br>
              <a:rPr lang="en-US" dirty="0"/>
            </a:br>
            <a:br>
              <a:rPr lang="en-US" dirty="0"/>
            </a:br>
            <a:br>
              <a:rPr lang="en-US" dirty="0"/>
            </a:br>
            <a:br>
              <a:rPr lang="en-US" dirty="0"/>
            </a:br>
            <a:endParaRPr lang="en-US" dirty="0"/>
          </a:p>
          <a:p>
            <a:r>
              <a:rPr lang="en-US" dirty="0"/>
              <a:t>Solution #2: Apply binding restrictions to data binder</a:t>
            </a:r>
          </a:p>
        </p:txBody>
      </p:sp>
      <p:sp>
        <p:nvSpPr>
          <p:cNvPr id="4" name="Rectangle 3"/>
          <p:cNvSpPr/>
          <p:nvPr/>
        </p:nvSpPr>
        <p:spPr>
          <a:xfrm>
            <a:off x="3233568" y="5189749"/>
            <a:ext cx="25603200" cy="10894073"/>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UserRegistrationFormDTO</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userid</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password</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email</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9600" dirty="0">
                <a:latin typeface="Calibri" panose="020F0502020204030204" pitchFamily="34" charset="0"/>
                <a:ea typeface="Times New Roman" panose="02020603050405020304" pitchFamily="18"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//NOTE: </a:t>
            </a:r>
            <a:r>
              <a:rPr lang="en-US" sz="8000" dirty="0" err="1">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isAdmin</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 field omitted</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//Getters &amp; Setters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5944279" y="30671822"/>
            <a:ext cx="20594484" cy="1569660"/>
          </a:xfrm>
          <a:prstGeom prst="rect">
            <a:avLst/>
          </a:prstGeom>
          <a:noFill/>
        </p:spPr>
        <p:txBody>
          <a:bodyPr wrap="none" rtlCol="0">
            <a:spAutoFit/>
          </a:bodyPr>
          <a:lstStyle/>
          <a:p>
            <a:r>
              <a:rPr lang="en-US" sz="9600" dirty="0">
                <a:solidFill>
                  <a:schemeClr val="bg1"/>
                </a:solidFill>
                <a:hlinkClick r:id="rId3"/>
              </a:rPr>
              <a:t>Mass Assignment OWASP Cheatsheet</a:t>
            </a:r>
            <a:endParaRPr lang="en-US" sz="9600" dirty="0">
              <a:solidFill>
                <a:schemeClr val="bg1"/>
              </a:solidFill>
            </a:endParaRPr>
          </a:p>
        </p:txBody>
      </p:sp>
    </p:spTree>
    <p:extLst>
      <p:ext uri="{BB962C8B-B14F-4D97-AF65-F5344CB8AC3E}">
        <p14:creationId xmlns:p14="http://schemas.microsoft.com/office/powerpoint/2010/main" val="923894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Input Validation &amp; Sanitization</a:t>
            </a:r>
          </a:p>
        </p:txBody>
      </p:sp>
      <p:sp>
        <p:nvSpPr>
          <p:cNvPr id="3" name="Content Placeholder 2"/>
          <p:cNvSpPr>
            <a:spLocks noGrp="1"/>
          </p:cNvSpPr>
          <p:nvPr>
            <p:ph idx="1"/>
          </p:nvPr>
        </p:nvSpPr>
        <p:spPr>
          <a:xfrm>
            <a:off x="1886242" y="4645270"/>
            <a:ext cx="45677797" cy="25895690"/>
          </a:xfrm>
        </p:spPr>
        <p:txBody>
          <a:bodyPr>
            <a:normAutofit/>
          </a:bodyPr>
          <a:lstStyle/>
          <a:p>
            <a:r>
              <a:rPr lang="en-US" dirty="0"/>
              <a:t>A significant portion of application vulnerabilities can be addressed through diligent input validation. It is one of the most commonly discussed security controls, and for good reason.</a:t>
            </a:r>
            <a:br>
              <a:rPr lang="en-US" dirty="0"/>
            </a:br>
            <a:endParaRPr lang="en-US" dirty="0"/>
          </a:p>
          <a:p>
            <a:r>
              <a:rPr lang="en-US" dirty="0"/>
              <a:t>Pages in this section:</a:t>
            </a:r>
          </a:p>
          <a:p>
            <a:pPr marL="3292023" lvl="1" indent="-1371600">
              <a:buFont typeface="+mj-lt"/>
              <a:buAutoNum type="arabicPeriod"/>
            </a:pPr>
            <a:r>
              <a:rPr lang="en-US" dirty="0">
                <a:hlinkClick r:id="rId3" action="ppaction://hlinksldjump"/>
              </a:rPr>
              <a:t>Validate any “rich text”</a:t>
            </a:r>
            <a:r>
              <a:rPr lang="en-US" dirty="0"/>
              <a:t> by whitelisting tags with OWASP HTML Sanitizer</a:t>
            </a:r>
          </a:p>
          <a:p>
            <a:pPr marL="3292023" lvl="1" indent="-1371600">
              <a:buFont typeface="+mj-lt"/>
              <a:buAutoNum type="arabicPeriod"/>
            </a:pPr>
            <a:r>
              <a:rPr lang="en-US" dirty="0">
                <a:hlinkClick r:id="rId4" action="ppaction://hlinksldjump"/>
              </a:rPr>
              <a:t>Validate models and their fields</a:t>
            </a:r>
            <a:r>
              <a:rPr lang="en-US" dirty="0"/>
              <a:t> using Java Bean Validation (JSR349)</a:t>
            </a:r>
            <a:br>
              <a:rPr lang="en-US" dirty="0"/>
            </a:br>
            <a:endParaRPr lang="en-US" dirty="0"/>
          </a:p>
        </p:txBody>
      </p:sp>
      <p:pic>
        <p:nvPicPr>
          <p:cNvPr id="4" name="Picture 3" descr="Description Yes Check Circle.sv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46909" y="18202714"/>
            <a:ext cx="10688028" cy="10688028"/>
          </a:xfrm>
          <a:prstGeom prst="rect">
            <a:avLst/>
          </a:prstGeom>
        </p:spPr>
      </p:pic>
    </p:spTree>
    <p:extLst>
      <p:ext uri="{BB962C8B-B14F-4D97-AF65-F5344CB8AC3E}">
        <p14:creationId xmlns:p14="http://schemas.microsoft.com/office/powerpoint/2010/main" val="249930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 Text Validation &amp; Sanitization</a:t>
            </a:r>
          </a:p>
        </p:txBody>
      </p:sp>
      <p:sp>
        <p:nvSpPr>
          <p:cNvPr id="3" name="Content Placeholder 2"/>
          <p:cNvSpPr>
            <a:spLocks noGrp="1"/>
          </p:cNvSpPr>
          <p:nvPr>
            <p:ph idx="1"/>
          </p:nvPr>
        </p:nvSpPr>
        <p:spPr>
          <a:xfrm>
            <a:off x="1117600" y="4645270"/>
            <a:ext cx="49783999" cy="26850730"/>
          </a:xfrm>
        </p:spPr>
        <p:txBody>
          <a:bodyPr>
            <a:normAutofit/>
          </a:bodyPr>
          <a:lstStyle/>
          <a:p>
            <a:r>
              <a:rPr lang="en-US" dirty="0"/>
              <a:t>Handle “rich text” input safely with </a:t>
            </a:r>
            <a:r>
              <a:rPr lang="en-US" dirty="0">
                <a:hlinkClick r:id="rId3"/>
              </a:rPr>
              <a:t>OWASP HTML Sanitizer</a:t>
            </a:r>
            <a:endParaRPr lang="en-US" dirty="0"/>
          </a:p>
          <a:p>
            <a:pPr lvl="1"/>
            <a:r>
              <a:rPr lang="en-US" dirty="0"/>
              <a:t>Useful for whitelisting a small set of tags such as &lt;b&gt;,&lt;</a:t>
            </a:r>
            <a:r>
              <a:rPr lang="en-US" dirty="0" err="1"/>
              <a:t>i</a:t>
            </a:r>
            <a:r>
              <a:rPr lang="en-US" dirty="0"/>
              <a:t>&gt;, etc.  </a:t>
            </a:r>
          </a:p>
          <a:p>
            <a:pPr lvl="1"/>
            <a:r>
              <a:rPr lang="en-US" b="1" dirty="0"/>
              <a:t>Note:</a:t>
            </a:r>
            <a:r>
              <a:rPr lang="en-US" dirty="0"/>
              <a:t> This control applies to Cross Site Scripting (XSS) vulnerabilities </a:t>
            </a:r>
            <a:r>
              <a:rPr lang="en-US" b="1" dirty="0"/>
              <a:t>only</a:t>
            </a:r>
            <a:r>
              <a:rPr lang="en-US" dirty="0"/>
              <a:t>. </a:t>
            </a:r>
            <a:br>
              <a:rPr lang="en-US" dirty="0"/>
            </a:br>
            <a:r>
              <a:rPr lang="en-US" dirty="0"/>
              <a:t>Command injection, SQL injection, etc. must be handled with separate controls</a:t>
            </a:r>
          </a:p>
          <a:p>
            <a:pPr marL="1920423" lvl="1" indent="0">
              <a:buNone/>
            </a:pPr>
            <a:endParaRPr lang="en-US" b="1" dirty="0"/>
          </a:p>
          <a:p>
            <a:r>
              <a:rPr lang="en-US" dirty="0"/>
              <a:t>Defining a policy and handling input: </a:t>
            </a:r>
            <a:br>
              <a:rPr lang="en-US" dirty="0"/>
            </a:br>
            <a:br>
              <a:rPr lang="en-US" dirty="0"/>
            </a:br>
            <a:br>
              <a:rPr lang="en-US" dirty="0"/>
            </a:br>
            <a:br>
              <a:rPr lang="en-US" dirty="0"/>
            </a:br>
            <a:br>
              <a:rPr lang="en-US" dirty="0"/>
            </a:br>
            <a:br>
              <a:rPr lang="en-US" dirty="0"/>
            </a:br>
            <a:endParaRPr lang="en-US" dirty="0"/>
          </a:p>
          <a:p>
            <a:r>
              <a:rPr lang="en-US" dirty="0"/>
              <a:t>Use other </a:t>
            </a:r>
            <a:r>
              <a:rPr lang="en-US" dirty="0">
                <a:hlinkClick r:id="rId4"/>
              </a:rPr>
              <a:t>pre-defined sanitizers</a:t>
            </a:r>
            <a:r>
              <a:rPr lang="en-US" dirty="0"/>
              <a:t> or </a:t>
            </a:r>
            <a:r>
              <a:rPr lang="en-US" dirty="0">
                <a:hlinkClick r:id="rId5"/>
              </a:rPr>
              <a:t>customize your own</a:t>
            </a:r>
            <a:endParaRPr lang="en-US" dirty="0"/>
          </a:p>
        </p:txBody>
      </p:sp>
      <p:sp>
        <p:nvSpPr>
          <p:cNvPr id="18433" name="Rectangle 1"/>
          <p:cNvSpPr>
            <a:spLocks noChangeArrowheads="1"/>
          </p:cNvSpPr>
          <p:nvPr/>
        </p:nvSpPr>
        <p:spPr bwMode="auto">
          <a:xfrm>
            <a:off x="2008163" y="15836765"/>
            <a:ext cx="49566774" cy="68634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t>public</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sanitize</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untrustedHTML</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PolicyFactory</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policy </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Sanitizers</a:t>
            </a:r>
            <a:r>
              <a:rPr kumimoji="0" lang="en-US" sz="88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88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FORMATTING</a:t>
            </a:r>
            <a:r>
              <a:rPr kumimoji="0" lang="en-US" sz="88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and</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Sanitizers</a:t>
            </a:r>
            <a:r>
              <a:rPr kumimoji="0" lang="en-US" sz="88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88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LINKS</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a:ln>
                  <a:noFill/>
                </a:ln>
                <a:solidFill>
                  <a:srgbClr val="BB7977"/>
                </a:solidFill>
                <a:effectLst/>
                <a:latin typeface="Courier New" pitchFamily="49" charset="0"/>
                <a:ea typeface="Times New Roman" pitchFamily="18" charset="0"/>
                <a:cs typeface="Courier New" pitchFamily="49" charset="0"/>
              </a:rPr>
              <a:t>String</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safeHTML</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policy</a:t>
            </a:r>
            <a:r>
              <a:rPr kumimoji="0" lang="en-US" sz="880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880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sanitize</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untrustedHTML</a:t>
            </a:r>
            <a:r>
              <a:rPr kumimoji="0" lang="en-US" sz="88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t>return</a:t>
            </a: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safeHTML</a:t>
            </a:r>
            <a:r>
              <a:rPr kumimoji="0" lang="en-US" sz="88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23900" b="0" i="0" u="none" strike="noStrike" cap="none" normalizeH="0" baseline="0" dirty="0">
              <a:ln>
                <a:noFill/>
              </a:ln>
              <a:solidFill>
                <a:schemeClr val="tx1"/>
              </a:solidFill>
              <a:effectLst/>
              <a:latin typeface="Arial" pitchFamily="34" charset="0"/>
            </a:endParaRPr>
          </a:p>
        </p:txBody>
      </p:sp>
      <p:sp>
        <p:nvSpPr>
          <p:cNvPr id="5" name="TextBox 4"/>
          <p:cNvSpPr txBox="1"/>
          <p:nvPr/>
        </p:nvSpPr>
        <p:spPr>
          <a:xfrm>
            <a:off x="39303424" y="30834280"/>
            <a:ext cx="11598175" cy="1323439"/>
          </a:xfrm>
          <a:prstGeom prst="rect">
            <a:avLst/>
          </a:prstGeom>
          <a:noFill/>
        </p:spPr>
        <p:txBody>
          <a:bodyPr wrap="none" rtlCol="0">
            <a:spAutoFit/>
          </a:bodyPr>
          <a:lstStyle/>
          <a:p>
            <a:r>
              <a:rPr lang="en-US" sz="8000" dirty="0">
                <a:solidFill>
                  <a:schemeClr val="bg1"/>
                </a:solidFill>
                <a:hlinkClick r:id="rId6" action="ppaction://hlinksldjump"/>
              </a:rPr>
              <a:t>Next (Bean Validation) -&gt;</a:t>
            </a:r>
            <a:endParaRPr lang="en-US" sz="8000" dirty="0">
              <a:solidFill>
                <a:schemeClr val="bg1"/>
              </a:solidFill>
            </a:endParaRPr>
          </a:p>
        </p:txBody>
      </p:sp>
    </p:spTree>
    <p:extLst>
      <p:ext uri="{BB962C8B-B14F-4D97-AF65-F5344CB8AC3E}">
        <p14:creationId xmlns:p14="http://schemas.microsoft.com/office/powerpoint/2010/main" val="297162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60208789"/>
              </p:ext>
            </p:extLst>
          </p:nvPr>
        </p:nvGraphicFramePr>
        <p:xfrm>
          <a:off x="2443728" y="16954198"/>
          <a:ext cx="28047996" cy="6781657"/>
        </p:xfrm>
        <a:graphic>
          <a:graphicData uri="http://schemas.openxmlformats.org/drawingml/2006/table">
            <a:tbl>
              <a:tblPr firstRow="1">
                <a:effectLst>
                  <a:innerShdw blurRad="508000">
                    <a:prstClr val="black"/>
                  </a:innerShdw>
                </a:effectLst>
                <a:tableStyleId>{327F97BB-C833-4FB7-BDE5-3F7075034690}</a:tableStyleId>
              </a:tblPr>
              <a:tblGrid>
                <a:gridCol w="28047996">
                  <a:extLst>
                    <a:ext uri="{9D8B030D-6E8A-4147-A177-3AD203B41FA5}">
                      <a16:colId xmlns:a16="http://schemas.microsoft.com/office/drawing/2014/main" val="20000"/>
                    </a:ext>
                  </a:extLst>
                </a:gridCol>
              </a:tblGrid>
              <a:tr h="2061155">
                <a:tc>
                  <a:txBody>
                    <a:bodyPr/>
                    <a:lstStyle/>
                    <a:p>
                      <a:pPr algn="ctr"/>
                      <a:r>
                        <a:rPr lang="en-US" sz="9600" spc="600" dirty="0"/>
                        <a:t>Aggregation Tier – </a:t>
                      </a:r>
                      <a:r>
                        <a:rPr lang="en-US" sz="7200" spc="600" dirty="0"/>
                        <a:t>The API Gateway</a:t>
                      </a:r>
                      <a:endParaRPr lang="en-US" sz="9600" b="1" spc="600" dirty="0"/>
                    </a:p>
                  </a:txBody>
                  <a:tcPr anchor="ctr">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720502">
                <a:tc>
                  <a:txBody>
                    <a:bodyPr/>
                    <a:lstStyle/>
                    <a:p>
                      <a:pPr lvl="1" algn="l"/>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21632252"/>
              </p:ext>
            </p:extLst>
          </p:nvPr>
        </p:nvGraphicFramePr>
        <p:xfrm>
          <a:off x="2443728" y="1361958"/>
          <a:ext cx="28047996" cy="7606617"/>
        </p:xfrm>
        <a:graphic>
          <a:graphicData uri="http://schemas.openxmlformats.org/drawingml/2006/table">
            <a:tbl>
              <a:tblPr firstRow="1">
                <a:effectLst>
                  <a:innerShdw blurRad="508000">
                    <a:prstClr val="black"/>
                  </a:innerShdw>
                </a:effectLst>
                <a:tableStyleId>{D113A9D2-9D6B-4929-AA2D-F23B5EE8CBE7}</a:tableStyleId>
              </a:tblPr>
              <a:tblGrid>
                <a:gridCol w="28047996">
                  <a:extLst>
                    <a:ext uri="{9D8B030D-6E8A-4147-A177-3AD203B41FA5}">
                      <a16:colId xmlns:a16="http://schemas.microsoft.com/office/drawing/2014/main" val="20000"/>
                    </a:ext>
                  </a:extLst>
                </a:gridCol>
              </a:tblGrid>
              <a:tr h="1927667">
                <a:tc>
                  <a:txBody>
                    <a:bodyPr/>
                    <a:lstStyle/>
                    <a:p>
                      <a:pPr lvl="0" algn="ctr"/>
                      <a:r>
                        <a:rPr lang="en-US" sz="9600" spc="600" dirty="0"/>
                        <a:t>Client Tier – </a:t>
                      </a:r>
                      <a:r>
                        <a:rPr lang="en-US" sz="7200" spc="600" dirty="0"/>
                        <a:t>Mobile Apps, Web Browsers,</a:t>
                      </a:r>
                      <a:r>
                        <a:rPr lang="en-US" sz="7200" spc="600" baseline="0" dirty="0"/>
                        <a:t> </a:t>
                      </a:r>
                      <a:r>
                        <a:rPr lang="en-US" sz="7200" spc="600" baseline="0" dirty="0" err="1"/>
                        <a:t>IoT</a:t>
                      </a:r>
                      <a:endParaRPr lang="en-US" sz="4400" spc="600" dirty="0"/>
                    </a:p>
                  </a:txBody>
                  <a:tcPr anchor="ctr">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5678950">
                <a:tc>
                  <a:txBody>
                    <a:bodyPr/>
                    <a:lstStyle/>
                    <a:p>
                      <a:pPr lvl="1" algn="l"/>
                      <a:endParaRPr lang="en-US" sz="7200" spc="3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57630224"/>
              </p:ext>
            </p:extLst>
          </p:nvPr>
        </p:nvGraphicFramePr>
        <p:xfrm>
          <a:off x="2443728" y="9570558"/>
          <a:ext cx="28047996" cy="6781657"/>
        </p:xfrm>
        <a:graphic>
          <a:graphicData uri="http://schemas.openxmlformats.org/drawingml/2006/table">
            <a:tbl>
              <a:tblPr firstRow="1">
                <a:effectLst>
                  <a:innerShdw blurRad="508000">
                    <a:prstClr val="black"/>
                  </a:innerShdw>
                </a:effectLst>
                <a:tableStyleId>{327F97BB-C833-4FB7-BDE5-3F7075034690}</a:tableStyleId>
              </a:tblPr>
              <a:tblGrid>
                <a:gridCol w="28047996">
                  <a:extLst>
                    <a:ext uri="{9D8B030D-6E8A-4147-A177-3AD203B41FA5}">
                      <a16:colId xmlns:a16="http://schemas.microsoft.com/office/drawing/2014/main" val="20000"/>
                    </a:ext>
                  </a:extLst>
                </a:gridCol>
              </a:tblGrid>
              <a:tr h="2061155">
                <a:tc>
                  <a:txBody>
                    <a:bodyPr/>
                    <a:lstStyle/>
                    <a:p>
                      <a:pPr lvl="0" algn="ctr"/>
                      <a:r>
                        <a:rPr lang="en-US" sz="9600" spc="600" dirty="0"/>
                        <a:t>Delivery Tier – </a:t>
                      </a:r>
                      <a:r>
                        <a:rPr lang="en-US" sz="7200" spc="600" dirty="0"/>
                        <a:t>Edge CDNs</a:t>
                      </a:r>
                      <a:endParaRPr lang="en-US" sz="4800" spc="600" dirty="0"/>
                    </a:p>
                  </a:txBody>
                  <a:tcPr anchor="ctr">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4720502">
                <a:tc>
                  <a:txBody>
                    <a:bodyPr/>
                    <a:lstStyle/>
                    <a:p>
                      <a:pPr lvl="1" algn="l"/>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95287251"/>
              </p:ext>
            </p:extLst>
          </p:nvPr>
        </p:nvGraphicFramePr>
        <p:xfrm>
          <a:off x="2443728" y="24337837"/>
          <a:ext cx="28047996" cy="6861616"/>
        </p:xfrm>
        <a:graphic>
          <a:graphicData uri="http://schemas.openxmlformats.org/drawingml/2006/table">
            <a:tbl>
              <a:tblPr firstRow="1">
                <a:effectLst>
                  <a:innerShdw blurRad="508000">
                    <a:prstClr val="black"/>
                  </a:innerShdw>
                </a:effectLst>
                <a:tableStyleId>{638B1855-1B75-4FBE-930C-398BA8C253C6}</a:tableStyleId>
              </a:tblPr>
              <a:tblGrid>
                <a:gridCol w="28047996">
                  <a:extLst>
                    <a:ext uri="{9D8B030D-6E8A-4147-A177-3AD203B41FA5}">
                      <a16:colId xmlns:a16="http://schemas.microsoft.com/office/drawing/2014/main" val="20000"/>
                    </a:ext>
                  </a:extLst>
                </a:gridCol>
              </a:tblGrid>
              <a:tr h="1947293">
                <a:tc>
                  <a:txBody>
                    <a:bodyPr/>
                    <a:lstStyle/>
                    <a:p>
                      <a:pPr algn="ctr"/>
                      <a:r>
                        <a:rPr lang="en-US" sz="9600" spc="600" dirty="0"/>
                        <a:t>Services Tier - Microservices</a:t>
                      </a:r>
                    </a:p>
                  </a:txBody>
                  <a:tcPr anchor="ctr">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914323">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32900701" y="1185690"/>
            <a:ext cx="15159458" cy="19747072"/>
          </a:xfrm>
          <a:prstGeom prst="rect">
            <a:avLst/>
          </a:prstGeom>
          <a:noFill/>
        </p:spPr>
        <p:txBody>
          <a:bodyPr wrap="square" rtlCol="0">
            <a:spAutoFit/>
          </a:bodyPr>
          <a:lstStyle/>
          <a:p>
            <a:r>
              <a:rPr lang="en-US" i="1" dirty="0">
                <a:solidFill>
                  <a:schemeClr val="bg1"/>
                </a:solidFill>
              </a:rPr>
              <a:t>Over the last few years a new architectural approach has emerged that provides agility, flexibility, and scalability. Described as “</a:t>
            </a:r>
            <a:r>
              <a:rPr lang="en-US" i="1" dirty="0">
                <a:solidFill>
                  <a:schemeClr val="bg1"/>
                </a:solidFill>
                <a:hlinkClick r:id="rId3" tooltip="Mobile Needs A Four-Tier Engagement Platform"/>
              </a:rPr>
              <a:t>The Four-Tier Engagement Platform</a:t>
            </a:r>
            <a:r>
              <a:rPr lang="en-US" i="1" dirty="0">
                <a:solidFill>
                  <a:schemeClr val="bg1"/>
                </a:solidFill>
              </a:rPr>
              <a:t>” by Forrester Research, this modern approach to web architecture is designed specifically for the mobile age. The Four-Tier model is architected to create a foundation for excellent performance, device-tailored experiences, and allows for integration of both internal services and applications as well as 3rd-party services and APIs.</a:t>
            </a:r>
          </a:p>
          <a:p>
            <a:endParaRPr lang="en-US" i="1" dirty="0">
              <a:solidFill>
                <a:schemeClr val="bg1"/>
              </a:solidFill>
            </a:endParaRPr>
          </a:p>
          <a:p>
            <a:r>
              <a:rPr lang="en-US" i="1" dirty="0">
                <a:solidFill>
                  <a:schemeClr val="bg1"/>
                </a:solidFill>
              </a:rPr>
              <a:t> -- NGINX Blog </a:t>
            </a:r>
            <a:r>
              <a:rPr lang="en-US" sz="4400" i="1" dirty="0">
                <a:solidFill>
                  <a:schemeClr val="bg1"/>
                </a:solidFill>
                <a:hlinkClick r:id="rId4"/>
              </a:rPr>
              <a:t>https://www.nginx.com/blog/time-to-move-to-a-four-tier-application-architecture/</a:t>
            </a:r>
            <a:r>
              <a:rPr lang="en-US" sz="4400" i="1" dirty="0">
                <a:solidFill>
                  <a:schemeClr val="bg1"/>
                </a:solidFill>
              </a:rPr>
              <a:t> </a:t>
            </a:r>
          </a:p>
        </p:txBody>
      </p:sp>
      <p:sp>
        <p:nvSpPr>
          <p:cNvPr id="14" name="TextBox 13"/>
          <p:cNvSpPr txBox="1"/>
          <p:nvPr/>
        </p:nvSpPr>
        <p:spPr>
          <a:xfrm>
            <a:off x="49441202" y="32579846"/>
            <a:ext cx="1694695" cy="338554"/>
          </a:xfrm>
          <a:prstGeom prst="rect">
            <a:avLst/>
          </a:prstGeom>
          <a:noFill/>
        </p:spPr>
        <p:txBody>
          <a:bodyPr wrap="none" rtlCol="0">
            <a:spAutoFit/>
          </a:bodyPr>
          <a:lstStyle/>
          <a:p>
            <a:r>
              <a:rPr lang="en-US" sz="1600">
                <a:solidFill>
                  <a:schemeClr val="bg1"/>
                </a:solidFill>
              </a:rPr>
              <a:t>Anton </a:t>
            </a:r>
            <a:r>
              <a:rPr lang="en-US" sz="1600" err="1">
                <a:solidFill>
                  <a:schemeClr val="bg1"/>
                </a:solidFill>
              </a:rPr>
              <a:t>Abashkin</a:t>
            </a:r>
            <a:endParaRPr lang="en-US" sz="1600">
              <a:solidFill>
                <a:schemeClr val="bg1"/>
              </a:solidFill>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b="52432"/>
          <a:stretch/>
        </p:blipFill>
        <p:spPr>
          <a:xfrm>
            <a:off x="11588870" y="3571487"/>
            <a:ext cx="8370247" cy="5039971"/>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1233" y="12226021"/>
            <a:ext cx="7745519" cy="3524211"/>
          </a:xfrm>
          <a:prstGeom prst="rect">
            <a:avLst/>
          </a:prstGeom>
        </p:spPr>
      </p:pic>
      <p:pic>
        <p:nvPicPr>
          <p:cNvPr id="1030" name="Picture 6" descr="https://pr.netflix.com/home/10/netflix-hp.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17191" y="21950394"/>
            <a:ext cx="2407317" cy="144439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3822075" y="19609323"/>
            <a:ext cx="5291301" cy="2646878"/>
          </a:xfrm>
          <a:prstGeom prst="rect">
            <a:avLst/>
          </a:prstGeom>
          <a:noFill/>
        </p:spPr>
        <p:txBody>
          <a:bodyPr wrap="square" rtlCol="0">
            <a:spAutoFit/>
          </a:bodyPr>
          <a:lstStyle/>
          <a:p>
            <a:r>
              <a:rPr lang="en-US" sz="16600" b="1" dirty="0">
                <a:solidFill>
                  <a:srgbClr val="E50914"/>
                </a:solidFill>
              </a:rPr>
              <a:t>Zuul</a:t>
            </a:r>
          </a:p>
        </p:txBody>
      </p:sp>
      <p:pic>
        <p:nvPicPr>
          <p:cNvPr id="1034" name="Picture 10" descr="http://guruinformatico.com/wp-content/uploads/2015/05/spring-logo.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86" t="18815" r="17302" b="19440"/>
          <a:stretch/>
        </p:blipFill>
        <p:spPr bwMode="auto">
          <a:xfrm>
            <a:off x="11588870" y="27256153"/>
            <a:ext cx="9063960" cy="260252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4359202" y="23671999"/>
            <a:ext cx="12242455" cy="4570482"/>
          </a:xfrm>
          <a:prstGeom prst="rect">
            <a:avLst/>
          </a:prstGeom>
          <a:noFill/>
        </p:spPr>
        <p:txBody>
          <a:bodyPr wrap="none" rtlCol="0">
            <a:spAutoFit/>
          </a:bodyPr>
          <a:lstStyle/>
          <a:p>
            <a:pPr algn="ctr"/>
            <a:r>
              <a:rPr lang="en-US" sz="11500" u="sng">
                <a:solidFill>
                  <a:schemeClr val="bg1"/>
                </a:solidFill>
              </a:rPr>
              <a:t>Our question:</a:t>
            </a:r>
            <a:br>
              <a:rPr lang="en-US">
                <a:solidFill>
                  <a:schemeClr val="bg1"/>
                </a:solidFill>
              </a:rPr>
            </a:br>
            <a:r>
              <a:rPr lang="en-US" sz="8800">
                <a:solidFill>
                  <a:schemeClr val="bg1"/>
                </a:solidFill>
              </a:rPr>
              <a:t>What security controls </a:t>
            </a:r>
            <a:br>
              <a:rPr lang="en-US" sz="8800">
                <a:solidFill>
                  <a:schemeClr val="bg1"/>
                </a:solidFill>
              </a:rPr>
            </a:br>
            <a:r>
              <a:rPr lang="en-US" sz="8800">
                <a:solidFill>
                  <a:schemeClr val="bg1"/>
                </a:solidFill>
              </a:rPr>
              <a:t>do we need and where?</a:t>
            </a:r>
          </a:p>
        </p:txBody>
      </p:sp>
      <p:sp>
        <p:nvSpPr>
          <p:cNvPr id="6" name="TextBox 5"/>
          <p:cNvSpPr txBox="1"/>
          <p:nvPr/>
        </p:nvSpPr>
        <p:spPr>
          <a:xfrm>
            <a:off x="31394400" y="31199453"/>
            <a:ext cx="9477851" cy="1208664"/>
          </a:xfrm>
          <a:prstGeom prst="rect">
            <a:avLst/>
          </a:prstGeom>
          <a:noFill/>
        </p:spPr>
        <p:txBody>
          <a:bodyPr wrap="none" rtlCol="0">
            <a:spAutoFit/>
          </a:bodyPr>
          <a:lstStyle/>
          <a:p>
            <a:r>
              <a:rPr lang="en-US" dirty="0"/>
              <a:t>** All logos shown are </a:t>
            </a:r>
          </a:p>
        </p:txBody>
      </p:sp>
    </p:spTree>
    <p:extLst>
      <p:ext uri="{BB962C8B-B14F-4D97-AF65-F5344CB8AC3E}">
        <p14:creationId xmlns:p14="http://schemas.microsoft.com/office/powerpoint/2010/main" val="165301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 &amp; Sanitization (pt.1)</a:t>
            </a:r>
          </a:p>
        </p:txBody>
      </p:sp>
      <p:sp>
        <p:nvSpPr>
          <p:cNvPr id="3" name="Content Placeholder 2"/>
          <p:cNvSpPr>
            <a:spLocks noGrp="1"/>
          </p:cNvSpPr>
          <p:nvPr>
            <p:ph idx="1"/>
          </p:nvPr>
        </p:nvSpPr>
        <p:spPr>
          <a:xfrm>
            <a:off x="1886242" y="3608950"/>
            <a:ext cx="48862958" cy="23929729"/>
          </a:xfrm>
        </p:spPr>
        <p:txBody>
          <a:bodyPr>
            <a:normAutofit/>
          </a:bodyPr>
          <a:lstStyle/>
          <a:p>
            <a:r>
              <a:rPr lang="en-US" dirty="0"/>
              <a:t>Java Bean Validation (JSR349) is a widely used form of input validation</a:t>
            </a:r>
          </a:p>
          <a:p>
            <a:r>
              <a:rPr lang="en-US" dirty="0"/>
              <a:t>Application layer agnostic, convenient and highly </a:t>
            </a:r>
            <a:r>
              <a:rPr lang="en-US" dirty="0" err="1"/>
              <a:t>reuseable</a:t>
            </a:r>
            <a:r>
              <a:rPr lang="en-US" dirty="0"/>
              <a:t> – </a:t>
            </a:r>
          </a:p>
          <a:p>
            <a:pPr marL="3292023" lvl="1" indent="-1371600">
              <a:buFont typeface="+mj-lt"/>
              <a:buAutoNum type="arabicPeriod"/>
            </a:pPr>
            <a:r>
              <a:rPr lang="en-US" dirty="0"/>
              <a:t>Define constraints in domain model</a:t>
            </a:r>
          </a:p>
          <a:p>
            <a:pPr marL="3292023" lvl="1" indent="-1371600">
              <a:buFont typeface="+mj-lt"/>
              <a:buAutoNum type="arabicPeriod"/>
            </a:pPr>
            <a:r>
              <a:rPr lang="en-US" dirty="0"/>
              <a:t>Validate in any tier</a:t>
            </a:r>
          </a:p>
        </p:txBody>
      </p:sp>
      <p:pic>
        <p:nvPicPr>
          <p:cNvPr id="3075" name="Picture 3" descr="Bean_validation_typic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401" y="13099539"/>
            <a:ext cx="6657860" cy="1655587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Bean_validation_js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9018" y="13128557"/>
            <a:ext cx="17615646" cy="165558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374250" y="20054037"/>
            <a:ext cx="2610779" cy="2646878"/>
          </a:xfrm>
          <a:prstGeom prst="rect">
            <a:avLst/>
          </a:prstGeom>
        </p:spPr>
        <p:txBody>
          <a:bodyPr wrap="none">
            <a:spAutoFit/>
          </a:bodyPr>
          <a:lstStyle/>
          <a:p>
            <a:r>
              <a:rPr lang="en-US" sz="16600" dirty="0">
                <a:solidFill>
                  <a:schemeClr val="bg1"/>
                </a:solidFill>
              </a:rPr>
              <a:t>VS</a:t>
            </a:r>
          </a:p>
        </p:txBody>
      </p:sp>
      <p:sp>
        <p:nvSpPr>
          <p:cNvPr id="6" name="Rectangle 5"/>
          <p:cNvSpPr/>
          <p:nvPr/>
        </p:nvSpPr>
        <p:spPr>
          <a:xfrm>
            <a:off x="5350379" y="11547878"/>
            <a:ext cx="4141903" cy="1569660"/>
          </a:xfrm>
          <a:prstGeom prst="rect">
            <a:avLst/>
          </a:prstGeom>
        </p:spPr>
        <p:txBody>
          <a:bodyPr wrap="none">
            <a:spAutoFit/>
          </a:bodyPr>
          <a:lstStyle/>
          <a:p>
            <a:r>
              <a:rPr lang="en-US" sz="9600" u="sng" dirty="0">
                <a:solidFill>
                  <a:schemeClr val="bg1">
                    <a:lumMod val="85000"/>
                  </a:schemeClr>
                </a:solidFill>
              </a:rPr>
              <a:t>Typical:</a:t>
            </a:r>
          </a:p>
        </p:txBody>
      </p:sp>
      <p:sp>
        <p:nvSpPr>
          <p:cNvPr id="11" name="Rectangle 10"/>
          <p:cNvSpPr/>
          <p:nvPr/>
        </p:nvSpPr>
        <p:spPr>
          <a:xfrm>
            <a:off x="18993290" y="11529879"/>
            <a:ext cx="8847102" cy="1569660"/>
          </a:xfrm>
          <a:prstGeom prst="rect">
            <a:avLst/>
          </a:prstGeom>
        </p:spPr>
        <p:txBody>
          <a:bodyPr wrap="none">
            <a:spAutoFit/>
          </a:bodyPr>
          <a:lstStyle/>
          <a:p>
            <a:r>
              <a:rPr lang="en-US" sz="9600" u="sng" dirty="0">
                <a:solidFill>
                  <a:schemeClr val="bg1">
                    <a:lumMod val="85000"/>
                  </a:schemeClr>
                </a:solidFill>
              </a:rPr>
              <a:t>Bean Validation:</a:t>
            </a:r>
          </a:p>
        </p:txBody>
      </p:sp>
      <p:sp>
        <p:nvSpPr>
          <p:cNvPr id="9" name="TextBox 8"/>
          <p:cNvSpPr txBox="1"/>
          <p:nvPr/>
        </p:nvSpPr>
        <p:spPr>
          <a:xfrm>
            <a:off x="43009996" y="31102210"/>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
        <p:nvSpPr>
          <p:cNvPr id="12" name="TextBox 11"/>
          <p:cNvSpPr txBox="1"/>
          <p:nvPr/>
        </p:nvSpPr>
        <p:spPr>
          <a:xfrm>
            <a:off x="14342805" y="30855989"/>
            <a:ext cx="19496235" cy="1569660"/>
          </a:xfrm>
          <a:prstGeom prst="rect">
            <a:avLst/>
          </a:prstGeom>
          <a:noFill/>
        </p:spPr>
        <p:txBody>
          <a:bodyPr wrap="none" rtlCol="0">
            <a:spAutoFit/>
          </a:bodyPr>
          <a:lstStyle/>
          <a:p>
            <a:r>
              <a:rPr lang="en-US" sz="9600" dirty="0">
                <a:solidFill>
                  <a:schemeClr val="bg1"/>
                </a:solidFill>
                <a:hlinkClick r:id="rId6"/>
              </a:rPr>
              <a:t>Bean Validation OWASP Cheatsheet</a:t>
            </a:r>
            <a:endParaRPr lang="en-US" sz="9600" dirty="0">
              <a:solidFill>
                <a:schemeClr val="bg1"/>
              </a:solidFill>
            </a:endParaRPr>
          </a:p>
        </p:txBody>
      </p:sp>
      <p:pic>
        <p:nvPicPr>
          <p:cNvPr id="15" name="Picture 14" descr="Description Coffee bean 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0646" y="13673085"/>
            <a:ext cx="12761904" cy="12761904"/>
          </a:xfrm>
          <a:prstGeom prst="rect">
            <a:avLst/>
          </a:prstGeom>
        </p:spPr>
      </p:pic>
    </p:spTree>
    <p:extLst>
      <p:ext uri="{BB962C8B-B14F-4D97-AF65-F5344CB8AC3E}">
        <p14:creationId xmlns:p14="http://schemas.microsoft.com/office/powerpoint/2010/main" val="2499301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 &amp; Sanitization (pt.2)</a:t>
            </a:r>
          </a:p>
        </p:txBody>
      </p:sp>
      <p:sp>
        <p:nvSpPr>
          <p:cNvPr id="9" name="Rectangle 8"/>
          <p:cNvSpPr/>
          <p:nvPr/>
        </p:nvSpPr>
        <p:spPr>
          <a:xfrm>
            <a:off x="1981201" y="6948499"/>
            <a:ext cx="49682400" cy="2248615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import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chemeClr val="bg1">
                    <a:lumMod val="85000"/>
                  </a:schemeClr>
                </a:solidFill>
                <a:latin typeface="Courier New" panose="02070309020205020404" pitchFamily="49" charset="0"/>
                <a:ea typeface="Times New Roman" panose="02020603050405020304" pitchFamily="18" charset="0"/>
                <a:cs typeface="Times New Roman" panose="02020603050405020304" pitchFamily="18" charset="0"/>
              </a:rPr>
              <a:t>org.hibernate.validator.constraints.Pattern</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Article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//Constraint: Alpha Numeric article titles only using a regular expression</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Pattern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regexp</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[a-zA-Z0-9 ]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String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articleTitle</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String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getArticleTitle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articleTitle</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setArticleTitle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articleTitle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this</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articleTitle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articleTitle</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2008163" y="4459566"/>
            <a:ext cx="3946914" cy="1569660"/>
          </a:xfrm>
          <a:prstGeom prst="rect">
            <a:avLst/>
          </a:prstGeom>
          <a:noFill/>
        </p:spPr>
        <p:txBody>
          <a:bodyPr wrap="none" rtlCol="0">
            <a:spAutoFit/>
          </a:bodyPr>
          <a:lstStyle/>
          <a:p>
            <a:r>
              <a:rPr lang="en-US" sz="9600" dirty="0">
                <a:solidFill>
                  <a:schemeClr val="bg1"/>
                </a:solidFill>
              </a:rPr>
              <a:t>Model:</a:t>
            </a:r>
          </a:p>
        </p:txBody>
      </p:sp>
      <p:sp>
        <p:nvSpPr>
          <p:cNvPr id="6" name="TextBox 5"/>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3" action="ppaction://hlinksldjump"/>
              </a:rPr>
              <a:t>Next (pt.3) -&gt;</a:t>
            </a:r>
            <a:endParaRPr lang="en-US" sz="8000" dirty="0">
              <a:solidFill>
                <a:schemeClr val="bg1"/>
              </a:solidFill>
            </a:endParaRPr>
          </a:p>
        </p:txBody>
      </p:sp>
      <p:sp>
        <p:nvSpPr>
          <p:cNvPr id="7" name="TextBox 6"/>
          <p:cNvSpPr txBox="1"/>
          <p:nvPr/>
        </p:nvSpPr>
        <p:spPr>
          <a:xfrm>
            <a:off x="36985940" y="31102210"/>
            <a:ext cx="6298519" cy="1323439"/>
          </a:xfrm>
          <a:prstGeom prst="rect">
            <a:avLst/>
          </a:prstGeom>
          <a:noFill/>
        </p:spPr>
        <p:txBody>
          <a:bodyPr wrap="none" rtlCol="0">
            <a:spAutoFit/>
          </a:bodyPr>
          <a:lstStyle/>
          <a:p>
            <a:r>
              <a:rPr lang="en-US" sz="8000" dirty="0">
                <a:solidFill>
                  <a:schemeClr val="bg1"/>
                </a:solidFill>
                <a:hlinkClick r:id="rId4" action="ppaction://hlinksldjump"/>
              </a:rPr>
              <a:t>&lt;- Back (pt.1)</a:t>
            </a:r>
            <a:endParaRPr lang="en-US" sz="8000" dirty="0">
              <a:solidFill>
                <a:schemeClr val="bg1"/>
              </a:solidFill>
            </a:endParaRPr>
          </a:p>
        </p:txBody>
      </p:sp>
      <p:sp>
        <p:nvSpPr>
          <p:cNvPr id="8" name="TextBox 7"/>
          <p:cNvSpPr txBox="1"/>
          <p:nvPr/>
        </p:nvSpPr>
        <p:spPr>
          <a:xfrm>
            <a:off x="14342805" y="30855989"/>
            <a:ext cx="19496235" cy="1569660"/>
          </a:xfrm>
          <a:prstGeom prst="rect">
            <a:avLst/>
          </a:prstGeom>
          <a:noFill/>
        </p:spPr>
        <p:txBody>
          <a:bodyPr wrap="none" rtlCol="0">
            <a:spAutoFit/>
          </a:bodyPr>
          <a:lstStyle/>
          <a:p>
            <a:r>
              <a:rPr lang="en-US" sz="9600" dirty="0">
                <a:solidFill>
                  <a:schemeClr val="bg1"/>
                </a:solidFill>
                <a:hlinkClick r:id="rId5"/>
              </a:rPr>
              <a:t>Bean Validation OWASP Cheatsheet</a:t>
            </a:r>
            <a:endParaRPr lang="en-US" sz="9600" dirty="0">
              <a:solidFill>
                <a:schemeClr val="bg1"/>
              </a:solidFill>
            </a:endParaRPr>
          </a:p>
        </p:txBody>
      </p:sp>
    </p:spTree>
    <p:extLst>
      <p:ext uri="{BB962C8B-B14F-4D97-AF65-F5344CB8AC3E}">
        <p14:creationId xmlns:p14="http://schemas.microsoft.com/office/powerpoint/2010/main" val="350521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 &amp; Sanitization (pt.3)</a:t>
            </a:r>
          </a:p>
        </p:txBody>
      </p:sp>
      <p:sp>
        <p:nvSpPr>
          <p:cNvPr id="10" name="TextBox 9"/>
          <p:cNvSpPr txBox="1"/>
          <p:nvPr/>
        </p:nvSpPr>
        <p:spPr>
          <a:xfrm>
            <a:off x="2008163" y="3750264"/>
            <a:ext cx="5902000" cy="1569660"/>
          </a:xfrm>
          <a:prstGeom prst="rect">
            <a:avLst/>
          </a:prstGeom>
          <a:noFill/>
        </p:spPr>
        <p:txBody>
          <a:bodyPr wrap="none" rtlCol="0">
            <a:spAutoFit/>
          </a:bodyPr>
          <a:lstStyle/>
          <a:p>
            <a:r>
              <a:rPr lang="en-US" sz="9600" dirty="0">
                <a:solidFill>
                  <a:schemeClr val="bg1"/>
                </a:solidFill>
              </a:rPr>
              <a:t>Controller:</a:t>
            </a:r>
          </a:p>
        </p:txBody>
      </p:sp>
      <p:sp>
        <p:nvSpPr>
          <p:cNvPr id="7" name="TextBox 6"/>
          <p:cNvSpPr txBox="1"/>
          <p:nvPr/>
        </p:nvSpPr>
        <p:spPr>
          <a:xfrm>
            <a:off x="46535659" y="31102209"/>
            <a:ext cx="3922869" cy="1323439"/>
          </a:xfrm>
          <a:prstGeom prst="rect">
            <a:avLst/>
          </a:prstGeom>
          <a:noFill/>
        </p:spPr>
        <p:txBody>
          <a:bodyPr wrap="none" rtlCol="0">
            <a:spAutoFit/>
          </a:bodyPr>
          <a:lstStyle/>
          <a:p>
            <a:r>
              <a:rPr lang="en-US" sz="8000" dirty="0">
                <a:solidFill>
                  <a:schemeClr val="bg1"/>
                </a:solidFill>
                <a:hlinkClick r:id="rId3" action="ppaction://hlinksldjump"/>
              </a:rPr>
              <a:t>&lt;- (pt.2)</a:t>
            </a:r>
            <a:endParaRPr lang="en-US" sz="8000" dirty="0">
              <a:solidFill>
                <a:schemeClr val="bg1"/>
              </a:solidFill>
            </a:endParaRPr>
          </a:p>
        </p:txBody>
      </p:sp>
      <p:sp>
        <p:nvSpPr>
          <p:cNvPr id="9" name="TextBox 8"/>
          <p:cNvSpPr txBox="1"/>
          <p:nvPr/>
        </p:nvSpPr>
        <p:spPr>
          <a:xfrm>
            <a:off x="40237140" y="31102210"/>
            <a:ext cx="6298519" cy="1323439"/>
          </a:xfrm>
          <a:prstGeom prst="rect">
            <a:avLst/>
          </a:prstGeom>
          <a:noFill/>
        </p:spPr>
        <p:txBody>
          <a:bodyPr wrap="none" rtlCol="0">
            <a:spAutoFit/>
          </a:bodyPr>
          <a:lstStyle/>
          <a:p>
            <a:r>
              <a:rPr lang="en-US" sz="8000" dirty="0">
                <a:solidFill>
                  <a:schemeClr val="bg1"/>
                </a:solidFill>
                <a:hlinkClick r:id="rId4" action="ppaction://hlinksldjump"/>
              </a:rPr>
              <a:t>&lt;- Back (pt.1)</a:t>
            </a:r>
            <a:endParaRPr lang="en-US" sz="8000" dirty="0">
              <a:solidFill>
                <a:schemeClr val="bg1"/>
              </a:solidFill>
            </a:endParaRPr>
          </a:p>
        </p:txBody>
      </p:sp>
      <p:sp>
        <p:nvSpPr>
          <p:cNvPr id="11" name="TextBox 10"/>
          <p:cNvSpPr txBox="1"/>
          <p:nvPr/>
        </p:nvSpPr>
        <p:spPr>
          <a:xfrm>
            <a:off x="14342805" y="30855989"/>
            <a:ext cx="19496235" cy="1569660"/>
          </a:xfrm>
          <a:prstGeom prst="rect">
            <a:avLst/>
          </a:prstGeom>
          <a:noFill/>
        </p:spPr>
        <p:txBody>
          <a:bodyPr wrap="none" rtlCol="0">
            <a:spAutoFit/>
          </a:bodyPr>
          <a:lstStyle/>
          <a:p>
            <a:r>
              <a:rPr lang="en-US" sz="9600" dirty="0">
                <a:solidFill>
                  <a:schemeClr val="bg1"/>
                </a:solidFill>
                <a:hlinkClick r:id="rId5"/>
              </a:rPr>
              <a:t>Bean Validation OWASP Cheatsheet</a:t>
            </a:r>
            <a:endParaRPr lang="en-US" sz="9600" dirty="0">
              <a:solidFill>
                <a:schemeClr val="bg1"/>
              </a:solidFill>
            </a:endParaRPr>
          </a:p>
        </p:txBody>
      </p:sp>
      <p:sp>
        <p:nvSpPr>
          <p:cNvPr id="3" name="Rectangle 2"/>
          <p:cNvSpPr/>
          <p:nvPr/>
        </p:nvSpPr>
        <p:spPr>
          <a:xfrm>
            <a:off x="4148693" y="5943146"/>
            <a:ext cx="44348400" cy="2248615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RequestMapping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(value =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postArticle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method =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RequestMethod.POST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ResponseBody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String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postArticle</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Valid Article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article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BindingResult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result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HttpServletResponse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response)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result</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hasErrors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errorMessage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setStatus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HttpServletResponse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SC_BAD_REQUEST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ObjectError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errors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result</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getAllErrors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ObjectError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errors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errorMessage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"ERROR: "</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getDefaultMessage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errorMessage</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"Validation Successful"</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336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162" y="-1666000"/>
            <a:ext cx="47623437" cy="6362702"/>
          </a:xfrm>
        </p:spPr>
        <p:txBody>
          <a:bodyPr/>
          <a:lstStyle/>
          <a:p>
            <a:r>
              <a:rPr lang="en-US" dirty="0"/>
              <a:t>Object Level Access Control (Authorization)</a:t>
            </a:r>
          </a:p>
        </p:txBody>
      </p:sp>
      <p:sp>
        <p:nvSpPr>
          <p:cNvPr id="3" name="Content Placeholder 2"/>
          <p:cNvSpPr>
            <a:spLocks noGrp="1"/>
          </p:cNvSpPr>
          <p:nvPr>
            <p:ph idx="1"/>
          </p:nvPr>
        </p:nvSpPr>
        <p:spPr>
          <a:xfrm>
            <a:off x="2008162" y="4328160"/>
            <a:ext cx="48146678" cy="25143655"/>
          </a:xfrm>
        </p:spPr>
        <p:txBody>
          <a:bodyPr>
            <a:normAutofit/>
          </a:bodyPr>
          <a:lstStyle/>
          <a:p>
            <a:r>
              <a:rPr lang="en-US" dirty="0"/>
              <a:t>Overlooked, but critical control that prevents high impact / low effort </a:t>
            </a:r>
            <a:r>
              <a:rPr lang="en-US" dirty="0">
                <a:hlinkClick r:id="rId3"/>
              </a:rPr>
              <a:t>Insecure Direct Object References </a:t>
            </a:r>
            <a:r>
              <a:rPr lang="en-US" dirty="0"/>
              <a:t> (IDOR) vulnerabilities</a:t>
            </a:r>
          </a:p>
          <a:p>
            <a:r>
              <a:rPr lang="en-US" dirty="0"/>
              <a:t>Example: </a:t>
            </a:r>
            <a:r>
              <a:rPr lang="en-US" dirty="0">
                <a:hlinkClick r:id="rId4"/>
              </a:rPr>
              <a:t>Citigroup Hack</a:t>
            </a:r>
            <a:r>
              <a:rPr lang="en-US" dirty="0"/>
              <a:t> </a:t>
            </a:r>
            <a:r>
              <a:rPr lang="en-US" sz="4800" dirty="0">
                <a:solidFill>
                  <a:schemeClr val="bg1">
                    <a:lumMod val="50000"/>
                  </a:schemeClr>
                </a:solidFill>
              </a:rPr>
              <a:t>** Note: Pseudo URL for demo purposes</a:t>
            </a:r>
            <a:br>
              <a:rPr lang="en-US" dirty="0"/>
            </a:br>
            <a:br>
              <a:rPr lang="en-US" dirty="0"/>
            </a:br>
            <a:r>
              <a:rPr lang="en-US" dirty="0"/>
              <a:t>		http://www.citi.com/account/</a:t>
            </a:r>
            <a:r>
              <a:rPr lang="en-US" dirty="0">
                <a:solidFill>
                  <a:schemeClr val="accent6"/>
                </a:solidFill>
              </a:rPr>
              <a:t>1    (My Account)</a:t>
            </a:r>
            <a:br>
              <a:rPr lang="en-US" dirty="0"/>
            </a:br>
            <a:r>
              <a:rPr lang="en-US" dirty="0"/>
              <a:t>		http://www.citi.com/account/</a:t>
            </a:r>
            <a:r>
              <a:rPr lang="en-US" dirty="0">
                <a:solidFill>
                  <a:srgbClr val="FF0000"/>
                </a:solidFill>
              </a:rPr>
              <a:t>2    (NOT! my account)</a:t>
            </a:r>
            <a:br>
              <a:rPr lang="en-US" dirty="0">
                <a:solidFill>
                  <a:srgbClr val="FF0000"/>
                </a:solidFill>
              </a:rPr>
            </a:br>
            <a:r>
              <a:rPr lang="en-US" dirty="0">
                <a:solidFill>
                  <a:srgbClr val="FF0000"/>
                </a:solidFill>
              </a:rPr>
              <a:t>		</a:t>
            </a:r>
            <a:br>
              <a:rPr lang="en-US" sz="7100" dirty="0">
                <a:solidFill>
                  <a:schemeClr val="bg1">
                    <a:lumMod val="50000"/>
                  </a:schemeClr>
                </a:solidFill>
              </a:rPr>
            </a:br>
            <a:endParaRPr lang="en-US" dirty="0"/>
          </a:p>
          <a:p>
            <a:r>
              <a:rPr lang="en-US" b="1" dirty="0"/>
              <a:t>360,000 </a:t>
            </a:r>
            <a:r>
              <a:rPr lang="en-US" dirty="0"/>
              <a:t>user accounts affected</a:t>
            </a:r>
          </a:p>
          <a:p>
            <a:r>
              <a:rPr lang="en-US" b="1" dirty="0"/>
              <a:t>$2.7 million </a:t>
            </a:r>
            <a:r>
              <a:rPr lang="en-US" dirty="0"/>
              <a:t>in losses</a:t>
            </a:r>
          </a:p>
          <a:p>
            <a:r>
              <a:rPr lang="en-US" b="1" dirty="0" err="1"/>
              <a:t>Embarassing</a:t>
            </a:r>
            <a:r>
              <a:rPr lang="en-US" b="1" dirty="0"/>
              <a:t> headlines and brand damage</a:t>
            </a:r>
            <a:r>
              <a:rPr lang="en-US" dirty="0"/>
              <a:t>: </a:t>
            </a:r>
          </a:p>
          <a:p>
            <a:pPr lvl="1"/>
            <a:r>
              <a:rPr lang="en-US" dirty="0"/>
              <a:t>“Citigroup data theft was a result of a simple vulnerability”</a:t>
            </a:r>
          </a:p>
          <a:p>
            <a:pPr lvl="1"/>
            <a:r>
              <a:rPr lang="en-US" dirty="0"/>
              <a:t>“Citigroup Hacked in Seriously </a:t>
            </a:r>
            <a:r>
              <a:rPr lang="en-US" dirty="0" err="1"/>
              <a:t>Embarassing</a:t>
            </a:r>
            <a:r>
              <a:rPr lang="en-US" dirty="0"/>
              <a:t> Manner”</a:t>
            </a:r>
          </a:p>
          <a:p>
            <a:pPr lvl="1"/>
            <a:r>
              <a:rPr lang="en-US" dirty="0"/>
              <a:t>“Citibank hacked. By changing account numbers. In the URL”</a:t>
            </a:r>
          </a:p>
        </p:txBody>
      </p:sp>
      <p:sp>
        <p:nvSpPr>
          <p:cNvPr id="4" name="TextBox 3"/>
          <p:cNvSpPr txBox="1"/>
          <p:nvPr/>
        </p:nvSpPr>
        <p:spPr>
          <a:xfrm>
            <a:off x="43009996" y="31102210"/>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202691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162" y="-1666000"/>
            <a:ext cx="47979037" cy="6362702"/>
          </a:xfrm>
        </p:spPr>
        <p:txBody>
          <a:bodyPr/>
          <a:lstStyle/>
          <a:p>
            <a:r>
              <a:rPr lang="en-US" dirty="0"/>
              <a:t>Object Level Access Control (Authorization)</a:t>
            </a:r>
          </a:p>
        </p:txBody>
      </p:sp>
      <p:sp>
        <p:nvSpPr>
          <p:cNvPr id="3" name="Content Placeholder 2"/>
          <p:cNvSpPr>
            <a:spLocks noGrp="1"/>
          </p:cNvSpPr>
          <p:nvPr>
            <p:ph idx="1"/>
          </p:nvPr>
        </p:nvSpPr>
        <p:spPr>
          <a:xfrm>
            <a:off x="2008162" y="3291840"/>
            <a:ext cx="49198238" cy="25204615"/>
          </a:xfrm>
        </p:spPr>
        <p:txBody>
          <a:bodyPr/>
          <a:lstStyle/>
          <a:p>
            <a:r>
              <a:rPr lang="en-US" dirty="0"/>
              <a:t>Typically, authorization code is scattered throughout various controllers</a:t>
            </a:r>
          </a:p>
          <a:p>
            <a:r>
              <a:rPr lang="en-US" dirty="0">
                <a:hlinkClick r:id="rId3"/>
              </a:rPr>
              <a:t>JPA Security</a:t>
            </a:r>
            <a:r>
              <a:rPr lang="en-US" dirty="0"/>
              <a:t> defines data access controls in the </a:t>
            </a:r>
            <a:r>
              <a:rPr lang="en-US" b="1" dirty="0"/>
              <a:t>domain object</a:t>
            </a:r>
            <a:r>
              <a:rPr lang="en-US" dirty="0"/>
              <a:t>, providing neat separation from service and data access layers</a:t>
            </a:r>
          </a:p>
          <a:p>
            <a:r>
              <a:rPr lang="en-US" dirty="0"/>
              <a:t>Doesn’t require a maintaining a </a:t>
            </a:r>
            <a:r>
              <a:rPr lang="en-US" dirty="0" err="1"/>
              <a:t>stateful</a:t>
            </a:r>
            <a:r>
              <a:rPr lang="en-US" dirty="0"/>
              <a:t> ACL</a:t>
            </a:r>
          </a:p>
          <a:p>
            <a:r>
              <a:rPr lang="en-US" dirty="0"/>
              <a:t>Uses </a:t>
            </a:r>
            <a:r>
              <a:rPr lang="en-US" b="1" dirty="0"/>
              <a:t>generic query augmentation </a:t>
            </a:r>
            <a:r>
              <a:rPr lang="en-US" dirty="0"/>
              <a:t>to concatenate access rules into database calls. This provides the attractive </a:t>
            </a:r>
            <a:r>
              <a:rPr lang="en-US" dirty="0">
                <a:hlinkClick r:id="rId4"/>
              </a:rPr>
              <a:t>“early-binding” solution</a:t>
            </a:r>
            <a:endParaRPr lang="en-US" dirty="0"/>
          </a:p>
          <a:p>
            <a:r>
              <a:rPr lang="en-US" dirty="0"/>
              <a:t>Integrates with </a:t>
            </a:r>
            <a:r>
              <a:rPr lang="en-US" b="1" dirty="0"/>
              <a:t>Spring Security</a:t>
            </a:r>
            <a:r>
              <a:rPr lang="en-US" dirty="0"/>
              <a:t>, provides access to Principal and Roles</a:t>
            </a:r>
          </a:p>
        </p:txBody>
      </p:sp>
      <p:sp>
        <p:nvSpPr>
          <p:cNvPr id="10241" name="Rectangle 1"/>
          <p:cNvSpPr>
            <a:spLocks noChangeArrowheads="1"/>
          </p:cNvSpPr>
          <p:nvPr/>
        </p:nvSpPr>
        <p:spPr bwMode="auto">
          <a:xfrm>
            <a:off x="11125660" y="17080037"/>
            <a:ext cx="29744040" cy="1538530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8800" dirty="0">
                <a:solidFill>
                  <a:srgbClr val="D2CD86"/>
                </a:solidFill>
                <a:latin typeface="Courier New" pitchFamily="49" charset="0"/>
                <a:ea typeface="Times New Roman" pitchFamily="18" charset="0"/>
                <a:cs typeface="Courier New" pitchFamily="49" charset="0"/>
              </a:rPr>
              <a:t>@</a:t>
            </a:r>
            <a:r>
              <a:rPr kumimoji="0" lang="en-US" sz="9600" b="1"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Permit</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(access = </a:t>
            </a:r>
            <a:r>
              <a:rPr kumimoji="0" lang="en-US" sz="96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b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br>
            <a:r>
              <a:rPr kumimoji="0" lang="en-US" sz="9600" b="0" i="0" u="none" strike="noStrike" cap="none" normalizeH="0" dirty="0">
                <a:ln>
                  <a:noFill/>
                </a:ln>
                <a:solidFill>
                  <a:srgbClr val="D1D1D1"/>
                </a:solidFill>
                <a:effectLst/>
                <a:latin typeface="Courier New" pitchFamily="49" charset="0"/>
                <a:ea typeface="Times New Roman" pitchFamily="18" charset="0"/>
                <a:cs typeface="Courier New" pitchFamily="49" charset="0"/>
              </a:rPr>
              <a:t>                   </a:t>
            </a:r>
            <a:r>
              <a:rPr kumimoji="0" lang="en-US" sz="96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AccessType</a:t>
            </a:r>
            <a:r>
              <a:rPr kumimoji="0" lang="en-US" sz="96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96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READ</a:t>
            </a:r>
            <a:r>
              <a:rPr kumimoji="0" lang="en-US" sz="96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b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b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96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AccessType</a:t>
            </a:r>
            <a:r>
              <a:rPr kumimoji="0" lang="en-US" sz="96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96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UPDATE</a:t>
            </a:r>
            <a:r>
              <a:rPr kumimoji="0" lang="en-US" sz="9600" b="0" i="0" u="none" strike="noStrike" cap="none" normalizeH="0" baseline="0" dirty="0">
                <a:ln>
                  <a:noFill/>
                </a:ln>
                <a:solidFill>
                  <a:srgbClr val="D2CD86"/>
                </a:solidFill>
                <a:effectLst/>
                <a:latin typeface="Courier New" pitchFamily="49" charset="0"/>
                <a:ea typeface="Times New Roman" pitchFamily="18" charset="0"/>
                <a:cs typeface="Courier New" pitchFamily="49" charset="0"/>
              </a:rPr>
              <a:t>,</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b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b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9600" b="0"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AccessType</a:t>
            </a:r>
            <a:r>
              <a:rPr kumimoji="0" lang="en-US" sz="9600" b="0" i="0" u="none" strike="noStrike" cap="none" normalizeH="0" baseline="0" dirty="0" err="1">
                <a:ln>
                  <a:noFill/>
                </a:ln>
                <a:solidFill>
                  <a:srgbClr val="D2CD86"/>
                </a:solidFill>
                <a:effectLst/>
                <a:latin typeface="Courier New" pitchFamily="49" charset="0"/>
                <a:ea typeface="Times New Roman" pitchFamily="18" charset="0"/>
                <a:cs typeface="Courier New" pitchFamily="49" charset="0"/>
              </a:rPr>
              <a:t>.</a:t>
            </a:r>
            <a:r>
              <a:rPr kumimoji="0" lang="en-US" sz="9600" b="1" i="0" u="none" strike="noStrike" cap="none" normalizeH="0" baseline="0" dirty="0" err="1">
                <a:ln>
                  <a:noFill/>
                </a:ln>
                <a:solidFill>
                  <a:srgbClr val="D1D1D1"/>
                </a:solidFill>
                <a:effectLst/>
                <a:latin typeface="Courier New" pitchFamily="49" charset="0"/>
                <a:ea typeface="Times New Roman" pitchFamily="18" charset="0"/>
                <a:cs typeface="Courier New" pitchFamily="49" charset="0"/>
              </a:rPr>
              <a:t>DELETE</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96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a:t>
            </a:r>
            <a:endParaRPr kumimoji="0" lang="en-US" sz="595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rule = "id = </a:t>
            </a:r>
            <a:r>
              <a:rPr kumimoji="0" lang="en-US" sz="9600" b="1"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CURRENT_PRINCIPAL</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a:t>
            </a:r>
            <a:endParaRPr kumimoji="0" lang="en-US" sz="595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br>
              <a:rPr kumimoji="0" lang="en-US" sz="96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br>
            <a:r>
              <a:rPr kumimoji="0" lang="en-US" sz="96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t>public</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kumimoji="0" lang="en-US" sz="9600" b="1" i="0" u="none" strike="noStrike" cap="none" normalizeH="0" baseline="0" dirty="0">
                <a:ln>
                  <a:noFill/>
                </a:ln>
                <a:solidFill>
                  <a:srgbClr val="E66170"/>
                </a:solidFill>
                <a:effectLst/>
                <a:latin typeface="Courier New" pitchFamily="49" charset="0"/>
                <a:ea typeface="Times New Roman" pitchFamily="18" charset="0"/>
                <a:cs typeface="Courier New" pitchFamily="49" charset="0"/>
              </a:rPr>
              <a:t>class</a:t>
            </a: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Account </a:t>
            </a:r>
            <a:r>
              <a:rPr kumimoji="0" lang="en-US" sz="96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59500" b="0" i="0" u="none" strike="noStrike" cap="none" normalizeH="0" baseline="0" dirty="0">
              <a:ln>
                <a:noFill/>
              </a:ln>
              <a:solidFill>
                <a:schemeClr val="tx1"/>
              </a:solidFill>
              <a:effectLst/>
              <a:latin typeface="Arial"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sz="9600" b="0" i="0" u="none" strike="noStrike" cap="none" normalizeH="0" baseline="0" dirty="0">
                <a:ln>
                  <a:noFill/>
                </a:ln>
                <a:solidFill>
                  <a:srgbClr val="D1D1D1"/>
                </a:solidFill>
                <a:effectLst/>
                <a:latin typeface="Courier New" pitchFamily="49" charset="0"/>
                <a:ea typeface="Times New Roman" pitchFamily="18" charset="0"/>
                <a:cs typeface="Courier New" pitchFamily="49" charset="0"/>
              </a:rPr>
              <a:t>    </a:t>
            </a:r>
            <a:r>
              <a:rPr lang="en-US" sz="96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sz="96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96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96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id</a:t>
            </a:r>
            <a:r>
              <a:rPr lang="en-US" sz="96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600" dirty="0">
                <a:solidFill>
                  <a:srgbClr val="B060B0"/>
                </a:solidFill>
                <a:latin typeface="Courier New" panose="02070309020205020404" pitchFamily="49" charset="0"/>
                <a:ea typeface="Calibri" panose="020F0502020204030204" pitchFamily="34" charset="0"/>
                <a:cs typeface="Times New Roman" panose="02020603050405020304" pitchFamily="18" charset="0"/>
              </a:rPr>
              <a:t>					</a:t>
            </a:r>
            <a:r>
              <a:rPr lang="en-US" sz="9600" dirty="0">
                <a:solidFill>
                  <a:schemeClr val="accent4"/>
                </a:solidFill>
                <a:latin typeface="Courier New" panose="02070309020205020404" pitchFamily="49" charset="0"/>
                <a:ea typeface="Calibri" panose="020F0502020204030204" pitchFamily="34" charset="0"/>
                <a:cs typeface="Times New Roman" panose="02020603050405020304" pitchFamily="18" charset="0"/>
              </a:rPr>
              <a:t>...</a:t>
            </a:r>
            <a:endParaRPr lang="en-US" sz="11500"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600" b="0" i="0" u="none" strike="noStrike" cap="none" normalizeH="0" baseline="0" dirty="0">
                <a:ln>
                  <a:noFill/>
                </a:ln>
                <a:solidFill>
                  <a:srgbClr val="B060B0"/>
                </a:solidFill>
                <a:effectLst/>
                <a:latin typeface="Courier New" pitchFamily="49" charset="0"/>
                <a:ea typeface="Times New Roman" pitchFamily="18" charset="0"/>
                <a:cs typeface="Courier New" pitchFamily="49" charset="0"/>
              </a:rPr>
              <a:t>}</a:t>
            </a:r>
            <a:endParaRPr kumimoji="0" lang="en-US" sz="287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026913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Object/Relational Mapping (ORM)</a:t>
            </a:r>
          </a:p>
        </p:txBody>
      </p:sp>
      <p:sp>
        <p:nvSpPr>
          <p:cNvPr id="3" name="Content Placeholder 2"/>
          <p:cNvSpPr>
            <a:spLocks noGrp="1"/>
          </p:cNvSpPr>
          <p:nvPr>
            <p:ph idx="1"/>
          </p:nvPr>
        </p:nvSpPr>
        <p:spPr>
          <a:xfrm>
            <a:off x="2008162" y="4064000"/>
            <a:ext cx="45677797" cy="26060400"/>
          </a:xfrm>
        </p:spPr>
        <p:txBody>
          <a:bodyPr/>
          <a:lstStyle/>
          <a:p>
            <a:r>
              <a:rPr lang="en-US" dirty="0">
                <a:hlinkClick r:id="rId3"/>
              </a:rPr>
              <a:t>Java ORMs such as Hibernate</a:t>
            </a:r>
            <a:r>
              <a:rPr lang="en-US" dirty="0"/>
              <a:t> help prevent </a:t>
            </a:r>
            <a:r>
              <a:rPr lang="en-US" dirty="0">
                <a:hlinkClick r:id="rId4"/>
              </a:rPr>
              <a:t>SQL injection</a:t>
            </a:r>
            <a:br>
              <a:rPr lang="en-US" dirty="0"/>
            </a:br>
            <a:endParaRPr lang="en-US" dirty="0"/>
          </a:p>
          <a:p>
            <a:r>
              <a:rPr lang="en-US" dirty="0"/>
              <a:t>Classic example vulnerable to SQLi, concatenating user input:</a:t>
            </a:r>
            <a:br>
              <a:rPr lang="en-US" dirty="0"/>
            </a:br>
            <a:br>
              <a:rPr lang="en-US" dirty="0"/>
            </a:br>
            <a:br>
              <a:rPr lang="en-US" dirty="0"/>
            </a:br>
            <a:endParaRPr lang="en-US" dirty="0"/>
          </a:p>
          <a:p>
            <a:r>
              <a:rPr lang="en-US" dirty="0"/>
              <a:t>Solution – Use parameterized queries:</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0" indent="0">
              <a:buNone/>
            </a:pPr>
            <a:endParaRPr lang="en-US" dirty="0"/>
          </a:p>
          <a:p>
            <a:endParaRPr lang="en-US" dirty="0"/>
          </a:p>
          <a:p>
            <a:endParaRPr lang="en-US" dirty="0"/>
          </a:p>
        </p:txBody>
      </p:sp>
      <p:sp>
        <p:nvSpPr>
          <p:cNvPr id="4" name="Rectangle 3"/>
          <p:cNvSpPr/>
          <p:nvPr/>
        </p:nvSpPr>
        <p:spPr>
          <a:xfrm>
            <a:off x="3149600" y="9816066"/>
            <a:ext cx="46075600" cy="272690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results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session</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createSQLQuery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"Select * from Books where author = "</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book</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getAuthor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43200" y="16918127"/>
            <a:ext cx="48463200" cy="119478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 Positional parameter in HQL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Query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hqlQuery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session</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createQuery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"from Orders as orders where orders.id = </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results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hqlQuery</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setString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C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"123-ADB-567-QTWYTFDL"</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 named parameter in HQL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Query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hqlQuery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session</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createQuery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"from Employees as </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emp</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 where </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emp.incentive</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 &gt; </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:incentive</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results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hqlQuery</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setLong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"incentive"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Long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C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list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817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Storage (Server Side)</a:t>
            </a:r>
          </a:p>
        </p:txBody>
      </p:sp>
      <p:sp>
        <p:nvSpPr>
          <p:cNvPr id="3" name="Content Placeholder 2"/>
          <p:cNvSpPr>
            <a:spLocks noGrp="1"/>
          </p:cNvSpPr>
          <p:nvPr>
            <p:ph idx="1"/>
          </p:nvPr>
        </p:nvSpPr>
        <p:spPr>
          <a:xfrm>
            <a:off x="2008162" y="4434840"/>
            <a:ext cx="48603878" cy="24488335"/>
          </a:xfrm>
        </p:spPr>
        <p:txBody>
          <a:bodyPr/>
          <a:lstStyle/>
          <a:p>
            <a:r>
              <a:rPr lang="en-US" dirty="0"/>
              <a:t>Simple and effective way of protecting sensitive data at rest with transparent encryption using </a:t>
            </a:r>
            <a:r>
              <a:rPr lang="en-US" dirty="0" err="1">
                <a:hlinkClick r:id="rId3"/>
              </a:rPr>
              <a:t>Jasypt</a:t>
            </a:r>
            <a:r>
              <a:rPr lang="en-US" dirty="0">
                <a:hlinkClick r:id="rId3"/>
              </a:rPr>
              <a:t> + Hibernate</a:t>
            </a:r>
            <a:endParaRPr lang="en-US" dirty="0"/>
          </a:p>
          <a:p>
            <a:r>
              <a:rPr lang="en-US" dirty="0"/>
              <a:t>Avoid the “fat controller” anti-pattern by annotating domain models</a:t>
            </a:r>
          </a:p>
        </p:txBody>
      </p:sp>
      <p:sp>
        <p:nvSpPr>
          <p:cNvPr id="8195" name="Rectangle 3"/>
          <p:cNvSpPr>
            <a:spLocks noChangeArrowheads="1"/>
          </p:cNvSpPr>
          <p:nvPr/>
        </p:nvSpPr>
        <p:spPr bwMode="auto">
          <a:xfrm>
            <a:off x="2408379" y="10188368"/>
            <a:ext cx="45507971" cy="20405586"/>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lang="en-US" sz="8800">
                <a:solidFill>
                  <a:srgbClr val="D2CD86"/>
                </a:solidFill>
                <a:latin typeface="Courier New" pitchFamily="49" charset="0"/>
                <a:ea typeface="Times New Roman" pitchFamily="18" charset="0"/>
                <a:cs typeface="Courier New" pitchFamily="49" charset="0"/>
              </a:rPr>
              <a:t>@</a:t>
            </a:r>
            <a:r>
              <a:rPr kumimoji="0" lang="en-US" sz="8800" b="0"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TypeDef</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name="</a:t>
            </a:r>
            <a:r>
              <a:rPr kumimoji="0" lang="en-US" sz="8800" b="1"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encryptedString</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typeClass</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a:t>
            </a:r>
            <a:r>
              <a:rPr kumimoji="0" lang="en-US" sz="8800" b="0"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EncryptedStringType.class</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parameters= </a:t>
            </a:r>
            <a:r>
              <a:rPr kumimoji="0" lang="en-US" sz="8800" b="0" i="0" u="none" strike="noStrike" cap="none" normalizeH="0" baseline="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Parameter</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name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err="1">
                <a:ln>
                  <a:noFill/>
                </a:ln>
                <a:solidFill>
                  <a:srgbClr val="00C4C4"/>
                </a:solidFill>
                <a:effectLst/>
                <a:latin typeface="Courier New" pitchFamily="49" charset="0"/>
                <a:ea typeface="Times New Roman" pitchFamily="18" charset="0"/>
                <a:cs typeface="Courier New" pitchFamily="49" charset="0"/>
              </a:rPr>
              <a:t>encryptorRegisteredName</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b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b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value</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err="1">
                <a:ln>
                  <a:noFill/>
                </a:ln>
                <a:solidFill>
                  <a:srgbClr val="00C4C4"/>
                </a:solidFill>
                <a:effectLst/>
                <a:latin typeface="Courier New" pitchFamily="49" charset="0"/>
                <a:ea typeface="Times New Roman" pitchFamily="18" charset="0"/>
                <a:cs typeface="Courier New" pitchFamily="49" charset="0"/>
              </a:rPr>
              <a:t>myHibernateStringEncryptor</a:t>
            </a:r>
            <a:r>
              <a:rPr kumimoji="0" lang="en-US" sz="8800" b="0" i="0" u="none" strike="noStrike" cap="none" normalizeH="0" baseline="0">
                <a:ln>
                  <a:noFill/>
                </a:ln>
                <a:solidFill>
                  <a:srgbClr val="00C4C4"/>
                </a:solidFill>
                <a:effectLst/>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D2CD86"/>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b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b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...and then simply map our property with the already declared type:</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b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b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lang="en-US" sz="8800">
                <a:solidFill>
                  <a:srgbClr val="D2CD86"/>
                </a:solidFill>
                <a:latin typeface="Courier New" pitchFamily="49" charset="0"/>
                <a:ea typeface="Times New Roman" pitchFamily="18" charset="0"/>
                <a:cs typeface="Courier New" pitchFamily="49" charset="0"/>
              </a:rPr>
              <a:t>@</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Type(type="</a:t>
            </a:r>
            <a:r>
              <a:rPr kumimoji="0" lang="en-US" sz="8800" b="1"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encryptedString</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public</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String </a:t>
            </a:r>
            <a:r>
              <a:rPr kumimoji="0" lang="en-US" sz="8800" b="0" i="0" u="none" strike="noStrike" cap="none" normalizeH="0" baseline="0" err="1">
                <a:ln>
                  <a:noFill/>
                </a:ln>
                <a:solidFill>
                  <a:srgbClr val="D1D1D1"/>
                </a:solidFill>
                <a:effectLst/>
                <a:latin typeface="Courier New" pitchFamily="49" charset="0"/>
                <a:ea typeface="Times New Roman" pitchFamily="18" charset="0"/>
                <a:cs typeface="Courier New" pitchFamily="49" charset="0"/>
              </a:rPr>
              <a:t>getAddress</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1" i="0" u="none" strike="noStrike" cap="none" normalizeH="0" baseline="0">
                <a:ln>
                  <a:noFill/>
                </a:ln>
                <a:solidFill>
                  <a:srgbClr val="E66170"/>
                </a:solidFill>
                <a:effectLst/>
                <a:latin typeface="Courier New" pitchFamily="49" charset="0"/>
                <a:ea typeface="Times New Roman" pitchFamily="18" charset="0"/>
                <a:cs typeface="Courier New" pitchFamily="49" charset="0"/>
              </a:rPr>
              <a:t>return</a:t>
            </a: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address</a:t>
            </a:r>
            <a:r>
              <a:rPr kumimoji="0" lang="en-US" sz="8800" b="0" i="0" u="none" strike="noStrike" cap="none" normalizeH="0" baseline="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800" b="0" i="0" u="none" strike="noStrike" cap="none" normalizeH="0" baseline="0">
                <a:ln>
                  <a:noFill/>
                </a:ln>
                <a:solidFill>
                  <a:srgbClr val="D1D1D1"/>
                </a:solidFill>
                <a:effectLst/>
                <a:latin typeface="Courier New" pitchFamily="49" charset="0"/>
                <a:ea typeface="Times New Roman" pitchFamily="18" charset="0"/>
                <a:cs typeface="Courier New" pitchFamily="49" charset="0"/>
              </a:rPr>
              <a:t>    </a:t>
            </a:r>
            <a:r>
              <a:rPr kumimoji="0" lang="en-US" sz="8800" b="0" i="0" u="none" strike="noStrike" cap="none" normalizeH="0" baseline="0">
                <a:ln>
                  <a:noFill/>
                </a:ln>
                <a:solidFill>
                  <a:srgbClr val="B060B0"/>
                </a:solidFill>
                <a:effectLst/>
                <a:latin typeface="Courier New" pitchFamily="49" charset="0"/>
                <a:ea typeface="Times New Roman" pitchFamily="18" charset="0"/>
                <a:cs typeface="Courier New" pitchFamily="49" charset="0"/>
              </a:rPr>
              <a:t>}</a:t>
            </a:r>
            <a:endParaRPr kumimoji="0" lang="en-US" sz="496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332983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Errors</a:t>
            </a:r>
          </a:p>
        </p:txBody>
      </p:sp>
      <p:sp>
        <p:nvSpPr>
          <p:cNvPr id="3" name="Content Placeholder 2"/>
          <p:cNvSpPr>
            <a:spLocks noGrp="1"/>
          </p:cNvSpPr>
          <p:nvPr>
            <p:ph idx="1"/>
          </p:nvPr>
        </p:nvSpPr>
        <p:spPr>
          <a:xfrm>
            <a:off x="1016000" y="3606800"/>
            <a:ext cx="49580800" cy="26771600"/>
          </a:xfrm>
        </p:spPr>
        <p:txBody>
          <a:bodyPr>
            <a:normAutofit lnSpcReduction="10000"/>
          </a:bodyPr>
          <a:lstStyle/>
          <a:p>
            <a:r>
              <a:rPr lang="en-US" dirty="0"/>
              <a:t>Error messages run the risk of revealing sensitive information</a:t>
            </a:r>
          </a:p>
          <a:p>
            <a:pPr lvl="1"/>
            <a:r>
              <a:rPr lang="en-US" dirty="0"/>
              <a:t>A classic example is returning the stack trace of an exception. This provides the attacker with valuable information about the application such as version numbers of web servers &amp; databases, system credentials, local file paths</a:t>
            </a:r>
            <a:br>
              <a:rPr lang="en-US" dirty="0"/>
            </a:br>
            <a:endParaRPr lang="en-US" dirty="0"/>
          </a:p>
          <a:p>
            <a:r>
              <a:rPr lang="en-US" dirty="0"/>
              <a:t>Instead, we should:</a:t>
            </a:r>
          </a:p>
          <a:p>
            <a:pPr lvl="1"/>
            <a:r>
              <a:rPr lang="en-US" dirty="0"/>
              <a:t>Return a human friendly error (“A system error occurred, please contact …”)</a:t>
            </a:r>
          </a:p>
          <a:p>
            <a:pPr lvl="1"/>
            <a:r>
              <a:rPr lang="en-US" dirty="0"/>
              <a:t>Implement centralized error handling to ensure consistency. You may handle an exception type across all methods in a controller with </a:t>
            </a:r>
            <a:r>
              <a:rPr lang="en-US" b="1" dirty="0"/>
              <a:t>@</a:t>
            </a:r>
            <a:r>
              <a:rPr lang="en-US" b="1" dirty="0" err="1"/>
              <a:t>ExceptionHandler</a:t>
            </a:r>
            <a:r>
              <a:rPr lang="en-US" dirty="0"/>
              <a:t>:</a:t>
            </a:r>
            <a:br>
              <a:rPr lang="en-US" dirty="0"/>
            </a:br>
            <a:br>
              <a:rPr lang="en-US" dirty="0"/>
            </a:br>
            <a:br>
              <a:rPr lang="en-US" dirty="0"/>
            </a:br>
            <a:br>
              <a:rPr lang="en-US" dirty="0"/>
            </a:br>
            <a:br>
              <a:rPr lang="en-US" dirty="0"/>
            </a:br>
            <a:br>
              <a:rPr lang="en-US" dirty="0"/>
            </a:br>
            <a:br>
              <a:rPr lang="en-US" dirty="0"/>
            </a:br>
            <a:br>
              <a:rPr lang="en-US" dirty="0"/>
            </a:br>
            <a:endParaRPr lang="en-US" dirty="0"/>
          </a:p>
          <a:p>
            <a:pPr lvl="1"/>
            <a:r>
              <a:rPr lang="en-US" dirty="0"/>
              <a:t>Implement default error handling behavior (see next page)</a:t>
            </a:r>
          </a:p>
          <a:p>
            <a:endParaRPr lang="en-US" dirty="0"/>
          </a:p>
        </p:txBody>
      </p:sp>
      <p:sp>
        <p:nvSpPr>
          <p:cNvPr id="6" name="Rectangle 5"/>
          <p:cNvSpPr/>
          <p:nvPr/>
        </p:nvSpPr>
        <p:spPr>
          <a:xfrm>
            <a:off x="17678400" y="30784800"/>
            <a:ext cx="14884400" cy="1446550"/>
          </a:xfrm>
          <a:prstGeom prst="rect">
            <a:avLst/>
          </a:prstGeom>
        </p:spPr>
        <p:txBody>
          <a:bodyPr wrap="square">
            <a:spAutoFit/>
          </a:bodyPr>
          <a:lstStyle/>
          <a:p>
            <a:r>
              <a:rPr lang="en-US" sz="8800" dirty="0">
                <a:hlinkClick r:id="rId3"/>
              </a:rPr>
              <a:t>Exception Handling in Spring</a:t>
            </a:r>
            <a:endParaRPr lang="en-US" sz="8800" dirty="0"/>
          </a:p>
        </p:txBody>
      </p:sp>
      <p:sp>
        <p:nvSpPr>
          <p:cNvPr id="9" name="TextBox 8"/>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4" action="ppaction://hlinksldjump"/>
              </a:rPr>
              <a:t>Next (pt.2) -&gt;</a:t>
            </a:r>
            <a:endParaRPr lang="en-US" sz="8000" dirty="0">
              <a:solidFill>
                <a:schemeClr val="bg1"/>
              </a:solidFill>
            </a:endParaRPr>
          </a:p>
        </p:txBody>
      </p:sp>
      <p:sp>
        <p:nvSpPr>
          <p:cNvPr id="10" name="Rectangle 9"/>
          <p:cNvSpPr/>
          <p:nvPr/>
        </p:nvSpPr>
        <p:spPr>
          <a:xfrm>
            <a:off x="12319000" y="17449800"/>
            <a:ext cx="25603200" cy="7996035"/>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@Controller</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MyController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ExceptionHandler</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SQLException</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databaseError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databaseError</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289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Errors</a:t>
            </a:r>
          </a:p>
        </p:txBody>
      </p:sp>
      <p:sp>
        <p:nvSpPr>
          <p:cNvPr id="4" name="Rectangle 3"/>
          <p:cNvSpPr/>
          <p:nvPr/>
        </p:nvSpPr>
        <p:spPr>
          <a:xfrm>
            <a:off x="3149600" y="5975019"/>
            <a:ext cx="50088800" cy="2380343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ControllerAdvice</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GlobalDefaultExceptionHandler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final</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DEFAULT_ERROR_VIEW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"error"</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ExceptionHandler</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ModelAndView</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defaultErrorHandler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HttpServletRequest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throws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AnnotationUtils</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findAnnotation</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getClass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ResponseStatus</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null</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throw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ModelAndView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mav</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ModelAndView</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mav</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addObject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mav</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addObject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url</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req</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getRequestURL</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mav</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setViewName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DEFAULT_ERROR_VIEW</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mav</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3" action="ppaction://hlinksldjump"/>
              </a:rPr>
              <a:t>&lt;- Back (pt.1)</a:t>
            </a:r>
            <a:endParaRPr lang="en-US" sz="8000" dirty="0">
              <a:solidFill>
                <a:schemeClr val="bg1"/>
              </a:solidFill>
            </a:endParaRPr>
          </a:p>
        </p:txBody>
      </p:sp>
      <p:sp>
        <p:nvSpPr>
          <p:cNvPr id="6" name="Content Placeholder 5"/>
          <p:cNvSpPr>
            <a:spLocks noGrp="1"/>
          </p:cNvSpPr>
          <p:nvPr>
            <p:ph idx="1"/>
          </p:nvPr>
        </p:nvSpPr>
        <p:spPr>
          <a:xfrm>
            <a:off x="2008162" y="3639431"/>
            <a:ext cx="48131438" cy="22997744"/>
          </a:xfrm>
        </p:spPr>
        <p:txBody>
          <a:bodyPr/>
          <a:lstStyle/>
          <a:p>
            <a:r>
              <a:rPr lang="en-US" dirty="0"/>
              <a:t>Create global exception handlers in Spring using </a:t>
            </a:r>
            <a:r>
              <a:rPr lang="en-US" b="1" dirty="0"/>
              <a:t>@</a:t>
            </a:r>
            <a:r>
              <a:rPr lang="en-US" b="1" dirty="0" err="1"/>
              <a:t>ControllerAdvice</a:t>
            </a:r>
            <a:r>
              <a:rPr lang="en-US" dirty="0"/>
              <a:t>:</a:t>
            </a:r>
          </a:p>
        </p:txBody>
      </p:sp>
    </p:spTree>
    <p:extLst>
      <p:ext uri="{BB962C8B-B14F-4D97-AF65-F5344CB8AC3E}">
        <p14:creationId xmlns:p14="http://schemas.microsoft.com/office/powerpoint/2010/main" val="3965356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Encoding (Server-Side)</a:t>
            </a:r>
          </a:p>
        </p:txBody>
      </p:sp>
      <p:sp>
        <p:nvSpPr>
          <p:cNvPr id="3" name="Content Placeholder 2"/>
          <p:cNvSpPr>
            <a:spLocks noGrp="1"/>
          </p:cNvSpPr>
          <p:nvPr>
            <p:ph idx="1"/>
          </p:nvPr>
        </p:nvSpPr>
        <p:spPr>
          <a:xfrm>
            <a:off x="2008163" y="3182231"/>
            <a:ext cx="49198237" cy="22997744"/>
          </a:xfrm>
        </p:spPr>
        <p:txBody>
          <a:bodyPr/>
          <a:lstStyle/>
          <a:p>
            <a:r>
              <a:rPr lang="en-US" dirty="0"/>
              <a:t>Output encoding is critical to preventing Cross Site Scripting (XSS)</a:t>
            </a:r>
          </a:p>
          <a:p>
            <a:r>
              <a:rPr lang="en-US" dirty="0"/>
              <a:t>With client-side MVC frameworks such as Angular, output encoding is applied automatically. See the client-side encoding </a:t>
            </a:r>
            <a:r>
              <a:rPr lang="en-US" dirty="0">
                <a:hlinkClick r:id="rId2" action="ppaction://hlinksldjump"/>
              </a:rPr>
              <a:t>page</a:t>
            </a:r>
            <a:r>
              <a:rPr lang="en-US" dirty="0"/>
              <a:t> for details.</a:t>
            </a:r>
          </a:p>
          <a:p>
            <a:r>
              <a:rPr lang="en-US" dirty="0"/>
              <a:t>If no client-side output encoding exists, we must use server-side encoding. A useful, high-performance library is the </a:t>
            </a:r>
            <a:r>
              <a:rPr lang="en-US" dirty="0">
                <a:hlinkClick r:id="rId3"/>
              </a:rPr>
              <a:t>OWASP Java Encoder</a:t>
            </a:r>
            <a:endParaRPr lang="en-US" dirty="0"/>
          </a:p>
          <a:p>
            <a:pPr marL="0" indent="0">
              <a:buNone/>
            </a:pPr>
            <a:br>
              <a:rPr lang="pt-BR" dirty="0"/>
            </a:br>
            <a:endParaRPr lang="pt-BR" dirty="0"/>
          </a:p>
        </p:txBody>
      </p:sp>
      <p:sp>
        <p:nvSpPr>
          <p:cNvPr id="4" name="Rectangle 3"/>
          <p:cNvSpPr/>
          <p:nvPr/>
        </p:nvSpPr>
        <p:spPr>
          <a:xfrm>
            <a:off x="4572000" y="13217176"/>
            <a:ext cx="49174400" cy="1853430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err="1">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taglib</a:t>
            </a:r>
            <a:r>
              <a:rPr lang="en-US" sz="8000" dirty="0">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 prefix=</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a:t>
            </a:r>
            <a:r>
              <a:rPr lang="en-US" sz="8000" dirty="0">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uri</a:t>
            </a:r>
            <a:r>
              <a:rPr lang="en-US" sz="8000" dirty="0">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6070EC"/>
                </a:solidFill>
                <a:latin typeface="Courier New" panose="02070309020205020404" pitchFamily="49" charset="0"/>
                <a:ea typeface="Times New Roman" panose="02020603050405020304" pitchFamily="18" charset="0"/>
                <a:cs typeface="Times New Roman" panose="02020603050405020304" pitchFamily="18" charset="0"/>
              </a:rPr>
              <a:t>https://www.owasp.org/index.php/OWASP_Java_Encoder_Project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html</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body</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h1</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e:forHtml</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param</a:t>
            </a:r>
            <a:r>
              <a:rPr lang="en-US" sz="8000" dirty="0" err="1">
                <a:solidFill>
                  <a:srgbClr val="00A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h1</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input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type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"text"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name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"address"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value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e:forHtmlAttribute</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param.data</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div</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style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904050"/>
                </a:solidFill>
                <a:latin typeface="Courier New" panose="02070309020205020404" pitchFamily="49" charset="0"/>
                <a:ea typeface="Times New Roman" panose="02020603050405020304" pitchFamily="18" charset="0"/>
                <a:cs typeface="Times New Roman" panose="02020603050405020304" pitchFamily="18" charset="0"/>
              </a:rPr>
              <a:t>width</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e:forCssString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param</a:t>
            </a:r>
            <a:r>
              <a:rPr lang="en-US" sz="8000" dirty="0" err="1">
                <a:solidFill>
                  <a:srgbClr val="00A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script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type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"text/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javascript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err="1">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msg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e:forJavaScript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param.data</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script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a</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href</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search?value</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e:forUriComponent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param.data</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)}&amp;order=1#top"</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body</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html</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1093919" y="31028206"/>
            <a:ext cx="10312400" cy="1446550"/>
          </a:xfrm>
          <a:prstGeom prst="rect">
            <a:avLst/>
          </a:prstGeom>
        </p:spPr>
        <p:txBody>
          <a:bodyPr wrap="square">
            <a:spAutoFit/>
          </a:bodyPr>
          <a:lstStyle/>
          <a:p>
            <a:r>
              <a:rPr lang="en-US" sz="8800" dirty="0">
                <a:hlinkClick r:id="rId4"/>
              </a:rPr>
              <a:t>Full List of Examples</a:t>
            </a:r>
            <a:endParaRPr lang="en-US" sz="8800" dirty="0"/>
          </a:p>
        </p:txBody>
      </p:sp>
    </p:spTree>
    <p:extLst>
      <p:ext uri="{BB962C8B-B14F-4D97-AF65-F5344CB8AC3E}">
        <p14:creationId xmlns:p14="http://schemas.microsoft.com/office/powerpoint/2010/main" val="2682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2615961932"/>
              </p:ext>
            </p:extLst>
          </p:nvPr>
        </p:nvGraphicFramePr>
        <p:xfrm>
          <a:off x="669637" y="11376302"/>
          <a:ext cx="35937092" cy="4297680"/>
        </p:xfrm>
        <a:graphic>
          <a:graphicData uri="http://schemas.openxmlformats.org/drawingml/2006/table">
            <a:tbl>
              <a:tblPr firstRow="1">
                <a:effectLst>
                  <a:innerShdw blurRad="508000">
                    <a:prstClr val="black"/>
                  </a:innerShdw>
                </a:effectLst>
                <a:tableStyleId>{327F97BB-C833-4FB7-BDE5-3F7075034690}</a:tableStyleId>
              </a:tblPr>
              <a:tblGrid>
                <a:gridCol w="18049123">
                  <a:extLst>
                    <a:ext uri="{9D8B030D-6E8A-4147-A177-3AD203B41FA5}">
                      <a16:colId xmlns:a16="http://schemas.microsoft.com/office/drawing/2014/main" val="20000"/>
                    </a:ext>
                  </a:extLst>
                </a:gridCol>
                <a:gridCol w="17887969">
                  <a:extLst>
                    <a:ext uri="{9D8B030D-6E8A-4147-A177-3AD203B41FA5}">
                      <a16:colId xmlns:a16="http://schemas.microsoft.com/office/drawing/2014/main" val="20001"/>
                    </a:ext>
                  </a:extLst>
                </a:gridCol>
              </a:tblGrid>
              <a:tr h="1554480">
                <a:tc gridSpan="2">
                  <a:txBody>
                    <a:bodyPr/>
                    <a:lstStyle/>
                    <a:p>
                      <a:pPr lvl="0" algn="ctr"/>
                      <a:r>
                        <a:rPr lang="en-US" sz="9600" spc="600" dirty="0"/>
                        <a:t>Aggregation Tier</a:t>
                      </a:r>
                      <a:endParaRPr lang="en-US" sz="6600" spc="600" dirty="0"/>
                    </a:p>
                  </a:txBody>
                  <a:tcPr anchor="ctr">
                    <a:lnB w="12700" cap="flat" cmpd="sng" algn="ctr">
                      <a:solidFill>
                        <a:schemeClr val="bg1"/>
                      </a:solidFill>
                      <a:prstDash val="solid"/>
                      <a:round/>
                      <a:headEnd type="none" w="med" len="med"/>
                      <a:tailEnd type="none" w="med" len="med"/>
                    </a:lnB>
                    <a:solidFill>
                      <a:srgbClr val="00B0F0"/>
                    </a:solidFill>
                  </a:tcPr>
                </a:tc>
                <a:tc hMerge="1">
                  <a:txBody>
                    <a:bodyPr/>
                    <a:lstStyle/>
                    <a:p>
                      <a:endParaRPr lang="en-US" dirty="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lvl="1" algn="l"/>
                      <a:r>
                        <a:rPr lang="en-US" sz="7200" spc="300" dirty="0">
                          <a:hlinkClick r:id="rId4" action="ppaction://hlinksldjump"/>
                        </a:rPr>
                        <a:t>JSON Input Validation</a:t>
                      </a:r>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lvl="1" algn="l"/>
                      <a:r>
                        <a:rPr lang="en-US" sz="7200" b="0" spc="300" dirty="0">
                          <a:solidFill>
                            <a:schemeClr val="bg1"/>
                          </a:solidFill>
                          <a:hlinkClick r:id="rId4" action="ppaction://hlinksldjump"/>
                        </a:rPr>
                        <a:t>JSON Output Validation</a:t>
                      </a:r>
                      <a:endParaRPr lang="en-US" sz="7200" b="0" spc="30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1371600">
                <a:tc>
                  <a:txBody>
                    <a:bodyPr/>
                    <a:lstStyle/>
                    <a:p>
                      <a:pPr lvl="1" algn="l"/>
                      <a:r>
                        <a:rPr lang="en-US" sz="7200" spc="300" dirty="0">
                          <a:hlinkClick r:id="rId5" action="ppaction://hlinksldjump"/>
                        </a:rPr>
                        <a:t>OAuth Token Forwarding</a:t>
                      </a:r>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lvl="1" algn="l"/>
                      <a:endParaRPr lang="en-US" sz="7200" b="0" spc="30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378003197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08322649"/>
              </p:ext>
            </p:extLst>
          </p:nvPr>
        </p:nvGraphicFramePr>
        <p:xfrm>
          <a:off x="720437" y="216583"/>
          <a:ext cx="35937092" cy="5762545"/>
        </p:xfrm>
        <a:graphic>
          <a:graphicData uri="http://schemas.openxmlformats.org/drawingml/2006/table">
            <a:tbl>
              <a:tblPr firstRow="1">
                <a:effectLst>
                  <a:innerShdw blurRad="508000">
                    <a:prstClr val="black"/>
                  </a:innerShdw>
                </a:effectLst>
                <a:tableStyleId>{D113A9D2-9D6B-4929-AA2D-F23B5EE8CBE7}</a:tableStyleId>
              </a:tblPr>
              <a:tblGrid>
                <a:gridCol w="17968546">
                  <a:extLst>
                    <a:ext uri="{9D8B030D-6E8A-4147-A177-3AD203B41FA5}">
                      <a16:colId xmlns:a16="http://schemas.microsoft.com/office/drawing/2014/main" val="20000"/>
                    </a:ext>
                  </a:extLst>
                </a:gridCol>
                <a:gridCol w="17968546">
                  <a:extLst>
                    <a:ext uri="{9D8B030D-6E8A-4147-A177-3AD203B41FA5}">
                      <a16:colId xmlns:a16="http://schemas.microsoft.com/office/drawing/2014/main" val="20001"/>
                    </a:ext>
                  </a:extLst>
                </a:gridCol>
              </a:tblGrid>
              <a:tr h="1554480">
                <a:tc gridSpan="2">
                  <a:txBody>
                    <a:bodyPr/>
                    <a:lstStyle/>
                    <a:p>
                      <a:pPr lvl="1" algn="ctr"/>
                      <a:r>
                        <a:rPr lang="en-US" sz="9600" spc="600" dirty="0"/>
                        <a:t>Client Tier</a:t>
                      </a:r>
                      <a:endParaRPr lang="en-US" sz="6000" spc="600" dirty="0"/>
                    </a:p>
                  </a:txBody>
                  <a:tcPr anchor="ctr">
                    <a:lnB w="12700" cap="flat" cmpd="sng" algn="ctr">
                      <a:solidFill>
                        <a:schemeClr val="bg1"/>
                      </a:solidFill>
                      <a:prstDash val="solid"/>
                      <a:round/>
                      <a:headEnd type="none" w="med" len="med"/>
                      <a:tailEnd type="none" w="med" len="med"/>
                    </a:lnB>
                    <a:solidFill>
                      <a:schemeClr val="accent4"/>
                    </a:solidFill>
                  </a:tcPr>
                </a:tc>
                <a:tc hMerge="1">
                  <a:txBody>
                    <a:bodyPr/>
                    <a:lstStyle/>
                    <a:p>
                      <a:endParaRPr lang="en-US" dirty="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lvl="1" algn="l"/>
                      <a:r>
                        <a:rPr lang="en-US" sz="7200" spc="300" dirty="0">
                          <a:hlinkClick r:id="rId6" action="ppaction://hlinksldjump"/>
                        </a:rPr>
                        <a:t>Secure Storage</a:t>
                      </a:r>
                      <a:endParaRPr lang="en-US" sz="7200" spc="300" dirty="0"/>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1" algn="l"/>
                      <a:r>
                        <a:rPr lang="en-US" sz="7200" spc="300" dirty="0">
                          <a:hlinkClick r:id="rId6" action="ppaction://hlinksldjump"/>
                        </a:rPr>
                        <a:t>Secure</a:t>
                      </a:r>
                      <a:r>
                        <a:rPr lang="en-US" sz="7200" spc="300" baseline="0" dirty="0">
                          <a:hlinkClick r:id="rId6" action="ppaction://hlinksldjump"/>
                        </a:rPr>
                        <a:t> Storage</a:t>
                      </a:r>
                      <a:endParaRPr lang="en-US" sz="48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1"/>
                  </a:ext>
                </a:extLst>
              </a:tr>
              <a:tr h="1281985">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7" action="ppaction://hlinksldjump"/>
                        </a:rPr>
                        <a:t>Fingerprinting</a:t>
                      </a:r>
                      <a:endParaRPr lang="en-US" sz="7200" spc="300" dirty="0"/>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8" action="ppaction://hlinksldjump"/>
                        </a:rPr>
                        <a:t>Output Encoding</a:t>
                      </a:r>
                      <a:endParaRPr lang="en-US" sz="4800" spc="300" dirty="0"/>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155448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8000" b="1" spc="300" dirty="0">
                          <a:solidFill>
                            <a:srgbClr val="FF0000"/>
                          </a:solidFill>
                        </a:rPr>
                        <a:t>Request</a:t>
                      </a:r>
                      <a:endParaRPr lang="en-US" sz="7200" b="1" spc="300" dirty="0">
                        <a:solidFill>
                          <a:srgbClr val="FF0000"/>
                        </a:solidFill>
                      </a:endParaRP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1920424" marR="0" lvl="2" indent="0" algn="l" defTabSz="3840846" rtl="0" eaLnBrk="1" fontAlgn="auto" latinLnBrk="0" hangingPunct="1">
                        <a:lnSpc>
                          <a:spcPct val="100000"/>
                        </a:lnSpc>
                        <a:spcBef>
                          <a:spcPts val="0"/>
                        </a:spcBef>
                        <a:spcAft>
                          <a:spcPts val="0"/>
                        </a:spcAft>
                        <a:buClrTx/>
                        <a:buSzTx/>
                        <a:buFontTx/>
                        <a:buNone/>
                        <a:tabLst/>
                        <a:defRPr/>
                      </a:pPr>
                      <a:r>
                        <a:rPr lang="en-US" sz="8000" b="1" spc="300" dirty="0">
                          <a:solidFill>
                            <a:srgbClr val="FF0000"/>
                          </a:solidFill>
                        </a:rPr>
                        <a:t>Response</a:t>
                      </a:r>
                      <a:endParaRPr lang="en-US" sz="8000" spc="300" dirty="0"/>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41143838"/>
              </p:ext>
            </p:extLst>
          </p:nvPr>
        </p:nvGraphicFramePr>
        <p:xfrm>
          <a:off x="669637" y="6557577"/>
          <a:ext cx="35937092" cy="4297680"/>
        </p:xfrm>
        <a:graphic>
          <a:graphicData uri="http://schemas.openxmlformats.org/drawingml/2006/table">
            <a:tbl>
              <a:tblPr firstRow="1">
                <a:effectLst>
                  <a:innerShdw blurRad="508000">
                    <a:prstClr val="black"/>
                  </a:innerShdw>
                </a:effectLst>
                <a:tableStyleId>{327F97BB-C833-4FB7-BDE5-3F7075034690}</a:tableStyleId>
              </a:tblPr>
              <a:tblGrid>
                <a:gridCol w="18049123">
                  <a:extLst>
                    <a:ext uri="{9D8B030D-6E8A-4147-A177-3AD203B41FA5}">
                      <a16:colId xmlns:a16="http://schemas.microsoft.com/office/drawing/2014/main" val="20000"/>
                    </a:ext>
                  </a:extLst>
                </a:gridCol>
                <a:gridCol w="17887969">
                  <a:extLst>
                    <a:ext uri="{9D8B030D-6E8A-4147-A177-3AD203B41FA5}">
                      <a16:colId xmlns:a16="http://schemas.microsoft.com/office/drawing/2014/main" val="20001"/>
                    </a:ext>
                  </a:extLst>
                </a:gridCol>
              </a:tblGrid>
              <a:tr h="1554480">
                <a:tc gridSpan="2">
                  <a:txBody>
                    <a:bodyPr/>
                    <a:lstStyle/>
                    <a:p>
                      <a:pPr lvl="0" algn="ctr"/>
                      <a:r>
                        <a:rPr lang="en-US" sz="9600" spc="600" dirty="0"/>
                        <a:t>Delivery Tier</a:t>
                      </a:r>
                      <a:endParaRPr lang="en-US" sz="6600" spc="600" dirty="0"/>
                    </a:p>
                  </a:txBody>
                  <a:tcPr anchor="ctr">
                    <a:lnB w="12700" cap="flat" cmpd="sng" algn="ctr">
                      <a:solidFill>
                        <a:schemeClr val="bg1"/>
                      </a:solidFill>
                      <a:prstDash val="solid"/>
                      <a:round/>
                      <a:headEnd type="none" w="med" len="med"/>
                      <a:tailEnd type="none" w="med" len="med"/>
                    </a:lnB>
                    <a:solidFill>
                      <a:schemeClr val="accent5"/>
                    </a:solidFill>
                  </a:tcPr>
                </a:tc>
                <a:tc hMerge="1">
                  <a:txBody>
                    <a:bodyPr/>
                    <a:lstStyle/>
                    <a:p>
                      <a:endParaRPr lang="en-US" dirty="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9" action="ppaction://hlinksldjump"/>
                        </a:rPr>
                        <a:t>Web Application Firewall (WAF)</a:t>
                      </a:r>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9" action="ppaction://hlinksldjump"/>
                        </a:rPr>
                        <a:t>Web Application Firewall (WAF)</a:t>
                      </a:r>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0002"/>
                  </a:ext>
                </a:extLst>
              </a:tr>
              <a:tr h="1371600">
                <a:tc>
                  <a:txBody>
                    <a:bodyPr/>
                    <a:lstStyle/>
                    <a:p>
                      <a:pPr lvl="1" algn="l"/>
                      <a:r>
                        <a:rPr lang="en-US" sz="7200" spc="300" dirty="0">
                          <a:hlinkClick r:id="rId10" action="ppaction://hlinksldjump"/>
                        </a:rPr>
                        <a:t>Bot Detection</a:t>
                      </a:r>
                      <a:r>
                        <a:rPr lang="en-US" sz="7200" spc="300" baseline="0" dirty="0">
                          <a:hlinkClick r:id="rId10" action="ppaction://hlinksldjump"/>
                        </a:rPr>
                        <a:t> &amp; Client Reputation</a:t>
                      </a:r>
                      <a:endParaRPr lang="en-US" sz="7200" spc="300" dirty="0"/>
                    </a:p>
                  </a:txBody>
                  <a:tcPr marL="137160" marR="137160" marT="137160" marB="137160"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lvl="1" algn="l"/>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47933627"/>
              </p:ext>
            </p:extLst>
          </p:nvPr>
        </p:nvGraphicFramePr>
        <p:xfrm>
          <a:off x="720437" y="16144227"/>
          <a:ext cx="35937092" cy="14823453"/>
        </p:xfrm>
        <a:graphic>
          <a:graphicData uri="http://schemas.openxmlformats.org/drawingml/2006/table">
            <a:tbl>
              <a:tblPr firstRow="1">
                <a:effectLst>
                  <a:innerShdw blurRad="508000">
                    <a:prstClr val="black"/>
                  </a:innerShdw>
                </a:effectLst>
                <a:tableStyleId>{638B1855-1B75-4FBE-930C-398BA8C253C6}</a:tableStyleId>
              </a:tblPr>
              <a:tblGrid>
                <a:gridCol w="17968546">
                  <a:extLst>
                    <a:ext uri="{9D8B030D-6E8A-4147-A177-3AD203B41FA5}">
                      <a16:colId xmlns:a16="http://schemas.microsoft.com/office/drawing/2014/main" val="20000"/>
                    </a:ext>
                  </a:extLst>
                </a:gridCol>
                <a:gridCol w="17968546">
                  <a:extLst>
                    <a:ext uri="{9D8B030D-6E8A-4147-A177-3AD203B41FA5}">
                      <a16:colId xmlns:a16="http://schemas.microsoft.com/office/drawing/2014/main" val="20001"/>
                    </a:ext>
                  </a:extLst>
                </a:gridCol>
              </a:tblGrid>
              <a:tr h="1554480">
                <a:tc gridSpan="2">
                  <a:txBody>
                    <a:bodyPr/>
                    <a:lstStyle/>
                    <a:p>
                      <a:pPr algn="ctr"/>
                      <a:r>
                        <a:rPr lang="en-US" sz="9600" spc="600" dirty="0"/>
                        <a:t>(Micro) Services Tier</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endParaRPr lang="en-US" spc="300"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1" action="ppaction://hlinksldjump"/>
                        </a:rPr>
                        <a:t>Honey Trap Sensor</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1" action="ppaction://hlinksldjump"/>
                        </a:rPr>
                        <a:t>Honey Trap Generator</a:t>
                      </a:r>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6342448"/>
                  </a:ext>
                </a:extLst>
              </a:tr>
              <a:tr h="146304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2" action="ppaction://hlinksldjump"/>
                        </a:rPr>
                        <a:t>OAuth</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t>Placeholder</a:t>
                      </a:r>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0039920"/>
                  </a:ext>
                </a:extLst>
              </a:tr>
              <a:tr h="146304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3" action="ppaction://hlinksldjump"/>
                        </a:rPr>
                        <a:t>Method Level Access Control</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kern="1200" spc="300" dirty="0">
                          <a:solidFill>
                            <a:schemeClr val="lt1"/>
                          </a:solidFill>
                          <a:latin typeface="+mn-lt"/>
                          <a:ea typeface="+mn-ea"/>
                          <a:cs typeface="+mn-cs"/>
                          <a:hlinkClick r:id="rId14" action="ppaction://hlinksldjump"/>
                        </a:rPr>
                        <a:t>Security</a:t>
                      </a:r>
                      <a:r>
                        <a:rPr lang="en-US" sz="7200" kern="1200" spc="300" baseline="0" dirty="0">
                          <a:solidFill>
                            <a:schemeClr val="lt1"/>
                          </a:solidFill>
                          <a:latin typeface="+mn-lt"/>
                          <a:ea typeface="+mn-ea"/>
                          <a:cs typeface="+mn-cs"/>
                          <a:hlinkClick r:id="rId14" action="ppaction://hlinksldjump"/>
                        </a:rPr>
                        <a:t> HTTP Headers</a:t>
                      </a:r>
                      <a:endParaRPr lang="en-US" sz="7200" kern="1200" spc="300" dirty="0">
                        <a:solidFill>
                          <a:schemeClr val="lt1"/>
                        </a:solidFill>
                        <a:latin typeface="+mn-lt"/>
                        <a:ea typeface="+mn-ea"/>
                        <a:cs typeface="+mn-cs"/>
                      </a:endParaRPr>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083051"/>
                  </a:ext>
                </a:extLst>
              </a:tr>
              <a:tr h="146304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5" action="ppaction://hlinksldjump"/>
                        </a:rPr>
                        <a:t>CSRF token/header validation</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5" action="ppaction://hlinksldjump"/>
                        </a:rPr>
                        <a:t>CSRF token generation</a:t>
                      </a:r>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2143948"/>
                  </a:ext>
                </a:extLst>
              </a:tr>
              <a:tr h="1737373">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6" action="ppaction://hlinksldjump"/>
                        </a:rPr>
                        <a:t>Mass Assignment Control</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7" action="ppaction://hlinksldjump"/>
                        </a:rPr>
                        <a:t>302</a:t>
                      </a:r>
                      <a:r>
                        <a:rPr lang="en-US" sz="7200" spc="300" baseline="0" dirty="0">
                          <a:hlinkClick r:id="rId17" action="ppaction://hlinksldjump"/>
                        </a:rPr>
                        <a:t> Redirect Validation</a:t>
                      </a:r>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463040">
                <a:tc>
                  <a:txBody>
                    <a:bodyPr/>
                    <a:lstStyle/>
                    <a:p>
                      <a:pPr lvl="1" algn="l"/>
                      <a:r>
                        <a:rPr lang="en-US" sz="7200" spc="300" dirty="0">
                          <a:hlinkClick r:id="rId18" action="ppaction://hlinksldjump"/>
                        </a:rPr>
                        <a:t>Input Validation &amp; Sanitization</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l"/>
                      <a:r>
                        <a:rPr lang="en-US" sz="7200" spc="300" dirty="0"/>
                        <a:t>Challenge</a:t>
                      </a:r>
                      <a:r>
                        <a:rPr lang="en-US" sz="7200" spc="300" baseline="0" dirty="0"/>
                        <a:t> (</a:t>
                      </a:r>
                      <a:r>
                        <a:rPr lang="en-US" sz="7200" spc="300" dirty="0" err="1"/>
                        <a:t>Reauth</a:t>
                      </a:r>
                      <a:r>
                        <a:rPr lang="en-US" sz="7200" spc="300" dirty="0"/>
                        <a:t>, CAPTCHA)</a:t>
                      </a:r>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381760">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19" action="ppaction://hlinksldjump"/>
                        </a:rPr>
                        <a:t>Object Level Access Control</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20" action="ppaction://hlinksldjump"/>
                        </a:rPr>
                        <a:t>Output Encoding</a:t>
                      </a:r>
                      <a:endParaRPr lang="en-US" sz="48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463040">
                <a:tc>
                  <a:txBody>
                    <a:bodyPr/>
                    <a:lstStyle/>
                    <a:p>
                      <a:pPr lvl="1" algn="l"/>
                      <a:r>
                        <a:rPr lang="en-US" sz="7200" spc="300" dirty="0">
                          <a:hlinkClick r:id="rId21" action="ppaction://hlinksldjump"/>
                        </a:rPr>
                        <a:t>Object/Relational</a:t>
                      </a:r>
                      <a:r>
                        <a:rPr lang="en-US" sz="7200" spc="300" baseline="0" dirty="0">
                          <a:hlinkClick r:id="rId21" action="ppaction://hlinksldjump"/>
                        </a:rPr>
                        <a:t> Mapping (ORM)</a:t>
                      </a:r>
                      <a:endParaRPr lang="en-US" sz="72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920422" marR="0" lvl="1" indent="0" algn="l" defTabSz="3840846" rtl="0" eaLnBrk="1" fontAlgn="auto" latinLnBrk="0" hangingPunct="1">
                        <a:lnSpc>
                          <a:spcPct val="100000"/>
                        </a:lnSpc>
                        <a:spcBef>
                          <a:spcPts val="0"/>
                        </a:spcBef>
                        <a:spcAft>
                          <a:spcPts val="0"/>
                        </a:spcAft>
                        <a:buClrTx/>
                        <a:buSzTx/>
                        <a:buFontTx/>
                        <a:buNone/>
                        <a:tabLst/>
                        <a:defRPr/>
                      </a:pPr>
                      <a:r>
                        <a:rPr lang="en-US" sz="7200" spc="300" dirty="0">
                          <a:hlinkClick r:id="rId22" action="ppaction://hlinksldjump"/>
                        </a:rPr>
                        <a:t>Generic Errors</a:t>
                      </a:r>
                      <a:endParaRPr lang="en-US" sz="72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463040">
                <a:tc>
                  <a:txBody>
                    <a:bodyPr/>
                    <a:lstStyle/>
                    <a:p>
                      <a:pPr lvl="1" algn="l"/>
                      <a:r>
                        <a:rPr lang="en-US" sz="7200" spc="300" dirty="0">
                          <a:hlinkClick r:id="rId23" action="ppaction://hlinksldjump"/>
                        </a:rPr>
                        <a:t>Secure Storage </a:t>
                      </a:r>
                      <a:endParaRPr lang="en-US" sz="4800" spc="300" dirty="0"/>
                    </a:p>
                  </a:txBody>
                  <a:tcPr marL="137160" marR="137160" marT="137160" marB="137160" anchor="ctr">
                    <a:lnL w="12700" cap="flat" cmpd="sng" algn="ctr">
                      <a:solidFill>
                        <a:schemeClr val="bg2"/>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l"/>
                      <a:r>
                        <a:rPr lang="en-US" sz="7200" spc="300" dirty="0">
                          <a:hlinkClick r:id="rId23" action="ppaction://hlinksldjump"/>
                        </a:rPr>
                        <a:t>Secure Storage</a:t>
                      </a:r>
                      <a:endParaRPr lang="en-US" sz="4800" spc="300" dirty="0"/>
                    </a:p>
                  </a:txBody>
                  <a:tcPr marL="137160" marR="137160" marT="137160" marB="137160" anchor="ctr">
                    <a:lnL w="762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cxnSp>
        <p:nvCxnSpPr>
          <p:cNvPr id="7" name="Straight Arrow Connector 6"/>
          <p:cNvCxnSpPr>
            <a:cxnSpLocks/>
          </p:cNvCxnSpPr>
          <p:nvPr/>
        </p:nvCxnSpPr>
        <p:spPr>
          <a:xfrm flipH="1">
            <a:off x="1299411" y="1828800"/>
            <a:ext cx="275390" cy="28810356"/>
          </a:xfrm>
          <a:prstGeom prst="straightConnector1">
            <a:avLst/>
          </a:prstGeom>
          <a:ln w="190500">
            <a:solidFill>
              <a:srgbClr val="FFFF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cxnSpLocks/>
          </p:cNvCxnSpPr>
          <p:nvPr/>
        </p:nvCxnSpPr>
        <p:spPr>
          <a:xfrm>
            <a:off x="35865488" y="2213811"/>
            <a:ext cx="0" cy="28425345"/>
          </a:xfrm>
          <a:prstGeom prst="straightConnector1">
            <a:avLst/>
          </a:prstGeom>
          <a:ln w="190500">
            <a:solidFill>
              <a:srgbClr val="FFFF00"/>
            </a:solidFill>
            <a:headEnd type="triangle"/>
            <a:tailEnd type="non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40231314" y="622982"/>
            <a:ext cx="10416285" cy="13488308"/>
          </a:xfrm>
          <a:prstGeom prst="rect">
            <a:avLst/>
          </a:prstGeom>
          <a:noFill/>
        </p:spPr>
        <p:txBody>
          <a:bodyPr wrap="square" rtlCol="0">
            <a:spAutoFit/>
          </a:bodyPr>
          <a:lstStyle/>
          <a:p>
            <a:r>
              <a:rPr lang="en-US" dirty="0">
                <a:solidFill>
                  <a:schemeClr val="bg1"/>
                </a:solidFill>
              </a:rPr>
              <a:t>Additional Controls:</a:t>
            </a:r>
          </a:p>
          <a:p>
            <a:pPr marL="1143000" indent="-1143000">
              <a:buFont typeface="Arial" panose="020B0604020202020204" pitchFamily="34" charset="0"/>
              <a:buChar char="•"/>
            </a:pPr>
            <a:endParaRPr lang="en-US" dirty="0">
              <a:solidFill>
                <a:schemeClr val="bg1"/>
              </a:solidFill>
              <a:hlinkClick r:id="rId24" action="ppaction://hlinksldjump"/>
            </a:endParaRPr>
          </a:p>
          <a:p>
            <a:pPr marL="1143000" indent="-1143000">
              <a:buFont typeface="Arial" panose="020B0604020202020204" pitchFamily="34" charset="0"/>
              <a:buChar char="•"/>
            </a:pPr>
            <a:r>
              <a:rPr lang="en-US" dirty="0">
                <a:solidFill>
                  <a:schemeClr val="bg1"/>
                </a:solidFill>
                <a:hlinkClick r:id="rId25" action="ppaction://hlinksldjump"/>
              </a:rPr>
              <a:t>XML Parser Hardening</a:t>
            </a:r>
            <a:endParaRPr lang="en-US" dirty="0">
              <a:solidFill>
                <a:schemeClr val="bg1"/>
              </a:solidFill>
              <a:hlinkClick r:id="rId24" action="ppaction://hlinksldjump"/>
            </a:endParaRPr>
          </a:p>
          <a:p>
            <a:pPr marL="1143000" indent="-1143000">
              <a:buFont typeface="Arial" panose="020B0604020202020204" pitchFamily="34" charset="0"/>
              <a:buChar char="•"/>
            </a:pPr>
            <a:r>
              <a:rPr lang="en-US" dirty="0">
                <a:solidFill>
                  <a:schemeClr val="bg1"/>
                </a:solidFill>
                <a:hlinkClick r:id="rId24" action="ppaction://hlinksldjump"/>
              </a:rPr>
              <a:t>Logging</a:t>
            </a:r>
            <a:endParaRPr lang="en-US" dirty="0">
              <a:solidFill>
                <a:schemeClr val="bg1"/>
              </a:solidFill>
            </a:endParaRPr>
          </a:p>
          <a:p>
            <a:pPr marL="1143000" indent="-1143000">
              <a:buFont typeface="Arial" panose="020B0604020202020204" pitchFamily="34" charset="0"/>
              <a:buChar char="•"/>
            </a:pPr>
            <a:r>
              <a:rPr lang="en-US" dirty="0">
                <a:solidFill>
                  <a:schemeClr val="bg1"/>
                </a:solidFill>
              </a:rPr>
              <a:t>Isolated Honeypot</a:t>
            </a:r>
          </a:p>
          <a:p>
            <a:pPr marL="1143000" indent="-1143000">
              <a:buFont typeface="Arial" panose="020B0604020202020204" pitchFamily="34" charset="0"/>
              <a:buChar char="•"/>
            </a:pPr>
            <a:r>
              <a:rPr lang="en-US" dirty="0">
                <a:solidFill>
                  <a:schemeClr val="bg1"/>
                </a:solidFill>
                <a:hlinkClick r:id="rId26" action="ppaction://hlinksldjump"/>
              </a:rPr>
              <a:t>Crypto Service</a:t>
            </a:r>
            <a:endParaRPr lang="en-US" dirty="0">
              <a:solidFill>
                <a:schemeClr val="bg1"/>
              </a:solidFill>
            </a:endParaRPr>
          </a:p>
          <a:p>
            <a:pPr marL="1143000" indent="-1143000">
              <a:buFont typeface="Arial" panose="020B0604020202020204" pitchFamily="34" charset="0"/>
              <a:buChar char="•"/>
            </a:pPr>
            <a:r>
              <a:rPr lang="en-US" dirty="0">
                <a:solidFill>
                  <a:schemeClr val="bg1"/>
                </a:solidFill>
              </a:rPr>
              <a:t>Rate Limiting</a:t>
            </a:r>
          </a:p>
          <a:p>
            <a:pPr marL="1143000" indent="-1143000">
              <a:buFont typeface="Arial" panose="020B0604020202020204" pitchFamily="34" charset="0"/>
              <a:buChar char="•"/>
            </a:pPr>
            <a:r>
              <a:rPr lang="en-US" dirty="0">
                <a:solidFill>
                  <a:schemeClr val="bg1"/>
                </a:solidFill>
              </a:rPr>
              <a:t>Secure Deployment</a:t>
            </a:r>
          </a:p>
          <a:p>
            <a:pPr marL="1143000" indent="-1143000">
              <a:buFont typeface="Arial" panose="020B0604020202020204" pitchFamily="34" charset="0"/>
              <a:buChar char="•"/>
            </a:pPr>
            <a:r>
              <a:rPr lang="en-US" dirty="0">
                <a:solidFill>
                  <a:schemeClr val="bg1"/>
                </a:solidFill>
              </a:rPr>
              <a:t>Technology specific:</a:t>
            </a:r>
          </a:p>
          <a:p>
            <a:pPr marL="2985647" lvl="1" indent="-1143000">
              <a:buFont typeface="Arial" panose="020B0604020202020204" pitchFamily="34" charset="0"/>
              <a:buChar char="•"/>
            </a:pPr>
            <a:r>
              <a:rPr lang="en-US" dirty="0">
                <a:solidFill>
                  <a:schemeClr val="bg1"/>
                </a:solidFill>
              </a:rPr>
              <a:t>XPATH I</a:t>
            </a:r>
          </a:p>
          <a:p>
            <a:pPr marL="2985647" lvl="1" indent="-1143000">
              <a:buFont typeface="Arial" panose="020B0604020202020204" pitchFamily="34" charset="0"/>
              <a:buChar char="•"/>
            </a:pPr>
            <a:r>
              <a:rPr lang="en-US" dirty="0">
                <a:solidFill>
                  <a:schemeClr val="bg1"/>
                </a:solidFill>
              </a:rPr>
              <a:t>LDAP I</a:t>
            </a:r>
          </a:p>
          <a:p>
            <a:pPr marL="1143000" indent="-1143000">
              <a:buFont typeface="Arial" panose="020B0604020202020204" pitchFamily="34" charset="0"/>
              <a:buChar char="•"/>
            </a:pPr>
            <a:endParaRPr lang="en-US" dirty="0">
              <a:solidFill>
                <a:schemeClr val="bg1"/>
              </a:solidFill>
            </a:endParaRPr>
          </a:p>
        </p:txBody>
      </p:sp>
      <p:sp>
        <p:nvSpPr>
          <p:cNvPr id="13" name="Rounded Rectangle 12"/>
          <p:cNvSpPr/>
          <p:nvPr/>
        </p:nvSpPr>
        <p:spPr>
          <a:xfrm rot="16200000">
            <a:off x="22876052" y="14861659"/>
            <a:ext cx="30344698" cy="1867344"/>
          </a:xfrm>
          <a:prstGeom prst="roundRect">
            <a:avLst/>
          </a:prstGeom>
          <a:solidFill>
            <a:schemeClr val="tx1"/>
          </a:solidFill>
          <a:ln w="76200">
            <a:prstDash val="lgDash"/>
          </a:ln>
        </p:spPr>
        <p:style>
          <a:lnRef idx="1">
            <a:schemeClr val="accent6"/>
          </a:lnRef>
          <a:fillRef idx="2">
            <a:schemeClr val="accent6"/>
          </a:fillRef>
          <a:effectRef idx="1">
            <a:schemeClr val="accent6"/>
          </a:effectRef>
          <a:fontRef idx="minor">
            <a:schemeClr val="dk1"/>
          </a:fontRef>
        </p:style>
        <p:txBody>
          <a:bodyPr wrap="square">
            <a:spAutoFit/>
          </a:bodyPr>
          <a:lstStyle/>
          <a:p>
            <a:pPr algn="ctr"/>
            <a:endParaRPr lang="en-US" sz="6600"/>
          </a:p>
        </p:txBody>
      </p:sp>
      <p:sp>
        <p:nvSpPr>
          <p:cNvPr id="12" name="Rounded Rectangle 11"/>
          <p:cNvSpPr/>
          <p:nvPr/>
        </p:nvSpPr>
        <p:spPr>
          <a:xfrm rot="16200000">
            <a:off x="30462363" y="7526035"/>
            <a:ext cx="14967871" cy="1328023"/>
          </a:xfrm>
          <a:prstGeom prst="round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sz="7200"/>
              <a:t>HTTPS</a:t>
            </a:r>
            <a:endParaRPr lang="en-US" sz="6600"/>
          </a:p>
        </p:txBody>
      </p:sp>
      <p:sp>
        <p:nvSpPr>
          <p:cNvPr id="14" name="TextBox 13"/>
          <p:cNvSpPr txBox="1"/>
          <p:nvPr/>
        </p:nvSpPr>
        <p:spPr>
          <a:xfrm>
            <a:off x="49441202" y="32579846"/>
            <a:ext cx="1694695" cy="338554"/>
          </a:xfrm>
          <a:prstGeom prst="rect">
            <a:avLst/>
          </a:prstGeom>
          <a:noFill/>
        </p:spPr>
        <p:txBody>
          <a:bodyPr wrap="none" rtlCol="0">
            <a:spAutoFit/>
          </a:bodyPr>
          <a:lstStyle/>
          <a:p>
            <a:r>
              <a:rPr lang="en-US" sz="1600">
                <a:solidFill>
                  <a:schemeClr val="bg1"/>
                </a:solidFill>
              </a:rPr>
              <a:t>Anton </a:t>
            </a:r>
            <a:r>
              <a:rPr lang="en-US" sz="1600" err="1">
                <a:solidFill>
                  <a:schemeClr val="bg1"/>
                </a:solidFill>
              </a:rPr>
              <a:t>Abashkin</a:t>
            </a:r>
            <a:endParaRPr lang="en-US" sz="1600">
              <a:solidFill>
                <a:schemeClr val="bg1"/>
              </a:solidFill>
            </a:endParaRPr>
          </a:p>
        </p:txBody>
      </p:sp>
      <p:sp>
        <p:nvSpPr>
          <p:cNvPr id="11" name="Rectangle 10"/>
          <p:cNvSpPr/>
          <p:nvPr/>
        </p:nvSpPr>
        <p:spPr>
          <a:xfrm>
            <a:off x="8406498" y="31106438"/>
            <a:ext cx="4010092" cy="1569660"/>
          </a:xfrm>
          <a:prstGeom prst="rect">
            <a:avLst/>
          </a:prstGeom>
        </p:spPr>
        <p:txBody>
          <a:bodyPr wrap="square">
            <a:spAutoFit/>
          </a:bodyPr>
          <a:lstStyle/>
          <a:p>
            <a:r>
              <a:rPr lang="en-US" sz="9600" dirty="0">
                <a:solidFill>
                  <a:schemeClr val="bg1"/>
                </a:solidFill>
              </a:rPr>
              <a:t>Input</a:t>
            </a:r>
          </a:p>
        </p:txBody>
      </p:sp>
      <p:sp>
        <p:nvSpPr>
          <p:cNvPr id="16" name="Rectangle 15"/>
          <p:cNvSpPr/>
          <p:nvPr/>
        </p:nvSpPr>
        <p:spPr>
          <a:xfrm>
            <a:off x="25884371" y="31081540"/>
            <a:ext cx="4531459" cy="1569660"/>
          </a:xfrm>
          <a:prstGeom prst="rect">
            <a:avLst/>
          </a:prstGeom>
        </p:spPr>
        <p:txBody>
          <a:bodyPr wrap="square">
            <a:spAutoFit/>
          </a:bodyPr>
          <a:lstStyle/>
          <a:p>
            <a:r>
              <a:rPr lang="en-US" sz="9600" dirty="0">
                <a:solidFill>
                  <a:schemeClr val="bg1"/>
                </a:solidFill>
              </a:rPr>
              <a:t>Output</a:t>
            </a:r>
          </a:p>
        </p:txBody>
      </p:sp>
    </p:spTree>
    <p:extLst>
      <p:ext uri="{BB962C8B-B14F-4D97-AF65-F5344CB8AC3E}">
        <p14:creationId xmlns:p14="http://schemas.microsoft.com/office/powerpoint/2010/main" val="174309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302 Redirect Validation (pt.1)</a:t>
            </a:r>
          </a:p>
        </p:txBody>
      </p:sp>
      <p:sp>
        <p:nvSpPr>
          <p:cNvPr id="3" name="Content Placeholder 2"/>
          <p:cNvSpPr>
            <a:spLocks noGrp="1"/>
          </p:cNvSpPr>
          <p:nvPr>
            <p:ph idx="1"/>
          </p:nvPr>
        </p:nvSpPr>
        <p:spPr>
          <a:xfrm>
            <a:off x="660400" y="4013200"/>
            <a:ext cx="50139600" cy="25450800"/>
          </a:xfrm>
        </p:spPr>
        <p:txBody>
          <a:bodyPr/>
          <a:lstStyle/>
          <a:p>
            <a:r>
              <a:rPr lang="en-US" dirty="0"/>
              <a:t>Applications may often redirect users to another site using a request such as </a:t>
            </a:r>
            <a:r>
              <a:rPr lang="en-US" dirty="0">
                <a:hlinkClick r:id="rId2"/>
              </a:rPr>
              <a:t>http://myapp.com/</a:t>
            </a:r>
            <a:r>
              <a:rPr lang="en-US" dirty="0" err="1">
                <a:hlinkClick r:id="rId2"/>
              </a:rPr>
              <a:t>redirect?</a:t>
            </a:r>
            <a:r>
              <a:rPr lang="en-US" b="1" dirty="0" err="1">
                <a:hlinkClick r:id="rId2"/>
              </a:rPr>
              <a:t>ru</a:t>
            </a:r>
            <a:r>
              <a:rPr lang="en-US" b="1" dirty="0">
                <a:hlinkClick r:id="rId2"/>
              </a:rPr>
              <a:t>=http:/www...</a:t>
            </a:r>
            <a:r>
              <a:rPr lang="en-US" b="1" dirty="0"/>
              <a:t> </a:t>
            </a:r>
            <a:r>
              <a:rPr lang="en-US" dirty="0"/>
              <a:t>, returning a 302 response</a:t>
            </a:r>
            <a:br>
              <a:rPr lang="en-US" dirty="0"/>
            </a:br>
            <a:endParaRPr lang="en-US" dirty="0"/>
          </a:p>
          <a:p>
            <a:r>
              <a:rPr lang="en-US" dirty="0"/>
              <a:t>An attacker may leverage the user’s trust of the domain by creating a link that appears to be from myapp.com, but redirects to a malicious site.</a:t>
            </a:r>
            <a:br>
              <a:rPr lang="en-US" dirty="0"/>
            </a:br>
            <a:endParaRPr lang="en-US" dirty="0"/>
          </a:p>
          <a:p>
            <a:r>
              <a:rPr lang="en-US" dirty="0"/>
              <a:t>Maintain a whitelist of approved redirect URLs and validate any 302 responses against it. </a:t>
            </a:r>
            <a:br>
              <a:rPr lang="en-US" dirty="0"/>
            </a:br>
            <a:endParaRPr lang="en-US" dirty="0"/>
          </a:p>
          <a:p>
            <a:r>
              <a:rPr lang="en-US" dirty="0"/>
              <a:t>For flexibility, avoid hardcoding the whitelist into the code. Instead, store in your apps config system so you can update it more easily.</a:t>
            </a:r>
            <a:br>
              <a:rPr lang="en-US" dirty="0"/>
            </a:br>
            <a:endParaRPr lang="en-US" dirty="0"/>
          </a:p>
          <a:p>
            <a:r>
              <a:rPr lang="en-US" dirty="0"/>
              <a:t>Spring allows you to capture requests using an </a:t>
            </a:r>
            <a:r>
              <a:rPr lang="en-US" b="1" dirty="0"/>
              <a:t>Interceptor </a:t>
            </a:r>
            <a:r>
              <a:rPr lang="en-US" dirty="0"/>
              <a:t>(next page)</a:t>
            </a:r>
          </a:p>
        </p:txBody>
      </p:sp>
      <p:sp>
        <p:nvSpPr>
          <p:cNvPr id="4" name="Rectangle 3"/>
          <p:cNvSpPr/>
          <p:nvPr/>
        </p:nvSpPr>
        <p:spPr>
          <a:xfrm>
            <a:off x="15169660" y="30581600"/>
            <a:ext cx="17951940" cy="1569660"/>
          </a:xfrm>
          <a:prstGeom prst="rect">
            <a:avLst/>
          </a:prstGeom>
        </p:spPr>
        <p:txBody>
          <a:bodyPr wrap="square">
            <a:spAutoFit/>
          </a:bodyPr>
          <a:lstStyle/>
          <a:p>
            <a:r>
              <a:rPr lang="en-US" sz="9600" dirty="0">
                <a:hlinkClick r:id="rId3"/>
              </a:rPr>
              <a:t>OWASP - Unvalidated Redirects</a:t>
            </a:r>
            <a:r>
              <a:rPr lang="en-US" sz="9600" dirty="0"/>
              <a:t> </a:t>
            </a:r>
          </a:p>
        </p:txBody>
      </p:sp>
      <p:sp>
        <p:nvSpPr>
          <p:cNvPr id="5" name="TextBox 4"/>
          <p:cNvSpPr txBox="1"/>
          <p:nvPr/>
        </p:nvSpPr>
        <p:spPr>
          <a:xfrm>
            <a:off x="43634023" y="30827821"/>
            <a:ext cx="6298519" cy="1323439"/>
          </a:xfrm>
          <a:prstGeom prst="rect">
            <a:avLst/>
          </a:prstGeom>
          <a:noFill/>
        </p:spPr>
        <p:txBody>
          <a:bodyPr wrap="none" rtlCol="0">
            <a:spAutoFit/>
          </a:bodyPr>
          <a:lstStyle/>
          <a:p>
            <a:r>
              <a:rPr lang="en-US" sz="8000" dirty="0">
                <a:solidFill>
                  <a:schemeClr val="bg1"/>
                </a:solidFill>
                <a:hlinkClick r:id="rId4"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3881938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302 Redirect Validation (pt.2)</a:t>
            </a:r>
          </a:p>
        </p:txBody>
      </p:sp>
      <p:sp>
        <p:nvSpPr>
          <p:cNvPr id="4" name="Rectangle 3"/>
          <p:cNvSpPr/>
          <p:nvPr/>
        </p:nvSpPr>
        <p:spPr>
          <a:xfrm>
            <a:off x="15169660" y="30581600"/>
            <a:ext cx="17951940" cy="1569660"/>
          </a:xfrm>
          <a:prstGeom prst="rect">
            <a:avLst/>
          </a:prstGeom>
        </p:spPr>
        <p:txBody>
          <a:bodyPr wrap="square">
            <a:spAutoFit/>
          </a:bodyPr>
          <a:lstStyle/>
          <a:p>
            <a:r>
              <a:rPr lang="en-US" sz="9600" dirty="0">
                <a:hlinkClick r:id="rId3"/>
              </a:rPr>
              <a:t>OWASP - Unvalidated Redirects</a:t>
            </a:r>
            <a:r>
              <a:rPr lang="en-US" sz="9600" dirty="0"/>
              <a:t> </a:t>
            </a:r>
          </a:p>
        </p:txBody>
      </p:sp>
      <p:sp>
        <p:nvSpPr>
          <p:cNvPr id="10" name="Rectangle 9"/>
          <p:cNvSpPr/>
          <p:nvPr/>
        </p:nvSpPr>
        <p:spPr>
          <a:xfrm>
            <a:off x="2008163" y="4696702"/>
            <a:ext cx="49326800" cy="25384193"/>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RedirectInterceptor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extends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HandlerInterceptorAdapter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postHandle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HttpServletRequest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request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HttpServletResponse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response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Object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handler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throws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//Dev must create a custom </a:t>
            </a:r>
            <a:r>
              <a:rPr lang="en-US" sz="8000" dirty="0" err="1">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RedirectValidator</a:t>
            </a:r>
            <a:r>
              <a:rPr lang="en-US" sz="80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 class, out of scope here</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RedirectValidator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rv</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RedirectValidator</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getInstance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getStatus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SC_FOUND</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BB7977"/>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location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getHeader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"Location"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rv</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isValidURL</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location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600" dirty="0">
                <a:solidFill>
                  <a:srgbClr val="9999A9"/>
                </a:solidFill>
                <a:latin typeface="Courier New" panose="02070309020205020404" pitchFamily="49" charset="0"/>
                <a:ea typeface="Times New Roman" panose="02020603050405020304" pitchFamily="18" charset="0"/>
                <a:cs typeface="Times New Roman" panose="02020603050405020304" pitchFamily="18" charset="0"/>
              </a:rPr>
              <a:t>																 //Validation passes, forward request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response</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sendRedirect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redirectError</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43634023" y="30827821"/>
            <a:ext cx="6298519" cy="1323439"/>
          </a:xfrm>
          <a:prstGeom prst="rect">
            <a:avLst/>
          </a:prstGeom>
          <a:noFill/>
        </p:spPr>
        <p:txBody>
          <a:bodyPr wrap="none" rtlCol="0">
            <a:spAutoFit/>
          </a:bodyPr>
          <a:lstStyle/>
          <a:p>
            <a:r>
              <a:rPr lang="en-US" sz="8000" dirty="0">
                <a:solidFill>
                  <a:schemeClr val="bg1"/>
                </a:solidFill>
                <a:hlinkClick r:id="rId4" action="ppaction://hlinksldjump"/>
              </a:rPr>
              <a:t>&lt;- Back (pt.2)</a:t>
            </a:r>
            <a:endParaRPr lang="en-US" sz="8000" dirty="0">
              <a:solidFill>
                <a:schemeClr val="bg1"/>
              </a:solidFill>
            </a:endParaRPr>
          </a:p>
        </p:txBody>
      </p:sp>
    </p:spTree>
    <p:extLst>
      <p:ext uri="{BB962C8B-B14F-4D97-AF65-F5344CB8AC3E}">
        <p14:creationId xmlns:p14="http://schemas.microsoft.com/office/powerpoint/2010/main" val="272801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Security HTTP Headers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03148165"/>
              </p:ext>
            </p:extLst>
          </p:nvPr>
        </p:nvGraphicFramePr>
        <p:xfrm>
          <a:off x="1160585" y="4086225"/>
          <a:ext cx="48850061" cy="16020288"/>
        </p:xfrm>
        <a:graphic>
          <a:graphicData uri="http://schemas.openxmlformats.org/drawingml/2006/table">
            <a:tbl>
              <a:tblPr firstRow="1" bandRow="1">
                <a:tableStyleId>{5C22544A-7EE6-4342-B048-85BDC9FD1C3A}</a:tableStyleId>
              </a:tblPr>
              <a:tblGrid>
                <a:gridCol w="17358481">
                  <a:extLst>
                    <a:ext uri="{9D8B030D-6E8A-4147-A177-3AD203B41FA5}">
                      <a16:colId xmlns:a16="http://schemas.microsoft.com/office/drawing/2014/main" val="20000"/>
                    </a:ext>
                  </a:extLst>
                </a:gridCol>
                <a:gridCol w="31491580">
                  <a:extLst>
                    <a:ext uri="{9D8B030D-6E8A-4147-A177-3AD203B41FA5}">
                      <a16:colId xmlns:a16="http://schemas.microsoft.com/office/drawing/2014/main" val="20001"/>
                    </a:ext>
                  </a:extLst>
                </a:gridCol>
              </a:tblGrid>
              <a:tr h="1426464">
                <a:tc>
                  <a:txBody>
                    <a:bodyPr/>
                    <a:lstStyle/>
                    <a:p>
                      <a:pPr algn="ctr"/>
                      <a:r>
                        <a:rPr lang="en-US"/>
                        <a:t>Header</a:t>
                      </a:r>
                      <a:r>
                        <a:rPr lang="en-US" baseline="0"/>
                        <a:t> Name</a:t>
                      </a:r>
                      <a:endParaRPr lang="en-US"/>
                    </a:p>
                  </a:txBody>
                  <a:tcPr marL="137160" marR="137160" marT="137160" marB="137160" anchor="ctr"/>
                </a:tc>
                <a:tc>
                  <a:txBody>
                    <a:bodyPr/>
                    <a:lstStyle/>
                    <a:p>
                      <a:pPr algn="ctr"/>
                      <a:r>
                        <a:rPr lang="en-US"/>
                        <a:t>Description</a:t>
                      </a:r>
                    </a:p>
                  </a:txBody>
                  <a:tcPr marL="137160" marR="137160" marT="137160" marB="137160" anchor="ctr"/>
                </a:tc>
                <a:extLst>
                  <a:ext uri="{0D108BD9-81ED-4DB2-BD59-A6C34878D82A}">
                    <a16:rowId xmlns:a16="http://schemas.microsoft.com/office/drawing/2014/main" val="10000"/>
                  </a:ext>
                </a:extLst>
              </a:tr>
              <a:tr h="2578608">
                <a:tc>
                  <a:txBody>
                    <a:bodyPr/>
                    <a:lstStyle/>
                    <a:p>
                      <a:r>
                        <a:rPr lang="en-US"/>
                        <a:t>Public Key Pinning</a:t>
                      </a:r>
                    </a:p>
                  </a:txBody>
                  <a:tcPr marL="137160" marR="137160" marT="137160" marB="137160" anchor="ctr"/>
                </a:tc>
                <a:tc>
                  <a:txBody>
                    <a:bodyPr/>
                    <a:lstStyle/>
                    <a:p>
                      <a:r>
                        <a:rPr lang="en-US"/>
                        <a:t>The Public Key Pinning Extension (HPKP) binds a public key to a web server, mitigating</a:t>
                      </a:r>
                      <a:r>
                        <a:rPr lang="en-US" baseline="0"/>
                        <a:t> the risk of a MITM attack due to a CA compromise</a:t>
                      </a:r>
                      <a:endParaRPr lang="en-US"/>
                    </a:p>
                  </a:txBody>
                  <a:tcPr marL="137160" marR="137160" marT="137160" marB="137160" anchor="ctr"/>
                </a:tc>
                <a:extLst>
                  <a:ext uri="{0D108BD9-81ED-4DB2-BD59-A6C34878D82A}">
                    <a16:rowId xmlns:a16="http://schemas.microsoft.com/office/drawing/2014/main" val="10001"/>
                  </a:ext>
                </a:extLst>
              </a:tr>
              <a:tr h="2578608">
                <a:tc>
                  <a:txBody>
                    <a:bodyPr/>
                    <a:lstStyle/>
                    <a:p>
                      <a:r>
                        <a:rPr lang="en-US"/>
                        <a:t>Strict-Transport-Security</a:t>
                      </a:r>
                    </a:p>
                  </a:txBody>
                  <a:tcPr marL="137160" marR="137160" marT="137160" marB="137160" anchor="ctr"/>
                </a:tc>
                <a:tc>
                  <a:txBody>
                    <a:bodyPr/>
                    <a:lstStyle/>
                    <a:p>
                      <a:r>
                        <a:rPr lang="en-US"/>
                        <a:t>Forces the user’s browser to only accept SSL connections, mitigating</a:t>
                      </a:r>
                      <a:r>
                        <a:rPr lang="en-US" baseline="0"/>
                        <a:t> MITM attacks</a:t>
                      </a:r>
                      <a:endParaRPr lang="en-US"/>
                    </a:p>
                  </a:txBody>
                  <a:tcPr marL="137160" marR="137160" marT="137160" marB="137160" anchor="ctr"/>
                </a:tc>
                <a:extLst>
                  <a:ext uri="{0D108BD9-81ED-4DB2-BD59-A6C34878D82A}">
                    <a16:rowId xmlns:a16="http://schemas.microsoft.com/office/drawing/2014/main" val="10002"/>
                  </a:ext>
                </a:extLst>
              </a:tr>
              <a:tr h="1426464">
                <a:tc>
                  <a:txBody>
                    <a:bodyPr/>
                    <a:lstStyle/>
                    <a:p>
                      <a:r>
                        <a:rPr lang="en-US"/>
                        <a:t>X-FRAME-OPTIONS</a:t>
                      </a:r>
                    </a:p>
                  </a:txBody>
                  <a:tcPr marL="137160" marR="137160" marT="137160" marB="137160" anchor="ctr"/>
                </a:tc>
                <a:tc>
                  <a:txBody>
                    <a:bodyPr/>
                    <a:lstStyle/>
                    <a:p>
                      <a:r>
                        <a:rPr lang="en-US"/>
                        <a:t>Controls IFRAME behavior,</a:t>
                      </a:r>
                      <a:r>
                        <a:rPr lang="en-US" baseline="0"/>
                        <a:t> mitigating </a:t>
                      </a:r>
                      <a:r>
                        <a:rPr lang="en-US"/>
                        <a:t>clickjacking</a:t>
                      </a:r>
                    </a:p>
                  </a:txBody>
                  <a:tcPr marL="137160" marR="137160" marT="137160" marB="137160" anchor="ctr"/>
                </a:tc>
                <a:extLst>
                  <a:ext uri="{0D108BD9-81ED-4DB2-BD59-A6C34878D82A}">
                    <a16:rowId xmlns:a16="http://schemas.microsoft.com/office/drawing/2014/main" val="10003"/>
                  </a:ext>
                </a:extLst>
              </a:tr>
              <a:tr h="1426464">
                <a:tc>
                  <a:txBody>
                    <a:bodyPr/>
                    <a:lstStyle/>
                    <a:p>
                      <a:r>
                        <a:rPr lang="en-US"/>
                        <a:t>X-XSS-Protection</a:t>
                      </a:r>
                    </a:p>
                  </a:txBody>
                  <a:tcPr marL="137160" marR="137160" marT="137160" marB="137160" anchor="ctr"/>
                </a:tc>
                <a:tc>
                  <a:txBody>
                    <a:bodyPr/>
                    <a:lstStyle/>
                    <a:p>
                      <a:r>
                        <a:rPr lang="en-US" dirty="0"/>
                        <a:t>Enables </a:t>
                      </a:r>
                      <a:r>
                        <a:rPr lang="en-US" dirty="0" err="1"/>
                        <a:t>clientside</a:t>
                      </a:r>
                      <a:r>
                        <a:rPr lang="en-US" dirty="0"/>
                        <a:t> XSS filtering on supported</a:t>
                      </a:r>
                      <a:r>
                        <a:rPr lang="en-US" baseline="0" dirty="0"/>
                        <a:t> browsers</a:t>
                      </a:r>
                      <a:endParaRPr lang="en-US" dirty="0"/>
                    </a:p>
                  </a:txBody>
                  <a:tcPr marL="137160" marR="137160" marT="137160" marB="137160" anchor="ctr"/>
                </a:tc>
                <a:extLst>
                  <a:ext uri="{0D108BD9-81ED-4DB2-BD59-A6C34878D82A}">
                    <a16:rowId xmlns:a16="http://schemas.microsoft.com/office/drawing/2014/main" val="10004"/>
                  </a:ext>
                </a:extLst>
              </a:tr>
              <a:tr h="1426464">
                <a:tc>
                  <a:txBody>
                    <a:bodyPr/>
                    <a:lstStyle/>
                    <a:p>
                      <a:r>
                        <a:rPr lang="en-US"/>
                        <a:t>X-Content-Type-Options</a:t>
                      </a:r>
                    </a:p>
                  </a:txBody>
                  <a:tcPr marL="137160" marR="137160" marT="137160" marB="137160" anchor="ctr"/>
                </a:tc>
                <a:tc>
                  <a:txBody>
                    <a:bodyPr/>
                    <a:lstStyle/>
                    <a:p>
                      <a:r>
                        <a:rPr lang="en-US" dirty="0"/>
                        <a:t>Prevents browsers from MIME-sniffing, mitigating drive-by-downloads</a:t>
                      </a:r>
                    </a:p>
                  </a:txBody>
                  <a:tcPr marL="137160" marR="137160" marT="137160" marB="137160" anchor="ctr"/>
                </a:tc>
                <a:extLst>
                  <a:ext uri="{0D108BD9-81ED-4DB2-BD59-A6C34878D82A}">
                    <a16:rowId xmlns:a16="http://schemas.microsoft.com/office/drawing/2014/main" val="10005"/>
                  </a:ext>
                </a:extLst>
              </a:tr>
              <a:tr h="3730752">
                <a:tc>
                  <a:txBody>
                    <a:bodyPr/>
                    <a:lstStyle/>
                    <a:p>
                      <a:r>
                        <a:rPr lang="en-US"/>
                        <a:t>Content</a:t>
                      </a:r>
                      <a:r>
                        <a:rPr lang="en-US" baseline="0"/>
                        <a:t>-Security-Policy,</a:t>
                      </a:r>
                      <a:br>
                        <a:rPr lang="en-US" baseline="0"/>
                      </a:br>
                      <a:r>
                        <a:rPr lang="en-US" baseline="0"/>
                        <a:t>X-Content-Security-Policy,</a:t>
                      </a:r>
                      <a:br>
                        <a:rPr lang="en-US" baseline="0"/>
                      </a:br>
                      <a:r>
                        <a:rPr lang="en-US" baseline="0"/>
                        <a:t>X-</a:t>
                      </a:r>
                      <a:r>
                        <a:rPr lang="en-US" baseline="0" err="1"/>
                        <a:t>WebKit</a:t>
                      </a:r>
                      <a:r>
                        <a:rPr lang="en-US" baseline="0"/>
                        <a:t>-CSP</a:t>
                      </a:r>
                      <a:endParaRPr lang="en-US"/>
                    </a:p>
                  </a:txBody>
                  <a:tcPr marL="137160" marR="137160" marT="137160" marB="137160" anchor="ctr"/>
                </a:tc>
                <a:tc>
                  <a:txBody>
                    <a:bodyPr/>
                    <a:lstStyle/>
                    <a:p>
                      <a:r>
                        <a:rPr lang="en-US"/>
                        <a:t>Controls the way browsers render a page, mitigating XSS</a:t>
                      </a:r>
                    </a:p>
                  </a:txBody>
                  <a:tcPr marL="137160" marR="137160" marT="137160" marB="137160" anchor="ctr"/>
                </a:tc>
                <a:extLst>
                  <a:ext uri="{0D108BD9-81ED-4DB2-BD59-A6C34878D82A}">
                    <a16:rowId xmlns:a16="http://schemas.microsoft.com/office/drawing/2014/main" val="10006"/>
                  </a:ext>
                </a:extLst>
              </a:tr>
              <a:tr h="1426464">
                <a:tc>
                  <a:txBody>
                    <a:bodyPr/>
                    <a:lstStyle/>
                    <a:p>
                      <a:r>
                        <a:rPr lang="en-US"/>
                        <a:t>Content-Security-Policy-Report Only</a:t>
                      </a:r>
                    </a:p>
                  </a:txBody>
                  <a:tcPr marL="137160" marR="137160" marT="137160" marB="137160" anchor="ctr"/>
                </a:tc>
                <a:tc>
                  <a:txBody>
                    <a:bodyPr/>
                    <a:lstStyle/>
                    <a:p>
                      <a:r>
                        <a:rPr lang="en-US" dirty="0"/>
                        <a:t>See above, used for testing</a:t>
                      </a:r>
                    </a:p>
                  </a:txBody>
                  <a:tcPr marL="137160" marR="137160" marT="137160" marB="137160" anchor="ctr"/>
                </a:tc>
                <a:extLst>
                  <a:ext uri="{0D108BD9-81ED-4DB2-BD59-A6C34878D82A}">
                    <a16:rowId xmlns:a16="http://schemas.microsoft.com/office/drawing/2014/main" val="10007"/>
                  </a:ext>
                </a:extLst>
              </a:tr>
            </a:tbl>
          </a:graphicData>
        </a:graphic>
      </p:graphicFrame>
      <p:sp>
        <p:nvSpPr>
          <p:cNvPr id="8" name="TextBox 7"/>
          <p:cNvSpPr txBox="1"/>
          <p:nvPr/>
        </p:nvSpPr>
        <p:spPr>
          <a:xfrm>
            <a:off x="19245775" y="30706514"/>
            <a:ext cx="14333025" cy="1446550"/>
          </a:xfrm>
          <a:prstGeom prst="rect">
            <a:avLst/>
          </a:prstGeom>
          <a:noFill/>
        </p:spPr>
        <p:txBody>
          <a:bodyPr wrap="square" rtlCol="0">
            <a:spAutoFit/>
          </a:bodyPr>
          <a:lstStyle/>
          <a:p>
            <a:r>
              <a:rPr lang="en-US" sz="8800" dirty="0">
                <a:solidFill>
                  <a:schemeClr val="bg1"/>
                </a:solidFill>
                <a:hlinkClick r:id="rId3"/>
              </a:rPr>
              <a:t>List of Useful HTTP Headers</a:t>
            </a:r>
            <a:endParaRPr lang="en-US" sz="8800" dirty="0">
              <a:solidFill>
                <a:schemeClr val="bg1"/>
              </a:solidFill>
            </a:endParaRPr>
          </a:p>
        </p:txBody>
      </p:sp>
      <p:sp>
        <p:nvSpPr>
          <p:cNvPr id="9" name="Content Placeholder 2"/>
          <p:cNvSpPr txBox="1">
            <a:spLocks/>
          </p:cNvSpPr>
          <p:nvPr/>
        </p:nvSpPr>
        <p:spPr>
          <a:xfrm>
            <a:off x="2746716" y="21363434"/>
            <a:ext cx="45677797" cy="12572504"/>
          </a:xfrm>
          <a:prstGeom prst="rect">
            <a:avLst/>
          </a:prstGeom>
        </p:spPr>
        <p:txBody>
          <a:bodyPr vert="horz" lIns="91440" tIns="45720" rIns="91440" bIns="45720" rtlCol="0">
            <a:normAutofit/>
          </a:bodyPr>
          <a:lstStyle>
            <a:lvl1pPr marL="960211" indent="-960211" algn="l" defTabSz="3840846" rtl="0" eaLnBrk="1" latinLnBrk="0" hangingPunct="1">
              <a:lnSpc>
                <a:spcPct val="90000"/>
              </a:lnSpc>
              <a:spcBef>
                <a:spcPts val="4200"/>
              </a:spcBef>
              <a:buFont typeface="Arial" panose="020B0604020202020204" pitchFamily="34" charset="0"/>
              <a:buChar char="•"/>
              <a:defRPr sz="11762" kern="1200">
                <a:solidFill>
                  <a:schemeClr val="bg1"/>
                </a:solidFill>
                <a:latin typeface="+mn-lt"/>
                <a:ea typeface="+mn-ea"/>
                <a:cs typeface="+mn-cs"/>
              </a:defRPr>
            </a:lvl1pPr>
            <a:lvl2pPr marL="2880634" indent="-960211" algn="l" defTabSz="3840846" rtl="0" eaLnBrk="1" latinLnBrk="0" hangingPunct="1">
              <a:lnSpc>
                <a:spcPct val="90000"/>
              </a:lnSpc>
              <a:spcBef>
                <a:spcPts val="2100"/>
              </a:spcBef>
              <a:buFont typeface="Arial" panose="020B0604020202020204" pitchFamily="34" charset="0"/>
              <a:buChar char="•"/>
              <a:defRPr sz="10080" kern="1200">
                <a:solidFill>
                  <a:schemeClr val="bg1"/>
                </a:solidFill>
                <a:latin typeface="+mn-lt"/>
                <a:ea typeface="+mn-ea"/>
                <a:cs typeface="+mn-cs"/>
              </a:defRPr>
            </a:lvl2pPr>
            <a:lvl3pPr marL="4801058" indent="-960211" algn="l" defTabSz="3840846" rtl="0" eaLnBrk="1" latinLnBrk="0" hangingPunct="1">
              <a:lnSpc>
                <a:spcPct val="90000"/>
              </a:lnSpc>
              <a:spcBef>
                <a:spcPts val="2100"/>
              </a:spcBef>
              <a:buFont typeface="Arial" panose="020B0604020202020204" pitchFamily="34" charset="0"/>
              <a:buChar char="•"/>
              <a:defRPr sz="8400" kern="1200">
                <a:solidFill>
                  <a:schemeClr val="bg1"/>
                </a:solidFill>
                <a:latin typeface="+mn-lt"/>
                <a:ea typeface="+mn-ea"/>
                <a:cs typeface="+mn-cs"/>
              </a:defRPr>
            </a:lvl3pPr>
            <a:lvl4pPr marL="6721480"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4pPr>
            <a:lvl5pPr marL="8641902" indent="-960211" algn="l" defTabSz="3840846" rtl="0" eaLnBrk="1" latinLnBrk="0" hangingPunct="1">
              <a:lnSpc>
                <a:spcPct val="90000"/>
              </a:lnSpc>
              <a:spcBef>
                <a:spcPts val="2100"/>
              </a:spcBef>
              <a:buFont typeface="Arial" panose="020B0604020202020204" pitchFamily="34" charset="0"/>
              <a:buChar char="•"/>
              <a:defRPr sz="7560" kern="1200">
                <a:solidFill>
                  <a:schemeClr val="bg1"/>
                </a:solidFill>
                <a:latin typeface="+mn-lt"/>
                <a:ea typeface="+mn-ea"/>
                <a:cs typeface="+mn-cs"/>
              </a:defRPr>
            </a:lvl5pPr>
            <a:lvl6pPr marL="10562326"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2749"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3171"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3595" indent="-960211" algn="l" defTabSz="384084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dirty="0"/>
              <a:t>Spring Security </a:t>
            </a:r>
            <a:r>
              <a:rPr lang="en-US" dirty="0">
                <a:hlinkClick r:id="rId4"/>
              </a:rPr>
              <a:t>provides</a:t>
            </a:r>
            <a:r>
              <a:rPr lang="en-US" dirty="0"/>
              <a:t> many of these headers by default</a:t>
            </a:r>
          </a:p>
          <a:p>
            <a:pPr lvl="1"/>
            <a:r>
              <a:rPr lang="en-US" dirty="0"/>
              <a:t>Exception: </a:t>
            </a:r>
            <a:r>
              <a:rPr lang="en-US" dirty="0">
                <a:hlinkClick r:id="rId5"/>
              </a:rPr>
              <a:t>Public Key Pinning</a:t>
            </a:r>
            <a:r>
              <a:rPr lang="en-US" dirty="0"/>
              <a:t>, </a:t>
            </a:r>
            <a:r>
              <a:rPr lang="en-US" dirty="0">
                <a:hlinkClick r:id="rId6"/>
              </a:rPr>
              <a:t>Content Security Policy </a:t>
            </a:r>
            <a:r>
              <a:rPr lang="en-US" dirty="0"/>
              <a:t>– config required</a:t>
            </a:r>
          </a:p>
          <a:p>
            <a:r>
              <a:rPr lang="en-US" dirty="0">
                <a:hlinkClick r:id="rId7"/>
              </a:rPr>
              <a:t>Real Life examples </a:t>
            </a:r>
            <a:r>
              <a:rPr lang="en-US" dirty="0"/>
              <a:t>– Facebook, Google, Twitter </a:t>
            </a:r>
          </a:p>
        </p:txBody>
      </p:sp>
    </p:spTree>
    <p:extLst>
      <p:ext uri="{BB962C8B-B14F-4D97-AF65-F5344CB8AC3E}">
        <p14:creationId xmlns:p14="http://schemas.microsoft.com/office/powerpoint/2010/main" val="537326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Encoding (Client-Side)</a:t>
            </a:r>
          </a:p>
        </p:txBody>
      </p:sp>
      <p:sp>
        <p:nvSpPr>
          <p:cNvPr id="3" name="Content Placeholder 2"/>
          <p:cNvSpPr>
            <a:spLocks noGrp="1"/>
          </p:cNvSpPr>
          <p:nvPr>
            <p:ph idx="1"/>
          </p:nvPr>
        </p:nvSpPr>
        <p:spPr>
          <a:xfrm>
            <a:off x="2008162" y="3944230"/>
            <a:ext cx="45677797" cy="26395980"/>
          </a:xfrm>
        </p:spPr>
        <p:txBody>
          <a:bodyPr/>
          <a:lstStyle/>
          <a:p>
            <a:r>
              <a:rPr lang="pt-BR" dirty="0"/>
              <a:t>Client-side encoding w/Angular: </a:t>
            </a:r>
            <a:br>
              <a:rPr lang="pt-BR" dirty="0"/>
            </a:br>
            <a:r>
              <a:rPr lang="pt-BR" sz="8800" dirty="0"/>
              <a:t>“</a:t>
            </a:r>
            <a:r>
              <a:rPr lang="en-US" sz="8800" dirty="0"/>
              <a:t>AngularJS is not impervious to attack. Angular does, however, provide built-in protection from basic security holes, including cross-site scripting and HTML injection attacks. AngularJS does round-trip escaping on all strings for you” – </a:t>
            </a:r>
            <a:r>
              <a:rPr lang="en-US" sz="8800" dirty="0">
                <a:hlinkClick r:id="rId3"/>
              </a:rPr>
              <a:t>Angular FAQ</a:t>
            </a:r>
            <a:endParaRPr lang="en-US" sz="8800" dirty="0"/>
          </a:p>
          <a:p>
            <a:r>
              <a:rPr lang="en-US" sz="8800" dirty="0"/>
              <a:t>Specifically, Angular will handle both</a:t>
            </a:r>
            <a:r>
              <a:rPr lang="en-US" sz="8800" b="1" dirty="0"/>
              <a:t> ng-bind </a:t>
            </a:r>
            <a:r>
              <a:rPr lang="en-US" sz="8800" dirty="0"/>
              <a:t>and </a:t>
            </a:r>
            <a:r>
              <a:rPr lang="en-US" sz="8800" b="1" dirty="0"/>
              <a:t>{{ output }} </a:t>
            </a:r>
            <a:r>
              <a:rPr lang="en-US" sz="8800" dirty="0"/>
              <a:t>safely:</a:t>
            </a: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br>
              <a:rPr lang="en-US" sz="8800" dirty="0"/>
            </a:br>
            <a:endParaRPr lang="en-US" sz="8800" dirty="0"/>
          </a:p>
          <a:p>
            <a:r>
              <a:rPr lang="en-US" sz="8800" dirty="0"/>
              <a:t>In addition to encoding, Angular also provides a </a:t>
            </a:r>
            <a:r>
              <a:rPr lang="en-US" sz="8800" dirty="0">
                <a:hlinkClick r:id="rId4"/>
              </a:rPr>
              <a:t>$sanitize</a:t>
            </a:r>
            <a:r>
              <a:rPr lang="en-US" sz="8800" dirty="0"/>
              <a:t> service. Using directives such as </a:t>
            </a:r>
            <a:r>
              <a:rPr lang="en-US" sz="8800" dirty="0">
                <a:hlinkClick r:id="rId5"/>
              </a:rPr>
              <a:t>ng-bind-html</a:t>
            </a:r>
            <a:r>
              <a:rPr lang="en-US" sz="8800" dirty="0"/>
              <a:t> will automatically invoke it, stripping all non-whitelisted tags.</a:t>
            </a:r>
            <a:endParaRPr lang="en-US" dirty="0"/>
          </a:p>
        </p:txBody>
      </p:sp>
      <p:sp>
        <p:nvSpPr>
          <p:cNvPr id="5" name="TextBox 4"/>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6" action="ppaction://hlinksldjump"/>
              </a:rPr>
              <a:t>Next (pt.2) -&gt;</a:t>
            </a:r>
            <a:endParaRPr lang="en-US" sz="8000" dirty="0">
              <a:solidFill>
                <a:schemeClr val="bg1"/>
              </a:solidFill>
            </a:endParaRPr>
          </a:p>
        </p:txBody>
      </p:sp>
      <p:sp>
        <p:nvSpPr>
          <p:cNvPr id="6" name="Rectangle 5"/>
          <p:cNvSpPr/>
          <p:nvPr/>
        </p:nvSpPr>
        <p:spPr>
          <a:xfrm>
            <a:off x="17502742" y="31102210"/>
            <a:ext cx="14688636" cy="1208664"/>
          </a:xfrm>
          <a:prstGeom prst="rect">
            <a:avLst/>
          </a:prstGeom>
        </p:spPr>
        <p:txBody>
          <a:bodyPr wrap="none">
            <a:spAutoFit/>
          </a:bodyPr>
          <a:lstStyle/>
          <a:p>
            <a:r>
              <a:rPr lang="en-US" dirty="0">
                <a:hlinkClick r:id="rId7"/>
              </a:rPr>
              <a:t>Escape or Sanitize HTML in Angular</a:t>
            </a:r>
            <a:endParaRPr lang="en-US" dirty="0"/>
          </a:p>
        </p:txBody>
      </p:sp>
      <p:sp>
        <p:nvSpPr>
          <p:cNvPr id="7" name="Rectangle 6"/>
          <p:cNvSpPr/>
          <p:nvPr/>
        </p:nvSpPr>
        <p:spPr>
          <a:xfrm>
            <a:off x="3505200" y="11459248"/>
            <a:ext cx="47701200" cy="145824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script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angular</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module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bindExample</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controller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ExampleController</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$scope</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$scope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$scope</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name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&lt;script&gt;alert(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XSS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)&lt;/script&gt;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script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div</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ng-controller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ExampleController</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label</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Enter name: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input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type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"text"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ng-model</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label</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&gt;&lt;</a:t>
            </a:r>
            <a:r>
              <a:rPr lang="en-US" sz="8000" b="1" dirty="0" err="1">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br</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Hello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span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ng-bind</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span</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Hello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span</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span</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div</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1026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Additional Controls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675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Parser Hardening (pt.1)</a:t>
            </a:r>
          </a:p>
        </p:txBody>
      </p:sp>
      <p:sp>
        <p:nvSpPr>
          <p:cNvPr id="3" name="Content Placeholder 2"/>
          <p:cNvSpPr>
            <a:spLocks noGrp="1"/>
          </p:cNvSpPr>
          <p:nvPr>
            <p:ph idx="1"/>
          </p:nvPr>
        </p:nvSpPr>
        <p:spPr>
          <a:xfrm>
            <a:off x="2008162" y="3962400"/>
            <a:ext cx="48080638" cy="23741575"/>
          </a:xfrm>
        </p:spPr>
        <p:txBody>
          <a:bodyPr/>
          <a:lstStyle/>
          <a:p>
            <a:r>
              <a:rPr lang="en-US" dirty="0"/>
              <a:t>XML Parsers such as are vulnerable to </a:t>
            </a:r>
            <a:r>
              <a:rPr lang="en-US" dirty="0">
                <a:hlinkClick r:id="rId2"/>
              </a:rPr>
              <a:t>XML External Entity attacks</a:t>
            </a:r>
            <a:r>
              <a:rPr lang="en-US" dirty="0"/>
              <a:t> when they are configured to process Document Type Declaration (DTD) or to resolve external entities.</a:t>
            </a:r>
            <a:br>
              <a:rPr lang="en-US" dirty="0"/>
            </a:br>
            <a:endParaRPr lang="en-US" dirty="0"/>
          </a:p>
          <a:p>
            <a:r>
              <a:rPr lang="en-US" dirty="0"/>
              <a:t>This can lead to the attacker reading local files:</a:t>
            </a:r>
            <a:br>
              <a:rPr lang="en-US" dirty="0"/>
            </a:br>
            <a:br>
              <a:rPr lang="en-US" dirty="0"/>
            </a:br>
            <a:br>
              <a:rPr lang="en-US" dirty="0"/>
            </a:br>
            <a:br>
              <a:rPr lang="en-US" dirty="0"/>
            </a:br>
            <a:br>
              <a:rPr lang="en-US" dirty="0"/>
            </a:br>
            <a:endParaRPr lang="en-US" dirty="0"/>
          </a:p>
          <a:p>
            <a:r>
              <a:rPr lang="en-US" dirty="0"/>
              <a:t>Or reading remote files:</a:t>
            </a:r>
          </a:p>
        </p:txBody>
      </p:sp>
      <p:sp>
        <p:nvSpPr>
          <p:cNvPr id="4" name="Rectangle 3"/>
          <p:cNvSpPr/>
          <p:nvPr/>
        </p:nvSpPr>
        <p:spPr>
          <a:xfrm>
            <a:off x="5396523" y="13326541"/>
            <a:ext cx="31699200" cy="667875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xml</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 version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7D45"/>
                </a:solidFill>
                <a:latin typeface="Courier New" panose="02070309020205020404" pitchFamily="49" charset="0"/>
                <a:ea typeface="Times New Roman" panose="02020603050405020304" pitchFamily="18" charset="0"/>
                <a:cs typeface="Times New Roman" panose="02020603050405020304" pitchFamily="18" charset="0"/>
              </a:rPr>
              <a:t>1.0</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 encoding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ISO-8859-1</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DOCTYPE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ELEMENT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ANY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ENTITY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xxe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file:///etc/shadow</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&amp;</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xxe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B84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FB84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96523" y="23791341"/>
            <a:ext cx="40696858" cy="667875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xml</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 version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7D45"/>
                </a:solidFill>
                <a:latin typeface="Courier New" panose="02070309020205020404" pitchFamily="49" charset="0"/>
                <a:ea typeface="Times New Roman" panose="02020603050405020304" pitchFamily="18" charset="0"/>
                <a:cs typeface="Times New Roman" panose="02020603050405020304" pitchFamily="18" charset="0"/>
              </a:rPr>
              <a:t>1.0</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 encoding</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ISO-8859-1</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DOCTYPE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ELEMENT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ANY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ENTITY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chemeClr val="accent2">
                    <a:lumMod val="40000"/>
                    <a:lumOff val="60000"/>
                  </a:schemeClr>
                </a:solidFill>
                <a:latin typeface="Courier New" panose="02070309020205020404" pitchFamily="49" charset="0"/>
                <a:ea typeface="Times New Roman" panose="02020603050405020304" pitchFamily="18" charset="0"/>
                <a:cs typeface="Times New Roman" panose="02020603050405020304" pitchFamily="18" charset="0"/>
              </a:rPr>
              <a:t>xxe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http://internalnetwork/sensitive.file</a:t>
            </a:r>
            <a:r>
              <a:rPr lang="en-US" sz="8000" dirty="0">
                <a:solidFill>
                  <a:srgbClr val="02D045"/>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008073"/>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FF8906"/>
                </a:solidFill>
                <a:latin typeface="Courier New" panose="02070309020205020404" pitchFamily="49" charset="0"/>
                <a:ea typeface="Times New Roman" panose="02020603050405020304" pitchFamily="18" charset="0"/>
                <a:cs typeface="Times New Roman" panose="02020603050405020304" pitchFamily="18" charset="0"/>
              </a:rPr>
              <a:t>&gt;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&amp;</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xxe</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FB84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8000" dirty="0">
                <a:solidFill>
                  <a:srgbClr val="F6C1D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8000" dirty="0">
                <a:solidFill>
                  <a:srgbClr val="FB84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3"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3135941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Parser Hardening (pt.2)</a:t>
            </a:r>
          </a:p>
        </p:txBody>
      </p:sp>
      <p:sp>
        <p:nvSpPr>
          <p:cNvPr id="3" name="Content Placeholder 2"/>
          <p:cNvSpPr>
            <a:spLocks noGrp="1"/>
          </p:cNvSpPr>
          <p:nvPr>
            <p:ph idx="1"/>
          </p:nvPr>
        </p:nvSpPr>
        <p:spPr>
          <a:xfrm>
            <a:off x="1804962" y="3962400"/>
            <a:ext cx="49198238" cy="23741575"/>
          </a:xfrm>
        </p:spPr>
        <p:txBody>
          <a:bodyPr/>
          <a:lstStyle/>
          <a:p>
            <a:r>
              <a:rPr lang="en-US" dirty="0"/>
              <a:t>Even popular frameworks such as Spring suffer from these </a:t>
            </a:r>
            <a:r>
              <a:rPr lang="en-US" dirty="0">
                <a:hlinkClick r:id="rId3"/>
              </a:rPr>
              <a:t>issues</a:t>
            </a:r>
            <a:endParaRPr lang="en-US" dirty="0"/>
          </a:p>
          <a:p>
            <a:r>
              <a:rPr lang="en-US" dirty="0"/>
              <a:t>The </a:t>
            </a:r>
            <a:r>
              <a:rPr lang="en-US" dirty="0">
                <a:hlinkClick r:id="rId4"/>
              </a:rPr>
              <a:t>fix</a:t>
            </a:r>
            <a:r>
              <a:rPr lang="en-US" dirty="0"/>
              <a:t> has secured the </a:t>
            </a:r>
            <a:r>
              <a:rPr lang="en-US" dirty="0" err="1"/>
              <a:t>SAXSource</a:t>
            </a:r>
            <a:r>
              <a:rPr lang="en-US" dirty="0"/>
              <a:t> &amp; </a:t>
            </a:r>
            <a:r>
              <a:rPr lang="en-US" dirty="0" err="1"/>
              <a:t>StreamSource</a:t>
            </a:r>
            <a:r>
              <a:rPr lang="en-US" dirty="0"/>
              <a:t> parsers</a:t>
            </a:r>
          </a:p>
          <a:p>
            <a:r>
              <a:rPr lang="en-US" dirty="0"/>
              <a:t>Users are still responsible for securing </a:t>
            </a:r>
            <a:r>
              <a:rPr lang="en-US" dirty="0">
                <a:hlinkClick r:id="rId5"/>
              </a:rPr>
              <a:t>DOMSource</a:t>
            </a:r>
            <a:r>
              <a:rPr lang="en-US" dirty="0"/>
              <a:t> &amp; </a:t>
            </a:r>
            <a:r>
              <a:rPr lang="en-US" dirty="0">
                <a:hlinkClick r:id="rId6"/>
              </a:rPr>
              <a:t>StAXSource</a:t>
            </a:r>
            <a:r>
              <a:rPr lang="en-US" dirty="0"/>
              <a:t> parsers</a:t>
            </a:r>
          </a:p>
        </p:txBody>
      </p:sp>
      <p:sp>
        <p:nvSpPr>
          <p:cNvPr id="5" name="Rectangle 4"/>
          <p:cNvSpPr/>
          <p:nvPr/>
        </p:nvSpPr>
        <p:spPr>
          <a:xfrm>
            <a:off x="0" y="23385955"/>
            <a:ext cx="46990000" cy="799603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void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secureXMLInputFactory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throws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Exception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XMLInputFactory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xif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XMLInputFactory</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newFactory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xif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setProperty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XMLInputFactory</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IS_SUPPORTING_EXTERNAL_ENTITIES</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xif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setProperty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XMLInputFactory</a:t>
            </a:r>
            <a:r>
              <a:rPr lang="en-US" sz="8000" b="1"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SUPPORT_DTD</a:t>
            </a: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XMLStreamReader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xsr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xif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createXMLStreamReader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StreamSource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7740923" y="30732883"/>
            <a:ext cx="12700000" cy="1569660"/>
          </a:xfrm>
          <a:prstGeom prst="rect">
            <a:avLst/>
          </a:prstGeom>
        </p:spPr>
        <p:txBody>
          <a:bodyPr wrap="square">
            <a:spAutoFit/>
          </a:bodyPr>
          <a:lstStyle/>
          <a:p>
            <a:r>
              <a:rPr lang="en-US" sz="9600" dirty="0" err="1">
                <a:hlinkClick r:id="rId7"/>
              </a:rPr>
              <a:t>Stackoverflow</a:t>
            </a:r>
            <a:r>
              <a:rPr lang="en-US" sz="9600" dirty="0">
                <a:hlinkClick r:id="rId7"/>
              </a:rPr>
              <a:t> Example</a:t>
            </a:r>
            <a:r>
              <a:rPr lang="en-US" sz="9600" dirty="0"/>
              <a:t> </a:t>
            </a:r>
          </a:p>
        </p:txBody>
      </p:sp>
      <p:sp>
        <p:nvSpPr>
          <p:cNvPr id="8" name="Rectangle 7"/>
          <p:cNvSpPr/>
          <p:nvPr/>
        </p:nvSpPr>
        <p:spPr>
          <a:xfrm>
            <a:off x="0" y="10223502"/>
            <a:ext cx="58494637" cy="1326517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void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secureDocumentBuilderFactory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throws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Exception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DocumentBuilderFactory</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DocumentBuilderFactory</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newInstance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setFeature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"http://apache.org/xml/features/</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disallow-doctype-</a:t>
            </a:r>
            <a:r>
              <a:rPr lang="en-US" sz="8000" b="1"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decl</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setFeature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"http://xml.org/sax/features/</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external-general-entities</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setFeature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"http://xml.org/sax/features/</a:t>
            </a:r>
            <a:r>
              <a:rPr lang="en-US" sz="8000" b="1"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external-parameter-entities</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setXIncludeAware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setExpandEntityReferences</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DocumentBuilder</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dbf</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newDocumentBuilder</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Document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document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db</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parse</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8"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3362913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(pt.1)</a:t>
            </a:r>
          </a:p>
        </p:txBody>
      </p:sp>
      <p:sp>
        <p:nvSpPr>
          <p:cNvPr id="3" name="Content Placeholder 2"/>
          <p:cNvSpPr>
            <a:spLocks noGrp="1"/>
          </p:cNvSpPr>
          <p:nvPr>
            <p:ph idx="1"/>
          </p:nvPr>
        </p:nvSpPr>
        <p:spPr>
          <a:xfrm>
            <a:off x="1117600" y="3505200"/>
            <a:ext cx="49733200" cy="26974800"/>
          </a:xfrm>
        </p:spPr>
        <p:txBody>
          <a:bodyPr/>
          <a:lstStyle/>
          <a:p>
            <a:r>
              <a:rPr lang="en-US" dirty="0">
                <a:hlinkClick r:id="rId2"/>
              </a:rPr>
              <a:t>Logging</a:t>
            </a:r>
            <a:r>
              <a:rPr lang="en-US" dirty="0"/>
              <a:t> is a critical aspect of application security. It is important to establish agreed upon standards for all apps in your portfolio so that data from logged events can be “consumed, correlated, analyzed, and managed by a wide variety of systems”. Consistency is key.</a:t>
            </a:r>
          </a:p>
          <a:p>
            <a:r>
              <a:rPr lang="en-US" dirty="0"/>
              <a:t>Examples of events which should be logged (</a:t>
            </a:r>
            <a:r>
              <a:rPr lang="en-US" dirty="0">
                <a:hlinkClick r:id="rId3"/>
              </a:rPr>
              <a:t>full list of examples</a:t>
            </a:r>
            <a:r>
              <a:rPr lang="en-US" dirty="0"/>
              <a:t>):</a:t>
            </a:r>
          </a:p>
          <a:p>
            <a:pPr lvl="1"/>
            <a:r>
              <a:rPr lang="en-US" dirty="0"/>
              <a:t>Authentication, Authorization, and Session Management failures</a:t>
            </a:r>
          </a:p>
          <a:p>
            <a:pPr lvl="1"/>
            <a:r>
              <a:rPr lang="en-US" dirty="0"/>
              <a:t>Input and output validation failures (such as business logic/parameter tampering)</a:t>
            </a:r>
          </a:p>
          <a:p>
            <a:pPr lvl="1"/>
            <a:r>
              <a:rPr lang="en-US" dirty="0"/>
              <a:t>High risk functionality: any use of administrative privileges, adding/deleting users, using or changing encryption keys, changes in app configuration, etc.</a:t>
            </a:r>
          </a:p>
          <a:p>
            <a:r>
              <a:rPr lang="en-US" dirty="0"/>
              <a:t>Examples of event details which should be logged (</a:t>
            </a:r>
            <a:r>
              <a:rPr lang="en-US" dirty="0">
                <a:hlinkClick r:id="rId4"/>
              </a:rPr>
              <a:t>full list of examples</a:t>
            </a:r>
            <a:r>
              <a:rPr lang="en-US" dirty="0"/>
              <a:t>):</a:t>
            </a:r>
          </a:p>
          <a:p>
            <a:pPr lvl="1"/>
            <a:r>
              <a:rPr lang="en-US" dirty="0"/>
              <a:t>Who – Network address, user name / machine id, role / </a:t>
            </a:r>
            <a:r>
              <a:rPr lang="en-US" dirty="0" err="1"/>
              <a:t>priviliges</a:t>
            </a:r>
            <a:endParaRPr lang="en-US" dirty="0"/>
          </a:p>
          <a:p>
            <a:pPr lvl="1"/>
            <a:r>
              <a:rPr lang="en-US" dirty="0"/>
              <a:t>What – Event type, log level (severity), brief description</a:t>
            </a:r>
          </a:p>
          <a:p>
            <a:pPr lvl="1"/>
            <a:r>
              <a:rPr lang="en-US" dirty="0"/>
              <a:t>Where – App id, Service name &amp; version, HTTP entry point, module/class name</a:t>
            </a:r>
          </a:p>
          <a:p>
            <a:pPr lvl="1"/>
            <a:r>
              <a:rPr lang="en-US" dirty="0"/>
              <a:t>When – Standard date/time format, “Request ID” or “Transaction ID” for correlation</a:t>
            </a:r>
          </a:p>
          <a:p>
            <a:pPr lvl="1"/>
            <a:r>
              <a:rPr lang="en-US" dirty="0"/>
              <a:t>Many other options depending on the specific event in question, see link above</a:t>
            </a:r>
          </a:p>
        </p:txBody>
      </p:sp>
      <p:sp>
        <p:nvSpPr>
          <p:cNvPr id="4" name="TextBox 3"/>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5"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1207061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(pt.2)</a:t>
            </a:r>
          </a:p>
        </p:txBody>
      </p:sp>
      <p:sp>
        <p:nvSpPr>
          <p:cNvPr id="3" name="Content Placeholder 2"/>
          <p:cNvSpPr>
            <a:spLocks noGrp="1"/>
          </p:cNvSpPr>
          <p:nvPr>
            <p:ph idx="1"/>
          </p:nvPr>
        </p:nvSpPr>
        <p:spPr>
          <a:xfrm>
            <a:off x="1117600" y="3505200"/>
            <a:ext cx="49733200" cy="26974800"/>
          </a:xfrm>
        </p:spPr>
        <p:txBody>
          <a:bodyPr/>
          <a:lstStyle/>
          <a:p>
            <a:r>
              <a:rPr lang="en-US" dirty="0"/>
              <a:t>Not only should we be meticulous about what we need to log, but we also need to be aware of what we should avoid (</a:t>
            </a:r>
            <a:r>
              <a:rPr lang="en-US" dirty="0">
                <a:hlinkClick r:id="rId2"/>
              </a:rPr>
              <a:t>full list of examples</a:t>
            </a:r>
            <a:r>
              <a:rPr lang="en-US" dirty="0"/>
              <a:t>):</a:t>
            </a:r>
          </a:p>
          <a:p>
            <a:pPr lvl="1"/>
            <a:r>
              <a:rPr lang="en-US" dirty="0"/>
              <a:t>Secrets &amp; Credentials – Access Tokens, Session IDs, DB connection strings, API secrets, passwords for authentication, encryption keys</a:t>
            </a:r>
          </a:p>
          <a:p>
            <a:pPr lvl="1"/>
            <a:r>
              <a:rPr lang="en-US" dirty="0"/>
              <a:t>Personally Identifiable Information – Addresses, phone numbers, emails, govt ids</a:t>
            </a:r>
          </a:p>
          <a:p>
            <a:pPr lvl="1"/>
            <a:r>
              <a:rPr lang="en-US" dirty="0"/>
              <a:t>Payment Card Information (PCI) – Primary Account Number, CCV, PIN, expiration</a:t>
            </a:r>
          </a:p>
          <a:p>
            <a:pPr lvl="1"/>
            <a:r>
              <a:rPr lang="en-US" dirty="0"/>
              <a:t>Options include: Excluding, masking, sanitizing, hashing, encrypting</a:t>
            </a:r>
          </a:p>
          <a:p>
            <a:r>
              <a:rPr lang="en-US" dirty="0"/>
              <a:t>Validate &amp; Protect your logs &amp; logging system (full list of examples </a:t>
            </a:r>
            <a:r>
              <a:rPr lang="en-US" dirty="0">
                <a:hlinkClick r:id="rId3"/>
              </a:rPr>
              <a:t>1</a:t>
            </a:r>
            <a:r>
              <a:rPr lang="en-US" dirty="0"/>
              <a:t> </a:t>
            </a:r>
            <a:r>
              <a:rPr lang="en-US" dirty="0">
                <a:hlinkClick r:id="rId4"/>
              </a:rPr>
              <a:t>2</a:t>
            </a:r>
            <a:r>
              <a:rPr lang="en-US" dirty="0"/>
              <a:t>):</a:t>
            </a:r>
          </a:p>
          <a:p>
            <a:pPr lvl="1"/>
            <a:r>
              <a:rPr lang="en-US" dirty="0"/>
              <a:t>Standard controls such as input validation, sanitization, and encoding apply</a:t>
            </a:r>
            <a:br>
              <a:rPr lang="en-US" dirty="0"/>
            </a:br>
            <a:r>
              <a:rPr lang="en-US" dirty="0"/>
              <a:t>(Imagine injecting a Stored XSS into the logging system, information gold mine!)</a:t>
            </a:r>
          </a:p>
          <a:p>
            <a:pPr lvl="1"/>
            <a:r>
              <a:rPr lang="en-US" dirty="0"/>
              <a:t>Protect data at rest – Tamper detection, read only media, access control &amp; audit</a:t>
            </a:r>
          </a:p>
          <a:p>
            <a:pPr lvl="1"/>
            <a:r>
              <a:rPr lang="en-US" dirty="0"/>
              <a:t>Protect data in transit – HTTPS, strong machine to machine authentication</a:t>
            </a:r>
          </a:p>
          <a:p>
            <a:r>
              <a:rPr lang="en-US" dirty="0"/>
              <a:t>Logs are only useful if we can review them!</a:t>
            </a:r>
          </a:p>
          <a:p>
            <a:pPr lvl="1"/>
            <a:r>
              <a:rPr lang="en-US" dirty="0"/>
              <a:t>Integrate application security events with other security events using an </a:t>
            </a:r>
            <a:r>
              <a:rPr lang="en-US" dirty="0">
                <a:hlinkClick r:id="rId5"/>
              </a:rPr>
              <a:t>SIEM</a:t>
            </a:r>
            <a:endParaRPr lang="en-US" dirty="0"/>
          </a:p>
          <a:p>
            <a:pPr lvl="1"/>
            <a:r>
              <a:rPr lang="en-US" dirty="0"/>
              <a:t>Consider simulating an intrusion to test whether alerting is working properly</a:t>
            </a:r>
          </a:p>
        </p:txBody>
      </p:sp>
      <p:sp>
        <p:nvSpPr>
          <p:cNvPr id="4" name="TextBox 3"/>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6"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935674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Service - Vault</a:t>
            </a:r>
          </a:p>
        </p:txBody>
      </p:sp>
      <p:sp>
        <p:nvSpPr>
          <p:cNvPr id="3" name="Content Placeholder 2"/>
          <p:cNvSpPr>
            <a:spLocks noGrp="1"/>
          </p:cNvSpPr>
          <p:nvPr>
            <p:ph idx="1"/>
          </p:nvPr>
        </p:nvSpPr>
        <p:spPr>
          <a:xfrm>
            <a:off x="2008162" y="3860800"/>
            <a:ext cx="49198238" cy="26670000"/>
          </a:xfrm>
        </p:spPr>
        <p:txBody>
          <a:bodyPr/>
          <a:lstStyle/>
          <a:p>
            <a:r>
              <a:rPr lang="en-US" dirty="0"/>
              <a:t>Implementing cryptography and key management is a non-trivial task</a:t>
            </a:r>
          </a:p>
          <a:p>
            <a:r>
              <a:rPr lang="en-US" dirty="0"/>
              <a:t>Centralizing your crypto operations, keys, and secrets is recommended</a:t>
            </a:r>
          </a:p>
          <a:p>
            <a:r>
              <a:rPr lang="en-US" dirty="0">
                <a:hlinkClick r:id="rId2"/>
              </a:rPr>
              <a:t>Vault</a:t>
            </a:r>
            <a:r>
              <a:rPr lang="en-US" dirty="0"/>
              <a:t> is an open source project which provides features such as:</a:t>
            </a:r>
          </a:p>
          <a:p>
            <a:pPr lvl="1"/>
            <a:r>
              <a:rPr lang="en-US" dirty="0"/>
              <a:t>Secure Secret Storage – Store sensitive artifacts, such as API keys</a:t>
            </a:r>
          </a:p>
          <a:p>
            <a:pPr lvl="1"/>
            <a:r>
              <a:rPr lang="en-US" dirty="0"/>
              <a:t>Leasing, Renewal, and Revocation – Gain more control over the secret lifecycle</a:t>
            </a:r>
          </a:p>
          <a:p>
            <a:pPr lvl="1"/>
            <a:r>
              <a:rPr lang="en-US" dirty="0"/>
              <a:t>Data Encryption – Takes out the guess work, gives developers simple methods</a:t>
            </a:r>
          </a:p>
          <a:p>
            <a:pPr lvl="1"/>
            <a:r>
              <a:rPr lang="en-US" dirty="0"/>
              <a:t>Auditing &amp; Access Control Policies – Create ACLs and monitor access</a:t>
            </a:r>
          </a:p>
          <a:p>
            <a:r>
              <a:rPr lang="en-US" dirty="0"/>
              <a:t>Using a crypto service allows developers to avoid hardcoding sensitive secrets such as API keys directly into source. An article details how </a:t>
            </a:r>
            <a:r>
              <a:rPr lang="en-US" dirty="0">
                <a:hlinkClick r:id="rId3"/>
              </a:rPr>
              <a:t>thousands of AWS secret keys </a:t>
            </a:r>
            <a:r>
              <a:rPr lang="en-US" dirty="0"/>
              <a:t>were available to hackers by simply searching GitHub for certain strings. See next page for </a:t>
            </a:r>
            <a:r>
              <a:rPr lang="en-US" dirty="0">
                <a:hlinkClick r:id="rId4"/>
              </a:rPr>
              <a:t>Spring solution</a:t>
            </a:r>
            <a:endParaRPr lang="en-US" dirty="0"/>
          </a:p>
          <a:p>
            <a:r>
              <a:rPr lang="en-US" dirty="0"/>
              <a:t>The author’s favorite feature is the remote encrypt/decrypt functionality via the </a:t>
            </a:r>
            <a:r>
              <a:rPr lang="en-US" dirty="0">
                <a:hlinkClick r:id="rId5"/>
              </a:rPr>
              <a:t>Transit backend</a:t>
            </a:r>
            <a:r>
              <a:rPr lang="en-US" dirty="0"/>
              <a:t>. If a key is particularly sensitive, you can offload all crypto operations to the remote service, thus never allowing any access to the key whatsoever, even temporarily in app memory.</a:t>
            </a:r>
          </a:p>
          <a:p>
            <a:pPr lvl="1"/>
            <a:endParaRPr lang="en-US" dirty="0"/>
          </a:p>
          <a:p>
            <a:pPr lvl="1"/>
            <a:endParaRPr lang="en-US" dirty="0"/>
          </a:p>
          <a:p>
            <a:pPr lvl="1"/>
            <a:endParaRPr lang="en-US" dirty="0"/>
          </a:p>
          <a:p>
            <a:pPr lvl="1"/>
            <a:endParaRPr lang="en-US" dirty="0"/>
          </a:p>
        </p:txBody>
      </p:sp>
      <p:sp>
        <p:nvSpPr>
          <p:cNvPr id="5" name="TextBox 4"/>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6" action="ppaction://hlinksldjump"/>
              </a:rPr>
              <a:t>Next (pt.2) -&gt;</a:t>
            </a:r>
            <a:endParaRPr lang="en-US" sz="8000" dirty="0">
              <a:solidFill>
                <a:schemeClr val="bg1"/>
              </a:solidFill>
            </a:endParaRPr>
          </a:p>
        </p:txBody>
      </p:sp>
    </p:spTree>
    <p:extLst>
      <p:ext uri="{BB962C8B-B14F-4D97-AF65-F5344CB8AC3E}">
        <p14:creationId xmlns:p14="http://schemas.microsoft.com/office/powerpoint/2010/main" val="415087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 Tier Security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5347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Service - Vault</a:t>
            </a:r>
          </a:p>
        </p:txBody>
      </p:sp>
      <p:sp>
        <p:nvSpPr>
          <p:cNvPr id="3" name="Content Placeholder 2"/>
          <p:cNvSpPr>
            <a:spLocks noGrp="1"/>
          </p:cNvSpPr>
          <p:nvPr>
            <p:ph idx="1"/>
          </p:nvPr>
        </p:nvSpPr>
        <p:spPr>
          <a:xfrm>
            <a:off x="2008162" y="3860800"/>
            <a:ext cx="49198238" cy="26670000"/>
          </a:xfrm>
        </p:spPr>
        <p:txBody>
          <a:bodyPr/>
          <a:lstStyle/>
          <a:p>
            <a:r>
              <a:rPr lang="en-US" dirty="0"/>
              <a:t>The </a:t>
            </a:r>
            <a:r>
              <a:rPr lang="en-US" dirty="0">
                <a:hlinkClick r:id="rId2"/>
              </a:rPr>
              <a:t>Spring solution</a:t>
            </a:r>
            <a:r>
              <a:rPr lang="en-US" dirty="0"/>
              <a:t> provides a convenient </a:t>
            </a:r>
            <a:r>
              <a:rPr lang="en-US" dirty="0" err="1"/>
              <a:t>VaultTemplate</a:t>
            </a:r>
            <a:r>
              <a:rPr lang="en-US" dirty="0"/>
              <a:t> that provides developers with an easy alternative to hardcoding secrets</a:t>
            </a:r>
          </a:p>
          <a:p>
            <a:r>
              <a:rPr lang="en-US" dirty="0"/>
              <a:t>After following the directions to setup a Vault server and importing the necessary artifacts into your POM, you may use </a:t>
            </a:r>
            <a:r>
              <a:rPr lang="en-US" b="1" dirty="0"/>
              <a:t>@</a:t>
            </a:r>
            <a:r>
              <a:rPr lang="en-US" b="1" dirty="0" err="1"/>
              <a:t>VaultPropertySource</a:t>
            </a:r>
            <a:endParaRPr lang="en-US" b="1" dirty="0"/>
          </a:p>
          <a:p>
            <a:endParaRPr lang="en-US" dirty="0"/>
          </a:p>
          <a:p>
            <a:pPr lvl="1"/>
            <a:endParaRPr lang="en-US" dirty="0"/>
          </a:p>
          <a:p>
            <a:pPr lvl="1"/>
            <a:endParaRPr lang="en-US" dirty="0"/>
          </a:p>
          <a:p>
            <a:pPr lvl="1"/>
            <a:endParaRPr lang="en-US" dirty="0"/>
          </a:p>
        </p:txBody>
      </p:sp>
      <p:sp>
        <p:nvSpPr>
          <p:cNvPr id="5" name="Rectangle 4"/>
          <p:cNvSpPr/>
          <p:nvPr/>
        </p:nvSpPr>
        <p:spPr>
          <a:xfrm>
            <a:off x="5919761" y="11667722"/>
            <a:ext cx="42543439" cy="1721702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Configuration</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VaultPropertySource</a:t>
            </a:r>
            <a:r>
              <a:rPr lang="en-US" sz="8000" b="1"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("secret/my-application")</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AppConfig</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Autowired</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Environment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env</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Bean</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setPassword</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env</a:t>
            </a:r>
            <a:r>
              <a:rPr lang="en-US" sz="8000" dirty="0" err="1">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getProperty</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b="1" dirty="0" err="1">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database.password</a:t>
            </a:r>
            <a:r>
              <a:rPr lang="en-US" sz="8000" dirty="0">
                <a:solidFill>
                  <a:srgbClr val="00C4C4"/>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D2CD86"/>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b="1" dirty="0">
                <a:solidFill>
                  <a:srgbClr val="E6617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err="1">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testBean</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D1D1D1"/>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0" dirty="0">
                <a:solidFill>
                  <a:srgbClr val="B060B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43284459" y="31102210"/>
            <a:ext cx="6327373" cy="1323439"/>
          </a:xfrm>
          <a:prstGeom prst="rect">
            <a:avLst/>
          </a:prstGeom>
          <a:noFill/>
        </p:spPr>
        <p:txBody>
          <a:bodyPr wrap="none" rtlCol="0">
            <a:spAutoFit/>
          </a:bodyPr>
          <a:lstStyle/>
          <a:p>
            <a:r>
              <a:rPr lang="en-US" sz="8000" dirty="0">
                <a:solidFill>
                  <a:schemeClr val="bg1"/>
                </a:solidFill>
                <a:hlinkClick r:id="rId3" action="ppaction://hlinksldjump"/>
              </a:rPr>
              <a:t>&lt;- Back (pt.1)</a:t>
            </a:r>
            <a:endParaRPr lang="en-US" sz="8000" dirty="0">
              <a:solidFill>
                <a:schemeClr val="bg1"/>
              </a:solidFill>
            </a:endParaRPr>
          </a:p>
        </p:txBody>
      </p:sp>
    </p:spTree>
    <p:extLst>
      <p:ext uri="{BB962C8B-B14F-4D97-AF65-F5344CB8AC3E}">
        <p14:creationId xmlns:p14="http://schemas.microsoft.com/office/powerpoint/2010/main" val="1465165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Appendix</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Limiting</a:t>
            </a:r>
          </a:p>
        </p:txBody>
      </p:sp>
      <p:sp>
        <p:nvSpPr>
          <p:cNvPr id="3" name="Content Placeholder 2"/>
          <p:cNvSpPr>
            <a:spLocks noGrp="1"/>
          </p:cNvSpPr>
          <p:nvPr>
            <p:ph idx="1"/>
          </p:nvPr>
        </p:nvSpPr>
        <p:spPr/>
        <p:txBody>
          <a:bodyPr>
            <a:normAutofit/>
          </a:bodyPr>
          <a:lstStyle/>
          <a:p>
            <a:r>
              <a:rPr lang="en-US" dirty="0"/>
              <a:t>TOD:</a:t>
            </a:r>
          </a:p>
        </p:txBody>
      </p:sp>
    </p:spTree>
    <p:extLst>
      <p:ext uri="{BB962C8B-B14F-4D97-AF65-F5344CB8AC3E}">
        <p14:creationId xmlns:p14="http://schemas.microsoft.com/office/powerpoint/2010/main" val="3860378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a:t>
            </a:r>
          </a:p>
        </p:txBody>
      </p:sp>
      <p:sp>
        <p:nvSpPr>
          <p:cNvPr id="3" name="Content Placeholder 2"/>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446630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Rights &amp; Licensing</a:t>
            </a:r>
          </a:p>
        </p:txBody>
      </p:sp>
      <p:sp>
        <p:nvSpPr>
          <p:cNvPr id="3" name="Content Placeholder 2"/>
          <p:cNvSpPr>
            <a:spLocks noGrp="1"/>
          </p:cNvSpPr>
          <p:nvPr>
            <p:ph idx="1"/>
          </p:nvPr>
        </p:nvSpPr>
        <p:spPr>
          <a:xfrm>
            <a:off x="3428999" y="4739640"/>
            <a:ext cx="44907591" cy="25892760"/>
          </a:xfrm>
        </p:spPr>
        <p:txBody>
          <a:bodyPr>
            <a:normAutofit fontScale="92500"/>
          </a:bodyPr>
          <a:lstStyle/>
          <a:p>
            <a:r>
              <a:rPr lang="en-US"/>
              <a:t>Application Security Architecture for Modern 4-Tier Web Platforms by </a:t>
            </a:r>
            <a:r>
              <a:rPr lang="en-US">
                <a:hlinkClick r:id="rId2"/>
              </a:rPr>
              <a:t>Anton Abashkin</a:t>
            </a:r>
            <a:r>
              <a:rPr lang="en-US"/>
              <a:t> is shared under a </a:t>
            </a:r>
            <a:r>
              <a:rPr lang="en-US">
                <a:hlinkClick r:id="rId3"/>
              </a:rPr>
              <a:t>Attribution-NonCommercial-ShareAlike 4.0 International</a:t>
            </a:r>
            <a:r>
              <a:rPr lang="en-US"/>
              <a:t> license</a:t>
            </a:r>
            <a:br>
              <a:rPr lang="en-US"/>
            </a:br>
            <a:endParaRPr lang="en-US"/>
          </a:p>
          <a:p>
            <a:r>
              <a:rPr lang="en-US" b="1"/>
              <a:t>You are free to:</a:t>
            </a:r>
          </a:p>
          <a:p>
            <a:pPr lvl="1"/>
            <a:r>
              <a:rPr lang="en-US" b="1"/>
              <a:t>Share</a:t>
            </a:r>
            <a:r>
              <a:rPr lang="en-US"/>
              <a:t> — copy and redistribute the material in any medium or format </a:t>
            </a:r>
          </a:p>
          <a:p>
            <a:pPr lvl="1"/>
            <a:r>
              <a:rPr lang="en-US" b="1"/>
              <a:t>Adapt</a:t>
            </a:r>
            <a:r>
              <a:rPr lang="en-US"/>
              <a:t> — remix, transform, and build upon the material </a:t>
            </a:r>
            <a:br>
              <a:rPr lang="en-US"/>
            </a:br>
            <a:endParaRPr lang="en-US"/>
          </a:p>
          <a:p>
            <a:r>
              <a:rPr lang="en-US" b="1"/>
              <a:t>Under the following terms:</a:t>
            </a:r>
          </a:p>
          <a:p>
            <a:pPr lvl="1"/>
            <a:r>
              <a:rPr lang="en-US" b="1"/>
              <a:t>Attribution</a:t>
            </a:r>
            <a:r>
              <a:rPr lang="en-US"/>
              <a:t> — You must give </a:t>
            </a:r>
            <a:r>
              <a:rPr lang="en-US">
                <a:hlinkClick r:id="rId3"/>
              </a:rPr>
              <a:t>appropriate credit</a:t>
            </a:r>
            <a:r>
              <a:rPr lang="en-US"/>
              <a:t>, provide a link to the license, and </a:t>
            </a:r>
            <a:r>
              <a:rPr lang="en-US">
                <a:hlinkClick r:id="rId3"/>
              </a:rPr>
              <a:t>indicate if changes were made</a:t>
            </a:r>
            <a:r>
              <a:rPr lang="en-US"/>
              <a:t>. You may do so in any reasonable manner, but not in any way that suggests the licensor endorses you or your use. </a:t>
            </a:r>
          </a:p>
          <a:p>
            <a:pPr lvl="1"/>
            <a:r>
              <a:rPr lang="en-US" b="1"/>
              <a:t>NonCommercial</a:t>
            </a:r>
            <a:r>
              <a:rPr lang="en-US"/>
              <a:t> — You may not use the material for </a:t>
            </a:r>
            <a:r>
              <a:rPr lang="en-US">
                <a:hlinkClick r:id="rId3"/>
              </a:rPr>
              <a:t>commercial purposes</a:t>
            </a:r>
            <a:r>
              <a:rPr lang="en-US"/>
              <a:t>. </a:t>
            </a:r>
          </a:p>
          <a:p>
            <a:pPr lvl="1"/>
            <a:r>
              <a:rPr lang="en-US" b="1"/>
              <a:t>ShareAlike</a:t>
            </a:r>
            <a:r>
              <a:rPr lang="en-US"/>
              <a:t> — If you remix, transform, or build upon the material, you must distribute your contributions under the </a:t>
            </a:r>
            <a:r>
              <a:rPr lang="en-US">
                <a:hlinkClick r:id="rId3"/>
              </a:rPr>
              <a:t>same license</a:t>
            </a:r>
            <a:r>
              <a:rPr lang="en-US"/>
              <a:t> as the original. </a:t>
            </a:r>
          </a:p>
          <a:p>
            <a:pPr lvl="1"/>
            <a:r>
              <a:rPr lang="en-US" b="1"/>
              <a:t>No additional restrictions</a:t>
            </a:r>
            <a:r>
              <a:rPr lang="en-US"/>
              <a:t> — You may not apply legal terms or </a:t>
            </a:r>
            <a:r>
              <a:rPr lang="en-US">
                <a:hlinkClick r:id="rId3"/>
              </a:rPr>
              <a:t>technological measures</a:t>
            </a:r>
            <a:r>
              <a:rPr lang="en-US"/>
              <a:t> that legally restrict others from doing anything the license permits. </a:t>
            </a:r>
          </a:p>
          <a:p>
            <a:endParaRPr lang="en-US"/>
          </a:p>
        </p:txBody>
      </p:sp>
      <p:pic>
        <p:nvPicPr>
          <p:cNvPr id="4102" name="Picture 6"/>
          <p:cNvPicPr>
            <a:picLocks noChangeAspect="1" noChangeArrowheads="1"/>
          </p:cNvPicPr>
          <p:nvPr/>
        </p:nvPicPr>
        <p:blipFill>
          <a:blip r:embed="rId4" cstate="print"/>
          <a:srcRect/>
          <a:stretch>
            <a:fillRect/>
          </a:stretch>
        </p:blipFill>
        <p:spPr bwMode="auto">
          <a:xfrm>
            <a:off x="2171700" y="19586258"/>
            <a:ext cx="2674620" cy="2711767"/>
          </a:xfrm>
          <a:prstGeom prst="rect">
            <a:avLst/>
          </a:prstGeom>
          <a:noFill/>
          <a:ln w="9525">
            <a:noFill/>
            <a:miter lim="800000"/>
            <a:headEnd/>
            <a:tailEnd/>
          </a:ln>
        </p:spPr>
      </p:pic>
      <p:pic>
        <p:nvPicPr>
          <p:cNvPr id="4103" name="Picture 7"/>
          <p:cNvPicPr>
            <a:picLocks noChangeAspect="1" noChangeArrowheads="1"/>
          </p:cNvPicPr>
          <p:nvPr/>
        </p:nvPicPr>
        <p:blipFill>
          <a:blip r:embed="rId5" cstate="print"/>
          <a:srcRect/>
          <a:stretch>
            <a:fillRect/>
          </a:stretch>
        </p:blipFill>
        <p:spPr bwMode="auto">
          <a:xfrm>
            <a:off x="2181224" y="13007339"/>
            <a:ext cx="2710815" cy="2788267"/>
          </a:xfrm>
          <a:prstGeom prst="rect">
            <a:avLst/>
          </a:prstGeom>
          <a:noFill/>
          <a:ln w="9525">
            <a:noFill/>
            <a:miter lim="800000"/>
            <a:headEnd/>
            <a:tailEnd/>
          </a:ln>
        </p:spPr>
      </p:pic>
      <p:pic>
        <p:nvPicPr>
          <p:cNvPr id="4104" name="Picture 8"/>
          <p:cNvPicPr>
            <a:picLocks noChangeAspect="1" noChangeArrowheads="1"/>
          </p:cNvPicPr>
          <p:nvPr/>
        </p:nvPicPr>
        <p:blipFill>
          <a:blip r:embed="rId6" cstate="print"/>
          <a:srcRect/>
          <a:stretch>
            <a:fillRect/>
          </a:stretch>
        </p:blipFill>
        <p:spPr bwMode="auto">
          <a:xfrm>
            <a:off x="2212658" y="22334220"/>
            <a:ext cx="2633662" cy="2597584"/>
          </a:xfrm>
          <a:prstGeom prst="rect">
            <a:avLst/>
          </a:prstGeom>
          <a:noFill/>
          <a:ln w="9525">
            <a:noFill/>
            <a:miter lim="800000"/>
            <a:headEnd/>
            <a:tailEnd/>
          </a:ln>
        </p:spPr>
      </p:pic>
      <p:pic>
        <p:nvPicPr>
          <p:cNvPr id="4105" name="Picture 9"/>
          <p:cNvPicPr>
            <a:picLocks noChangeAspect="1" noChangeArrowheads="1"/>
          </p:cNvPicPr>
          <p:nvPr/>
        </p:nvPicPr>
        <p:blipFill>
          <a:blip r:embed="rId7" cstate="print"/>
          <a:srcRect/>
          <a:stretch>
            <a:fillRect/>
          </a:stretch>
        </p:blipFill>
        <p:spPr bwMode="auto">
          <a:xfrm>
            <a:off x="2181225" y="24904065"/>
            <a:ext cx="2665095" cy="2665095"/>
          </a:xfrm>
          <a:prstGeom prst="rect">
            <a:avLst/>
          </a:prstGeom>
          <a:noFill/>
          <a:ln w="9525">
            <a:noFill/>
            <a:miter lim="800000"/>
            <a:headEnd/>
            <a:tailEnd/>
          </a:ln>
        </p:spPr>
      </p:pic>
    </p:spTree>
    <p:extLst>
      <p:ext uri="{BB962C8B-B14F-4D97-AF65-F5344CB8AC3E}">
        <p14:creationId xmlns:p14="http://schemas.microsoft.com/office/powerpoint/2010/main" val="115660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162" y="-1666000"/>
            <a:ext cx="47928238" cy="6362702"/>
          </a:xfrm>
        </p:spPr>
        <p:txBody>
          <a:bodyPr/>
          <a:lstStyle/>
          <a:p>
            <a:r>
              <a:rPr lang="en-US" dirty="0"/>
              <a:t>Secure Storage (Client Side)</a:t>
            </a:r>
          </a:p>
        </p:txBody>
      </p:sp>
      <p:sp>
        <p:nvSpPr>
          <p:cNvPr id="3" name="Content Placeholder 2"/>
          <p:cNvSpPr>
            <a:spLocks noGrp="1"/>
          </p:cNvSpPr>
          <p:nvPr>
            <p:ph idx="1"/>
          </p:nvPr>
        </p:nvSpPr>
        <p:spPr>
          <a:xfrm>
            <a:off x="508000" y="3505200"/>
            <a:ext cx="50495200" cy="27381200"/>
          </a:xfrm>
        </p:spPr>
        <p:txBody>
          <a:bodyPr>
            <a:normAutofit lnSpcReduction="10000"/>
          </a:bodyPr>
          <a:lstStyle/>
          <a:p>
            <a:r>
              <a:rPr lang="en-US" dirty="0"/>
              <a:t>Identify sensitive information stored on the client</a:t>
            </a:r>
          </a:p>
          <a:p>
            <a:pPr lvl="1"/>
            <a:r>
              <a:rPr lang="en-US" dirty="0"/>
              <a:t>Personally Identifiable Information (PII)</a:t>
            </a:r>
          </a:p>
          <a:p>
            <a:pPr lvl="1"/>
            <a:r>
              <a:rPr lang="en-US" dirty="0"/>
              <a:t>Payment Card Information (PCI)</a:t>
            </a:r>
          </a:p>
          <a:p>
            <a:pPr lvl="1"/>
            <a:r>
              <a:rPr lang="en-US" dirty="0" err="1"/>
              <a:t>Auth</a:t>
            </a:r>
            <a:r>
              <a:rPr lang="en-US" dirty="0"/>
              <a:t> tokens and session identifiers</a:t>
            </a:r>
            <a:br>
              <a:rPr lang="en-US" dirty="0"/>
            </a:br>
            <a:endParaRPr lang="en-US" dirty="0"/>
          </a:p>
          <a:p>
            <a:r>
              <a:rPr lang="en-US" dirty="0"/>
              <a:t>Secure Storage in Mobile Clients using encryption </a:t>
            </a:r>
          </a:p>
          <a:p>
            <a:pPr lvl="1"/>
            <a:r>
              <a:rPr lang="en-US" dirty="0"/>
              <a:t>Android provides a </a:t>
            </a:r>
            <a:r>
              <a:rPr lang="en-US" dirty="0">
                <a:hlinkClick r:id="rId3"/>
              </a:rPr>
              <a:t>Keystore</a:t>
            </a:r>
            <a:endParaRPr lang="en-US" dirty="0"/>
          </a:p>
          <a:p>
            <a:pPr lvl="1"/>
            <a:r>
              <a:rPr lang="en-US" dirty="0"/>
              <a:t>An isolated process performs all crypto operations. Key is never exposed to the app</a:t>
            </a:r>
          </a:p>
          <a:p>
            <a:pPr lvl="1"/>
            <a:r>
              <a:rPr lang="en-US" dirty="0"/>
              <a:t>For additional security, you may use a password protected key (</a:t>
            </a:r>
            <a:r>
              <a:rPr lang="en-US" dirty="0">
                <a:hlinkClick r:id="rId4"/>
              </a:rPr>
              <a:t>PBKDF2</a:t>
            </a:r>
            <a:r>
              <a:rPr lang="en-US" dirty="0"/>
              <a:t>)</a:t>
            </a:r>
          </a:p>
          <a:p>
            <a:pPr lvl="1"/>
            <a:r>
              <a:rPr lang="en-US" dirty="0"/>
              <a:t>For additional security, you may use a </a:t>
            </a:r>
            <a:r>
              <a:rPr lang="en-US" dirty="0">
                <a:hlinkClick r:id="rId5"/>
              </a:rPr>
              <a:t>hardware security element </a:t>
            </a:r>
            <a:endParaRPr lang="en-US" dirty="0"/>
          </a:p>
          <a:p>
            <a:pPr lvl="1"/>
            <a:r>
              <a:rPr lang="en-US" dirty="0"/>
              <a:t>Full disk encryption is another possibility, but requires the user to enable the screen lock. FDE is an all or nothing approach, while Keystore is more granular</a:t>
            </a:r>
            <a:br>
              <a:rPr lang="en-US" dirty="0"/>
            </a:br>
            <a:endParaRPr lang="en-US" dirty="0"/>
          </a:p>
          <a:p>
            <a:r>
              <a:rPr lang="en-US" dirty="0"/>
              <a:t>Secure Storage in Web Browsers using encryption </a:t>
            </a:r>
          </a:p>
          <a:p>
            <a:pPr lvl="1"/>
            <a:r>
              <a:rPr lang="en-US" dirty="0"/>
              <a:t>Various browsers support the </a:t>
            </a:r>
            <a:r>
              <a:rPr lang="en-US" dirty="0">
                <a:hlinkClick r:id="rId6"/>
              </a:rPr>
              <a:t>WebCrypto API</a:t>
            </a:r>
            <a:r>
              <a:rPr lang="en-US" dirty="0"/>
              <a:t> </a:t>
            </a:r>
          </a:p>
          <a:p>
            <a:pPr lvl="1"/>
            <a:r>
              <a:rPr lang="en-US" dirty="0">
                <a:hlinkClick r:id="rId7"/>
              </a:rPr>
              <a:t>CryptoKey</a:t>
            </a:r>
            <a:r>
              <a:rPr lang="en-US" dirty="0"/>
              <a:t> objects allow keys to be stored and retrieved securely. Like Keystore, the key is never exposed to the running JavaScript</a:t>
            </a:r>
          </a:p>
          <a:p>
            <a:pPr lvl="1"/>
            <a:r>
              <a:rPr lang="en-US" dirty="0"/>
              <a:t>For additional security, you may use a password protected key (</a:t>
            </a:r>
            <a:r>
              <a:rPr lang="en-US" dirty="0">
                <a:hlinkClick r:id="rId8"/>
              </a:rPr>
              <a:t>PBKDF2</a:t>
            </a:r>
            <a:r>
              <a:rPr lang="en-US" dirty="0"/>
              <a:t>)</a:t>
            </a:r>
          </a:p>
          <a:p>
            <a:pPr lvl="1"/>
            <a:endParaRPr lang="en-US" dirty="0"/>
          </a:p>
        </p:txBody>
      </p:sp>
      <p:pic>
        <p:nvPicPr>
          <p:cNvPr id="5" name="Picture 4" descr="UN Expert Urges Encryption, Anonymity Online To Preserve Freedom Of ..."/>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219274" y="3505200"/>
            <a:ext cx="13158325" cy="9868744"/>
          </a:xfrm>
          <a:prstGeom prst="rect">
            <a:avLst/>
          </a:prstGeom>
        </p:spPr>
      </p:pic>
    </p:spTree>
    <p:extLst>
      <p:ext uri="{BB962C8B-B14F-4D97-AF65-F5344CB8AC3E}">
        <p14:creationId xmlns:p14="http://schemas.microsoft.com/office/powerpoint/2010/main" val="30945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Fingerprinting</a:t>
            </a:r>
          </a:p>
        </p:txBody>
      </p:sp>
      <p:sp>
        <p:nvSpPr>
          <p:cNvPr id="3" name="Content Placeholder 2"/>
          <p:cNvSpPr>
            <a:spLocks noGrp="1"/>
          </p:cNvSpPr>
          <p:nvPr>
            <p:ph idx="1"/>
          </p:nvPr>
        </p:nvSpPr>
        <p:spPr>
          <a:xfrm>
            <a:off x="2008163" y="4267200"/>
            <a:ext cx="48436238" cy="26619200"/>
          </a:xfrm>
        </p:spPr>
        <p:txBody>
          <a:bodyPr>
            <a:normAutofit fontScale="92500" lnSpcReduction="20000"/>
          </a:bodyPr>
          <a:lstStyle/>
          <a:p>
            <a:r>
              <a:rPr lang="en-US" dirty="0"/>
              <a:t>“Fingerprinting is the capability of a site to identify or re-identify a visiting user, user agent or device via configuration settings or other observable characteristics.” – </a:t>
            </a:r>
            <a:r>
              <a:rPr lang="en-US" dirty="0">
                <a:hlinkClick r:id="rId3"/>
              </a:rPr>
              <a:t>W3C</a:t>
            </a:r>
            <a:br>
              <a:rPr lang="en-US" dirty="0"/>
            </a:br>
            <a:endParaRPr lang="en-US" dirty="0"/>
          </a:p>
          <a:p>
            <a:r>
              <a:rPr lang="en-US" dirty="0"/>
              <a:t>This technique allows us to detect attacks such as session hijacking. If a unique fingerprint tied to each session and then a client’s fingerprint </a:t>
            </a:r>
            <a:r>
              <a:rPr lang="en-US" dirty="0">
                <a:hlinkClick r:id="rId4"/>
              </a:rPr>
              <a:t>changes in the middle of session</a:t>
            </a:r>
            <a:r>
              <a:rPr lang="en-US" dirty="0"/>
              <a:t>, we can raise an alert</a:t>
            </a:r>
            <a:br>
              <a:rPr lang="en-US" dirty="0"/>
            </a:br>
            <a:endParaRPr lang="en-US" dirty="0"/>
          </a:p>
          <a:p>
            <a:r>
              <a:rPr lang="en-US" dirty="0"/>
              <a:t>Fingerprints can also be used for client reputation and risk scoring purposes</a:t>
            </a:r>
            <a:br>
              <a:rPr lang="en-US" dirty="0"/>
            </a:br>
            <a:endParaRPr lang="en-US" dirty="0"/>
          </a:p>
          <a:p>
            <a:r>
              <a:rPr lang="en-US" dirty="0"/>
              <a:t>Browser fingerprinting</a:t>
            </a:r>
          </a:p>
          <a:p>
            <a:pPr lvl="1"/>
            <a:r>
              <a:rPr lang="en-US" dirty="0">
                <a:hlinkClick r:id="rId5"/>
              </a:rPr>
              <a:t>Fingerprintjs2</a:t>
            </a:r>
            <a:r>
              <a:rPr lang="en-US" dirty="0"/>
              <a:t> performs fingerprinting based on factors such as User Agent, screen resolution, </a:t>
            </a:r>
            <a:r>
              <a:rPr lang="en-US" dirty="0" err="1"/>
              <a:t>timezone</a:t>
            </a:r>
            <a:r>
              <a:rPr lang="en-US" dirty="0"/>
              <a:t>, platform, and many more.</a:t>
            </a:r>
            <a:br>
              <a:rPr lang="en-US" dirty="0"/>
            </a:br>
            <a:endParaRPr lang="en-US" dirty="0"/>
          </a:p>
          <a:p>
            <a:r>
              <a:rPr lang="en-US" dirty="0"/>
              <a:t>Mobile device fingerprinting</a:t>
            </a:r>
          </a:p>
          <a:p>
            <a:pPr lvl="1"/>
            <a:r>
              <a:rPr lang="en-US" dirty="0"/>
              <a:t>Android provides the </a:t>
            </a:r>
            <a:r>
              <a:rPr lang="en-US" dirty="0">
                <a:hlinkClick r:id="rId6"/>
              </a:rPr>
              <a:t>SafetyNet</a:t>
            </a:r>
            <a:r>
              <a:rPr lang="en-US" dirty="0"/>
              <a:t> anti-abuse API. See an </a:t>
            </a:r>
            <a:r>
              <a:rPr lang="en-US" dirty="0">
                <a:hlinkClick r:id="rId7"/>
              </a:rPr>
              <a:t>example</a:t>
            </a:r>
            <a:endParaRPr lang="en-US" dirty="0"/>
          </a:p>
          <a:p>
            <a:pPr lvl="1"/>
            <a:endParaRPr lang="en-US" dirty="0"/>
          </a:p>
          <a:p>
            <a:r>
              <a:rPr lang="en-US" b="1" dirty="0"/>
              <a:t>Note: </a:t>
            </a:r>
            <a:r>
              <a:rPr lang="en-US" dirty="0"/>
              <a:t>Fingerprinting is “practically unique”, not “guaranteed unique”. It is typically used in conjunction with other factors to determine risk. It should not be relied upon exclusively for security</a:t>
            </a:r>
          </a:p>
        </p:txBody>
      </p:sp>
    </p:spTree>
    <p:extLst>
      <p:ext uri="{BB962C8B-B14F-4D97-AF65-F5344CB8AC3E}">
        <p14:creationId xmlns:p14="http://schemas.microsoft.com/office/powerpoint/2010/main" val="93904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Delivery Tier Security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687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Firewall (WAF)</a:t>
            </a:r>
          </a:p>
        </p:txBody>
      </p:sp>
      <p:sp>
        <p:nvSpPr>
          <p:cNvPr id="3" name="Content Placeholder 2"/>
          <p:cNvSpPr>
            <a:spLocks noGrp="1"/>
          </p:cNvSpPr>
          <p:nvPr>
            <p:ph idx="1"/>
          </p:nvPr>
        </p:nvSpPr>
        <p:spPr>
          <a:xfrm>
            <a:off x="1449362" y="3639430"/>
            <a:ext cx="49198237" cy="27399370"/>
          </a:xfrm>
        </p:spPr>
        <p:txBody>
          <a:bodyPr>
            <a:normAutofit/>
          </a:bodyPr>
          <a:lstStyle/>
          <a:p>
            <a:r>
              <a:rPr lang="en-US" dirty="0"/>
              <a:t>The best place to get a feel for what </a:t>
            </a:r>
            <a:r>
              <a:rPr lang="en-US" dirty="0">
                <a:hlinkClick r:id="rId3"/>
              </a:rPr>
              <a:t>WAFs</a:t>
            </a:r>
            <a:r>
              <a:rPr lang="en-US" dirty="0"/>
              <a:t> protect against and how they do so is to review the </a:t>
            </a:r>
            <a:r>
              <a:rPr lang="en-US" dirty="0">
                <a:hlinkClick r:id="rId4"/>
              </a:rPr>
              <a:t>OWASP Core Rule Set</a:t>
            </a:r>
            <a:endParaRPr lang="en-US" dirty="0"/>
          </a:p>
          <a:p>
            <a:pPr lvl="1"/>
            <a:r>
              <a:rPr lang="en-US" dirty="0"/>
              <a:t>Large collection of regular expressions, plus an “anomaly scoring” system</a:t>
            </a:r>
          </a:p>
          <a:p>
            <a:pPr lvl="1"/>
            <a:r>
              <a:rPr lang="en-US" dirty="0"/>
              <a:t>Rule set is leveraged by many of the most popular WAFs on the market</a:t>
            </a:r>
          </a:p>
          <a:p>
            <a:pPr lvl="1"/>
            <a:r>
              <a:rPr lang="en-US" dirty="0"/>
              <a:t>Rule set has been tested extensively and is well maintained. A new version has recently been </a:t>
            </a:r>
            <a:r>
              <a:rPr lang="en-US" dirty="0">
                <a:hlinkClick r:id="rId5"/>
              </a:rPr>
              <a:t>released</a:t>
            </a:r>
            <a:r>
              <a:rPr lang="en-US" dirty="0"/>
              <a:t>, with claims such as a 90% reduction in false positives</a:t>
            </a:r>
          </a:p>
          <a:p>
            <a:pPr lvl="1"/>
            <a:r>
              <a:rPr lang="en-US" dirty="0"/>
              <a:t>Examples of mitigated vulnerabilities are </a:t>
            </a:r>
            <a:r>
              <a:rPr lang="en-US" dirty="0">
                <a:hlinkClick r:id="rId6"/>
              </a:rPr>
              <a:t>SQLi</a:t>
            </a:r>
            <a:r>
              <a:rPr lang="en-US" dirty="0"/>
              <a:t>, </a:t>
            </a:r>
            <a:r>
              <a:rPr lang="en-US" dirty="0">
                <a:hlinkClick r:id="rId7"/>
              </a:rPr>
              <a:t>XSS</a:t>
            </a:r>
            <a:r>
              <a:rPr lang="en-US" dirty="0"/>
              <a:t>, </a:t>
            </a:r>
            <a:r>
              <a:rPr lang="en-US" dirty="0">
                <a:hlinkClick r:id="rId8"/>
              </a:rPr>
              <a:t>LFI</a:t>
            </a:r>
            <a:r>
              <a:rPr lang="en-US" dirty="0"/>
              <a:t>, </a:t>
            </a:r>
            <a:r>
              <a:rPr lang="en-US" dirty="0">
                <a:hlinkClick r:id="rId9"/>
              </a:rPr>
              <a:t>RFI</a:t>
            </a:r>
            <a:r>
              <a:rPr lang="en-US" dirty="0"/>
              <a:t>, </a:t>
            </a:r>
            <a:r>
              <a:rPr lang="en-US" dirty="0">
                <a:hlinkClick r:id="rId10"/>
              </a:rPr>
              <a:t>Command Injection</a:t>
            </a:r>
            <a:r>
              <a:rPr lang="en-US" dirty="0"/>
              <a:t>, </a:t>
            </a:r>
            <a:r>
              <a:rPr lang="en-US" dirty="0">
                <a:hlinkClick r:id="rId11"/>
              </a:rPr>
              <a:t>Code Injection</a:t>
            </a:r>
            <a:r>
              <a:rPr lang="en-US" dirty="0"/>
              <a:t>, </a:t>
            </a:r>
            <a:r>
              <a:rPr lang="en-US" dirty="0">
                <a:hlinkClick r:id="rId12"/>
              </a:rPr>
              <a:t>HTTPoxy</a:t>
            </a:r>
            <a:r>
              <a:rPr lang="en-US" dirty="0"/>
              <a:t>, </a:t>
            </a:r>
            <a:r>
              <a:rPr lang="en-US" dirty="0">
                <a:hlinkClick r:id="rId13"/>
              </a:rPr>
              <a:t>Shellshock</a:t>
            </a:r>
            <a:r>
              <a:rPr lang="en-US" dirty="0"/>
              <a:t>, </a:t>
            </a:r>
            <a:r>
              <a:rPr lang="en-US" dirty="0">
                <a:hlinkClick r:id="rId14"/>
              </a:rPr>
              <a:t>Metadata/Error Leakages</a:t>
            </a:r>
            <a:r>
              <a:rPr lang="en-US" dirty="0"/>
              <a:t>, and </a:t>
            </a:r>
            <a:r>
              <a:rPr lang="en-US" dirty="0">
                <a:hlinkClick r:id="rId15"/>
              </a:rPr>
              <a:t>more</a:t>
            </a:r>
            <a:br>
              <a:rPr lang="en-US" dirty="0"/>
            </a:br>
            <a:endParaRPr lang="en-US" dirty="0"/>
          </a:p>
          <a:p>
            <a:r>
              <a:rPr lang="en-US" dirty="0"/>
              <a:t>Akamai’s </a:t>
            </a:r>
            <a:r>
              <a:rPr lang="en-US" dirty="0">
                <a:hlinkClick r:id="rId16"/>
              </a:rPr>
              <a:t>Kona Site Defender</a:t>
            </a:r>
            <a:r>
              <a:rPr lang="en-US" dirty="0"/>
              <a:t> product is a great example of a robust WAF</a:t>
            </a:r>
          </a:p>
          <a:p>
            <a:pPr lvl="1"/>
            <a:r>
              <a:rPr lang="en-US" dirty="0"/>
              <a:t>One advantage to setting up at the delivery tier is that the initial phase of ordering</a:t>
            </a:r>
            <a:r>
              <a:rPr lang="en-US" dirty="0"/>
              <a:t> hardware</a:t>
            </a:r>
            <a:r>
              <a:rPr lang="en-US" dirty="0"/>
              <a:t>, setting it up, and scaling as necessary can be skipped</a:t>
            </a:r>
          </a:p>
          <a:p>
            <a:pPr lvl="1"/>
            <a:r>
              <a:rPr lang="en-US" dirty="0"/>
              <a:t>If site already uses a CDN (is “</a:t>
            </a:r>
            <a:r>
              <a:rPr lang="en-US" dirty="0" err="1"/>
              <a:t>Akamized</a:t>
            </a:r>
            <a:r>
              <a:rPr lang="en-US" dirty="0"/>
              <a:t>”) then this is even easier</a:t>
            </a:r>
          </a:p>
          <a:p>
            <a:pPr lvl="1"/>
            <a:r>
              <a:rPr lang="en-US" dirty="0"/>
              <a:t>In the author’s opinion, the web UI used for managing rules and analyzing traffic is clean and usable. The mechanism for versioning and deploying rules is sane.</a:t>
            </a:r>
          </a:p>
          <a:p>
            <a:pPr lvl="1"/>
            <a:r>
              <a:rPr lang="en-US" dirty="0"/>
              <a:t>In addition to leveraging the Core Rule Set, Akamai has a Threat Research team which monitors emerging threats and creates rules of its own</a:t>
            </a:r>
          </a:p>
        </p:txBody>
      </p:sp>
    </p:spTree>
    <p:extLst>
      <p:ext uri="{BB962C8B-B14F-4D97-AF65-F5344CB8AC3E}">
        <p14:creationId xmlns:p14="http://schemas.microsoft.com/office/powerpoint/2010/main" val="127865015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5B9BD5"/>
      </a:folHlink>
    </a:clrScheme>
    <a:fontScheme name="Open Sans">
      <a:majorFont>
        <a:latin typeface="Open Sa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0</TotalTime>
  <Words>5753</Words>
  <Application>Microsoft Office PowerPoint</Application>
  <PresentationFormat>Custom</PresentationFormat>
  <Paragraphs>868</Paragraphs>
  <Slides>54</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Open Sans</vt:lpstr>
      <vt:lpstr>Times New Roman</vt:lpstr>
      <vt:lpstr>Office Theme</vt:lpstr>
      <vt:lpstr>Application Security Architecture for Modern 4-Tier Web Platforms</vt:lpstr>
      <vt:lpstr>PowerPoint Presentation</vt:lpstr>
      <vt:lpstr>PowerPoint Presentation</vt:lpstr>
      <vt:lpstr>PowerPoint Presentation</vt:lpstr>
      <vt:lpstr>Client Tier Security</vt:lpstr>
      <vt:lpstr>Secure Storage (Client Side)</vt:lpstr>
      <vt:lpstr>Fingerprinting</vt:lpstr>
      <vt:lpstr>Delivery Tier Security</vt:lpstr>
      <vt:lpstr>Web Application Firewall (WAF)</vt:lpstr>
      <vt:lpstr>Bot Detection &amp; Client Reputation</vt:lpstr>
      <vt:lpstr>Aggregation Tier Security</vt:lpstr>
      <vt:lpstr>API Gateway &amp; OAuth Token Forwarding</vt:lpstr>
      <vt:lpstr>OAuth Token Forwarding</vt:lpstr>
      <vt:lpstr>JSON Validation &amp; Sanitization</vt:lpstr>
      <vt:lpstr>Service Tier Security</vt:lpstr>
      <vt:lpstr>Honey Traps &amp; Tokens</vt:lpstr>
      <vt:lpstr>Honey Traps &amp; Tokens</vt:lpstr>
      <vt:lpstr>Honey Traps &amp; Tokens</vt:lpstr>
      <vt:lpstr>Honey Traps &amp; Tokens</vt:lpstr>
      <vt:lpstr>Honey Traps &amp; Tokens</vt:lpstr>
      <vt:lpstr>Honey Traps &amp; Tokens</vt:lpstr>
      <vt:lpstr>OAuth</vt:lpstr>
      <vt:lpstr>Method Level Access Control (Authorization)</vt:lpstr>
      <vt:lpstr>Cross Site Request Forgery (CSRF)</vt:lpstr>
      <vt:lpstr>Cross Site Request Forgery (CSRF)</vt:lpstr>
      <vt:lpstr>Mass Assignment (Data Binding) Controls</vt:lpstr>
      <vt:lpstr>Mass Assignment (Data Binding) Controls</vt:lpstr>
      <vt:lpstr>Input Validation &amp; Sanitization</vt:lpstr>
      <vt:lpstr>Rich Text Validation &amp; Sanitization</vt:lpstr>
      <vt:lpstr>Input Validation &amp; Sanitization (pt.1)</vt:lpstr>
      <vt:lpstr>Input Validation &amp; Sanitization (pt.2)</vt:lpstr>
      <vt:lpstr>Input Validation &amp; Sanitization (pt.3)</vt:lpstr>
      <vt:lpstr>Object Level Access Control (Authorization)</vt:lpstr>
      <vt:lpstr>Object Level Access Control (Authorization)</vt:lpstr>
      <vt:lpstr>Object/Relational Mapping (ORM)</vt:lpstr>
      <vt:lpstr>Secure Storage (Server Side)</vt:lpstr>
      <vt:lpstr>Generic Errors</vt:lpstr>
      <vt:lpstr>Generic Errors</vt:lpstr>
      <vt:lpstr>Output Encoding (Server-Side)</vt:lpstr>
      <vt:lpstr>302 Redirect Validation (pt.1)</vt:lpstr>
      <vt:lpstr>302 Redirect Validation (pt.2)</vt:lpstr>
      <vt:lpstr>Security HTTP Headers</vt:lpstr>
      <vt:lpstr>Output Encoding (Client-Side)</vt:lpstr>
      <vt:lpstr>Additional Controls</vt:lpstr>
      <vt:lpstr>XML Parser Hardening (pt.1)</vt:lpstr>
      <vt:lpstr>XML Parser Hardening (pt.2)</vt:lpstr>
      <vt:lpstr>Logging (pt.1)</vt:lpstr>
      <vt:lpstr>Logging (pt.2)</vt:lpstr>
      <vt:lpstr>Cryptographic Service - Vault</vt:lpstr>
      <vt:lpstr>Cryptographic Service - Vault</vt:lpstr>
      <vt:lpstr>Appendix</vt:lpstr>
      <vt:lpstr>Rate Limiting</vt:lpstr>
      <vt:lpstr>HTTPS</vt:lpstr>
      <vt:lpstr>Rights &amp; Licensing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2017-01-11T01:59:43Z</dcterms:created>
  <dcterms:modified xsi:type="dcterms:W3CDTF">2017-01-11T01:59:51Z</dcterms:modified>
</cp:coreProperties>
</file>