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Lst>
  <p:notesMasterIdLst>
    <p:notesMasterId r:id="rId37"/>
  </p:notesMasterIdLst>
  <p:handoutMasterIdLst>
    <p:handoutMasterId r:id="rId38"/>
  </p:handoutMasterIdLst>
  <p:sldIdLst>
    <p:sldId id="327" r:id="rId2"/>
    <p:sldId id="276" r:id="rId3"/>
    <p:sldId id="328" r:id="rId4"/>
    <p:sldId id="332" r:id="rId5"/>
    <p:sldId id="300" r:id="rId6"/>
    <p:sldId id="277" r:id="rId7"/>
    <p:sldId id="316" r:id="rId8"/>
    <p:sldId id="266" r:id="rId9"/>
    <p:sldId id="284" r:id="rId10"/>
    <p:sldId id="281" r:id="rId11"/>
    <p:sldId id="283" r:id="rId12"/>
    <p:sldId id="289" r:id="rId13"/>
    <p:sldId id="297" r:id="rId14"/>
    <p:sldId id="317" r:id="rId15"/>
    <p:sldId id="318" r:id="rId16"/>
    <p:sldId id="304" r:id="rId17"/>
    <p:sldId id="319" r:id="rId18"/>
    <p:sldId id="315" r:id="rId19"/>
    <p:sldId id="320" r:id="rId20"/>
    <p:sldId id="301" r:id="rId21"/>
    <p:sldId id="321" r:id="rId22"/>
    <p:sldId id="330" r:id="rId23"/>
    <p:sldId id="331" r:id="rId24"/>
    <p:sldId id="305" r:id="rId25"/>
    <p:sldId id="306" r:id="rId26"/>
    <p:sldId id="307" r:id="rId27"/>
    <p:sldId id="322" r:id="rId28"/>
    <p:sldId id="323" r:id="rId29"/>
    <p:sldId id="324" r:id="rId30"/>
    <p:sldId id="325" r:id="rId31"/>
    <p:sldId id="329" r:id="rId32"/>
    <p:sldId id="311" r:id="rId33"/>
    <p:sldId id="312" r:id="rId34"/>
    <p:sldId id="326" r:id="rId35"/>
    <p:sldId id="313"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8" autoAdjust="0"/>
    <p:restoredTop sz="77558" autoAdjust="0"/>
  </p:normalViewPr>
  <p:slideViewPr>
    <p:cSldViewPr snapToObjects="1" showGuides="1">
      <p:cViewPr varScale="1">
        <p:scale>
          <a:sx n="92" d="100"/>
          <a:sy n="92" d="100"/>
        </p:scale>
        <p:origin x="-824"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253D6A-5627-BF44-9CAD-B86BEE129E21}" type="datetimeFigureOut">
              <a:rPr lang="en-US" smtClean="0"/>
              <a:pPr/>
              <a:t>11/7/15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C4C7F5-D946-CB43-A92C-91768EC921D4}" type="slidenum">
              <a:rPr lang="en-US" smtClean="0"/>
              <a:pPr/>
              <a:t>‹#›</a:t>
            </a:fld>
            <a:endParaRPr lang="en-US"/>
          </a:p>
        </p:txBody>
      </p:sp>
    </p:spTree>
    <p:extLst>
      <p:ext uri="{BB962C8B-B14F-4D97-AF65-F5344CB8AC3E}">
        <p14:creationId xmlns:p14="http://schemas.microsoft.com/office/powerpoint/2010/main" val="40476484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CC1586-5DF1-5445-B7E3-B7397490DD96}" type="datetimeFigureOut">
              <a:rPr lang="en-US" smtClean="0"/>
              <a:pPr/>
              <a:t>11/7/15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BF04EF-D5D4-1240-9BA7-6DA9BC1548C3}" type="slidenum">
              <a:rPr lang="en-US" smtClean="0"/>
              <a:pPr/>
              <a:t>‹#›</a:t>
            </a:fld>
            <a:endParaRPr lang="en-US"/>
          </a:p>
        </p:txBody>
      </p:sp>
    </p:spTree>
    <p:extLst>
      <p:ext uri="{BB962C8B-B14F-4D97-AF65-F5344CB8AC3E}">
        <p14:creationId xmlns:p14="http://schemas.microsoft.com/office/powerpoint/2010/main" val="406782798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BF04EF-D5D4-1240-9BA7-6DA9BC1548C3}" type="slidenum">
              <a:rPr lang="en-US" smtClean="0"/>
              <a:pPr/>
              <a:t>1</a:t>
            </a:fld>
            <a:endParaRPr lang="en-US"/>
          </a:p>
        </p:txBody>
      </p:sp>
    </p:spTree>
    <p:extLst>
      <p:ext uri="{BB962C8B-B14F-4D97-AF65-F5344CB8AC3E}">
        <p14:creationId xmlns:p14="http://schemas.microsoft.com/office/powerpoint/2010/main" val="3125343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BF04EF-D5D4-1240-9BA7-6DA9BC1548C3}" type="slidenum">
              <a:rPr lang="en-US" smtClean="0"/>
              <a:pPr/>
              <a:t>13</a:t>
            </a:fld>
            <a:endParaRPr lang="en-US"/>
          </a:p>
        </p:txBody>
      </p:sp>
    </p:spTree>
    <p:extLst>
      <p:ext uri="{BB962C8B-B14F-4D97-AF65-F5344CB8AC3E}">
        <p14:creationId xmlns:p14="http://schemas.microsoft.com/office/powerpoint/2010/main" val="3321465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BF04EF-D5D4-1240-9BA7-6DA9BC1548C3}" type="slidenum">
              <a:rPr lang="en-US" smtClean="0"/>
              <a:pPr/>
              <a:t>18</a:t>
            </a:fld>
            <a:endParaRPr lang="en-US"/>
          </a:p>
        </p:txBody>
      </p:sp>
    </p:spTree>
    <p:extLst>
      <p:ext uri="{BB962C8B-B14F-4D97-AF65-F5344CB8AC3E}">
        <p14:creationId xmlns:p14="http://schemas.microsoft.com/office/powerpoint/2010/main" val="1696693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4BF04EF-D5D4-1240-9BA7-6DA9BC1548C3}"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4BF04EF-D5D4-1240-9BA7-6DA9BC1548C3}"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74BF04EF-D5D4-1240-9BA7-6DA9BC1548C3}" type="slidenum">
              <a:rPr lang="en-US" smtClean="0"/>
              <a:pPr/>
              <a:t>6</a:t>
            </a:fld>
            <a:endParaRPr lang="en-US"/>
          </a:p>
        </p:txBody>
      </p:sp>
    </p:spTree>
    <p:extLst>
      <p:ext uri="{BB962C8B-B14F-4D97-AF65-F5344CB8AC3E}">
        <p14:creationId xmlns:p14="http://schemas.microsoft.com/office/powerpoint/2010/main" val="2381601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4BF04EF-D5D4-1240-9BA7-6DA9BC1548C3}" type="slidenum">
              <a:rPr lang="en-US" smtClean="0"/>
              <a:pPr/>
              <a:t>8</a:t>
            </a:fld>
            <a:endParaRPr lang="en-US"/>
          </a:p>
        </p:txBody>
      </p:sp>
    </p:spTree>
    <p:extLst>
      <p:ext uri="{BB962C8B-B14F-4D97-AF65-F5344CB8AC3E}">
        <p14:creationId xmlns:p14="http://schemas.microsoft.com/office/powerpoint/2010/main" val="3129701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endParaRPr lang="en-US" dirty="0"/>
          </a:p>
        </p:txBody>
      </p:sp>
      <p:sp>
        <p:nvSpPr>
          <p:cNvPr id="4" name="Slide Number Placeholder 3"/>
          <p:cNvSpPr>
            <a:spLocks noGrp="1"/>
          </p:cNvSpPr>
          <p:nvPr>
            <p:ph type="sldNum" sz="quarter" idx="10"/>
          </p:nvPr>
        </p:nvSpPr>
        <p:spPr/>
        <p:txBody>
          <a:bodyPr/>
          <a:lstStyle/>
          <a:p>
            <a:fld id="{74BF04EF-D5D4-1240-9BA7-6DA9BC1548C3}" type="slidenum">
              <a:rPr lang="en-US" smtClean="0"/>
              <a:pPr/>
              <a:t>9</a:t>
            </a:fld>
            <a:endParaRPr lang="en-US"/>
          </a:p>
        </p:txBody>
      </p:sp>
    </p:spTree>
    <p:extLst>
      <p:ext uri="{BB962C8B-B14F-4D97-AF65-F5344CB8AC3E}">
        <p14:creationId xmlns:p14="http://schemas.microsoft.com/office/powerpoint/2010/main" val="2406082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
        <p:nvSpPr>
          <p:cNvPr id="4" name="Slide Number Placeholder 3"/>
          <p:cNvSpPr>
            <a:spLocks noGrp="1"/>
          </p:cNvSpPr>
          <p:nvPr>
            <p:ph type="sldNum" sz="quarter" idx="10"/>
          </p:nvPr>
        </p:nvSpPr>
        <p:spPr/>
        <p:txBody>
          <a:bodyPr/>
          <a:lstStyle/>
          <a:p>
            <a:fld id="{74BF04EF-D5D4-1240-9BA7-6DA9BC1548C3}" type="slidenum">
              <a:rPr lang="en-US" smtClean="0"/>
              <a:pPr/>
              <a:t>10</a:t>
            </a:fld>
            <a:endParaRPr lang="en-US"/>
          </a:p>
        </p:txBody>
      </p:sp>
    </p:spTree>
    <p:extLst>
      <p:ext uri="{BB962C8B-B14F-4D97-AF65-F5344CB8AC3E}">
        <p14:creationId xmlns:p14="http://schemas.microsoft.com/office/powerpoint/2010/main" val="1449101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BF04EF-D5D4-1240-9BA7-6DA9BC1548C3}" type="slidenum">
              <a:rPr lang="en-US" smtClean="0"/>
              <a:pPr/>
              <a:t>11</a:t>
            </a:fld>
            <a:endParaRPr lang="en-US"/>
          </a:p>
        </p:txBody>
      </p:sp>
    </p:spTree>
    <p:extLst>
      <p:ext uri="{BB962C8B-B14F-4D97-AF65-F5344CB8AC3E}">
        <p14:creationId xmlns:p14="http://schemas.microsoft.com/office/powerpoint/2010/main" val="674488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BF04EF-D5D4-1240-9BA7-6DA9BC1548C3}" type="slidenum">
              <a:rPr lang="en-US" smtClean="0"/>
              <a:pPr/>
              <a:t>12</a:t>
            </a:fld>
            <a:endParaRPr lang="en-US"/>
          </a:p>
        </p:txBody>
      </p:sp>
    </p:spTree>
    <p:extLst>
      <p:ext uri="{BB962C8B-B14F-4D97-AF65-F5344CB8AC3E}">
        <p14:creationId xmlns:p14="http://schemas.microsoft.com/office/powerpoint/2010/main" val="33214657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emf"/><Relationship Id="rId5" Type="http://schemas.openxmlformats.org/officeDocument/2006/relationships/image" Target="../media/image5.emf"/><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8" name="Rectangle 17"/>
          <p:cNvSpPr/>
          <p:nvPr userDrawn="1"/>
        </p:nvSpPr>
        <p:spPr>
          <a:xfrm>
            <a:off x="0" y="0"/>
            <a:ext cx="9144000" cy="6858000"/>
          </a:xfrm>
          <a:prstGeom prst="rect">
            <a:avLst/>
          </a:prstGeom>
          <a:solidFill>
            <a:srgbClr val="415968"/>
          </a:solidFill>
          <a:ln w="6350" cap="flat" cmpd="sng" algn="ctr">
            <a:no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r>
            <a:br>
              <a:rPr lang="en-US" dirty="0" smtClean="0"/>
            </a:br>
            <a:endParaRPr lang="en-US" dirty="0"/>
          </a:p>
        </p:txBody>
      </p:sp>
      <p:pic>
        <p:nvPicPr>
          <p:cNvPr id="19" name="Picture 18" descr="ci_logo.eps"/>
          <p:cNvPicPr>
            <a:picLocks noChangeAspect="1"/>
          </p:cNvPicPr>
          <p:nvPr userDrawn="1"/>
        </p:nvPicPr>
        <p:blipFill>
          <a:blip r:embed="rId2"/>
          <a:stretch>
            <a:fillRect/>
          </a:stretch>
        </p:blipFill>
        <p:spPr>
          <a:xfrm>
            <a:off x="114300" y="274638"/>
            <a:ext cx="1790700" cy="800100"/>
          </a:xfrm>
          <a:prstGeom prst="rect">
            <a:avLst/>
          </a:prstGeom>
        </p:spPr>
      </p:pic>
      <p:pic>
        <p:nvPicPr>
          <p:cNvPr id="20" name="Picture 19" descr="argonnlogo.eps"/>
          <p:cNvPicPr>
            <a:picLocks noChangeAspect="1"/>
          </p:cNvPicPr>
          <p:nvPr userDrawn="1"/>
        </p:nvPicPr>
        <p:blipFill>
          <a:blip r:embed="rId3"/>
          <a:stretch>
            <a:fillRect/>
          </a:stretch>
        </p:blipFill>
        <p:spPr>
          <a:xfrm>
            <a:off x="4572000" y="6400800"/>
            <a:ext cx="812800" cy="279400"/>
          </a:xfrm>
          <a:prstGeom prst="rect">
            <a:avLst/>
          </a:prstGeom>
        </p:spPr>
      </p:pic>
      <p:pic>
        <p:nvPicPr>
          <p:cNvPr id="21" name="Picture 20" descr="uofclogo.eps"/>
          <p:cNvPicPr>
            <a:picLocks noChangeAspect="1"/>
          </p:cNvPicPr>
          <p:nvPr userDrawn="1"/>
        </p:nvPicPr>
        <p:blipFill>
          <a:blip r:embed="rId4"/>
          <a:stretch>
            <a:fillRect/>
          </a:stretch>
        </p:blipFill>
        <p:spPr>
          <a:xfrm>
            <a:off x="6007100" y="6477000"/>
            <a:ext cx="1003300" cy="203200"/>
          </a:xfrm>
          <a:prstGeom prst="rect">
            <a:avLst/>
          </a:prstGeom>
        </p:spPr>
      </p:pic>
      <p:cxnSp>
        <p:nvCxnSpPr>
          <p:cNvPr id="22" name="Straight Connector 21"/>
          <p:cNvCxnSpPr/>
          <p:nvPr userDrawn="1"/>
        </p:nvCxnSpPr>
        <p:spPr>
          <a:xfrm rot="5400000">
            <a:off x="5561806" y="6553200"/>
            <a:ext cx="304800" cy="1588"/>
          </a:xfrm>
          <a:prstGeom prst="line">
            <a:avLst/>
          </a:prstGeom>
          <a:ln>
            <a:solidFill>
              <a:srgbClr val="B42E34"/>
            </a:solidFill>
          </a:ln>
          <a:effectLst/>
        </p:spPr>
        <p:style>
          <a:lnRef idx="2">
            <a:schemeClr val="accent2"/>
          </a:lnRef>
          <a:fillRef idx="0">
            <a:schemeClr val="accent2"/>
          </a:fillRef>
          <a:effectRef idx="1">
            <a:schemeClr val="accent2"/>
          </a:effectRef>
          <a:fontRef idx="minor">
            <a:schemeClr val="tx1"/>
          </a:fontRef>
        </p:style>
      </p:cxnSp>
      <p:cxnSp>
        <p:nvCxnSpPr>
          <p:cNvPr id="23" name="Straight Connector 22"/>
          <p:cNvCxnSpPr/>
          <p:nvPr userDrawn="1"/>
        </p:nvCxnSpPr>
        <p:spPr>
          <a:xfrm rot="5400000">
            <a:off x="7163594" y="6553200"/>
            <a:ext cx="304800" cy="1588"/>
          </a:xfrm>
          <a:prstGeom prst="line">
            <a:avLst/>
          </a:prstGeom>
          <a:ln>
            <a:solidFill>
              <a:srgbClr val="B42E34"/>
            </a:solidFill>
          </a:ln>
          <a:effectLst/>
        </p:spPr>
        <p:style>
          <a:lnRef idx="2">
            <a:schemeClr val="accent2"/>
          </a:lnRef>
          <a:fillRef idx="0">
            <a:schemeClr val="accent2"/>
          </a:fillRef>
          <a:effectRef idx="1">
            <a:schemeClr val="accent2"/>
          </a:effectRef>
          <a:fontRef idx="minor">
            <a:schemeClr val="tx1"/>
          </a:fontRef>
        </p:style>
      </p:cxnSp>
      <p:sp>
        <p:nvSpPr>
          <p:cNvPr id="24" name="TextBox 23"/>
          <p:cNvSpPr txBox="1"/>
          <p:nvPr userDrawn="1"/>
        </p:nvSpPr>
        <p:spPr>
          <a:xfrm>
            <a:off x="7506811" y="6333282"/>
            <a:ext cx="1069524" cy="261610"/>
          </a:xfrm>
          <a:prstGeom prst="rect">
            <a:avLst/>
          </a:prstGeom>
          <a:noFill/>
        </p:spPr>
        <p:txBody>
          <a:bodyPr wrap="non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err="1" smtClean="0">
                <a:solidFill>
                  <a:schemeClr val="bg1">
                    <a:lumMod val="85000"/>
                  </a:schemeClr>
                </a:solidFill>
              </a:rPr>
              <a:t>www.ci.anl.gov</a:t>
            </a:r>
            <a:endParaRPr lang="en-US" sz="1050" dirty="0" smtClean="0">
              <a:solidFill>
                <a:schemeClr val="bg1">
                  <a:lumMod val="85000"/>
                </a:schemeClr>
              </a:solidFill>
            </a:endParaRPr>
          </a:p>
        </p:txBody>
      </p:sp>
      <p:sp>
        <p:nvSpPr>
          <p:cNvPr id="25" name="TextBox 24"/>
          <p:cNvSpPr txBox="1"/>
          <p:nvPr userDrawn="1"/>
        </p:nvSpPr>
        <p:spPr>
          <a:xfrm>
            <a:off x="7512746" y="6497350"/>
            <a:ext cx="1347291" cy="253916"/>
          </a:xfrm>
          <a:prstGeom prst="rect">
            <a:avLst/>
          </a:prstGeom>
          <a:noFill/>
        </p:spPr>
        <p:txBody>
          <a:bodyPr wrap="non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err="1" smtClean="0">
                <a:solidFill>
                  <a:schemeClr val="bg1">
                    <a:lumMod val="85000"/>
                  </a:schemeClr>
                </a:solidFill>
              </a:rPr>
              <a:t>www.ci.uchicago.edu</a:t>
            </a:r>
            <a:endParaRPr lang="en-US" sz="1050" dirty="0" smtClean="0">
              <a:solidFill>
                <a:schemeClr val="bg1">
                  <a:lumMod val="85000"/>
                </a:schemeClr>
              </a:solidFill>
            </a:endParaRPr>
          </a:p>
        </p:txBody>
      </p:sp>
      <p:sp>
        <p:nvSpPr>
          <p:cNvPr id="26" name="Title 1"/>
          <p:cNvSpPr>
            <a:spLocks noGrp="1"/>
          </p:cNvSpPr>
          <p:nvPr>
            <p:ph type="ctrTitle"/>
          </p:nvPr>
        </p:nvSpPr>
        <p:spPr>
          <a:xfrm>
            <a:off x="457200" y="2130425"/>
            <a:ext cx="5943600" cy="917575"/>
          </a:xfrm>
          <a:prstGeom prst="rect">
            <a:avLst/>
          </a:prstGeom>
        </p:spPr>
        <p:txBody>
          <a:bodyPr>
            <a:normAutofit/>
          </a:bodyPr>
          <a:lstStyle>
            <a:lvl1pPr algn="l">
              <a:defRPr sz="3600" b="0" i="0">
                <a:solidFill>
                  <a:schemeClr val="bg1"/>
                </a:solidFill>
                <a:latin typeface="Calibri"/>
                <a:cs typeface="Calibri"/>
              </a:defRPr>
            </a:lvl1pPr>
          </a:lstStyle>
          <a:p>
            <a:r>
              <a:rPr lang="en-US" smtClean="0"/>
              <a:t>Click to edit Master title style</a:t>
            </a:r>
            <a:endParaRPr lang="en-US" dirty="0"/>
          </a:p>
        </p:txBody>
      </p:sp>
      <p:sp>
        <p:nvSpPr>
          <p:cNvPr id="27" name="Subtitle 2"/>
          <p:cNvSpPr>
            <a:spLocks noGrp="1"/>
          </p:cNvSpPr>
          <p:nvPr>
            <p:ph type="subTitle" idx="1"/>
          </p:nvPr>
        </p:nvSpPr>
        <p:spPr>
          <a:xfrm>
            <a:off x="457200" y="3048000"/>
            <a:ext cx="6400800" cy="1752600"/>
          </a:xfrm>
          <a:prstGeom prst="rect">
            <a:avLst/>
          </a:prstGeom>
        </p:spPr>
        <p:txBody>
          <a:bodyPr>
            <a:normAutofit/>
          </a:bodyPr>
          <a:lstStyle>
            <a:lvl1pPr marL="0" indent="0" algn="l">
              <a:buNone/>
              <a:defRPr sz="2000" b="0" i="0">
                <a:solidFill>
                  <a:schemeClr val="bg1">
                    <a:lumMod val="75000"/>
                  </a:schemeClr>
                </a:solidFill>
                <a:latin typeface="Calibri"/>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1" name="Picture 10" descr="radiate.eps"/>
          <p:cNvPicPr>
            <a:picLocks noChangeAspect="1"/>
          </p:cNvPicPr>
          <p:nvPr userDrawn="1"/>
        </p:nvPicPr>
        <p:blipFill>
          <a:blip r:embed="rId5">
            <a:alphaModFix amt="50000"/>
          </a:blip>
          <a:stretch>
            <a:fillRect/>
          </a:stretch>
        </p:blipFill>
        <p:spPr>
          <a:xfrm>
            <a:off x="5410200" y="495300"/>
            <a:ext cx="3721100" cy="567690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e">
    <p:spTree>
      <p:nvGrpSpPr>
        <p:cNvPr id="1" name=""/>
        <p:cNvGrpSpPr/>
        <p:nvPr/>
      </p:nvGrpSpPr>
      <p:grpSpPr>
        <a:xfrm>
          <a:off x="0" y="0"/>
          <a:ext cx="0" cy="0"/>
          <a:chOff x="0" y="0"/>
          <a:chExt cx="0" cy="0"/>
        </a:xfrm>
      </p:grpSpPr>
      <p:sp>
        <p:nvSpPr>
          <p:cNvPr id="4" name="Rectangle 3"/>
          <p:cNvSpPr/>
          <p:nvPr userDrawn="1"/>
        </p:nvSpPr>
        <p:spPr>
          <a:xfrm>
            <a:off x="0" y="0"/>
            <a:ext cx="9144000" cy="838200"/>
          </a:xfrm>
          <a:prstGeom prst="rect">
            <a:avLst/>
          </a:prstGeom>
          <a:solidFill>
            <a:srgbClr val="415968"/>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uofcicon.eps"/>
          <p:cNvPicPr>
            <a:picLocks noChangeAspect="1"/>
          </p:cNvPicPr>
          <p:nvPr userDrawn="1"/>
        </p:nvPicPr>
        <p:blipFill>
          <a:blip r:embed="rId2"/>
          <a:stretch>
            <a:fillRect/>
          </a:stretch>
        </p:blipFill>
        <p:spPr>
          <a:xfrm>
            <a:off x="8348492" y="108216"/>
            <a:ext cx="673100" cy="596900"/>
          </a:xfrm>
          <a:prstGeom prst="rect">
            <a:avLst/>
          </a:prstGeom>
        </p:spPr>
      </p:pic>
      <p:sp>
        <p:nvSpPr>
          <p:cNvPr id="2" name="Title 1"/>
          <p:cNvSpPr>
            <a:spLocks noGrp="1"/>
          </p:cNvSpPr>
          <p:nvPr>
            <p:ph type="ctrTitle"/>
          </p:nvPr>
        </p:nvSpPr>
        <p:spPr>
          <a:xfrm>
            <a:off x="228600" y="1"/>
            <a:ext cx="7772400" cy="838200"/>
          </a:xfrm>
          <a:prstGeom prst="rect">
            <a:avLst/>
          </a:prstGeom>
        </p:spPr>
        <p:txBody>
          <a:bodyPr tIns="91440" bIns="137160" anchor="ctr">
            <a:normAutofit/>
          </a:bodyPr>
          <a:lstStyle>
            <a:lvl1pPr algn="l">
              <a:spcBef>
                <a:spcPts val="0"/>
              </a:spcBef>
              <a:defRPr sz="3600" b="0" i="0">
                <a:solidFill>
                  <a:schemeClr val="bg1"/>
                </a:solidFill>
                <a:latin typeface="Calibri"/>
                <a:cs typeface="Calibri"/>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28600" y="990600"/>
            <a:ext cx="8553450" cy="5257800"/>
          </a:xfrm>
          <a:prstGeom prst="rect">
            <a:avLst/>
          </a:prstGeom>
        </p:spPr>
        <p:txBody>
          <a:bodyPr vert="horz">
            <a:normAutofit/>
          </a:bodyPr>
          <a:lstStyle>
            <a:lvl1pPr>
              <a:spcBef>
                <a:spcPts val="600"/>
              </a:spcBef>
              <a:buClr>
                <a:srgbClr val="800000"/>
              </a:buClr>
              <a:buSzPct val="80000"/>
              <a:buFont typeface="Lucida Grande"/>
              <a:buChar char="•"/>
              <a:defRPr sz="3200">
                <a:solidFill>
                  <a:schemeClr val="tx1">
                    <a:lumMod val="75000"/>
                    <a:lumOff val="25000"/>
                  </a:schemeClr>
                </a:solidFill>
              </a:defRPr>
            </a:lvl1pPr>
            <a:lvl2pPr>
              <a:spcBef>
                <a:spcPts val="600"/>
              </a:spcBef>
              <a:buClr>
                <a:srgbClr val="800000"/>
              </a:buClr>
              <a:buSzPct val="80000"/>
              <a:defRPr sz="2800">
                <a:solidFill>
                  <a:schemeClr val="tx1">
                    <a:lumMod val="75000"/>
                    <a:lumOff val="25000"/>
                  </a:schemeClr>
                </a:solidFill>
              </a:defRPr>
            </a:lvl2pPr>
            <a:lvl3pPr>
              <a:spcBef>
                <a:spcPts val="600"/>
              </a:spcBef>
              <a:buClr>
                <a:srgbClr val="800000"/>
              </a:buClr>
              <a:buSzPct val="80000"/>
              <a:buFont typeface="Courier New"/>
              <a:buChar char="o"/>
              <a:defRPr sz="2400">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7" name="TextBox 6"/>
          <p:cNvSpPr txBox="1"/>
          <p:nvPr userDrawn="1"/>
        </p:nvSpPr>
        <p:spPr>
          <a:xfrm>
            <a:off x="152400" y="6467445"/>
            <a:ext cx="533400" cy="276999"/>
          </a:xfrm>
          <a:prstGeom prst="rect">
            <a:avLst/>
          </a:prstGeom>
          <a:noFill/>
        </p:spPr>
        <p:txBody>
          <a:bodyPr wrap="square" rtlCol="0">
            <a:spAutoFit/>
          </a:bodyPr>
          <a:lstStyle/>
          <a:p>
            <a:fld id="{5ED12DC1-BB88-6B49-A914-5DE104335772}" type="slidenum">
              <a:rPr lang="en-US" sz="1200" smtClean="0">
                <a:solidFill>
                  <a:schemeClr val="bg1">
                    <a:lumMod val="95000"/>
                  </a:schemeClr>
                </a:solidFill>
              </a:rPr>
              <a:pPr/>
              <a:t>‹#›</a:t>
            </a:fld>
            <a:endParaRPr lang="en-US" sz="1200" dirty="0">
              <a:solidFill>
                <a:schemeClr val="bg1">
                  <a:lumMod val="95000"/>
                </a:schemeClr>
              </a:solidFill>
            </a:endParaRPr>
          </a:p>
        </p:txBody>
      </p:sp>
      <p:sp>
        <p:nvSpPr>
          <p:cNvPr id="8" name="Footer Placeholder 16"/>
          <p:cNvSpPr>
            <a:spLocks noGrp="1"/>
          </p:cNvSpPr>
          <p:nvPr>
            <p:ph type="ftr" sz="quarter" idx="3"/>
          </p:nvPr>
        </p:nvSpPr>
        <p:spPr>
          <a:xfrm>
            <a:off x="642536" y="6381328"/>
            <a:ext cx="4104456" cy="461665"/>
          </a:xfrm>
          <a:prstGeom prst="rect">
            <a:avLst/>
          </a:prstGeom>
          <a:noFill/>
          <a:ln>
            <a:noFill/>
          </a:ln>
        </p:spPr>
        <p:txBody>
          <a:bodyPr wrap="square" rtlCol="0">
            <a:spAutoFit/>
          </a:bodyPr>
          <a:lstStyle>
            <a:lvl1pPr marL="0" algn="l" defTabSz="457200" rtl="0" eaLnBrk="1" latinLnBrk="0" hangingPunct="1">
              <a:defRPr lang="en-US" sz="1200" kern="1200" smtClean="0">
                <a:solidFill>
                  <a:schemeClr val="bg1">
                    <a:lumMod val="95000"/>
                  </a:schemeClr>
                </a:solidFill>
                <a:latin typeface="+mn-lt"/>
                <a:ea typeface="+mn-ea"/>
                <a:cs typeface="+mn-cs"/>
              </a:defRPr>
            </a:lvl1pPr>
          </a:lstStyle>
          <a:p>
            <a:r>
              <a:rPr lang="en-US" dirty="0" smtClean="0"/>
              <a:t>Application Skeletons: Constructing and Using Abstract Many Task Applications in eScience </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 Header">
    <p:spTree>
      <p:nvGrpSpPr>
        <p:cNvPr id="1" name=""/>
        <p:cNvGrpSpPr/>
        <p:nvPr/>
      </p:nvGrpSpPr>
      <p:grpSpPr>
        <a:xfrm>
          <a:off x="0" y="0"/>
          <a:ext cx="0" cy="0"/>
          <a:chOff x="0" y="0"/>
          <a:chExt cx="0" cy="0"/>
        </a:xfrm>
      </p:grpSpPr>
      <p:sp>
        <p:nvSpPr>
          <p:cNvPr id="3" name="Footer Placeholder 16"/>
          <p:cNvSpPr>
            <a:spLocks noGrp="1"/>
          </p:cNvSpPr>
          <p:nvPr>
            <p:ph type="ftr" sz="quarter" idx="3"/>
          </p:nvPr>
        </p:nvSpPr>
        <p:spPr>
          <a:xfrm>
            <a:off x="642536" y="6381328"/>
            <a:ext cx="4104456" cy="461665"/>
          </a:xfrm>
          <a:prstGeom prst="rect">
            <a:avLst/>
          </a:prstGeom>
          <a:noFill/>
          <a:ln>
            <a:noFill/>
          </a:ln>
        </p:spPr>
        <p:txBody>
          <a:bodyPr wrap="square" rtlCol="0">
            <a:spAutoFit/>
          </a:bodyPr>
          <a:lstStyle>
            <a:lvl1pPr marL="0" algn="l" defTabSz="457200" rtl="0" eaLnBrk="1" latinLnBrk="0" hangingPunct="1">
              <a:defRPr lang="en-US" sz="1200" kern="1200" smtClean="0">
                <a:solidFill>
                  <a:schemeClr val="bg1">
                    <a:lumMod val="95000"/>
                  </a:schemeClr>
                </a:solidFill>
                <a:latin typeface="+mn-lt"/>
                <a:ea typeface="+mn-ea"/>
                <a:cs typeface="+mn-cs"/>
              </a:defRPr>
            </a:lvl1pPr>
          </a:lstStyle>
          <a:p>
            <a:r>
              <a:rPr lang="en-US" dirty="0" smtClean="0"/>
              <a:t>Application Skeletons: Constructing and Using Abstract Many Task Applications in eScience </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 Background">
    <p:spTree>
      <p:nvGrpSpPr>
        <p:cNvPr id="1" name=""/>
        <p:cNvGrpSpPr/>
        <p:nvPr/>
      </p:nvGrpSpPr>
      <p:grpSpPr>
        <a:xfrm>
          <a:off x="0" y="0"/>
          <a:ext cx="0" cy="0"/>
          <a:chOff x="0" y="0"/>
          <a:chExt cx="0" cy="0"/>
        </a:xfrm>
      </p:grpSpPr>
      <p:sp>
        <p:nvSpPr>
          <p:cNvPr id="3" name="Footer Placeholder 16"/>
          <p:cNvSpPr>
            <a:spLocks noGrp="1"/>
          </p:cNvSpPr>
          <p:nvPr>
            <p:ph type="ftr" sz="quarter" idx="3"/>
          </p:nvPr>
        </p:nvSpPr>
        <p:spPr>
          <a:xfrm>
            <a:off x="642536" y="6381328"/>
            <a:ext cx="4104456" cy="461665"/>
          </a:xfrm>
          <a:prstGeom prst="rect">
            <a:avLst/>
          </a:prstGeom>
          <a:noFill/>
          <a:ln>
            <a:noFill/>
          </a:ln>
        </p:spPr>
        <p:txBody>
          <a:bodyPr wrap="square" rtlCol="0">
            <a:spAutoFit/>
          </a:bodyPr>
          <a:lstStyle>
            <a:lvl1pPr marL="0" algn="l" defTabSz="457200" rtl="0" eaLnBrk="1" latinLnBrk="0" hangingPunct="1">
              <a:defRPr lang="en-US" sz="1200" kern="1200" smtClean="0">
                <a:solidFill>
                  <a:schemeClr val="bg1">
                    <a:lumMod val="95000"/>
                  </a:schemeClr>
                </a:solidFill>
                <a:latin typeface="+mn-lt"/>
                <a:ea typeface="+mn-ea"/>
                <a:cs typeface="+mn-cs"/>
              </a:defRPr>
            </a:lvl1pPr>
          </a:lstStyle>
          <a:p>
            <a:r>
              <a:rPr lang="en-US" dirty="0" smtClean="0"/>
              <a:t>Application Skeletons: Constructing and Using Abstract Many Task Applications in eScience </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emf"/><Relationship Id="rId7" Type="http://schemas.openxmlformats.org/officeDocument/2006/relationships/image" Target="../media/image2.emf"/><Relationship Id="rId8"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6400800"/>
            <a:ext cx="9144000" cy="457200"/>
          </a:xfrm>
          <a:prstGeom prst="rect">
            <a:avLst/>
          </a:prstGeom>
          <a:solidFill>
            <a:srgbClr val="415968"/>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argonnlogo.eps"/>
          <p:cNvPicPr>
            <a:picLocks noChangeAspect="1"/>
          </p:cNvPicPr>
          <p:nvPr/>
        </p:nvPicPr>
        <p:blipFill>
          <a:blip r:embed="rId6"/>
          <a:stretch>
            <a:fillRect/>
          </a:stretch>
        </p:blipFill>
        <p:spPr>
          <a:xfrm>
            <a:off x="4876800" y="6477000"/>
            <a:ext cx="812800" cy="279400"/>
          </a:xfrm>
          <a:prstGeom prst="rect">
            <a:avLst/>
          </a:prstGeom>
        </p:spPr>
      </p:pic>
      <p:pic>
        <p:nvPicPr>
          <p:cNvPr id="10" name="Picture 9" descr="uofclogo.eps"/>
          <p:cNvPicPr>
            <a:picLocks noChangeAspect="1"/>
          </p:cNvPicPr>
          <p:nvPr/>
        </p:nvPicPr>
        <p:blipFill>
          <a:blip r:embed="rId7"/>
          <a:stretch>
            <a:fillRect/>
          </a:stretch>
        </p:blipFill>
        <p:spPr>
          <a:xfrm>
            <a:off x="6172200" y="6538176"/>
            <a:ext cx="1003300" cy="203200"/>
          </a:xfrm>
          <a:prstGeom prst="rect">
            <a:avLst/>
          </a:prstGeom>
        </p:spPr>
      </p:pic>
      <p:cxnSp>
        <p:nvCxnSpPr>
          <p:cNvPr id="12" name="Straight Connector 11"/>
          <p:cNvCxnSpPr/>
          <p:nvPr/>
        </p:nvCxnSpPr>
        <p:spPr>
          <a:xfrm rot="5400000">
            <a:off x="5791994" y="6629400"/>
            <a:ext cx="304800" cy="1588"/>
          </a:xfrm>
          <a:prstGeom prst="line">
            <a:avLst/>
          </a:prstGeom>
          <a:ln>
            <a:solidFill>
              <a:srgbClr val="B42E34"/>
            </a:solidFill>
          </a:ln>
          <a:effectLst/>
        </p:spPr>
        <p:style>
          <a:lnRef idx="2">
            <a:schemeClr val="accent2"/>
          </a:lnRef>
          <a:fillRef idx="0">
            <a:schemeClr val="accent2"/>
          </a:fillRef>
          <a:effectRef idx="1">
            <a:schemeClr val="accent2"/>
          </a:effectRef>
          <a:fontRef idx="minor">
            <a:schemeClr val="tx1"/>
          </a:fontRef>
        </p:style>
      </p:cxnSp>
      <p:cxnSp>
        <p:nvCxnSpPr>
          <p:cNvPr id="13" name="Straight Connector 12"/>
          <p:cNvCxnSpPr/>
          <p:nvPr/>
        </p:nvCxnSpPr>
        <p:spPr>
          <a:xfrm rot="5400000">
            <a:off x="7241382" y="6629400"/>
            <a:ext cx="304800" cy="1588"/>
          </a:xfrm>
          <a:prstGeom prst="line">
            <a:avLst/>
          </a:prstGeom>
          <a:ln>
            <a:solidFill>
              <a:srgbClr val="B42E34"/>
            </a:solidFill>
          </a:ln>
          <a:effectLst/>
        </p:spPr>
        <p:style>
          <a:lnRef idx="2">
            <a:schemeClr val="accent2"/>
          </a:lnRef>
          <a:fillRef idx="0">
            <a:schemeClr val="accent2"/>
          </a:fillRef>
          <a:effectRef idx="1">
            <a:schemeClr val="accent2"/>
          </a:effectRef>
          <a:fontRef idx="minor">
            <a:schemeClr val="tx1"/>
          </a:fontRef>
        </p:style>
      </p:cxnSp>
      <p:sp>
        <p:nvSpPr>
          <p:cNvPr id="14" name="TextBox 13"/>
          <p:cNvSpPr txBox="1"/>
          <p:nvPr/>
        </p:nvSpPr>
        <p:spPr>
          <a:xfrm>
            <a:off x="7506811" y="6408000"/>
            <a:ext cx="1069524" cy="261610"/>
          </a:xfrm>
          <a:prstGeom prst="rect">
            <a:avLst/>
          </a:prstGeom>
          <a:noFill/>
        </p:spPr>
        <p:txBody>
          <a:bodyPr wrap="non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smtClean="0">
                <a:solidFill>
                  <a:schemeClr val="bg1">
                    <a:lumMod val="85000"/>
                  </a:schemeClr>
                </a:solidFill>
              </a:rPr>
              <a:t>www.ci.anl.gov</a:t>
            </a:r>
          </a:p>
        </p:txBody>
      </p:sp>
      <p:sp>
        <p:nvSpPr>
          <p:cNvPr id="16" name="TextBox 15"/>
          <p:cNvSpPr txBox="1"/>
          <p:nvPr/>
        </p:nvSpPr>
        <p:spPr>
          <a:xfrm>
            <a:off x="7512746" y="6572068"/>
            <a:ext cx="1347291" cy="253916"/>
          </a:xfrm>
          <a:prstGeom prst="rect">
            <a:avLst/>
          </a:prstGeom>
          <a:noFill/>
        </p:spPr>
        <p:txBody>
          <a:bodyPr wrap="non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smtClean="0">
                <a:solidFill>
                  <a:schemeClr val="bg1">
                    <a:lumMod val="85000"/>
                  </a:schemeClr>
                </a:solidFill>
              </a:rPr>
              <a:t>www.ci.uchicago.edu</a:t>
            </a:r>
          </a:p>
        </p:txBody>
      </p:sp>
      <p:pic>
        <p:nvPicPr>
          <p:cNvPr id="15" name="Picture 14" descr="radiateforwhite.eps"/>
          <p:cNvPicPr>
            <a:picLocks noChangeAspect="1"/>
          </p:cNvPicPr>
          <p:nvPr/>
        </p:nvPicPr>
        <p:blipFill>
          <a:blip r:embed="rId8">
            <a:alphaModFix amt="85000"/>
          </a:blip>
          <a:stretch>
            <a:fillRect/>
          </a:stretch>
        </p:blipFill>
        <p:spPr>
          <a:xfrm>
            <a:off x="5613400" y="838200"/>
            <a:ext cx="3530600" cy="53594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1" r:id="rId2"/>
    <p:sldLayoutId id="2147483665" r:id="rId3"/>
    <p:sldLayoutId id="2147483666" r:id="rId4"/>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28800"/>
            <a:ext cx="8219256" cy="1586607"/>
          </a:xfrm>
        </p:spPr>
        <p:txBody>
          <a:bodyPr>
            <a:noAutofit/>
          </a:bodyPr>
          <a:lstStyle/>
          <a:p>
            <a:r>
              <a:rPr lang="en-US" sz="3200" dirty="0"/>
              <a:t>Application Skeletons: </a:t>
            </a:r>
            <a:r>
              <a:rPr lang="en-US" sz="3200" dirty="0" smtClean="0"/>
              <a:t>Constructing </a:t>
            </a:r>
            <a:r>
              <a:rPr lang="en-US" sz="3200" dirty="0"/>
              <a:t>and </a:t>
            </a:r>
            <a:r>
              <a:rPr lang="en-US" sz="3200" dirty="0" smtClean="0"/>
              <a:t>Using Abstract Many Task Applications </a:t>
            </a:r>
            <a:r>
              <a:rPr lang="en-US" sz="3200" dirty="0"/>
              <a:t>in eScience </a:t>
            </a:r>
            <a:endParaRPr lang="en-US" sz="3200" dirty="0">
              <a:effectLst/>
            </a:endParaRPr>
          </a:p>
        </p:txBody>
      </p:sp>
      <p:sp>
        <p:nvSpPr>
          <p:cNvPr id="3" name="Subtitle 2"/>
          <p:cNvSpPr>
            <a:spLocks noGrp="1"/>
          </p:cNvSpPr>
          <p:nvPr>
            <p:ph type="subTitle" idx="1"/>
          </p:nvPr>
        </p:nvSpPr>
        <p:spPr>
          <a:xfrm>
            <a:off x="457200" y="3431431"/>
            <a:ext cx="8507288" cy="2952328"/>
          </a:xfrm>
        </p:spPr>
        <p:txBody>
          <a:bodyPr>
            <a:normAutofit/>
          </a:bodyPr>
          <a:lstStyle/>
          <a:p>
            <a:r>
              <a:rPr lang="en-NZ" dirty="0"/>
              <a:t>Daniel S. </a:t>
            </a:r>
            <a:r>
              <a:rPr lang="en-NZ" dirty="0" smtClean="0"/>
              <a:t>Katz</a:t>
            </a:r>
            <a:r>
              <a:rPr lang="en-NZ" baseline="30000" dirty="0" smtClean="0"/>
              <a:t>1</a:t>
            </a:r>
            <a:r>
              <a:rPr lang="en-NZ" dirty="0" smtClean="0"/>
              <a:t>, Andre Merzky</a:t>
            </a:r>
            <a:r>
              <a:rPr lang="en-NZ" baseline="30000" dirty="0" smtClean="0"/>
              <a:t>2</a:t>
            </a:r>
            <a:r>
              <a:rPr lang="en-NZ" dirty="0" smtClean="0"/>
              <a:t>, Zhao Zhang</a:t>
            </a:r>
            <a:r>
              <a:rPr lang="en-NZ" baseline="30000" dirty="0" smtClean="0"/>
              <a:t>3</a:t>
            </a:r>
            <a:r>
              <a:rPr lang="en-NZ" dirty="0" smtClean="0"/>
              <a:t>, Shantenu Jha</a:t>
            </a:r>
            <a:r>
              <a:rPr lang="en-NZ" baseline="30000" dirty="0" smtClean="0"/>
              <a:t>2</a:t>
            </a:r>
            <a:endParaRPr lang="en-NZ" baseline="30000" dirty="0"/>
          </a:p>
          <a:p>
            <a:endParaRPr lang="en-NZ" dirty="0"/>
          </a:p>
          <a:p>
            <a:r>
              <a:rPr lang="en-NZ" baseline="30000" dirty="0" smtClean="0"/>
              <a:t>1</a:t>
            </a:r>
            <a:r>
              <a:rPr lang="en-NZ" dirty="0" smtClean="0"/>
              <a:t>Computation </a:t>
            </a:r>
            <a:r>
              <a:rPr lang="en-NZ" dirty="0"/>
              <a:t>Institute, University of Chicago &amp; Argonne National Laboratory</a:t>
            </a:r>
          </a:p>
          <a:p>
            <a:r>
              <a:rPr lang="en-NZ" baseline="30000" dirty="0" smtClean="0"/>
              <a:t>2</a:t>
            </a:r>
            <a:r>
              <a:rPr lang="en-NZ" dirty="0" smtClean="0"/>
              <a:t>RADICAL Laboratory, Rutgers University</a:t>
            </a:r>
            <a:endParaRPr lang="en-NZ" dirty="0"/>
          </a:p>
          <a:p>
            <a:r>
              <a:rPr lang="en-NZ" baseline="30000" dirty="0" smtClean="0"/>
              <a:t>3</a:t>
            </a:r>
            <a:r>
              <a:rPr lang="en-NZ" dirty="0" smtClean="0"/>
              <a:t>AMPLab, University </a:t>
            </a:r>
            <a:r>
              <a:rPr lang="en-NZ" dirty="0"/>
              <a:t>of California, Berkeley</a:t>
            </a:r>
          </a:p>
          <a:p>
            <a:endParaRPr lang="en-NZ" dirty="0" smtClean="0"/>
          </a:p>
          <a:p>
            <a:r>
              <a:rPr lang="en-NZ" dirty="0"/>
              <a:t>d.katz@ieee.org, andre.merzky.net, zhaozhang@eecs.berkeley.edu, shantenu.jha@rutgers.edu</a:t>
            </a:r>
          </a:p>
          <a:p>
            <a:endParaRPr lang="en-NZ" dirty="0" smtClean="0"/>
          </a:p>
        </p:txBody>
      </p:sp>
    </p:spTree>
    <p:extLst>
      <p:ext uri="{BB962C8B-B14F-4D97-AF65-F5344CB8AC3E}">
        <p14:creationId xmlns:p14="http://schemas.microsoft.com/office/powerpoint/2010/main" val="214739231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smtClean="0"/>
              <a:t>Skeleton Abstraction</a:t>
            </a:r>
            <a:endParaRPr lang="en-US" dirty="0"/>
          </a:p>
        </p:txBody>
      </p:sp>
      <p:sp>
        <p:nvSpPr>
          <p:cNvPr id="10" name="Content Placeholder 9"/>
          <p:cNvSpPr>
            <a:spLocks noGrp="1"/>
          </p:cNvSpPr>
          <p:nvPr>
            <p:ph sz="quarter" idx="10"/>
          </p:nvPr>
        </p:nvSpPr>
        <p:spPr/>
        <p:txBody>
          <a:bodyPr>
            <a:normAutofit fontScale="92500" lnSpcReduction="10000"/>
          </a:bodyPr>
          <a:lstStyle/>
          <a:p>
            <a:pPr>
              <a:defRPr/>
            </a:pPr>
            <a:r>
              <a:rPr lang="en-US" sz="2800" dirty="0"/>
              <a:t>Application Skeletons abstract an application </a:t>
            </a:r>
            <a:r>
              <a:rPr lang="en-US" sz="2800" dirty="0" smtClean="0"/>
              <a:t>using a </a:t>
            </a:r>
            <a:r>
              <a:rPr lang="en-US" sz="2800" dirty="0"/>
              <a:t>top-down approach: an application is composed of stages, each of which is composed of tasks.</a:t>
            </a:r>
          </a:p>
          <a:p>
            <a:pPr>
              <a:defRPr/>
            </a:pPr>
            <a:r>
              <a:rPr lang="en-US" sz="2800" dirty="0" smtClean="0"/>
              <a:t>An application can be defined by a configuration file containing:</a:t>
            </a:r>
          </a:p>
          <a:p>
            <a:pPr lvl="1">
              <a:defRPr/>
            </a:pPr>
            <a:r>
              <a:rPr lang="en-US" sz="2400" dirty="0" smtClean="0"/>
              <a:t>Number of stages</a:t>
            </a:r>
            <a:endParaRPr lang="en-US" sz="2000" dirty="0"/>
          </a:p>
          <a:p>
            <a:pPr lvl="1">
              <a:defRPr/>
            </a:pPr>
            <a:r>
              <a:rPr lang="en-US" sz="2400" dirty="0" smtClean="0"/>
              <a:t>For each stage</a:t>
            </a:r>
          </a:p>
          <a:p>
            <a:pPr lvl="2">
              <a:defRPr/>
            </a:pPr>
            <a:r>
              <a:rPr lang="en-US" sz="2000" dirty="0" smtClean="0"/>
              <a:t>Task types (serial/parallel)</a:t>
            </a:r>
          </a:p>
          <a:p>
            <a:pPr lvl="2">
              <a:defRPr/>
            </a:pPr>
            <a:r>
              <a:rPr lang="en-US" sz="2000" dirty="0" smtClean="0"/>
              <a:t>Tasks (number and computation length)</a:t>
            </a:r>
          </a:p>
          <a:p>
            <a:pPr lvl="2">
              <a:defRPr/>
            </a:pPr>
            <a:r>
              <a:rPr lang="en-US" sz="2000" dirty="0" smtClean="0"/>
              <a:t>Number of processes for each task</a:t>
            </a:r>
          </a:p>
          <a:p>
            <a:pPr lvl="2">
              <a:defRPr/>
            </a:pPr>
            <a:r>
              <a:rPr lang="en-US" sz="2000" dirty="0" smtClean="0"/>
              <a:t>Input files (number, sizes, and mapping to tasks)</a:t>
            </a:r>
            <a:endParaRPr lang="en-US" sz="2800" dirty="0" smtClean="0"/>
          </a:p>
          <a:p>
            <a:pPr lvl="2">
              <a:defRPr/>
            </a:pPr>
            <a:r>
              <a:rPr lang="en-US" sz="2000" dirty="0" smtClean="0"/>
              <a:t>Output </a:t>
            </a:r>
            <a:r>
              <a:rPr lang="en-US" sz="2000" dirty="0"/>
              <a:t>files (number, </a:t>
            </a:r>
            <a:r>
              <a:rPr lang="en-US" sz="2000" dirty="0" smtClean="0"/>
              <a:t>sizes)</a:t>
            </a:r>
          </a:p>
          <a:p>
            <a:pPr lvl="2">
              <a:defRPr/>
            </a:pPr>
            <a:r>
              <a:rPr lang="en-US" sz="2000" dirty="0" smtClean="0"/>
              <a:t>I/O buffer size</a:t>
            </a:r>
          </a:p>
          <a:p>
            <a:pPr lvl="2">
              <a:defRPr/>
            </a:pPr>
            <a:r>
              <a:rPr lang="en-US" sz="2000" dirty="0" smtClean="0"/>
              <a:t>Computation and I/O interleaving option</a:t>
            </a:r>
            <a:endParaRPr lang="en-US" sz="2000" dirty="0"/>
          </a:p>
          <a:p>
            <a:pPr lvl="2">
              <a:defRPr/>
            </a:pPr>
            <a:endParaRPr lang="en-US" sz="2000" dirty="0"/>
          </a:p>
        </p:txBody>
      </p:sp>
      <p:sp>
        <p:nvSpPr>
          <p:cNvPr id="5"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389554791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Skeleton Tool Design</a:t>
            </a:r>
            <a:endParaRPr lang="en-US" dirty="0"/>
          </a:p>
        </p:txBody>
      </p:sp>
      <p:sp>
        <p:nvSpPr>
          <p:cNvPr id="59" name="Content Placeholder 2"/>
          <p:cNvSpPr>
            <a:spLocks noGrp="1"/>
          </p:cNvSpPr>
          <p:nvPr>
            <p:ph idx="4294967295"/>
          </p:nvPr>
        </p:nvSpPr>
        <p:spPr>
          <a:xfrm>
            <a:off x="467544" y="1124744"/>
            <a:ext cx="8568952" cy="4824536"/>
          </a:xfrm>
          <a:prstGeom prst="rect">
            <a:avLst/>
          </a:prstGeom>
        </p:spPr>
        <p:txBody>
          <a:bodyPr/>
          <a:lstStyle/>
          <a:p>
            <a:r>
              <a:rPr lang="en-US" dirty="0"/>
              <a:t>The Skeleton tool is implemented as a parser.</a:t>
            </a:r>
          </a:p>
        </p:txBody>
      </p:sp>
      <p:sp>
        <p:nvSpPr>
          <p:cNvPr id="62" name="Snip Single Corner Rectangle 61"/>
          <p:cNvSpPr/>
          <p:nvPr/>
        </p:nvSpPr>
        <p:spPr>
          <a:xfrm>
            <a:off x="856139" y="3154501"/>
            <a:ext cx="1719111" cy="1603461"/>
          </a:xfrm>
          <a:prstGeom prst="snip1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Configuration </a:t>
            </a:r>
            <a:br>
              <a:rPr lang="en-US" dirty="0">
                <a:solidFill>
                  <a:schemeClr val="tx1"/>
                </a:solidFill>
              </a:rPr>
            </a:br>
            <a:r>
              <a:rPr lang="en-US" dirty="0">
                <a:solidFill>
                  <a:schemeClr val="tx1"/>
                </a:solidFill>
              </a:rPr>
              <a:t>File</a:t>
            </a:r>
          </a:p>
        </p:txBody>
      </p:sp>
      <p:sp>
        <p:nvSpPr>
          <p:cNvPr id="63" name="Oval 62"/>
          <p:cNvSpPr/>
          <p:nvPr/>
        </p:nvSpPr>
        <p:spPr>
          <a:xfrm>
            <a:off x="3191050" y="3154501"/>
            <a:ext cx="1873061" cy="1603461"/>
          </a:xfrm>
          <a:prstGeom prst="ellipse">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rgbClr val="000000"/>
                </a:solidFill>
              </a:rPr>
              <a:t>Skeleton</a:t>
            </a:r>
          </a:p>
          <a:p>
            <a:pPr algn="ctr">
              <a:defRPr/>
            </a:pPr>
            <a:r>
              <a:rPr lang="en-US" dirty="0" smtClean="0">
                <a:solidFill>
                  <a:srgbClr val="000000"/>
                </a:solidFill>
              </a:rPr>
              <a:t>Tool</a:t>
            </a:r>
            <a:endParaRPr lang="en-US" dirty="0">
              <a:solidFill>
                <a:srgbClr val="000000"/>
              </a:solidFill>
            </a:endParaRPr>
          </a:p>
        </p:txBody>
      </p:sp>
      <p:sp>
        <p:nvSpPr>
          <p:cNvPr id="64" name="Snip Single Corner Rectangle 63"/>
          <p:cNvSpPr/>
          <p:nvPr/>
        </p:nvSpPr>
        <p:spPr>
          <a:xfrm>
            <a:off x="6381827" y="2505170"/>
            <a:ext cx="1719111" cy="649331"/>
          </a:xfrm>
          <a:prstGeom prst="snip1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tx1"/>
                </a:solidFill>
              </a:rPr>
              <a:t>Preparation</a:t>
            </a:r>
            <a:r>
              <a:rPr lang="en-US" dirty="0">
                <a:solidFill>
                  <a:schemeClr val="tx1"/>
                </a:solidFill>
              </a:rPr>
              <a:t/>
            </a:r>
            <a:br>
              <a:rPr lang="en-US" dirty="0">
                <a:solidFill>
                  <a:schemeClr val="tx1"/>
                </a:solidFill>
              </a:rPr>
            </a:br>
            <a:r>
              <a:rPr lang="en-US" dirty="0">
                <a:solidFill>
                  <a:schemeClr val="tx1"/>
                </a:solidFill>
              </a:rPr>
              <a:t>Scripts</a:t>
            </a:r>
          </a:p>
        </p:txBody>
      </p:sp>
      <p:sp>
        <p:nvSpPr>
          <p:cNvPr id="65" name="Snip Single Corner Rectangle 64"/>
          <p:cNvSpPr/>
          <p:nvPr/>
        </p:nvSpPr>
        <p:spPr>
          <a:xfrm>
            <a:off x="6381827" y="3632473"/>
            <a:ext cx="1719111" cy="649331"/>
          </a:xfrm>
          <a:prstGeom prst="snip1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err="1">
                <a:solidFill>
                  <a:schemeClr val="tx1"/>
                </a:solidFill>
              </a:rPr>
              <a:t>Executables</a:t>
            </a:r>
            <a:endParaRPr lang="en-US" dirty="0">
              <a:solidFill>
                <a:schemeClr val="tx1"/>
              </a:solidFill>
            </a:endParaRPr>
          </a:p>
        </p:txBody>
      </p:sp>
      <p:sp>
        <p:nvSpPr>
          <p:cNvPr id="66" name="Snip Single Corner Rectangle 65"/>
          <p:cNvSpPr/>
          <p:nvPr/>
        </p:nvSpPr>
        <p:spPr>
          <a:xfrm>
            <a:off x="6381827" y="4668168"/>
            <a:ext cx="2056359" cy="1128836"/>
          </a:xfrm>
          <a:prstGeom prst="snip1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Application</a:t>
            </a:r>
            <a:br>
              <a:rPr lang="en-US" dirty="0">
                <a:solidFill>
                  <a:schemeClr val="tx1"/>
                </a:solidFill>
              </a:rPr>
            </a:br>
            <a:r>
              <a:rPr lang="en-US" dirty="0">
                <a:solidFill>
                  <a:schemeClr val="tx1"/>
                </a:solidFill>
              </a:rPr>
              <a:t>(Pegasus DAG,</a:t>
            </a:r>
            <a:br>
              <a:rPr lang="en-US" dirty="0">
                <a:solidFill>
                  <a:schemeClr val="tx1"/>
                </a:solidFill>
              </a:rPr>
            </a:br>
            <a:r>
              <a:rPr lang="en-US" dirty="0">
                <a:solidFill>
                  <a:schemeClr val="tx1"/>
                </a:solidFill>
              </a:rPr>
              <a:t>Swift Script,</a:t>
            </a:r>
            <a:br>
              <a:rPr lang="en-US" dirty="0">
                <a:solidFill>
                  <a:schemeClr val="tx1"/>
                </a:solidFill>
              </a:rPr>
            </a:br>
            <a:r>
              <a:rPr lang="en-US" dirty="0">
                <a:solidFill>
                  <a:schemeClr val="tx1"/>
                </a:solidFill>
              </a:rPr>
              <a:t>Shell commands)</a:t>
            </a:r>
          </a:p>
        </p:txBody>
      </p:sp>
      <p:sp>
        <p:nvSpPr>
          <p:cNvPr id="67" name="Right Arrow 66"/>
          <p:cNvSpPr/>
          <p:nvPr/>
        </p:nvSpPr>
        <p:spPr>
          <a:xfrm>
            <a:off x="2575250" y="3847196"/>
            <a:ext cx="615800" cy="307864"/>
          </a:xfrm>
          <a:prstGeom prst="rightArrow">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1" name="Right Arrow 70"/>
          <p:cNvSpPr/>
          <p:nvPr/>
        </p:nvSpPr>
        <p:spPr>
          <a:xfrm rot="19504016">
            <a:off x="5007382" y="3306528"/>
            <a:ext cx="1538693" cy="286018"/>
          </a:xfrm>
          <a:prstGeom prst="rightArrow">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2" name="Right Arrow 71"/>
          <p:cNvSpPr/>
          <p:nvPr/>
        </p:nvSpPr>
        <p:spPr>
          <a:xfrm>
            <a:off x="5064111" y="3853390"/>
            <a:ext cx="1317716" cy="307864"/>
          </a:xfrm>
          <a:prstGeom prst="rightArrow">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3" name="Right Arrow 72"/>
          <p:cNvSpPr/>
          <p:nvPr/>
        </p:nvSpPr>
        <p:spPr>
          <a:xfrm rot="2135126">
            <a:off x="5003654" y="4453965"/>
            <a:ext cx="1538693" cy="286018"/>
          </a:xfrm>
          <a:prstGeom prst="rightArrow">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257660219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Task Executable</a:t>
            </a:r>
            <a:endParaRPr lang="en-US" dirty="0"/>
          </a:p>
        </p:txBody>
      </p:sp>
      <p:sp>
        <p:nvSpPr>
          <p:cNvPr id="47" name="Content Placeholder 2"/>
          <p:cNvSpPr>
            <a:spLocks noGrp="1"/>
          </p:cNvSpPr>
          <p:nvPr>
            <p:ph idx="4294967295"/>
          </p:nvPr>
        </p:nvSpPr>
        <p:spPr>
          <a:xfrm>
            <a:off x="228600" y="980728"/>
            <a:ext cx="8663880" cy="5112568"/>
          </a:xfrm>
          <a:prstGeom prst="rect">
            <a:avLst/>
          </a:prstGeom>
        </p:spPr>
        <p:txBody>
          <a:bodyPr/>
          <a:lstStyle/>
          <a:p>
            <a:r>
              <a:rPr lang="en-US" sz="2800" dirty="0" smtClean="0"/>
              <a:t>All tasks implemented as 1 standalone C program </a:t>
            </a:r>
            <a:r>
              <a:rPr lang="en-US" sz="2800" dirty="0"/>
              <a:t>v</a:t>
            </a:r>
            <a:r>
              <a:rPr lang="en-US" sz="2800" dirty="0" smtClean="0"/>
              <a:t>ia parameters</a:t>
            </a:r>
          </a:p>
          <a:p>
            <a:r>
              <a:rPr lang="en-US" sz="2800" dirty="0" smtClean="0"/>
              <a:t>C program can be compiled as serial with GCC,  as parallel with MPICC compiler.</a:t>
            </a:r>
          </a:p>
          <a:p>
            <a:r>
              <a:rPr lang="en-US" sz="2800" dirty="0" smtClean="0"/>
              <a:t>An execution example:</a:t>
            </a:r>
          </a:p>
          <a:p>
            <a:pPr lvl="1"/>
            <a:r>
              <a:rPr lang="en-US" sz="2400" dirty="0">
                <a:latin typeface="American Typewriter"/>
                <a:cs typeface="American Typewriter"/>
              </a:rPr>
              <a:t>task serial 1 5 65536 65536 1 1 0 </a:t>
            </a:r>
            <a:r>
              <a:rPr lang="en-US" sz="2400" dirty="0" smtClean="0">
                <a:latin typeface="American Typewriter"/>
                <a:cs typeface="American Typewriter"/>
              </a:rPr>
              <a:t/>
            </a:r>
            <a:br>
              <a:rPr lang="en-US" sz="2400" dirty="0" smtClean="0">
                <a:latin typeface="American Typewriter"/>
                <a:cs typeface="American Typewriter"/>
              </a:rPr>
            </a:br>
            <a:r>
              <a:rPr lang="en-US" sz="2400" dirty="0" smtClean="0">
                <a:latin typeface="American Typewriter"/>
                <a:cs typeface="American Typewriter"/>
              </a:rPr>
              <a:t>Stage_1_Input</a:t>
            </a:r>
            <a:r>
              <a:rPr lang="en-US" sz="2400" dirty="0">
                <a:latin typeface="American Typewriter"/>
                <a:cs typeface="American Typewriter"/>
              </a:rPr>
              <a:t>/Stage_1_Input_0_1 </a:t>
            </a:r>
            <a:r>
              <a:rPr lang="en-US" sz="2400" dirty="0" smtClean="0">
                <a:latin typeface="American Typewriter"/>
                <a:cs typeface="American Typewriter"/>
              </a:rPr>
              <a:t/>
            </a:r>
            <a:br>
              <a:rPr lang="en-US" sz="2400" dirty="0" smtClean="0">
                <a:latin typeface="American Typewriter"/>
                <a:cs typeface="American Typewriter"/>
              </a:rPr>
            </a:br>
            <a:r>
              <a:rPr lang="en-US" sz="2400" dirty="0" smtClean="0">
                <a:latin typeface="American Typewriter"/>
                <a:cs typeface="American Typewriter"/>
              </a:rPr>
              <a:t>Stage_1_Output</a:t>
            </a:r>
            <a:r>
              <a:rPr lang="en-US" sz="2400" dirty="0">
                <a:latin typeface="American Typewriter"/>
                <a:cs typeface="American Typewriter"/>
              </a:rPr>
              <a:t>/Stage_1_Output_0_1 4200000</a:t>
            </a:r>
          </a:p>
          <a:p>
            <a:pPr lvl="1"/>
            <a:r>
              <a:rPr lang="en-US" sz="2400" dirty="0" err="1"/>
              <a:t>Path_to_Task</a:t>
            </a:r>
            <a:r>
              <a:rPr lang="en-US" sz="2400" dirty="0"/>
              <a:t> </a:t>
            </a:r>
            <a:r>
              <a:rPr lang="en-US" sz="2400" dirty="0" err="1"/>
              <a:t>Task_Type</a:t>
            </a:r>
            <a:r>
              <a:rPr lang="en-US" sz="2400" dirty="0"/>
              <a:t> </a:t>
            </a:r>
            <a:r>
              <a:rPr lang="en-US" sz="2400" dirty="0" err="1"/>
              <a:t>Num_Processes</a:t>
            </a:r>
            <a:r>
              <a:rPr lang="en-US" sz="2400" dirty="0"/>
              <a:t> </a:t>
            </a:r>
            <a:r>
              <a:rPr lang="en-US" sz="2400" dirty="0" err="1"/>
              <a:t>Task_Length</a:t>
            </a:r>
            <a:r>
              <a:rPr lang="en-US" sz="2400" dirty="0"/>
              <a:t> </a:t>
            </a:r>
            <a:r>
              <a:rPr lang="en-US" sz="2400" dirty="0" err="1"/>
              <a:t>Read_Buffer</a:t>
            </a:r>
            <a:r>
              <a:rPr lang="en-US" sz="2400" dirty="0"/>
              <a:t> </a:t>
            </a:r>
            <a:r>
              <a:rPr lang="en-US" sz="2400" dirty="0" err="1"/>
              <a:t>Write_Buffer</a:t>
            </a:r>
            <a:r>
              <a:rPr lang="en-US" sz="2400" dirty="0"/>
              <a:t> </a:t>
            </a:r>
            <a:r>
              <a:rPr lang="en-US" sz="2400" dirty="0" err="1"/>
              <a:t>Num_Input</a:t>
            </a:r>
            <a:r>
              <a:rPr lang="en-US" sz="2400" dirty="0"/>
              <a:t> </a:t>
            </a:r>
            <a:r>
              <a:rPr lang="en-US" sz="2400" dirty="0" err="1"/>
              <a:t>Num_Output</a:t>
            </a:r>
            <a:r>
              <a:rPr lang="en-US" sz="2400" dirty="0"/>
              <a:t> </a:t>
            </a:r>
            <a:r>
              <a:rPr lang="en-US" sz="2400" dirty="0" err="1"/>
              <a:t>Interleave_Option</a:t>
            </a:r>
            <a:r>
              <a:rPr lang="en-US" sz="2400" dirty="0"/>
              <a:t> [</a:t>
            </a:r>
            <a:r>
              <a:rPr lang="en-US" sz="2400" dirty="0" err="1"/>
              <a:t>Input_File</a:t>
            </a:r>
            <a:r>
              <a:rPr lang="en-US" sz="2400" dirty="0"/>
              <a:t>] [</a:t>
            </a:r>
            <a:r>
              <a:rPr lang="en-US" sz="2400" dirty="0" err="1"/>
              <a:t>Output_File</a:t>
            </a:r>
            <a:r>
              <a:rPr lang="en-US" sz="2400" dirty="0"/>
              <a:t> </a:t>
            </a:r>
            <a:r>
              <a:rPr lang="en-US" sz="2400" dirty="0" err="1"/>
              <a:t>Output_Size</a:t>
            </a:r>
            <a:r>
              <a:rPr lang="en-US" sz="2400" dirty="0"/>
              <a:t>] </a:t>
            </a:r>
          </a:p>
        </p:txBody>
      </p:sp>
      <p:sp>
        <p:nvSpPr>
          <p:cNvPr id="5"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412139201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A Bag of Task Application Example</a:t>
            </a:r>
            <a:endParaRPr lang="en-US" dirty="0"/>
          </a:p>
        </p:txBody>
      </p:sp>
      <p:pic>
        <p:nvPicPr>
          <p:cNvPr id="5" name="Picture 4" descr="ba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956" y="1124744"/>
            <a:ext cx="3888162" cy="4845014"/>
          </a:xfrm>
          <a:prstGeom prst="rect">
            <a:avLst/>
          </a:prstGeom>
        </p:spPr>
      </p:pic>
      <p:sp>
        <p:nvSpPr>
          <p:cNvPr id="6" name="Content Placeholder 2"/>
          <p:cNvSpPr>
            <a:spLocks noGrp="1"/>
          </p:cNvSpPr>
          <p:nvPr>
            <p:ph idx="4294967295"/>
          </p:nvPr>
        </p:nvSpPr>
        <p:spPr>
          <a:xfrm>
            <a:off x="4101118" y="1333418"/>
            <a:ext cx="5042882" cy="4525963"/>
          </a:xfrm>
          <a:prstGeom prst="rect">
            <a:avLst/>
          </a:prstGeom>
        </p:spPr>
        <p:txBody>
          <a:bodyPr>
            <a:normAutofit fontScale="92500" lnSpcReduction="20000"/>
          </a:bodyPr>
          <a:lstStyle/>
          <a:p>
            <a:pPr marL="457200" indent="-457200">
              <a:buFont typeface="+mj-lt"/>
              <a:buAutoNum type="arabicPeriod"/>
            </a:pPr>
            <a:r>
              <a:rPr lang="en-US" sz="2000" dirty="0" err="1" smtClean="0"/>
              <a:t>Num_Stage</a:t>
            </a:r>
            <a:r>
              <a:rPr lang="en-US" sz="2000" dirty="0" smtClean="0"/>
              <a:t> = 1</a:t>
            </a:r>
          </a:p>
          <a:p>
            <a:pPr marL="457200" indent="-457200">
              <a:buFont typeface="+mj-lt"/>
              <a:buAutoNum type="arabicPeriod"/>
            </a:pPr>
            <a:r>
              <a:rPr lang="en-US" sz="2000" dirty="0"/>
              <a:t> </a:t>
            </a:r>
            <a:r>
              <a:rPr lang="en-US" sz="2000" dirty="0" smtClean="0"/>
              <a:t> </a:t>
            </a:r>
          </a:p>
          <a:p>
            <a:pPr marL="457200" indent="-457200">
              <a:buFont typeface="+mj-lt"/>
              <a:buAutoNum type="arabicPeriod"/>
            </a:pPr>
            <a:r>
              <a:rPr lang="en-US" sz="2000" dirty="0" smtClean="0"/>
              <a:t>  </a:t>
            </a:r>
            <a:r>
              <a:rPr lang="en-US" sz="2000" dirty="0"/>
              <a:t> </a:t>
            </a:r>
            <a:r>
              <a:rPr lang="en-US" sz="2000" dirty="0" err="1" smtClean="0"/>
              <a:t>Stage_Name</a:t>
            </a:r>
            <a:r>
              <a:rPr lang="en-US" sz="2000" dirty="0" smtClean="0"/>
              <a:t> </a:t>
            </a:r>
            <a:r>
              <a:rPr lang="en-US" sz="2000" dirty="0"/>
              <a:t>= </a:t>
            </a:r>
            <a:r>
              <a:rPr lang="en-US" sz="2000" dirty="0" smtClean="0"/>
              <a:t>Bag</a:t>
            </a:r>
            <a:endParaRPr lang="en-US" sz="2000" dirty="0"/>
          </a:p>
          <a:p>
            <a:pPr marL="457200" indent="-457200">
              <a:buFont typeface="+mj-lt"/>
              <a:buAutoNum type="arabicPeriod"/>
            </a:pPr>
            <a:r>
              <a:rPr lang="en-US" sz="2000" dirty="0"/>
              <a:t>    </a:t>
            </a:r>
            <a:r>
              <a:rPr lang="en-US" sz="2000" dirty="0" smtClean="0"/>
              <a:t>   </a:t>
            </a:r>
            <a:r>
              <a:rPr lang="en-US" sz="2000" dirty="0" err="1" smtClean="0"/>
              <a:t>Task_Type</a:t>
            </a:r>
            <a:r>
              <a:rPr lang="en-US" sz="2000" dirty="0" smtClean="0"/>
              <a:t> </a:t>
            </a:r>
            <a:r>
              <a:rPr lang="en-US" sz="2000" dirty="0"/>
              <a:t>= </a:t>
            </a:r>
            <a:r>
              <a:rPr lang="en-US" sz="2000" dirty="0" smtClean="0"/>
              <a:t>serial</a:t>
            </a:r>
          </a:p>
          <a:p>
            <a:pPr marL="457200" indent="-457200">
              <a:buFont typeface="+mj-lt"/>
              <a:buAutoNum type="arabicPeriod"/>
            </a:pPr>
            <a:r>
              <a:rPr lang="en-US" sz="2000" dirty="0" smtClean="0"/>
              <a:t>       </a:t>
            </a:r>
            <a:r>
              <a:rPr lang="en-US" sz="2000" dirty="0" err="1" smtClean="0"/>
              <a:t>Num_Processes</a:t>
            </a:r>
            <a:r>
              <a:rPr lang="en-US" sz="2000" dirty="0" smtClean="0"/>
              <a:t> </a:t>
            </a:r>
            <a:r>
              <a:rPr lang="en-US" sz="2000" dirty="0"/>
              <a:t>= </a:t>
            </a:r>
            <a:r>
              <a:rPr lang="en-US" sz="2000" dirty="0" smtClean="0"/>
              <a:t>1</a:t>
            </a:r>
            <a:endParaRPr lang="en-US" sz="2000" dirty="0"/>
          </a:p>
          <a:p>
            <a:pPr marL="457200" indent="-457200">
              <a:buFont typeface="+mj-lt"/>
              <a:buAutoNum type="arabicPeriod"/>
            </a:pPr>
            <a:r>
              <a:rPr lang="en-US" sz="2000" dirty="0"/>
              <a:t>    </a:t>
            </a:r>
            <a:r>
              <a:rPr lang="en-US" sz="2000" dirty="0" smtClean="0"/>
              <a:t>   </a:t>
            </a:r>
            <a:r>
              <a:rPr lang="en-US" sz="2000" dirty="0" err="1" smtClean="0"/>
              <a:t>Num_Tasks</a:t>
            </a:r>
            <a:r>
              <a:rPr lang="en-US" sz="2000" dirty="0" smtClean="0"/>
              <a:t> </a:t>
            </a:r>
            <a:r>
              <a:rPr lang="en-US" sz="2000" dirty="0"/>
              <a:t>= </a:t>
            </a:r>
            <a:r>
              <a:rPr lang="en-US" sz="2000" dirty="0" smtClean="0"/>
              <a:t>4</a:t>
            </a:r>
            <a:endParaRPr lang="en-US" sz="2000" dirty="0"/>
          </a:p>
          <a:p>
            <a:pPr marL="457200" indent="-457200">
              <a:buFont typeface="+mj-lt"/>
              <a:buAutoNum type="arabicPeriod"/>
            </a:pPr>
            <a:r>
              <a:rPr lang="en-US" sz="2000" dirty="0"/>
              <a:t>    </a:t>
            </a:r>
            <a:r>
              <a:rPr lang="en-US" sz="2000" dirty="0" smtClean="0"/>
              <a:t>   </a:t>
            </a:r>
            <a:r>
              <a:rPr lang="en-US" sz="2000" dirty="0" err="1" smtClean="0"/>
              <a:t>Task_Length</a:t>
            </a:r>
            <a:r>
              <a:rPr lang="en-US" sz="2000" dirty="0" smtClean="0"/>
              <a:t> </a:t>
            </a:r>
            <a:r>
              <a:rPr lang="en-US" sz="2000" dirty="0"/>
              <a:t>= uniform </a:t>
            </a:r>
            <a:r>
              <a:rPr lang="en-US" sz="2000" dirty="0" smtClean="0"/>
              <a:t>5</a:t>
            </a:r>
            <a:endParaRPr lang="en-US" sz="2000" dirty="0"/>
          </a:p>
          <a:p>
            <a:pPr marL="457200" indent="-457200">
              <a:buFont typeface="+mj-lt"/>
              <a:buAutoNum type="arabicPeriod"/>
            </a:pPr>
            <a:r>
              <a:rPr lang="en-US" sz="2000" dirty="0" smtClean="0"/>
              <a:t>       </a:t>
            </a:r>
            <a:r>
              <a:rPr lang="en-US" sz="2000" dirty="0" err="1" smtClean="0"/>
              <a:t>Read_Buffer</a:t>
            </a:r>
            <a:r>
              <a:rPr lang="en-US" sz="2000" dirty="0" smtClean="0"/>
              <a:t> </a:t>
            </a:r>
            <a:r>
              <a:rPr lang="en-US" sz="2000" dirty="0"/>
              <a:t>= 65536</a:t>
            </a:r>
          </a:p>
          <a:p>
            <a:pPr marL="457200" indent="-457200">
              <a:buFont typeface="+mj-lt"/>
              <a:buAutoNum type="arabicPeriod"/>
            </a:pPr>
            <a:r>
              <a:rPr lang="de-DE" sz="2000" dirty="0"/>
              <a:t>    </a:t>
            </a:r>
            <a:r>
              <a:rPr lang="de-DE" sz="2000" dirty="0" smtClean="0"/>
              <a:t>   </a:t>
            </a:r>
            <a:r>
              <a:rPr lang="de-DE" sz="2000" dirty="0" err="1" smtClean="0"/>
              <a:t>Write_Buffer</a:t>
            </a:r>
            <a:r>
              <a:rPr lang="de-DE" sz="2000" dirty="0" smtClean="0"/>
              <a:t> </a:t>
            </a:r>
            <a:r>
              <a:rPr lang="de-DE" sz="2000" dirty="0"/>
              <a:t>= 65536</a:t>
            </a:r>
          </a:p>
          <a:p>
            <a:pPr marL="457200" indent="-457200">
              <a:buFont typeface="+mj-lt"/>
              <a:buAutoNum type="arabicPeriod"/>
            </a:pPr>
            <a:r>
              <a:rPr lang="de-DE" sz="2000" dirty="0"/>
              <a:t>    </a:t>
            </a:r>
            <a:r>
              <a:rPr lang="de-DE" sz="2000" dirty="0" smtClean="0"/>
              <a:t>   </a:t>
            </a:r>
            <a:r>
              <a:rPr lang="de-DE" sz="2000" dirty="0" err="1" smtClean="0"/>
              <a:t>Input_Files_Each_Task</a:t>
            </a:r>
            <a:r>
              <a:rPr lang="de-DE" sz="2000" dirty="0" smtClean="0"/>
              <a:t> </a:t>
            </a:r>
            <a:r>
              <a:rPr lang="de-DE" sz="2000" dirty="0"/>
              <a:t>= 1</a:t>
            </a:r>
          </a:p>
          <a:p>
            <a:pPr marL="457200" indent="-457200">
              <a:buFont typeface="+mj-lt"/>
              <a:buAutoNum type="arabicPeriod"/>
            </a:pPr>
            <a:r>
              <a:rPr lang="de-DE" sz="2000" dirty="0"/>
              <a:t>        </a:t>
            </a:r>
            <a:r>
              <a:rPr lang="de-DE" sz="2000" dirty="0" smtClean="0"/>
              <a:t>   Input_1</a:t>
            </a:r>
            <a:r>
              <a:rPr lang="de-DE" sz="2000" dirty="0"/>
              <a:t>.Source = </a:t>
            </a:r>
            <a:r>
              <a:rPr lang="de-DE" sz="2000" dirty="0" err="1"/>
              <a:t>filesystem</a:t>
            </a:r>
            <a:endParaRPr lang="de-DE" sz="2000" dirty="0"/>
          </a:p>
          <a:p>
            <a:pPr marL="457200" indent="-457200">
              <a:buFont typeface="+mj-lt"/>
              <a:buAutoNum type="arabicPeriod"/>
            </a:pPr>
            <a:r>
              <a:rPr lang="en-US" sz="2000" dirty="0"/>
              <a:t>        </a:t>
            </a:r>
            <a:r>
              <a:rPr lang="en-US" sz="2000" dirty="0" smtClean="0"/>
              <a:t>   Input_1</a:t>
            </a:r>
            <a:r>
              <a:rPr lang="en-US" sz="2000" dirty="0"/>
              <a:t>.Size = uniform 2100000</a:t>
            </a:r>
          </a:p>
          <a:p>
            <a:pPr marL="457200" indent="-457200">
              <a:buFont typeface="+mj-lt"/>
              <a:buAutoNum type="arabicPeriod"/>
            </a:pPr>
            <a:r>
              <a:rPr lang="en-US" sz="2000" dirty="0"/>
              <a:t>    </a:t>
            </a:r>
            <a:r>
              <a:rPr lang="en-US" sz="2000" dirty="0" smtClean="0"/>
              <a:t>   </a:t>
            </a:r>
            <a:r>
              <a:rPr lang="en-US" sz="2000" dirty="0" err="1" smtClean="0"/>
              <a:t>Output_Files_Each_Task</a:t>
            </a:r>
            <a:r>
              <a:rPr lang="en-US" sz="2000" dirty="0" smtClean="0"/>
              <a:t> </a:t>
            </a:r>
            <a:r>
              <a:rPr lang="en-US" sz="2000" dirty="0"/>
              <a:t>= </a:t>
            </a:r>
            <a:r>
              <a:rPr lang="en-US" sz="2000" dirty="0" smtClean="0"/>
              <a:t>1</a:t>
            </a:r>
            <a:endParaRPr lang="en-US" sz="2000" dirty="0"/>
          </a:p>
          <a:p>
            <a:pPr marL="457200" indent="-457200">
              <a:buFont typeface="+mj-lt"/>
              <a:buAutoNum type="arabicPeriod"/>
            </a:pPr>
            <a:r>
              <a:rPr lang="en-US" sz="2000" dirty="0"/>
              <a:t>        </a:t>
            </a:r>
            <a:r>
              <a:rPr lang="en-US" sz="2000" dirty="0" smtClean="0"/>
              <a:t>   Output_1</a:t>
            </a:r>
            <a:r>
              <a:rPr lang="en-US" sz="2000" dirty="0"/>
              <a:t>.Size = uniform </a:t>
            </a:r>
            <a:r>
              <a:rPr lang="en-US" sz="2000" dirty="0" smtClean="0"/>
              <a:t>4200000</a:t>
            </a:r>
            <a:endParaRPr lang="en-US" sz="2000" dirty="0"/>
          </a:p>
          <a:p>
            <a:pPr marL="457200" indent="-457200">
              <a:buFont typeface="+mj-lt"/>
              <a:buAutoNum type="arabicPeriod"/>
            </a:pPr>
            <a:r>
              <a:rPr lang="en-US" sz="2000" dirty="0"/>
              <a:t>    </a:t>
            </a:r>
            <a:r>
              <a:rPr lang="en-US" sz="2000" dirty="0" smtClean="0"/>
              <a:t>    </a:t>
            </a:r>
            <a:r>
              <a:rPr lang="en-US" sz="2000" dirty="0" err="1" smtClean="0"/>
              <a:t>Interleave_Option</a:t>
            </a:r>
            <a:r>
              <a:rPr lang="en-US" sz="2000" dirty="0" smtClean="0"/>
              <a:t> </a:t>
            </a:r>
            <a:r>
              <a:rPr lang="en-US" sz="2000" dirty="0"/>
              <a:t>= 0</a:t>
            </a:r>
          </a:p>
        </p:txBody>
      </p:sp>
      <p:sp>
        <p:nvSpPr>
          <p:cNvPr id="7" name="Oval 6"/>
          <p:cNvSpPr/>
          <p:nvPr/>
        </p:nvSpPr>
        <p:spPr>
          <a:xfrm>
            <a:off x="212956" y="3070181"/>
            <a:ext cx="3888162" cy="864638"/>
          </a:xfrm>
          <a:prstGeom prst="ellipse">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212956" y="1124744"/>
            <a:ext cx="3888162" cy="864638"/>
          </a:xfrm>
          <a:prstGeom prst="ellipse">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212956" y="4998532"/>
            <a:ext cx="3888162" cy="864638"/>
          </a:xfrm>
          <a:prstGeom prst="ellipse">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212957" y="5969758"/>
            <a:ext cx="8718236" cy="369332"/>
          </a:xfrm>
          <a:prstGeom prst="rect">
            <a:avLst/>
          </a:prstGeom>
        </p:spPr>
        <p:txBody>
          <a:bodyPr wrap="square">
            <a:spAutoFit/>
          </a:bodyPr>
          <a:lstStyle/>
          <a:p>
            <a:r>
              <a:rPr lang="en-US" dirty="0"/>
              <a:t>https://</a:t>
            </a:r>
            <a:r>
              <a:rPr lang="en-US" dirty="0" err="1"/>
              <a:t>github.com</a:t>
            </a:r>
            <a:r>
              <a:rPr lang="en-US" dirty="0"/>
              <a:t>/</a:t>
            </a:r>
            <a:r>
              <a:rPr lang="en-US" dirty="0" err="1"/>
              <a:t>applicationskeleton</a:t>
            </a:r>
            <a:r>
              <a:rPr lang="en-US" dirty="0"/>
              <a:t>/Skeleton/blob/master/</a:t>
            </a:r>
            <a:r>
              <a:rPr lang="en-US" dirty="0" err="1"/>
              <a:t>src</a:t>
            </a:r>
            <a:r>
              <a:rPr lang="en-US" dirty="0"/>
              <a:t>/sample-input/</a:t>
            </a:r>
            <a:r>
              <a:rPr lang="en-US" dirty="0" err="1"/>
              <a:t>bag.input</a:t>
            </a:r>
            <a:endParaRPr lang="en-US" dirty="0"/>
          </a:p>
        </p:txBody>
      </p:sp>
      <p:sp>
        <p:nvSpPr>
          <p:cNvPr id="12"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28001130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7"/>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6">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8"/>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6">
                                            <p:txEl>
                                              <p:pRg st="12" end="1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
                                            <p:txEl>
                                              <p:pRg st="13" end="1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Bag of Task Application Example</a:t>
            </a:r>
          </a:p>
        </p:txBody>
      </p:sp>
      <p:sp>
        <p:nvSpPr>
          <p:cNvPr id="3" name="Content Placeholder 2"/>
          <p:cNvSpPr>
            <a:spLocks noGrp="1"/>
          </p:cNvSpPr>
          <p:nvPr>
            <p:ph sz="quarter" idx="10"/>
          </p:nvPr>
        </p:nvSpPr>
        <p:spPr/>
        <p:txBody>
          <a:bodyPr>
            <a:normAutofit fontScale="92500" lnSpcReduction="20000"/>
          </a:bodyPr>
          <a:lstStyle/>
          <a:p>
            <a:r>
              <a:rPr lang="en-US" dirty="0" smtClean="0"/>
              <a:t>Other options</a:t>
            </a:r>
          </a:p>
          <a:p>
            <a:pPr lvl="1"/>
            <a:r>
              <a:rPr lang="en-US" dirty="0" err="1" smtClean="0"/>
              <a:t>Task_Type</a:t>
            </a:r>
            <a:r>
              <a:rPr lang="en-US" dirty="0" smtClean="0"/>
              <a:t> can be parallel</a:t>
            </a:r>
          </a:p>
          <a:p>
            <a:pPr lvl="2"/>
            <a:r>
              <a:rPr lang="en-US" dirty="0" err="1" smtClean="0"/>
              <a:t>Task_Type</a:t>
            </a:r>
            <a:r>
              <a:rPr lang="en-US" dirty="0" smtClean="0"/>
              <a:t> = parallel</a:t>
            </a:r>
          </a:p>
          <a:p>
            <a:pPr lvl="1"/>
            <a:r>
              <a:rPr lang="en-US" dirty="0" err="1" smtClean="0"/>
              <a:t>Task_Length</a:t>
            </a:r>
            <a:r>
              <a:rPr lang="en-US" dirty="0" smtClean="0"/>
              <a:t> can be a statistical distribution</a:t>
            </a:r>
          </a:p>
          <a:p>
            <a:pPr lvl="2"/>
            <a:r>
              <a:rPr lang="en-US" dirty="0" err="1" smtClean="0"/>
              <a:t>Task_Length</a:t>
            </a:r>
            <a:r>
              <a:rPr lang="en-US" dirty="0" smtClean="0"/>
              <a:t> = normal [20, 3]</a:t>
            </a:r>
          </a:p>
          <a:p>
            <a:pPr lvl="1"/>
            <a:r>
              <a:rPr lang="en-US" dirty="0" err="1" smtClean="0"/>
              <a:t>Task_Length</a:t>
            </a:r>
            <a:r>
              <a:rPr lang="en-US" dirty="0" smtClean="0"/>
              <a:t> can be a polynomial function of input file size</a:t>
            </a:r>
          </a:p>
          <a:p>
            <a:pPr lvl="2"/>
            <a:r>
              <a:rPr lang="en-US" dirty="0" err="1" smtClean="0"/>
              <a:t>Task_Length</a:t>
            </a:r>
            <a:r>
              <a:rPr lang="en-US" dirty="0" smtClean="0"/>
              <a:t> = polynomial [20, 3] Input_1</a:t>
            </a:r>
          </a:p>
          <a:p>
            <a:pPr lvl="2"/>
            <a:r>
              <a:rPr lang="en-US" dirty="0" smtClean="0"/>
              <a:t>20*Input_1.Size^3</a:t>
            </a:r>
          </a:p>
          <a:p>
            <a:pPr lvl="1"/>
            <a:r>
              <a:rPr lang="en-US" dirty="0" smtClean="0"/>
              <a:t>Output size can be a polynomial function of </a:t>
            </a:r>
            <a:r>
              <a:rPr lang="en-US" dirty="0" err="1" smtClean="0"/>
              <a:t>Task_Length</a:t>
            </a:r>
            <a:endParaRPr lang="en-US" dirty="0" smtClean="0"/>
          </a:p>
          <a:p>
            <a:pPr lvl="2"/>
            <a:r>
              <a:rPr lang="en-US" dirty="0" smtClean="0"/>
              <a:t>Ouptut_1.Size = polynomial [10, 2] Length</a:t>
            </a:r>
          </a:p>
          <a:p>
            <a:pPr lvl="2"/>
            <a:r>
              <a:rPr lang="en-US" dirty="0" smtClean="0"/>
              <a:t>10*Length^2</a:t>
            </a:r>
          </a:p>
          <a:p>
            <a:pPr lvl="1"/>
            <a:r>
              <a:rPr lang="en-US" dirty="0" err="1" smtClean="0"/>
              <a:t>Interleaving_Option</a:t>
            </a:r>
            <a:r>
              <a:rPr lang="en-US" dirty="0" smtClean="0"/>
              <a:t> can be ...</a:t>
            </a:r>
            <a:endParaRPr lang="en-US" dirty="0"/>
          </a:p>
        </p:txBody>
      </p:sp>
      <p:sp>
        <p:nvSpPr>
          <p:cNvPr id="6"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26125793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Bag of Task Application Example</a:t>
            </a:r>
          </a:p>
        </p:txBody>
      </p:sp>
      <p:sp>
        <p:nvSpPr>
          <p:cNvPr id="3" name="Content Placeholder 2"/>
          <p:cNvSpPr>
            <a:spLocks noGrp="1"/>
          </p:cNvSpPr>
          <p:nvPr>
            <p:ph sz="quarter" idx="10"/>
          </p:nvPr>
        </p:nvSpPr>
        <p:spPr/>
        <p:txBody>
          <a:bodyPr/>
          <a:lstStyle/>
          <a:p>
            <a:pPr marL="342900" lvl="1" indent="-342900">
              <a:buFont typeface="Lucida Grande"/>
              <a:buChar char="•"/>
            </a:pPr>
            <a:r>
              <a:rPr lang="en-US" dirty="0" err="1"/>
              <a:t>Interleaving_Option</a:t>
            </a:r>
            <a:r>
              <a:rPr lang="en-US" dirty="0"/>
              <a:t> can be</a:t>
            </a:r>
          </a:p>
          <a:p>
            <a:endParaRPr lang="en-US" dirty="0"/>
          </a:p>
        </p:txBody>
      </p:sp>
      <p:pic>
        <p:nvPicPr>
          <p:cNvPr id="5" name="Picture 4" descr="Interleav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529" y="2204864"/>
            <a:ext cx="7324147" cy="2698370"/>
          </a:xfrm>
          <a:prstGeom prst="rect">
            <a:avLst/>
          </a:prstGeom>
        </p:spPr>
      </p:pic>
      <p:sp>
        <p:nvSpPr>
          <p:cNvPr id="6" name="TextBox 5"/>
          <p:cNvSpPr txBox="1"/>
          <p:nvPr/>
        </p:nvSpPr>
        <p:spPr>
          <a:xfrm>
            <a:off x="611560" y="2625459"/>
            <a:ext cx="452484" cy="2031325"/>
          </a:xfrm>
          <a:prstGeom prst="rect">
            <a:avLst/>
          </a:prstGeom>
          <a:noFill/>
        </p:spPr>
        <p:txBody>
          <a:bodyPr wrap="square" rtlCol="0">
            <a:spAutoFit/>
          </a:bodyPr>
          <a:lstStyle/>
          <a:p>
            <a:r>
              <a:rPr lang="en-US" dirty="0" smtClean="0"/>
              <a:t>0</a:t>
            </a:r>
          </a:p>
          <a:p>
            <a:endParaRPr lang="en-US" dirty="0" smtClean="0"/>
          </a:p>
          <a:p>
            <a:r>
              <a:rPr lang="en-US" dirty="0" smtClean="0"/>
              <a:t>1</a:t>
            </a:r>
          </a:p>
          <a:p>
            <a:endParaRPr lang="en-US" dirty="0" smtClean="0"/>
          </a:p>
          <a:p>
            <a:r>
              <a:rPr lang="en-US" dirty="0" smtClean="0"/>
              <a:t>2</a:t>
            </a:r>
          </a:p>
          <a:p>
            <a:endParaRPr lang="en-US" dirty="0" smtClean="0"/>
          </a:p>
          <a:p>
            <a:r>
              <a:rPr lang="en-US" dirty="0"/>
              <a:t>3</a:t>
            </a:r>
          </a:p>
        </p:txBody>
      </p:sp>
      <p:sp>
        <p:nvSpPr>
          <p:cNvPr id="8"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196762412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Multi-</a:t>
            </a:r>
            <a:r>
              <a:rPr lang="en-US" dirty="0"/>
              <a:t>s</a:t>
            </a:r>
            <a:r>
              <a:rPr lang="en-US" dirty="0" smtClean="0"/>
              <a:t>tage Workflow</a:t>
            </a:r>
            <a:endParaRPr lang="en-US" dirty="0"/>
          </a:p>
        </p:txBody>
      </p:sp>
      <p:sp>
        <p:nvSpPr>
          <p:cNvPr id="9" name="Content Placeholder 9"/>
          <p:cNvSpPr>
            <a:spLocks noGrp="1"/>
          </p:cNvSpPr>
          <p:nvPr>
            <p:ph idx="4294967295"/>
          </p:nvPr>
        </p:nvSpPr>
        <p:spPr>
          <a:xfrm>
            <a:off x="4564062" y="1196752"/>
            <a:ext cx="4122738" cy="4525963"/>
          </a:xfrm>
          <a:prstGeom prst="rect">
            <a:avLst/>
          </a:prstGeom>
        </p:spPr>
        <p:txBody>
          <a:bodyPr>
            <a:normAutofit lnSpcReduction="10000"/>
          </a:bodyPr>
          <a:lstStyle/>
          <a:p>
            <a:r>
              <a:rPr lang="en-US" sz="1600" dirty="0" err="1"/>
              <a:t>Num_Stage</a:t>
            </a:r>
            <a:r>
              <a:rPr lang="en-US" sz="1600" dirty="0"/>
              <a:t> = </a:t>
            </a:r>
            <a:r>
              <a:rPr lang="en-US" sz="1600" dirty="0" smtClean="0"/>
              <a:t>3</a:t>
            </a:r>
          </a:p>
          <a:p>
            <a:r>
              <a:rPr lang="en-US" sz="1600" dirty="0"/>
              <a:t> </a:t>
            </a:r>
            <a:r>
              <a:rPr lang="en-US" sz="1600" dirty="0" smtClean="0"/>
              <a:t>  </a:t>
            </a:r>
            <a:r>
              <a:rPr lang="en-US" sz="1600" dirty="0" err="1" smtClean="0"/>
              <a:t>Stage_Name</a:t>
            </a:r>
            <a:r>
              <a:rPr lang="en-US" sz="1600" dirty="0" smtClean="0"/>
              <a:t> </a:t>
            </a:r>
            <a:r>
              <a:rPr lang="en-US" sz="1600" dirty="0"/>
              <a:t>= </a:t>
            </a:r>
            <a:r>
              <a:rPr lang="en-US" sz="1600" dirty="0" smtClean="0"/>
              <a:t>Stage_1</a:t>
            </a:r>
          </a:p>
          <a:p>
            <a:r>
              <a:rPr lang="en-US" sz="1600" dirty="0"/>
              <a:t> </a:t>
            </a:r>
            <a:r>
              <a:rPr lang="en-US" sz="1600" dirty="0" smtClean="0"/>
              <a:t>     …</a:t>
            </a:r>
          </a:p>
          <a:p>
            <a:r>
              <a:rPr lang="en-US" sz="1600" dirty="0"/>
              <a:t> </a:t>
            </a:r>
            <a:r>
              <a:rPr lang="en-US" sz="1600" dirty="0" smtClean="0"/>
              <a:t>  </a:t>
            </a:r>
            <a:r>
              <a:rPr lang="en-US" sz="1600" dirty="0" err="1" smtClean="0"/>
              <a:t>Stage_Name</a:t>
            </a:r>
            <a:r>
              <a:rPr lang="en-US" sz="1600" dirty="0" smtClean="0"/>
              <a:t> = Stage_2</a:t>
            </a:r>
          </a:p>
          <a:p>
            <a:r>
              <a:rPr lang="en-US" sz="1600" dirty="0"/>
              <a:t> </a:t>
            </a:r>
            <a:r>
              <a:rPr lang="en-US" sz="1600" dirty="0" smtClean="0"/>
              <a:t>     …</a:t>
            </a:r>
          </a:p>
          <a:p>
            <a:r>
              <a:rPr lang="en-US" sz="1600" dirty="0"/>
              <a:t> </a:t>
            </a:r>
            <a:r>
              <a:rPr lang="en-US" sz="1600" dirty="0" smtClean="0"/>
              <a:t>     </a:t>
            </a:r>
            <a:r>
              <a:rPr lang="en-US" sz="1600" dirty="0" err="1" smtClean="0"/>
              <a:t>Write_Buffer</a:t>
            </a:r>
            <a:r>
              <a:rPr lang="en-US" sz="1600" dirty="0" smtClean="0"/>
              <a:t> = 65536</a:t>
            </a:r>
          </a:p>
          <a:p>
            <a:r>
              <a:rPr lang="en-US" sz="1600" dirty="0"/>
              <a:t> </a:t>
            </a:r>
            <a:r>
              <a:rPr lang="en-US" sz="1600" dirty="0" smtClean="0"/>
              <a:t>     </a:t>
            </a:r>
            <a:r>
              <a:rPr lang="en-US" sz="1600" dirty="0" err="1"/>
              <a:t>Input_Files_Each_Task</a:t>
            </a:r>
            <a:r>
              <a:rPr lang="en-US" sz="1600" dirty="0"/>
              <a:t> = 2</a:t>
            </a:r>
          </a:p>
          <a:p>
            <a:r>
              <a:rPr lang="en-US" sz="1600" dirty="0"/>
              <a:t>   </a:t>
            </a:r>
            <a:r>
              <a:rPr lang="en-US" sz="1600" dirty="0" smtClean="0"/>
              <a:t>   </a:t>
            </a:r>
            <a:r>
              <a:rPr lang="en-US" sz="1600" dirty="0" err="1" smtClean="0"/>
              <a:t>Input_Task_Mapping</a:t>
            </a:r>
            <a:r>
              <a:rPr lang="en-US" sz="1600" dirty="0" smtClean="0"/>
              <a:t> </a:t>
            </a:r>
            <a:r>
              <a:rPr lang="en-US" sz="1600" dirty="0"/>
              <a:t>= combination </a:t>
            </a:r>
            <a:r>
              <a:rPr lang="en-US" sz="1600" dirty="0" smtClean="0"/>
              <a:t>			Stage_1</a:t>
            </a:r>
            <a:r>
              <a:rPr lang="en-US" sz="1600" dirty="0"/>
              <a:t>.Output_1 </a:t>
            </a:r>
            <a:r>
              <a:rPr lang="en-US" sz="1600" dirty="0" smtClean="0"/>
              <a:t>2</a:t>
            </a:r>
          </a:p>
          <a:p>
            <a:r>
              <a:rPr lang="en-US" sz="1600" dirty="0"/>
              <a:t> </a:t>
            </a:r>
            <a:r>
              <a:rPr lang="en-US" sz="1600" dirty="0" smtClean="0"/>
              <a:t>     …</a:t>
            </a:r>
          </a:p>
          <a:p>
            <a:endParaRPr lang="en-US" sz="1600" dirty="0"/>
          </a:p>
          <a:p>
            <a:r>
              <a:rPr lang="en-US" sz="1600" dirty="0" smtClean="0"/>
              <a:t>    </a:t>
            </a:r>
            <a:r>
              <a:rPr lang="en-US" sz="1600" dirty="0" err="1" smtClean="0"/>
              <a:t>Stage_Name</a:t>
            </a:r>
            <a:r>
              <a:rPr lang="en-US" sz="1600" dirty="0" smtClean="0"/>
              <a:t> = Stage_3</a:t>
            </a:r>
          </a:p>
          <a:p>
            <a:r>
              <a:rPr lang="en-US" sz="1600" dirty="0"/>
              <a:t> </a:t>
            </a:r>
            <a:r>
              <a:rPr lang="en-US" sz="1600" dirty="0" smtClean="0"/>
              <a:t>     …</a:t>
            </a:r>
          </a:p>
          <a:p>
            <a:r>
              <a:rPr lang="en-US" sz="1600" dirty="0"/>
              <a:t> </a:t>
            </a:r>
            <a:r>
              <a:rPr lang="en-US" sz="1600" dirty="0" smtClean="0"/>
              <a:t>     </a:t>
            </a:r>
            <a:r>
              <a:rPr lang="en-US" sz="1600" dirty="0" err="1" smtClean="0"/>
              <a:t>Input_Files_Each_Task</a:t>
            </a:r>
            <a:r>
              <a:rPr lang="en-US" sz="1600" dirty="0" smtClean="0"/>
              <a:t> </a:t>
            </a:r>
            <a:r>
              <a:rPr lang="en-US" sz="1600" dirty="0"/>
              <a:t>= 6</a:t>
            </a:r>
          </a:p>
          <a:p>
            <a:r>
              <a:rPr lang="en-US" sz="1600" dirty="0"/>
              <a:t>    </a:t>
            </a:r>
            <a:r>
              <a:rPr lang="en-US" sz="1600" dirty="0" smtClean="0"/>
              <a:t>  </a:t>
            </a:r>
            <a:r>
              <a:rPr lang="en-US" sz="1600" dirty="0" err="1" smtClean="0"/>
              <a:t>Input_Task_Mapping</a:t>
            </a:r>
            <a:r>
              <a:rPr lang="en-US" sz="1600" dirty="0" smtClean="0"/>
              <a:t> </a:t>
            </a:r>
            <a:r>
              <a:rPr lang="en-US" sz="1600" dirty="0"/>
              <a:t>= combination </a:t>
            </a:r>
            <a:r>
              <a:rPr lang="en-US" sz="1600" dirty="0" smtClean="0"/>
              <a:t>			Stage_2</a:t>
            </a:r>
            <a:r>
              <a:rPr lang="en-US" sz="1600" dirty="0"/>
              <a:t>.Output_1 </a:t>
            </a:r>
            <a:r>
              <a:rPr lang="en-US" sz="1600" dirty="0" smtClean="0"/>
              <a:t>6</a:t>
            </a:r>
          </a:p>
          <a:p>
            <a:r>
              <a:rPr lang="en-US" sz="1600" dirty="0"/>
              <a:t> </a:t>
            </a:r>
            <a:r>
              <a:rPr lang="en-US" sz="1600" dirty="0" smtClean="0"/>
              <a:t>     …</a:t>
            </a:r>
            <a:endParaRPr lang="en-US" sz="1600" dirty="0"/>
          </a:p>
        </p:txBody>
      </p:sp>
      <p:pic>
        <p:nvPicPr>
          <p:cNvPr id="10" name="Content Placeholder 8" descr="sample.png"/>
          <p:cNvPicPr>
            <a:picLocks noChangeAspect="1"/>
          </p:cNvPicPr>
          <p:nvPr/>
        </p:nvPicPr>
        <p:blipFill>
          <a:blip r:embed="rId2">
            <a:extLst>
              <a:ext uri="{28A0092B-C50C-407E-A947-70E740481C1C}">
                <a14:useLocalDpi xmlns:a14="http://schemas.microsoft.com/office/drawing/2010/main" val="0"/>
              </a:ext>
            </a:extLst>
          </a:blip>
          <a:srcRect l="-3888" r="-3888"/>
          <a:stretch>
            <a:fillRect/>
          </a:stretch>
        </p:blipFill>
        <p:spPr>
          <a:xfrm>
            <a:off x="457200" y="1196752"/>
            <a:ext cx="4106862" cy="4525963"/>
          </a:xfrm>
          <a:prstGeom prst="rect">
            <a:avLst/>
          </a:prstGeom>
        </p:spPr>
      </p:pic>
      <p:sp>
        <p:nvSpPr>
          <p:cNvPr id="11" name="Oval 10"/>
          <p:cNvSpPr/>
          <p:nvPr/>
        </p:nvSpPr>
        <p:spPr>
          <a:xfrm>
            <a:off x="457200" y="2312057"/>
            <a:ext cx="3974617" cy="147258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457200" y="3784644"/>
            <a:ext cx="3974617" cy="147258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457200" y="5970766"/>
            <a:ext cx="8341647" cy="338554"/>
          </a:xfrm>
          <a:prstGeom prst="rect">
            <a:avLst/>
          </a:prstGeom>
          <a:noFill/>
        </p:spPr>
        <p:txBody>
          <a:bodyPr wrap="none" rtlCol="0">
            <a:spAutoFit/>
          </a:bodyPr>
          <a:lstStyle/>
          <a:p>
            <a:r>
              <a:rPr lang="en-US" sz="1600" dirty="0"/>
              <a:t>https://</a:t>
            </a:r>
            <a:r>
              <a:rPr lang="en-US" sz="1600" dirty="0" err="1"/>
              <a:t>github.com</a:t>
            </a:r>
            <a:r>
              <a:rPr lang="en-US" sz="1600" dirty="0"/>
              <a:t>/</a:t>
            </a:r>
            <a:r>
              <a:rPr lang="en-US" sz="1600" dirty="0" err="1"/>
              <a:t>applicationskeleton</a:t>
            </a:r>
            <a:r>
              <a:rPr lang="en-US" sz="1600" dirty="0"/>
              <a:t>/Skeleton/blob/master/</a:t>
            </a:r>
            <a:r>
              <a:rPr lang="en-US" sz="1600" dirty="0" err="1"/>
              <a:t>src</a:t>
            </a:r>
            <a:r>
              <a:rPr lang="en-US" sz="1600" dirty="0"/>
              <a:t>/sample-input</a:t>
            </a:r>
            <a:r>
              <a:rPr lang="en-US" sz="1600" dirty="0" smtClean="0"/>
              <a:t>/multi-</a:t>
            </a:r>
            <a:r>
              <a:rPr lang="en-US" sz="1600" dirty="0" err="1" smtClean="0"/>
              <a:t>stage.input</a:t>
            </a:r>
            <a:endParaRPr lang="en-US" sz="1600" dirty="0"/>
          </a:p>
        </p:txBody>
      </p:sp>
      <p:sp>
        <p:nvSpPr>
          <p:cNvPr id="14"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39959483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par>
                                <p:cTn id="11" presetID="3" presetClass="emph" presetSubtype="2" fill="hold" nodeType="withEffect">
                                  <p:stCondLst>
                                    <p:cond delay="0"/>
                                  </p:stCondLst>
                                  <p:childTnLst>
                                    <p:animClr clrSpc="rgb" dir="cw">
                                      <p:cBhvr override="childStyle">
                                        <p:cTn id="12" dur="500" fill="hold"/>
                                        <p:tgtEl>
                                          <p:spTgt spid="9">
                                            <p:txEl>
                                              <p:pRg st="6" end="6"/>
                                            </p:txEl>
                                          </p:spTgt>
                                        </p:tgtEl>
                                        <p:attrNameLst>
                                          <p:attrName>style.color</p:attrName>
                                        </p:attrNameLst>
                                      </p:cBhvr>
                                      <p:to>
                                        <a:schemeClr val="accent2"/>
                                      </p:to>
                                    </p:animClr>
                                  </p:childTnLst>
                                </p:cTn>
                              </p:par>
                              <p:par>
                                <p:cTn id="13" presetID="3" presetClass="emph" presetSubtype="2" fill="hold" nodeType="withEffect">
                                  <p:stCondLst>
                                    <p:cond delay="0"/>
                                  </p:stCondLst>
                                  <p:childTnLst>
                                    <p:animClr clrSpc="rgb" dir="cw">
                                      <p:cBhvr override="childStyle">
                                        <p:cTn id="14" dur="500" fill="hold"/>
                                        <p:tgtEl>
                                          <p:spTgt spid="9">
                                            <p:txEl>
                                              <p:pRg st="7" end="7"/>
                                            </p:txEl>
                                          </p:spTgt>
                                        </p:tgtEl>
                                        <p:attrNameLst>
                                          <p:attrName>style.color</p:attrName>
                                        </p:attrNameLst>
                                      </p:cBhvr>
                                      <p:to>
                                        <a:schemeClr val="accent2"/>
                                      </p:to>
                                    </p:animClr>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14" end="14"/>
                                            </p:txEl>
                                          </p:spTgt>
                                        </p:tgtEl>
                                        <p:attrNameLst>
                                          <p:attrName>style.visibility</p:attrName>
                                        </p:attrNameLst>
                                      </p:cBhvr>
                                      <p:to>
                                        <p:strVal val="visible"/>
                                      </p:to>
                                    </p:set>
                                  </p:childTnLst>
                                </p:cTn>
                              </p:par>
                              <p:par>
                                <p:cTn id="33" presetID="3" presetClass="emph" presetSubtype="2" fill="hold" nodeType="withEffect">
                                  <p:stCondLst>
                                    <p:cond delay="0"/>
                                  </p:stCondLst>
                                  <p:childTnLst>
                                    <p:animClr clrSpc="rgb" dir="cw">
                                      <p:cBhvr override="childStyle">
                                        <p:cTn id="34" dur="500" fill="hold"/>
                                        <p:tgtEl>
                                          <p:spTgt spid="9">
                                            <p:txEl>
                                              <p:pRg st="12" end="12"/>
                                            </p:txEl>
                                          </p:spTgt>
                                        </p:tgtEl>
                                        <p:attrNameLst>
                                          <p:attrName>style.color</p:attrName>
                                        </p:attrNameLst>
                                      </p:cBhvr>
                                      <p:to>
                                        <a:schemeClr val="accent2"/>
                                      </p:to>
                                    </p:animClr>
                                  </p:childTnLst>
                                </p:cTn>
                              </p:par>
                              <p:par>
                                <p:cTn id="35" presetID="3" presetClass="emph" presetSubtype="2" fill="hold" nodeType="withEffect">
                                  <p:stCondLst>
                                    <p:cond delay="0"/>
                                  </p:stCondLst>
                                  <p:childTnLst>
                                    <p:animClr clrSpc="rgb" dir="cw">
                                      <p:cBhvr override="childStyle">
                                        <p:cTn id="36" dur="500" fill="hold"/>
                                        <p:tgtEl>
                                          <p:spTgt spid="9">
                                            <p:txEl>
                                              <p:pRg st="13" end="13"/>
                                            </p:txEl>
                                          </p:spTgt>
                                        </p:tgtEl>
                                        <p:attrNameLst>
                                          <p:attrName>style.color</p:attrName>
                                        </p:attrNameLst>
                                      </p:cBhvr>
                                      <p:to>
                                        <a:schemeClr val="accent2"/>
                                      </p:to>
                                    </p:animClr>
                                  </p:childTnLst>
                                </p:cTn>
                              </p:par>
                              <p:par>
                                <p:cTn id="37" presetID="1" presetClass="exit" presetSubtype="0" fill="hold" grpId="1" nodeType="withEffect">
                                  <p:stCondLst>
                                    <p:cond delay="0"/>
                                  </p:stCondLst>
                                  <p:childTnLst>
                                    <p:set>
                                      <p:cBhvr>
                                        <p:cTn id="38"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Input_Task_Mapping</a:t>
            </a:r>
            <a:endParaRPr lang="en-US" dirty="0"/>
          </a:p>
        </p:txBody>
      </p:sp>
      <p:sp>
        <p:nvSpPr>
          <p:cNvPr id="3" name="Content Placeholder 2"/>
          <p:cNvSpPr>
            <a:spLocks noGrp="1"/>
          </p:cNvSpPr>
          <p:nvPr>
            <p:ph sz="quarter" idx="10"/>
          </p:nvPr>
        </p:nvSpPr>
        <p:spPr/>
        <p:txBody>
          <a:bodyPr/>
          <a:lstStyle/>
          <a:p>
            <a:r>
              <a:rPr lang="en-US" sz="2800" dirty="0"/>
              <a:t>Specify </a:t>
            </a:r>
            <a:r>
              <a:rPr lang="en-US" sz="2800" dirty="0" err="1"/>
              <a:t>Input_Task_Mapping</a:t>
            </a:r>
            <a:r>
              <a:rPr lang="en-US" sz="2800" dirty="0"/>
              <a:t>:</a:t>
            </a:r>
          </a:p>
          <a:p>
            <a:pPr lvl="1"/>
            <a:r>
              <a:rPr lang="en-US" sz="2400" dirty="0" err="1"/>
              <a:t>Input_Task_Mapping</a:t>
            </a:r>
            <a:r>
              <a:rPr lang="en-US" sz="2400" dirty="0"/>
              <a:t> = combination Stage_1_output_1 </a:t>
            </a:r>
            <a:r>
              <a:rPr lang="en-US" sz="2400" dirty="0" smtClean="0"/>
              <a:t>2</a:t>
            </a:r>
          </a:p>
          <a:p>
            <a:pPr lvl="1"/>
            <a:r>
              <a:rPr lang="en-US" sz="2400" dirty="0" smtClean="0"/>
              <a:t>Equivalent to “N choose k” mathematically</a:t>
            </a:r>
            <a:endParaRPr lang="en-US" sz="2400" dirty="0"/>
          </a:p>
          <a:p>
            <a:pPr lvl="1"/>
            <a:r>
              <a:rPr lang="en-US" sz="2400" dirty="0"/>
              <a:t>4 files, 6 tasks =&gt; </a:t>
            </a:r>
          </a:p>
          <a:p>
            <a:pPr lvl="2"/>
            <a:r>
              <a:rPr lang="en-US" sz="2000" dirty="0" smtClean="0"/>
              <a:t>file0</a:t>
            </a:r>
            <a:r>
              <a:rPr lang="en-US" sz="2000" dirty="0"/>
              <a:t>, </a:t>
            </a:r>
            <a:r>
              <a:rPr lang="en-US" sz="2000" dirty="0" smtClean="0"/>
              <a:t>file1 </a:t>
            </a:r>
            <a:r>
              <a:rPr lang="en-US" sz="2000" dirty="0"/>
              <a:t>: </a:t>
            </a:r>
            <a:r>
              <a:rPr lang="en-US" sz="2000" dirty="0" smtClean="0"/>
              <a:t>task0</a:t>
            </a:r>
            <a:endParaRPr lang="en-US" sz="2000" dirty="0"/>
          </a:p>
          <a:p>
            <a:pPr lvl="2"/>
            <a:r>
              <a:rPr lang="en-US" sz="2000" dirty="0" smtClean="0"/>
              <a:t>file0</a:t>
            </a:r>
            <a:r>
              <a:rPr lang="en-US" sz="2000" dirty="0"/>
              <a:t>, </a:t>
            </a:r>
            <a:r>
              <a:rPr lang="en-US" sz="2000" dirty="0" smtClean="0"/>
              <a:t>file2 </a:t>
            </a:r>
            <a:r>
              <a:rPr lang="en-US" sz="2000" dirty="0"/>
              <a:t>: </a:t>
            </a:r>
            <a:r>
              <a:rPr lang="en-US" sz="2000" dirty="0" smtClean="0"/>
              <a:t>task1</a:t>
            </a:r>
            <a:endParaRPr lang="en-US" sz="2000" dirty="0"/>
          </a:p>
          <a:p>
            <a:pPr lvl="2"/>
            <a:r>
              <a:rPr lang="en-US" sz="2000" dirty="0" smtClean="0"/>
              <a:t>file0</a:t>
            </a:r>
            <a:r>
              <a:rPr lang="en-US" sz="2000" dirty="0"/>
              <a:t>, </a:t>
            </a:r>
            <a:r>
              <a:rPr lang="en-US" sz="2000" dirty="0" smtClean="0"/>
              <a:t>file3 </a:t>
            </a:r>
            <a:r>
              <a:rPr lang="en-US" sz="2000" dirty="0"/>
              <a:t>: </a:t>
            </a:r>
            <a:r>
              <a:rPr lang="en-US" sz="2000" dirty="0" smtClean="0"/>
              <a:t>task2</a:t>
            </a:r>
            <a:endParaRPr lang="en-US" sz="2000" dirty="0"/>
          </a:p>
          <a:p>
            <a:pPr lvl="2"/>
            <a:r>
              <a:rPr lang="en-US" sz="2000" dirty="0" smtClean="0"/>
              <a:t>file1</a:t>
            </a:r>
            <a:r>
              <a:rPr lang="en-US" sz="2000" dirty="0"/>
              <a:t>, </a:t>
            </a:r>
            <a:r>
              <a:rPr lang="en-US" sz="2000" dirty="0" smtClean="0"/>
              <a:t>file2 </a:t>
            </a:r>
            <a:r>
              <a:rPr lang="en-US" sz="2000" dirty="0"/>
              <a:t>: </a:t>
            </a:r>
            <a:r>
              <a:rPr lang="en-US" sz="2000" dirty="0" smtClean="0"/>
              <a:t>task3</a:t>
            </a:r>
            <a:endParaRPr lang="en-US" sz="2000" dirty="0"/>
          </a:p>
          <a:p>
            <a:pPr lvl="2"/>
            <a:r>
              <a:rPr lang="en-US" sz="2000" dirty="0" smtClean="0"/>
              <a:t>file1</a:t>
            </a:r>
            <a:r>
              <a:rPr lang="en-US" sz="2000" dirty="0"/>
              <a:t>, </a:t>
            </a:r>
            <a:r>
              <a:rPr lang="en-US" sz="2000" dirty="0" smtClean="0"/>
              <a:t>file3 </a:t>
            </a:r>
            <a:r>
              <a:rPr lang="en-US" sz="2000" dirty="0"/>
              <a:t>: </a:t>
            </a:r>
            <a:r>
              <a:rPr lang="en-US" sz="2000" dirty="0" smtClean="0"/>
              <a:t>task4</a:t>
            </a:r>
            <a:endParaRPr lang="en-US" sz="2000" dirty="0"/>
          </a:p>
          <a:p>
            <a:pPr lvl="2"/>
            <a:r>
              <a:rPr lang="en-US" sz="2000" dirty="0" smtClean="0"/>
              <a:t>file2</a:t>
            </a:r>
            <a:r>
              <a:rPr lang="en-US" sz="2000" dirty="0"/>
              <a:t>, </a:t>
            </a:r>
            <a:r>
              <a:rPr lang="en-US" sz="2000" dirty="0" smtClean="0"/>
              <a:t>file3 </a:t>
            </a:r>
            <a:r>
              <a:rPr lang="en-US" sz="2000" dirty="0"/>
              <a:t>: </a:t>
            </a:r>
            <a:r>
              <a:rPr lang="en-US" sz="2000" dirty="0" smtClean="0"/>
              <a:t>task5</a:t>
            </a:r>
            <a:endParaRPr lang="en-US" sz="2000" dirty="0"/>
          </a:p>
          <a:p>
            <a:endParaRPr lang="en-US" dirty="0"/>
          </a:p>
        </p:txBody>
      </p:sp>
      <p:sp>
        <p:nvSpPr>
          <p:cNvPr id="5" name="TextBox 4"/>
          <p:cNvSpPr txBox="1"/>
          <p:nvPr/>
        </p:nvSpPr>
        <p:spPr>
          <a:xfrm>
            <a:off x="202677" y="6016411"/>
            <a:ext cx="8341647" cy="338554"/>
          </a:xfrm>
          <a:prstGeom prst="rect">
            <a:avLst/>
          </a:prstGeom>
          <a:noFill/>
        </p:spPr>
        <p:txBody>
          <a:bodyPr wrap="none" rtlCol="0">
            <a:spAutoFit/>
          </a:bodyPr>
          <a:lstStyle/>
          <a:p>
            <a:r>
              <a:rPr lang="en-US" sz="1600" dirty="0"/>
              <a:t>https://</a:t>
            </a:r>
            <a:r>
              <a:rPr lang="en-US" sz="1600" dirty="0" err="1"/>
              <a:t>github.com</a:t>
            </a:r>
            <a:r>
              <a:rPr lang="en-US" sz="1600" dirty="0"/>
              <a:t>/</a:t>
            </a:r>
            <a:r>
              <a:rPr lang="en-US" sz="1600" dirty="0" err="1"/>
              <a:t>applicationskeleton</a:t>
            </a:r>
            <a:r>
              <a:rPr lang="en-US" sz="1600" dirty="0"/>
              <a:t>/Skeleton/blob/master/</a:t>
            </a:r>
            <a:r>
              <a:rPr lang="en-US" sz="1600" dirty="0" err="1"/>
              <a:t>src</a:t>
            </a:r>
            <a:r>
              <a:rPr lang="en-US" sz="1600" dirty="0"/>
              <a:t>/sample-input</a:t>
            </a:r>
            <a:r>
              <a:rPr lang="en-US" sz="1600" dirty="0" smtClean="0"/>
              <a:t>/multi-</a:t>
            </a:r>
            <a:r>
              <a:rPr lang="en-US" sz="1600" dirty="0" err="1" smtClean="0"/>
              <a:t>stage.input</a:t>
            </a:r>
            <a:endParaRPr lang="en-US" sz="1600" dirty="0"/>
          </a:p>
        </p:txBody>
      </p:sp>
      <p:sp>
        <p:nvSpPr>
          <p:cNvPr id="7"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397779137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Input_Task_Mapping</a:t>
            </a:r>
            <a:endParaRPr lang="en-US" dirty="0"/>
          </a:p>
        </p:txBody>
      </p:sp>
      <p:sp>
        <p:nvSpPr>
          <p:cNvPr id="3" name="Content Placeholder 2"/>
          <p:cNvSpPr>
            <a:spLocks noGrp="1"/>
          </p:cNvSpPr>
          <p:nvPr>
            <p:ph sz="quarter" idx="10"/>
          </p:nvPr>
        </p:nvSpPr>
        <p:spPr/>
        <p:txBody>
          <a:bodyPr>
            <a:normAutofit/>
          </a:bodyPr>
          <a:lstStyle/>
          <a:p>
            <a:r>
              <a:rPr lang="en-US" sz="2800" dirty="0" smtClean="0"/>
              <a:t>If </a:t>
            </a:r>
            <a:r>
              <a:rPr lang="en-US" sz="2800" dirty="0" err="1" smtClean="0"/>
              <a:t>Input_Task_Mapping</a:t>
            </a:r>
            <a:r>
              <a:rPr lang="en-US" sz="2800" dirty="0" smtClean="0"/>
              <a:t> is not specified</a:t>
            </a:r>
          </a:p>
          <a:p>
            <a:pPr lvl="1"/>
            <a:r>
              <a:rPr lang="en-US" sz="2000" dirty="0"/>
              <a:t> </a:t>
            </a:r>
            <a:r>
              <a:rPr lang="en-US" sz="2000" dirty="0" err="1"/>
              <a:t>Input_Files_Each_Task</a:t>
            </a:r>
            <a:r>
              <a:rPr lang="en-US" sz="2000" dirty="0"/>
              <a:t> = 2</a:t>
            </a:r>
          </a:p>
          <a:p>
            <a:pPr lvl="1"/>
            <a:r>
              <a:rPr lang="en-US" sz="2000" dirty="0"/>
              <a:t>        Input_1.Source = Stage_1.Output_1</a:t>
            </a:r>
          </a:p>
          <a:p>
            <a:pPr lvl="1"/>
            <a:r>
              <a:rPr lang="en-US" sz="2000" dirty="0"/>
              <a:t>        Input_2.Source = Stage_1.</a:t>
            </a:r>
            <a:r>
              <a:rPr lang="en-US" sz="2000" dirty="0" smtClean="0"/>
              <a:t>Output_1</a:t>
            </a:r>
          </a:p>
          <a:p>
            <a:pPr lvl="1"/>
            <a:endParaRPr lang="en-US" sz="2000" dirty="0" smtClean="0"/>
          </a:p>
          <a:p>
            <a:pPr lvl="1"/>
            <a:r>
              <a:rPr lang="en-US" sz="2000" dirty="0" smtClean="0"/>
              <a:t>Files are mapped to tasks in a natural order</a:t>
            </a:r>
            <a:endParaRPr lang="en-US" sz="1600" dirty="0" smtClean="0"/>
          </a:p>
          <a:p>
            <a:pPr lvl="1"/>
            <a:r>
              <a:rPr lang="en-US" sz="2000" dirty="0"/>
              <a:t>f</a:t>
            </a:r>
            <a:r>
              <a:rPr lang="en-US" sz="2000" dirty="0" smtClean="0"/>
              <a:t>ile0, file1 : task0</a:t>
            </a:r>
            <a:endParaRPr lang="en-US" sz="2000" dirty="0"/>
          </a:p>
          <a:p>
            <a:pPr lvl="1"/>
            <a:r>
              <a:rPr lang="en-US" sz="2000" dirty="0" smtClean="0"/>
              <a:t>file2, file3 </a:t>
            </a:r>
            <a:r>
              <a:rPr lang="en-US" sz="2000" dirty="0"/>
              <a:t>: </a:t>
            </a:r>
            <a:r>
              <a:rPr lang="en-US" sz="2000" dirty="0" smtClean="0"/>
              <a:t>task1</a:t>
            </a:r>
            <a:endParaRPr lang="en-US" sz="2000" dirty="0"/>
          </a:p>
          <a:p>
            <a:pPr lvl="1"/>
            <a:r>
              <a:rPr lang="en-US" sz="2000" dirty="0" smtClean="0"/>
              <a:t>file4, file5 </a:t>
            </a:r>
            <a:r>
              <a:rPr lang="en-US" sz="2000" dirty="0"/>
              <a:t>: </a:t>
            </a:r>
            <a:r>
              <a:rPr lang="en-US" sz="2000" dirty="0" smtClean="0"/>
              <a:t>task2</a:t>
            </a:r>
            <a:endParaRPr lang="en-US" sz="2000" dirty="0"/>
          </a:p>
          <a:p>
            <a:pPr lvl="1"/>
            <a:r>
              <a:rPr lang="en-US" sz="2000" dirty="0" smtClean="0"/>
              <a:t>file6, file7 </a:t>
            </a:r>
            <a:r>
              <a:rPr lang="en-US" sz="2000" dirty="0"/>
              <a:t>: </a:t>
            </a:r>
            <a:r>
              <a:rPr lang="en-US" sz="2000" dirty="0" smtClean="0"/>
              <a:t>task3</a:t>
            </a:r>
            <a:endParaRPr lang="en-US" sz="2000" dirty="0"/>
          </a:p>
          <a:p>
            <a:pPr lvl="1"/>
            <a:endParaRPr lang="en-US" sz="2000" dirty="0" smtClean="0"/>
          </a:p>
        </p:txBody>
      </p:sp>
      <p:sp>
        <p:nvSpPr>
          <p:cNvPr id="6"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128722144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Input_Task_Mapping</a:t>
            </a:r>
            <a:endParaRPr lang="en-US" dirty="0"/>
          </a:p>
        </p:txBody>
      </p:sp>
      <p:sp>
        <p:nvSpPr>
          <p:cNvPr id="3" name="Content Placeholder 2"/>
          <p:cNvSpPr>
            <a:spLocks noGrp="1"/>
          </p:cNvSpPr>
          <p:nvPr>
            <p:ph sz="quarter" idx="10"/>
          </p:nvPr>
        </p:nvSpPr>
        <p:spPr/>
        <p:txBody>
          <a:bodyPr/>
          <a:lstStyle/>
          <a:p>
            <a:r>
              <a:rPr lang="en-US" dirty="0" smtClean="0"/>
              <a:t>External mapping option</a:t>
            </a:r>
          </a:p>
          <a:p>
            <a:pPr lvl="1"/>
            <a:r>
              <a:rPr lang="en-US" sz="2400" dirty="0" err="1"/>
              <a:t>Input_Task_Mapping</a:t>
            </a:r>
            <a:r>
              <a:rPr lang="en-US" sz="2400" dirty="0"/>
              <a:t> = external sample-input/</a:t>
            </a:r>
            <a:r>
              <a:rPr lang="en-US" sz="2400" dirty="0" err="1"/>
              <a:t>mapping.sh</a:t>
            </a:r>
            <a:endParaRPr lang="en-US" sz="2400" dirty="0"/>
          </a:p>
          <a:p>
            <a:pPr lvl="1"/>
            <a:r>
              <a:rPr lang="en-US" sz="2400" dirty="0"/>
              <a:t>cat sample-input/</a:t>
            </a:r>
            <a:r>
              <a:rPr lang="en-US" sz="2400" dirty="0" err="1"/>
              <a:t>mapping.sh</a:t>
            </a:r>
            <a:endParaRPr lang="en-US" sz="2400" dirty="0"/>
          </a:p>
          <a:p>
            <a:pPr lvl="2"/>
            <a:r>
              <a:rPr lang="en-US" sz="2000" dirty="0"/>
              <a:t>echo Stage_1_Output_0_1 Stage_1_Output_0_2</a:t>
            </a:r>
          </a:p>
          <a:p>
            <a:pPr lvl="2"/>
            <a:r>
              <a:rPr lang="en-US" sz="2000" dirty="0"/>
              <a:t>echo Stage_1_Output_0_1 Stage_1_Output_0_3</a:t>
            </a:r>
          </a:p>
          <a:p>
            <a:pPr lvl="2"/>
            <a:r>
              <a:rPr lang="en-US" sz="2000" dirty="0"/>
              <a:t>echo Stage_1_Output_0_1 Stage_1_Output_0_4</a:t>
            </a:r>
          </a:p>
          <a:p>
            <a:pPr lvl="2"/>
            <a:r>
              <a:rPr lang="en-US" sz="2000" dirty="0"/>
              <a:t>echo Stage_1_Output_0_2 Stage_1_Output_0_3</a:t>
            </a:r>
          </a:p>
          <a:p>
            <a:pPr lvl="2"/>
            <a:r>
              <a:rPr lang="en-US" sz="2000" dirty="0"/>
              <a:t>echo Stage_1_Output_0_2 Stage_1_Output_0_4</a:t>
            </a:r>
          </a:p>
          <a:p>
            <a:pPr lvl="2"/>
            <a:r>
              <a:rPr lang="en-US" sz="2000" dirty="0"/>
              <a:t>echo Stage_1_Output_0_3 Stage_1_Output_0_4</a:t>
            </a:r>
            <a:endParaRPr lang="en-US" sz="3200" dirty="0"/>
          </a:p>
          <a:p>
            <a:pPr marL="857250" lvl="1" indent="-457200"/>
            <a:r>
              <a:rPr lang="en-US" sz="2400" dirty="0"/>
              <a:t>The </a:t>
            </a:r>
            <a:r>
              <a:rPr lang="en-US" sz="2400" dirty="0" err="1"/>
              <a:t>ith</a:t>
            </a:r>
            <a:r>
              <a:rPr lang="en-US" sz="2400" dirty="0"/>
              <a:t> line maps to the </a:t>
            </a:r>
            <a:r>
              <a:rPr lang="en-US" sz="2400" dirty="0" err="1"/>
              <a:t>ith</a:t>
            </a:r>
            <a:r>
              <a:rPr lang="en-US" sz="2400" dirty="0"/>
              <a:t> task</a:t>
            </a:r>
          </a:p>
          <a:p>
            <a:pPr lvl="1"/>
            <a:endParaRPr lang="en-US" dirty="0"/>
          </a:p>
        </p:txBody>
      </p:sp>
      <p:sp>
        <p:nvSpPr>
          <p:cNvPr id="5" name="TextBox 4"/>
          <p:cNvSpPr txBox="1"/>
          <p:nvPr/>
        </p:nvSpPr>
        <p:spPr>
          <a:xfrm>
            <a:off x="202677" y="6016411"/>
            <a:ext cx="8869235" cy="338554"/>
          </a:xfrm>
          <a:prstGeom prst="rect">
            <a:avLst/>
          </a:prstGeom>
          <a:noFill/>
        </p:spPr>
        <p:txBody>
          <a:bodyPr wrap="none" rtlCol="0">
            <a:spAutoFit/>
          </a:bodyPr>
          <a:lstStyle/>
          <a:p>
            <a:r>
              <a:rPr lang="en-US" sz="1600" dirty="0"/>
              <a:t>https://</a:t>
            </a:r>
            <a:r>
              <a:rPr lang="en-US" sz="1600" dirty="0" err="1"/>
              <a:t>github.com</a:t>
            </a:r>
            <a:r>
              <a:rPr lang="en-US" sz="1600" dirty="0"/>
              <a:t>/</a:t>
            </a:r>
            <a:r>
              <a:rPr lang="en-US" sz="1600" dirty="0" err="1"/>
              <a:t>applicationskeleton</a:t>
            </a:r>
            <a:r>
              <a:rPr lang="en-US" sz="1600" dirty="0"/>
              <a:t>/Skeleton/blob/master/</a:t>
            </a:r>
            <a:r>
              <a:rPr lang="en-US" sz="1600" dirty="0" err="1"/>
              <a:t>src</a:t>
            </a:r>
            <a:r>
              <a:rPr lang="en-US" sz="1600" dirty="0"/>
              <a:t>/sample-input/external-</a:t>
            </a:r>
            <a:r>
              <a:rPr lang="en-US" sz="1600" dirty="0" err="1"/>
              <a:t>mapper.input</a:t>
            </a:r>
            <a:endParaRPr lang="en-US" sz="1600" dirty="0"/>
          </a:p>
        </p:txBody>
      </p:sp>
      <p:sp>
        <p:nvSpPr>
          <p:cNvPr id="7"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134942235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NZ" dirty="0" smtClean="0"/>
              <a:t>Motivation</a:t>
            </a:r>
            <a:endParaRPr lang="en-NZ" dirty="0"/>
          </a:p>
        </p:txBody>
      </p:sp>
      <p:sp>
        <p:nvSpPr>
          <p:cNvPr id="3" name="Content Placeholder 2"/>
          <p:cNvSpPr>
            <a:spLocks noGrp="1"/>
          </p:cNvSpPr>
          <p:nvPr>
            <p:ph sz="quarter" idx="10"/>
          </p:nvPr>
        </p:nvSpPr>
        <p:spPr>
          <a:xfrm>
            <a:off x="372616" y="1350639"/>
            <a:ext cx="8303840" cy="4598641"/>
          </a:xfrm>
        </p:spPr>
        <p:txBody>
          <a:bodyPr>
            <a:normAutofit fontScale="92500" lnSpcReduction="10000"/>
          </a:bodyPr>
          <a:lstStyle/>
          <a:p>
            <a:r>
              <a:rPr lang="en-US" sz="2400" dirty="0"/>
              <a:t>Computer scientists who build tools and systems need to work on real scientific applications to prove the effectiveness of </a:t>
            </a:r>
            <a:r>
              <a:rPr lang="en-US" sz="2400" dirty="0" smtClean="0"/>
              <a:t>their tools and systems </a:t>
            </a:r>
          </a:p>
          <a:p>
            <a:pPr lvl="1"/>
            <a:r>
              <a:rPr lang="en-US" sz="2000" dirty="0" smtClean="0"/>
              <a:t>And often vary them – change problem size, etc.</a:t>
            </a:r>
            <a:endParaRPr lang="en-US" sz="2000" dirty="0"/>
          </a:p>
          <a:p>
            <a:r>
              <a:rPr lang="en-US" sz="2400" dirty="0"/>
              <a:t>However, accessing and building </a:t>
            </a:r>
            <a:r>
              <a:rPr lang="en-US" sz="2400" dirty="0" smtClean="0"/>
              <a:t>real </a:t>
            </a:r>
            <a:r>
              <a:rPr lang="en-US" sz="2400" dirty="0"/>
              <a:t>applications can be </a:t>
            </a:r>
            <a:r>
              <a:rPr lang="en-US" sz="2400" dirty="0" smtClean="0"/>
              <a:t>hard (and isn’t really the core of their work)</a:t>
            </a:r>
            <a:endParaRPr lang="en-US" sz="2400" dirty="0"/>
          </a:p>
          <a:p>
            <a:pPr lvl="1"/>
            <a:r>
              <a:rPr lang="en-US" sz="2000" dirty="0"/>
              <a:t>Some </a:t>
            </a:r>
            <a:r>
              <a:rPr lang="en-US" sz="2000" dirty="0" smtClean="0"/>
              <a:t>applications </a:t>
            </a:r>
            <a:r>
              <a:rPr lang="en-US" sz="2000" dirty="0"/>
              <a:t>(source) are privately accessible</a:t>
            </a:r>
          </a:p>
          <a:p>
            <a:pPr lvl="1"/>
            <a:r>
              <a:rPr lang="en-US" sz="2000" dirty="0"/>
              <a:t>Some data is difficult to access</a:t>
            </a:r>
          </a:p>
          <a:p>
            <a:pPr lvl="1"/>
            <a:r>
              <a:rPr lang="en-US" sz="2000" dirty="0"/>
              <a:t>Some applications use legacy code and are dependent on out-of-date libraries</a:t>
            </a:r>
          </a:p>
          <a:p>
            <a:pPr lvl="1"/>
            <a:r>
              <a:rPr lang="en-US" sz="2000" dirty="0"/>
              <a:t>Some </a:t>
            </a:r>
            <a:r>
              <a:rPr lang="en-US" sz="2000" dirty="0" smtClean="0"/>
              <a:t>applications </a:t>
            </a:r>
            <a:r>
              <a:rPr lang="en-US" sz="2000" dirty="0"/>
              <a:t>are hard to understand </a:t>
            </a:r>
            <a:r>
              <a:rPr lang="en-US" sz="2000" dirty="0" smtClean="0"/>
              <a:t>without domain science expertise</a:t>
            </a:r>
          </a:p>
          <a:p>
            <a:pPr lvl="1"/>
            <a:r>
              <a:rPr lang="en-US" sz="2000" dirty="0" smtClean="0"/>
              <a:t>Real applications may be difficult to scale or modify to demonstrate system trends and characteristics</a:t>
            </a:r>
            <a:endParaRPr lang="en-US" sz="2000" dirty="0"/>
          </a:p>
          <a:p>
            <a:endParaRPr lang="en-GB" dirty="0" smtClean="0"/>
          </a:p>
        </p:txBody>
      </p:sp>
      <p:sp>
        <p:nvSpPr>
          <p:cNvPr id="12" name="AutoShape 12" descr="data:image/jpeg;base64,/9j/4AAQSkZJRgABAQAAAQABAAD/2wCEAAkGBxQSEhUUExQWFhUWGCAaGBgYFxwcHhoiIR0gIBsfIx8hIiggIh4mISIgITEiJiksLi4vHyMzODMtOCgtLi8BCgoKDg0OGxAQGzImICYsLywvMC40NDQsMCwvLCwsLDQsLCwsLC0sLCwsLCwsLCwsLywsLDQsLCw0LC8sLywsNP/AABEIAKsBJgMBEQACEQEDEQH/xAAcAAACAwEBAQEAAAAAAAAAAAAABgQFBwMCAQj/xABBEAACAgAEBQIEBAQDBwQCAwABAgMRAAQSIQUGEzFBIlEHMmFxFCNCgVJikaFTcrEVM4KSwdHhQ6Ky8HPxFiQ0/8QAGwEAAgMBAQEAAAAAAAAAAAAAAAQBAgMFBgf/xAA1EQABAwIEAwcEAgIDAQEBAAABAAIRAyEEEjFBUWHwBRNxgZGh0SIyscHh8RQjBkJSojMV/9oADAMBAAIRAxEAPwDccCEYEIwIRgQjAhGBCMCEYEIwIRgQjAhGBCMCEYEIwIRgQjAhGBCMCEYEIwIRgQjAhQ5+LQI4jeaJZD2RpFDH7Am8WDHESArim8iQDCmYqqIwIRgQjAhGBCMCEYEIwIRgQjAhGBCMCEYEIwIRgQjAhGBCMCEYEIwIRgQjAhGBCMCEYEIwIRgQjAhGBCMCFU57LLNmFSQBkWNm0ntqLKA30ZQDR7jUaxdpIEhaNJaJCl8IkLQRMxslFJPvsN8Q/wC4qKgAeY4qXiqog4EKEc+qRozn1MBSgWzGtwFG5P0HbF8hJIC0yEuIC+8MzjSB9SaGRypXVq8AizVXRFgWPqe+KkRoquABssq4pkOHxprzYfN5qdzcKOylGJ3U0QQRdb2T4GNHi87daLV4l2bbb+PBMvw85lDM+TkjkiMVCNZGLlRX+7ZyB6hRq9yu25UnGlWl9IeN1pXo/Q2oN9ePj+E+YWSiMCEYEIwIRgQjAhGBCMCEYEIwIRgQjAhGBCMCEYEIwIXiaZUGpmCgdySAP6nEtaXGAFBIAkpA5q+LWUyUwi0NNtu0bIR/c7407lw1sqio06XV1ylz5k+I+mB2ElWY3WmH+oI+xxQtI1VgQU0YqpRgQjAhGBCMCEYEIwIRgQjAhc8xMEVnN0oJNCzQFnbEgSYUgSYWXcO+IpueYp1HldEgh1BSEAYkk0dhdk72TX2dqUGghs2Auea6NXDMBDJsBc8/lNeVz4SOJJMyIJAihIF0NIaA+ZCC7MfZQKuu++MCJMgefVks4SSQ2b6nT10Vlwvjmt2ikRo5ETWSy6VZbI1LZsDbcMLH17nNzQNCsntAu0/wvv8AtUyprg3iq+t3DD+Re7HwCaXz6u2LBgH3enz16KwYB92vD56nwULl/MqrzB0plemkJ1HcnYmhS6rNABRfYYtUlwBHor1QXNBGnDw68fFSOF8SR85mI45EddCO2k2VfdGBI2+VU28G/fFXscGguCo+m5rAXCOCXviPwOcEZ/Jn8+GMqy6QxK7+pFIPrUFu25B232M03t+1+imjUbZrxZZFJmkWFen1HzzSM0jszeijqDJoO5IskvuKJFbHDbnOL5aRA9L8eoTtR7y+WEEAeV7eH6TQecOJBl62ZVWVgulAtE6b39JDbfzH7DE0aNMwHDVc+tScwB3FahydzL+MRg6hZErVR2a/1AdwL8b1tvvhfFYbuTbQrFplMWFVZGBCMCEYEIwIRgQjAhGBCMCEYEIwIRgQjAhV/FuN5fKrqnlVB7E7n7KLY/sMaU6L6hholUfVYwS4qv8A9r5R8seIFQUVC2ooC4C3YH1vah3NYsRUaTSnfRQMjgKnuqjl3NfiZxNNk4IYs0hMRZQ0shXxI1aRaamCDVY1G9jjPZX3UninCMvlcxlHy2UhSV5mTXGqxWOjIxVmUea2BBFjxti9P6g7Mdv2FR1ojirXM8xxwuqZgGFn+SyGDH2Gkkj9wL7Cztiww7niWX69PdVNYNMPsvrNmSOsNgCCMvS2U86m/wAStwAQAfSb+bFSGTlHr1t778lYF0Zj6db9c1MyXFYZqEcikkXp7NX+U0w/pirqbm6hS17XaKZiiujAhGBCMCEYEIwIS38QM4yZRoo/97mCII/f1/Mf2QMf2xpTgOk7LSlAdmO11nUvCPwNSM5s2uqKtkUldKSEbNW5KiwT32xbO5xE9FaGo55APH3PJafwHlfK5T1QRBWbu53b+p7X5qsZucTqVi5znfcZSL8Vs6Y8zoQEyz5ToxFbvU8wBojf5Ne3nti9MwCtKRgE9bqy5Z4wI0bh0cWs5RQkkgdytnc1pjdgQSRRFAirNYsGD7ievUKzWAnMTz6kgKqzKvmJJuqI1WVRsZ3VQR9losTexB713GGA5lNmYHTkPlO08rGgsk34D5+F35V4OiLI3rjJYAyJIpKX8hrQDos0SG79wALBXqd4Q4GeHUoxby54n0I/nXrVMPB+Y3jmGVzNMxbSko2DbkdzsdwRtvYrfGDmNc3M2x4fCVfTY9udtjw+Eo898KZGnnysKQKw0zMFosC272Pl1EjVXcfN5xVh/wCpVGH/AKlVkPB4NEU9qwS307kSekqU2Pck1fiv2x18QBUbnb1zXXx9FuIYKrBf2XocQaKVpIB0CCQFV9enwRZG4+49vbGjGGrRAqX6svNmxste4BxAZjLxyBrJUav81eof1xwqrCx5aVoFYYzUrjnc2kSNJIwVFFsT4GJAJMBCp+Cc45PNv04ZgZP4GBVj9gwF/tichiRdCvsVQjAhc5plQFmIAHk4s1pcYCEo8d5tkB0ZZNzsGIsn/Kv/AH/pjp0ezgW5qjo64qhfwVTwp+NrmoXdDJl3cCUO0SlVOxbTswrvQ3NVW+FcR3AtTUid1pGFFZGBCMCEo/EuZ0y8Uka6tE6lgV1KRocHUO2ntue224NYe7PDXVsrjEiPPZJ44uFLM0TF1y4NLBxLJTxCKOFiNLKoXY1avsAavffyDjXFUquErtcSTwP5Czw1WliaRAAHELOeX800uXl4U2ovJOhUr6gArqZNx+n0hr7VqODFUz3neDcfroeKnDPAZkOx6+VoHNCEcQ4XBGzLGpZtCkgejSFuvZSw+xOEmR3Tj4BNunOPNL3xI5llTO6IpSiwBTQr5yDv99LV9rx0sHSp9yMwu4x5C5/C5+KqP7w5TZo99vylfh+YOYzkTSTlfWpeZnorvd6j2PgfXD+Nr02UclEC9hHuksJRqPq5qs2uZ9k/82cyZr8d+Fy1lUVS4jUlje5siyq1Xau+OfgcPQ7s1K0bxJt/Kcx1atmyUfOFC5U4NOnFFlzCso0yNGXa9THahvu2ksfegTi2PqUX0h3MbTA6toowFOsx3+6eUnq61DHGXWRgQjAhGBCMCEYELI+d+LNm84yQlunllpypP6nVXAI7Mxpb7gK1fNjYNhklMNZDMx369lH4BkM/nnhimJTLwMhMTKselVqhooPuvpFit8NO7qm0ka8vlOP7mkwkakRb5WyY565azD4h8Rjh4hHMaeSDLExR13lZysY+vfXXgIT5xdokcldjSRyUfKSnhmT6KkPmpiXzT9ypbwT72f2N+4xoxjahOYxaypVJdcJI514g/wCUopl7uqnz+mxZ9yfbGWEBeSTPAE6wjs+m55c503sDy5eii8H4rI56ShmB29R+QXRrfe+1YcFLKQS7+d7rs0/o+8z1PNSeZOOy5gUzlaMSIoYgBR1g7EA+ptQU23YmhV4GgNdIWDGhrpHM9dbLjwXiGZhUZiIoqCQghy5My9LWyuPlaPSPIsGVdzYIHkGx4bbIqEGA7hsNPP2/Kb+aunFFlczky/SnTqqrb6K0V9drANk7+d8O9nVpDqTup1T3ZeJBzYd++nPj8+qruU+k0EqSq7Oz2roQSvsuk97vfcE4yqVH0aopi/7H8Li4vCmhVLDpt4LQ/hxmGRZcrIulozr38hvFfQj38/TC2NYc3ebH4CXadk3ZnNJGLkdUHuxA/wBcJhpOgVlScS4jlc4j5ZXExYAlY2U0AQQTZqrA23+2NhTcy7reKiVl3MU+U1AQpAJ4XUrJl4jGFYGwdeq32G9AD742Y1hdlaL8/wBxoPM+Ci60rlrnaDNUjHpTdijbAn+U+fsaOMXYd4Ex89c9FMpgz+cWGN5HNKgJP/b7ntjJrcxhSkLIDN5yUF1kVCSdTqQqA2dgaLewr6b467sRhqLIp3P581nBJupHPSwZWCMILzKSJLG36hpbck+FK6lrzf3ITY2tiXX09lazU9QyBlDDsQCP3wmRCsveIQjAhQ+L5ho4JHWrVSRe4FDufoO+L025nhvFVe7K0lc+GSmaEiUKxt45NvS2lihNEmgwF1Z2Nb4g2NlIuFnHM3LkvD2M2XtoCCG7nSp7o/koe1/13on0uExlPF0+6rfd+eY5rz+Jwj8LU72l9vVjyVRm8/8AiMy2eyREebSI9SA1baVFvEdJD+jYqfUPHg45daiaX+qp9s2Pzw1XSpVhVHeM1i4TlwziKZ3O5PMgilyjufoWNH/4/wB8IGWty8/wnNTPJVHA+E5fOQ57PZ0HoSuXVvUCqIdSsNPq2AXbzuN7rG1V5Lm027CPPdZU2gAvdvf4WbxSBVMQQySN3XsAPYn6Dv8AU1h0UjUIyiwFp0A4x8+hSZqCmDmNzrGpPD+vUK94JmUM/wCKR3SZY1ZvzDbsFAce5QmzRvbvjcdnCplc59za3BL1O0TSkNZbiVpvJ3G24nFMs8ICxsFDqxGpvm2HdWX0nUD3O1VhDF0RhasMK6GGq/5NKXhX2VzbRkRz2TelJaGmT2Br5X8VsCfl76Qs5gd9TPMcPDiPcb8Vu1xb9L/Xj8H2O3BetJndvUwiQ6QFJXWw+YkjfSp9NWLIa72xlonZ7pot9Rv4DbzOvpG66Nwxf0F0bwVc/wBwbU/uDglV793/AGg+PUjyRBmmVhHKAGPysPletzX8LVvpJ7diaNEIcwEZmabjcfI5+u0zcQsVE4vnBDBLKdxHGz176VJr+2JaCTAUtaXEAbrEuE5gwcLzs4B6hlhKnwwjljZlB9wGsg9x2ujXSxlHK5tMbD8rr4+hkcykNAPzv7Lacr08zFFKyKdSBhe5Wxex7j7jHNDiNFyQ4t0Xx+FR7+qUDz+fKB/8tv2xOc9BTnJ/oLIFyTSTzZ7UZITmHWAl2JACt05Lu6AA0n7+Lxq262bf8pon4QsGRMssrRFm1yagHtRdbA6id7AvcmvbBmBdogPBfp+lk+YeaSaZkUyBmZ7Vape/YdgB/SsahtItkmIWwbQc3MTEbq1y2ceWPXNRYoIgK9WkXW/ctZ/sMIObFYU8O3Uz4n9CPyuf37cLW7ui36XXPOeHCBpFrr7keVpZ3TprrshgyEgg9zWqtLAg9zVjzh8vy2I01T4rMjj15flReJZOTLmSJiAwJHrJ1r76RutnY6qNbEbgEWDDUqBo0P4/haCm6rVDBYOv5a+yfuE8fhl4U6tBEBlNMZUqX0RNS9Qfq1AWSRXyk7YKtI0KogrPF0XYWqCDzCV+HLC2cEGTdmjYLUknp3o6idthYNbf1w9TxRb9dTVY42u+uWudw/ZWlmGBGQxZtGzQGmlkQNKBuUC7+raxYPajsdkXVy8kOb9P468krCreY+BTZuaCQzqsboFV9BKtZtTQPoc3VH0mhRvbGQsDltG3x1I91Kp+LcpRcNlizK5l3zCkkIQqqVohtQ3Okg13/wBMXwtHvXEnSL9e6hxhU3GODxZF4swPXHMTJFEzEkDb0lq7CwPLeLFWbd73YLW69dSiJUfmLipzJ6/TSNtNN0gaPgM3tvQs/QYs1ncsD5gnr+/lRrZX/KPM+ZjaNM2RKim0JYXRFaga3rt6iKLEHTWLjDmoHRZ3X8aImE68zcSMsI/C5hI5UYFkdxE1UQQQ24okMARR0+RthOk2HS4SFYpS4Dlo5JWfOyBj82hWExc3R1dMt22OnyCOwsYfqYwinlpNj9Kgbe6cJueMooOlnZl209J1P/vVRhSngqtTaBzVi4BXvDc6s8SSp8ri/t7j7g7YXqUzTcWnZSDKk4opXwi9jgQl7l9+iNNfkyzSCM7+gh2Cqf5WAtT7+nyuGqoz33AE87a+I39eKXpnLbYkxy629OCYWWxR3BwqmEmZzkDKrOMxHI2XIsgK1KG9xuCBV2ARt2rDv+bUc3K6/ilf8RgdmbbwSPw3ikWWkzX4RkmSVCuol00lrvRabjV6h3HgNtimJFPDuaMRLCdLT6wbeiyrYkUbGD6/B9ym7jUsx4b0sr0aISJVjYsx1kA3qVdPpJY2CT9LvFcrGXMnccPaZHgUw15qD6SP3/Hos3n4TmciHSUmGWdSlAK1oTTHUb8Ej077712w0w4jEuytuOWk7dFLvFCgMzrHnrG/QTVy1m4cokceZELuaUq0dalPyFiw0h96DXTCg1fNgfQxRbncTbnw81fD4nBvPdiL6GPza49wm3i/M2V4dADFEAWkroqBGVYgm2U7gemrAN7VthejSfiakOd5m6YxA/xaebLbaNPXRL2V5lznEJkhj0RozAuVWyqggk6je+2xrvWOviOz8PhaJqEknbx8FyMNj62IrBmURMnwHHoLTIIQihVFACh/9/6488u65xcSSvssgVSzGgoJJ9gO+BVWbr8RRmAwMDCMkaNLXIPKsBWnUKDae31wwKIiZXpm9hhjA/vAHRv9vhxg6StA4VmWkiV3XSxG47Xvsa3oEb14vC5XnarQ15AULnAgZLMXuOk1j32wxhY79k8R+VtggP8AIpz/AOh+UpcpZfLTcLmEoRYuqSdQBAYBaNHv4289vOHce53+SMvD5XR7Te7/ACwGXMAflNfKc46EcJpZIkUOljbbYjc2p8Gz2I7g459VoDpbpsuXXp5XEjQ6L1zJGZUGXH/qhtQBolFHqH2ZiiH6McUaBqVmwC5KgcWyozOlcso/LADNZVdNbRiqtqJrwtm9iVa7Tls5aMOUQ7rn1qqHmbg2SlyzZds1+HlIBUTuqVoNgGP0rp+qivIusaMLw6QJ8LrVhqB0gT4X681mHDBmFldopFYqCpkC61plZSd13BW/mGGalNobLm6purSY1uZzderhdszDpNFiAp/e8c2nVqUarnNEuv4QuFWpVWudUiee3JWfBM9IpWGFpDJIzWFJOoaW7D3rVuN8SDXquNV3mevJdJtWgcMAz7jqvfMPD5J4p2giZuiA7WKYAfNt79zp70PJw/SrCmAN0zRxApNaNSnf4Y8XyseRjRnjjfTrdmdRqsk7nbcDaj4rGeKa978wul8ZmqVZF9Aq/m7owZT8ZCUWVZiYR6fzFedbJXuaBLD2Hf6UDSXBrhwStU38krZbNa6JdVdm+YkLRJ734A9/GOtTbQos8fUpcyVp/Gsss3D2ykEq9VY1CUd2KEHb3sqRYuj9scUyHZiFos85H4Bmc9qZ5KokvK/ra7pdibJ2J3O23tWHxixSpgAX2VcsldpOUIo5HyTTTZiMkyro0q8cyqxKrepSHWwwr5tPkXjBtF4o97z9v7UzeEt8L4nJFFJHE2lJ1KsoVWdr2CltN+fFedt8SwF5zP0CFcZNvw2ajymYhEkTaBIrj1xlgNbKynYDyQaZVH0xLQ+o36TcaRwRotayUIypSA2YCAIWY6tB7dMsd67aSST3W9ltP7hO/XR/tSunMPLsOdVFm1eg2pU0dxR99v8AtgZUcz7SphUvDvh7l43LM8ki/pRiAB96AJP7gfTG/wDm1oiVXKE2wwqihUUKo7ACgP2wsSSZKsveIQo/Ec10opJCL0KWoeaGw+57YsxuZwChxgSoh4cfwnRv1CLSG/mA2b76vVjQVP8Abn2n24eizNP/AF5OSj8O4hJm0V4vyoiB+YQC7HzpU7BQdtTA3RoVTEcwU3EOuUNcajQRYLP/AIkcAlGaSeVGzGTEYDF21dM2Qx02K1endR/0w2Md3WBqsp/TUOhHW1yl8Wx/dOLDeFTxJLlon6X5sbdkYjWq+1diPPv9McGvj2drV6f+S8UoEFwkg39j4mOey4LqzcS9veHKQI5a+345pm5DzP4iLKxyN08xF1GX004QH8paI3Sjdfyjsd8dfPhWl7cOczWwPk+MjUceC71J7HhrWO0t6flKHNZzLcTl6yvJpagEBbSoAPpX2o3X13PnD+GxYw4GRsiPOefzvy0S+Iwprk5nQfaOXxt7pu5WyWT4hmUmSSXVl9LGKSNRdCkNqSNmAO3sO14wq4+o6iacCDvfxK0w/Z9OlUzAmecfpNvPHLX+0MuIhJ02Vw6sV1bixRFjYgkd/wCuEaVQ03Zmp6owPblOiybPZWXhx/KzKtKP1xPYFeCP9VO2OlTwuJrnO6Y3zcOQ/EJCpicPQ+hsTy/Z+U/vz+7xiXL5SSSJTpeVjpAIAJoAMa3+Y0Mc4UwTBK9HgMFSxJAdVAJ0H9wPSV35t5khfh19TQ2ajKovdj4kG3sLW+24xGR2aFan2bX/AMl1Fokt325G/qqvlPmKDLdGGZyzFVjjbSbQE+haA82LYbmlvteJdTc3VXrdnYptMueLCZMi/vMp34VmEqZQwIilZTv8uwcg+1aqrwBjMrn1g6QSNQPj3XHJ8SGbBMB/J7dUqfV/kBFEfzGx9D3waKBlb91zw+fgeq4ZXK5GI+npF7J8O1n5iBuQSe4UDFi95EErV3fu1mPQL1n8p+I0dOMxlGDLMRoZaNnSvzG+xVgFN+arA12VQ15pzJmbRr/HooR67ZmRS+vSiKxhjCMASxIDPL6SdrIBOwrSQDjT6cot6/0o+nILR4/0rfgcsfT0INOgldFUQAxA2Pjbv53xm+ZlZVJmSlT4jciycRlhkjlROkpUqwO9m7sf6VjXD1u6Mwt8LiO5dJCQeXMpmYZsxl00q3RuViVFLdadTfLdkEbGxvVY3r1zW1FhomcTiTXuRYER79cloWWyUkORUaVAAHVlKAuUZx1NAI7KpPqe/l2UijhMxN0g4jdKvL3Kkbwy5g5pImid1I76NJOjU5bVZWiDV7g7nF7tcAJjYbLYRTOVjdevRNGVyZzuRWZ5JI3rRNW3UCMRbjyQL/ewfpY/TUgKlUhjyBorLhvJUEc/V0KAANKCyuofrOr9X0qgd9zvjM1SfHjuoNYkc+O/X9aJF5rEZmnTPRyAyCQQtpbdwD02UjYjYfQbXhmm0PaIN5t4bpcqiznDoWyyKoZJBesiqYbV5799/wDXDA7Pe45nwPBRnU7j2azEMUMch9eWYMku+tQ3jvRQGq81QvEVKbGODxcO1QDK9Z7nWSJZJcqqx/iArS0LMbDV1CviyzarN7H3wvkaC3Npcfv9qVY8M5GzOey6u8v4ZX9QLIWkPkEi10772TeNsXiw5vdtUNburLkDJ5GFWlkRTNCaE+pj1Qb0yKhYgOaNgXXvucZ1qFVsAaEf2pBCpuZ5xLn4pjHpE66LYFg1HTaiNg7kBgbU7nYHE0vokNNwPwf5UFaF0JZEVX/EOBVhhDEjFaIJ7yAWAdjeFvpN7D1n4VlA5t42uSjRZZpmzEtlFiIXt3qwQFFgCwSfrviQ5s6WQoXKPOkhZYs0shLGtZSjGe1SUBpBOwY1uQD3wxXoMyNqMtOygG8LQMIKyMCFV8elCiLWajMq62PYBQXW/a3VR+9ecbUd41i3nb8ErKrtOk/z+YQyPmdmBjgP6Ts8n0I/Sh9vmPY6dwSRT0ufYfJ56DnqiDU1sPc/A9/DRcp4jlWMqf7gm5Y/4L7yJ7Dy69juw3sMN/2fSddvg/o+WmgfouNN/kfv111kcwcITOZaTLyEhJAN17gghlYeNiAf2xWlVdSeHt1C0IkLGM7wGZFMEaSStGXfrKDplRCNYF0TQIFLfq2BO95ZqjcS/EGlTyxYQLHYgf8AqeNjysuQcNUFcmBl2tpz+VHzXFA5hlMt3QagBoAuipHtjmUGCkdJ2M7i3wCCLggFerP/AB3s5jWQT45tTFjw12Gq6cQ5omc2WDgkAy6Keh5DLW4sj3I2sjHf7PyVXFubaYOo89CPQ7xuke16Jw9MVGt3iQTlNuBuDPNw2nZOPwt4FLHM+YBQwPGVVxtrOsEEDxVEG/P74b7RqUixrG6jWFxuz2VZc9+h0lMnxMLDhmZKkghVJIJGwdSw28FbB+l4Qwzg2q0lP12l1MgLGMpPqQ2p0j9XjHbqdstP0sHmfhc7Bdk0hVDsUTl4N19T7x5Faf8ACTiZkhlj0EIjArJpIVr2K32JWh/UY4dYQ4r1PaVPChzXYb7SNPx6pUz2V62fMmhHyo3WJJlXSjblhbABySXK++3gHFQXC4W1PE4yhDmg6XJbOniNAm3Kcq5c5mOeOVmBXVATpZdYUiiKBtdmAu9j/CcWfVc4XVq3aderh+7cBrfjEzx0Oh8uKUeUWknnkyqu2nMj88g7hFvW19wzWEv+bziKl1btcte4EaNEeew8gta4hkP/AOq8MICVGVQdlFD0j2rwfpjJcRhhwlL3C+eohGPxHoI2LIpK/wBBZH7WMX7txEp4dm4lzcwb6pwRgQCOxFjFFz1V5jgxLFo5njPq7BTeo6iD5K3ZFEMCTTAGsaB+xErVtS0ET118Lw/DZyEAlgTRspWB7A9h+b2PkG8QHAbdeigOaNuvRY1xrhXFIs/mJ9DrIWZ+pFsGVdgRuTVAWpsgbHD+H7kgZl0sKcOWjN4Jx+Fcgdcxm8yWeZ5dDSOlhNA7X+n5tzsNgPGMMQ4OgM0/lL4t7XZRT+3b1/haWyhgQaIIo+xBwokVkfBsnBMZpGlijWKYr1JSVIW9MWkhxZIUjsDt3PbGzZ0W7CdNVLkjzuaaSHhzGHLQVGNfo1kqGYkMtktqvfaiNt8WdDYJ166/avUDWgF1yetevFW3LmbuKb/aUrxT5d9LuZyi1VoyqpCb7jsdVG7usUMmIGqyuYyhUvH1k4jw2PMjMIy5WSZmdlK9VVJVGpRs5TcigLP6casPc1FWtTyOypT4dLJJNDFt+Y6r6RYUE1Z33r2vfDjcZXzS4WhYZQpufik60iOhnBDRarK0a0pXe6NHTf8A5XIfiJcBYXVrBVHAhcn4a0WR2EbdSyF9VXQo7GvPjEl809OBRumvmnmfNRZU5Z2Ni0leqIAKjTd36gSbN2B33xanTpuioB/agk6K15O5c6OXSbM6maT/AHWVoeondQ17ntrKnZas9torYhz/AKG6Dfrr1QAmXivBxpilmp5xmISH8R3KoKoPCken3a7N+FA8z9PP8KyaMZKUrc48sSZmSHM5aRY8zltXT6i6kbUKpvIruCAaPg4u1wFihV3BOWnymUnE7rJmsypTYkglgQFBNE7kszUNt/F4ZdXNRzdgFWITvAmlVBN0AL96HfChMlWXvEIRgQjAhfCLwIVfwAVFo/w3eMf5VYhP/bpxrWu6eMHzIv7rOl9scLfHsqrLRPFPLLGhlhVigUEaks6pSl/MpfupNgqdN7Li7oyBp11+Pa/mqtJzEjTT5+PJZ18ScjG07ZlAGjKqp00rRtZNSRmnBYm7I+m218/E03C5Fl1cLiMG2l/uFwbWn+R7Ko4PDJmmjhkj0rRMS0QJCNyNRrSKtixvtiuCw4nWw361J5JrtHE1G4cUyyJjx49Hw4qfwviOYyMyrExAmQ0inUltTDSu41jt77749DQwrXGaug04247ryVfEua2Kep6ttKcM3xPNZbJ5h8y3VFKmg0CCxGpdQ7+gkt3rYAk2BhWbRqVmilYdXTuBdWptL6ty0E+gsPVLGl+IIxjiAkDCkiXStH+w33JJx2W0cPhSHP4anWV591bE4h2VgtwGnmmHnWbMZThWWyiL63jWKRl3CqqjUBtuW7fbVjzdRzTULhpK9Zg3Clle8Tli3NUXC+BJPB+HgzK9dqcxSxvGQQDa3uG97HgY2GI+mIXqG9uXFV1M5QIkGf0PRaDwzgkOR4eYpCKVS8r+79ywPgggBfIpfOFSZMrzdeu6tWLxqTZLHwVyoKZic/MziMfQKL/uW3+2LPtZNdotNPJS3iT4nVNnPkzLkZggOpwE/wCYhT/YnFRqkaJyvDjtf0VDwvlHKTQBRJMrsoJDFAw/bTRH13GNO9cuqe2sSLgCPD+U9wR6VVf4QB/QYyXFJle8CFwz0pSN2VSzKpIUCySBYAHucCF+foubOIpG8eYLsHFETobVq7gkAqw3819MdSlQpffOl12qGHoRnJ0vr1Za5yFDOuSjkZo5Hnudu67yHV3AIuq/SN774SrlpeQNAudiCw1CBYCyvo/yIGLlVCBmNfKg3ah/Ko2+w7DGOpssDc2WR/CPKIZFnnYM2opGr9oyw1hlv9V2p+rj+IY3qSBA/v8Ahb1ZAgcPWLen5V18X+MZnLyQrHI6QyRsPR6fWDvbd91IoX4OKUmZ7BVo089gsiyfAMwyqemdJVmVjsGC1q0k0GqxsLw86qGWiSui6sKdokq15f4l6OmHZYtOl0LEK1kk2L3B274th+7JzVI81ycQ4ufKteI5pOmSmr0DUCh06T4N12HfbuBscM16zHtin5kLAAjVCZt8wyAmQQA/pbTvtfq9yfJwtisTkH+ts+CYw1AVXQ54bzKqRngczmJ49g07EEjcBmJsCz2396xyMVWqYdzWixLZ8J/aQxdc03FjL63+E+QZ9JXUrIzSEKxdjqoqRoJJ2/qRtfthPsrHupPczEu+kjfj8R+ly8Fi6jXnv3W58Z25J8yuYIJkK65apnk1Ig91UhGAUHv70LJrHXeAbDTb+brvBeuI58S5WVqp4akKWGooRIpBGxB02D/oQRjMMIcBx/pSrfN5sJQoszfKi92/8DyTsMVawu8FKj/g3k3mcgf4cbFR+7imY/bSPocTmaPtHmfjT8qF1yvDIY21RxIrVWoKAf698VL3HUqVLxVCMCEYEIwIQTgQsxHM7kZmfr9LKxzskYVQTK5NizROkCnOmtiBjpuoN+lsXgE8h8nRc8VnfUZtMDmfgaps5O5gy2Zi0wFrQbrIAHIv59iQQTdkebwlXa4PM+2ibouBaI91w+I+TR8k7sFJjKlbF3bBdN9xerv42OEcX/8AibwsccP9LjMRdYe2d6Rik1F9NjT3ZNt9vO3nF8E+HxpO/Pj5zHn5L0PaQbUwrKmfNYecx+xI9LJn4jxp5oI3y7yv+HXXrVXbo7EA9jpFA/Tb6Y6tBn1xVcAPc+0gcz5LzNSqCP8AW0kjjoPX9Kv43xyfNRAO76G1MFWwLNk/fcuN722w09tCmAG6+p0gclWi+u8PJ034Rmk/gCfFXPCs2cjlNeWkkLtIQzF7TYbAIdjY/UVvFWdm1nuIeRpN7mOuayf2nQZ9LAfLTryVcnNM2amEuYlqrqNSVVSqiiFvuSfckm/phRopseWnYr3XZFfCPwwplsvdEkidb63srLkCZpOICaeQkorFVYEtISNND6+ryf8ArWNRvBHbNJlFv+lsNOscdrLVuPRq+UmWQhA0TAknZSR/ejjBeephxcA3VJvwyD5VczlmRnkSRSVUbepATuaAr6m+9Yu45jKextYYmsaggDTr+E45jKSzKVkKRodiqetj/wATAAfst+xGKpUOYwy2/j8fz5JA5haDK56JmnabpMGaELbLQJX1WFu6Nd6xqxpcNF28Bha2KouaxjWg/wDbQ8+JI6nZaDwHjUWci6sRNWVYEUVI7g/WiD+4xk5paYK42Kwr8NVNN+qscQl1C41nzl4JZgjSdNC2he7V4GJAkwpaJMLJM1z/AD54tHFlVd5FMaISXVVYUxK0LY/xkgAeB6iemMGxjZc6y7DcAxjMz3W36/W61vguT6OXhi/w4kT/AJVA/wCmOa4y4lch7sziUo/FjPKci8aSfrUShQTSnamI+XcqaJF1VEEjEskXVmSDKn8FyYhVoYYI5CWDyb6YUbQqhQxViz0ATS97J02BiTeJKkmQJPylH4r5/MqcuZU0RHWdKPqUsNNajQ9XzbHau3nGlNjT9putKVNrpyuv4fyk7NZ/OZiKJnaTpRFnidiaBBUEh+5KkgDfa6GLvY1rdb7rWoxrG6338Fc5TNZDM5VIyk4nVmLyjp0zFiW2NjSSboKPA8Y2o0H1riI5pWpXBOlut9V84Bw/KJM65tpGEiUAnnwdhuAL/qd/bGtbDmgMlPVywmb7LzLkDFwyOZNLKJemyFgpX1aVa/1b1ew7k+MIVgxpdmm3moe/K0uSmB6io1M9mwu5Qjt7Hv7+33wjimktBeINteB25kb8NOKWGGr4t3+tkkfg/tOfImVzM8kqxKlALqZ7WrFdqJJNE/8AXHK/xDW+06ftco4B1Y5QYIsZ2129tk5c+I8EGWTqMmVQhZpEBvYALYHhjt7aiL8Y71JsNDQb2XfYwMYG8BCVOF8SjjExhZ11KVRD6tYNhtZqthZFdj9LvpMaCGsnS5KOa1XgjRsupWLuygszCmI3rbal2NAbd+5s4Qq5pg2HXurBWWMlKMCEYEIwIRgQjAhVnMWZCwSLuXdGVEUWzHSewH9z2GNKTC53IalZ1HBo5rNeZuXpZF/EIsbx/iS0kQY6RqIFhrA0MK1Hb3uuzprR9I4W/n9JXuZOY8b/AMftMHBOHSZaV89npE6vT6ccMZGy7UigbeAFUbb2SScJATYJuYuVV8d400rzRzygaSNCRn0dgR/nP1Pkdh2xwu0n1hVLLhto58157tGvWdULJ+nlpzlK/H8uOmz6FZhT2AuwqnvsQaOxAOMcBVIqBhP0usRseFt4PWyUwryHBswDb4hfOWoEhy0s8OZU9VTE0FAqyEHupJO24vvud9zj1GSpTBZlm8zvPiPx7L0zGNYIJ14wP0ued5umk4eMpSKsaqlBRbgEaLu6O1kitwcdJtCnTBqVPvsQOetkia9R5DKZ+m4J5aXVly5F0suWz0VwOw0qJCptQbPp3PcDuBjJ/adWoQWQ0xHRP8Lel2XhWj/ZM8dvQQR/9eShZDJwTmMzMIIWjLJIi6gGFflsSLYi9z5oVV455LsxO5XqKTRROXCgGYAiDztqALW91c8g5PLtnQDNITpbpgI0erb5tavanTfp+vfxgfmAut8e3G0qYdWII8AY/wDn3TRzXmHy8czsjSGIKY7lY7OwXUBQAcG1vdlsEHfGYXMpvzHKIE626ty0K8fDZGkbM5wp045nIRb7hSd/23F+TftvBWdZoa1s/cb+W3qL+EJ0gzcb/I6N/lYH/TELEscBJCyPh6ZAzTnNEq75iVpGYsaXqHSiBflJ8sdxRogkEbDPFl6GgO0DSAw4IaPATzk6jhHmtQ5dXKiEfg+n0iSfy+xPY351bb3vjIzN1wsR3veHvpzbzqrPELFGBCz7mjgGaTNNmstSIEC6YdmNEliRQB3PjVsBjdlUBsET4pllYBmUifFWfKGd/HRuZyXZG0le0fYEekUD9dV79qBrFC61hCzc6B9IhHxNgVeE5lVAVVRaAAAFOtbYqz7gqsJzjxUL4NcSkn4fqlLMwlf1t+qzZN+dycWqgB1lasAHkBUnxl4Rm55I2ijZoFjpmUatJ1EtYG4FBd698WpEC6tRLRc6hJPKPLkuakMEUqx6ltySRa2NVAfNWx0n/wA4f/zKXdxluup/n0e6jLJ5xqnDi/w2kyzPJlpl6RN6XpWX6Bm9LX7mvthWliKujNfBcN/1GSqrlfgcmYllklfR0wAoqyxc0ou6A9JJ9hhh1StSg1NTPooERAXzO8KgGenEU0ccLsOj1HamYKgejRJJYkj+21YzPehk7n1/hFpVcMhNBmUOkL1F1K5BF0as6gDX1PuMIYpuZsONxf8AGvrZdfsh7m1IH2mx9Dp6LQ+Q8+sZZacqYwXYKWplav0g+k230FfXHN7PDjVe23HryXBcKre0cS2pE5gbc7jnERrunrWkiE2rIQbN7V53x0yCDBTKzjLciP65BKFy5BdVIuQjcqDsADX/AOsNtrd2coF/3uqxK0HhmVRFDKoBcAtX2/sLJNDayT5OFqh+oqwUzFEIwIRgQjAhRc7xBIqDk210qozsaqzpUE0LG9VuMXbTc64+PyqueG2Kj/jJZNooyg/xJRX9I/mP/FpxfIxv3GeQ+dPSVQucftHmfj+l3yeQWMliS8jfM7dz9B4C/wAoofvZxR9QutoOCs1gbffiq/KcMhMuYVo0PrDVQoqyLdjtuwfGj3HK0g7fs/qFRrRmcDx/X9r6eHZTKEPHlohIdoxHGocmuy9qFd9wAO+IbnfYm2/BS7Iy8X91nHNXDJcpIJCE0O10GLBW3JjJO9gGwaF+22NcbTGNwpaD9TeO4691y8RhnXp6B3seCXees1OOopAQ9MXoINq1EEEbVv3GORgezCxzXvMmZEclTDdnikS6obiDyUniHEMkk6HKQKn5YLvb/qWmVVPpQdwSo338Xfpey8JSc41an3dXTPamNr92KLTbqyinjRysknQQL10VTIwBIUWSFB2F6qsi6wy+pQxNYSZy68Ck6LK+Ho6QT6q7ynBpM/lEMAB6RdHdmpRsCPqavwDjV+Nw1Fz8psQIjjvyWNLBYqq4ZptxKW8orSQs0aOYU/VpuhdLqYCgdx2rHDbkFyvrmBw2BwdMOe6HETcnheBw8QU68o8sDKIvEM3M0QiZjoob2Co9Vmwb2AG+MHOk2Xn+0MQa9dzaTiWmN7eh0upHxI44s6gZZ9ShWWV9PpFspWrq2DJ+m6+l4qBGqwp4c0hnrDwG58eA/O3FOHJ+SH+zoImGzRUfs1n/AK4iUm+oXPLzrMrtxvMtFlpXlTX042cOAP0qSDXdT9rr3wDkr025nAMMSss4PypFPAWGabq7F9Sg1YBJK3bb2LDE7XRvGoqECy7ze2a7WAUmiNrT68OrrU+TuEfhMpFDrWSrYuooMWYtY3O29d8ZOMmVwcVXdXqmo4QSrrELBGBCyXP8z8SgklVy6r1XCF4gNtR06SVAIqvfHQpsoFoLvyupSpYYsDnn3Tn8PMoUynUZg75h2mdh7ttRqtwAAR4N4UrFub6dEjXLS85dNlR/GriwjyYyyn8zMsB9kQhnb+ukfviKYvKikPqlTuSJXg4ZCkcYdjAXgFhRIxBcoSdg1nv5G/ggD2/UZ80Pb9Rk73WVRcz8ThlcdWVZWc6lY6gGJ3ARrC7mq+3th9pw5blIErpNOFLMpAn3TzyhlV4bC3EOInRJL6Y1VRsG9VBV2DNV1sAB43wtUAc7LTCUqhr35KI8Slt+ZnzmbmkHVZA1xqd+mukex0gXe97+5OHcNWp4dpD9eSSrUy15bwTpwHgeXzkMujMMJNfq0GioFhQyHw2537jb3wvicW57w4CwUBoC5c1/D9mgjGWZTJG5d2kOksCPBAoV7H+uF313P1UgQs0mz7lo4ppG6a9re6NdgbNDc+ke3uMZY0PDIAt+ea6XZOTv5cYsrrhfEjDLrWVtiBGwagosekqO423UXfffHFoVLyBBn1vr4J7Jg6MsLJdUJMwXEnX7to5mye+McbV1EsSr05HKMUfdwO6yIV2LL2N6lseDR9Lg2isYaZi/Xhw3XAqsdSdleIKdoZFljDDdXX+xGFHNLXEHUIUfg0lxBT88f5b/AHXa/wBxTD6EYtVH1Txv1+FAU7GalcMtm0kvQwbSaNH/AO/1xZzS3VC74qhGBCVc5xr8M2fmlG8Wjpj+JCi6a+hlZwT/ANsNspd6KbG7zPjv7Qln1BTzuPLr1lJ/C+fM5G8D5ho5UzUoURABXiQnT1BX6b2Aey1Eg40xVGix+Rkz11yVMPVqvbnfotawgnEocx8zxZLNgH1PLEF06gACrEpqPi9bDt7Xsbw3SoGpTkmAD/f4S1SsGPgCSVScf47mIDJOXXqArGVRQwj2t11tY/sCzA/pTDeHosqEMi1zff0/oeJS1eq+mC+b6eHXqfAKDyvy0+cMkhkJgclm1AkO5BF9xTAE+oea71WG+0atKkAwN+qNtht+En2eytWlzzad9zv+Uq8xZBzMIGkSXoq0SshsEC20k2fUupvSdxVe2OfSLc4iYP7suhVDshNpH6uqnLZkSwxBtIOXLAUBZ1HVbfxdqHtQGBlMl7mnQ7IfUhgcNeK6ZeYZjMDqrqQbe1We9YZHZpe0htjrySzu0BTMuuPdPcXMsmUzUUCssOV1KpVvUqpW5B7gnc32s7jEVOzwKHeTJ9P2ow/aIqVMoEBN2WyYyuUTJskUkZXpoQ2gSD6qAW11uSgaz6trocdekzNe/vMxB8J9No8Y4JYzXIq9KSZpgywhz01j+bSNS+vV5FX6fftjQw2IVqWIpB8NZBnczHgItx3I4qPIjNknm1QCIKdMRVNTVtsNOpT5FuWOxNdsQTst3vzOyGZO94vx5cbWT7y9xRfwkZkIBVVXbfV6QU0gbnUtEAC++KQua6mQ4t4JY5u5z6mWeKHSrzMIV13sGOlmO2kDTZ7mhvtiQE7QoBj2vfoL/HM+iWM58Oc4IlaHRNqWyNWhgfI9Wx+9/tjbvhEQu+P+RU2jJ3Z9dvCFo0XBmyuXURySMsce8evT2XupUD23HnvYN3jK82a4e64Ek6xPrMrxmIWSqaVmYqhaUEdNmpVdWG1aiLUWDf3s1Vmw6Zjc23i8EeGhsmLMZlIwNbAX2Hk/QAbk/QYgNJ0SjWl2iiZiYSqVOXeRGG4ZUAP7OwP9sWy8wrZANXDrwCh5GOPh+WYsCqayyxqS5Go7IvlmJ8Dya3q8QeSq4zoknmzlafNwSZ6QEZhtOiA/+nEDsn+ezrY+9jGlFwDrrag5of8AUqjmDjea4e2WyUTmsvGruzR2HcnVSki9Cj0Wp3BYHthmhSZVJLjCbw1GnWc5zjE81GLZji84kOXS4kLysqsFlCbrGbsBmPo73RP8OL1qFKjEOMq+Iw1ChBDjM8rJr5g5syPEOGygtpfSGET7OGsaSvht/K3t38jCwpVKbpAlKCjVpOzASkDgAeN3jLOikDWjLRNgEHfcbEEe+OhRosxA+oLPFVmu0bB3Wm8jcKEOZlaJT0njHr72bBAJ8nc7ePpeF8Wymym1rbGTISrZlcvjTr/AxlGIHXXWAaDKVcUfcatJ38gYUoODXSVYrHRVgOwUWLbTqA9yV87b7b/6Y2rVe8ED3699Qr0X926Uw8w8BnyYhDKmhW9Eq2YnDCh6qtT/ACnffYsLI5lamA1zwPEfHwfVdB3bPcsaS0nLw4fiedlZZJWeX1HWgW5DGSBfgD3oAbmu+Eu/ptwxeyqW1C4Q0Tdo3JGmpi+2m68v2x2x/mO7xks0AG5AJJJPnZOnw0zr3mIJFZdLCVLNgK9qFv8AitCx3r1fQ471Y06lGnVZVFS0ExBkRqNd7SAU1gqoqUxDs0alNWeyzK3WhrXVOhNCQDtv4YeG/Y7URg1wjKdPwm1wyuY/GKHUkZcjbw0vvfsg7V3aj+n5rEd2ef466voarvwpLaWTwz6FHssfpr/m1H98Q/Yefr/EICsMZqUYEKh5v5Wh4hEEktXSzHIO6Eiv3U+R/oQDjajWdSdIWVWkKjYKVOUeR5MrIGzEEcrobjdZvTt2YoUBDebs/tWNqtWm8lwsTr1PXFZspOYA03A0TJm0zDTIsrhBLq0BXfQpWqW1KM7sup9zXpIA21GjHNaPpGnhPvICs5pJuevKJWR83zRB0/MYZuGUpMjow1G/94rktqUUALN6StAVhwuOUgixEj+ut0tlGYGbgwU2fETmLKmEZKKMuxCyEowUREiwSaOpiDZHkHvZxnhGVnP7wH+vhWxL6TWZI/v5S6nMOdiyMUA/KiZCqSR166+bey2qzv2wxRw5r4g5jp68h/PBY1a/c0BlGvR/peuG8sSZfJDPWQqvHIkbfrtgLb2X1fc2fFXTtCrREU6dyLk/pTgqdUy+podB+1K4DyijsJHieTKZmAfmRWWgk7EUNyQwI2UjtdUcZYir9f06g+3ULWhSGQA6Ee6XY+X81HOYmADgD5rGxWwf6e/bceDhh3adRv27768lgOzmO+7QbaK14Jw+bOymF9LSR29krqK7KR3o6dqrYajZF4pXLxTGd/0nXxmdI4KaDGBx7tkEfiOM9e6euY+MLlJI3WKVniy7IFChimw0OaJAGxu+47XjnOG8/n4XcoMJp/UIE+vhE/CX+E8bSJUnUtLJKx6wJOkqR8h/nPcnuDgfBgDYfyte5e6oWmw1HhAA9YlUvE9PUAiUgAA6WJBG/wApPY9tmofUd8GSmWF76mXgAJJPgoe57p7puY8RoPK11cwcwCCJoSpaYoI+rt6EAoKoG4Onub3JuyKAWFdrgHTr88+Ovtql2Y5mJOZ/03mOJ69NOKhcUzEK5KukevHKDrJJFG1AO23c7Gha3d0pYAk3XWw1IV6wZUd9J9bX61N/NTeWc3xCLMZYOuaGXJ9Q6Tsumj40mhi9TJFl0u0mdnGiW0S3P4/s/K1WXNxmIuXHTIqxvd7UPJN7V3vbvjFeXFN+fLF+v7nzVB+IOY6MZl0szKxiQrahPXqc0Tq1ACgRWre++J0TgaKWZwbNjczebW9d9Y2UuXXlWaRh1karkJUPGAKptgOntdiqJJPlsWBzCFkA2sMoseGx8Of50F4BOI8ddFkKxbRKWka9QQAajYFBjW+lWvcbb4A1vHrrkinhg6JOunPbn6kQvXLuchzS9ZWaRlNEuunQSLIC9hsasWT5JwPDm2iFbGYarhnd3UEb2vPn8+is+Iwh4pFLadSkav4du/7d8UBgpMGCkHmbmvh+YjEWYYAju0Y6jA1/6bJqAF+WqxtW5phuHfEwm2YWoQTCsPhDlGTIayxImleRLFUuyDbxenVX82MXiDHBLVBlOXgmLL8uZRJTMuXiEhN69AsE9yPY/bAXuIglDqj3CCUn82cuquebOSMdDKulVaizqKVT5INXt7G/rtSNQjLT1WZG6lcvcy5lJzBm1GgJYKIS6mxVhARpo9wNsS/DuFMVDFyhtzCh86c9PHmEhyyxyRmPVIXXUr6j6QpsA0AbPbcDwcWw2G7yZQ4kWSRxPh342ZOn0oXlbSNKrFGmxJJA3JH3snb2w7Ww1OlTD729VQEkrUuIqsRhysg6kAUteksVQIY6ZQD6bcev2BvtqPNDgZIseuo9OCusv5cyn4dMzc4LprBZTavV03sQ2zX7HCfaOM/y61LB92GtkCY+q5AN9hy9V57tBxdWFKLTrv8A0p2T4tmJ5Mucmk5lD00ia+kSNOzsRpKAE2p7ePF9jB9lUuzqldldwLS0ZZ+7/ttsRa4sR6BvBYWpQqOgyLdEctFrTcNeX/8A0Sal/wAJF0of825ZvtYU+VOOdmjRddesrIImmQ7AEyqP5WFsR/xhr+498XcMzQfLryULvwqMrDGD82kFvuRZ/veK1PuMKQpeKIRgQs15m+LsMDMkELSupKln/LUEGjsQWNHwQMNswbyJNku7EtBgXXDl74n5iUr1chLov1zRo+hF8sdiNvuMVGGJdlkKe++nNCdOM5xZIivTmUgqyMYZCAysGUkKC1WBe3a8UY2Dr7q7jIWT89jLcQneTLu0ecC6WgddpdIPqSQEqWqqF76QKvbDFN5aAx4tsVg9occzdd1W8PyuVGXmnmm/M1eiFKBce9ntTWD3qhtuL1yF57nYa+XVllmDR3x1Onmu/B8+c8gyQgijZLlydavW620kblm9XUXVv6QCB9BijXdxUlp8euitI71kOCt+P825rNIctInTNhWiWMqSdiq0bb27Ye7NwtMsNap5fPBI9oYmoHikzz+E3/DPJSZNHy2YtHdupEpNgrQDUe1giyo3Fgnvjm4wsfUL6enXQXQwocxga/VLvPOYmk4i2mKZ0iCoNETMCdIdvlB/jHftjo9nVKFKiS8iT6+SQ7RpVqz8rBb2VTwfjP8As3PCSSJqdGQqdmAYgggGh3UD+vtiMXiG4zLTaCDxOn7RhKDsIC95B5DX9LSeXuY8u2Tkme0WIkzalJNncsQLsG/9R4xyKtNzDBXeqv7yqQ3aBHCwsskbNxtm5XjISJmJQEkCrpe+wNe9AdsXIhoXqsVhxSwbJ+6w5yQUx52NTKiZUP1dJVuoANR3vzQFUL9sKvpB0SuHh6r8ODDZ/SVctbFnlDEL47EV/wBhticaaFMNp4fU6+fHx9l57EyamVv3ON/En5UbPR9VI8wZdT3TR0BoArQQPII7nvY37jGlOQNNF6jCurMGcUnEA6wbjiLdBaD8OOI5o5ed9YaGM+lXcgg16q9J9PbawLB+uJcQSIU4yrh8Q9rmtIJ5c4vf3VhwrOs8pknIaqZo1WhXq1SKL9TKoUMSLK2PNEKrVAY0sbbnPseAJuBxvzV/wTIpNKM2gKxjUIRQGtW+ZztekndRfYX2NCkmIXOdiHmn3Z4z6aeG/imQ4hLrOcpx1Vy/EssV0LD11jJoC26hCD9txfcWP040GoK7NGmatejVN5LZ42IE+1/5U34RyFsrKx/xiP6ImLV3S5bf8ie04lobs0fkp4YXse2MVwEo5zlTKNNWYiBDH8pwzKf/AMbFSLr9N+PSPl3Zp4ioxv0FN0sVWpt+hya8tAsaKiKFRQAqgUAB2AGFyZMlKkkmSuhOIULPOL8Fmz+ailEqxp0y6BgTasxA0jbfSqs3m3A7AYfoV+4uBPHx60Vqv/gbfn+NP7TBmcnFkkfOTMztBCbI2sAdgL3Y9hZ9sZVMQ6qMgEAmVmBF0ncb4tkM6msxyRlvnBVQf/yKQSBIvv2cDS36Su7cFVjaFbvGkQev4WcPDGIdXW1OzH0aDQWtiWJ+Ym/SAfvjP/GJ1Pn8KuZaN8I4pmR3BIjRBGsknqoamcqo9rI3JoAAVvtlUDGmNet1IXjinDI5o3zgVXklnZI10LpkVQRbLVEnSSf+uIzNzNJYLeM8bXVSxpMkK4yPMkkEGX6cUHRk2XpgppoHUhUDSHvcV4DGj3w03DtrVS0kg68Z4QUTATlwriseYW0O47qe4/8AH1wrXw76Jh3qrAyo/M+X1ZeRwdLxxuVYf5TqB9wR4+x7gYig6HgbEhBU3I5kOp20lTpZf4SK2+1EEHyCDjN7YKlScVQjAhVcfLmVWZpxBH1nNlyoJuqsX2PvVX5xfvX5cs2VMjZmLpN5/wDiKuXZ8pl0Ek1aXLC0XUO1fqaiNu2/ncYaw2GL/qJgLCviMn0gSVG5MynGFMU0ruYrAaGQrqZTQLHVugAtgO9rVUbxev8A48nLr7Ty6hUo9/bNp7+atef+U8rmytUubLAJpIs2QCWXyqj1E+w79hjPC1y0w64F/wCvPyV8RRDhI1NuvJZpxPhUuTzCpn1bQzC5E7SVtqU1WutiCN9j376Ncaf10jI05+f6VHND/oqCD1p+184xxOOCRTwt3RUG87gGRiRuAGFBR2Pps/Y0bdwxlLPVtO2/v/Sr3zn1MlO8b7eyYstPKrQcYMJYzKVkDjZJBarIKA/LZAAt/TckjFe/PdGi0W4bx86T8K/cjvBVJ89pXviPNuezc0cUMayqXXUiIffc9TvGQNw4YEHfxjHu3U7kR+fPby1PBXFRtSwMjlp5b+Y9U3cfzM/C45MyrieNmXWsg0spNIral2P6VI0jsD3u70G06xDHWPEKKxqUgXi44LL+P8abNZhMxKdBBU2g+UKdqs9wTe5747NWlQwtHJOs672XKoPrYrEB0bgchfdPnJvFMtMz5d4nEmZTQ5Z9auqRkVvQX06qCr28nHCqUnBsyva9q9nvwdQVJnMTfgbmPTQ8isv4hwMRz5mCJ5WjhLLqbSD6CqsT6T3dlUAV8w3xlqLq9SoarGtqm0aDW4nedvPXiF7iEpEYeyK0Ix3vSdAH2BpcXGifpgNZrca8dJm/LXzK9yOBGAXIDEA13qrI+/jCr6MvzASf2uU/AmpV7xrMz26XgE7Ty+I3UVckXfpwKJCfl7LY9zZ2+uNjVcxuaoIT1XGYvCND8SxobvpbwIJ8uK0XlfIvKDlI3KBa6j2TqC0B6Ttd733P7Y0LD3TavFcanjy895lvFuS885M5li4flmDNsjNprTqN0WBPqI1b7dzjLmrB0tLz/Z/haRl8nKiKomHpUDeMVsK8EYhY5mbt91wzvFTlgOu0RvtpOhj9kYm6+jX9MSG5tFtRw/fmKYM+o9Rp6eaznmTiUCQcTlgJIzUkMaggi3ol9iL7WcTBBgpuhTqUcQ1lW2ST4TfZPvIXCTlcjFG3zka3+7b1+woftirjJlJYqua9V1Q7/jZMGIS68TQq6lWAZTsQRYOBAMKEEli2UdVPAZqdfpZ2f7sQfcnF5aeS0lrtbH2/hcsw8symPovErbO7sny/qC6GY6iNgTVXe9UZGVt5lS0Nac0z1vI691NzOSR1CkfL8pBoqfBUjcH7Yq15aZCyN1TcVy6TRnKZ4WkhAWQEqJCCCoJFaZAQDp7N4vdRe05menW3491Cy7mjgzZGaJVljny8kirRK6gNQtXAINV+of22ttuJrubG3gqwFScV5aaJ5ZJFaNWluCNlq0YllqtvSlA77EgYza573Bg64qbJjyPNZXh8mSEYWQkKlE26uWLkrW38I37MNhWA0M1QcD+Bv5omybc2gy2b4Pkl7Ksl/dYjR/chsYzmLndahSqvmPLTcNkAQh8rPIxaJkBTuDpJ7q2m9JBHyg76cMUT32Vm43/HooNl14hlJMsBnMuW6N+gnchTVFvdWPvvVXvh+lXbVaaFbXr3CoRFwnHlzjkeehvbVusie3v/AMJvv+3jHIr0jSfl9FoDKl8G4aYAwaQyMzA6iK2Cqij70os+SSaGwGbnSpVhiqEYEL4TgQsw4Llsnw/MzT56RZM47tIJB61GpuyKCWRhdesA12NA062jXrNAYLenqlX1qNIy43UXjvN+Y4i34fKRuqk3t87V5JBpV99/38Y6dDs6lhx3mII/X8rnVsdUrHJRB/f8Js+H/KrZNXeXT1pDWxulHYX9Tuf29sc/HYplUhtMQ0eV09g8O6mCahlx/CZ87k45kMcqK6NsVYAg/scIAkaJwiVj/H+DjhmcLfhzJlmAMTlUlKH9SkSbMR49Smq3NG26bxkkiY4bfAPmJ2S1RpzQ208d/k+h5py5H4yOIGcukjLEyhTIAo3BOnpq7Ja0Dq7+odvOTqhAllvz66rRtME/Vf8AHponXGC2UXinDo8xE0My6o3rULIuiCNxRG4HbFmuLTI1UOAcIKww8Qy8eVlhnyiSSKhVJEtDqGwL0RYB3v6V5vHer4HvGNrg6gEg/rguLSxmR7qJG5AI/fFR8hNJFHBP6lDEhWVqY6a1Ue42YC/rhKvBc5g63X03sWp//Q7OFKr9wG9+IafbqVI4jFNnSWgLh5vTNENFyEaSrqaAJOlNQ9O632bHP0K4heKLsr2wQfGOPpt5cF1//i2ZyrwrndS5ddh06egW1kAmgCW73exPesTNrLQYlrmHu7uNzPpz2/vja8X5GVopJY3po1jZR3Qqygsy7XWvUO10g+2IBWNPFPAGUxM33kafrxlU3BuV50njafSqMCY2VgTfa6G4A37gHAfqEORVxFXEUHUqrswkePhoFpmb4xleH5N5IhvpAVtDASMflIcimG97E7du+KgHRc+lhXFwY0XJj+90qcCJizmShcn8Q7NmMw3nVIBpQ/ZQB/zYkrauAQcv2j6R+z1xWt4qlFlfGMumY4pNJmJTDDHUSPtVgWQSdlF6jdV9saMfl0XUweOOFbDBJPHS6gcjcIGbzzMwY5aF2mjR+5LGkZx7kLYFbANfesVcSTKWr1nVMzzq43+ByG62PFUojAhGBCMCEYEIwIWcfGXLTyplVijkdA7NIUUtpoALdfdvptjfDuDXSVBSvPw6PTlTTSH51SPfX6vlqrDAgqy+4OOwajajC6YA4rPQq054jnzmfWGNCWEQ0JY/LBouXPyq1kAgE7KtXeEMMWUmF7tf1/P6VnXVjluTpDxGFpDENEUTyUWJcp6bFj3Cg9hVeTihrgNcW72HJTCveKcKMnF8pMSoWKJytndjpdWAH06in9sYMLRTdOphTuqvmNf9o5nNQRgn8HBsQduux1Kv19K0fviKdR1P6hx/CCJXnkPiyTZWTLSh2Wtgocko4Nj07it99u/0w9jKRziozdVadlM5P5YOUzssiCTovFS9QAMp1A6djZFbg0Pr9Va9UvAk3UgJ3wsrIwIRgQkXnTkibPZgSCdUjCBQpBNEEk7Ch598dHCY1tBkZZMpLE4Q1nTmgKPwv4VQoQZpnk+igIP33J/oRjR/a1Q/YAPdZM7Npj7jKduGcLhy6aIY1RfoNz9z3J+pOOdVrPqmXmU9TpMpiGCFMxmtEYELzJGGBDAEHuCLBxIJFwoInVc8rlUiULGioo7KqhR/QbYCSdUAAaLtiFKMCFkXPvJ0kLT5pSrQySXoVaMYYAEnwQWvt/Fjv9l4wEdw/wAvhcXtHCR/uZ5/KS+ITRsyCCJo1WP1LraQXYGoFt1BsCrNbC8Y4nDCjcne3htvtxXc/wCPdqVGYgZG6i4mPGLecacxcqz5d4n+DkEka6syHKtcgSIxadwWO1lt9R2GkfbHNeM116PHNp4yoajXDLAvvP8AHDVbRwficWegLAAqbR0NGj5FjYjyGGxBBGMV51zcjrFLPOvDlysC9BSzSSCJELOQNdltI1DvXY2O3tizbm6fwNXPVyvNtTptxsq3Mcq5lcsnUHZwWVJJWaj3BGrTvQBK4sXN2TNfF0C89xw3DY8rT6pvXgWXMR6ysY920TSyMgANrauxUVsdxtjOSuccRVLobryABnxAn5SPwSB4TDnM0BGJs5uXsFF0OqAlv0kg0TXjve0ngta4Dopsu4C8cdTpwTrxXmcqAMpBJnHPYxkCMfeU+i/oCfrWKpPuzvZZdzTx2XNMbVUYeplSmVBYUSFrOpjagdvFXeLhqdpYVzoJuBYczw+eF1oPwtyunKGU3qmcnfwq+hR9tif3OIeIMKmOZ3VQUv8AyB6m5/KcsVSSMCEYEIwIRgQjAhGBCqM3wdjMZYpFjLrpc9MM3+ZCSArEbEkMDpTb04sHWgoU2Lh8aoI9AKjem9VnuSSbJYmySdyTgzumZQlzmDiOX4ZNHPJGVidWjLRrdMSrCxd0aPbz98XbmeC3rdQqrj3N3Dc7EirxBoGWQFTGCs1lWSlDKSLDEWB74qWObZSmLgAyeWQRZX1BmtmQNKXY93kcA2x8sxxOR0X91Eq6yuUSMVGioCbpVA+vjFC4nVSu2IQjAhGBCMCEYEIwIRgQjAhGBCMCEYEIwIRgQuGeyiTRvFIupHUqw3Fg99xuPuN8S1xaZCggEQVmPFvhXN1icpmFjhcENr1FlB7rQ2cfcjx3IvHRqY/vaeWoJPXok6OENGrnpuhL/M/LcvCpGzBlEgkUqrlKDFxTjRTLqqyLNVdbg4TzF0BdzCMbUIBcbmXCbeP69F45NjfI5nL/AIV3lMm+ZjVWZEQ1dV6mZRZJA70Be90dBNlfEOo1qhyCwGu07eR26jYeOdKXKtLs4jUyow7gp6tvY7UR9wcVGqTpS2oAeK7z8StikKdVxs2+lEP8z77/AMqhm3G1G8Cq2mIlxge/kPmBzXyPhmoh5yJWBtRVIn+Vd9/5ms+xA2wSrGrAhlh7nxP6FlPkjDCiAR7EXiFioLcKUjTrk6f+HY017XWvT/LqqtqrbEytTVJuRfjv8ecSl2blyCTLlFQRtmphrZAAaWRpK9gNKlR+3fFg6CnWYh9OqHahgkDaYA/Jkpuy0CxoqIAqqAFA7ADtimq573ue4ucZJXTAqowIRgQjAhGBCMCEYEIwIRgQuOcykcqFJUV0YUVdQwP3B2wISzlPhvw6KdcxHl9Mim1p30g1XyFtPbxVYmSUJrAxCF9wIRgQjAhGBCMCEYEIwIRgQjAhGBCMCEYEIwIRgQjAhGBChcZ4ZHmoXhlFq4r7HupH1Boj7YkGFpSqGm8PGyRjmeIZYNFDkIlkO3VhS1b2PsPsx29sSVs8F+jpHMxHl+YlOXAuHsmUjinOtyn5pO+pmsv9xZOIKxqOBdLeosp+Wy6xqERQqr2AFAYhUJJ1XXAoRgQjAhVWXyMmtA+npxMzIQTbWGCgiqGkMRdmyAduwmUw6oyCRqQAfab84/StcQl0YEIwIRgQjAhGBCMCEYEIwIRgQjAhGBCMCEYEIwIRgQjAhGBCMCEYEIwIRgQjAhGBCMCEYEIwIRgQjAhGBCMCEYEIwIRgQjAhGBCMCEYEIwIRgQjAhGBCMCEYEIwIRgQjAhGBCMCEYEIwIRgQjAhGBC//2Q=="/>
          <p:cNvSpPr>
            <a:spLocks noChangeAspect="1" noChangeArrowheads="1"/>
          </p:cNvSpPr>
          <p:nvPr/>
        </p:nvSpPr>
        <p:spPr bwMode="auto">
          <a:xfrm>
            <a:off x="155575" y="-1500188"/>
            <a:ext cx="5372100" cy="3133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26099757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Single Stage Iterative Application</a:t>
            </a:r>
            <a:endParaRPr lang="en-US" dirty="0"/>
          </a:p>
        </p:txBody>
      </p:sp>
      <p:pic>
        <p:nvPicPr>
          <p:cNvPr id="9" name="Picture 8" descr="single-itera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419" y="1242914"/>
            <a:ext cx="3122667" cy="3895202"/>
          </a:xfrm>
          <a:prstGeom prst="rect">
            <a:avLst/>
          </a:prstGeom>
        </p:spPr>
      </p:pic>
      <p:sp>
        <p:nvSpPr>
          <p:cNvPr id="10" name="Rectangle 9"/>
          <p:cNvSpPr/>
          <p:nvPr/>
        </p:nvSpPr>
        <p:spPr>
          <a:xfrm>
            <a:off x="3825454" y="1124744"/>
            <a:ext cx="5283050" cy="4524316"/>
          </a:xfrm>
          <a:prstGeom prst="rect">
            <a:avLst/>
          </a:prstGeom>
        </p:spPr>
        <p:txBody>
          <a:bodyPr wrap="square">
            <a:spAutoFit/>
          </a:bodyPr>
          <a:lstStyle/>
          <a:p>
            <a:r>
              <a:rPr lang="en-US" sz="1600" dirty="0" err="1">
                <a:solidFill>
                  <a:schemeClr val="tx1">
                    <a:lumMod val="50000"/>
                    <a:lumOff val="50000"/>
                  </a:schemeClr>
                </a:solidFill>
              </a:rPr>
              <a:t>Num_Stage</a:t>
            </a:r>
            <a:r>
              <a:rPr lang="en-US" sz="1600" dirty="0">
                <a:solidFill>
                  <a:schemeClr val="tx1">
                    <a:lumMod val="50000"/>
                    <a:lumOff val="50000"/>
                  </a:schemeClr>
                </a:solidFill>
              </a:rPr>
              <a:t> = 1</a:t>
            </a:r>
          </a:p>
          <a:p>
            <a:endParaRPr lang="en-US" sz="1600" dirty="0">
              <a:solidFill>
                <a:schemeClr val="tx1">
                  <a:lumMod val="50000"/>
                  <a:lumOff val="50000"/>
                </a:schemeClr>
              </a:solidFill>
            </a:endParaRPr>
          </a:p>
          <a:p>
            <a:r>
              <a:rPr lang="en-US" sz="1600" dirty="0" err="1">
                <a:solidFill>
                  <a:schemeClr val="tx1">
                    <a:lumMod val="50000"/>
                    <a:lumOff val="50000"/>
                  </a:schemeClr>
                </a:solidFill>
              </a:rPr>
              <a:t>Stage_Name</a:t>
            </a:r>
            <a:r>
              <a:rPr lang="en-US" sz="1600" dirty="0">
                <a:solidFill>
                  <a:schemeClr val="tx1">
                    <a:lumMod val="50000"/>
                    <a:lumOff val="50000"/>
                  </a:schemeClr>
                </a:solidFill>
              </a:rPr>
              <a:t> = Stage_1</a:t>
            </a:r>
          </a:p>
          <a:p>
            <a:r>
              <a:rPr lang="en-US" sz="1600" dirty="0">
                <a:solidFill>
                  <a:schemeClr val="tx1">
                    <a:lumMod val="50000"/>
                    <a:lumOff val="50000"/>
                  </a:schemeClr>
                </a:solidFill>
              </a:rPr>
              <a:t>    </a:t>
            </a:r>
            <a:r>
              <a:rPr lang="en-US" sz="1600" dirty="0" err="1">
                <a:solidFill>
                  <a:schemeClr val="tx1">
                    <a:lumMod val="50000"/>
                    <a:lumOff val="50000"/>
                  </a:schemeClr>
                </a:solidFill>
              </a:rPr>
              <a:t>Task_Type</a:t>
            </a:r>
            <a:r>
              <a:rPr lang="en-US" sz="1600" dirty="0">
                <a:solidFill>
                  <a:schemeClr val="tx1">
                    <a:lumMod val="50000"/>
                    <a:lumOff val="50000"/>
                  </a:schemeClr>
                </a:solidFill>
              </a:rPr>
              <a:t> = serial</a:t>
            </a:r>
          </a:p>
          <a:p>
            <a:r>
              <a:rPr lang="en-US" sz="1600" dirty="0">
                <a:solidFill>
                  <a:schemeClr val="tx1">
                    <a:lumMod val="50000"/>
                    <a:lumOff val="50000"/>
                  </a:schemeClr>
                </a:solidFill>
              </a:rPr>
              <a:t>    </a:t>
            </a:r>
            <a:r>
              <a:rPr lang="en-US" sz="1600" dirty="0" err="1">
                <a:solidFill>
                  <a:schemeClr val="tx1">
                    <a:lumMod val="50000"/>
                    <a:lumOff val="50000"/>
                  </a:schemeClr>
                </a:solidFill>
              </a:rPr>
              <a:t>Num_Tasks</a:t>
            </a:r>
            <a:r>
              <a:rPr lang="en-US" sz="1600" dirty="0">
                <a:solidFill>
                  <a:schemeClr val="tx1">
                    <a:lumMod val="50000"/>
                    <a:lumOff val="50000"/>
                  </a:schemeClr>
                </a:solidFill>
              </a:rPr>
              <a:t> = 4</a:t>
            </a:r>
          </a:p>
          <a:p>
            <a:r>
              <a:rPr lang="en-US" sz="1600" dirty="0">
                <a:solidFill>
                  <a:schemeClr val="tx1">
                    <a:lumMod val="50000"/>
                    <a:lumOff val="50000"/>
                  </a:schemeClr>
                </a:solidFill>
              </a:rPr>
              <a:t>    </a:t>
            </a:r>
            <a:r>
              <a:rPr lang="en-US" sz="1600" dirty="0" err="1">
                <a:solidFill>
                  <a:schemeClr val="tx1">
                    <a:lumMod val="50000"/>
                    <a:lumOff val="50000"/>
                  </a:schemeClr>
                </a:solidFill>
              </a:rPr>
              <a:t>Task_Length</a:t>
            </a:r>
            <a:r>
              <a:rPr lang="en-US" sz="1600" dirty="0">
                <a:solidFill>
                  <a:schemeClr val="tx1">
                    <a:lumMod val="50000"/>
                    <a:lumOff val="50000"/>
                  </a:schemeClr>
                </a:solidFill>
              </a:rPr>
              <a:t> = uniform 10</a:t>
            </a:r>
          </a:p>
          <a:p>
            <a:r>
              <a:rPr lang="en-US" sz="1600" dirty="0">
                <a:solidFill>
                  <a:schemeClr val="tx1">
                    <a:lumMod val="50000"/>
                    <a:lumOff val="50000"/>
                  </a:schemeClr>
                </a:solidFill>
              </a:rPr>
              <a:t>    </a:t>
            </a:r>
            <a:r>
              <a:rPr lang="en-US" sz="1600" dirty="0" err="1">
                <a:solidFill>
                  <a:schemeClr val="tx1">
                    <a:lumMod val="50000"/>
                    <a:lumOff val="50000"/>
                  </a:schemeClr>
                </a:solidFill>
              </a:rPr>
              <a:t>Num_Processes</a:t>
            </a:r>
            <a:r>
              <a:rPr lang="en-US" sz="1600" dirty="0">
                <a:solidFill>
                  <a:schemeClr val="tx1">
                    <a:lumMod val="50000"/>
                    <a:lumOff val="50000"/>
                  </a:schemeClr>
                </a:solidFill>
              </a:rPr>
              <a:t> = 1</a:t>
            </a:r>
          </a:p>
          <a:p>
            <a:r>
              <a:rPr lang="en-US" sz="1600" dirty="0">
                <a:solidFill>
                  <a:schemeClr val="tx1">
                    <a:lumMod val="50000"/>
                    <a:lumOff val="50000"/>
                  </a:schemeClr>
                </a:solidFill>
              </a:rPr>
              <a:t>    </a:t>
            </a:r>
            <a:r>
              <a:rPr lang="en-US" sz="1600" dirty="0" err="1">
                <a:solidFill>
                  <a:schemeClr val="tx1">
                    <a:lumMod val="50000"/>
                    <a:lumOff val="50000"/>
                  </a:schemeClr>
                </a:solidFill>
              </a:rPr>
              <a:t>Read_Buffer</a:t>
            </a:r>
            <a:r>
              <a:rPr lang="en-US" sz="1600" dirty="0">
                <a:solidFill>
                  <a:schemeClr val="tx1">
                    <a:lumMod val="50000"/>
                    <a:lumOff val="50000"/>
                  </a:schemeClr>
                </a:solidFill>
              </a:rPr>
              <a:t> = 65536</a:t>
            </a:r>
          </a:p>
          <a:p>
            <a:r>
              <a:rPr lang="de-DE" sz="1600" dirty="0">
                <a:solidFill>
                  <a:schemeClr val="tx1">
                    <a:lumMod val="50000"/>
                    <a:lumOff val="50000"/>
                  </a:schemeClr>
                </a:solidFill>
              </a:rPr>
              <a:t>    </a:t>
            </a:r>
            <a:r>
              <a:rPr lang="de-DE" sz="1600" dirty="0" err="1">
                <a:solidFill>
                  <a:schemeClr val="tx1">
                    <a:lumMod val="50000"/>
                    <a:lumOff val="50000"/>
                  </a:schemeClr>
                </a:solidFill>
              </a:rPr>
              <a:t>Write_Buffer</a:t>
            </a:r>
            <a:r>
              <a:rPr lang="de-DE" sz="1600" dirty="0">
                <a:solidFill>
                  <a:schemeClr val="tx1">
                    <a:lumMod val="50000"/>
                    <a:lumOff val="50000"/>
                  </a:schemeClr>
                </a:solidFill>
              </a:rPr>
              <a:t> = 65536</a:t>
            </a:r>
          </a:p>
          <a:p>
            <a:r>
              <a:rPr lang="de-DE" sz="1600" dirty="0">
                <a:solidFill>
                  <a:schemeClr val="tx1">
                    <a:lumMod val="50000"/>
                    <a:lumOff val="50000"/>
                  </a:schemeClr>
                </a:solidFill>
              </a:rPr>
              <a:t>    </a:t>
            </a:r>
            <a:r>
              <a:rPr lang="de-DE" sz="1600" dirty="0" err="1">
                <a:solidFill>
                  <a:schemeClr val="tx1">
                    <a:lumMod val="50000"/>
                    <a:lumOff val="50000"/>
                  </a:schemeClr>
                </a:solidFill>
              </a:rPr>
              <a:t>Input_Files_Each_Task</a:t>
            </a:r>
            <a:r>
              <a:rPr lang="de-DE" sz="1600" dirty="0">
                <a:solidFill>
                  <a:schemeClr val="tx1">
                    <a:lumMod val="50000"/>
                    <a:lumOff val="50000"/>
                  </a:schemeClr>
                </a:solidFill>
              </a:rPr>
              <a:t> = 1</a:t>
            </a:r>
          </a:p>
          <a:p>
            <a:r>
              <a:rPr lang="de-DE" sz="1600" dirty="0">
                <a:solidFill>
                  <a:schemeClr val="tx1">
                    <a:lumMod val="50000"/>
                    <a:lumOff val="50000"/>
                  </a:schemeClr>
                </a:solidFill>
              </a:rPr>
              <a:t>        Input_1.Source = </a:t>
            </a:r>
            <a:r>
              <a:rPr lang="de-DE" sz="1600" dirty="0" err="1">
                <a:solidFill>
                  <a:schemeClr val="tx1">
                    <a:lumMod val="50000"/>
                    <a:lumOff val="50000"/>
                  </a:schemeClr>
                </a:solidFill>
              </a:rPr>
              <a:t>filesystem</a:t>
            </a:r>
            <a:endParaRPr lang="de-DE" sz="1600" dirty="0">
              <a:solidFill>
                <a:schemeClr val="tx1">
                  <a:lumMod val="50000"/>
                  <a:lumOff val="50000"/>
                </a:schemeClr>
              </a:solidFill>
            </a:endParaRPr>
          </a:p>
          <a:p>
            <a:r>
              <a:rPr lang="en-US" sz="1600" dirty="0">
                <a:solidFill>
                  <a:schemeClr val="tx1">
                    <a:lumMod val="50000"/>
                    <a:lumOff val="50000"/>
                  </a:schemeClr>
                </a:solidFill>
              </a:rPr>
              <a:t>        Input_1.Size = uniform 1048576</a:t>
            </a:r>
          </a:p>
          <a:p>
            <a:r>
              <a:rPr lang="en-US" sz="1600" dirty="0">
                <a:solidFill>
                  <a:schemeClr val="tx1">
                    <a:lumMod val="50000"/>
                    <a:lumOff val="50000"/>
                  </a:schemeClr>
                </a:solidFill>
              </a:rPr>
              <a:t>    </a:t>
            </a:r>
            <a:r>
              <a:rPr lang="en-US" sz="1600" dirty="0" err="1">
                <a:solidFill>
                  <a:schemeClr val="tx1">
                    <a:lumMod val="50000"/>
                    <a:lumOff val="50000"/>
                  </a:schemeClr>
                </a:solidFill>
              </a:rPr>
              <a:t>Output_Files_Each_Task</a:t>
            </a:r>
            <a:r>
              <a:rPr lang="en-US" sz="1600" dirty="0">
                <a:solidFill>
                  <a:schemeClr val="tx1">
                    <a:lumMod val="50000"/>
                    <a:lumOff val="50000"/>
                  </a:schemeClr>
                </a:solidFill>
              </a:rPr>
              <a:t> = 1</a:t>
            </a:r>
          </a:p>
          <a:p>
            <a:r>
              <a:rPr lang="en-US" sz="1600" dirty="0">
                <a:solidFill>
                  <a:schemeClr val="tx1">
                    <a:lumMod val="50000"/>
                    <a:lumOff val="50000"/>
                  </a:schemeClr>
                </a:solidFill>
              </a:rPr>
              <a:t>        Output_1.Size = uniform 1048576</a:t>
            </a:r>
          </a:p>
          <a:p>
            <a:r>
              <a:rPr lang="en-US" sz="1600" dirty="0">
                <a:solidFill>
                  <a:schemeClr val="tx1">
                    <a:lumMod val="50000"/>
                    <a:lumOff val="50000"/>
                  </a:schemeClr>
                </a:solidFill>
              </a:rPr>
              <a:t>    </a:t>
            </a:r>
            <a:r>
              <a:rPr lang="en-US" sz="1600" dirty="0" err="1">
                <a:solidFill>
                  <a:schemeClr val="tx1">
                    <a:lumMod val="50000"/>
                    <a:lumOff val="50000"/>
                  </a:schemeClr>
                </a:solidFill>
              </a:rPr>
              <a:t>Interleave_Option</a:t>
            </a:r>
            <a:r>
              <a:rPr lang="en-US" sz="1600" dirty="0">
                <a:solidFill>
                  <a:schemeClr val="tx1">
                    <a:lumMod val="50000"/>
                    <a:lumOff val="50000"/>
                  </a:schemeClr>
                </a:solidFill>
              </a:rPr>
              <a:t> = 0</a:t>
            </a:r>
          </a:p>
          <a:p>
            <a:r>
              <a:rPr lang="en-US" sz="1600" b="1" dirty="0"/>
              <a:t>    </a:t>
            </a:r>
            <a:r>
              <a:rPr lang="en-US" sz="1600" b="1" dirty="0" err="1"/>
              <a:t>Iteration_Num</a:t>
            </a:r>
            <a:r>
              <a:rPr lang="en-US" sz="1600" b="1" dirty="0"/>
              <a:t> = 3</a:t>
            </a:r>
          </a:p>
          <a:p>
            <a:r>
              <a:rPr lang="en-US" sz="1600" b="1" dirty="0"/>
              <a:t>    </a:t>
            </a:r>
            <a:r>
              <a:rPr lang="en-US" sz="1600" b="1" dirty="0" err="1"/>
              <a:t>Iteration_Stages</a:t>
            </a:r>
            <a:r>
              <a:rPr lang="en-US" sz="1600" b="1" dirty="0"/>
              <a:t> = Stage_1</a:t>
            </a:r>
          </a:p>
          <a:p>
            <a:r>
              <a:rPr lang="en-US" sz="1600" b="1" dirty="0"/>
              <a:t>    </a:t>
            </a:r>
            <a:r>
              <a:rPr lang="en-US" sz="1600" b="1" dirty="0" err="1"/>
              <a:t>Iteration_Substitute</a:t>
            </a:r>
            <a:r>
              <a:rPr lang="en-US" sz="1600" b="1" dirty="0"/>
              <a:t> = Stage_1.Input_1, Stage_1.Output_1</a:t>
            </a:r>
          </a:p>
        </p:txBody>
      </p:sp>
      <p:sp>
        <p:nvSpPr>
          <p:cNvPr id="11" name="Rectangle 10"/>
          <p:cNvSpPr/>
          <p:nvPr/>
        </p:nvSpPr>
        <p:spPr>
          <a:xfrm>
            <a:off x="121574" y="6024915"/>
            <a:ext cx="8986930" cy="307777"/>
          </a:xfrm>
          <a:prstGeom prst="rect">
            <a:avLst/>
          </a:prstGeom>
        </p:spPr>
        <p:txBody>
          <a:bodyPr wrap="square">
            <a:spAutoFit/>
          </a:bodyPr>
          <a:lstStyle/>
          <a:p>
            <a:r>
              <a:rPr lang="en-US" sz="1400" dirty="0"/>
              <a:t>https://</a:t>
            </a:r>
            <a:r>
              <a:rPr lang="en-US" sz="1400" dirty="0" err="1"/>
              <a:t>github.com</a:t>
            </a:r>
            <a:r>
              <a:rPr lang="en-US" sz="1400" dirty="0"/>
              <a:t>/</a:t>
            </a:r>
            <a:r>
              <a:rPr lang="en-US" sz="1400" dirty="0" err="1"/>
              <a:t>applicationskeleton</a:t>
            </a:r>
            <a:r>
              <a:rPr lang="en-US" sz="1400" dirty="0"/>
              <a:t>/Skeleton/blob/master/</a:t>
            </a:r>
            <a:r>
              <a:rPr lang="en-US" sz="1400" dirty="0" err="1"/>
              <a:t>src</a:t>
            </a:r>
            <a:r>
              <a:rPr lang="en-US" sz="1400" dirty="0"/>
              <a:t>/sample-input/single-stage-</a:t>
            </a:r>
            <a:r>
              <a:rPr lang="en-US" sz="1400" dirty="0" err="1"/>
              <a:t>iterative.input</a:t>
            </a:r>
            <a:endParaRPr lang="en-US" sz="1400" dirty="0"/>
          </a:p>
        </p:txBody>
      </p:sp>
      <p:sp>
        <p:nvSpPr>
          <p:cNvPr id="12" name="Rounded Rectangular Callout 11"/>
          <p:cNvSpPr/>
          <p:nvPr/>
        </p:nvSpPr>
        <p:spPr>
          <a:xfrm>
            <a:off x="231359" y="5205665"/>
            <a:ext cx="3756235" cy="819250"/>
          </a:xfrm>
          <a:prstGeom prst="wedgeRoundRectCallout">
            <a:avLst>
              <a:gd name="adj1" fmla="val 52415"/>
              <a:gd name="adj2" fmla="val -27333"/>
              <a:gd name="adj3" fmla="val 16667"/>
            </a:avLst>
          </a:prstGeom>
          <a:no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Stage_1.Input_1 and Stage_1.Output_1 should have IDENTICAL number of files</a:t>
            </a:r>
            <a:endParaRPr lang="en-US" dirty="0">
              <a:solidFill>
                <a:srgbClr val="000000"/>
              </a:solidFill>
            </a:endParaRPr>
          </a:p>
        </p:txBody>
      </p:sp>
      <p:sp>
        <p:nvSpPr>
          <p:cNvPr id="3" name="Rectangle 2"/>
          <p:cNvSpPr/>
          <p:nvPr/>
        </p:nvSpPr>
        <p:spPr>
          <a:xfrm>
            <a:off x="231359" y="2655988"/>
            <a:ext cx="3594095" cy="250120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11595974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0">
                                            <p:txEl>
                                              <p:pRg st="15" end="1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16" end="1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17" end="1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Multi Stage Iterative Application</a:t>
            </a:r>
            <a:endParaRPr lang="en-US" dirty="0"/>
          </a:p>
        </p:txBody>
      </p:sp>
      <p:sp>
        <p:nvSpPr>
          <p:cNvPr id="5" name="Rectangle 4"/>
          <p:cNvSpPr/>
          <p:nvPr/>
        </p:nvSpPr>
        <p:spPr>
          <a:xfrm>
            <a:off x="52355" y="5984385"/>
            <a:ext cx="8986930" cy="307777"/>
          </a:xfrm>
          <a:prstGeom prst="rect">
            <a:avLst/>
          </a:prstGeom>
        </p:spPr>
        <p:txBody>
          <a:bodyPr wrap="square">
            <a:spAutoFit/>
          </a:bodyPr>
          <a:lstStyle/>
          <a:p>
            <a:r>
              <a:rPr lang="en-US" sz="1400" dirty="0"/>
              <a:t>https://</a:t>
            </a:r>
            <a:r>
              <a:rPr lang="en-US" sz="1400" dirty="0" err="1"/>
              <a:t>github.com</a:t>
            </a:r>
            <a:r>
              <a:rPr lang="en-US" sz="1400" dirty="0"/>
              <a:t>/</a:t>
            </a:r>
            <a:r>
              <a:rPr lang="en-US" sz="1400" dirty="0" err="1"/>
              <a:t>applicationskeleton</a:t>
            </a:r>
            <a:r>
              <a:rPr lang="en-US" sz="1400" dirty="0"/>
              <a:t>/Skeleton/blob/master/</a:t>
            </a:r>
            <a:r>
              <a:rPr lang="en-US" sz="1400" dirty="0" err="1"/>
              <a:t>src</a:t>
            </a:r>
            <a:r>
              <a:rPr lang="en-US" sz="1400" dirty="0"/>
              <a:t>/sample-input</a:t>
            </a:r>
            <a:r>
              <a:rPr lang="en-US" sz="1400" dirty="0" smtClean="0"/>
              <a:t>/multiple-</a:t>
            </a:r>
            <a:r>
              <a:rPr lang="en-US" sz="1400" dirty="0"/>
              <a:t>stage-</a:t>
            </a:r>
            <a:r>
              <a:rPr lang="en-US" sz="1400" dirty="0" err="1"/>
              <a:t>iterative.input</a:t>
            </a:r>
            <a:endParaRPr lang="en-US" sz="1400" dirty="0"/>
          </a:p>
        </p:txBody>
      </p:sp>
      <p:sp>
        <p:nvSpPr>
          <p:cNvPr id="6" name="Rectangle 5"/>
          <p:cNvSpPr/>
          <p:nvPr/>
        </p:nvSpPr>
        <p:spPr>
          <a:xfrm>
            <a:off x="457200" y="1124744"/>
            <a:ext cx="4572000" cy="4524316"/>
          </a:xfrm>
          <a:prstGeom prst="rect">
            <a:avLst/>
          </a:prstGeom>
        </p:spPr>
        <p:txBody>
          <a:bodyPr>
            <a:spAutoFit/>
          </a:bodyPr>
          <a:lstStyle/>
          <a:p>
            <a:r>
              <a:rPr lang="en-US" dirty="0" err="1">
                <a:solidFill>
                  <a:srgbClr val="7F7F7F"/>
                </a:solidFill>
              </a:rPr>
              <a:t>Stage_Name</a:t>
            </a:r>
            <a:r>
              <a:rPr lang="en-US" dirty="0">
                <a:solidFill>
                  <a:srgbClr val="7F7F7F"/>
                </a:solidFill>
              </a:rPr>
              <a:t> = Stage_3</a:t>
            </a:r>
          </a:p>
          <a:p>
            <a:r>
              <a:rPr lang="en-US" dirty="0">
                <a:solidFill>
                  <a:srgbClr val="7F7F7F"/>
                </a:solidFill>
              </a:rPr>
              <a:t>    </a:t>
            </a:r>
            <a:r>
              <a:rPr lang="en-US" dirty="0" err="1">
                <a:solidFill>
                  <a:srgbClr val="7F7F7F"/>
                </a:solidFill>
              </a:rPr>
              <a:t>Task_Type</a:t>
            </a:r>
            <a:r>
              <a:rPr lang="en-US" dirty="0">
                <a:solidFill>
                  <a:srgbClr val="7F7F7F"/>
                </a:solidFill>
              </a:rPr>
              <a:t> = serial</a:t>
            </a:r>
          </a:p>
          <a:p>
            <a:r>
              <a:rPr lang="en-US" dirty="0">
                <a:solidFill>
                  <a:srgbClr val="7F7F7F"/>
                </a:solidFill>
              </a:rPr>
              <a:t>    </a:t>
            </a:r>
            <a:r>
              <a:rPr lang="en-US" dirty="0" err="1">
                <a:solidFill>
                  <a:srgbClr val="7F7F7F"/>
                </a:solidFill>
              </a:rPr>
              <a:t>Num_Tasks</a:t>
            </a:r>
            <a:r>
              <a:rPr lang="en-US" dirty="0">
                <a:solidFill>
                  <a:srgbClr val="7F7F7F"/>
                </a:solidFill>
              </a:rPr>
              <a:t> = 6</a:t>
            </a:r>
          </a:p>
          <a:p>
            <a:r>
              <a:rPr lang="en-US" dirty="0">
                <a:solidFill>
                  <a:srgbClr val="7F7F7F"/>
                </a:solidFill>
              </a:rPr>
              <a:t>    </a:t>
            </a:r>
            <a:r>
              <a:rPr lang="en-US" dirty="0" err="1">
                <a:solidFill>
                  <a:srgbClr val="7F7F7F"/>
                </a:solidFill>
              </a:rPr>
              <a:t>Task_Length</a:t>
            </a:r>
            <a:r>
              <a:rPr lang="en-US" dirty="0">
                <a:solidFill>
                  <a:srgbClr val="7F7F7F"/>
                </a:solidFill>
              </a:rPr>
              <a:t> = uniform 32</a:t>
            </a:r>
          </a:p>
          <a:p>
            <a:r>
              <a:rPr lang="en-US" dirty="0">
                <a:solidFill>
                  <a:srgbClr val="7F7F7F"/>
                </a:solidFill>
              </a:rPr>
              <a:t>    </a:t>
            </a:r>
            <a:r>
              <a:rPr lang="en-US" dirty="0" err="1">
                <a:solidFill>
                  <a:srgbClr val="7F7F7F"/>
                </a:solidFill>
              </a:rPr>
              <a:t>Num_Processes</a:t>
            </a:r>
            <a:r>
              <a:rPr lang="en-US" dirty="0">
                <a:solidFill>
                  <a:srgbClr val="7F7F7F"/>
                </a:solidFill>
              </a:rPr>
              <a:t> = 1</a:t>
            </a:r>
          </a:p>
          <a:p>
            <a:r>
              <a:rPr lang="en-US" dirty="0">
                <a:solidFill>
                  <a:srgbClr val="7F7F7F"/>
                </a:solidFill>
              </a:rPr>
              <a:t>    </a:t>
            </a:r>
            <a:r>
              <a:rPr lang="en-US" dirty="0" err="1">
                <a:solidFill>
                  <a:srgbClr val="7F7F7F"/>
                </a:solidFill>
              </a:rPr>
              <a:t>Read_Buffer</a:t>
            </a:r>
            <a:r>
              <a:rPr lang="en-US" dirty="0">
                <a:solidFill>
                  <a:srgbClr val="7F7F7F"/>
                </a:solidFill>
              </a:rPr>
              <a:t> = 65536</a:t>
            </a:r>
          </a:p>
          <a:p>
            <a:r>
              <a:rPr lang="de-DE" dirty="0">
                <a:solidFill>
                  <a:srgbClr val="7F7F7F"/>
                </a:solidFill>
              </a:rPr>
              <a:t>    </a:t>
            </a:r>
            <a:r>
              <a:rPr lang="de-DE" dirty="0" err="1">
                <a:solidFill>
                  <a:srgbClr val="7F7F7F"/>
                </a:solidFill>
              </a:rPr>
              <a:t>Write_Buffer</a:t>
            </a:r>
            <a:r>
              <a:rPr lang="de-DE" dirty="0">
                <a:solidFill>
                  <a:srgbClr val="7F7F7F"/>
                </a:solidFill>
              </a:rPr>
              <a:t> = 65536</a:t>
            </a:r>
          </a:p>
          <a:p>
            <a:r>
              <a:rPr lang="de-DE" dirty="0">
                <a:solidFill>
                  <a:srgbClr val="7F7F7F"/>
                </a:solidFill>
              </a:rPr>
              <a:t>    </a:t>
            </a:r>
            <a:r>
              <a:rPr lang="de-DE" dirty="0" err="1">
                <a:solidFill>
                  <a:srgbClr val="7F7F7F"/>
                </a:solidFill>
              </a:rPr>
              <a:t>Input_Files_Each_Task</a:t>
            </a:r>
            <a:r>
              <a:rPr lang="de-DE" dirty="0">
                <a:solidFill>
                  <a:srgbClr val="7F7F7F"/>
                </a:solidFill>
              </a:rPr>
              <a:t> = 1</a:t>
            </a:r>
          </a:p>
          <a:p>
            <a:r>
              <a:rPr lang="de-DE" dirty="0">
                <a:solidFill>
                  <a:srgbClr val="7F7F7F"/>
                </a:solidFill>
              </a:rPr>
              <a:t>        Input_1.Source = Stage_2.Output_1</a:t>
            </a:r>
          </a:p>
          <a:p>
            <a:r>
              <a:rPr lang="de-DE" dirty="0">
                <a:solidFill>
                  <a:srgbClr val="7F7F7F"/>
                </a:solidFill>
              </a:rPr>
              <a:t>    </a:t>
            </a:r>
            <a:r>
              <a:rPr lang="de-DE" dirty="0" err="1">
                <a:solidFill>
                  <a:srgbClr val="7F7F7F"/>
                </a:solidFill>
              </a:rPr>
              <a:t>Output_Files_Each_Task</a:t>
            </a:r>
            <a:r>
              <a:rPr lang="de-DE" dirty="0">
                <a:solidFill>
                  <a:srgbClr val="7F7F7F"/>
                </a:solidFill>
              </a:rPr>
              <a:t> = 1</a:t>
            </a:r>
          </a:p>
          <a:p>
            <a:r>
              <a:rPr lang="en-US" dirty="0">
                <a:solidFill>
                  <a:srgbClr val="7F7F7F"/>
                </a:solidFill>
              </a:rPr>
              <a:t>        Output_1.Size = uniform 1048576</a:t>
            </a:r>
          </a:p>
          <a:p>
            <a:r>
              <a:rPr lang="en-US" dirty="0">
                <a:solidFill>
                  <a:srgbClr val="7F7F7F"/>
                </a:solidFill>
              </a:rPr>
              <a:t>    </a:t>
            </a:r>
            <a:r>
              <a:rPr lang="en-US" dirty="0" err="1">
                <a:solidFill>
                  <a:srgbClr val="7F7F7F"/>
                </a:solidFill>
              </a:rPr>
              <a:t>Interleave_Option</a:t>
            </a:r>
            <a:r>
              <a:rPr lang="en-US" dirty="0">
                <a:solidFill>
                  <a:srgbClr val="7F7F7F"/>
                </a:solidFill>
              </a:rPr>
              <a:t> = 0</a:t>
            </a:r>
          </a:p>
          <a:p>
            <a:r>
              <a:rPr lang="en-US" dirty="0"/>
              <a:t>   </a:t>
            </a:r>
            <a:r>
              <a:rPr lang="en-US" b="1" dirty="0"/>
              <a:t> </a:t>
            </a:r>
            <a:r>
              <a:rPr lang="en-US" b="1" dirty="0" err="1"/>
              <a:t>Iteration_Num</a:t>
            </a:r>
            <a:r>
              <a:rPr lang="en-US" b="1" dirty="0"/>
              <a:t> = 3</a:t>
            </a:r>
          </a:p>
          <a:p>
            <a:r>
              <a:rPr lang="en-US" b="1" dirty="0"/>
              <a:t>    </a:t>
            </a:r>
            <a:r>
              <a:rPr lang="en-US" b="1" dirty="0" err="1"/>
              <a:t>Iteration_Stages</a:t>
            </a:r>
            <a:r>
              <a:rPr lang="en-US" b="1" dirty="0"/>
              <a:t> = Stage_3, Stage_4</a:t>
            </a:r>
          </a:p>
          <a:p>
            <a:r>
              <a:rPr lang="en-US" b="1" dirty="0"/>
              <a:t>    </a:t>
            </a:r>
            <a:r>
              <a:rPr lang="en-US" b="1" dirty="0" err="1"/>
              <a:t>Iteration_Substitute</a:t>
            </a:r>
            <a:r>
              <a:rPr lang="en-US" b="1" dirty="0"/>
              <a:t> = Stage_3.Input_1, Stage_4.Output_1</a:t>
            </a:r>
          </a:p>
        </p:txBody>
      </p:sp>
      <p:sp>
        <p:nvSpPr>
          <p:cNvPr id="7" name="Rectangle 6"/>
          <p:cNvSpPr/>
          <p:nvPr/>
        </p:nvSpPr>
        <p:spPr>
          <a:xfrm>
            <a:off x="4572000" y="1124744"/>
            <a:ext cx="4572000" cy="3416320"/>
          </a:xfrm>
          <a:prstGeom prst="rect">
            <a:avLst/>
          </a:prstGeom>
        </p:spPr>
        <p:txBody>
          <a:bodyPr>
            <a:spAutoFit/>
          </a:bodyPr>
          <a:lstStyle/>
          <a:p>
            <a:r>
              <a:rPr lang="en-US" dirty="0" err="1">
                <a:solidFill>
                  <a:srgbClr val="7F7F7F"/>
                </a:solidFill>
              </a:rPr>
              <a:t>Stage_Name</a:t>
            </a:r>
            <a:r>
              <a:rPr lang="en-US" dirty="0">
                <a:solidFill>
                  <a:srgbClr val="7F7F7F"/>
                </a:solidFill>
              </a:rPr>
              <a:t> = Stage_4</a:t>
            </a:r>
          </a:p>
          <a:p>
            <a:r>
              <a:rPr lang="en-US" dirty="0">
                <a:solidFill>
                  <a:srgbClr val="7F7F7F"/>
                </a:solidFill>
              </a:rPr>
              <a:t>    </a:t>
            </a:r>
            <a:r>
              <a:rPr lang="en-US" dirty="0" err="1">
                <a:solidFill>
                  <a:srgbClr val="7F7F7F"/>
                </a:solidFill>
              </a:rPr>
              <a:t>Task_Type</a:t>
            </a:r>
            <a:r>
              <a:rPr lang="en-US" dirty="0">
                <a:solidFill>
                  <a:srgbClr val="7F7F7F"/>
                </a:solidFill>
              </a:rPr>
              <a:t> = serial</a:t>
            </a:r>
          </a:p>
          <a:p>
            <a:r>
              <a:rPr lang="en-US" dirty="0">
                <a:solidFill>
                  <a:srgbClr val="7F7F7F"/>
                </a:solidFill>
              </a:rPr>
              <a:t>    </a:t>
            </a:r>
            <a:r>
              <a:rPr lang="en-US" dirty="0" err="1">
                <a:solidFill>
                  <a:srgbClr val="7F7F7F"/>
                </a:solidFill>
              </a:rPr>
              <a:t>Num_Tasks</a:t>
            </a:r>
            <a:r>
              <a:rPr lang="en-US" dirty="0">
                <a:solidFill>
                  <a:srgbClr val="7F7F7F"/>
                </a:solidFill>
              </a:rPr>
              <a:t> = 6</a:t>
            </a:r>
          </a:p>
          <a:p>
            <a:r>
              <a:rPr lang="en-US" dirty="0">
                <a:solidFill>
                  <a:srgbClr val="7F7F7F"/>
                </a:solidFill>
              </a:rPr>
              <a:t>    </a:t>
            </a:r>
            <a:r>
              <a:rPr lang="en-US" dirty="0" err="1">
                <a:solidFill>
                  <a:srgbClr val="7F7F7F"/>
                </a:solidFill>
              </a:rPr>
              <a:t>Task_Length</a:t>
            </a:r>
            <a:r>
              <a:rPr lang="en-US" dirty="0">
                <a:solidFill>
                  <a:srgbClr val="7F7F7F"/>
                </a:solidFill>
              </a:rPr>
              <a:t> = uniform 32</a:t>
            </a:r>
          </a:p>
          <a:p>
            <a:r>
              <a:rPr lang="en-US" dirty="0">
                <a:solidFill>
                  <a:srgbClr val="7F7F7F"/>
                </a:solidFill>
              </a:rPr>
              <a:t>    </a:t>
            </a:r>
            <a:r>
              <a:rPr lang="en-US" dirty="0" err="1">
                <a:solidFill>
                  <a:srgbClr val="7F7F7F"/>
                </a:solidFill>
              </a:rPr>
              <a:t>Num_Processes</a:t>
            </a:r>
            <a:r>
              <a:rPr lang="en-US" dirty="0">
                <a:solidFill>
                  <a:srgbClr val="7F7F7F"/>
                </a:solidFill>
              </a:rPr>
              <a:t> = 1</a:t>
            </a:r>
          </a:p>
          <a:p>
            <a:r>
              <a:rPr lang="en-US" dirty="0">
                <a:solidFill>
                  <a:srgbClr val="7F7F7F"/>
                </a:solidFill>
              </a:rPr>
              <a:t>    </a:t>
            </a:r>
            <a:r>
              <a:rPr lang="en-US" dirty="0" err="1">
                <a:solidFill>
                  <a:srgbClr val="7F7F7F"/>
                </a:solidFill>
              </a:rPr>
              <a:t>Read_Buffer</a:t>
            </a:r>
            <a:r>
              <a:rPr lang="en-US" dirty="0">
                <a:solidFill>
                  <a:srgbClr val="7F7F7F"/>
                </a:solidFill>
              </a:rPr>
              <a:t> = 65536</a:t>
            </a:r>
          </a:p>
          <a:p>
            <a:r>
              <a:rPr lang="de-DE" dirty="0">
                <a:solidFill>
                  <a:srgbClr val="7F7F7F"/>
                </a:solidFill>
              </a:rPr>
              <a:t>    </a:t>
            </a:r>
            <a:r>
              <a:rPr lang="de-DE" dirty="0" err="1">
                <a:solidFill>
                  <a:srgbClr val="7F7F7F"/>
                </a:solidFill>
              </a:rPr>
              <a:t>Write_Buffer</a:t>
            </a:r>
            <a:r>
              <a:rPr lang="de-DE" dirty="0">
                <a:solidFill>
                  <a:srgbClr val="7F7F7F"/>
                </a:solidFill>
              </a:rPr>
              <a:t> = 65536</a:t>
            </a:r>
          </a:p>
          <a:p>
            <a:r>
              <a:rPr lang="de-DE" dirty="0">
                <a:solidFill>
                  <a:srgbClr val="7F7F7F"/>
                </a:solidFill>
              </a:rPr>
              <a:t>    </a:t>
            </a:r>
            <a:r>
              <a:rPr lang="de-DE" dirty="0" err="1">
                <a:solidFill>
                  <a:srgbClr val="7F7F7F"/>
                </a:solidFill>
              </a:rPr>
              <a:t>Input_Files_Each_Task</a:t>
            </a:r>
            <a:r>
              <a:rPr lang="de-DE" dirty="0">
                <a:solidFill>
                  <a:srgbClr val="7F7F7F"/>
                </a:solidFill>
              </a:rPr>
              <a:t> = 1</a:t>
            </a:r>
          </a:p>
          <a:p>
            <a:r>
              <a:rPr lang="de-DE" dirty="0">
                <a:solidFill>
                  <a:srgbClr val="7F7F7F"/>
                </a:solidFill>
              </a:rPr>
              <a:t>        Input_1.Source = Stage_3.Output_1</a:t>
            </a:r>
          </a:p>
          <a:p>
            <a:r>
              <a:rPr lang="de-DE" dirty="0">
                <a:solidFill>
                  <a:srgbClr val="7F7F7F"/>
                </a:solidFill>
              </a:rPr>
              <a:t>    </a:t>
            </a:r>
            <a:r>
              <a:rPr lang="de-DE" dirty="0" err="1">
                <a:solidFill>
                  <a:srgbClr val="7F7F7F"/>
                </a:solidFill>
              </a:rPr>
              <a:t>Output_Files_Each_Task</a:t>
            </a:r>
            <a:r>
              <a:rPr lang="de-DE" dirty="0">
                <a:solidFill>
                  <a:srgbClr val="7F7F7F"/>
                </a:solidFill>
              </a:rPr>
              <a:t> = 1</a:t>
            </a:r>
          </a:p>
          <a:p>
            <a:r>
              <a:rPr lang="en-US" dirty="0">
                <a:solidFill>
                  <a:srgbClr val="7F7F7F"/>
                </a:solidFill>
              </a:rPr>
              <a:t>        Output_1.Size = uniform 1048576</a:t>
            </a:r>
          </a:p>
          <a:p>
            <a:r>
              <a:rPr lang="en-US" dirty="0">
                <a:solidFill>
                  <a:srgbClr val="7F7F7F"/>
                </a:solidFill>
              </a:rPr>
              <a:t>    </a:t>
            </a:r>
            <a:r>
              <a:rPr lang="en-US" dirty="0" err="1">
                <a:solidFill>
                  <a:srgbClr val="7F7F7F"/>
                </a:solidFill>
              </a:rPr>
              <a:t>Interleave_Option</a:t>
            </a:r>
            <a:r>
              <a:rPr lang="en-US" dirty="0">
                <a:solidFill>
                  <a:srgbClr val="7F7F7F"/>
                </a:solidFill>
              </a:rPr>
              <a:t> = 0</a:t>
            </a:r>
          </a:p>
        </p:txBody>
      </p:sp>
      <p:sp>
        <p:nvSpPr>
          <p:cNvPr id="8" name="Rounded Rectangular Callout 7"/>
          <p:cNvSpPr/>
          <p:nvPr/>
        </p:nvSpPr>
        <p:spPr>
          <a:xfrm>
            <a:off x="3607607" y="5367785"/>
            <a:ext cx="4796631" cy="616600"/>
          </a:xfrm>
          <a:prstGeom prst="wedgeRoundRectCallout">
            <a:avLst>
              <a:gd name="adj1" fmla="val -42241"/>
              <a:gd name="adj2" fmla="val -86491"/>
              <a:gd name="adj3" fmla="val 16667"/>
            </a:avLst>
          </a:prstGeom>
          <a:no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Stage_3.Input_1 and Stage_4.Output_1 should have IDENTICAL number of files</a:t>
            </a:r>
            <a:endParaRPr lang="en-US" dirty="0">
              <a:solidFill>
                <a:srgbClr val="000000"/>
              </a:solidFill>
            </a:endParaRPr>
          </a:p>
        </p:txBody>
      </p:sp>
      <p:sp>
        <p:nvSpPr>
          <p:cNvPr id="10"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412693049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Determining Skeleton Parameters Manually</a:t>
            </a:r>
            <a:endParaRPr lang="en-US" dirty="0"/>
          </a:p>
        </p:txBody>
      </p:sp>
      <p:sp>
        <p:nvSpPr>
          <p:cNvPr id="3" name="Content Placeholder 2"/>
          <p:cNvSpPr>
            <a:spLocks noGrp="1"/>
          </p:cNvSpPr>
          <p:nvPr>
            <p:ph sz="quarter" idx="10"/>
          </p:nvPr>
        </p:nvSpPr>
        <p:spPr/>
        <p:txBody>
          <a:bodyPr/>
          <a:lstStyle/>
          <a:p>
            <a:r>
              <a:rPr lang="en-US" dirty="0" smtClean="0"/>
              <a:t>Steps</a:t>
            </a:r>
            <a:endParaRPr lang="en-US" dirty="0" smtClean="0"/>
          </a:p>
          <a:p>
            <a:pPr lvl="1"/>
            <a:r>
              <a:rPr lang="en-US" dirty="0" smtClean="0"/>
              <a:t>Place I/O files on RAM disk, use Unix </a:t>
            </a:r>
            <a:r>
              <a:rPr lang="en-US" dirty="0" smtClean="0">
                <a:latin typeface="American Typewriter"/>
                <a:cs typeface="American Typewriter"/>
              </a:rPr>
              <a:t>time</a:t>
            </a:r>
            <a:r>
              <a:rPr lang="en-US" dirty="0" smtClean="0"/>
              <a:t> command to measure run time</a:t>
            </a:r>
          </a:p>
          <a:p>
            <a:pPr lvl="1"/>
            <a:r>
              <a:rPr lang="en-US" dirty="0" smtClean="0"/>
              <a:t>Use Unix </a:t>
            </a:r>
            <a:r>
              <a:rPr lang="en-US" dirty="0" err="1" smtClean="0">
                <a:latin typeface="American Typewriter"/>
                <a:cs typeface="American Typewriter"/>
              </a:rPr>
              <a:t>strace</a:t>
            </a:r>
            <a:r>
              <a:rPr lang="en-US" dirty="0" smtClean="0"/>
              <a:t> command to find number of reads and writes, total data read and written</a:t>
            </a:r>
          </a:p>
          <a:p>
            <a:pPr lvl="1"/>
            <a:r>
              <a:rPr lang="en-US" dirty="0" smtClean="0"/>
              <a:t>Align I/O calls in sequence order</a:t>
            </a:r>
            <a:r>
              <a:rPr lang="en-US" baseline="30000" dirty="0" smtClean="0"/>
              <a:t>1</a:t>
            </a:r>
            <a:r>
              <a:rPr lang="en-US" dirty="0" smtClean="0"/>
              <a:t> to determine I/O concurrency, I/O buffer size, and interleaving option</a:t>
            </a:r>
          </a:p>
          <a:p>
            <a:pPr lvl="1"/>
            <a:endParaRPr lang="en-US" dirty="0"/>
          </a:p>
        </p:txBody>
      </p:sp>
      <p:sp>
        <p:nvSpPr>
          <p:cNvPr id="6" name="Rectangle 5"/>
          <p:cNvSpPr/>
          <p:nvPr/>
        </p:nvSpPr>
        <p:spPr>
          <a:xfrm>
            <a:off x="0" y="5157192"/>
            <a:ext cx="9144000" cy="1200329"/>
          </a:xfrm>
          <a:prstGeom prst="rect">
            <a:avLst/>
          </a:prstGeom>
        </p:spPr>
        <p:txBody>
          <a:bodyPr wrap="square">
            <a:spAutoFit/>
          </a:bodyPr>
          <a:lstStyle/>
          <a:p>
            <a:r>
              <a:rPr lang="en-US" baseline="30000" dirty="0" smtClean="0"/>
              <a:t>1</a:t>
            </a:r>
            <a:r>
              <a:rPr lang="en-US" dirty="0" smtClean="0"/>
              <a:t>Z</a:t>
            </a:r>
            <a:r>
              <a:rPr lang="en-US" dirty="0"/>
              <a:t>. Zhang, D. S. Katz, M. Wilde, J. Wozniak, I. Foster. MTC Envelope: Defining the Capability of Large Scale Computers in the Context of Parallel Scripting Applications, Proceedings of 22nd International ACM Symposium on High-Performance Parallel and Distributed Computing (HPDC'13), 2013</a:t>
            </a:r>
          </a:p>
        </p:txBody>
      </p:sp>
      <p:sp>
        <p:nvSpPr>
          <p:cNvPr id="7"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2638749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
            <a:ext cx="8375848" cy="838200"/>
          </a:xfrm>
        </p:spPr>
        <p:txBody>
          <a:bodyPr>
            <a:normAutofit fontScale="90000"/>
          </a:bodyPr>
          <a:lstStyle/>
          <a:p>
            <a:r>
              <a:rPr lang="en-US" dirty="0" smtClean="0"/>
              <a:t>Determining Skeleton Parameters Automatically</a:t>
            </a:r>
            <a:endParaRPr lang="en-US" dirty="0"/>
          </a:p>
        </p:txBody>
      </p:sp>
      <p:sp>
        <p:nvSpPr>
          <p:cNvPr id="3" name="Content Placeholder 2"/>
          <p:cNvSpPr>
            <a:spLocks noGrp="1"/>
          </p:cNvSpPr>
          <p:nvPr>
            <p:ph sz="quarter" idx="10"/>
          </p:nvPr>
        </p:nvSpPr>
        <p:spPr/>
        <p:txBody>
          <a:bodyPr>
            <a:normAutofit fontScale="92500"/>
          </a:bodyPr>
          <a:lstStyle/>
          <a:p>
            <a:r>
              <a:rPr lang="en-US" dirty="0" smtClean="0"/>
              <a:t>Wrap task in </a:t>
            </a:r>
            <a:r>
              <a:rPr lang="en-US" dirty="0"/>
              <a:t>a profiler </a:t>
            </a:r>
            <a:r>
              <a:rPr lang="en-US" dirty="0" smtClean="0"/>
              <a:t>(uses Linux </a:t>
            </a:r>
            <a:r>
              <a:rPr lang="en-US" dirty="0" err="1">
                <a:latin typeface="American Typewriter"/>
                <a:cs typeface="American Typewriter"/>
              </a:rPr>
              <a:t>perf</a:t>
            </a:r>
            <a:r>
              <a:rPr lang="en-US" dirty="0"/>
              <a:t>, hardware and </a:t>
            </a:r>
            <a:r>
              <a:rPr lang="en-US" dirty="0" smtClean="0"/>
              <a:t>kernel counters</a:t>
            </a:r>
            <a:r>
              <a:rPr lang="en-US" dirty="0"/>
              <a:t>, system tools</a:t>
            </a:r>
            <a:r>
              <a:rPr lang="en-US" dirty="0" smtClean="0"/>
              <a:t>)</a:t>
            </a:r>
          </a:p>
          <a:p>
            <a:pPr lvl="1"/>
            <a:r>
              <a:rPr lang="en-US" dirty="0"/>
              <a:t>M</a:t>
            </a:r>
            <a:r>
              <a:rPr lang="en-US" dirty="0" smtClean="0"/>
              <a:t>easure </a:t>
            </a:r>
            <a:r>
              <a:rPr lang="en-US" dirty="0"/>
              <a:t>resource consumption over </a:t>
            </a:r>
            <a:r>
              <a:rPr lang="en-US" dirty="0" smtClean="0"/>
              <a:t>time as profile: timed </a:t>
            </a:r>
            <a:r>
              <a:rPr lang="en-US" dirty="0"/>
              <a:t>sequence of CPU cycles, memory and disk I/O </a:t>
            </a:r>
            <a:r>
              <a:rPr lang="en-US" dirty="0" smtClean="0"/>
              <a:t>operations</a:t>
            </a:r>
          </a:p>
          <a:p>
            <a:pPr lvl="1"/>
            <a:r>
              <a:rPr lang="en-US" dirty="0"/>
              <a:t>Dependencies between compute and I/O implicitly captured in </a:t>
            </a:r>
            <a:r>
              <a:rPr lang="en-US" dirty="0" smtClean="0"/>
              <a:t>profile in order </a:t>
            </a:r>
            <a:r>
              <a:rPr lang="en-US" dirty="0"/>
              <a:t>of the </a:t>
            </a:r>
            <a:r>
              <a:rPr lang="en-US" dirty="0" smtClean="0"/>
              <a:t>sequence</a:t>
            </a:r>
            <a:endParaRPr lang="en-US" dirty="0"/>
          </a:p>
          <a:p>
            <a:r>
              <a:rPr lang="en-US" dirty="0" smtClean="0"/>
              <a:t>Profiles </a:t>
            </a:r>
            <a:r>
              <a:rPr lang="en-US" dirty="0"/>
              <a:t>are </a:t>
            </a:r>
            <a:r>
              <a:rPr lang="en-US" dirty="0" smtClean="0"/>
              <a:t>system independent </a:t>
            </a:r>
          </a:p>
          <a:p>
            <a:pPr lvl="1"/>
            <a:r>
              <a:rPr lang="en-US" dirty="0"/>
              <a:t>A</a:t>
            </a:r>
            <a:r>
              <a:rPr lang="en-US" dirty="0" smtClean="0"/>
              <a:t>ssuming comparable </a:t>
            </a:r>
            <a:r>
              <a:rPr lang="en-US" dirty="0"/>
              <a:t>optimization </a:t>
            </a:r>
            <a:r>
              <a:rPr lang="en-US" dirty="0" smtClean="0"/>
              <a:t>at software </a:t>
            </a:r>
            <a:r>
              <a:rPr lang="en-US" dirty="0"/>
              <a:t>and hardware </a:t>
            </a:r>
            <a:r>
              <a:rPr lang="en-US" dirty="0" smtClean="0"/>
              <a:t>levels</a:t>
            </a:r>
            <a:endParaRPr lang="en-US" dirty="0"/>
          </a:p>
          <a:p>
            <a:r>
              <a:rPr lang="en-US" dirty="0" smtClean="0"/>
              <a:t>Profile </a:t>
            </a:r>
            <a:r>
              <a:rPr lang="en-US" dirty="0"/>
              <a:t>metrics are suitable as input for </a:t>
            </a:r>
            <a:r>
              <a:rPr lang="en-US" dirty="0" smtClean="0"/>
              <a:t>emulation</a:t>
            </a:r>
            <a:endParaRPr lang="en-US" dirty="0"/>
          </a:p>
        </p:txBody>
      </p:sp>
      <p:sp>
        <p:nvSpPr>
          <p:cNvPr id="5"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4175638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Skeleton Apps vs. Real Apps</a:t>
            </a:r>
            <a:endParaRPr lang="en-US" dirty="0"/>
          </a:p>
        </p:txBody>
      </p:sp>
      <p:sp>
        <p:nvSpPr>
          <p:cNvPr id="3" name="Content Placeholder 2"/>
          <p:cNvSpPr>
            <a:spLocks noGrp="1"/>
          </p:cNvSpPr>
          <p:nvPr>
            <p:ph sz="quarter" idx="10"/>
          </p:nvPr>
        </p:nvSpPr>
        <p:spPr/>
        <p:txBody>
          <a:bodyPr>
            <a:normAutofit/>
          </a:bodyPr>
          <a:lstStyle/>
          <a:p>
            <a:r>
              <a:rPr lang="en-US" dirty="0"/>
              <a:t>Applications:</a:t>
            </a:r>
          </a:p>
          <a:p>
            <a:pPr lvl="1"/>
            <a:r>
              <a:rPr lang="en-US" dirty="0"/>
              <a:t>Case 1: a 6x6 degree image mosaic </a:t>
            </a:r>
            <a:r>
              <a:rPr lang="en-US" dirty="0" smtClean="0"/>
              <a:t>in Montage</a:t>
            </a:r>
            <a:endParaRPr lang="en-US" dirty="0"/>
          </a:p>
          <a:p>
            <a:pPr lvl="1"/>
            <a:r>
              <a:rPr lang="en-US" dirty="0"/>
              <a:t>Case 2: the first 256 queries of </a:t>
            </a:r>
            <a:r>
              <a:rPr lang="en-US" dirty="0" err="1"/>
              <a:t>NRxNR</a:t>
            </a:r>
            <a:r>
              <a:rPr lang="en-US" dirty="0"/>
              <a:t> test in </a:t>
            </a:r>
            <a:r>
              <a:rPr lang="en-US" dirty="0" smtClean="0"/>
              <a:t>BLAST</a:t>
            </a:r>
          </a:p>
          <a:p>
            <a:pPr lvl="1"/>
            <a:r>
              <a:rPr lang="en-US" dirty="0" smtClean="0"/>
              <a:t>Case 3: partial seismic study of </a:t>
            </a:r>
            <a:r>
              <a:rPr lang="en-US" dirty="0" err="1" smtClean="0"/>
              <a:t>CyberShake</a:t>
            </a:r>
            <a:r>
              <a:rPr lang="en-US" dirty="0" smtClean="0"/>
              <a:t> </a:t>
            </a:r>
            <a:r>
              <a:rPr lang="en-US" dirty="0" err="1" smtClean="0"/>
              <a:t>postprocessing</a:t>
            </a:r>
            <a:r>
              <a:rPr lang="en-US" dirty="0" smtClean="0"/>
              <a:t> on site Test</a:t>
            </a:r>
            <a:endParaRPr lang="en-US" dirty="0"/>
          </a:p>
          <a:p>
            <a:r>
              <a:rPr lang="en-US" dirty="0"/>
              <a:t>Platform configuration:</a:t>
            </a:r>
          </a:p>
          <a:p>
            <a:pPr lvl="1"/>
            <a:r>
              <a:rPr lang="en-US" dirty="0"/>
              <a:t>64 compute nodes on IBM Blue Gene/P</a:t>
            </a:r>
          </a:p>
          <a:p>
            <a:pPr lvl="1"/>
            <a:r>
              <a:rPr lang="en-US" dirty="0"/>
              <a:t>Tasks are launched with </a:t>
            </a:r>
            <a:r>
              <a:rPr lang="en-US" dirty="0" smtClean="0"/>
              <a:t>AMFORA[1]</a:t>
            </a:r>
            <a:endParaRPr lang="en-US" dirty="0"/>
          </a:p>
          <a:p>
            <a:pPr lvl="1"/>
            <a:r>
              <a:rPr lang="en-US" dirty="0"/>
              <a:t>Each task stages input file from </a:t>
            </a:r>
            <a:r>
              <a:rPr lang="en-US" dirty="0" smtClean="0"/>
              <a:t>GPFS, </a:t>
            </a:r>
            <a:r>
              <a:rPr lang="en-US" dirty="0"/>
              <a:t>execute the task, then </a:t>
            </a:r>
            <a:r>
              <a:rPr lang="en-US" dirty="0" smtClean="0"/>
              <a:t>writes </a:t>
            </a:r>
            <a:r>
              <a:rPr lang="en-US" dirty="0"/>
              <a:t>the output </a:t>
            </a:r>
            <a:r>
              <a:rPr lang="en-US" dirty="0" smtClean="0"/>
              <a:t>files to GPFS</a:t>
            </a:r>
            <a:endParaRPr lang="en-US" dirty="0"/>
          </a:p>
        </p:txBody>
      </p:sp>
      <p:sp>
        <p:nvSpPr>
          <p:cNvPr id="5" name="TextBox 4"/>
          <p:cNvSpPr txBox="1"/>
          <p:nvPr/>
        </p:nvSpPr>
        <p:spPr>
          <a:xfrm>
            <a:off x="0" y="5919663"/>
            <a:ext cx="9144000" cy="461665"/>
          </a:xfrm>
          <a:prstGeom prst="rect">
            <a:avLst/>
          </a:prstGeom>
          <a:noFill/>
        </p:spPr>
        <p:txBody>
          <a:bodyPr wrap="square" rtlCol="0">
            <a:spAutoFit/>
          </a:bodyPr>
          <a:lstStyle/>
          <a:p>
            <a:r>
              <a:rPr lang="en-US" sz="1200" dirty="0" smtClean="0">
                <a:solidFill>
                  <a:schemeClr val="tx1">
                    <a:lumMod val="75000"/>
                    <a:lumOff val="25000"/>
                  </a:schemeClr>
                </a:solidFill>
              </a:rPr>
              <a:t>[1] Zhao Zhang, </a:t>
            </a:r>
            <a:r>
              <a:rPr lang="en-US" sz="1200" dirty="0">
                <a:solidFill>
                  <a:schemeClr val="tx1">
                    <a:lumMod val="75000"/>
                    <a:lumOff val="25000"/>
                  </a:schemeClr>
                </a:solidFill>
              </a:rPr>
              <a:t>Daniel S. Katz, Timothy G. Armstrong, Justin M. Wozniak, and Ian T. Foster. "Parallelizing the execution of sequential scripts.” Proceedings of the International Conference for High Performance Computing, Networking, Storage and Analysis </a:t>
            </a:r>
            <a:r>
              <a:rPr lang="en-US" sz="1200" dirty="0" smtClean="0">
                <a:solidFill>
                  <a:schemeClr val="tx1">
                    <a:lumMod val="75000"/>
                    <a:lumOff val="25000"/>
                  </a:schemeClr>
                </a:solidFill>
              </a:rPr>
              <a:t>(SC13). </a:t>
            </a:r>
            <a:r>
              <a:rPr lang="en-US" sz="1200" dirty="0">
                <a:solidFill>
                  <a:schemeClr val="tx1">
                    <a:lumMod val="75000"/>
                    <a:lumOff val="25000"/>
                  </a:schemeClr>
                </a:solidFill>
              </a:rPr>
              <a:t>2013.</a:t>
            </a:r>
          </a:p>
        </p:txBody>
      </p:sp>
      <p:sp>
        <p:nvSpPr>
          <p:cNvPr id="7"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35444668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Montage Statistics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809021206"/>
              </p:ext>
            </p:extLst>
          </p:nvPr>
        </p:nvGraphicFramePr>
        <p:xfrm>
          <a:off x="-3" y="1268760"/>
          <a:ext cx="9144002" cy="4252305"/>
        </p:xfrm>
        <a:graphic>
          <a:graphicData uri="http://schemas.openxmlformats.org/drawingml/2006/table">
            <a:tbl>
              <a:tblPr firstRow="1" bandRow="1">
                <a:tableStyleId>{5C22544A-7EE6-4342-B048-85BDC9FD1C3A}</a:tableStyleId>
              </a:tblPr>
              <a:tblGrid>
                <a:gridCol w="1475659"/>
                <a:gridCol w="747359"/>
                <a:gridCol w="764809"/>
                <a:gridCol w="864096"/>
                <a:gridCol w="792088"/>
                <a:gridCol w="792088"/>
                <a:gridCol w="1224136"/>
                <a:gridCol w="1223499"/>
                <a:gridCol w="1260268"/>
              </a:tblGrid>
              <a:tr h="914475">
                <a:tc>
                  <a:txBody>
                    <a:bodyPr/>
                    <a:lstStyle/>
                    <a:p>
                      <a:endParaRPr lang="en-US" sz="1800" dirty="0"/>
                    </a:p>
                  </a:txBody>
                  <a:tcPr marL="91438" marR="91438" marT="45724" marB="45724"/>
                </a:tc>
                <a:tc>
                  <a:txBody>
                    <a:bodyPr/>
                    <a:lstStyle/>
                    <a:p>
                      <a:r>
                        <a:rPr lang="en-US" sz="1600" dirty="0" smtClean="0"/>
                        <a:t>#</a:t>
                      </a:r>
                      <a:br>
                        <a:rPr lang="en-US" sz="1600" dirty="0" smtClean="0"/>
                      </a:br>
                      <a:r>
                        <a:rPr lang="en-US" sz="1600" dirty="0" smtClean="0"/>
                        <a:t>Tasks</a:t>
                      </a:r>
                      <a:endParaRPr lang="en-US" sz="1600" dirty="0"/>
                    </a:p>
                  </a:txBody>
                  <a:tcPr marL="91438" marR="91438" marT="45724" marB="45724"/>
                </a:tc>
                <a:tc>
                  <a:txBody>
                    <a:bodyPr/>
                    <a:lstStyle/>
                    <a:p>
                      <a:r>
                        <a:rPr lang="en-US" sz="1600" dirty="0" smtClean="0"/>
                        <a:t># Inputs</a:t>
                      </a:r>
                      <a:endParaRPr lang="en-US" sz="1600" dirty="0"/>
                    </a:p>
                  </a:txBody>
                  <a:tcPr marL="91438" marR="91438" marT="45724" marB="45724"/>
                </a:tc>
                <a:tc>
                  <a:txBody>
                    <a:bodyPr/>
                    <a:lstStyle/>
                    <a:p>
                      <a:r>
                        <a:rPr lang="en-US" sz="1600" dirty="0" smtClean="0"/>
                        <a:t># Outputs</a:t>
                      </a:r>
                      <a:endParaRPr lang="en-US" sz="1600" dirty="0"/>
                    </a:p>
                  </a:txBody>
                  <a:tcPr marL="91438" marR="91438" marT="45724" marB="45724"/>
                </a:tc>
                <a:tc>
                  <a:txBody>
                    <a:bodyPr/>
                    <a:lstStyle/>
                    <a:p>
                      <a:r>
                        <a:rPr lang="en-US" sz="1600" dirty="0" smtClean="0"/>
                        <a:t>Input </a:t>
                      </a:r>
                      <a:br>
                        <a:rPr lang="en-US" sz="1600" dirty="0" smtClean="0"/>
                      </a:br>
                      <a:r>
                        <a:rPr lang="en-US" sz="1600" dirty="0" smtClean="0"/>
                        <a:t>(MB)</a:t>
                      </a:r>
                      <a:endParaRPr lang="en-US" sz="1600" dirty="0"/>
                    </a:p>
                  </a:txBody>
                  <a:tcPr marL="91438" marR="91438" marT="45724" marB="45724"/>
                </a:tc>
                <a:tc>
                  <a:txBody>
                    <a:bodyPr/>
                    <a:lstStyle/>
                    <a:p>
                      <a:r>
                        <a:rPr lang="en-US" sz="1600" dirty="0" smtClean="0"/>
                        <a:t>Output (MB)</a:t>
                      </a:r>
                      <a:endParaRPr lang="en-US" sz="1600" dirty="0"/>
                    </a:p>
                  </a:txBody>
                  <a:tcPr marL="91438" marR="91438" marT="45724" marB="45724"/>
                </a:tc>
                <a:tc>
                  <a:txBody>
                    <a:bodyPr/>
                    <a:lstStyle/>
                    <a:p>
                      <a:r>
                        <a:rPr lang="en-US" sz="1600" dirty="0" smtClean="0"/>
                        <a:t>Skeleton Task</a:t>
                      </a:r>
                      <a:r>
                        <a:rPr lang="en-US" sz="1600" baseline="0" dirty="0" smtClean="0"/>
                        <a:t> Length</a:t>
                      </a:r>
                    </a:p>
                    <a:p>
                      <a:r>
                        <a:rPr lang="en-US" sz="1600" baseline="0" dirty="0" smtClean="0"/>
                        <a:t>(uniform)</a:t>
                      </a:r>
                      <a:endParaRPr lang="en-US" sz="1600" dirty="0"/>
                    </a:p>
                  </a:txBody>
                  <a:tcPr marL="91438" marR="91438" marT="45724" marB="45724"/>
                </a:tc>
                <a:tc>
                  <a:txBody>
                    <a:bodyPr/>
                    <a:lstStyle/>
                    <a:p>
                      <a:r>
                        <a:rPr lang="en-US" sz="1600" dirty="0" smtClean="0"/>
                        <a:t>Interleaving</a:t>
                      </a:r>
                    </a:p>
                    <a:p>
                      <a:r>
                        <a:rPr lang="en-US" sz="1600" dirty="0" smtClean="0"/>
                        <a:t>Option</a:t>
                      </a:r>
                      <a:endParaRPr lang="en-US" sz="1600" dirty="0"/>
                    </a:p>
                  </a:txBody>
                  <a:tcPr marL="91438" marR="91438" marT="45724" marB="45724"/>
                </a:tc>
                <a:tc>
                  <a:txBody>
                    <a:bodyPr/>
                    <a:lstStyle/>
                    <a:p>
                      <a:r>
                        <a:rPr lang="en-US" sz="1600" dirty="0" smtClean="0"/>
                        <a:t>Error</a:t>
                      </a:r>
                      <a:r>
                        <a:rPr lang="en-US" sz="1600" baseline="0" dirty="0" smtClean="0"/>
                        <a:t> in Stage</a:t>
                      </a:r>
                      <a:endParaRPr lang="en-US" sz="1600" dirty="0"/>
                    </a:p>
                  </a:txBody>
                  <a:tcPr marL="91438" marR="91438" marT="45724" marB="45724"/>
                </a:tc>
              </a:tr>
              <a:tr h="370870">
                <a:tc>
                  <a:txBody>
                    <a:bodyPr/>
                    <a:lstStyle/>
                    <a:p>
                      <a:r>
                        <a:rPr lang="en-US" sz="1800" dirty="0" err="1" smtClean="0"/>
                        <a:t>mProject</a:t>
                      </a:r>
                      <a:endParaRPr lang="en-US" sz="1800" dirty="0"/>
                    </a:p>
                  </a:txBody>
                  <a:tcPr marL="91438" marR="91438" marT="45724" marB="45724"/>
                </a:tc>
                <a:tc>
                  <a:txBody>
                    <a:bodyPr/>
                    <a:lstStyle/>
                    <a:p>
                      <a:r>
                        <a:rPr lang="en-US" sz="1800" dirty="0" smtClean="0"/>
                        <a:t>1319</a:t>
                      </a:r>
                      <a:endParaRPr lang="en-US" sz="1800" dirty="0"/>
                    </a:p>
                  </a:txBody>
                  <a:tcPr marL="91438" marR="91438" marT="45724" marB="45724"/>
                </a:tc>
                <a:tc>
                  <a:txBody>
                    <a:bodyPr/>
                    <a:lstStyle/>
                    <a:p>
                      <a:r>
                        <a:rPr lang="en-US" sz="1800" dirty="0" smtClean="0"/>
                        <a:t>1319</a:t>
                      </a:r>
                      <a:endParaRPr lang="en-US" sz="1800" dirty="0"/>
                    </a:p>
                  </a:txBody>
                  <a:tcPr marL="91438" marR="91438" marT="45724" marB="45724"/>
                </a:tc>
                <a:tc>
                  <a:txBody>
                    <a:bodyPr/>
                    <a:lstStyle/>
                    <a:p>
                      <a:r>
                        <a:rPr lang="en-US" sz="1800" dirty="0" smtClean="0"/>
                        <a:t>2594</a:t>
                      </a:r>
                      <a:endParaRPr lang="en-US" sz="1800" dirty="0"/>
                    </a:p>
                  </a:txBody>
                  <a:tcPr marL="91438" marR="91438" marT="45724" marB="45724"/>
                </a:tc>
                <a:tc>
                  <a:txBody>
                    <a:bodyPr/>
                    <a:lstStyle/>
                    <a:p>
                      <a:r>
                        <a:rPr lang="en-US" sz="1800" dirty="0" smtClean="0"/>
                        <a:t>2800</a:t>
                      </a:r>
                      <a:endParaRPr lang="en-US" sz="1800" dirty="0"/>
                    </a:p>
                  </a:txBody>
                  <a:tcPr marL="91438" marR="91438" marT="45724" marB="45724"/>
                </a:tc>
                <a:tc>
                  <a:txBody>
                    <a:bodyPr/>
                    <a:lstStyle/>
                    <a:p>
                      <a:r>
                        <a:rPr lang="en-US" sz="1800" dirty="0" smtClean="0"/>
                        <a:t>10400</a:t>
                      </a:r>
                      <a:endParaRPr lang="en-US" sz="1800" dirty="0"/>
                    </a:p>
                  </a:txBody>
                  <a:tcPr marL="91438" marR="91438" marT="45724" marB="45724"/>
                </a:tc>
                <a:tc>
                  <a:txBody>
                    <a:bodyPr/>
                    <a:lstStyle/>
                    <a:p>
                      <a:r>
                        <a:rPr lang="en-US" sz="1800" dirty="0" smtClean="0"/>
                        <a:t>11.6</a:t>
                      </a:r>
                      <a:endParaRPr lang="en-US" sz="1800" dirty="0"/>
                    </a:p>
                  </a:txBody>
                  <a:tcPr marL="91438" marR="91438" marT="45724" marB="45724"/>
                </a:tc>
                <a:tc>
                  <a:txBody>
                    <a:bodyPr/>
                    <a:lstStyle/>
                    <a:p>
                      <a:r>
                        <a:rPr lang="en-US" sz="1800" dirty="0" smtClean="0"/>
                        <a:t>0</a:t>
                      </a:r>
                      <a:endParaRPr lang="en-US" sz="1800" dirty="0"/>
                    </a:p>
                  </a:txBody>
                  <a:tcPr marL="91438" marR="91438" marT="45724" marB="45724"/>
                </a:tc>
                <a:tc>
                  <a:txBody>
                    <a:bodyPr/>
                    <a:lstStyle/>
                    <a:p>
                      <a:r>
                        <a:rPr lang="en-US" sz="1800" b="1" dirty="0" smtClean="0"/>
                        <a:t>-0.2%</a:t>
                      </a:r>
                      <a:endParaRPr lang="en-US" sz="1800" b="1" dirty="0"/>
                    </a:p>
                  </a:txBody>
                  <a:tcPr marL="91438" marR="91438" marT="45724" marB="45724"/>
                </a:tc>
              </a:tr>
              <a:tr h="370870">
                <a:tc>
                  <a:txBody>
                    <a:bodyPr/>
                    <a:lstStyle/>
                    <a:p>
                      <a:r>
                        <a:rPr lang="en-US" sz="1800" dirty="0" err="1" smtClean="0"/>
                        <a:t>mImgtbl</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1297</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5200</a:t>
                      </a:r>
                      <a:endParaRPr lang="en-US" sz="1800" dirty="0"/>
                    </a:p>
                  </a:txBody>
                  <a:tcPr marL="91438" marR="91438" marT="45724" marB="45724"/>
                </a:tc>
                <a:tc>
                  <a:txBody>
                    <a:bodyPr/>
                    <a:lstStyle/>
                    <a:p>
                      <a:r>
                        <a:rPr lang="en-US" sz="1800" dirty="0" smtClean="0"/>
                        <a:t>0.8</a:t>
                      </a:r>
                      <a:endParaRPr lang="en-US" sz="1800" dirty="0"/>
                    </a:p>
                  </a:txBody>
                  <a:tcPr marL="91438" marR="91438" marT="45724" marB="45724"/>
                </a:tc>
                <a:tc>
                  <a:txBody>
                    <a:bodyPr/>
                    <a:lstStyle/>
                    <a:p>
                      <a:r>
                        <a:rPr lang="en-US" sz="1800" dirty="0" smtClean="0"/>
                        <a:t>30.1</a:t>
                      </a:r>
                      <a:endParaRPr lang="en-US" sz="1800" dirty="0"/>
                    </a:p>
                  </a:txBody>
                  <a:tcPr marL="91438" marR="91438" marT="45724" marB="45724"/>
                </a:tc>
                <a:tc>
                  <a:txBody>
                    <a:bodyPr/>
                    <a:lstStyle/>
                    <a:p>
                      <a:r>
                        <a:rPr lang="en-US" sz="1800" dirty="0" smtClean="0"/>
                        <a:t>0</a:t>
                      </a:r>
                      <a:endParaRPr lang="en-US" sz="1800" dirty="0"/>
                    </a:p>
                  </a:txBody>
                  <a:tcPr marL="91438" marR="91438" marT="45724" marB="45724"/>
                </a:tc>
                <a:tc>
                  <a:txBody>
                    <a:bodyPr/>
                    <a:lstStyle/>
                    <a:p>
                      <a:r>
                        <a:rPr lang="en-US" sz="1800" b="1" dirty="0" smtClean="0"/>
                        <a:t>-2.1%</a:t>
                      </a:r>
                      <a:endParaRPr lang="en-US" sz="1800" b="1" dirty="0"/>
                    </a:p>
                  </a:txBody>
                  <a:tcPr marL="91438" marR="91438" marT="45724" marB="45724"/>
                </a:tc>
              </a:tr>
              <a:tr h="370870">
                <a:tc>
                  <a:txBody>
                    <a:bodyPr/>
                    <a:lstStyle/>
                    <a:p>
                      <a:r>
                        <a:rPr lang="en-US" sz="1800" dirty="0" err="1" smtClean="0"/>
                        <a:t>mOverlaps</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0.8</a:t>
                      </a:r>
                      <a:endParaRPr lang="en-US" sz="1800" dirty="0"/>
                    </a:p>
                  </a:txBody>
                  <a:tcPr marL="91438" marR="91438" marT="45724" marB="45724"/>
                </a:tc>
                <a:tc>
                  <a:txBody>
                    <a:bodyPr/>
                    <a:lstStyle/>
                    <a:p>
                      <a:r>
                        <a:rPr lang="en-US" sz="1800" dirty="0" smtClean="0"/>
                        <a:t>0.4</a:t>
                      </a:r>
                      <a:endParaRPr lang="en-US" sz="1800" dirty="0"/>
                    </a:p>
                  </a:txBody>
                  <a:tcPr marL="91438" marR="91438" marT="45724" marB="45724"/>
                </a:tc>
                <a:tc>
                  <a:txBody>
                    <a:bodyPr/>
                    <a:lstStyle/>
                    <a:p>
                      <a:r>
                        <a:rPr lang="en-US" sz="1800" baseline="0" dirty="0" smtClean="0"/>
                        <a:t>9.1</a:t>
                      </a:r>
                      <a:endParaRPr lang="en-US" sz="1800" dirty="0"/>
                    </a:p>
                  </a:txBody>
                  <a:tcPr marL="91438" marR="91438" marT="45724" marB="45724"/>
                </a:tc>
                <a:tc>
                  <a:txBody>
                    <a:bodyPr/>
                    <a:lstStyle/>
                    <a:p>
                      <a:r>
                        <a:rPr lang="en-US" sz="1800" dirty="0" smtClean="0"/>
                        <a:t>0</a:t>
                      </a:r>
                      <a:endParaRPr lang="en-US" sz="1800" dirty="0"/>
                    </a:p>
                  </a:txBody>
                  <a:tcPr marL="91438" marR="91438" marT="45724" marB="45724"/>
                </a:tc>
                <a:tc>
                  <a:txBody>
                    <a:bodyPr/>
                    <a:lstStyle/>
                    <a:p>
                      <a:r>
                        <a:rPr lang="en-US" sz="1800" b="1" dirty="0" smtClean="0"/>
                        <a:t>-0.2%</a:t>
                      </a:r>
                      <a:endParaRPr lang="en-US" sz="1800" b="1" dirty="0"/>
                    </a:p>
                  </a:txBody>
                  <a:tcPr marL="91438" marR="91438" marT="45724" marB="45724"/>
                </a:tc>
              </a:tr>
              <a:tr h="370870">
                <a:tc>
                  <a:txBody>
                    <a:bodyPr/>
                    <a:lstStyle/>
                    <a:p>
                      <a:r>
                        <a:rPr lang="en-US" sz="1800" dirty="0" err="1" smtClean="0"/>
                        <a:t>mDiffFit</a:t>
                      </a:r>
                      <a:endParaRPr lang="en-US" sz="1800" dirty="0"/>
                    </a:p>
                  </a:txBody>
                  <a:tcPr marL="91438" marR="91438" marT="45724" marB="45724"/>
                </a:tc>
                <a:tc>
                  <a:txBody>
                    <a:bodyPr/>
                    <a:lstStyle/>
                    <a:p>
                      <a:r>
                        <a:rPr lang="en-US" sz="1800" dirty="0" smtClean="0"/>
                        <a:t>3883</a:t>
                      </a:r>
                      <a:endParaRPr lang="en-US" sz="1800" dirty="0"/>
                    </a:p>
                  </a:txBody>
                  <a:tcPr marL="91438" marR="91438" marT="45724" marB="45724"/>
                </a:tc>
                <a:tc>
                  <a:txBody>
                    <a:bodyPr/>
                    <a:lstStyle/>
                    <a:p>
                      <a:r>
                        <a:rPr lang="en-US" sz="1800" dirty="0" smtClean="0"/>
                        <a:t>7766</a:t>
                      </a:r>
                      <a:endParaRPr lang="en-US" sz="1800" dirty="0"/>
                    </a:p>
                  </a:txBody>
                  <a:tcPr marL="91438" marR="91438" marT="45724" marB="45724"/>
                </a:tc>
                <a:tc>
                  <a:txBody>
                    <a:bodyPr/>
                    <a:lstStyle/>
                    <a:p>
                      <a:r>
                        <a:rPr lang="en-US" sz="1800" dirty="0" smtClean="0"/>
                        <a:t>7766</a:t>
                      </a:r>
                      <a:endParaRPr lang="en-US" sz="1800" dirty="0"/>
                    </a:p>
                  </a:txBody>
                  <a:tcPr marL="91438" marR="91438" marT="45724" marB="45724"/>
                </a:tc>
                <a:tc>
                  <a:txBody>
                    <a:bodyPr/>
                    <a:lstStyle/>
                    <a:p>
                      <a:r>
                        <a:rPr lang="en-US" sz="1800" dirty="0" smtClean="0"/>
                        <a:t>31000</a:t>
                      </a:r>
                      <a:endParaRPr lang="en-US" sz="1800" dirty="0"/>
                    </a:p>
                  </a:txBody>
                  <a:tcPr marL="91438" marR="91438" marT="45724" marB="45724"/>
                </a:tc>
                <a:tc>
                  <a:txBody>
                    <a:bodyPr/>
                    <a:lstStyle/>
                    <a:p>
                      <a:r>
                        <a:rPr lang="en-US" sz="1800" dirty="0" smtClean="0"/>
                        <a:t>487</a:t>
                      </a:r>
                      <a:endParaRPr lang="en-US" sz="1800" dirty="0"/>
                    </a:p>
                  </a:txBody>
                  <a:tcPr marL="91438" marR="91438" marT="45724" marB="45724"/>
                </a:tc>
                <a:tc>
                  <a:txBody>
                    <a:bodyPr/>
                    <a:lstStyle/>
                    <a:p>
                      <a:r>
                        <a:rPr lang="en-US" sz="1800" baseline="0" dirty="0" smtClean="0"/>
                        <a:t>1.8</a:t>
                      </a:r>
                      <a:endParaRPr lang="en-US" sz="1800" dirty="0"/>
                    </a:p>
                  </a:txBody>
                  <a:tcPr marL="91438" marR="91438" marT="45724" marB="45724"/>
                </a:tc>
                <a:tc>
                  <a:txBody>
                    <a:bodyPr/>
                    <a:lstStyle/>
                    <a:p>
                      <a:r>
                        <a:rPr lang="en-US" sz="1800" dirty="0" smtClean="0"/>
                        <a:t>0</a:t>
                      </a:r>
                      <a:endParaRPr lang="en-US" sz="1800" dirty="0"/>
                    </a:p>
                  </a:txBody>
                  <a:tcPr marL="91438" marR="91438" marT="45724" marB="45724"/>
                </a:tc>
                <a:tc>
                  <a:txBody>
                    <a:bodyPr/>
                    <a:lstStyle/>
                    <a:p>
                      <a:r>
                        <a:rPr lang="en-US" sz="1800" b="1" dirty="0" smtClean="0"/>
                        <a:t>-3.3%</a:t>
                      </a:r>
                      <a:endParaRPr lang="en-US" sz="1800" b="1" dirty="0"/>
                    </a:p>
                  </a:txBody>
                  <a:tcPr marL="91438" marR="91438" marT="45724" marB="45724"/>
                </a:tc>
              </a:tr>
              <a:tr h="370870">
                <a:tc>
                  <a:txBody>
                    <a:bodyPr/>
                    <a:lstStyle/>
                    <a:p>
                      <a:r>
                        <a:rPr lang="en-US" sz="1800" dirty="0" err="1" smtClean="0"/>
                        <a:t>mConcatFit</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3883</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1.1</a:t>
                      </a:r>
                      <a:endParaRPr lang="en-US" sz="1800" dirty="0"/>
                    </a:p>
                  </a:txBody>
                  <a:tcPr marL="91438" marR="91438" marT="45724" marB="45724"/>
                </a:tc>
                <a:tc>
                  <a:txBody>
                    <a:bodyPr/>
                    <a:lstStyle/>
                    <a:p>
                      <a:r>
                        <a:rPr lang="en-US" sz="1800" dirty="0" smtClean="0"/>
                        <a:t>4.3</a:t>
                      </a:r>
                      <a:endParaRPr lang="en-US" sz="1800" dirty="0"/>
                    </a:p>
                  </a:txBody>
                  <a:tcPr marL="91438" marR="91438" marT="45724" marB="45724"/>
                </a:tc>
                <a:tc>
                  <a:txBody>
                    <a:bodyPr/>
                    <a:lstStyle/>
                    <a:p>
                      <a:r>
                        <a:rPr lang="en-US" sz="1800" baseline="0" smtClean="0"/>
                        <a:t>2.1</a:t>
                      </a:r>
                      <a:endParaRPr lang="en-US" sz="1800" dirty="0"/>
                    </a:p>
                  </a:txBody>
                  <a:tcPr marL="91438" marR="91438" marT="45724" marB="45724"/>
                </a:tc>
                <a:tc>
                  <a:txBody>
                    <a:bodyPr/>
                    <a:lstStyle/>
                    <a:p>
                      <a:r>
                        <a:rPr lang="en-US" sz="1800" dirty="0" smtClean="0"/>
                        <a:t>0</a:t>
                      </a:r>
                      <a:endParaRPr lang="en-US" sz="1800" dirty="0"/>
                    </a:p>
                  </a:txBody>
                  <a:tcPr marL="91438" marR="91438" marT="45724" marB="45724"/>
                </a:tc>
                <a:tc>
                  <a:txBody>
                    <a:bodyPr/>
                    <a:lstStyle/>
                    <a:p>
                      <a:r>
                        <a:rPr lang="en-US" sz="1800" b="1" dirty="0" smtClean="0"/>
                        <a:t>-1.5%</a:t>
                      </a:r>
                      <a:endParaRPr lang="en-US" sz="1800" b="1" dirty="0"/>
                    </a:p>
                  </a:txBody>
                  <a:tcPr marL="91438" marR="91438" marT="45724" marB="45724"/>
                </a:tc>
              </a:tr>
              <a:tr h="370870">
                <a:tc>
                  <a:txBody>
                    <a:bodyPr/>
                    <a:lstStyle/>
                    <a:p>
                      <a:r>
                        <a:rPr lang="en-US" sz="1800" dirty="0" err="1" smtClean="0"/>
                        <a:t>mBgModel</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2</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4.5</a:t>
                      </a:r>
                      <a:endParaRPr lang="en-US" sz="1800" dirty="0"/>
                    </a:p>
                  </a:txBody>
                  <a:tcPr marL="91438" marR="91438" marT="45724" marB="45724"/>
                </a:tc>
                <a:tc>
                  <a:txBody>
                    <a:bodyPr/>
                    <a:lstStyle/>
                    <a:p>
                      <a:r>
                        <a:rPr lang="en-US" sz="1800" dirty="0" smtClean="0"/>
                        <a:t>0.07</a:t>
                      </a:r>
                      <a:endParaRPr lang="en-US" sz="1800" dirty="0"/>
                    </a:p>
                  </a:txBody>
                  <a:tcPr marL="91438" marR="91438" marT="45724" marB="45724"/>
                </a:tc>
                <a:tc>
                  <a:txBody>
                    <a:bodyPr/>
                    <a:lstStyle/>
                    <a:p>
                      <a:r>
                        <a:rPr lang="en-US" sz="1800" baseline="0" dirty="0" smtClean="0"/>
                        <a:t>288</a:t>
                      </a:r>
                      <a:endParaRPr lang="en-US" sz="1800" dirty="0"/>
                    </a:p>
                  </a:txBody>
                  <a:tcPr marL="91438" marR="91438" marT="45724" marB="45724"/>
                </a:tc>
                <a:tc>
                  <a:txBody>
                    <a:bodyPr/>
                    <a:lstStyle/>
                    <a:p>
                      <a:r>
                        <a:rPr lang="en-US" sz="1800" dirty="0" smtClean="0"/>
                        <a:t>0</a:t>
                      </a:r>
                      <a:endParaRPr lang="en-US" sz="1800" dirty="0"/>
                    </a:p>
                  </a:txBody>
                  <a:tcPr marL="91438" marR="91438" marT="45724" marB="45724"/>
                </a:tc>
                <a:tc>
                  <a:txBody>
                    <a:bodyPr/>
                    <a:lstStyle/>
                    <a:p>
                      <a:r>
                        <a:rPr lang="en-US" sz="1800" b="1" dirty="0" smtClean="0"/>
                        <a:t>0.03%</a:t>
                      </a:r>
                      <a:endParaRPr lang="en-US" sz="1800" b="1" dirty="0"/>
                    </a:p>
                  </a:txBody>
                  <a:tcPr marL="91438" marR="91438" marT="45724" marB="45724"/>
                </a:tc>
              </a:tr>
              <a:tr h="370870">
                <a:tc>
                  <a:txBody>
                    <a:bodyPr/>
                    <a:lstStyle/>
                    <a:p>
                      <a:r>
                        <a:rPr lang="en-US" sz="1800" dirty="0" err="1" smtClean="0"/>
                        <a:t>mBackground</a:t>
                      </a:r>
                      <a:endParaRPr lang="en-US" sz="1800" dirty="0"/>
                    </a:p>
                  </a:txBody>
                  <a:tcPr marL="91438" marR="91438" marT="45724" marB="45724"/>
                </a:tc>
                <a:tc>
                  <a:txBody>
                    <a:bodyPr/>
                    <a:lstStyle/>
                    <a:p>
                      <a:r>
                        <a:rPr lang="en-US" sz="1800" dirty="0" smtClean="0"/>
                        <a:t>1297</a:t>
                      </a:r>
                      <a:endParaRPr lang="en-US" sz="1800" dirty="0"/>
                    </a:p>
                  </a:txBody>
                  <a:tcPr marL="91438" marR="91438" marT="45724" marB="45724"/>
                </a:tc>
                <a:tc>
                  <a:txBody>
                    <a:bodyPr/>
                    <a:lstStyle/>
                    <a:p>
                      <a:r>
                        <a:rPr lang="en-US" sz="1800" dirty="0" smtClean="0"/>
                        <a:t>1297</a:t>
                      </a:r>
                      <a:endParaRPr lang="en-US" sz="1800" dirty="0"/>
                    </a:p>
                  </a:txBody>
                  <a:tcPr marL="91438" marR="91438" marT="45724" marB="45724"/>
                </a:tc>
                <a:tc>
                  <a:txBody>
                    <a:bodyPr/>
                    <a:lstStyle/>
                    <a:p>
                      <a:r>
                        <a:rPr lang="en-US" sz="1800" dirty="0" smtClean="0"/>
                        <a:t>1297</a:t>
                      </a:r>
                      <a:endParaRPr lang="en-US" sz="1800" dirty="0"/>
                    </a:p>
                  </a:txBody>
                  <a:tcPr marL="91438" marR="91438" marT="45724" marB="45724"/>
                </a:tc>
                <a:tc>
                  <a:txBody>
                    <a:bodyPr/>
                    <a:lstStyle/>
                    <a:p>
                      <a:r>
                        <a:rPr lang="en-US" sz="1800" dirty="0" smtClean="0"/>
                        <a:t>5200</a:t>
                      </a:r>
                      <a:endParaRPr lang="en-US" sz="1800" dirty="0"/>
                    </a:p>
                  </a:txBody>
                  <a:tcPr marL="91438" marR="91438" marT="45724" marB="45724"/>
                </a:tc>
                <a:tc>
                  <a:txBody>
                    <a:bodyPr/>
                    <a:lstStyle/>
                    <a:p>
                      <a:r>
                        <a:rPr lang="en-US" sz="1800" dirty="0" smtClean="0"/>
                        <a:t>5200</a:t>
                      </a:r>
                      <a:endParaRPr lang="en-US" sz="1800" dirty="0"/>
                    </a:p>
                  </a:txBody>
                  <a:tcPr marL="91438" marR="91438" marT="45724" marB="45724"/>
                </a:tc>
                <a:tc>
                  <a:txBody>
                    <a:bodyPr/>
                    <a:lstStyle/>
                    <a:p>
                      <a:r>
                        <a:rPr lang="en-US" sz="1800" baseline="0" dirty="0" smtClean="0"/>
                        <a:t>0.4</a:t>
                      </a:r>
                      <a:endParaRPr lang="en-US" sz="1800" dirty="0"/>
                    </a:p>
                  </a:txBody>
                  <a:tcPr marL="91438" marR="91438" marT="45724" marB="45724"/>
                </a:tc>
                <a:tc>
                  <a:txBody>
                    <a:bodyPr/>
                    <a:lstStyle/>
                    <a:p>
                      <a:r>
                        <a:rPr lang="en-US" sz="1800" dirty="0" smtClean="0"/>
                        <a:t>0</a:t>
                      </a:r>
                      <a:endParaRPr lang="en-US" sz="1800" dirty="0"/>
                    </a:p>
                  </a:txBody>
                  <a:tcPr marL="91438" marR="91438" marT="45724" marB="45724"/>
                </a:tc>
                <a:tc>
                  <a:txBody>
                    <a:bodyPr/>
                    <a:lstStyle/>
                    <a:p>
                      <a:r>
                        <a:rPr lang="en-US" sz="1800" b="1" dirty="0" smtClean="0"/>
                        <a:t>-1.6%</a:t>
                      </a:r>
                      <a:endParaRPr lang="en-US" sz="1800" b="1" dirty="0"/>
                    </a:p>
                  </a:txBody>
                  <a:tcPr marL="91438" marR="91438" marT="45724" marB="45724"/>
                </a:tc>
              </a:tr>
              <a:tr h="370870">
                <a:tc>
                  <a:txBody>
                    <a:bodyPr/>
                    <a:lstStyle/>
                    <a:p>
                      <a:r>
                        <a:rPr lang="en-US" sz="1800" dirty="0" err="1" smtClean="0"/>
                        <a:t>mAdd</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1297</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5200</a:t>
                      </a:r>
                      <a:endParaRPr lang="en-US" sz="1800" dirty="0"/>
                    </a:p>
                  </a:txBody>
                  <a:tcPr marL="91438" marR="91438" marT="45724" marB="45724"/>
                </a:tc>
                <a:tc>
                  <a:txBody>
                    <a:bodyPr/>
                    <a:lstStyle/>
                    <a:p>
                      <a:r>
                        <a:rPr lang="en-US" sz="1800" dirty="0" smtClean="0"/>
                        <a:t>7400</a:t>
                      </a:r>
                      <a:endParaRPr lang="en-US" sz="1800" dirty="0"/>
                    </a:p>
                  </a:txBody>
                  <a:tcPr marL="91438" marR="91438" marT="45724" marB="45724"/>
                </a:tc>
                <a:tc>
                  <a:txBody>
                    <a:bodyPr/>
                    <a:lstStyle/>
                    <a:p>
                      <a:r>
                        <a:rPr lang="en-US" sz="1800" baseline="0" dirty="0" smtClean="0"/>
                        <a:t>519</a:t>
                      </a:r>
                      <a:endParaRPr lang="en-US" sz="1800" dirty="0"/>
                    </a:p>
                  </a:txBody>
                  <a:tcPr marL="91438" marR="91438" marT="45724" marB="45724"/>
                </a:tc>
                <a:tc>
                  <a:txBody>
                    <a:bodyPr/>
                    <a:lstStyle/>
                    <a:p>
                      <a:r>
                        <a:rPr lang="en-US" sz="1800" dirty="0" smtClean="0"/>
                        <a:t>0</a:t>
                      </a:r>
                      <a:endParaRPr lang="en-US" sz="1800" dirty="0"/>
                    </a:p>
                  </a:txBody>
                  <a:tcPr marL="91438" marR="91438" marT="45724" marB="45724"/>
                </a:tc>
                <a:tc>
                  <a:txBody>
                    <a:bodyPr/>
                    <a:lstStyle/>
                    <a:p>
                      <a:r>
                        <a:rPr lang="en-US" sz="1800" b="1" dirty="0" smtClean="0"/>
                        <a:t>-0.9%</a:t>
                      </a:r>
                      <a:endParaRPr lang="en-US" sz="1800" b="1" dirty="0"/>
                    </a:p>
                  </a:txBody>
                  <a:tcPr marL="91438" marR="91438" marT="45724" marB="45724"/>
                </a:tc>
              </a:tr>
              <a:tr h="370870">
                <a:tc>
                  <a:txBody>
                    <a:bodyPr/>
                    <a:lstStyle/>
                    <a:p>
                      <a:r>
                        <a:rPr lang="en-US" sz="1800" dirty="0" smtClean="0"/>
                        <a:t>Total</a:t>
                      </a:r>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sz="1800" dirty="0"/>
                    </a:p>
                  </a:txBody>
                  <a:tcPr marL="91438" marR="91438" marT="45724" marB="45724"/>
                </a:tc>
                <a:tc>
                  <a:txBody>
                    <a:bodyPr/>
                    <a:lstStyle/>
                    <a:p>
                      <a:r>
                        <a:rPr lang="en-US" sz="1800" b="1" dirty="0" smtClean="0"/>
                        <a:t>-1.3%</a:t>
                      </a:r>
                      <a:endParaRPr lang="en-US" sz="1800" b="1" dirty="0"/>
                    </a:p>
                  </a:txBody>
                  <a:tcPr marL="91438" marR="91438" marT="45724" marB="45724"/>
                </a:tc>
              </a:tr>
            </a:tbl>
          </a:graphicData>
        </a:graphic>
      </p:graphicFrame>
      <p:sp>
        <p:nvSpPr>
          <p:cNvPr id="6"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401796873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BLAST Statistics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81688717"/>
              </p:ext>
            </p:extLst>
          </p:nvPr>
        </p:nvGraphicFramePr>
        <p:xfrm>
          <a:off x="-3" y="1268760"/>
          <a:ext cx="9144002" cy="3581580"/>
        </p:xfrm>
        <a:graphic>
          <a:graphicData uri="http://schemas.openxmlformats.org/drawingml/2006/table">
            <a:tbl>
              <a:tblPr firstRow="1" bandRow="1">
                <a:tableStyleId>{5C22544A-7EE6-4342-B048-85BDC9FD1C3A}</a:tableStyleId>
              </a:tblPr>
              <a:tblGrid>
                <a:gridCol w="1369702"/>
                <a:gridCol w="853316"/>
                <a:gridCol w="764809"/>
                <a:gridCol w="864096"/>
                <a:gridCol w="792088"/>
                <a:gridCol w="792088"/>
                <a:gridCol w="1224136"/>
                <a:gridCol w="1223499"/>
                <a:gridCol w="1260268"/>
              </a:tblGrid>
              <a:tr h="914475">
                <a:tc>
                  <a:txBody>
                    <a:bodyPr/>
                    <a:lstStyle/>
                    <a:p>
                      <a:endParaRPr lang="en-US" sz="1800" dirty="0"/>
                    </a:p>
                  </a:txBody>
                  <a:tcPr marL="91438" marR="91438" marT="45724" marB="45724"/>
                </a:tc>
                <a:tc>
                  <a:txBody>
                    <a:bodyPr/>
                    <a:lstStyle/>
                    <a:p>
                      <a:r>
                        <a:rPr lang="en-US" sz="1600" dirty="0" smtClean="0"/>
                        <a:t>#</a:t>
                      </a:r>
                      <a:br>
                        <a:rPr lang="en-US" sz="1600" dirty="0" smtClean="0"/>
                      </a:br>
                      <a:r>
                        <a:rPr lang="en-US" sz="1600" dirty="0" smtClean="0"/>
                        <a:t>Tasks</a:t>
                      </a:r>
                      <a:endParaRPr lang="en-US" sz="1600" dirty="0"/>
                    </a:p>
                  </a:txBody>
                  <a:tcPr marL="91438" marR="91438" marT="45724" marB="45724"/>
                </a:tc>
                <a:tc>
                  <a:txBody>
                    <a:bodyPr/>
                    <a:lstStyle/>
                    <a:p>
                      <a:r>
                        <a:rPr lang="en-US" sz="1600" dirty="0" smtClean="0"/>
                        <a:t># Inputs</a:t>
                      </a:r>
                      <a:endParaRPr lang="en-US" sz="1600" dirty="0"/>
                    </a:p>
                  </a:txBody>
                  <a:tcPr marL="91438" marR="91438" marT="45724" marB="45724"/>
                </a:tc>
                <a:tc>
                  <a:txBody>
                    <a:bodyPr/>
                    <a:lstStyle/>
                    <a:p>
                      <a:r>
                        <a:rPr lang="en-US" sz="1600" dirty="0" smtClean="0"/>
                        <a:t># Outputs</a:t>
                      </a:r>
                      <a:endParaRPr lang="en-US" sz="1600" dirty="0"/>
                    </a:p>
                  </a:txBody>
                  <a:tcPr marL="91438" marR="91438" marT="45724" marB="45724"/>
                </a:tc>
                <a:tc>
                  <a:txBody>
                    <a:bodyPr/>
                    <a:lstStyle/>
                    <a:p>
                      <a:r>
                        <a:rPr lang="en-US" sz="1600" dirty="0" smtClean="0"/>
                        <a:t>Input </a:t>
                      </a:r>
                      <a:br>
                        <a:rPr lang="en-US" sz="1600" dirty="0" smtClean="0"/>
                      </a:br>
                      <a:r>
                        <a:rPr lang="en-US" sz="1600" dirty="0" smtClean="0"/>
                        <a:t>(MB)</a:t>
                      </a:r>
                      <a:endParaRPr lang="en-US" sz="1600" dirty="0"/>
                    </a:p>
                  </a:txBody>
                  <a:tcPr marL="91438" marR="91438" marT="45724" marB="45724"/>
                </a:tc>
                <a:tc>
                  <a:txBody>
                    <a:bodyPr/>
                    <a:lstStyle/>
                    <a:p>
                      <a:r>
                        <a:rPr lang="en-US" sz="1600" dirty="0" smtClean="0"/>
                        <a:t>Output (MB)</a:t>
                      </a:r>
                      <a:endParaRPr lang="en-US" sz="1600" dirty="0"/>
                    </a:p>
                  </a:txBody>
                  <a:tcPr marL="91438" marR="91438" marT="45724" marB="45724"/>
                </a:tc>
                <a:tc>
                  <a:txBody>
                    <a:bodyPr/>
                    <a:lstStyle/>
                    <a:p>
                      <a:r>
                        <a:rPr lang="en-US" sz="1600" dirty="0" smtClean="0"/>
                        <a:t>Skeleton Task</a:t>
                      </a:r>
                      <a:r>
                        <a:rPr lang="en-US" sz="1600" baseline="0" dirty="0" smtClean="0"/>
                        <a:t> Length</a:t>
                      </a:r>
                    </a:p>
                  </a:txBody>
                  <a:tcPr marL="91438" marR="91438" marT="45724" marB="45724"/>
                </a:tc>
                <a:tc>
                  <a:txBody>
                    <a:bodyPr/>
                    <a:lstStyle/>
                    <a:p>
                      <a:r>
                        <a:rPr lang="en-US" sz="1600" dirty="0" smtClean="0"/>
                        <a:t>Interleaving</a:t>
                      </a:r>
                    </a:p>
                    <a:p>
                      <a:r>
                        <a:rPr lang="en-US" sz="1600" dirty="0" smtClean="0"/>
                        <a:t>Option</a:t>
                      </a:r>
                      <a:endParaRPr lang="en-US" sz="1600" dirty="0"/>
                    </a:p>
                  </a:txBody>
                  <a:tcPr marL="91438" marR="91438" marT="45724" marB="45724"/>
                </a:tc>
                <a:tc>
                  <a:txBody>
                    <a:bodyPr/>
                    <a:lstStyle/>
                    <a:p>
                      <a:r>
                        <a:rPr lang="en-US" sz="1600" dirty="0" smtClean="0"/>
                        <a:t>Error</a:t>
                      </a:r>
                      <a:r>
                        <a:rPr lang="en-US" sz="1600" baseline="0" dirty="0" smtClean="0"/>
                        <a:t> in Stage</a:t>
                      </a:r>
                      <a:endParaRPr lang="en-US" sz="1600" dirty="0"/>
                    </a:p>
                  </a:txBody>
                  <a:tcPr marL="91438" marR="91438" marT="45724" marB="45724"/>
                </a:tc>
              </a:tr>
              <a:tr h="370870">
                <a:tc>
                  <a:txBody>
                    <a:bodyPr/>
                    <a:lstStyle/>
                    <a:p>
                      <a:r>
                        <a:rPr lang="en-US" sz="1800" dirty="0" smtClean="0"/>
                        <a:t>split</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64</a:t>
                      </a:r>
                      <a:endParaRPr lang="en-US" sz="1800" dirty="0"/>
                    </a:p>
                  </a:txBody>
                  <a:tcPr marL="91438" marR="91438" marT="45724" marB="45724"/>
                </a:tc>
                <a:tc>
                  <a:txBody>
                    <a:bodyPr/>
                    <a:lstStyle/>
                    <a:p>
                      <a:r>
                        <a:rPr lang="en-US" sz="1800" dirty="0" smtClean="0"/>
                        <a:t>3800</a:t>
                      </a:r>
                      <a:endParaRPr lang="en-US" sz="1800" dirty="0"/>
                    </a:p>
                  </a:txBody>
                  <a:tcPr marL="91438" marR="91438" marT="45724" marB="45724"/>
                </a:tc>
                <a:tc>
                  <a:txBody>
                    <a:bodyPr/>
                    <a:lstStyle/>
                    <a:p>
                      <a:r>
                        <a:rPr lang="en-US" sz="1800" dirty="0" smtClean="0"/>
                        <a:t>3800</a:t>
                      </a:r>
                      <a:endParaRPr lang="en-US" sz="1800" dirty="0"/>
                    </a:p>
                  </a:txBody>
                  <a:tcPr marL="91438" marR="91438" marT="45724" marB="45724"/>
                </a:tc>
                <a:tc>
                  <a:txBody>
                    <a:bodyPr/>
                    <a:lstStyle/>
                    <a:p>
                      <a:r>
                        <a:rPr lang="en-US" sz="1800" dirty="0" smtClean="0"/>
                        <a:t>0</a:t>
                      </a:r>
                      <a:endParaRPr lang="en-US" sz="1800" dirty="0"/>
                    </a:p>
                  </a:txBody>
                  <a:tcPr marL="91438" marR="91438" marT="45724" marB="45724"/>
                </a:tc>
                <a:tc>
                  <a:txBody>
                    <a:bodyPr/>
                    <a:lstStyle/>
                    <a:p>
                      <a:r>
                        <a:rPr lang="en-US" sz="1800" dirty="0" smtClean="0"/>
                        <a:t>3</a:t>
                      </a:r>
                      <a:endParaRPr lang="en-US" sz="1800" dirty="0"/>
                    </a:p>
                  </a:txBody>
                  <a:tcPr marL="91438" marR="91438" marT="45724" marB="45724"/>
                </a:tc>
                <a:tc>
                  <a:txBody>
                    <a:bodyPr/>
                    <a:lstStyle/>
                    <a:p>
                      <a:r>
                        <a:rPr lang="en-US" sz="1800" b="1" dirty="0" smtClean="0"/>
                        <a:t>-1.9%</a:t>
                      </a:r>
                      <a:endParaRPr lang="en-US" sz="1800" b="1" dirty="0"/>
                    </a:p>
                  </a:txBody>
                  <a:tcPr marL="91438" marR="91438" marT="45724" marB="45724"/>
                </a:tc>
              </a:tr>
              <a:tr h="370870">
                <a:tc>
                  <a:txBody>
                    <a:bodyPr/>
                    <a:lstStyle/>
                    <a:p>
                      <a:r>
                        <a:rPr lang="en-US" sz="1800" dirty="0" err="1" smtClean="0"/>
                        <a:t>formatdb</a:t>
                      </a:r>
                      <a:endParaRPr lang="en-US" sz="1800" dirty="0"/>
                    </a:p>
                  </a:txBody>
                  <a:tcPr marL="91438" marR="91438" marT="45724" marB="45724"/>
                </a:tc>
                <a:tc>
                  <a:txBody>
                    <a:bodyPr/>
                    <a:lstStyle/>
                    <a:p>
                      <a:r>
                        <a:rPr lang="en-US" sz="1800" dirty="0" smtClean="0"/>
                        <a:t>64</a:t>
                      </a:r>
                      <a:endParaRPr lang="en-US" sz="1800" dirty="0"/>
                    </a:p>
                  </a:txBody>
                  <a:tcPr marL="91438" marR="91438" marT="45724" marB="45724"/>
                </a:tc>
                <a:tc>
                  <a:txBody>
                    <a:bodyPr/>
                    <a:lstStyle/>
                    <a:p>
                      <a:r>
                        <a:rPr lang="en-US" sz="1800" dirty="0" smtClean="0"/>
                        <a:t>64</a:t>
                      </a:r>
                      <a:endParaRPr lang="en-US" sz="1800" dirty="0"/>
                    </a:p>
                  </a:txBody>
                  <a:tcPr marL="91438" marR="91438" marT="45724" marB="45724"/>
                </a:tc>
                <a:tc>
                  <a:txBody>
                    <a:bodyPr/>
                    <a:lstStyle/>
                    <a:p>
                      <a:r>
                        <a:rPr lang="en-US" sz="1800" dirty="0" smtClean="0"/>
                        <a:t>192</a:t>
                      </a:r>
                      <a:endParaRPr lang="en-US" sz="1800" dirty="0"/>
                    </a:p>
                  </a:txBody>
                  <a:tcPr marL="91438" marR="91438" marT="45724" marB="45724"/>
                </a:tc>
                <a:tc>
                  <a:txBody>
                    <a:bodyPr/>
                    <a:lstStyle/>
                    <a:p>
                      <a:r>
                        <a:rPr lang="en-US" sz="1800" dirty="0" smtClean="0"/>
                        <a:t>3800</a:t>
                      </a:r>
                      <a:endParaRPr lang="en-US" sz="1800" dirty="0"/>
                    </a:p>
                  </a:txBody>
                  <a:tcPr marL="91438" marR="91438" marT="45724" marB="45724"/>
                </a:tc>
                <a:tc>
                  <a:txBody>
                    <a:bodyPr/>
                    <a:lstStyle/>
                    <a:p>
                      <a:r>
                        <a:rPr lang="en-US" sz="1800" dirty="0" smtClean="0"/>
                        <a:t>4400</a:t>
                      </a:r>
                      <a:endParaRPr lang="en-US" sz="1800" dirty="0"/>
                    </a:p>
                  </a:txBody>
                  <a:tcPr marL="91438" marR="91438" marT="45724" marB="45724"/>
                </a:tc>
                <a:tc>
                  <a:txBody>
                    <a:bodyPr/>
                    <a:lstStyle/>
                    <a:p>
                      <a:r>
                        <a:rPr lang="en-US" sz="1800" dirty="0" smtClean="0"/>
                        <a:t>uniform 42</a:t>
                      </a:r>
                      <a:endParaRPr lang="en-US" sz="1800" dirty="0"/>
                    </a:p>
                  </a:txBody>
                  <a:tcPr marL="91438" marR="91438" marT="45724" marB="45724"/>
                </a:tc>
                <a:tc>
                  <a:txBody>
                    <a:bodyPr/>
                    <a:lstStyle/>
                    <a:p>
                      <a:r>
                        <a:rPr lang="en-US" sz="1800" dirty="0" smtClean="0"/>
                        <a:t>3</a:t>
                      </a:r>
                      <a:endParaRPr lang="en-US" sz="1800" dirty="0"/>
                    </a:p>
                  </a:txBody>
                  <a:tcPr marL="91438" marR="91438" marT="45724" marB="45724"/>
                </a:tc>
                <a:tc>
                  <a:txBody>
                    <a:bodyPr/>
                    <a:lstStyle/>
                    <a:p>
                      <a:r>
                        <a:rPr lang="en-US" sz="1800" b="1" dirty="0" smtClean="0"/>
                        <a:t>-0.6%</a:t>
                      </a:r>
                      <a:endParaRPr lang="en-US" sz="1800" b="1" dirty="0"/>
                    </a:p>
                  </a:txBody>
                  <a:tcPr marL="91438" marR="91438" marT="45724" marB="45724"/>
                </a:tc>
              </a:tr>
              <a:tr h="370870">
                <a:tc>
                  <a:txBody>
                    <a:bodyPr/>
                    <a:lstStyle/>
                    <a:p>
                      <a:r>
                        <a:rPr lang="en-US" sz="1800" dirty="0" err="1" smtClean="0"/>
                        <a:t>blastp</a:t>
                      </a:r>
                      <a:endParaRPr lang="en-US" sz="1800" dirty="0"/>
                    </a:p>
                  </a:txBody>
                  <a:tcPr marL="91438" marR="91438" marT="45724" marB="45724"/>
                </a:tc>
                <a:tc>
                  <a:txBody>
                    <a:bodyPr/>
                    <a:lstStyle/>
                    <a:p>
                      <a:r>
                        <a:rPr lang="en-US" sz="1800" dirty="0" smtClean="0"/>
                        <a:t>1024</a:t>
                      </a:r>
                      <a:endParaRPr lang="en-US" sz="1800" dirty="0"/>
                    </a:p>
                  </a:txBody>
                  <a:tcPr marL="91438" marR="91438" marT="45724" marB="45724"/>
                </a:tc>
                <a:tc>
                  <a:txBody>
                    <a:bodyPr/>
                    <a:lstStyle/>
                    <a:p>
                      <a:r>
                        <a:rPr lang="en-US" sz="1800" dirty="0" smtClean="0"/>
                        <a:t>4096</a:t>
                      </a:r>
                      <a:endParaRPr lang="en-US" sz="1800" dirty="0"/>
                    </a:p>
                  </a:txBody>
                  <a:tcPr marL="91438" marR="91438" marT="45724" marB="45724"/>
                </a:tc>
                <a:tc>
                  <a:txBody>
                    <a:bodyPr/>
                    <a:lstStyle/>
                    <a:p>
                      <a:r>
                        <a:rPr lang="en-US" sz="1800" dirty="0" smtClean="0"/>
                        <a:t>1024</a:t>
                      </a:r>
                      <a:endParaRPr lang="en-US" sz="1800" dirty="0"/>
                    </a:p>
                  </a:txBody>
                  <a:tcPr marL="91438" marR="91438" marT="45724" marB="45724"/>
                </a:tc>
                <a:tc>
                  <a:txBody>
                    <a:bodyPr/>
                    <a:lstStyle/>
                    <a:p>
                      <a:r>
                        <a:rPr lang="en-US" sz="1800" dirty="0" smtClean="0"/>
                        <a:t>70402</a:t>
                      </a:r>
                      <a:endParaRPr lang="en-US" sz="1800" dirty="0"/>
                    </a:p>
                  </a:txBody>
                  <a:tcPr marL="91438" marR="91438" marT="45724" marB="45724"/>
                </a:tc>
                <a:tc>
                  <a:txBody>
                    <a:bodyPr/>
                    <a:lstStyle/>
                    <a:p>
                      <a:r>
                        <a:rPr lang="en-US" sz="1800" dirty="0" smtClean="0"/>
                        <a:t>966</a:t>
                      </a:r>
                      <a:endParaRPr lang="en-US" sz="1800" dirty="0"/>
                    </a:p>
                  </a:txBody>
                  <a:tcPr marL="91438" marR="91438" marT="45724" marB="45724"/>
                </a:tc>
                <a:tc>
                  <a:txBody>
                    <a:bodyPr/>
                    <a:lstStyle/>
                    <a:p>
                      <a:r>
                        <a:rPr lang="en-US" sz="1800" baseline="0" dirty="0" smtClean="0"/>
                        <a:t>normal [109.2, 14.9]</a:t>
                      </a:r>
                      <a:endParaRPr lang="en-US" sz="1800" dirty="0"/>
                    </a:p>
                  </a:txBody>
                  <a:tcPr marL="91438" marR="91438" marT="45724" marB="45724"/>
                </a:tc>
                <a:tc>
                  <a:txBody>
                    <a:bodyPr/>
                    <a:lstStyle/>
                    <a:p>
                      <a:r>
                        <a:rPr lang="en-US" sz="1800" dirty="0" smtClean="0"/>
                        <a:t>3</a:t>
                      </a:r>
                      <a:endParaRPr lang="en-US" sz="1800" dirty="0"/>
                    </a:p>
                  </a:txBody>
                  <a:tcPr marL="91438" marR="91438" marT="45724" marB="45724"/>
                </a:tc>
                <a:tc>
                  <a:txBody>
                    <a:bodyPr/>
                    <a:lstStyle/>
                    <a:p>
                      <a:r>
                        <a:rPr lang="en-US" sz="1800" b="1" dirty="0" smtClean="0"/>
                        <a:t>1.6%</a:t>
                      </a:r>
                      <a:endParaRPr lang="en-US" sz="1800" b="1" dirty="0"/>
                    </a:p>
                  </a:txBody>
                  <a:tcPr marL="91438" marR="91438" marT="45724" marB="45724"/>
                </a:tc>
              </a:tr>
              <a:tr h="370870">
                <a:tc>
                  <a:txBody>
                    <a:bodyPr/>
                    <a:lstStyle/>
                    <a:p>
                      <a:r>
                        <a:rPr lang="en-US" sz="1800" dirty="0" smtClean="0"/>
                        <a:t>merge</a:t>
                      </a:r>
                      <a:endParaRPr lang="en-US" sz="1800" dirty="0"/>
                    </a:p>
                  </a:txBody>
                  <a:tcPr marL="91438" marR="91438" marT="45724" marB="45724"/>
                </a:tc>
                <a:tc>
                  <a:txBody>
                    <a:bodyPr/>
                    <a:lstStyle/>
                    <a:p>
                      <a:r>
                        <a:rPr lang="en-US" sz="1800" dirty="0" smtClean="0"/>
                        <a:t>16</a:t>
                      </a:r>
                      <a:endParaRPr lang="en-US" sz="1800" dirty="0"/>
                    </a:p>
                  </a:txBody>
                  <a:tcPr marL="91438" marR="91438" marT="45724" marB="45724"/>
                </a:tc>
                <a:tc>
                  <a:txBody>
                    <a:bodyPr/>
                    <a:lstStyle/>
                    <a:p>
                      <a:r>
                        <a:rPr lang="en-US" sz="1800" dirty="0" smtClean="0"/>
                        <a:t>1024</a:t>
                      </a:r>
                      <a:endParaRPr lang="en-US" sz="1800" dirty="0"/>
                    </a:p>
                  </a:txBody>
                  <a:tcPr marL="91438" marR="91438" marT="45724" marB="45724"/>
                </a:tc>
                <a:tc>
                  <a:txBody>
                    <a:bodyPr/>
                    <a:lstStyle/>
                    <a:p>
                      <a:r>
                        <a:rPr lang="en-US" sz="1800" dirty="0" smtClean="0"/>
                        <a:t>16</a:t>
                      </a:r>
                      <a:endParaRPr lang="en-US" sz="1800" dirty="0"/>
                    </a:p>
                  </a:txBody>
                  <a:tcPr marL="91438" marR="91438" marT="45724" marB="45724"/>
                </a:tc>
                <a:tc>
                  <a:txBody>
                    <a:bodyPr/>
                    <a:lstStyle/>
                    <a:p>
                      <a:r>
                        <a:rPr lang="en-US" sz="1800" dirty="0" smtClean="0"/>
                        <a:t>966</a:t>
                      </a:r>
                      <a:endParaRPr lang="en-US" sz="1800" dirty="0"/>
                    </a:p>
                  </a:txBody>
                  <a:tcPr marL="91438" marR="91438" marT="45724" marB="45724"/>
                </a:tc>
                <a:tc>
                  <a:txBody>
                    <a:bodyPr/>
                    <a:lstStyle/>
                    <a:p>
                      <a:r>
                        <a:rPr lang="en-US" sz="1800" dirty="0" smtClean="0"/>
                        <a:t>867</a:t>
                      </a:r>
                      <a:endParaRPr lang="en-US" sz="1800" dirty="0"/>
                    </a:p>
                  </a:txBody>
                  <a:tcPr marL="91438" marR="91438" marT="45724" marB="45724"/>
                </a:tc>
                <a:tc>
                  <a:txBody>
                    <a:bodyPr/>
                    <a:lstStyle/>
                    <a:p>
                      <a:r>
                        <a:rPr lang="en-US" sz="1800" baseline="0" dirty="0" smtClean="0"/>
                        <a:t>normal [4.4, 4.1]</a:t>
                      </a:r>
                      <a:endParaRPr lang="en-US" sz="1800" dirty="0"/>
                    </a:p>
                  </a:txBody>
                  <a:tcPr marL="91438" marR="91438" marT="45724" marB="45724"/>
                </a:tc>
                <a:tc>
                  <a:txBody>
                    <a:bodyPr/>
                    <a:lstStyle/>
                    <a:p>
                      <a:r>
                        <a:rPr lang="en-US" sz="1800" dirty="0" smtClean="0"/>
                        <a:t>3</a:t>
                      </a:r>
                      <a:endParaRPr lang="en-US" sz="1800" dirty="0"/>
                    </a:p>
                  </a:txBody>
                  <a:tcPr marL="91438" marR="91438" marT="45724" marB="45724"/>
                </a:tc>
                <a:tc>
                  <a:txBody>
                    <a:bodyPr/>
                    <a:lstStyle/>
                    <a:p>
                      <a:r>
                        <a:rPr lang="en-US" sz="1800" b="1" dirty="0" smtClean="0"/>
                        <a:t>1.1%</a:t>
                      </a:r>
                      <a:endParaRPr lang="en-US" sz="1800" b="1" dirty="0"/>
                    </a:p>
                  </a:txBody>
                  <a:tcPr marL="91438" marR="91438" marT="45724" marB="45724"/>
                </a:tc>
              </a:tr>
              <a:tr h="370870">
                <a:tc>
                  <a:txBody>
                    <a:bodyPr/>
                    <a:lstStyle/>
                    <a:p>
                      <a:r>
                        <a:rPr lang="en-US" sz="1800" dirty="0" smtClean="0"/>
                        <a:t>Total</a:t>
                      </a:r>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dirty="0"/>
                    </a:p>
                  </a:txBody>
                  <a:tcPr marL="91438" marR="91438" marT="45724" marB="45724"/>
                </a:tc>
                <a:tc>
                  <a:txBody>
                    <a:bodyPr/>
                    <a:lstStyle/>
                    <a:p>
                      <a:endParaRPr lang="en-US" dirty="0"/>
                    </a:p>
                  </a:txBody>
                  <a:tcPr marL="91438" marR="91438" marT="45724" marB="45724"/>
                </a:tc>
                <a:tc>
                  <a:txBody>
                    <a:bodyPr/>
                    <a:lstStyle/>
                    <a:p>
                      <a:endParaRPr lang="en-US" dirty="0"/>
                    </a:p>
                  </a:txBody>
                  <a:tcPr marL="91438" marR="91438" marT="45724" marB="45724"/>
                </a:tc>
                <a:tc>
                  <a:txBody>
                    <a:bodyPr/>
                    <a:lstStyle/>
                    <a:p>
                      <a:r>
                        <a:rPr lang="en-US" sz="1800" b="1" dirty="0" smtClean="0"/>
                        <a:t>1.4%</a:t>
                      </a:r>
                      <a:endParaRPr lang="en-US" sz="1800" b="1" dirty="0"/>
                    </a:p>
                  </a:txBody>
                  <a:tcPr marL="91438" marR="91438" marT="45724" marB="45724"/>
                </a:tc>
              </a:tr>
            </a:tbl>
          </a:graphicData>
        </a:graphic>
      </p:graphicFrame>
      <p:sp>
        <p:nvSpPr>
          <p:cNvPr id="6"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25781436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CyberShake</a:t>
            </a:r>
            <a:r>
              <a:rPr lang="en-US" dirty="0" smtClean="0"/>
              <a:t> </a:t>
            </a:r>
            <a:r>
              <a:rPr lang="en-US" dirty="0" err="1" smtClean="0"/>
              <a:t>PostProcessing</a:t>
            </a:r>
            <a:r>
              <a:rPr lang="en-US" dirty="0" smtClean="0"/>
              <a:t> Statistics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59253619"/>
              </p:ext>
            </p:extLst>
          </p:nvPr>
        </p:nvGraphicFramePr>
        <p:xfrm>
          <a:off x="-3" y="1268760"/>
          <a:ext cx="9144002" cy="3479928"/>
        </p:xfrm>
        <a:graphic>
          <a:graphicData uri="http://schemas.openxmlformats.org/drawingml/2006/table">
            <a:tbl>
              <a:tblPr firstRow="1" bandRow="1">
                <a:tableStyleId>{5C22544A-7EE6-4342-B048-85BDC9FD1C3A}</a:tableStyleId>
              </a:tblPr>
              <a:tblGrid>
                <a:gridCol w="1369702"/>
                <a:gridCol w="853316"/>
                <a:gridCol w="764809"/>
                <a:gridCol w="864096"/>
                <a:gridCol w="792088"/>
                <a:gridCol w="792088"/>
                <a:gridCol w="1224136"/>
                <a:gridCol w="1223499"/>
                <a:gridCol w="1260268"/>
              </a:tblGrid>
              <a:tr h="914475">
                <a:tc>
                  <a:txBody>
                    <a:bodyPr/>
                    <a:lstStyle/>
                    <a:p>
                      <a:endParaRPr lang="en-US" sz="1800" dirty="0"/>
                    </a:p>
                  </a:txBody>
                  <a:tcPr marL="91438" marR="91438" marT="45724" marB="45724"/>
                </a:tc>
                <a:tc>
                  <a:txBody>
                    <a:bodyPr/>
                    <a:lstStyle/>
                    <a:p>
                      <a:r>
                        <a:rPr lang="en-US" sz="1600" dirty="0" smtClean="0"/>
                        <a:t>#</a:t>
                      </a:r>
                      <a:br>
                        <a:rPr lang="en-US" sz="1600" dirty="0" smtClean="0"/>
                      </a:br>
                      <a:r>
                        <a:rPr lang="en-US" sz="1600" dirty="0" smtClean="0"/>
                        <a:t>Tasks</a:t>
                      </a:r>
                      <a:endParaRPr lang="en-US" sz="1600" dirty="0"/>
                    </a:p>
                  </a:txBody>
                  <a:tcPr marL="91438" marR="91438" marT="45724" marB="45724"/>
                </a:tc>
                <a:tc>
                  <a:txBody>
                    <a:bodyPr/>
                    <a:lstStyle/>
                    <a:p>
                      <a:r>
                        <a:rPr lang="en-US" sz="1600" dirty="0" smtClean="0"/>
                        <a:t># Inputs</a:t>
                      </a:r>
                      <a:endParaRPr lang="en-US" sz="1600" dirty="0"/>
                    </a:p>
                  </a:txBody>
                  <a:tcPr marL="91438" marR="91438" marT="45724" marB="45724"/>
                </a:tc>
                <a:tc>
                  <a:txBody>
                    <a:bodyPr/>
                    <a:lstStyle/>
                    <a:p>
                      <a:r>
                        <a:rPr lang="en-US" sz="1600" dirty="0" smtClean="0"/>
                        <a:t># Outputs</a:t>
                      </a:r>
                      <a:endParaRPr lang="en-US" sz="1600" dirty="0"/>
                    </a:p>
                  </a:txBody>
                  <a:tcPr marL="91438" marR="91438" marT="45724" marB="45724"/>
                </a:tc>
                <a:tc>
                  <a:txBody>
                    <a:bodyPr/>
                    <a:lstStyle/>
                    <a:p>
                      <a:r>
                        <a:rPr lang="en-US" sz="1600" dirty="0" smtClean="0"/>
                        <a:t>Input </a:t>
                      </a:r>
                      <a:br>
                        <a:rPr lang="en-US" sz="1600" dirty="0" smtClean="0"/>
                      </a:br>
                      <a:r>
                        <a:rPr lang="en-US" sz="1600" dirty="0" smtClean="0"/>
                        <a:t>(MB)</a:t>
                      </a:r>
                      <a:endParaRPr lang="en-US" sz="1600" dirty="0"/>
                    </a:p>
                  </a:txBody>
                  <a:tcPr marL="91438" marR="91438" marT="45724" marB="45724"/>
                </a:tc>
                <a:tc>
                  <a:txBody>
                    <a:bodyPr/>
                    <a:lstStyle/>
                    <a:p>
                      <a:r>
                        <a:rPr lang="en-US" sz="1600" dirty="0" smtClean="0"/>
                        <a:t>Output (MB)</a:t>
                      </a:r>
                      <a:endParaRPr lang="en-US" sz="1600" dirty="0"/>
                    </a:p>
                  </a:txBody>
                  <a:tcPr marL="91438" marR="91438" marT="45724" marB="45724"/>
                </a:tc>
                <a:tc>
                  <a:txBody>
                    <a:bodyPr/>
                    <a:lstStyle/>
                    <a:p>
                      <a:r>
                        <a:rPr lang="en-US" sz="1600" dirty="0" smtClean="0"/>
                        <a:t>Skeleton Task</a:t>
                      </a:r>
                      <a:r>
                        <a:rPr lang="en-US" sz="1600" baseline="0" dirty="0" smtClean="0"/>
                        <a:t> Length</a:t>
                      </a:r>
                    </a:p>
                  </a:txBody>
                  <a:tcPr marL="91438" marR="91438" marT="45724" marB="45724"/>
                </a:tc>
                <a:tc>
                  <a:txBody>
                    <a:bodyPr/>
                    <a:lstStyle/>
                    <a:p>
                      <a:r>
                        <a:rPr lang="en-US" sz="1600" dirty="0" smtClean="0"/>
                        <a:t>Interleaving</a:t>
                      </a:r>
                    </a:p>
                    <a:p>
                      <a:r>
                        <a:rPr lang="en-US" sz="1600" dirty="0" smtClean="0"/>
                        <a:t>Option</a:t>
                      </a:r>
                      <a:endParaRPr lang="en-US" sz="1600" dirty="0"/>
                    </a:p>
                  </a:txBody>
                  <a:tcPr marL="91438" marR="91438" marT="45724" marB="45724"/>
                </a:tc>
                <a:tc>
                  <a:txBody>
                    <a:bodyPr/>
                    <a:lstStyle/>
                    <a:p>
                      <a:r>
                        <a:rPr lang="en-US" sz="1600" dirty="0" smtClean="0"/>
                        <a:t>Error</a:t>
                      </a:r>
                      <a:r>
                        <a:rPr lang="en-US" sz="1600" baseline="0" dirty="0" smtClean="0"/>
                        <a:t> in Stage</a:t>
                      </a:r>
                      <a:endParaRPr lang="en-US" sz="1600" dirty="0"/>
                    </a:p>
                  </a:txBody>
                  <a:tcPr marL="91438" marR="91438" marT="45724" marB="45724"/>
                </a:tc>
              </a:tr>
              <a:tr h="370870">
                <a:tc>
                  <a:txBody>
                    <a:bodyPr/>
                    <a:lstStyle/>
                    <a:p>
                      <a:r>
                        <a:rPr lang="en-US" sz="1800" dirty="0" smtClean="0"/>
                        <a:t>Extract</a:t>
                      </a:r>
                      <a:endParaRPr lang="en-US" sz="1800" dirty="0"/>
                    </a:p>
                  </a:txBody>
                  <a:tcPr marL="91438" marR="91438" marT="45724" marB="45724"/>
                </a:tc>
                <a:tc>
                  <a:txBody>
                    <a:bodyPr/>
                    <a:lstStyle/>
                    <a:p>
                      <a:r>
                        <a:rPr lang="en-US" sz="1800" dirty="0" smtClean="0"/>
                        <a:t>128</a:t>
                      </a:r>
                      <a:endParaRPr lang="en-US" sz="1800" dirty="0"/>
                    </a:p>
                  </a:txBody>
                  <a:tcPr marL="91438" marR="91438" marT="45724" marB="45724"/>
                </a:tc>
                <a:tc>
                  <a:txBody>
                    <a:bodyPr/>
                    <a:lstStyle/>
                    <a:p>
                      <a:r>
                        <a:rPr lang="en-US" sz="1800" dirty="0" smtClean="0"/>
                        <a:t>130</a:t>
                      </a:r>
                      <a:endParaRPr lang="en-US" sz="1800" dirty="0"/>
                    </a:p>
                  </a:txBody>
                  <a:tcPr marL="91438" marR="91438" marT="45724" marB="45724"/>
                </a:tc>
                <a:tc>
                  <a:txBody>
                    <a:bodyPr/>
                    <a:lstStyle/>
                    <a:p>
                      <a:r>
                        <a:rPr lang="en-US" sz="1800" dirty="0" smtClean="0"/>
                        <a:t>256</a:t>
                      </a:r>
                      <a:endParaRPr lang="en-US" sz="1800" dirty="0"/>
                    </a:p>
                  </a:txBody>
                  <a:tcPr marL="91438" marR="91438" marT="45724" marB="45724"/>
                </a:tc>
                <a:tc>
                  <a:txBody>
                    <a:bodyPr/>
                    <a:lstStyle/>
                    <a:p>
                      <a:r>
                        <a:rPr lang="en-US" sz="1800" dirty="0" smtClean="0"/>
                        <a:t>5400</a:t>
                      </a:r>
                      <a:endParaRPr lang="en-US" sz="1800" dirty="0"/>
                    </a:p>
                  </a:txBody>
                  <a:tcPr marL="91438" marR="91438" marT="45724" marB="45724"/>
                </a:tc>
                <a:tc>
                  <a:txBody>
                    <a:bodyPr/>
                    <a:lstStyle/>
                    <a:p>
                      <a:r>
                        <a:rPr lang="en-US" sz="1800" dirty="0" smtClean="0"/>
                        <a:t>11000</a:t>
                      </a:r>
                      <a:endParaRPr lang="en-US" sz="1800" dirty="0"/>
                    </a:p>
                  </a:txBody>
                  <a:tcPr marL="91438" marR="91438" marT="45724" marB="45724"/>
                </a:tc>
                <a:tc>
                  <a:txBody>
                    <a:bodyPr/>
                    <a:lstStyle/>
                    <a:p>
                      <a:r>
                        <a:rPr lang="en-US" sz="1800" dirty="0" smtClean="0"/>
                        <a:t>uniform</a:t>
                      </a:r>
                      <a:r>
                        <a:rPr lang="en-US" sz="1800" baseline="0" dirty="0" smtClean="0"/>
                        <a:t> 6.39</a:t>
                      </a:r>
                      <a:endParaRPr lang="en-US" sz="1800" dirty="0"/>
                    </a:p>
                  </a:txBody>
                  <a:tcPr marL="91438" marR="91438" marT="45724" marB="45724"/>
                </a:tc>
                <a:tc>
                  <a:txBody>
                    <a:bodyPr/>
                    <a:lstStyle/>
                    <a:p>
                      <a:r>
                        <a:rPr lang="en-US" sz="1800" dirty="0" smtClean="0"/>
                        <a:t>0</a:t>
                      </a:r>
                      <a:endParaRPr lang="en-US" sz="1800" dirty="0"/>
                    </a:p>
                  </a:txBody>
                  <a:tcPr marL="91438" marR="91438" marT="45724" marB="45724"/>
                </a:tc>
                <a:tc>
                  <a:txBody>
                    <a:bodyPr/>
                    <a:lstStyle/>
                    <a:p>
                      <a:r>
                        <a:rPr lang="en-US" sz="1800" b="1" dirty="0" smtClean="0"/>
                        <a:t>2.6%</a:t>
                      </a:r>
                      <a:endParaRPr lang="en-US" sz="1800" b="1" dirty="0"/>
                    </a:p>
                  </a:txBody>
                  <a:tcPr marL="91438" marR="91438" marT="45724" marB="45724"/>
                </a:tc>
              </a:tr>
              <a:tr h="370870">
                <a:tc>
                  <a:txBody>
                    <a:bodyPr/>
                    <a:lstStyle/>
                    <a:p>
                      <a:r>
                        <a:rPr lang="en-US" sz="1800" dirty="0" err="1" smtClean="0"/>
                        <a:t>Seis</a:t>
                      </a:r>
                      <a:endParaRPr lang="en-US" sz="1800" dirty="0"/>
                    </a:p>
                  </a:txBody>
                  <a:tcPr marL="91438" marR="91438" marT="45724" marB="45724"/>
                </a:tc>
                <a:tc>
                  <a:txBody>
                    <a:bodyPr/>
                    <a:lstStyle/>
                    <a:p>
                      <a:r>
                        <a:rPr lang="en-US" sz="1800" dirty="0" smtClean="0"/>
                        <a:t>4096</a:t>
                      </a:r>
                      <a:endParaRPr lang="en-US" sz="1800" dirty="0"/>
                    </a:p>
                  </a:txBody>
                  <a:tcPr marL="91438" marR="91438" marT="45724" marB="45724"/>
                </a:tc>
                <a:tc>
                  <a:txBody>
                    <a:bodyPr/>
                    <a:lstStyle/>
                    <a:p>
                      <a:r>
                        <a:rPr lang="en-US" sz="1800" dirty="0" smtClean="0"/>
                        <a:t>4352</a:t>
                      </a:r>
                      <a:endParaRPr lang="en-US" sz="1800" dirty="0"/>
                    </a:p>
                  </a:txBody>
                  <a:tcPr marL="91438" marR="91438" marT="45724" marB="45724"/>
                </a:tc>
                <a:tc>
                  <a:txBody>
                    <a:bodyPr/>
                    <a:lstStyle/>
                    <a:p>
                      <a:r>
                        <a:rPr lang="en-US" sz="1800" dirty="0" smtClean="0"/>
                        <a:t>4096</a:t>
                      </a:r>
                      <a:endParaRPr lang="en-US" sz="1800" dirty="0"/>
                    </a:p>
                  </a:txBody>
                  <a:tcPr marL="91438" marR="91438" marT="45724" marB="45724"/>
                </a:tc>
                <a:tc>
                  <a:txBody>
                    <a:bodyPr/>
                    <a:lstStyle/>
                    <a:p>
                      <a:r>
                        <a:rPr lang="en-US" sz="1800" dirty="0" smtClean="0"/>
                        <a:t>11000</a:t>
                      </a:r>
                      <a:endParaRPr lang="en-US" sz="1800" dirty="0"/>
                    </a:p>
                  </a:txBody>
                  <a:tcPr marL="91438" marR="91438" marT="45724" marB="45724"/>
                </a:tc>
                <a:tc>
                  <a:txBody>
                    <a:bodyPr/>
                    <a:lstStyle/>
                    <a:p>
                      <a:r>
                        <a:rPr lang="en-US" sz="1800" dirty="0" smtClean="0"/>
                        <a:t>96</a:t>
                      </a:r>
                      <a:endParaRPr lang="en-US" sz="1800" dirty="0"/>
                    </a:p>
                  </a:txBody>
                  <a:tcPr marL="91438" marR="91438" marT="45724" marB="45724"/>
                </a:tc>
                <a:tc>
                  <a:txBody>
                    <a:bodyPr/>
                    <a:lstStyle/>
                    <a:p>
                      <a:r>
                        <a:rPr lang="en-US" sz="1800" dirty="0" smtClean="0"/>
                        <a:t>normal</a:t>
                      </a:r>
                      <a:r>
                        <a:rPr lang="en-US" sz="1800" baseline="0" dirty="0" smtClean="0"/>
                        <a:t> [26.9, 13.3]</a:t>
                      </a:r>
                      <a:endParaRPr lang="en-US" sz="1800" dirty="0"/>
                    </a:p>
                  </a:txBody>
                  <a:tcPr marL="91438" marR="91438" marT="45724" marB="45724"/>
                </a:tc>
                <a:tc>
                  <a:txBody>
                    <a:bodyPr/>
                    <a:lstStyle/>
                    <a:p>
                      <a:r>
                        <a:rPr lang="en-US" sz="1800" dirty="0" smtClean="0"/>
                        <a:t>0</a:t>
                      </a:r>
                      <a:endParaRPr lang="en-US" sz="1800" dirty="0"/>
                    </a:p>
                  </a:txBody>
                  <a:tcPr marL="91438" marR="91438" marT="45724" marB="45724"/>
                </a:tc>
                <a:tc>
                  <a:txBody>
                    <a:bodyPr/>
                    <a:lstStyle/>
                    <a:p>
                      <a:r>
                        <a:rPr lang="en-US" sz="1800" b="1" dirty="0" smtClean="0"/>
                        <a:t>2.4%</a:t>
                      </a:r>
                      <a:endParaRPr lang="en-US" sz="1800" b="1" dirty="0"/>
                    </a:p>
                  </a:txBody>
                  <a:tcPr marL="91438" marR="91438" marT="45724" marB="45724"/>
                </a:tc>
              </a:tr>
              <a:tr h="370870">
                <a:tc>
                  <a:txBody>
                    <a:bodyPr/>
                    <a:lstStyle/>
                    <a:p>
                      <a:r>
                        <a:rPr lang="en-US" sz="1800" dirty="0" err="1" smtClean="0"/>
                        <a:t>PeakGM</a:t>
                      </a:r>
                      <a:endParaRPr lang="en-US" sz="1800" dirty="0"/>
                    </a:p>
                  </a:txBody>
                  <a:tcPr marL="91438" marR="91438" marT="45724" marB="45724"/>
                </a:tc>
                <a:tc>
                  <a:txBody>
                    <a:bodyPr/>
                    <a:lstStyle/>
                    <a:p>
                      <a:r>
                        <a:rPr lang="en-US" sz="1800" dirty="0" smtClean="0"/>
                        <a:t>4096</a:t>
                      </a:r>
                      <a:endParaRPr lang="en-US" sz="1800" dirty="0"/>
                    </a:p>
                  </a:txBody>
                  <a:tcPr marL="91438" marR="91438" marT="45724" marB="45724"/>
                </a:tc>
                <a:tc>
                  <a:txBody>
                    <a:bodyPr/>
                    <a:lstStyle/>
                    <a:p>
                      <a:r>
                        <a:rPr lang="en-US" sz="1800" dirty="0" smtClean="0"/>
                        <a:t>4096</a:t>
                      </a:r>
                      <a:endParaRPr lang="en-US" sz="1800" dirty="0"/>
                    </a:p>
                  </a:txBody>
                  <a:tcPr marL="91438" marR="91438" marT="45724" marB="45724"/>
                </a:tc>
                <a:tc>
                  <a:txBody>
                    <a:bodyPr/>
                    <a:lstStyle/>
                    <a:p>
                      <a:r>
                        <a:rPr lang="en-US" sz="1800" dirty="0" smtClean="0"/>
                        <a:t>4096</a:t>
                      </a:r>
                      <a:endParaRPr lang="en-US" sz="1800" dirty="0"/>
                    </a:p>
                  </a:txBody>
                  <a:tcPr marL="91438" marR="91438" marT="45724" marB="45724"/>
                </a:tc>
                <a:tc>
                  <a:txBody>
                    <a:bodyPr/>
                    <a:lstStyle/>
                    <a:p>
                      <a:r>
                        <a:rPr lang="en-US" sz="1800" dirty="0" smtClean="0"/>
                        <a:t>96</a:t>
                      </a:r>
                      <a:endParaRPr lang="en-US" sz="1800" dirty="0"/>
                    </a:p>
                  </a:txBody>
                  <a:tcPr marL="91438" marR="91438" marT="45724" marB="45724"/>
                </a:tc>
                <a:tc>
                  <a:txBody>
                    <a:bodyPr/>
                    <a:lstStyle/>
                    <a:p>
                      <a:r>
                        <a:rPr lang="en-US" sz="1800" dirty="0" smtClean="0"/>
                        <a:t>1.4</a:t>
                      </a:r>
                      <a:endParaRPr lang="en-US" sz="1800" dirty="0"/>
                    </a:p>
                  </a:txBody>
                  <a:tcPr marL="91438" marR="91438" marT="45724" marB="45724"/>
                </a:tc>
                <a:tc>
                  <a:txBody>
                    <a:bodyPr/>
                    <a:lstStyle/>
                    <a:p>
                      <a:r>
                        <a:rPr lang="en-US" sz="1800" baseline="0" dirty="0" smtClean="0"/>
                        <a:t>uniform 0.23</a:t>
                      </a:r>
                      <a:endParaRPr lang="en-US" sz="1800" dirty="0"/>
                    </a:p>
                  </a:txBody>
                  <a:tcPr marL="91438" marR="91438" marT="45724" marB="45724"/>
                </a:tc>
                <a:tc>
                  <a:txBody>
                    <a:bodyPr/>
                    <a:lstStyle/>
                    <a:p>
                      <a:r>
                        <a:rPr lang="en-US" sz="1800" dirty="0" smtClean="0"/>
                        <a:t>0</a:t>
                      </a:r>
                      <a:endParaRPr lang="en-US" sz="1800" dirty="0"/>
                    </a:p>
                  </a:txBody>
                  <a:tcPr marL="91438" marR="91438" marT="45724" marB="45724"/>
                </a:tc>
                <a:tc>
                  <a:txBody>
                    <a:bodyPr/>
                    <a:lstStyle/>
                    <a:p>
                      <a:r>
                        <a:rPr lang="en-US" sz="1800" b="1" dirty="0" smtClean="0"/>
                        <a:t>2.3%</a:t>
                      </a:r>
                      <a:endParaRPr lang="en-US" sz="1800" b="1" dirty="0"/>
                    </a:p>
                  </a:txBody>
                  <a:tcPr marL="91438" marR="91438" marT="45724" marB="45724"/>
                </a:tc>
              </a:tr>
              <a:tr h="370870">
                <a:tc>
                  <a:txBody>
                    <a:bodyPr/>
                    <a:lstStyle/>
                    <a:p>
                      <a:r>
                        <a:rPr lang="en-US" sz="1800" dirty="0" smtClean="0"/>
                        <a:t>Total</a:t>
                      </a:r>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dirty="0"/>
                    </a:p>
                  </a:txBody>
                  <a:tcPr marL="91438" marR="91438" marT="45724" marB="45724"/>
                </a:tc>
                <a:tc>
                  <a:txBody>
                    <a:bodyPr/>
                    <a:lstStyle/>
                    <a:p>
                      <a:endParaRPr lang="en-US" dirty="0"/>
                    </a:p>
                  </a:txBody>
                  <a:tcPr marL="91438" marR="91438" marT="45724" marB="45724"/>
                </a:tc>
                <a:tc>
                  <a:txBody>
                    <a:bodyPr/>
                    <a:lstStyle/>
                    <a:p>
                      <a:endParaRPr lang="en-US" dirty="0"/>
                    </a:p>
                  </a:txBody>
                  <a:tcPr marL="91438" marR="91438" marT="45724" marB="45724"/>
                </a:tc>
                <a:tc>
                  <a:txBody>
                    <a:bodyPr/>
                    <a:lstStyle/>
                    <a:p>
                      <a:r>
                        <a:rPr lang="en-US" sz="1800" b="1" dirty="0" smtClean="0"/>
                        <a:t>2.4%</a:t>
                      </a:r>
                      <a:endParaRPr lang="en-US" sz="1800" b="1" dirty="0"/>
                    </a:p>
                  </a:txBody>
                  <a:tcPr marL="91438" marR="91438" marT="45724" marB="45724"/>
                </a:tc>
              </a:tr>
            </a:tbl>
          </a:graphicData>
        </a:graphic>
      </p:graphicFrame>
      <p:sp>
        <p:nvSpPr>
          <p:cNvPr id="7"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360029459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Using Application Skeletons</a:t>
            </a:r>
            <a:endParaRPr lang="en-US" dirty="0"/>
          </a:p>
        </p:txBody>
      </p:sp>
      <p:sp>
        <p:nvSpPr>
          <p:cNvPr id="3" name="Content Placeholder 2"/>
          <p:cNvSpPr>
            <a:spLocks noGrp="1"/>
          </p:cNvSpPr>
          <p:nvPr>
            <p:ph sz="quarter" idx="10"/>
          </p:nvPr>
        </p:nvSpPr>
        <p:spPr/>
        <p:txBody>
          <a:bodyPr/>
          <a:lstStyle/>
          <a:p>
            <a:r>
              <a:rPr lang="en-US" dirty="0" smtClean="0"/>
              <a:t>Data Caching</a:t>
            </a:r>
          </a:p>
          <a:p>
            <a:pPr lvl="1"/>
            <a:r>
              <a:rPr lang="en-US" dirty="0" smtClean="0"/>
              <a:t>Comparing shared file system (PVFS) and in-memory file system (AMFORA) performance for </a:t>
            </a:r>
            <a:r>
              <a:rPr lang="en-US" dirty="0" err="1" smtClean="0"/>
              <a:t>mProjectPP</a:t>
            </a:r>
            <a:endParaRPr lang="en-US" dirty="0" smtClean="0"/>
          </a:p>
          <a:p>
            <a:pPr lvl="1"/>
            <a:r>
              <a:rPr lang="en-US" dirty="0" smtClean="0"/>
              <a:t>Using 64 n1-highmem-2 instances on Google Compute Engine (GCE)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07935846"/>
              </p:ext>
            </p:extLst>
          </p:nvPr>
        </p:nvGraphicFramePr>
        <p:xfrm>
          <a:off x="372616" y="3612624"/>
          <a:ext cx="8447856" cy="1112520"/>
        </p:xfrm>
        <a:graphic>
          <a:graphicData uri="http://schemas.openxmlformats.org/drawingml/2006/table">
            <a:tbl>
              <a:tblPr firstRow="1" bandRow="1">
                <a:tableStyleId>{5C22544A-7EE6-4342-B048-85BDC9FD1C3A}</a:tableStyleId>
              </a:tblPr>
              <a:tblGrid>
                <a:gridCol w="2255168"/>
                <a:gridCol w="1968760"/>
                <a:gridCol w="2111964"/>
                <a:gridCol w="2111964"/>
              </a:tblGrid>
              <a:tr h="370840">
                <a:tc>
                  <a:txBody>
                    <a:bodyPr/>
                    <a:lstStyle/>
                    <a:p>
                      <a:endParaRPr lang="en-US" dirty="0"/>
                    </a:p>
                  </a:txBody>
                  <a:tcPr/>
                </a:tc>
                <a:tc>
                  <a:txBody>
                    <a:bodyPr/>
                    <a:lstStyle/>
                    <a:p>
                      <a:r>
                        <a:rPr lang="en-US" dirty="0" smtClean="0"/>
                        <a:t>PVFS</a:t>
                      </a:r>
                      <a:endParaRPr lang="en-US" dirty="0"/>
                    </a:p>
                  </a:txBody>
                  <a:tcPr/>
                </a:tc>
                <a:tc>
                  <a:txBody>
                    <a:bodyPr/>
                    <a:lstStyle/>
                    <a:p>
                      <a:r>
                        <a:rPr lang="en-US" dirty="0" smtClean="0"/>
                        <a:t>AMFORA</a:t>
                      </a:r>
                      <a:endParaRPr lang="en-US" dirty="0"/>
                    </a:p>
                  </a:txBody>
                  <a:tcPr/>
                </a:tc>
                <a:tc>
                  <a:txBody>
                    <a:bodyPr/>
                    <a:lstStyle/>
                    <a:p>
                      <a:r>
                        <a:rPr lang="en-US" dirty="0" smtClean="0"/>
                        <a:t>Improvement</a:t>
                      </a:r>
                      <a:endParaRPr lang="en-US" dirty="0"/>
                    </a:p>
                  </a:txBody>
                  <a:tcPr/>
                </a:tc>
              </a:tr>
              <a:tr h="370840">
                <a:tc>
                  <a:txBody>
                    <a:bodyPr/>
                    <a:lstStyle/>
                    <a:p>
                      <a:r>
                        <a:rPr lang="en-US" dirty="0" err="1" smtClean="0"/>
                        <a:t>mProjectPP</a:t>
                      </a:r>
                      <a:r>
                        <a:rPr lang="en-US" dirty="0" smtClean="0"/>
                        <a:t>-real</a:t>
                      </a:r>
                      <a:endParaRPr lang="en-US" dirty="0"/>
                    </a:p>
                  </a:txBody>
                  <a:tcPr/>
                </a:tc>
                <a:tc>
                  <a:txBody>
                    <a:bodyPr/>
                    <a:lstStyle/>
                    <a:p>
                      <a:r>
                        <a:rPr lang="en-US" dirty="0" smtClean="0"/>
                        <a:t>285.2 seconds</a:t>
                      </a:r>
                      <a:endParaRPr lang="en-US" dirty="0"/>
                    </a:p>
                  </a:txBody>
                  <a:tcPr/>
                </a:tc>
                <a:tc>
                  <a:txBody>
                    <a:bodyPr/>
                    <a:lstStyle/>
                    <a:p>
                      <a:r>
                        <a:rPr lang="en-US" dirty="0" smtClean="0"/>
                        <a:t>100.9 seconds</a:t>
                      </a:r>
                      <a:endParaRPr lang="en-US" dirty="0"/>
                    </a:p>
                  </a:txBody>
                  <a:tcPr/>
                </a:tc>
                <a:tc>
                  <a:txBody>
                    <a:bodyPr/>
                    <a:lstStyle/>
                    <a:p>
                      <a:r>
                        <a:rPr lang="en-US" b="1" dirty="0" smtClean="0"/>
                        <a:t>63.0%</a:t>
                      </a:r>
                      <a:endParaRPr lang="en-US" b="1" dirty="0"/>
                    </a:p>
                  </a:txBody>
                  <a:tcPr/>
                </a:tc>
              </a:tr>
              <a:tr h="370840">
                <a:tc>
                  <a:txBody>
                    <a:bodyPr/>
                    <a:lstStyle/>
                    <a:p>
                      <a:r>
                        <a:rPr lang="en-US" dirty="0" err="1" smtClean="0"/>
                        <a:t>mProjectPP</a:t>
                      </a:r>
                      <a:r>
                        <a:rPr lang="en-US" dirty="0" smtClean="0"/>
                        <a:t>-skeleton</a:t>
                      </a:r>
                      <a:endParaRPr lang="en-US" dirty="0"/>
                    </a:p>
                  </a:txBody>
                  <a:tcPr/>
                </a:tc>
                <a:tc>
                  <a:txBody>
                    <a:bodyPr/>
                    <a:lstStyle/>
                    <a:p>
                      <a:r>
                        <a:rPr lang="en-US" dirty="0" smtClean="0"/>
                        <a:t>273.7 seconds</a:t>
                      </a:r>
                      <a:endParaRPr lang="en-US" dirty="0"/>
                    </a:p>
                  </a:txBody>
                  <a:tcPr/>
                </a:tc>
                <a:tc>
                  <a:txBody>
                    <a:bodyPr/>
                    <a:lstStyle/>
                    <a:p>
                      <a:r>
                        <a:rPr lang="en-US" dirty="0" smtClean="0"/>
                        <a:t>101.3 seconds</a:t>
                      </a:r>
                      <a:endParaRPr lang="en-US" dirty="0"/>
                    </a:p>
                  </a:txBody>
                  <a:tcPr/>
                </a:tc>
                <a:tc>
                  <a:txBody>
                    <a:bodyPr/>
                    <a:lstStyle/>
                    <a:p>
                      <a:r>
                        <a:rPr lang="en-US" b="1" dirty="0" smtClean="0"/>
                        <a:t>64.6%</a:t>
                      </a:r>
                      <a:endParaRPr lang="en-US" b="1" dirty="0"/>
                    </a:p>
                  </a:txBody>
                  <a:tcPr/>
                </a:tc>
              </a:tr>
            </a:tbl>
          </a:graphicData>
        </a:graphic>
      </p:graphicFrame>
      <p:sp>
        <p:nvSpPr>
          <p:cNvPr id="7"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7026882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Using Application Skeletons</a:t>
            </a:r>
          </a:p>
        </p:txBody>
      </p:sp>
      <p:sp>
        <p:nvSpPr>
          <p:cNvPr id="3" name="Content Placeholder 2"/>
          <p:cNvSpPr>
            <a:spLocks noGrp="1"/>
          </p:cNvSpPr>
          <p:nvPr>
            <p:ph sz="quarter" idx="10"/>
          </p:nvPr>
        </p:nvSpPr>
        <p:spPr/>
        <p:txBody>
          <a:bodyPr>
            <a:normAutofit lnSpcReduction="10000"/>
          </a:bodyPr>
          <a:lstStyle/>
          <a:p>
            <a:r>
              <a:rPr lang="en-US" dirty="0" smtClean="0"/>
              <a:t>Task Scheduling</a:t>
            </a:r>
          </a:p>
          <a:p>
            <a:pPr lvl="1"/>
            <a:r>
              <a:rPr lang="en-US" dirty="0" smtClean="0"/>
              <a:t>Data-aware scheduling vs. FIFO</a:t>
            </a:r>
          </a:p>
          <a:p>
            <a:pPr lvl="1"/>
            <a:r>
              <a:rPr lang="en-US" dirty="0" smtClean="0"/>
              <a:t>Using 16 n1-highmem-2 GCE instances</a:t>
            </a:r>
          </a:p>
          <a:p>
            <a:endParaRPr lang="en-US" dirty="0"/>
          </a:p>
          <a:p>
            <a:r>
              <a:rPr lang="en-US" dirty="0" err="1" smtClean="0"/>
              <a:t>mProjectPP</a:t>
            </a:r>
            <a:r>
              <a:rPr lang="en-US" dirty="0" smtClean="0"/>
              <a:t>-real has 0.7% improvement</a:t>
            </a:r>
          </a:p>
          <a:p>
            <a:r>
              <a:rPr lang="en-US" dirty="0" err="1" smtClean="0"/>
              <a:t>mProjectPP</a:t>
            </a:r>
            <a:r>
              <a:rPr lang="en-US" dirty="0" smtClean="0"/>
              <a:t>-skeleton has 1.6% improvement</a:t>
            </a:r>
          </a:p>
          <a:p>
            <a:endParaRPr lang="en-US" dirty="0"/>
          </a:p>
          <a:p>
            <a:r>
              <a:rPr lang="en-US" dirty="0" smtClean="0"/>
              <a:t>Used skeletons to show: 5x larger input file size =&gt; 16.4% time-to-solution improvement with data-aware scheduling</a:t>
            </a:r>
            <a:endParaRPr lang="en-US" dirty="0"/>
          </a:p>
        </p:txBody>
      </p:sp>
      <p:sp>
        <p:nvSpPr>
          <p:cNvPr id="6"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162777318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Part of the AIMES Project</a:t>
            </a:r>
            <a:endParaRPr lang="en-US" dirty="0"/>
          </a:p>
        </p:txBody>
      </p:sp>
      <p:sp>
        <p:nvSpPr>
          <p:cNvPr id="3" name="Content Placeholder 2"/>
          <p:cNvSpPr>
            <a:spLocks noGrp="1"/>
          </p:cNvSpPr>
          <p:nvPr>
            <p:ph sz="quarter" idx="10"/>
          </p:nvPr>
        </p:nvSpPr>
        <p:spPr>
          <a:xfrm>
            <a:off x="228600" y="990600"/>
            <a:ext cx="8553450" cy="5390728"/>
          </a:xfrm>
        </p:spPr>
        <p:txBody>
          <a:bodyPr>
            <a:normAutofit fontScale="70000" lnSpcReduction="20000"/>
          </a:bodyPr>
          <a:lstStyle/>
          <a:p>
            <a:pPr marL="0" indent="0">
              <a:buNone/>
            </a:pPr>
            <a:r>
              <a:rPr lang="en-US" sz="3400" dirty="0" smtClean="0"/>
              <a:t>AIMES</a:t>
            </a:r>
            <a:r>
              <a:rPr lang="en-US" sz="3400" dirty="0"/>
              <a:t>: Abstractions and Integrative Middleware for Extreme Scales</a:t>
            </a:r>
          </a:p>
          <a:p>
            <a:r>
              <a:rPr lang="en-US" dirty="0" smtClean="0"/>
              <a:t>Goal</a:t>
            </a:r>
          </a:p>
          <a:p>
            <a:pPr lvl="1"/>
            <a:r>
              <a:rPr lang="en-US" dirty="0" smtClean="0"/>
              <a:t>Improve principles </a:t>
            </a:r>
            <a:r>
              <a:rPr lang="en-US" dirty="0"/>
              <a:t>and p</a:t>
            </a:r>
            <a:r>
              <a:rPr lang="en-US" dirty="0" smtClean="0"/>
              <a:t>ractice </a:t>
            </a:r>
            <a:r>
              <a:rPr lang="en-US" dirty="0"/>
              <a:t>of </a:t>
            </a:r>
            <a:r>
              <a:rPr lang="en-US" dirty="0" smtClean="0"/>
              <a:t>distributed dynamic resource federation</a:t>
            </a:r>
            <a:endParaRPr lang="en-US" dirty="0"/>
          </a:p>
          <a:p>
            <a:r>
              <a:rPr lang="en-US" dirty="0" smtClean="0"/>
              <a:t>Motivation</a:t>
            </a:r>
          </a:p>
          <a:p>
            <a:pPr lvl="1"/>
            <a:r>
              <a:rPr lang="en-US" dirty="0" smtClean="0"/>
              <a:t>Identify abstractions; implement </a:t>
            </a:r>
            <a:r>
              <a:rPr lang="en-US" dirty="0"/>
              <a:t>to study &amp; support </a:t>
            </a:r>
            <a:r>
              <a:rPr lang="en-US" dirty="0" smtClean="0"/>
              <a:t>federation</a:t>
            </a:r>
            <a:endParaRPr lang="en-US" dirty="0"/>
          </a:p>
          <a:p>
            <a:pPr lvl="1"/>
            <a:r>
              <a:rPr lang="en-US" dirty="0"/>
              <a:t>Improve dynamic and distributed execution on heterogeneous </a:t>
            </a:r>
            <a:r>
              <a:rPr lang="en-US" dirty="0" smtClean="0"/>
              <a:t>DCI</a:t>
            </a:r>
            <a:endParaRPr lang="en-US" dirty="0"/>
          </a:p>
          <a:p>
            <a:pPr lvl="2"/>
            <a:r>
              <a:rPr lang="en-US" dirty="0"/>
              <a:t>“How will my application perform on this DCI?”</a:t>
            </a:r>
          </a:p>
          <a:p>
            <a:pPr lvl="2"/>
            <a:r>
              <a:rPr lang="en-US" dirty="0"/>
              <a:t>“How can I best adapt my application to a DCI?”</a:t>
            </a:r>
          </a:p>
          <a:p>
            <a:pPr lvl="2"/>
            <a:r>
              <a:rPr lang="en-US" dirty="0"/>
              <a:t>“How can the set of resources DCI best adapt to my application?”</a:t>
            </a:r>
          </a:p>
          <a:p>
            <a:pPr lvl="2"/>
            <a:r>
              <a:rPr lang="en-US" dirty="0"/>
              <a:t>“Why did the system allocate this DCI to my application?</a:t>
            </a:r>
          </a:p>
          <a:p>
            <a:pPr lvl="2"/>
            <a:r>
              <a:rPr lang="en-US" dirty="0"/>
              <a:t>“What “variables” matter most … matter least?</a:t>
            </a:r>
          </a:p>
          <a:p>
            <a:pPr lvl="1"/>
            <a:r>
              <a:rPr lang="en-US" dirty="0" smtClean="0"/>
              <a:t>Understand how distributed </a:t>
            </a:r>
            <a:r>
              <a:rPr lang="en-US" dirty="0"/>
              <a:t>workload execution </a:t>
            </a:r>
            <a:r>
              <a:rPr lang="en-US" dirty="0" smtClean="0"/>
              <a:t>can be managed</a:t>
            </a:r>
            <a:endParaRPr lang="en-US" dirty="0"/>
          </a:p>
          <a:p>
            <a:pPr lvl="2"/>
            <a:r>
              <a:rPr lang="en-US" dirty="0"/>
              <a:t>Hypothesis: </a:t>
            </a:r>
            <a:r>
              <a:rPr lang="en-US" dirty="0" smtClean="0"/>
              <a:t>Using middleware </a:t>
            </a:r>
            <a:r>
              <a:rPr lang="en-US" dirty="0"/>
              <a:t>that supports the integration of application-level and resource-level </a:t>
            </a:r>
            <a:r>
              <a:rPr lang="en-US" dirty="0" smtClean="0"/>
              <a:t>information</a:t>
            </a:r>
            <a:endParaRPr lang="en-US" dirty="0"/>
          </a:p>
          <a:p>
            <a:pPr lvl="2"/>
            <a:r>
              <a:rPr lang="en-US" dirty="0"/>
              <a:t>Questions: What are the relevant decisions, and at what level should they be </a:t>
            </a:r>
            <a:r>
              <a:rPr lang="en-US" dirty="0" smtClean="0"/>
              <a:t>made?</a:t>
            </a:r>
          </a:p>
        </p:txBody>
      </p:sp>
      <p:sp>
        <p:nvSpPr>
          <p:cNvPr id="5"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19276112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Using Application Skeletons</a:t>
            </a:r>
            <a:endParaRPr lang="en-US" dirty="0"/>
          </a:p>
        </p:txBody>
      </p:sp>
      <p:sp>
        <p:nvSpPr>
          <p:cNvPr id="3" name="Content Placeholder 2"/>
          <p:cNvSpPr>
            <a:spLocks noGrp="1"/>
          </p:cNvSpPr>
          <p:nvPr>
            <p:ph sz="quarter" idx="10"/>
          </p:nvPr>
        </p:nvSpPr>
        <p:spPr/>
        <p:txBody>
          <a:bodyPr>
            <a:normAutofit lnSpcReduction="10000"/>
          </a:bodyPr>
          <a:lstStyle/>
          <a:p>
            <a:r>
              <a:rPr lang="en-US" dirty="0" smtClean="0"/>
              <a:t>I/O Tuning</a:t>
            </a:r>
          </a:p>
          <a:p>
            <a:pPr lvl="1"/>
            <a:r>
              <a:rPr lang="en-US" dirty="0" smtClean="0"/>
              <a:t>Multiple metadata server vs. Single metadata server</a:t>
            </a:r>
          </a:p>
          <a:p>
            <a:pPr lvl="1"/>
            <a:r>
              <a:rPr lang="en-US" dirty="0" smtClean="0"/>
              <a:t>Using 16 n1-highmem-2 instances</a:t>
            </a:r>
          </a:p>
          <a:p>
            <a:endParaRPr lang="en-US" dirty="0" smtClean="0"/>
          </a:p>
          <a:p>
            <a:r>
              <a:rPr lang="en-US" dirty="0" err="1" smtClean="0"/>
              <a:t>mProjectPP</a:t>
            </a:r>
            <a:r>
              <a:rPr lang="en-US" dirty="0" smtClean="0"/>
              <a:t>-real shows 1.1% improvement</a:t>
            </a:r>
          </a:p>
          <a:p>
            <a:r>
              <a:rPr lang="en-US" dirty="0" err="1" smtClean="0"/>
              <a:t>mProjectPP</a:t>
            </a:r>
            <a:r>
              <a:rPr lang="en-US" dirty="0" smtClean="0"/>
              <a:t>-skeleton shows 1.2% improvement</a:t>
            </a:r>
          </a:p>
          <a:p>
            <a:pPr lvl="1"/>
            <a:endParaRPr lang="en-US" dirty="0"/>
          </a:p>
          <a:p>
            <a:r>
              <a:rPr lang="en-US" dirty="0" smtClean="0"/>
              <a:t>Use skeletons to show: 10x shorter task length</a:t>
            </a:r>
            <a:r>
              <a:rPr lang="en-US" dirty="0"/>
              <a:t> </a:t>
            </a:r>
            <a:r>
              <a:rPr lang="en-US" dirty="0" smtClean="0"/>
              <a:t>=&gt; 31.2% improvement for multiple metadata servers</a:t>
            </a:r>
            <a:endParaRPr lang="en-US" dirty="0"/>
          </a:p>
        </p:txBody>
      </p:sp>
      <p:sp>
        <p:nvSpPr>
          <p:cNvPr id="6"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55863729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Related Work</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smtClean="0"/>
              <a:t>Simplify parallel application code</a:t>
            </a:r>
          </a:p>
          <a:p>
            <a:pPr lvl="1"/>
            <a:r>
              <a:rPr lang="en-US" dirty="0" smtClean="0"/>
              <a:t>Extract kernels: NAS Parallel Benchmarks, Berkeley Dwarfs/Motifs, CORAL benchmarks, etc.</a:t>
            </a:r>
          </a:p>
          <a:p>
            <a:pPr lvl="1"/>
            <a:r>
              <a:rPr lang="en-US" dirty="0" smtClean="0"/>
              <a:t>Simplify non-kernel part of app: </a:t>
            </a:r>
            <a:r>
              <a:rPr lang="en-US" dirty="0" err="1" smtClean="0"/>
              <a:t>Kerbyson</a:t>
            </a:r>
            <a:r>
              <a:rPr lang="en-US" dirty="0" smtClean="0"/>
              <a:t> (SC12), Worley (SC94), </a:t>
            </a:r>
            <a:r>
              <a:rPr lang="en-US" dirty="0" err="1" smtClean="0"/>
              <a:t>miniapps</a:t>
            </a:r>
            <a:r>
              <a:rPr lang="en-US" dirty="0" smtClean="0"/>
              <a:t> (e.g., </a:t>
            </a:r>
            <a:r>
              <a:rPr lang="en-US" dirty="0" err="1" smtClean="0"/>
              <a:t>Mantevo</a:t>
            </a:r>
            <a:r>
              <a:rPr lang="en-US" dirty="0" smtClean="0"/>
              <a:t>, </a:t>
            </a:r>
            <a:r>
              <a:rPr lang="en-US" dirty="0" err="1" smtClean="0"/>
              <a:t>MADbench</a:t>
            </a:r>
            <a:r>
              <a:rPr lang="en-US" dirty="0" smtClean="0"/>
              <a:t>)</a:t>
            </a:r>
          </a:p>
          <a:p>
            <a:r>
              <a:rPr lang="en-US" dirty="0"/>
              <a:t>Simplify parallel </a:t>
            </a:r>
            <a:r>
              <a:rPr lang="en-US" dirty="0" smtClean="0"/>
              <a:t>applications in time</a:t>
            </a:r>
            <a:endParaRPr lang="en-US" dirty="0"/>
          </a:p>
          <a:p>
            <a:pPr lvl="1"/>
            <a:r>
              <a:rPr lang="en-US" dirty="0" err="1" smtClean="0"/>
              <a:t>Sodhi</a:t>
            </a:r>
            <a:r>
              <a:rPr lang="en-US" dirty="0" smtClean="0"/>
              <a:t> (Cluster 2008)</a:t>
            </a:r>
          </a:p>
          <a:p>
            <a:r>
              <a:rPr lang="en-US" dirty="0" smtClean="0"/>
              <a:t>Use system traces in place of applications</a:t>
            </a:r>
          </a:p>
          <a:p>
            <a:pPr lvl="1"/>
            <a:r>
              <a:rPr lang="en-US" dirty="0" smtClean="0"/>
              <a:t>Chen (VLDB12), Harter (FAST14), </a:t>
            </a:r>
            <a:r>
              <a:rPr lang="en-US" dirty="0" err="1" smtClean="0"/>
              <a:t>Ouserhout</a:t>
            </a:r>
            <a:r>
              <a:rPr lang="en-US" dirty="0" smtClean="0"/>
              <a:t> (NSDI15)</a:t>
            </a:r>
          </a:p>
          <a:p>
            <a:r>
              <a:rPr lang="en-US" dirty="0" smtClean="0"/>
              <a:t>Skeleton-like approaches</a:t>
            </a:r>
          </a:p>
          <a:p>
            <a:pPr lvl="1"/>
            <a:r>
              <a:rPr lang="en-US" dirty="0" err="1" smtClean="0"/>
              <a:t>Skel</a:t>
            </a:r>
            <a:r>
              <a:rPr lang="en-US" dirty="0" smtClean="0"/>
              <a:t> (for I/O), </a:t>
            </a:r>
            <a:r>
              <a:rPr lang="en-US" dirty="0" err="1" smtClean="0"/>
              <a:t>Tigres</a:t>
            </a:r>
            <a:r>
              <a:rPr lang="en-US" dirty="0" smtClean="0"/>
              <a:t> (distributed app templates), WGL (similar to our work, but simpler)</a:t>
            </a:r>
          </a:p>
          <a:p>
            <a:r>
              <a:rPr lang="en-US" dirty="0" smtClean="0"/>
              <a:t>Other work that used the term skeleton</a:t>
            </a:r>
          </a:p>
          <a:p>
            <a:r>
              <a:rPr lang="en-US" dirty="0" smtClean="0"/>
              <a:t>See FGCS paper for comparisons</a:t>
            </a:r>
          </a:p>
          <a:p>
            <a:endParaRPr lang="en-US" dirty="0" smtClean="0"/>
          </a:p>
        </p:txBody>
      </p:sp>
      <p:sp>
        <p:nvSpPr>
          <p:cNvPr id="5"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22121670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Conclusion</a:t>
            </a:r>
            <a:endParaRPr lang="en-US" dirty="0"/>
          </a:p>
        </p:txBody>
      </p:sp>
      <p:sp>
        <p:nvSpPr>
          <p:cNvPr id="3" name="Content Placeholder 2"/>
          <p:cNvSpPr>
            <a:spLocks noGrp="1"/>
          </p:cNvSpPr>
          <p:nvPr>
            <p:ph sz="quarter" idx="10"/>
          </p:nvPr>
        </p:nvSpPr>
        <p:spPr/>
        <p:txBody>
          <a:bodyPr>
            <a:normAutofit fontScale="92500" lnSpcReduction="10000"/>
          </a:bodyPr>
          <a:lstStyle/>
          <a:p>
            <a:r>
              <a:rPr lang="en-US" sz="2400" dirty="0" smtClean="0"/>
              <a:t>Skeleton tool can compose skeleton application in a top-down manner: application, stage, task</a:t>
            </a:r>
          </a:p>
          <a:p>
            <a:r>
              <a:rPr lang="en-US" sz="2400" dirty="0" smtClean="0"/>
              <a:t>Skeleton task abstraction allows specification of task type, task length, number of processes, I/O buffer, I/O quantity, interleaving option, and file number</a:t>
            </a:r>
          </a:p>
          <a:p>
            <a:r>
              <a:rPr lang="en-US" sz="2400" dirty="0" smtClean="0"/>
              <a:t>Can create easy-to-access, easy-to-build, easy-to-change, and easy-to-run bag-of-tasks, (iterative) map-reduce, and (iterative) multi-stage workflow applications</a:t>
            </a:r>
          </a:p>
          <a:p>
            <a:r>
              <a:rPr lang="en-US" sz="2400" dirty="0" smtClean="0"/>
              <a:t>Skeleton applications can be easily shared, making middleware and tool experiments more reproducible</a:t>
            </a:r>
          </a:p>
          <a:p>
            <a:r>
              <a:rPr lang="en-US" sz="2400" dirty="0" smtClean="0"/>
              <a:t>Skeleton applications have performance close to that of the real applications with an overall error of -1.3%, 1.5%, and 2.4% for Montage, BLAST, and </a:t>
            </a:r>
            <a:r>
              <a:rPr lang="en-US" sz="2400" dirty="0" err="1" smtClean="0"/>
              <a:t>CyberShake</a:t>
            </a:r>
            <a:r>
              <a:rPr lang="en-US" sz="2400" dirty="0" smtClean="0"/>
              <a:t> </a:t>
            </a:r>
            <a:r>
              <a:rPr lang="en-US" sz="2400" dirty="0" err="1" smtClean="0"/>
              <a:t>PostProcessing</a:t>
            </a:r>
            <a:endParaRPr lang="en-US" sz="2400" dirty="0" smtClean="0"/>
          </a:p>
          <a:p>
            <a:r>
              <a:rPr lang="en-US" sz="2400" dirty="0" smtClean="0"/>
              <a:t>Skeletons can show the effectiveness of system improvements such as data caching, task scheduling, I/O tuning</a:t>
            </a:r>
            <a:endParaRPr lang="en-US" sz="2400" dirty="0"/>
          </a:p>
        </p:txBody>
      </p:sp>
      <p:sp>
        <p:nvSpPr>
          <p:cNvPr id="6"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27992964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Future Work</a:t>
            </a:r>
            <a:endParaRPr lang="en-US" dirty="0"/>
          </a:p>
        </p:txBody>
      </p:sp>
      <p:sp>
        <p:nvSpPr>
          <p:cNvPr id="3" name="Content Placeholder 2"/>
          <p:cNvSpPr>
            <a:spLocks noGrp="1"/>
          </p:cNvSpPr>
          <p:nvPr>
            <p:ph sz="quarter" idx="10"/>
          </p:nvPr>
        </p:nvSpPr>
        <p:spPr/>
        <p:txBody>
          <a:bodyPr>
            <a:normAutofit/>
          </a:bodyPr>
          <a:lstStyle/>
          <a:p>
            <a:r>
              <a:rPr lang="en-US" sz="2800" dirty="0" smtClean="0"/>
              <a:t>Use application trace data to produce skeleton applications</a:t>
            </a:r>
          </a:p>
          <a:p>
            <a:r>
              <a:rPr lang="en-US" sz="2800" dirty="0" smtClean="0"/>
              <a:t>Determine </a:t>
            </a:r>
            <a:r>
              <a:rPr lang="en-US" sz="2800" dirty="0"/>
              <a:t>a way to represent the computational work in a task that when combined with a particular platform can give an accurate runtime for that </a:t>
            </a:r>
            <a:r>
              <a:rPr lang="en-US" sz="2800" dirty="0" smtClean="0"/>
              <a:t>task</a:t>
            </a:r>
          </a:p>
          <a:p>
            <a:r>
              <a:rPr lang="en-US" sz="2800" dirty="0" smtClean="0"/>
              <a:t>Support concurrent tasks that need to run at the same time to exchange information</a:t>
            </a:r>
            <a:endParaRPr lang="en-US" sz="2800" dirty="0"/>
          </a:p>
          <a:p>
            <a:r>
              <a:rPr lang="en-US" sz="2800" dirty="0" smtClean="0"/>
              <a:t>Test</a:t>
            </a:r>
            <a:r>
              <a:rPr lang="en-US" sz="2800" dirty="0"/>
              <a:t> </a:t>
            </a:r>
            <a:r>
              <a:rPr lang="en-US" sz="2800" dirty="0" smtClean="0"/>
              <a:t>on distributed systems where latencies, particular file usage, and other issues may be more important than on the parallel systems and cloud environments</a:t>
            </a:r>
            <a:endParaRPr lang="en-US" sz="2800" dirty="0"/>
          </a:p>
        </p:txBody>
      </p:sp>
      <p:sp>
        <p:nvSpPr>
          <p:cNvPr id="6"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178251043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References</a:t>
            </a:r>
            <a:endParaRPr lang="en-US" dirty="0"/>
          </a:p>
        </p:txBody>
      </p:sp>
      <p:sp>
        <p:nvSpPr>
          <p:cNvPr id="3" name="Content Placeholder 2"/>
          <p:cNvSpPr>
            <a:spLocks noGrp="1"/>
          </p:cNvSpPr>
          <p:nvPr>
            <p:ph sz="quarter" idx="10"/>
          </p:nvPr>
        </p:nvSpPr>
        <p:spPr/>
        <p:txBody>
          <a:bodyPr>
            <a:normAutofit fontScale="70000" lnSpcReduction="20000"/>
          </a:bodyPr>
          <a:lstStyle/>
          <a:p>
            <a:r>
              <a:rPr lang="en-US" dirty="0" smtClean="0"/>
              <a:t>Software:</a:t>
            </a:r>
          </a:p>
          <a:p>
            <a:pPr lvl="1"/>
            <a:r>
              <a:rPr lang="en-US" dirty="0" smtClean="0"/>
              <a:t>The </a:t>
            </a:r>
            <a:r>
              <a:rPr lang="en-US" dirty="0"/>
              <a:t>Skeleton tool is open source </a:t>
            </a:r>
            <a:r>
              <a:rPr lang="en-US" dirty="0" smtClean="0"/>
              <a:t>at: https</a:t>
            </a:r>
            <a:r>
              <a:rPr lang="en-US" dirty="0"/>
              <a:t>://</a:t>
            </a:r>
            <a:r>
              <a:rPr lang="en-US" dirty="0" err="1"/>
              <a:t>github.com</a:t>
            </a:r>
            <a:r>
              <a:rPr lang="en-US" dirty="0"/>
              <a:t>/</a:t>
            </a:r>
            <a:r>
              <a:rPr lang="en-US" dirty="0" err="1"/>
              <a:t>applicationskeleton</a:t>
            </a:r>
            <a:r>
              <a:rPr lang="en-US" dirty="0"/>
              <a:t>/Skeleton </a:t>
            </a:r>
          </a:p>
          <a:p>
            <a:pPr lvl="1"/>
            <a:r>
              <a:rPr lang="en-US" dirty="0"/>
              <a:t>v</a:t>
            </a:r>
            <a:r>
              <a:rPr lang="en-US" dirty="0" smtClean="0"/>
              <a:t>1.2 published as: D. S. Katz, A. </a:t>
            </a:r>
            <a:r>
              <a:rPr lang="en-US" dirty="0" err="1" smtClean="0"/>
              <a:t>Merzky</a:t>
            </a:r>
            <a:r>
              <a:rPr lang="en-US" dirty="0" smtClean="0"/>
              <a:t>, M. </a:t>
            </a:r>
            <a:r>
              <a:rPr lang="en-US" dirty="0" err="1" smtClean="0"/>
              <a:t>Turilli</a:t>
            </a:r>
            <a:r>
              <a:rPr lang="en-US" dirty="0" smtClean="0"/>
              <a:t>, M. Wilde, Z. Zhang 2015. Application Skeleton v1.2., DOI: </a:t>
            </a:r>
            <a:r>
              <a:rPr lang="pt-BR" dirty="0" smtClean="0"/>
              <a:t>10.5281</a:t>
            </a:r>
            <a:r>
              <a:rPr lang="pt-BR" dirty="0"/>
              <a:t>/zenodo.13750</a:t>
            </a:r>
            <a:endParaRPr lang="en-US" dirty="0" smtClean="0"/>
          </a:p>
          <a:p>
            <a:pPr lvl="1"/>
            <a:r>
              <a:rPr lang="en-US" dirty="0" smtClean="0"/>
              <a:t>Try it! Contribute to it!</a:t>
            </a:r>
          </a:p>
          <a:p>
            <a:r>
              <a:rPr lang="en-US" dirty="0" smtClean="0"/>
              <a:t>Papers:</a:t>
            </a:r>
          </a:p>
          <a:p>
            <a:pPr lvl="1"/>
            <a:r>
              <a:rPr lang="en-US" dirty="0" smtClean="0"/>
              <a:t>Z</a:t>
            </a:r>
            <a:r>
              <a:rPr lang="en-US" dirty="0"/>
              <a:t>. Zhang and D. S. Katz, "Application Skeletons: Encapsulating MTC Application Task Computation and I/O,” Proceedings of 6th Workshop on Many-Task Computing on Grids and Supercomputers (MTAGS), </a:t>
            </a:r>
            <a:r>
              <a:rPr lang="en-US" dirty="0" smtClean="0"/>
              <a:t>2013</a:t>
            </a:r>
            <a:r>
              <a:rPr lang="en-US" dirty="0"/>
              <a:t>.</a:t>
            </a:r>
          </a:p>
          <a:p>
            <a:pPr lvl="1"/>
            <a:r>
              <a:rPr lang="en-US" dirty="0"/>
              <a:t>Z. Zhang, D. S. Katz, "Using Application Skeletons to Improve eScience Infrastructure," Proceedings of 10th IEEE International Conference on eScience, 2014</a:t>
            </a:r>
            <a:r>
              <a:rPr lang="en-US" dirty="0" smtClean="0"/>
              <a:t>. DOI: </a:t>
            </a:r>
            <a:r>
              <a:rPr lang="it-IT" dirty="0"/>
              <a:t>10.1109/eScience.2014.9</a:t>
            </a:r>
            <a:endParaRPr lang="en-US" dirty="0"/>
          </a:p>
          <a:p>
            <a:pPr lvl="1"/>
            <a:r>
              <a:rPr lang="en-US" dirty="0" smtClean="0"/>
              <a:t>D</a:t>
            </a:r>
            <a:r>
              <a:rPr lang="en-US" dirty="0"/>
              <a:t>. S. Katz, A. </a:t>
            </a:r>
            <a:r>
              <a:rPr lang="en-US" dirty="0" err="1"/>
              <a:t>Merzky</a:t>
            </a:r>
            <a:r>
              <a:rPr lang="en-US" dirty="0"/>
              <a:t>, Z. Zhang, S. </a:t>
            </a:r>
            <a:r>
              <a:rPr lang="en-US" dirty="0" err="1"/>
              <a:t>Jha</a:t>
            </a:r>
            <a:r>
              <a:rPr lang="en-US" dirty="0"/>
              <a:t>, "Application Skeletons: Construction and Use in eScience," Future Generation Computing Systems, accepted, 2015</a:t>
            </a:r>
            <a:r>
              <a:rPr lang="en-US" dirty="0" smtClean="0"/>
              <a:t>. DOI: </a:t>
            </a:r>
            <a:r>
              <a:rPr lang="hr-HR" dirty="0"/>
              <a:t>10.1016/j.future.2015.10.001</a:t>
            </a:r>
            <a:endParaRPr lang="en-US" dirty="0"/>
          </a:p>
        </p:txBody>
      </p:sp>
      <p:sp>
        <p:nvSpPr>
          <p:cNvPr id="5"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245523104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Acknowledgements</a:t>
            </a:r>
            <a:endParaRPr lang="en-US" dirty="0"/>
          </a:p>
        </p:txBody>
      </p:sp>
      <p:sp>
        <p:nvSpPr>
          <p:cNvPr id="3" name="Content Placeholder 2"/>
          <p:cNvSpPr>
            <a:spLocks noGrp="1"/>
          </p:cNvSpPr>
          <p:nvPr>
            <p:ph sz="quarter" idx="10"/>
          </p:nvPr>
        </p:nvSpPr>
        <p:spPr/>
        <p:txBody>
          <a:bodyPr>
            <a:normAutofit fontScale="92500" lnSpcReduction="20000"/>
          </a:bodyPr>
          <a:lstStyle/>
          <a:p>
            <a:r>
              <a:rPr lang="en-US" dirty="0"/>
              <a:t>This work was supported in part by the U.S. Department of Energy under the ASCR award DE-SC0008617 (the AIMES project</a:t>
            </a:r>
            <a:r>
              <a:rPr lang="en-US" dirty="0" smtClean="0"/>
              <a:t>)</a:t>
            </a:r>
            <a:endParaRPr lang="en-US" dirty="0"/>
          </a:p>
          <a:p>
            <a:r>
              <a:rPr lang="en-US" dirty="0" smtClean="0"/>
              <a:t>It </a:t>
            </a:r>
            <a:r>
              <a:rPr lang="en-US" dirty="0"/>
              <a:t>has </a:t>
            </a:r>
            <a:r>
              <a:rPr lang="en-US" dirty="0" smtClean="0"/>
              <a:t>benefited </a:t>
            </a:r>
            <a:r>
              <a:rPr lang="en-US" dirty="0"/>
              <a:t>from discussions with </a:t>
            </a:r>
            <a:r>
              <a:rPr lang="en-US" dirty="0" err="1" smtClean="0"/>
              <a:t>Matteo</a:t>
            </a:r>
            <a:r>
              <a:rPr lang="en-US" dirty="0" smtClean="0"/>
              <a:t> </a:t>
            </a:r>
            <a:r>
              <a:rPr lang="en-US" dirty="0" err="1"/>
              <a:t>Turilli</a:t>
            </a:r>
            <a:r>
              <a:rPr lang="en-US" dirty="0"/>
              <a:t>, Jon </a:t>
            </a:r>
            <a:r>
              <a:rPr lang="en-US" dirty="0" err="1"/>
              <a:t>Weissman</a:t>
            </a:r>
            <a:r>
              <a:rPr lang="en-US" dirty="0"/>
              <a:t>, and </a:t>
            </a:r>
            <a:r>
              <a:rPr lang="en-US" dirty="0" err="1"/>
              <a:t>Lavanya</a:t>
            </a:r>
            <a:r>
              <a:rPr lang="en-US" dirty="0"/>
              <a:t> </a:t>
            </a:r>
            <a:r>
              <a:rPr lang="en-US" dirty="0" err="1" smtClean="0"/>
              <a:t>Ramakrishnan</a:t>
            </a:r>
            <a:endParaRPr lang="en-US" dirty="0" smtClean="0"/>
          </a:p>
          <a:p>
            <a:r>
              <a:rPr lang="en-US" dirty="0" smtClean="0"/>
              <a:t>Computing </a:t>
            </a:r>
            <a:r>
              <a:rPr lang="en-US" dirty="0"/>
              <a:t>resources were provided by the Argonne Leadership Computing </a:t>
            </a:r>
            <a:r>
              <a:rPr lang="en-US" dirty="0" smtClean="0"/>
              <a:t>Facility</a:t>
            </a:r>
          </a:p>
          <a:p>
            <a:r>
              <a:rPr lang="en-US" dirty="0" smtClean="0"/>
              <a:t>Work </a:t>
            </a:r>
            <a:r>
              <a:rPr lang="en-US" dirty="0"/>
              <a:t>by Katz was supported by the National Science Foundation while working at the Foundation. Any opinion, </a:t>
            </a:r>
            <a:r>
              <a:rPr lang="en-US" dirty="0" smtClean="0"/>
              <a:t>finding</a:t>
            </a:r>
            <a:r>
              <a:rPr lang="en-US" dirty="0"/>
              <a:t>, and conclusions or recommendations expressed in this material are those of the author(s) and do not necessarily reflect the views of the National Science </a:t>
            </a:r>
            <a:r>
              <a:rPr lang="en-US" dirty="0" smtClean="0"/>
              <a:t>Foundation</a:t>
            </a:r>
          </a:p>
          <a:p>
            <a:endParaRPr lang="en-US" dirty="0"/>
          </a:p>
          <a:p>
            <a:endParaRPr lang="en-US" dirty="0"/>
          </a:p>
        </p:txBody>
      </p:sp>
      <p:sp>
        <p:nvSpPr>
          <p:cNvPr id="6"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197861206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AIMES Approach</a:t>
            </a:r>
            <a:endParaRPr lang="en-US" dirty="0"/>
          </a:p>
        </p:txBody>
      </p:sp>
      <p:sp>
        <p:nvSpPr>
          <p:cNvPr id="3" name="Content Placeholder 2"/>
          <p:cNvSpPr>
            <a:spLocks noGrp="1"/>
          </p:cNvSpPr>
          <p:nvPr>
            <p:ph sz="quarter" idx="10"/>
          </p:nvPr>
        </p:nvSpPr>
        <p:spPr>
          <a:xfrm>
            <a:off x="156592" y="990600"/>
            <a:ext cx="8663880" cy="5257800"/>
          </a:xfrm>
        </p:spPr>
        <p:txBody>
          <a:bodyPr>
            <a:normAutofit fontScale="77500" lnSpcReduction="20000"/>
          </a:bodyPr>
          <a:lstStyle/>
          <a:p>
            <a:r>
              <a:rPr lang="en-US" dirty="0" smtClean="0"/>
              <a:t>Use abstractions </a:t>
            </a:r>
            <a:r>
              <a:rPr lang="en-US" dirty="0"/>
              <a:t>that can be flexibly composed and support a range of </a:t>
            </a:r>
            <a:r>
              <a:rPr lang="en-US" dirty="0" smtClean="0"/>
              <a:t>experiments, including</a:t>
            </a:r>
            <a:endParaRPr lang="en-US" dirty="0"/>
          </a:p>
          <a:p>
            <a:pPr lvl="1"/>
            <a:r>
              <a:rPr lang="en-US" b="1" dirty="0" smtClean="0"/>
              <a:t>Skeletons</a:t>
            </a:r>
            <a:r>
              <a:rPr lang="en-US" dirty="0" smtClean="0"/>
              <a:t> represent primary </a:t>
            </a:r>
            <a:r>
              <a:rPr lang="en-US" dirty="0"/>
              <a:t>DCI application characteristics</a:t>
            </a:r>
          </a:p>
          <a:p>
            <a:pPr lvl="1"/>
            <a:r>
              <a:rPr lang="en-US" b="1" dirty="0"/>
              <a:t>Resource Bundles</a:t>
            </a:r>
            <a:r>
              <a:rPr lang="en-US" dirty="0"/>
              <a:t> </a:t>
            </a:r>
            <a:r>
              <a:rPr lang="en-US" dirty="0" smtClean="0"/>
              <a:t>provide </a:t>
            </a:r>
            <a:r>
              <a:rPr lang="en-US" dirty="0"/>
              <a:t>real-time </a:t>
            </a:r>
            <a:r>
              <a:rPr lang="en-US" dirty="0" smtClean="0"/>
              <a:t>info </a:t>
            </a:r>
            <a:r>
              <a:rPr lang="en-US" dirty="0"/>
              <a:t>on state of diverse </a:t>
            </a:r>
            <a:r>
              <a:rPr lang="en-US" dirty="0" smtClean="0"/>
              <a:t>resources</a:t>
            </a:r>
            <a:endParaRPr lang="en-US" dirty="0"/>
          </a:p>
          <a:p>
            <a:pPr lvl="1"/>
            <a:r>
              <a:rPr lang="en-US" b="1" dirty="0" smtClean="0"/>
              <a:t>Pilot Jobs </a:t>
            </a:r>
            <a:r>
              <a:rPr lang="en-US" dirty="0" smtClean="0"/>
              <a:t>enable dynamical </a:t>
            </a:r>
            <a:br>
              <a:rPr lang="en-US" dirty="0" smtClean="0"/>
            </a:br>
            <a:r>
              <a:rPr lang="en-US" dirty="0" smtClean="0"/>
              <a:t>distributed </a:t>
            </a:r>
            <a:r>
              <a:rPr lang="en-US" dirty="0"/>
              <a:t>resource </a:t>
            </a:r>
            <a:br>
              <a:rPr lang="en-US" dirty="0"/>
            </a:br>
            <a:r>
              <a:rPr lang="en-US" dirty="0"/>
              <a:t>federation &amp; </a:t>
            </a:r>
            <a:r>
              <a:rPr lang="en-US" dirty="0" smtClean="0"/>
              <a:t>management</a:t>
            </a:r>
          </a:p>
          <a:p>
            <a:pPr lvl="1"/>
            <a:r>
              <a:rPr lang="en-US" b="1" dirty="0" smtClean="0"/>
              <a:t>Execution strategy</a:t>
            </a:r>
            <a:r>
              <a:rPr lang="en-US" dirty="0"/>
              <a:t>: </a:t>
            </a:r>
            <a:r>
              <a:rPr lang="en-US" dirty="0" smtClean="0"/>
              <a:t/>
            </a:r>
            <a:br>
              <a:rPr lang="en-US" dirty="0" smtClean="0"/>
            </a:br>
            <a:r>
              <a:rPr lang="en-US" dirty="0" smtClean="0"/>
              <a:t>temporally ordered </a:t>
            </a:r>
            <a:r>
              <a:rPr lang="en-US" dirty="0"/>
              <a:t>set of </a:t>
            </a:r>
            <a:r>
              <a:rPr lang="en-US" dirty="0" smtClean="0"/>
              <a:t/>
            </a:r>
            <a:br>
              <a:rPr lang="en-US" dirty="0" smtClean="0"/>
            </a:br>
            <a:r>
              <a:rPr lang="en-US" dirty="0" smtClean="0"/>
              <a:t>decisions </a:t>
            </a:r>
            <a:r>
              <a:rPr lang="en-US" dirty="0"/>
              <a:t>that </a:t>
            </a:r>
            <a:r>
              <a:rPr lang="en-US" dirty="0" smtClean="0"/>
              <a:t>need </a:t>
            </a:r>
            <a:r>
              <a:rPr lang="en-US" dirty="0"/>
              <a:t>to be </a:t>
            </a:r>
            <a:r>
              <a:rPr lang="en-US" dirty="0" smtClean="0"/>
              <a:t/>
            </a:r>
            <a:br>
              <a:rPr lang="en-US" dirty="0" smtClean="0"/>
            </a:br>
            <a:r>
              <a:rPr lang="en-US" dirty="0" smtClean="0"/>
              <a:t>made </a:t>
            </a:r>
            <a:r>
              <a:rPr lang="en-US" dirty="0"/>
              <a:t>when </a:t>
            </a:r>
            <a:r>
              <a:rPr lang="en-US" dirty="0" smtClean="0"/>
              <a:t>executing </a:t>
            </a:r>
            <a:r>
              <a:rPr lang="en-US" dirty="0"/>
              <a:t>a </a:t>
            </a:r>
            <a:r>
              <a:rPr lang="en-US" dirty="0" smtClean="0"/>
              <a:t/>
            </a:r>
            <a:br>
              <a:rPr lang="en-US" dirty="0" smtClean="0"/>
            </a:br>
            <a:r>
              <a:rPr lang="en-US" dirty="0" smtClean="0"/>
              <a:t>given workload</a:t>
            </a:r>
          </a:p>
          <a:p>
            <a:endParaRPr lang="en-US" dirty="0"/>
          </a:p>
          <a:p>
            <a:r>
              <a:rPr lang="en-US" dirty="0" smtClean="0"/>
              <a:t>Experiment to understand </a:t>
            </a:r>
            <a:br>
              <a:rPr lang="en-US" dirty="0" smtClean="0"/>
            </a:br>
            <a:r>
              <a:rPr lang="en-US" dirty="0" smtClean="0"/>
              <a:t>requirements </a:t>
            </a:r>
            <a:r>
              <a:rPr lang="en-US" dirty="0"/>
              <a:t>&amp; </a:t>
            </a:r>
            <a:r>
              <a:rPr lang="en-US" dirty="0" smtClean="0"/>
              <a:t>trade</a:t>
            </a:r>
            <a:r>
              <a:rPr lang="en-US" dirty="0"/>
              <a:t>-</a:t>
            </a:r>
            <a:r>
              <a:rPr lang="en-US" dirty="0" smtClean="0"/>
              <a:t>offs</a:t>
            </a:r>
            <a:endParaRPr lang="en-US" dirty="0"/>
          </a:p>
        </p:txBody>
      </p:sp>
      <p:sp>
        <p:nvSpPr>
          <p:cNvPr id="4" name="Footer Placeholder 3"/>
          <p:cNvSpPr>
            <a:spLocks noGrp="1"/>
          </p:cNvSpPr>
          <p:nvPr>
            <p:ph type="ftr" sz="quarter" idx="3"/>
          </p:nvPr>
        </p:nvSpPr>
        <p:spPr/>
        <p:txBody>
          <a:bodyPr/>
          <a:lstStyle/>
          <a:p>
            <a:r>
              <a:rPr lang="en-US" dirty="0" smtClean="0"/>
              <a:t>Application Skeletons: Constructing and Using Abstract Many Task Applications in eScience </a:t>
            </a:r>
            <a:endParaRPr lang="en-US" dirty="0"/>
          </a:p>
        </p:txBody>
      </p:sp>
      <p:grpSp>
        <p:nvGrpSpPr>
          <p:cNvPr id="7" name="Group 6"/>
          <p:cNvGrpSpPr/>
          <p:nvPr/>
        </p:nvGrpSpPr>
        <p:grpSpPr>
          <a:xfrm>
            <a:off x="4543378" y="2420888"/>
            <a:ext cx="4507237" cy="3613929"/>
            <a:chOff x="4746992" y="2636912"/>
            <a:chExt cx="4303624" cy="3397905"/>
          </a:xfrm>
        </p:grpSpPr>
        <p:sp>
          <p:nvSpPr>
            <p:cNvPr id="6" name="Rectangle 5"/>
            <p:cNvSpPr/>
            <p:nvPr/>
          </p:nvSpPr>
          <p:spPr>
            <a:xfrm>
              <a:off x="4746992" y="2636912"/>
              <a:ext cx="4303624" cy="3397905"/>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Shape 46"/>
            <p:cNvPicPr preferRelativeResize="0"/>
            <p:nvPr/>
          </p:nvPicPr>
          <p:blipFill>
            <a:blip r:embed="rId2">
              <a:alphaModFix/>
            </a:blip>
            <a:stretch>
              <a:fillRect/>
            </a:stretch>
          </p:blipFill>
          <p:spPr>
            <a:xfrm>
              <a:off x="4788024" y="2636912"/>
              <a:ext cx="4262592" cy="3397905"/>
            </a:xfrm>
            <a:prstGeom prst="rect">
              <a:avLst/>
            </a:prstGeom>
            <a:noFill/>
            <a:ln>
              <a:noFill/>
            </a:ln>
          </p:spPr>
        </p:pic>
      </p:grpSp>
    </p:spTree>
    <p:extLst>
      <p:ext uri="{BB962C8B-B14F-4D97-AF65-F5344CB8AC3E}">
        <p14:creationId xmlns:p14="http://schemas.microsoft.com/office/powerpoint/2010/main" val="323744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NZ" dirty="0" smtClean="0"/>
              <a:t>Skeleton Target</a:t>
            </a:r>
            <a:endParaRPr lang="en-NZ" dirty="0"/>
          </a:p>
        </p:txBody>
      </p:sp>
      <p:sp>
        <p:nvSpPr>
          <p:cNvPr id="3" name="Content Placeholder 2"/>
          <p:cNvSpPr>
            <a:spLocks noGrp="1"/>
          </p:cNvSpPr>
          <p:nvPr>
            <p:ph sz="quarter" idx="10"/>
          </p:nvPr>
        </p:nvSpPr>
        <p:spPr>
          <a:xfrm>
            <a:off x="395536" y="1494655"/>
            <a:ext cx="8303840" cy="4094585"/>
          </a:xfrm>
        </p:spPr>
        <p:txBody>
          <a:bodyPr>
            <a:normAutofit/>
          </a:bodyPr>
          <a:lstStyle/>
          <a:p>
            <a:r>
              <a:rPr lang="en-US" sz="2400" dirty="0"/>
              <a:t>We want to build a tool so that</a:t>
            </a:r>
          </a:p>
          <a:p>
            <a:pPr lvl="1"/>
            <a:r>
              <a:rPr lang="en-US" sz="2000" dirty="0"/>
              <a:t>Users can quickly and easily produce a synthetic distributed </a:t>
            </a:r>
            <a:r>
              <a:rPr lang="en-US" sz="2000" dirty="0" smtClean="0"/>
              <a:t>application that represents the key distributed characteristics of a real application</a:t>
            </a:r>
            <a:endParaRPr lang="en-US" sz="2000" dirty="0"/>
          </a:p>
          <a:p>
            <a:pPr lvl="2"/>
            <a:r>
              <a:rPr lang="en-US" sz="1600" dirty="0"/>
              <a:t>The synthetic application should have </a:t>
            </a:r>
            <a:r>
              <a:rPr lang="en-US" sz="1600" dirty="0" smtClean="0"/>
              <a:t>task type (serial or parallel), runtime</a:t>
            </a:r>
            <a:r>
              <a:rPr lang="en-US" sz="1600" dirty="0"/>
              <a:t>, </a:t>
            </a:r>
            <a:r>
              <a:rPr lang="en-US" sz="1600" dirty="0" smtClean="0"/>
              <a:t>I/O buffer, I</a:t>
            </a:r>
            <a:r>
              <a:rPr lang="en-US" sz="1600" dirty="0"/>
              <a:t>/</a:t>
            </a:r>
            <a:r>
              <a:rPr lang="en-US" sz="1600" dirty="0" smtClean="0"/>
              <a:t>O quantity, computation and I/O interleaving pattern </a:t>
            </a:r>
            <a:r>
              <a:rPr lang="en-US" sz="1600" dirty="0"/>
              <a:t>and </a:t>
            </a:r>
            <a:r>
              <a:rPr lang="en-US" sz="1600" dirty="0" err="1"/>
              <a:t>intertask</a:t>
            </a:r>
            <a:r>
              <a:rPr lang="en-US" sz="1600" dirty="0"/>
              <a:t> communication </a:t>
            </a:r>
            <a:r>
              <a:rPr lang="en-US" sz="1600" dirty="0" smtClean="0"/>
              <a:t>that are similar to those of the </a:t>
            </a:r>
            <a:r>
              <a:rPr lang="en-US" sz="1600" dirty="0"/>
              <a:t>real application</a:t>
            </a:r>
          </a:p>
          <a:p>
            <a:pPr lvl="1"/>
            <a:r>
              <a:rPr lang="en-US" sz="2000" dirty="0"/>
              <a:t>The synthetic application </a:t>
            </a:r>
            <a:r>
              <a:rPr lang="en-US" sz="2000" dirty="0" smtClean="0"/>
              <a:t>is easy to run </a:t>
            </a:r>
            <a:r>
              <a:rPr lang="en-US" sz="2000" dirty="0"/>
              <a:t>in a distributed environment: grids, clusters, and clouds</a:t>
            </a:r>
          </a:p>
          <a:p>
            <a:pPr lvl="1"/>
            <a:r>
              <a:rPr lang="en-US" sz="2000" dirty="0"/>
              <a:t>The synthetic </a:t>
            </a:r>
            <a:r>
              <a:rPr lang="en-US" sz="2000" dirty="0" smtClean="0"/>
              <a:t>application </a:t>
            </a:r>
            <a:r>
              <a:rPr lang="en-US" sz="2000" dirty="0"/>
              <a:t>should be executable with </a:t>
            </a:r>
            <a:r>
              <a:rPr lang="en-US" sz="2000" dirty="0" smtClean="0"/>
              <a:t>common </a:t>
            </a:r>
            <a:r>
              <a:rPr lang="en-US" sz="2000" dirty="0"/>
              <a:t>distributed computing </a:t>
            </a:r>
            <a:r>
              <a:rPr lang="en-US" sz="2000" dirty="0" smtClean="0"/>
              <a:t>middleware</a:t>
            </a:r>
            <a:r>
              <a:rPr lang="en-US" sz="2000" dirty="0"/>
              <a:t> </a:t>
            </a:r>
            <a:r>
              <a:rPr lang="en-US" sz="2000" dirty="0" smtClean="0"/>
              <a:t>(e.g., </a:t>
            </a:r>
            <a:r>
              <a:rPr lang="en-US" sz="2000" dirty="0"/>
              <a:t>Swift and </a:t>
            </a:r>
            <a:r>
              <a:rPr lang="en-US" sz="2000" dirty="0" smtClean="0"/>
              <a:t>Pegasus) </a:t>
            </a:r>
            <a:r>
              <a:rPr lang="en-US" sz="2000" dirty="0"/>
              <a:t>as well as the ubiquitous Unix shell</a:t>
            </a:r>
          </a:p>
          <a:p>
            <a:pPr lvl="1"/>
            <a:endParaRPr lang="en-US" sz="2000" dirty="0"/>
          </a:p>
          <a:p>
            <a:endParaRPr lang="en-NZ" dirty="0"/>
          </a:p>
        </p:txBody>
      </p:sp>
      <p:sp>
        <p:nvSpPr>
          <p:cNvPr id="5"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36406759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mj-lt"/>
              </a:rPr>
              <a:t>Classes of Distributed </a:t>
            </a:r>
            <a:r>
              <a:rPr lang="en-US" dirty="0">
                <a:latin typeface="+mj-lt"/>
              </a:rPr>
              <a:t>Applications</a:t>
            </a:r>
          </a:p>
        </p:txBody>
      </p:sp>
      <p:sp>
        <p:nvSpPr>
          <p:cNvPr id="3" name="Content Placeholder 2"/>
          <p:cNvSpPr>
            <a:spLocks noGrp="1"/>
          </p:cNvSpPr>
          <p:nvPr>
            <p:ph sz="quarter" idx="10"/>
          </p:nvPr>
        </p:nvSpPr>
        <p:spPr>
          <a:xfrm>
            <a:off x="228600" y="990600"/>
            <a:ext cx="8447856" cy="5257800"/>
          </a:xfrm>
        </p:spPr>
        <p:txBody>
          <a:bodyPr>
            <a:normAutofit lnSpcReduction="10000"/>
          </a:bodyPr>
          <a:lstStyle/>
          <a:p>
            <a:r>
              <a:rPr lang="en-US" sz="2400" dirty="0"/>
              <a:t>Bag of Tasks: </a:t>
            </a:r>
            <a:r>
              <a:rPr lang="en-US" sz="2400" dirty="0" smtClean="0"/>
              <a:t>a </a:t>
            </a:r>
            <a:r>
              <a:rPr lang="en-US" sz="2400" dirty="0"/>
              <a:t>set of independent tasks</a:t>
            </a:r>
          </a:p>
          <a:p>
            <a:r>
              <a:rPr lang="en-US" sz="2400" dirty="0" err="1" smtClean="0"/>
              <a:t>MapReduce</a:t>
            </a:r>
            <a:r>
              <a:rPr lang="en-US" sz="2400" dirty="0" smtClean="0"/>
              <a:t>: a set of distributed application with key-value pairs as intermediate data format</a:t>
            </a:r>
          </a:p>
          <a:p>
            <a:r>
              <a:rPr lang="en-US" sz="2400" dirty="0" smtClean="0"/>
              <a:t>Iterative </a:t>
            </a:r>
            <a:r>
              <a:rPr lang="en-US" sz="2400" dirty="0" err="1" smtClean="0"/>
              <a:t>MapReduce</a:t>
            </a:r>
            <a:r>
              <a:rPr lang="en-US" sz="2400" dirty="0" smtClean="0"/>
              <a:t>: </a:t>
            </a:r>
            <a:r>
              <a:rPr lang="en-US" sz="2400" dirty="0" err="1" smtClean="0"/>
              <a:t>MapReduce</a:t>
            </a:r>
            <a:r>
              <a:rPr lang="en-US" sz="2400" dirty="0" smtClean="0"/>
              <a:t> application with iteration requirement</a:t>
            </a:r>
          </a:p>
          <a:p>
            <a:r>
              <a:rPr lang="en-US" sz="2400" dirty="0" smtClean="0"/>
              <a:t>Campaign</a:t>
            </a:r>
            <a:r>
              <a:rPr lang="en-US" sz="2400" dirty="0"/>
              <a:t>: </a:t>
            </a:r>
            <a:r>
              <a:rPr lang="en-US" sz="2400" dirty="0" smtClean="0"/>
              <a:t>an </a:t>
            </a:r>
            <a:r>
              <a:rPr lang="en-US" sz="2400" dirty="0"/>
              <a:t>iterative application with a varying set of tasks that must be run to completion in each iteration</a:t>
            </a:r>
          </a:p>
          <a:p>
            <a:r>
              <a:rPr lang="en-US" sz="2400" dirty="0" smtClean="0"/>
              <a:t>Multi-stage Workflow: a set of distributed applications with multiple stages that use POSIX files as intermediate data format</a:t>
            </a:r>
          </a:p>
          <a:p>
            <a:r>
              <a:rPr lang="en-US" sz="2400" dirty="0" smtClean="0">
                <a:solidFill>
                  <a:srgbClr val="FF0000"/>
                </a:solidFill>
              </a:rPr>
              <a:t>Concurrent </a:t>
            </a:r>
            <a:r>
              <a:rPr lang="en-US" sz="2400" dirty="0">
                <a:solidFill>
                  <a:srgbClr val="FF0000"/>
                </a:solidFill>
              </a:rPr>
              <a:t>Tasks: </a:t>
            </a:r>
            <a:r>
              <a:rPr lang="en-US" sz="2400" dirty="0" smtClean="0">
                <a:solidFill>
                  <a:srgbClr val="FF0000"/>
                </a:solidFill>
              </a:rPr>
              <a:t>a </a:t>
            </a:r>
            <a:r>
              <a:rPr lang="en-US" sz="2400" dirty="0">
                <a:solidFill>
                  <a:srgbClr val="FF0000"/>
                </a:solidFill>
              </a:rPr>
              <a:t>set of tasks that have to be executed at the same </a:t>
            </a:r>
            <a:r>
              <a:rPr lang="en-US" sz="2400" dirty="0" smtClean="0">
                <a:solidFill>
                  <a:srgbClr val="FF0000"/>
                </a:solidFill>
              </a:rPr>
              <a:t>time (not supported by current work)</a:t>
            </a:r>
          </a:p>
          <a:p>
            <a:endParaRPr lang="en-US" sz="2400" dirty="0">
              <a:solidFill>
                <a:srgbClr val="FF0000"/>
              </a:solidFill>
            </a:endParaRPr>
          </a:p>
          <a:p>
            <a:r>
              <a:rPr lang="en-US" sz="2400" dirty="0" smtClean="0">
                <a:solidFill>
                  <a:schemeClr val="tx1"/>
                </a:solidFill>
              </a:rPr>
              <a:t>Note that most/all of these are many-task applications</a:t>
            </a:r>
            <a:endParaRPr lang="en-US" sz="2400" dirty="0">
              <a:solidFill>
                <a:schemeClr val="tx1"/>
              </a:solidFill>
            </a:endParaRPr>
          </a:p>
          <a:p>
            <a:pPr marL="0" indent="0">
              <a:buNone/>
            </a:pPr>
            <a:endParaRPr lang="en-US" sz="2400" dirty="0"/>
          </a:p>
        </p:txBody>
      </p:sp>
      <p:sp>
        <p:nvSpPr>
          <p:cNvPr id="5"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25522726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Contributions</a:t>
            </a:r>
            <a:endParaRPr lang="en-US" dirty="0"/>
          </a:p>
        </p:txBody>
      </p:sp>
      <p:sp>
        <p:nvSpPr>
          <p:cNvPr id="3" name="Content Placeholder 2"/>
          <p:cNvSpPr>
            <a:spLocks noGrp="1"/>
          </p:cNvSpPr>
          <p:nvPr>
            <p:ph sz="quarter" idx="10"/>
          </p:nvPr>
        </p:nvSpPr>
        <p:spPr>
          <a:xfrm>
            <a:off x="228600" y="990600"/>
            <a:ext cx="8553450" cy="4454624"/>
          </a:xfrm>
        </p:spPr>
        <p:txBody>
          <a:bodyPr>
            <a:normAutofit fontScale="85000" lnSpcReduction="20000"/>
          </a:bodyPr>
          <a:lstStyle/>
          <a:p>
            <a:r>
              <a:rPr lang="en-US" dirty="0" smtClean="0"/>
              <a:t>An application abstraction that gives users good expressiveness and ease of programming to capture the key performance elements of distributed applications</a:t>
            </a:r>
          </a:p>
          <a:p>
            <a:r>
              <a:rPr lang="en-US" dirty="0" smtClean="0"/>
              <a:t>A versatile Skeleton task implementation that is configurable (number of tasks</a:t>
            </a:r>
            <a:r>
              <a:rPr lang="en-US" dirty="0"/>
              <a:t>, serial or </a:t>
            </a:r>
            <a:r>
              <a:rPr lang="en-US" dirty="0" smtClean="0"/>
              <a:t>parallel tasks, amount of I/O and computation, I/O buffer size, computation and I/O interleaving options)</a:t>
            </a:r>
          </a:p>
          <a:p>
            <a:r>
              <a:rPr lang="en-US" dirty="0" smtClean="0"/>
              <a:t>An interoperable Skeleton implementation that works with mainstream workflow frameworks and systems (Swift, Pegasus, and Shell)</a:t>
            </a:r>
          </a:p>
          <a:p>
            <a:r>
              <a:rPr lang="en-US" dirty="0" smtClean="0"/>
              <a:t>The usage of Skeleton applications to simplify system optimization implementation and highlight their impacts</a:t>
            </a:r>
            <a:endParaRPr lang="en-US" dirty="0"/>
          </a:p>
        </p:txBody>
      </p:sp>
      <p:sp>
        <p:nvSpPr>
          <p:cNvPr id="5"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371630959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Challenge</a:t>
            </a:r>
            <a:endParaRPr lang="en-US" dirty="0"/>
          </a:p>
        </p:txBody>
      </p:sp>
      <p:sp>
        <p:nvSpPr>
          <p:cNvPr id="175" name="Content Placeholder 2"/>
          <p:cNvSpPr>
            <a:spLocks noGrp="1"/>
          </p:cNvSpPr>
          <p:nvPr>
            <p:ph sz="quarter" idx="10"/>
          </p:nvPr>
        </p:nvSpPr>
        <p:spPr>
          <a:xfrm>
            <a:off x="397811" y="1484784"/>
            <a:ext cx="8350653" cy="4392488"/>
          </a:xfrm>
        </p:spPr>
        <p:txBody>
          <a:bodyPr>
            <a:normAutofit/>
          </a:bodyPr>
          <a:lstStyle/>
          <a:p>
            <a:r>
              <a:rPr lang="en-US" sz="2400" dirty="0" smtClean="0">
                <a:latin typeface="Calisto MT" charset="0"/>
              </a:rPr>
              <a:t>Balance </a:t>
            </a:r>
            <a:r>
              <a:rPr lang="en-US" sz="2400">
                <a:latin typeface="Calisto MT" charset="0"/>
              </a:rPr>
              <a:t>the </a:t>
            </a:r>
            <a:r>
              <a:rPr lang="en-US" sz="2400" smtClean="0">
                <a:latin typeface="Calisto MT" charset="0"/>
              </a:rPr>
              <a:t>ease </a:t>
            </a:r>
            <a:r>
              <a:rPr lang="en-US" sz="2400" dirty="0" smtClean="0">
                <a:latin typeface="Calisto MT" charset="0"/>
              </a:rPr>
              <a:t>of programming and usage with </a:t>
            </a:r>
            <a:r>
              <a:rPr lang="en-US" sz="2400" dirty="0">
                <a:latin typeface="Calisto MT" charset="0"/>
              </a:rPr>
              <a:t>the performance gap between Skeleton applications and real applications</a:t>
            </a:r>
          </a:p>
          <a:p>
            <a:pPr marL="0" indent="0">
              <a:buNone/>
            </a:pPr>
            <a:endParaRPr lang="en-NZ" sz="2400" dirty="0" smtClean="0"/>
          </a:p>
        </p:txBody>
      </p:sp>
      <p:pic>
        <p:nvPicPr>
          <p:cNvPr id="5" name="Picture 4" descr="TradeOff.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1760" y="2348880"/>
            <a:ext cx="4132808" cy="3993500"/>
          </a:xfrm>
          <a:prstGeom prst="rect">
            <a:avLst/>
          </a:prstGeom>
        </p:spPr>
      </p:pic>
      <p:sp>
        <p:nvSpPr>
          <p:cNvPr id="7"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285645025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An Multi-Stage Application Example</a:t>
            </a:r>
            <a:endParaRPr lang="en-US" dirty="0"/>
          </a:p>
        </p:txBody>
      </p:sp>
      <p:sp>
        <p:nvSpPr>
          <p:cNvPr id="84" name="Content Placeholder 2"/>
          <p:cNvSpPr>
            <a:spLocks noGrp="1"/>
          </p:cNvSpPr>
          <p:nvPr>
            <p:ph idx="4294967295"/>
          </p:nvPr>
        </p:nvSpPr>
        <p:spPr>
          <a:xfrm>
            <a:off x="4376093" y="1627181"/>
            <a:ext cx="4170362" cy="3932238"/>
          </a:xfrm>
          <a:prstGeom prst="rect">
            <a:avLst/>
          </a:prstGeom>
        </p:spPr>
        <p:txBody>
          <a:bodyPr/>
          <a:lstStyle/>
          <a:p>
            <a:r>
              <a:rPr lang="en-US" sz="2000" dirty="0" smtClean="0"/>
              <a:t>Applications have </a:t>
            </a:r>
            <a:r>
              <a:rPr lang="en-US" sz="2000" dirty="0"/>
              <a:t>stages</a:t>
            </a:r>
          </a:p>
          <a:p>
            <a:r>
              <a:rPr lang="en-US" sz="2000" dirty="0"/>
              <a:t>Each stage has tasks</a:t>
            </a:r>
          </a:p>
          <a:p>
            <a:pPr lvl="1"/>
            <a:r>
              <a:rPr lang="en-US" sz="1600" dirty="0" smtClean="0"/>
              <a:t>Tasks have types (serial/parallel)</a:t>
            </a:r>
          </a:p>
          <a:p>
            <a:pPr lvl="1"/>
            <a:r>
              <a:rPr lang="en-US" sz="1600" dirty="0" smtClean="0"/>
              <a:t>Tasks have computation lengths</a:t>
            </a:r>
          </a:p>
          <a:p>
            <a:pPr lvl="1"/>
            <a:r>
              <a:rPr lang="en-US" sz="1600" dirty="0" err="1" smtClean="0"/>
              <a:t>Input/Output</a:t>
            </a:r>
            <a:r>
              <a:rPr lang="en-US" sz="1600" dirty="0" smtClean="0"/>
              <a:t> files have sizes</a:t>
            </a:r>
          </a:p>
          <a:p>
            <a:pPr lvl="1"/>
            <a:r>
              <a:rPr lang="en-US" sz="1600" dirty="0" smtClean="0"/>
              <a:t>I/O is through buffers</a:t>
            </a:r>
          </a:p>
          <a:p>
            <a:pPr lvl="1"/>
            <a:r>
              <a:rPr lang="en-US" sz="1600" dirty="0" smtClean="0"/>
              <a:t>Input files can be (pre) existing files or Output files from previous stages</a:t>
            </a:r>
          </a:p>
          <a:p>
            <a:pPr lvl="1"/>
            <a:r>
              <a:rPr lang="en-US" sz="1600" dirty="0" smtClean="0"/>
              <a:t>Computation and I/O can be interleaved</a:t>
            </a:r>
            <a:endParaRPr lang="en-US" sz="1600" dirty="0"/>
          </a:p>
          <a:p>
            <a:r>
              <a:rPr lang="en-US" sz="2000" dirty="0"/>
              <a:t>Each stage has input/output files</a:t>
            </a:r>
          </a:p>
          <a:p>
            <a:pPr lvl="1"/>
            <a:r>
              <a:rPr lang="en-US" sz="1600" dirty="0" smtClean="0"/>
              <a:t>Input </a:t>
            </a:r>
            <a:r>
              <a:rPr lang="en-US" sz="1600" dirty="0"/>
              <a:t>files map to </a:t>
            </a:r>
            <a:r>
              <a:rPr lang="en-US" sz="1600" dirty="0" smtClean="0"/>
              <a:t>tasks with patterns</a:t>
            </a:r>
            <a:endParaRPr lang="en-US" sz="1600" dirty="0"/>
          </a:p>
        </p:txBody>
      </p:sp>
      <p:pic>
        <p:nvPicPr>
          <p:cNvPr id="85" name="Picture 5" descr="samp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422394"/>
            <a:ext cx="3482975" cy="413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 name="Rounded Rectangle 85"/>
          <p:cNvSpPr/>
          <p:nvPr/>
        </p:nvSpPr>
        <p:spPr>
          <a:xfrm>
            <a:off x="861106" y="1892358"/>
            <a:ext cx="3194467" cy="500279"/>
          </a:xfrm>
          <a:prstGeom prst="round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7" name="Rounded Rectangle 86"/>
          <p:cNvSpPr/>
          <p:nvPr/>
        </p:nvSpPr>
        <p:spPr>
          <a:xfrm>
            <a:off x="861106" y="3212077"/>
            <a:ext cx="3194467" cy="500279"/>
          </a:xfrm>
          <a:prstGeom prst="round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8" name="Rounded Rectangle 87"/>
          <p:cNvSpPr/>
          <p:nvPr/>
        </p:nvSpPr>
        <p:spPr>
          <a:xfrm>
            <a:off x="861106" y="4518968"/>
            <a:ext cx="3194467" cy="500279"/>
          </a:xfrm>
          <a:prstGeom prst="round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9" name="Rounded Rectangle 88"/>
          <p:cNvSpPr/>
          <p:nvPr/>
        </p:nvSpPr>
        <p:spPr>
          <a:xfrm>
            <a:off x="683568" y="1340768"/>
            <a:ext cx="3482922" cy="299241"/>
          </a:xfrm>
          <a:prstGeom prst="round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0" name="Rounded Rectangle 89"/>
          <p:cNvSpPr/>
          <p:nvPr/>
        </p:nvSpPr>
        <p:spPr>
          <a:xfrm>
            <a:off x="683568" y="2660488"/>
            <a:ext cx="3482922" cy="299241"/>
          </a:xfrm>
          <a:prstGeom prst="round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1" name="Rounded Rectangle 90"/>
          <p:cNvSpPr/>
          <p:nvPr/>
        </p:nvSpPr>
        <p:spPr>
          <a:xfrm>
            <a:off x="683568" y="3994566"/>
            <a:ext cx="3482922" cy="299241"/>
          </a:xfrm>
          <a:prstGeom prst="round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2" name="Rounded Rectangle 91"/>
          <p:cNvSpPr/>
          <p:nvPr/>
        </p:nvSpPr>
        <p:spPr>
          <a:xfrm>
            <a:off x="683568" y="5324318"/>
            <a:ext cx="3482922" cy="299241"/>
          </a:xfrm>
          <a:prstGeom prst="round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2662745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4">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4">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4">
                                            <p:txEl>
                                              <p:pRg st="8" end="8"/>
                                            </p:txEl>
                                          </p:spTgt>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8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87"/>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88"/>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9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I_blue_template_V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CI_blue_template_V4</Template>
  <TotalTime>8809</TotalTime>
  <Words>3517</Words>
  <Application>Microsoft Macintosh PowerPoint</Application>
  <PresentationFormat>On-screen Show (4:3)</PresentationFormat>
  <Paragraphs>552</Paragraphs>
  <Slides>35</Slides>
  <Notes>11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CI_blue_template_V4</vt:lpstr>
      <vt:lpstr>Application Skeletons: Constructing and Using Abstract Many Task Applications in eScience </vt:lpstr>
      <vt:lpstr>Motivation</vt:lpstr>
      <vt:lpstr>Part of the AIMES Project</vt:lpstr>
      <vt:lpstr>AIMES Approach</vt:lpstr>
      <vt:lpstr>Skeleton Target</vt:lpstr>
      <vt:lpstr>Classes of Distributed Applications</vt:lpstr>
      <vt:lpstr>Contributions</vt:lpstr>
      <vt:lpstr>Challenge</vt:lpstr>
      <vt:lpstr>An Multi-Stage Application Example</vt:lpstr>
      <vt:lpstr>Skeleton Abstraction</vt:lpstr>
      <vt:lpstr>Skeleton Tool Design</vt:lpstr>
      <vt:lpstr>Task Executable</vt:lpstr>
      <vt:lpstr>A Bag of Task Application Example</vt:lpstr>
      <vt:lpstr>A Bag of Task Application Example</vt:lpstr>
      <vt:lpstr>A Bag of Task Application Example</vt:lpstr>
      <vt:lpstr>A Multi-stage Workflow</vt:lpstr>
      <vt:lpstr>Input_Task_Mapping</vt:lpstr>
      <vt:lpstr>Input_Task_Mapping</vt:lpstr>
      <vt:lpstr>Input_Task_Mapping</vt:lpstr>
      <vt:lpstr>A Single Stage Iterative Application</vt:lpstr>
      <vt:lpstr>A Multi Stage Iterative Application</vt:lpstr>
      <vt:lpstr>Determining Skeleton Parameters Manually</vt:lpstr>
      <vt:lpstr>Determining Skeleton Parameters Automatically</vt:lpstr>
      <vt:lpstr>Skeleton Apps vs. Real Apps</vt:lpstr>
      <vt:lpstr>Montage Statistics</vt:lpstr>
      <vt:lpstr>BLAST Statistics</vt:lpstr>
      <vt:lpstr>CyberShake PostProcessing Statistics</vt:lpstr>
      <vt:lpstr>Using Application Skeletons</vt:lpstr>
      <vt:lpstr>Using Application Skeletons</vt:lpstr>
      <vt:lpstr>Using Application Skeletons</vt:lpstr>
      <vt:lpstr>Related Work</vt:lpstr>
      <vt:lpstr>Conclusion</vt:lpstr>
      <vt:lpstr>Future Work</vt:lpstr>
      <vt:lpstr>References</vt:lpstr>
      <vt:lpstr>Acknowledgements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Kyle</dc:creator>
  <cp:lastModifiedBy>Daniel S. Katz</cp:lastModifiedBy>
  <cp:revision>557</cp:revision>
  <dcterms:created xsi:type="dcterms:W3CDTF">2011-04-29T17:34:27Z</dcterms:created>
  <dcterms:modified xsi:type="dcterms:W3CDTF">2015-11-07T14:05:59Z</dcterms:modified>
</cp:coreProperties>
</file>