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75" r:id="rId4"/>
    <p:sldId id="276" r:id="rId5"/>
    <p:sldId id="257" r:id="rId6"/>
    <p:sldId id="260" r:id="rId7"/>
    <p:sldId id="281" r:id="rId8"/>
    <p:sldId id="279" r:id="rId9"/>
    <p:sldId id="280" r:id="rId10"/>
    <p:sldId id="271" r:id="rId11"/>
    <p:sldId id="261" r:id="rId12"/>
    <p:sldId id="262" r:id="rId13"/>
    <p:sldId id="263" r:id="rId14"/>
    <p:sldId id="264" r:id="rId15"/>
    <p:sldId id="265" r:id="rId16"/>
    <p:sldId id="258" r:id="rId17"/>
    <p:sldId id="266" r:id="rId18"/>
    <p:sldId id="267" r:id="rId19"/>
    <p:sldId id="268" r:id="rId20"/>
    <p:sldId id="272" r:id="rId21"/>
    <p:sldId id="270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S. Katz" initials="dsk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09F91-BAE4-9C4E-A794-1F2E5EFBF3C7}" type="datetimeFigureOut">
              <a:rPr lang="en-US" smtClean="0"/>
              <a:t>9/8/14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34F71-B1D2-ED4E-A7FB-B9537C5CA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2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4F71-B1D2-ED4E-A7FB-B9537C5CA5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4F71-B1D2-ED4E-A7FB-B9537C5CA5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2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4F71-B1D2-ED4E-A7FB-B9537C5CA5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4F71-B1D2-ED4E-A7FB-B9537C5CA5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2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34F71-B1D2-ED4E-A7FB-B9537C5CA5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5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8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3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3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4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5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4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9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8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001A-8909-4547-BB6B-819BDFD345D5}" type="datetimeFigureOut">
              <a:rPr lang="en-US" smtClean="0"/>
              <a:t>9/8/14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4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C001A-8909-4547-BB6B-819BDFD345D5}" type="datetimeFigureOut">
              <a:rPr lang="en-US" smtClean="0"/>
              <a:t>9/8/14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2EC16-5B1F-EF40-8A27-F79B8840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2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pplicationskeleton/Skeleton.g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Skeleton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Zhao Zhang</a:t>
            </a:r>
          </a:p>
          <a:p>
            <a:r>
              <a:rPr lang="en-US" dirty="0" smtClean="0"/>
              <a:t>Daniel S. Katz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68788"/>
            <a:ext cx="1054665" cy="105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81" y="513379"/>
            <a:ext cx="809689" cy="8096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options:</a:t>
            </a:r>
          </a:p>
          <a:p>
            <a:pPr lvl="1"/>
            <a:endParaRPr lang="en-US" sz="1600" dirty="0"/>
          </a:p>
        </p:txBody>
      </p:sp>
      <p:pic>
        <p:nvPicPr>
          <p:cNvPr id="5" name="Picture 4" descr="ba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33" y="3607163"/>
            <a:ext cx="2207672" cy="275096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430521" y="2134575"/>
            <a:ext cx="3669336" cy="1296958"/>
          </a:xfrm>
          <a:prstGeom prst="wedgeEllipseCallout">
            <a:avLst>
              <a:gd name="adj1" fmla="val -2790"/>
              <a:gd name="adj2" fmla="val 15625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Task_Type</a:t>
            </a:r>
            <a:r>
              <a:rPr lang="en-US" dirty="0" smtClean="0">
                <a:solidFill>
                  <a:schemeClr val="tx1"/>
                </a:solidFill>
              </a:rPr>
              <a:t> as parallel?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66933" y="1891396"/>
            <a:ext cx="4577067" cy="4356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Num_Stage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</a:t>
            </a:r>
            <a:r>
              <a:rPr lang="en-US" sz="2000" dirty="0" err="1" smtClean="0"/>
              <a:t>Stage_Name</a:t>
            </a:r>
            <a:r>
              <a:rPr lang="en-US" sz="2000" dirty="0" smtClean="0"/>
              <a:t> = Stage_1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= parallel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= 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Num_Tasks</a:t>
            </a:r>
            <a:r>
              <a:rPr lang="en-US" sz="2000" dirty="0" smtClean="0"/>
              <a:t> =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= normal [20, 3]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Write_Buffer</a:t>
            </a:r>
            <a:r>
              <a:rPr lang="de-DE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Input_Files_Each_Task</a:t>
            </a:r>
            <a:r>
              <a:rPr lang="de-DE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    Input_1.Source = </a:t>
            </a:r>
            <a:r>
              <a:rPr lang="de-DE" sz="2000" dirty="0" err="1" smtClean="0"/>
              <a:t>filesystem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Input_1.Size = uniform 2100000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Output_Files_Each_Task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Output_1.Size = uniform 4200000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=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0771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81" y="513379"/>
            <a:ext cx="809689" cy="8096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options:</a:t>
            </a:r>
          </a:p>
          <a:p>
            <a:pPr lvl="1"/>
            <a:endParaRPr lang="en-US" sz="1600" dirty="0"/>
          </a:p>
        </p:txBody>
      </p:sp>
      <p:pic>
        <p:nvPicPr>
          <p:cNvPr id="5" name="Picture 4" descr="ba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33" y="3607163"/>
            <a:ext cx="2207672" cy="275096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430521" y="2134575"/>
            <a:ext cx="3669336" cy="1296958"/>
          </a:xfrm>
          <a:prstGeom prst="wedgeEllipseCallout">
            <a:avLst>
              <a:gd name="adj1" fmla="val -2790"/>
              <a:gd name="adj2" fmla="val 13854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Task_Length</a:t>
            </a:r>
            <a:r>
              <a:rPr lang="en-US" dirty="0" smtClean="0">
                <a:solidFill>
                  <a:schemeClr val="tx1"/>
                </a:solidFill>
              </a:rPr>
              <a:t> as a statistical distribution?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66933" y="1891396"/>
            <a:ext cx="4577067" cy="4356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Num_Stage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</a:t>
            </a:r>
            <a:r>
              <a:rPr lang="en-US" sz="2000" dirty="0" err="1" smtClean="0"/>
              <a:t>Stage_Name</a:t>
            </a:r>
            <a:r>
              <a:rPr lang="en-US" sz="2000" dirty="0" smtClean="0"/>
              <a:t> = Stage_1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= serial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Num_Tasks</a:t>
            </a:r>
            <a:r>
              <a:rPr lang="en-US" sz="2000" dirty="0" smtClean="0"/>
              <a:t> =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= normal [20, 3]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Write_Buffer</a:t>
            </a:r>
            <a:r>
              <a:rPr lang="de-DE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Input_Files_Each_Task</a:t>
            </a:r>
            <a:r>
              <a:rPr lang="de-DE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    Input_1.Source = </a:t>
            </a:r>
            <a:r>
              <a:rPr lang="de-DE" sz="2000" dirty="0" err="1" smtClean="0"/>
              <a:t>filesystem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Input_1.Size = uniform 2100000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Output_Files_Each_Task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Output_1.Size = uniform 4200000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=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6678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81" y="513379"/>
            <a:ext cx="809689" cy="8096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options:</a:t>
            </a:r>
          </a:p>
          <a:p>
            <a:pPr lvl="1"/>
            <a:endParaRPr lang="en-US" sz="1600" dirty="0"/>
          </a:p>
        </p:txBody>
      </p:sp>
      <p:pic>
        <p:nvPicPr>
          <p:cNvPr id="5" name="Picture 4" descr="ba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33" y="3607163"/>
            <a:ext cx="2207672" cy="275096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430521" y="2134575"/>
            <a:ext cx="3669336" cy="1296958"/>
          </a:xfrm>
          <a:prstGeom prst="wedgeEllipseCallout">
            <a:avLst>
              <a:gd name="adj1" fmla="val -2790"/>
              <a:gd name="adj2" fmla="val 13854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Task_Length</a:t>
            </a:r>
            <a:r>
              <a:rPr lang="en-US" dirty="0" smtClean="0">
                <a:solidFill>
                  <a:schemeClr val="tx1"/>
                </a:solidFill>
              </a:rPr>
              <a:t> as a polynomial function of input file size?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20*size^3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56165" y="1891396"/>
            <a:ext cx="4887835" cy="4356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Num_Stage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</a:t>
            </a:r>
            <a:r>
              <a:rPr lang="en-US" sz="2000" dirty="0" err="1" smtClean="0"/>
              <a:t>Stage_Name</a:t>
            </a:r>
            <a:r>
              <a:rPr lang="en-US" sz="2000" dirty="0" smtClean="0"/>
              <a:t> = Stage_1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= serial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Num_Tasks</a:t>
            </a:r>
            <a:r>
              <a:rPr lang="en-US" sz="2000" dirty="0" smtClean="0"/>
              <a:t> =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= polynomial [20, 3] Input_1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Write_Buffer</a:t>
            </a:r>
            <a:r>
              <a:rPr lang="de-DE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Input_Files_Each_Task</a:t>
            </a:r>
            <a:r>
              <a:rPr lang="de-DE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    Input_1.Source = </a:t>
            </a:r>
            <a:r>
              <a:rPr lang="de-DE" sz="2000" dirty="0" err="1" smtClean="0"/>
              <a:t>filesystem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Input_1.Size = uniform 2100000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Output_Files_Each_Task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Output_1.Size = uniform 4200000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=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0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81" y="513379"/>
            <a:ext cx="809689" cy="8096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options:</a:t>
            </a:r>
          </a:p>
          <a:p>
            <a:pPr lvl="1"/>
            <a:endParaRPr lang="en-US" sz="1600" dirty="0"/>
          </a:p>
        </p:txBody>
      </p:sp>
      <p:pic>
        <p:nvPicPr>
          <p:cNvPr id="5" name="Picture 4" descr="ba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33" y="3607163"/>
            <a:ext cx="2207672" cy="2750966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430521" y="2134575"/>
            <a:ext cx="3669336" cy="1296958"/>
          </a:xfrm>
          <a:prstGeom prst="wedgeEllipseCallout">
            <a:avLst>
              <a:gd name="adj1" fmla="val -2790"/>
              <a:gd name="adj2" fmla="val 13854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size as a polynomial of </a:t>
            </a:r>
            <a:r>
              <a:rPr lang="en-US" dirty="0" err="1" smtClean="0">
                <a:solidFill>
                  <a:schemeClr val="tx1"/>
                </a:solidFill>
              </a:rPr>
              <a:t>task_length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10*size^</a:t>
            </a: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99857" y="2067026"/>
            <a:ext cx="5044143" cy="4356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Num_Stage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</a:t>
            </a:r>
            <a:r>
              <a:rPr lang="en-US" sz="2000" dirty="0" err="1" smtClean="0"/>
              <a:t>Stage_Name</a:t>
            </a:r>
            <a:r>
              <a:rPr lang="en-US" sz="2000" dirty="0" smtClean="0"/>
              <a:t> = Stage_1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= serial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Num_Tasks</a:t>
            </a:r>
            <a:r>
              <a:rPr lang="en-US" sz="2000" dirty="0" smtClean="0"/>
              <a:t> =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= normal [20, 3]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Write_Buffer</a:t>
            </a:r>
            <a:r>
              <a:rPr lang="de-DE" sz="2000" dirty="0" smtClean="0"/>
              <a:t> 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</a:t>
            </a:r>
            <a:r>
              <a:rPr lang="de-DE" sz="2000" dirty="0" err="1" smtClean="0"/>
              <a:t>Input_Files_Each_Task</a:t>
            </a:r>
            <a:r>
              <a:rPr lang="de-DE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           Input_1.Source = </a:t>
            </a:r>
            <a:r>
              <a:rPr lang="de-DE" sz="2000" dirty="0" err="1" smtClean="0"/>
              <a:t>filesystem</a:t>
            </a:r>
            <a:endParaRPr lang="de-DE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Input_1.Size = uniform 2100000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Output_Files_Each_Task</a:t>
            </a:r>
            <a:r>
              <a:rPr lang="en-US" sz="2000" dirty="0" smtClean="0"/>
              <a:t> = </a:t>
            </a:r>
            <a:r>
              <a:rPr lang="en-US" altLang="zh-CN" sz="2000" dirty="0" smtClean="0"/>
              <a:t>1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   Output_1.Size = polynomial [10, 2] Length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=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0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Interleave_option</a:t>
            </a:r>
            <a:endParaRPr lang="en-US" dirty="0"/>
          </a:p>
        </p:txBody>
      </p:sp>
      <p:pic>
        <p:nvPicPr>
          <p:cNvPr id="11" name="Picture 10" descr="Interleav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53" y="2354358"/>
            <a:ext cx="7324147" cy="26983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9684" y="2783053"/>
            <a:ext cx="4524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endParaRPr lang="en-US" dirty="0" smtClean="0"/>
          </a:p>
          <a:p>
            <a:r>
              <a:rPr lang="en-US" dirty="0" smtClean="0"/>
              <a:t>1</a:t>
            </a:r>
          </a:p>
          <a:p>
            <a:endParaRPr lang="en-US" dirty="0" smtClean="0"/>
          </a:p>
          <a:p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3002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Multi-stage Workflow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57" y="513379"/>
            <a:ext cx="809689" cy="809689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64062" y="1600200"/>
            <a:ext cx="4122738" cy="4525963"/>
          </a:xfrm>
        </p:spPr>
        <p:txBody>
          <a:bodyPr>
            <a:normAutofit lnSpcReduction="10000"/>
          </a:bodyPr>
          <a:lstStyle/>
          <a:p>
            <a:r>
              <a:rPr lang="en-US" sz="1600" dirty="0" err="1"/>
              <a:t>Num_Stage</a:t>
            </a:r>
            <a:r>
              <a:rPr lang="en-US" sz="1600" dirty="0"/>
              <a:t> = </a:t>
            </a:r>
            <a:r>
              <a:rPr lang="en-US" sz="1600" dirty="0" smtClean="0"/>
              <a:t>3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Stage_Name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Stage_1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…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Stage_Name</a:t>
            </a:r>
            <a:r>
              <a:rPr lang="en-US" sz="1600" dirty="0" smtClean="0"/>
              <a:t> = Stage_2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…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err="1" smtClean="0"/>
              <a:t>Write_Buffer</a:t>
            </a:r>
            <a:r>
              <a:rPr lang="en-US" sz="1600" dirty="0" smtClean="0"/>
              <a:t> = 65536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err="1"/>
              <a:t>Input_Files_Each_Task</a:t>
            </a:r>
            <a:r>
              <a:rPr lang="en-US" sz="1600" dirty="0"/>
              <a:t> = 2</a:t>
            </a:r>
          </a:p>
          <a:p>
            <a:r>
              <a:rPr lang="en-US" sz="1600" dirty="0"/>
              <a:t>   </a:t>
            </a:r>
            <a:r>
              <a:rPr lang="en-US" sz="1600" dirty="0" smtClean="0"/>
              <a:t>   </a:t>
            </a:r>
            <a:r>
              <a:rPr lang="en-US" sz="1600" dirty="0" err="1" smtClean="0"/>
              <a:t>Input_Task_Mapping</a:t>
            </a:r>
            <a:r>
              <a:rPr lang="en-US" sz="1600" dirty="0" smtClean="0"/>
              <a:t> </a:t>
            </a:r>
            <a:r>
              <a:rPr lang="en-US" sz="1600" dirty="0"/>
              <a:t>= combination </a:t>
            </a:r>
            <a:r>
              <a:rPr lang="en-US" sz="1600" dirty="0" smtClean="0"/>
              <a:t>			Stage_1</a:t>
            </a:r>
            <a:r>
              <a:rPr lang="en-US" sz="1600" dirty="0"/>
              <a:t>.Output_1 </a:t>
            </a:r>
            <a:r>
              <a:rPr lang="en-US" sz="1600" dirty="0" smtClean="0"/>
              <a:t>2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…</a:t>
            </a:r>
          </a:p>
          <a:p>
            <a:endParaRPr lang="en-US" sz="1600" dirty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Stage_Name</a:t>
            </a:r>
            <a:r>
              <a:rPr lang="en-US" sz="1600" dirty="0" smtClean="0"/>
              <a:t> = Stage_3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…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dirty="0" err="1" smtClean="0"/>
              <a:t>Input_Files_Each_Task</a:t>
            </a:r>
            <a:r>
              <a:rPr lang="en-US" sz="1600" dirty="0" smtClean="0"/>
              <a:t> </a:t>
            </a:r>
            <a:r>
              <a:rPr lang="en-US" sz="1600" dirty="0"/>
              <a:t>= 6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  </a:t>
            </a:r>
            <a:r>
              <a:rPr lang="en-US" sz="1600" dirty="0" err="1" smtClean="0"/>
              <a:t>Input_Task_Mapping</a:t>
            </a:r>
            <a:r>
              <a:rPr lang="en-US" sz="1600" dirty="0" smtClean="0"/>
              <a:t> </a:t>
            </a:r>
            <a:r>
              <a:rPr lang="en-US" sz="1600" dirty="0"/>
              <a:t>= combination </a:t>
            </a:r>
            <a:r>
              <a:rPr lang="en-US" sz="1600" dirty="0" smtClean="0"/>
              <a:t>			Stage_2</a:t>
            </a:r>
            <a:r>
              <a:rPr lang="en-US" sz="1600" dirty="0"/>
              <a:t>.Output_1 </a:t>
            </a:r>
            <a:r>
              <a:rPr lang="en-US" sz="1600" dirty="0" smtClean="0"/>
              <a:t>6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…</a:t>
            </a:r>
            <a:endParaRPr lang="en-US" sz="1600" dirty="0"/>
          </a:p>
        </p:txBody>
      </p:sp>
      <p:pic>
        <p:nvPicPr>
          <p:cNvPr id="11" name="Content Placeholder 8" descr="samp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88" r="-3888"/>
          <a:stretch>
            <a:fillRect/>
          </a:stretch>
        </p:blipFill>
        <p:spPr>
          <a:xfrm>
            <a:off x="457200" y="1600200"/>
            <a:ext cx="4106862" cy="4525963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57200" y="2715505"/>
            <a:ext cx="3974617" cy="14725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7200" y="4188092"/>
            <a:ext cx="3974617" cy="14725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6185688"/>
            <a:ext cx="8341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applicationskeleton</a:t>
            </a:r>
            <a:r>
              <a:rPr lang="en-US" sz="1600" dirty="0"/>
              <a:t>/Skeleton/blob/master/</a:t>
            </a:r>
            <a:r>
              <a:rPr lang="en-US" sz="1600" dirty="0" err="1"/>
              <a:t>src</a:t>
            </a:r>
            <a:r>
              <a:rPr lang="en-US" sz="1600" dirty="0"/>
              <a:t>/sample-input</a:t>
            </a:r>
            <a:r>
              <a:rPr lang="en-US" sz="1600" dirty="0" smtClean="0"/>
              <a:t>/multi-</a:t>
            </a:r>
            <a:r>
              <a:rPr lang="en-US" sz="1600" dirty="0" err="1" smtClean="0"/>
              <a:t>stage.input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0698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Files to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specify </a:t>
            </a:r>
            <a:r>
              <a:rPr lang="en-US" dirty="0" err="1" smtClean="0"/>
              <a:t>Input_Task_Mapping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Natural order</a:t>
            </a:r>
          </a:p>
          <a:p>
            <a:pPr lvl="1"/>
            <a:r>
              <a:rPr lang="en-US" dirty="0" smtClean="0"/>
              <a:t>8 files, 4 tasks =&gt; 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0, f1 : t0</a:t>
            </a:r>
          </a:p>
          <a:p>
            <a:pPr lvl="2"/>
            <a:r>
              <a:rPr lang="en-US" dirty="0" smtClean="0"/>
              <a:t>f2, f3 : t1</a:t>
            </a:r>
          </a:p>
          <a:p>
            <a:pPr lvl="2"/>
            <a:r>
              <a:rPr lang="en-US" dirty="0" smtClean="0"/>
              <a:t>f4, f5 : t2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6, f7 : t3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94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Files to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Specify </a:t>
            </a:r>
            <a:r>
              <a:rPr lang="en-US" sz="2800" dirty="0" err="1" smtClean="0"/>
              <a:t>Input_Task_Mapping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/>
              <a:t>Input_Task_Mapping</a:t>
            </a:r>
            <a:r>
              <a:rPr lang="en-US" sz="2400" dirty="0" smtClean="0"/>
              <a:t> = combination Stage_1_output_1 2</a:t>
            </a:r>
          </a:p>
          <a:p>
            <a:pPr lvl="1"/>
            <a:r>
              <a:rPr lang="en-US" sz="2400" dirty="0"/>
              <a:t>4</a:t>
            </a:r>
            <a:r>
              <a:rPr lang="en-US" sz="2400" dirty="0" smtClean="0"/>
              <a:t> files, 6 tasks =&gt; </a:t>
            </a:r>
          </a:p>
          <a:p>
            <a:pPr lvl="2"/>
            <a:r>
              <a:rPr lang="en-US" sz="2000" dirty="0"/>
              <a:t>f</a:t>
            </a:r>
            <a:r>
              <a:rPr lang="en-US" sz="2000" dirty="0" smtClean="0"/>
              <a:t>0, f1 : t0</a:t>
            </a:r>
          </a:p>
          <a:p>
            <a:pPr lvl="2"/>
            <a:r>
              <a:rPr lang="en-US" sz="2000" dirty="0" smtClean="0"/>
              <a:t>f0, f2 : t1</a:t>
            </a:r>
          </a:p>
          <a:p>
            <a:pPr lvl="2"/>
            <a:r>
              <a:rPr lang="en-US" sz="2000" dirty="0" smtClean="0"/>
              <a:t>f0, f3 : t2</a:t>
            </a:r>
          </a:p>
          <a:p>
            <a:pPr lvl="2"/>
            <a:r>
              <a:rPr lang="en-US" sz="2000" dirty="0" smtClean="0"/>
              <a:t>f</a:t>
            </a:r>
            <a:r>
              <a:rPr lang="en-US" sz="2000" dirty="0"/>
              <a:t>1</a:t>
            </a:r>
            <a:r>
              <a:rPr lang="en-US" sz="2000" dirty="0" smtClean="0"/>
              <a:t>, f2 : t3</a:t>
            </a:r>
          </a:p>
          <a:p>
            <a:pPr lvl="2"/>
            <a:r>
              <a:rPr lang="en-US" sz="2000" dirty="0"/>
              <a:t>f</a:t>
            </a:r>
            <a:r>
              <a:rPr lang="en-US" sz="2000" dirty="0" smtClean="0"/>
              <a:t>1, f3 : t4</a:t>
            </a:r>
          </a:p>
          <a:p>
            <a:pPr lvl="2"/>
            <a:r>
              <a:rPr lang="en-US" sz="2000" dirty="0"/>
              <a:t>f</a:t>
            </a:r>
            <a:r>
              <a:rPr lang="en-US" sz="2000" dirty="0" smtClean="0"/>
              <a:t>2, f3 : t5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02677" y="6016411"/>
            <a:ext cx="8341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applicationskeleton</a:t>
            </a:r>
            <a:r>
              <a:rPr lang="en-US" sz="1600" dirty="0"/>
              <a:t>/Skeleton/blob/master/</a:t>
            </a:r>
            <a:r>
              <a:rPr lang="en-US" sz="1600" dirty="0" err="1"/>
              <a:t>src</a:t>
            </a:r>
            <a:r>
              <a:rPr lang="en-US" sz="1600" dirty="0"/>
              <a:t>/sample-input</a:t>
            </a:r>
            <a:r>
              <a:rPr lang="en-US" sz="1600" dirty="0" smtClean="0"/>
              <a:t>/multi-</a:t>
            </a:r>
            <a:r>
              <a:rPr lang="en-US" sz="1600" dirty="0" err="1" smtClean="0"/>
              <a:t>stage.input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3542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Files to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Specify </a:t>
            </a:r>
            <a:r>
              <a:rPr lang="en-US" sz="2800" dirty="0" err="1" smtClean="0"/>
              <a:t>Input_Task_Mapping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/>
              <a:t>Input_Task_Mapping</a:t>
            </a:r>
            <a:r>
              <a:rPr lang="en-US" sz="2400" dirty="0" smtClean="0"/>
              <a:t> = external sample-input/</a:t>
            </a:r>
            <a:r>
              <a:rPr lang="en-US" sz="2400" dirty="0" err="1" smtClean="0"/>
              <a:t>mapping.sh</a:t>
            </a:r>
            <a:endParaRPr lang="en-US" sz="2400" dirty="0" smtClean="0"/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at sample-input/</a:t>
            </a:r>
            <a:r>
              <a:rPr lang="en-US" sz="2400" dirty="0" err="1" smtClean="0"/>
              <a:t>mapping.sh</a:t>
            </a:r>
            <a:endParaRPr lang="en-US" sz="2400" dirty="0" smtClean="0"/>
          </a:p>
          <a:p>
            <a:pPr lvl="2"/>
            <a:r>
              <a:rPr lang="en-US" sz="2000" dirty="0"/>
              <a:t>echo Stage_1_Output_0_1 </a:t>
            </a:r>
            <a:r>
              <a:rPr lang="en-US" sz="2000" dirty="0" smtClean="0"/>
              <a:t>Stage_1_Output_0_2</a:t>
            </a:r>
            <a:endParaRPr lang="en-US" sz="2000" dirty="0"/>
          </a:p>
          <a:p>
            <a:pPr lvl="2"/>
            <a:r>
              <a:rPr lang="en-US" sz="2000" dirty="0"/>
              <a:t>echo Stage_1_Output_0_1 </a:t>
            </a:r>
            <a:r>
              <a:rPr lang="en-US" sz="2000" dirty="0" smtClean="0"/>
              <a:t>Stage_1_Output_0_3</a:t>
            </a:r>
            <a:endParaRPr lang="en-US" sz="2000" dirty="0"/>
          </a:p>
          <a:p>
            <a:pPr lvl="2"/>
            <a:r>
              <a:rPr lang="en-US" sz="2000" dirty="0"/>
              <a:t>echo Stage_1_Output_0_1 </a:t>
            </a:r>
            <a:r>
              <a:rPr lang="en-US" sz="2000" dirty="0" smtClean="0"/>
              <a:t>Stage_1_Output_0_4</a:t>
            </a:r>
            <a:endParaRPr lang="en-US" sz="2000" dirty="0"/>
          </a:p>
          <a:p>
            <a:pPr lvl="2"/>
            <a:r>
              <a:rPr lang="en-US" sz="2000" dirty="0"/>
              <a:t>echo Stage_1_Output_0_2 </a:t>
            </a:r>
            <a:r>
              <a:rPr lang="en-US" sz="2000" dirty="0" smtClean="0"/>
              <a:t>Stage_1_Output_0_3</a:t>
            </a:r>
            <a:endParaRPr lang="en-US" sz="2000" dirty="0"/>
          </a:p>
          <a:p>
            <a:pPr lvl="2"/>
            <a:r>
              <a:rPr lang="en-US" sz="2000" dirty="0"/>
              <a:t>echo Stage_1_Output_0_2 Stage_1_Output_0_4</a:t>
            </a:r>
          </a:p>
          <a:p>
            <a:pPr lvl="2"/>
            <a:r>
              <a:rPr lang="en-US" sz="2000" dirty="0"/>
              <a:t>echo Stage_1_Output_0_3 Stage_1_Output_0_4</a:t>
            </a:r>
            <a:endParaRPr lang="en-US" sz="3200" dirty="0" smtClean="0"/>
          </a:p>
          <a:p>
            <a:pPr marL="857250" lvl="1" indent="-457200"/>
            <a:r>
              <a:rPr lang="en-US" sz="2400" dirty="0" smtClean="0"/>
              <a:t>The </a:t>
            </a:r>
            <a:r>
              <a:rPr lang="en-US" sz="2400" dirty="0" err="1"/>
              <a:t>i</a:t>
            </a:r>
            <a:r>
              <a:rPr lang="en-US" sz="2400" dirty="0" err="1" smtClean="0"/>
              <a:t>th</a:t>
            </a:r>
            <a:r>
              <a:rPr lang="en-US" sz="2400" dirty="0" smtClean="0"/>
              <a:t> line maps to the </a:t>
            </a:r>
            <a:r>
              <a:rPr lang="en-US" sz="2400" dirty="0" err="1" smtClean="0"/>
              <a:t>ith</a:t>
            </a:r>
            <a:r>
              <a:rPr lang="en-US" sz="2400" dirty="0" smtClean="0"/>
              <a:t> task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02677" y="6016411"/>
            <a:ext cx="8869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applicationskeleton</a:t>
            </a:r>
            <a:r>
              <a:rPr lang="en-US" sz="1600" dirty="0"/>
              <a:t>/Skeleton/blob/master/</a:t>
            </a:r>
            <a:r>
              <a:rPr lang="en-US" sz="1600" dirty="0" err="1"/>
              <a:t>src</a:t>
            </a:r>
            <a:r>
              <a:rPr lang="en-US" sz="1600" dirty="0"/>
              <a:t>/sample-input/external-</a:t>
            </a:r>
            <a:r>
              <a:rPr lang="en-US" sz="1600" dirty="0" err="1"/>
              <a:t>mapper.input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87251" y="6383259"/>
            <a:ext cx="4903454" cy="45122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Note: external mapper requires Python3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79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Stage Iterative Workflow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" y="499869"/>
            <a:ext cx="809689" cy="809689"/>
          </a:xfrm>
          <a:prstGeom prst="rect">
            <a:avLst/>
          </a:prstGeom>
        </p:spPr>
      </p:pic>
      <p:pic>
        <p:nvPicPr>
          <p:cNvPr id="5" name="Picture 4" descr="single-iter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1438"/>
            <a:ext cx="3122667" cy="38952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56235" y="1593268"/>
            <a:ext cx="528305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Num_Stage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Stage_Name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Stage_1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Task_Type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serial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Num_Tasks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4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Task_Length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uniform 10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Num_Processes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Read_Buffer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65536</a:t>
            </a:r>
          </a:p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Write_Buffer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65536</a:t>
            </a:r>
          </a:p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Input_Files_Each_Task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</a:t>
            </a:r>
          </a:p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Input_1.Source =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filesystem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Input_1.Size = uniform 1048576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Output_Files_Each_Task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Output_1.Size = uniform 1048576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Interleave_Option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0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Iteration_Num</a:t>
            </a:r>
            <a:r>
              <a:rPr lang="en-US" sz="1600" b="1" dirty="0"/>
              <a:t> = 3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Iteration_Stages</a:t>
            </a:r>
            <a:r>
              <a:rPr lang="en-US" sz="1600" b="1" dirty="0"/>
              <a:t> = Stage_1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Iteration_Substitute</a:t>
            </a:r>
            <a:r>
              <a:rPr lang="en-US" sz="1600" b="1" dirty="0"/>
              <a:t> = Stage_1.Input_1, Stage_1.Output_1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55" y="6493439"/>
            <a:ext cx="8986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applicationskeleton</a:t>
            </a:r>
            <a:r>
              <a:rPr lang="en-US" sz="1400" dirty="0"/>
              <a:t>/Skeleton/blob/master/</a:t>
            </a:r>
            <a:r>
              <a:rPr lang="en-US" sz="1400" dirty="0" err="1"/>
              <a:t>src</a:t>
            </a:r>
            <a:r>
              <a:rPr lang="en-US" sz="1400" dirty="0"/>
              <a:t>/sample-input/single-stage-</a:t>
            </a:r>
            <a:r>
              <a:rPr lang="en-US" sz="1400" dirty="0" err="1"/>
              <a:t>iterative.input</a:t>
            </a:r>
            <a:endParaRPr lang="en-US" sz="14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62140" y="5674189"/>
            <a:ext cx="3756235" cy="819250"/>
          </a:xfrm>
          <a:prstGeom prst="wedgeRoundRectCallout">
            <a:avLst>
              <a:gd name="adj1" fmla="val 52415"/>
              <a:gd name="adj2" fmla="val -27333"/>
              <a:gd name="adj3" fmla="val 16667"/>
            </a:avLst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000000"/>
                </a:solidFill>
              </a:rPr>
              <a:t>Stage_1.</a:t>
            </a:r>
            <a:r>
              <a:rPr lang="en-US" dirty="0" smtClean="0">
                <a:solidFill>
                  <a:srgbClr val="000000"/>
                </a:solidFill>
              </a:rPr>
              <a:t>Input_1 </a:t>
            </a:r>
            <a:r>
              <a:rPr lang="en-US" smtClean="0">
                <a:solidFill>
                  <a:srgbClr val="000000"/>
                </a:solidFill>
              </a:rPr>
              <a:t>and </a:t>
            </a:r>
            <a:r>
              <a:rPr lang="en-US" smtClean="0">
                <a:solidFill>
                  <a:srgbClr val="000000"/>
                </a:solidFill>
              </a:rPr>
              <a:t>Stage_1.</a:t>
            </a:r>
            <a:r>
              <a:rPr lang="en-US" dirty="0" smtClean="0">
                <a:solidFill>
                  <a:srgbClr val="000000"/>
                </a:solidFill>
              </a:rPr>
              <a:t>Output_1 should have IDENTICAL number of files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23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Tested on Mac or Linux</a:t>
            </a:r>
          </a:p>
          <a:p>
            <a:r>
              <a:rPr lang="en-US" sz="2400" dirty="0" smtClean="0"/>
              <a:t>By default, uses Python3 (but can fall back to Python2, if first line in </a:t>
            </a:r>
            <a:r>
              <a:rPr lang="en-US" sz="2400" dirty="0" err="1" smtClean="0"/>
              <a:t>skeleton.py</a:t>
            </a:r>
            <a:r>
              <a:rPr lang="en-US" sz="2400" dirty="0" smtClean="0"/>
              <a:t> is changed)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Python2 is not compatible with the external mapper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400" dirty="0" smtClean="0"/>
              <a:t>Swift:</a:t>
            </a:r>
          </a:p>
          <a:p>
            <a:pPr lvl="1"/>
            <a:r>
              <a:rPr lang="en-US" sz="2000" dirty="0" smtClean="0"/>
              <a:t>Requires Swift to run output Swift scripts</a:t>
            </a:r>
          </a:p>
          <a:p>
            <a:r>
              <a:rPr lang="en-US" sz="2400" dirty="0" smtClean="0"/>
              <a:t>Pegasus:</a:t>
            </a:r>
          </a:p>
          <a:p>
            <a:pPr lvl="1"/>
            <a:r>
              <a:rPr lang="en-US" sz="2000" dirty="0" smtClean="0"/>
              <a:t>Requires Pegasus to run output Pegasus DAX</a:t>
            </a:r>
          </a:p>
          <a:p>
            <a:r>
              <a:rPr lang="en-US" sz="2400" dirty="0" smtClean="0"/>
              <a:t>Generating workflow images (as described here):</a:t>
            </a:r>
          </a:p>
          <a:p>
            <a:pPr lvl="1"/>
            <a:r>
              <a:rPr lang="en-US" sz="2000" dirty="0" smtClean="0"/>
              <a:t>Requires Pegasus </a:t>
            </a:r>
            <a:r>
              <a:rPr lang="en-US" sz="2000" dirty="0"/>
              <a:t>dax2dot </a:t>
            </a:r>
            <a:r>
              <a:rPr lang="en-US" sz="2000" dirty="0" smtClean="0"/>
              <a:t>script, which </a:t>
            </a:r>
            <a:r>
              <a:rPr lang="en-US" sz="2000" dirty="0"/>
              <a:t>requires python 2.7 or higher</a:t>
            </a:r>
          </a:p>
          <a:p>
            <a:pPr lvl="1"/>
            <a:r>
              <a:rPr lang="en-US" sz="2000" dirty="0" smtClean="0"/>
              <a:t>Requires </a:t>
            </a:r>
            <a:r>
              <a:rPr lang="en-US" sz="2000" dirty="0" err="1" smtClean="0"/>
              <a:t>graphviz</a:t>
            </a:r>
            <a:r>
              <a:rPr lang="en-US" sz="2000" dirty="0"/>
              <a:t> - http://</a:t>
            </a:r>
            <a:r>
              <a:rPr lang="en-US" sz="2000" smtClean="0"/>
              <a:t>www.graphviz.org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89051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Stage Iterative Workflow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" y="499869"/>
            <a:ext cx="809689" cy="8096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355" y="6277279"/>
            <a:ext cx="89869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applicationskeleton</a:t>
            </a:r>
            <a:r>
              <a:rPr lang="en-US" sz="1400" dirty="0"/>
              <a:t>/Skeleton/blob/master/</a:t>
            </a:r>
            <a:r>
              <a:rPr lang="en-US" sz="1400" dirty="0" err="1"/>
              <a:t>src</a:t>
            </a:r>
            <a:r>
              <a:rPr lang="en-US" sz="1400" dirty="0"/>
              <a:t>/sample-input</a:t>
            </a:r>
            <a:r>
              <a:rPr lang="en-US" sz="1400" dirty="0" smtClean="0"/>
              <a:t>/multiple-</a:t>
            </a:r>
            <a:r>
              <a:rPr lang="en-US" sz="1400" dirty="0"/>
              <a:t>stage-</a:t>
            </a:r>
            <a:r>
              <a:rPr lang="en-US" sz="1400" dirty="0" err="1"/>
              <a:t>iterative.input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457200" y="1417638"/>
            <a:ext cx="4572000" cy="45243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</a:rPr>
              <a:t>Stage_Name</a:t>
            </a:r>
            <a:r>
              <a:rPr lang="en-US" dirty="0">
                <a:solidFill>
                  <a:srgbClr val="7F7F7F"/>
                </a:solidFill>
              </a:rPr>
              <a:t> = Stage_3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Task_Type</a:t>
            </a:r>
            <a:r>
              <a:rPr lang="en-US" dirty="0">
                <a:solidFill>
                  <a:srgbClr val="7F7F7F"/>
                </a:solidFill>
              </a:rPr>
              <a:t> = serial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Num_Tasks</a:t>
            </a:r>
            <a:r>
              <a:rPr lang="en-US" dirty="0">
                <a:solidFill>
                  <a:srgbClr val="7F7F7F"/>
                </a:solidFill>
              </a:rPr>
              <a:t> = 6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Task_Length</a:t>
            </a:r>
            <a:r>
              <a:rPr lang="en-US" dirty="0">
                <a:solidFill>
                  <a:srgbClr val="7F7F7F"/>
                </a:solidFill>
              </a:rPr>
              <a:t> = uniform 32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Num_Processes</a:t>
            </a:r>
            <a:r>
              <a:rPr lang="en-US" dirty="0">
                <a:solidFill>
                  <a:srgbClr val="7F7F7F"/>
                </a:solidFill>
              </a:rPr>
              <a:t> = 1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Read_Buffer</a:t>
            </a:r>
            <a:r>
              <a:rPr lang="en-US" dirty="0">
                <a:solidFill>
                  <a:srgbClr val="7F7F7F"/>
                </a:solidFill>
              </a:rPr>
              <a:t> = 65536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Write_Buffer</a:t>
            </a:r>
            <a:r>
              <a:rPr lang="de-DE" dirty="0">
                <a:solidFill>
                  <a:srgbClr val="7F7F7F"/>
                </a:solidFill>
              </a:rPr>
              <a:t> = 65536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Input_Files_Each_Task</a:t>
            </a:r>
            <a:r>
              <a:rPr lang="de-DE" dirty="0">
                <a:solidFill>
                  <a:srgbClr val="7F7F7F"/>
                </a:solidFill>
              </a:rPr>
              <a:t> = 1</a:t>
            </a:r>
          </a:p>
          <a:p>
            <a:r>
              <a:rPr lang="de-DE" dirty="0">
                <a:solidFill>
                  <a:srgbClr val="7F7F7F"/>
                </a:solidFill>
              </a:rPr>
              <a:t>        Input_1.Source = Stage_2.Output_1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Output_Files_Each_Task</a:t>
            </a:r>
            <a:r>
              <a:rPr lang="de-DE" dirty="0">
                <a:solidFill>
                  <a:srgbClr val="7F7F7F"/>
                </a:solidFill>
              </a:rPr>
              <a:t> = 1</a:t>
            </a:r>
          </a:p>
          <a:p>
            <a:r>
              <a:rPr lang="en-US" dirty="0">
                <a:solidFill>
                  <a:srgbClr val="7F7F7F"/>
                </a:solidFill>
              </a:rPr>
              <a:t>        Output_1.Size = uniform 1048576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Interleave_Option</a:t>
            </a:r>
            <a:r>
              <a:rPr lang="en-US" dirty="0">
                <a:solidFill>
                  <a:srgbClr val="7F7F7F"/>
                </a:solidFill>
              </a:rPr>
              <a:t> = 0</a:t>
            </a:r>
          </a:p>
          <a:p>
            <a:r>
              <a:rPr lang="en-US" dirty="0"/>
              <a:t>   </a:t>
            </a:r>
            <a:r>
              <a:rPr lang="en-US" b="1" dirty="0"/>
              <a:t> </a:t>
            </a:r>
            <a:r>
              <a:rPr lang="en-US" b="1" dirty="0" err="1"/>
              <a:t>Iteration_Num</a:t>
            </a:r>
            <a:r>
              <a:rPr lang="en-US" b="1" dirty="0"/>
              <a:t> = 3</a:t>
            </a:r>
          </a:p>
          <a:p>
            <a:r>
              <a:rPr lang="en-US" b="1" dirty="0"/>
              <a:t>    </a:t>
            </a:r>
            <a:r>
              <a:rPr lang="en-US" b="1" dirty="0" err="1"/>
              <a:t>Iteration_Stages</a:t>
            </a:r>
            <a:r>
              <a:rPr lang="en-US" b="1" dirty="0"/>
              <a:t> = Stage_3, Stage_4</a:t>
            </a:r>
          </a:p>
          <a:p>
            <a:r>
              <a:rPr lang="en-US" b="1" dirty="0"/>
              <a:t>    </a:t>
            </a:r>
            <a:r>
              <a:rPr lang="en-US" b="1" dirty="0" err="1"/>
              <a:t>Iteration_Substitute</a:t>
            </a:r>
            <a:r>
              <a:rPr lang="en-US" b="1" dirty="0"/>
              <a:t> = Stage_3.Input_1, Stage_4.Output_1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417638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</a:rPr>
              <a:t>Stage_Name</a:t>
            </a:r>
            <a:r>
              <a:rPr lang="en-US" dirty="0">
                <a:solidFill>
                  <a:srgbClr val="7F7F7F"/>
                </a:solidFill>
              </a:rPr>
              <a:t> = Stage_4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Task_Type</a:t>
            </a:r>
            <a:r>
              <a:rPr lang="en-US" dirty="0">
                <a:solidFill>
                  <a:srgbClr val="7F7F7F"/>
                </a:solidFill>
              </a:rPr>
              <a:t> = serial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Num_Tasks</a:t>
            </a:r>
            <a:r>
              <a:rPr lang="en-US" dirty="0">
                <a:solidFill>
                  <a:srgbClr val="7F7F7F"/>
                </a:solidFill>
              </a:rPr>
              <a:t> = 6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Task_Length</a:t>
            </a:r>
            <a:r>
              <a:rPr lang="en-US" dirty="0">
                <a:solidFill>
                  <a:srgbClr val="7F7F7F"/>
                </a:solidFill>
              </a:rPr>
              <a:t> = uniform 32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Num_Processes</a:t>
            </a:r>
            <a:r>
              <a:rPr lang="en-US" dirty="0">
                <a:solidFill>
                  <a:srgbClr val="7F7F7F"/>
                </a:solidFill>
              </a:rPr>
              <a:t> = 1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Read_Buffer</a:t>
            </a:r>
            <a:r>
              <a:rPr lang="en-US" dirty="0">
                <a:solidFill>
                  <a:srgbClr val="7F7F7F"/>
                </a:solidFill>
              </a:rPr>
              <a:t> = 65536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Write_Buffer</a:t>
            </a:r>
            <a:r>
              <a:rPr lang="de-DE" dirty="0">
                <a:solidFill>
                  <a:srgbClr val="7F7F7F"/>
                </a:solidFill>
              </a:rPr>
              <a:t> = 65536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Input_Files_Each_Task</a:t>
            </a:r>
            <a:r>
              <a:rPr lang="de-DE" dirty="0">
                <a:solidFill>
                  <a:srgbClr val="7F7F7F"/>
                </a:solidFill>
              </a:rPr>
              <a:t> = 1</a:t>
            </a:r>
          </a:p>
          <a:p>
            <a:r>
              <a:rPr lang="de-DE" dirty="0">
                <a:solidFill>
                  <a:srgbClr val="7F7F7F"/>
                </a:solidFill>
              </a:rPr>
              <a:t>        Input_1.Source = Stage_3.Output_1</a:t>
            </a:r>
          </a:p>
          <a:p>
            <a:r>
              <a:rPr lang="de-DE" dirty="0">
                <a:solidFill>
                  <a:srgbClr val="7F7F7F"/>
                </a:solidFill>
              </a:rPr>
              <a:t>    </a:t>
            </a:r>
            <a:r>
              <a:rPr lang="de-DE" dirty="0" err="1">
                <a:solidFill>
                  <a:srgbClr val="7F7F7F"/>
                </a:solidFill>
              </a:rPr>
              <a:t>Output_Files_Each_Task</a:t>
            </a:r>
            <a:r>
              <a:rPr lang="de-DE" dirty="0">
                <a:solidFill>
                  <a:srgbClr val="7F7F7F"/>
                </a:solidFill>
              </a:rPr>
              <a:t> = 1</a:t>
            </a:r>
          </a:p>
          <a:p>
            <a:r>
              <a:rPr lang="en-US" dirty="0">
                <a:solidFill>
                  <a:srgbClr val="7F7F7F"/>
                </a:solidFill>
              </a:rPr>
              <a:t>        Output_1.Size = uniform 1048576</a:t>
            </a:r>
          </a:p>
          <a:p>
            <a:r>
              <a:rPr lang="en-US" dirty="0">
                <a:solidFill>
                  <a:srgbClr val="7F7F7F"/>
                </a:solidFill>
              </a:rPr>
              <a:t>    </a:t>
            </a:r>
            <a:r>
              <a:rPr lang="en-US" dirty="0" err="1">
                <a:solidFill>
                  <a:srgbClr val="7F7F7F"/>
                </a:solidFill>
              </a:rPr>
              <a:t>Interleave_Option</a:t>
            </a:r>
            <a:r>
              <a:rPr lang="en-US" dirty="0">
                <a:solidFill>
                  <a:srgbClr val="7F7F7F"/>
                </a:solidFill>
              </a:rPr>
              <a:t> = 0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607607" y="5660679"/>
            <a:ext cx="4796631" cy="616600"/>
          </a:xfrm>
          <a:prstGeom prst="wedgeRoundRectCallout">
            <a:avLst>
              <a:gd name="adj1" fmla="val -42241"/>
              <a:gd name="adj2" fmla="val -86491"/>
              <a:gd name="adj3" fmla="val 16667"/>
            </a:avLst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Stage_3.Input_1 and Stage_4.Output_1 should have IDENTICAL number of files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183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List of Sample Inputs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" y="499869"/>
            <a:ext cx="809689" cy="8096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872" y="1617469"/>
            <a:ext cx="26670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14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Pegasus to create workflow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Pegasus dax2dot script requires python 2.7 or higher</a:t>
            </a:r>
          </a:p>
          <a:p>
            <a:r>
              <a:rPr lang="en-US" dirty="0" smtClean="0"/>
              <a:t>Visualizing DAX requires </a:t>
            </a:r>
            <a:r>
              <a:rPr lang="en-US" dirty="0" err="1" smtClean="0"/>
              <a:t>graphviz</a:t>
            </a:r>
            <a:endParaRPr lang="en-US" dirty="0"/>
          </a:p>
          <a:p>
            <a:pPr lvl="1"/>
            <a:r>
              <a:rPr lang="en-US" dirty="0" smtClean="0"/>
              <a:t>Example usage:</a:t>
            </a:r>
          </a:p>
          <a:p>
            <a:pPr lvl="2"/>
            <a:r>
              <a:rPr lang="en-US" dirty="0" smtClean="0"/>
              <a:t>cd Skeleton/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2"/>
            <a:r>
              <a:rPr lang="en-US" dirty="0" smtClean="0"/>
              <a:t>./</a:t>
            </a:r>
            <a:r>
              <a:rPr lang="en-US" dirty="0" err="1" smtClean="0"/>
              <a:t>skeleton.py</a:t>
            </a:r>
            <a:r>
              <a:rPr lang="en-US" dirty="0" smtClean="0"/>
              <a:t> sample-input/</a:t>
            </a:r>
            <a:r>
              <a:rPr lang="en-US" dirty="0" err="1" smtClean="0"/>
              <a:t>bag.input</a:t>
            </a:r>
            <a:r>
              <a:rPr lang="en-US" dirty="0" smtClean="0"/>
              <a:t> DAX &gt; </a:t>
            </a:r>
            <a:r>
              <a:rPr lang="en-US" dirty="0" err="1" smtClean="0"/>
              <a:t>bag.dax</a:t>
            </a:r>
            <a:endParaRPr lang="en-US" dirty="0" smtClean="0"/>
          </a:p>
          <a:p>
            <a:pPr lvl="2"/>
            <a:r>
              <a:rPr lang="en-US" dirty="0" smtClean="0"/>
              <a:t>../</a:t>
            </a:r>
            <a:r>
              <a:rPr lang="en-US" dirty="0" err="1" smtClean="0"/>
              <a:t>util</a:t>
            </a:r>
            <a:r>
              <a:rPr lang="en-US" dirty="0" smtClean="0"/>
              <a:t>/</a:t>
            </a:r>
            <a:r>
              <a:rPr lang="en-US" dirty="0" err="1" smtClean="0"/>
              <a:t>plot.sh</a:t>
            </a:r>
            <a:r>
              <a:rPr lang="en-US" dirty="0" smtClean="0"/>
              <a:t> </a:t>
            </a:r>
            <a:r>
              <a:rPr lang="en-US" dirty="0" err="1" smtClean="0"/>
              <a:t>bag.dax</a:t>
            </a:r>
            <a:endParaRPr lang="en-US" dirty="0" smtClean="0"/>
          </a:p>
          <a:p>
            <a:pPr lvl="2"/>
            <a:r>
              <a:rPr lang="en-US" dirty="0"/>
              <a:t>o</a:t>
            </a:r>
            <a:r>
              <a:rPr lang="en-US" dirty="0" smtClean="0"/>
              <a:t>pen </a:t>
            </a:r>
            <a:r>
              <a:rPr lang="en-US" dirty="0" err="1" smtClean="0"/>
              <a:t>bag.png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1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&amp;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clone </a:t>
            </a:r>
            <a:r>
              <a:rPr lang="en-US" sz="2400" dirty="0">
                <a:hlinkClick r:id="rId2"/>
              </a:rPr>
              <a:t>https://github.com/applicationskeleton/</a:t>
            </a:r>
            <a:r>
              <a:rPr lang="en-US" sz="2400" dirty="0" smtClean="0">
                <a:hlinkClick r:id="rId2"/>
              </a:rPr>
              <a:t>Skeleton.git</a:t>
            </a:r>
            <a:endParaRPr lang="en-US" sz="2400" dirty="0" smtClean="0"/>
          </a:p>
          <a:p>
            <a:r>
              <a:rPr lang="en-US" sz="2400" dirty="0" smtClean="0"/>
              <a:t>cd Skeleton/</a:t>
            </a:r>
            <a:r>
              <a:rPr lang="en-US" sz="2400" dirty="0" err="1" smtClean="0"/>
              <a:t>src</a:t>
            </a:r>
            <a:endParaRPr lang="en-US" sz="2400" dirty="0" smtClean="0"/>
          </a:p>
          <a:p>
            <a:pPr lvl="1"/>
            <a:r>
              <a:rPr lang="en-US" sz="2000" dirty="0" smtClean="0"/>
              <a:t>If using python2, change first line of </a:t>
            </a:r>
            <a:r>
              <a:rPr lang="en-US" sz="2000" dirty="0" err="1" smtClean="0"/>
              <a:t>skeleton.py</a:t>
            </a:r>
            <a:r>
              <a:rPr lang="en-US" sz="2000" dirty="0" smtClean="0"/>
              <a:t> to</a:t>
            </a:r>
          </a:p>
          <a:p>
            <a:pPr lvl="2"/>
            <a:r>
              <a:rPr lang="en-US" sz="1600" dirty="0">
                <a:latin typeface="American Typewriter"/>
                <a:cs typeface="American Typewriter"/>
              </a:rPr>
              <a:t>#!/</a:t>
            </a:r>
            <a:r>
              <a:rPr lang="en-US" sz="1600" dirty="0" err="1">
                <a:latin typeface="American Typewriter"/>
                <a:cs typeface="American Typewriter"/>
              </a:rPr>
              <a:t>usr</a:t>
            </a:r>
            <a:r>
              <a:rPr lang="en-US" sz="1600" dirty="0">
                <a:latin typeface="American Typewriter"/>
                <a:cs typeface="American Typewriter"/>
              </a:rPr>
              <a:t>/bin/</a:t>
            </a:r>
            <a:r>
              <a:rPr lang="en-US" sz="1600" dirty="0" err="1">
                <a:latin typeface="American Typewriter"/>
                <a:cs typeface="American Typewriter"/>
              </a:rPr>
              <a:t>env</a:t>
            </a:r>
            <a:r>
              <a:rPr lang="en-US" sz="1600" dirty="0">
                <a:latin typeface="American Typewriter"/>
                <a:cs typeface="American Typewriter"/>
              </a:rPr>
              <a:t> python</a:t>
            </a:r>
            <a:endParaRPr lang="en-US" sz="1600" dirty="0" smtClean="0">
              <a:latin typeface="American Typewriter"/>
              <a:cs typeface="American Typewriter"/>
            </a:endParaRPr>
          </a:p>
          <a:p>
            <a:r>
              <a:rPr lang="en-US" sz="2400" dirty="0" smtClean="0"/>
              <a:t>Test case:</a:t>
            </a:r>
          </a:p>
          <a:p>
            <a:pPr lvl="1"/>
            <a:r>
              <a:rPr lang="en-US" sz="2000" b="1" dirty="0" smtClean="0">
                <a:latin typeface="American Typewriter"/>
                <a:cs typeface="American Typewriter"/>
              </a:rPr>
              <a:t>./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skeleton.py</a:t>
            </a:r>
            <a:r>
              <a:rPr lang="en-US" sz="2000" b="1" dirty="0" smtClean="0">
                <a:latin typeface="American Typewriter"/>
                <a:cs typeface="American Typewriter"/>
              </a:rPr>
              <a:t> sample-input/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bag.input</a:t>
            </a:r>
            <a:r>
              <a:rPr lang="en-US" sz="2000" b="1" dirty="0">
                <a:latin typeface="American Typewriter"/>
                <a:cs typeface="American Typewriter"/>
              </a:rPr>
              <a:t> </a:t>
            </a:r>
            <a:r>
              <a:rPr lang="en-US" sz="2000" b="1" dirty="0" smtClean="0">
                <a:latin typeface="American Typewriter"/>
                <a:cs typeface="American Typewriter"/>
              </a:rPr>
              <a:t>Shell</a:t>
            </a:r>
          </a:p>
          <a:p>
            <a:r>
              <a:rPr lang="en-US" sz="2400" dirty="0" smtClean="0"/>
              <a:t>Should print (the shell commands needed to execute the application):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5 65536 65536 1 1 0 Stage_1_Input/Stage_1_Input_0_1 Stage_1_Output/Stage_1_Output_0_1 4200000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5 65536 65536 1 1 0 Stage_1_Input/Stage_1_Input_0_2 Stage_1_Output/Stage_1_Output_0_2 4200000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5 65536 65536 1 1 0 Stage_1_Input/Stage_1_Input_0_3 Stage_1_Output/Stage_1_Output_0_3 4200000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5 65536 65536 1 1 0 Stage_1_Input/Stage_1_Input_0_4 Stage_1_Output/Stage_1_Output_0_4 </a:t>
            </a:r>
            <a:r>
              <a:rPr lang="en-US" sz="1000" dirty="0" smtClean="0">
                <a:latin typeface="American Typewriter"/>
                <a:cs typeface="American Typewriter"/>
              </a:rPr>
              <a:t>4200000</a:t>
            </a:r>
          </a:p>
        </p:txBody>
      </p:sp>
    </p:spTree>
    <p:extLst>
      <p:ext uri="{BB962C8B-B14F-4D97-AF65-F5344CB8AC3E}">
        <p14:creationId xmlns:p14="http://schemas.microsoft.com/office/powerpoint/2010/main" val="202659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example (create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Create the </a:t>
            </a:r>
            <a:r>
              <a:rPr lang="en-US" sz="2400" dirty="0" smtClean="0"/>
              <a:t>tasks:</a:t>
            </a:r>
          </a:p>
          <a:p>
            <a:pPr lvl="1"/>
            <a:r>
              <a:rPr lang="en-US" sz="2000" b="1" dirty="0" smtClean="0">
                <a:latin typeface="American Typewriter"/>
                <a:cs typeface="American Typewriter"/>
              </a:rPr>
              <a:t>./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skeleton.py</a:t>
            </a:r>
            <a:r>
              <a:rPr lang="en-US" sz="2000" b="1" dirty="0" smtClean="0">
                <a:latin typeface="American Typewriter"/>
                <a:cs typeface="American Typewriter"/>
              </a:rPr>
              <a:t> sample-input/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bag.input</a:t>
            </a:r>
            <a:r>
              <a:rPr lang="en-US" sz="2000" b="1" dirty="0">
                <a:latin typeface="American Typewriter"/>
                <a:cs typeface="American Typewriter"/>
              </a:rPr>
              <a:t> </a:t>
            </a:r>
            <a:r>
              <a:rPr lang="en-US" sz="2000" b="1" dirty="0" smtClean="0">
                <a:latin typeface="American Typewriter"/>
                <a:cs typeface="American Typewriter"/>
              </a:rPr>
              <a:t>Shell &gt; workflow	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This creates</a:t>
            </a:r>
          </a:p>
          <a:p>
            <a:pPr marL="742950" lvl="2" indent="-342900"/>
            <a:r>
              <a:rPr lang="en-US" sz="2000" dirty="0" err="1" smtClean="0">
                <a:latin typeface="American Typewriter"/>
                <a:cs typeface="American Typewriter"/>
              </a:rPr>
              <a:t>bag_Setup.sh</a:t>
            </a:r>
            <a:r>
              <a:rPr lang="en-US" sz="2000" dirty="0" smtClean="0"/>
              <a:t> – </a:t>
            </a:r>
            <a:r>
              <a:rPr lang="en-US" sz="2000" dirty="0"/>
              <a:t>the script that </a:t>
            </a:r>
            <a:r>
              <a:rPr lang="en-US" sz="2000" dirty="0" smtClean="0"/>
              <a:t>creates the </a:t>
            </a:r>
            <a:r>
              <a:rPr lang="en-US" sz="2000" dirty="0"/>
              <a:t>input and output directories</a:t>
            </a:r>
            <a:r>
              <a:rPr lang="en-US" sz="2000" dirty="0" smtClean="0"/>
              <a:t> for the tasks, and creates the initial input files</a:t>
            </a:r>
          </a:p>
          <a:p>
            <a:pPr marL="742950" lvl="2" indent="-342900"/>
            <a:r>
              <a:rPr lang="en-US" sz="2000" dirty="0">
                <a:latin typeface="American Typewriter"/>
                <a:cs typeface="American Typewriter"/>
              </a:rPr>
              <a:t>workflow</a:t>
            </a:r>
            <a:r>
              <a:rPr lang="en-US" sz="2000" dirty="0"/>
              <a:t> – the script that can be executed to run the workflow</a:t>
            </a:r>
          </a:p>
          <a:p>
            <a:pPr marL="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7448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 Input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23" y="513379"/>
            <a:ext cx="809689" cy="809689"/>
          </a:xfrm>
          <a:prstGeom prst="rect">
            <a:avLst/>
          </a:prstGeom>
        </p:spPr>
      </p:pic>
      <p:pic>
        <p:nvPicPr>
          <p:cNvPr id="12" name="Picture 11" descr="ba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6" y="1513116"/>
            <a:ext cx="3888162" cy="4845014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101118" y="1721790"/>
            <a:ext cx="5042882" cy="45259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Num_Stage</a:t>
            </a:r>
            <a:r>
              <a:rPr lang="en-US" sz="2000" dirty="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</a:t>
            </a:r>
            <a:r>
              <a:rPr lang="en-US" sz="2000" dirty="0"/>
              <a:t> </a:t>
            </a:r>
            <a:r>
              <a:rPr lang="en-US" sz="2000" dirty="0" err="1" smtClean="0"/>
              <a:t>Stage_Name</a:t>
            </a:r>
            <a:r>
              <a:rPr lang="en-US" sz="2000" dirty="0" smtClean="0"/>
              <a:t> </a:t>
            </a:r>
            <a:r>
              <a:rPr lang="en-US" sz="2000" dirty="0"/>
              <a:t>= Stage_1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dirty="0" smtClean="0"/>
              <a:t>  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serial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dirty="0" smtClean="0"/>
              <a:t>   </a:t>
            </a:r>
            <a:r>
              <a:rPr lang="en-US" sz="2000" dirty="0" err="1" smtClean="0"/>
              <a:t>Num_Tasks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4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dirty="0" smtClean="0"/>
              <a:t>  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</a:t>
            </a:r>
            <a:r>
              <a:rPr lang="en-US" sz="2000" dirty="0"/>
              <a:t>= uniform </a:t>
            </a:r>
            <a:r>
              <a:rPr lang="en-US" sz="2000" dirty="0" smtClean="0"/>
              <a:t>5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</a:t>
            </a:r>
            <a:r>
              <a:rPr lang="en-US" sz="2000" dirty="0"/>
              <a:t>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    </a:t>
            </a:r>
            <a:r>
              <a:rPr lang="de-DE" sz="2000" dirty="0" smtClean="0"/>
              <a:t>   </a:t>
            </a:r>
            <a:r>
              <a:rPr lang="de-DE" sz="2000" dirty="0" err="1" smtClean="0"/>
              <a:t>Write_Buffer</a:t>
            </a:r>
            <a:r>
              <a:rPr lang="de-DE" sz="2000" dirty="0" smtClean="0"/>
              <a:t> </a:t>
            </a:r>
            <a:r>
              <a:rPr lang="de-DE" sz="2000" dirty="0"/>
              <a:t>= 65536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    </a:t>
            </a:r>
            <a:r>
              <a:rPr lang="de-DE" sz="2000" dirty="0" smtClean="0"/>
              <a:t>   </a:t>
            </a:r>
            <a:r>
              <a:rPr lang="de-DE" sz="2000" dirty="0" err="1" smtClean="0"/>
              <a:t>Input_Files_Each_Task</a:t>
            </a:r>
            <a:r>
              <a:rPr lang="de-DE" sz="2000" dirty="0" smtClean="0"/>
              <a:t> </a:t>
            </a:r>
            <a:r>
              <a:rPr lang="de-DE" sz="2000" dirty="0"/>
              <a:t>= 1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        </a:t>
            </a:r>
            <a:r>
              <a:rPr lang="de-DE" sz="2000" dirty="0" smtClean="0"/>
              <a:t>   Input_1</a:t>
            </a:r>
            <a:r>
              <a:rPr lang="de-DE" sz="2000" dirty="0"/>
              <a:t>.Source = </a:t>
            </a:r>
            <a:r>
              <a:rPr lang="de-DE" sz="2000" dirty="0" err="1"/>
              <a:t>filesystem</a:t>
            </a:r>
            <a:endParaRPr lang="de-DE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    </a:t>
            </a:r>
            <a:r>
              <a:rPr lang="en-US" sz="2000" dirty="0" smtClean="0"/>
              <a:t>   Input_1</a:t>
            </a:r>
            <a:r>
              <a:rPr lang="en-US" sz="2000" dirty="0"/>
              <a:t>.Size = uniform 2100000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dirty="0" smtClean="0"/>
              <a:t>   </a:t>
            </a:r>
            <a:r>
              <a:rPr lang="en-US" sz="2000" dirty="0" err="1" smtClean="0"/>
              <a:t>Output_Files_Each_Task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    </a:t>
            </a:r>
            <a:r>
              <a:rPr lang="en-US" sz="2000" dirty="0" smtClean="0"/>
              <a:t>   Output_1</a:t>
            </a:r>
            <a:r>
              <a:rPr lang="en-US" sz="2000" dirty="0"/>
              <a:t>.Size = uniform </a:t>
            </a:r>
            <a:r>
              <a:rPr lang="en-US" sz="2000" dirty="0" smtClean="0"/>
              <a:t>4200000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dirty="0" smtClean="0"/>
              <a:t>   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</a:t>
            </a:r>
            <a:r>
              <a:rPr lang="en-US" sz="2000" dirty="0"/>
              <a:t>= 0</a:t>
            </a:r>
          </a:p>
        </p:txBody>
      </p:sp>
      <p:sp>
        <p:nvSpPr>
          <p:cNvPr id="14" name="Oval 13"/>
          <p:cNvSpPr/>
          <p:nvPr/>
        </p:nvSpPr>
        <p:spPr>
          <a:xfrm>
            <a:off x="212956" y="3458553"/>
            <a:ext cx="3888162" cy="864638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2956" y="1513116"/>
            <a:ext cx="3888162" cy="864638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2956" y="5386904"/>
            <a:ext cx="3888162" cy="864638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12957" y="6358130"/>
            <a:ext cx="8718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applicationskeleton</a:t>
            </a:r>
            <a:r>
              <a:rPr lang="en-US" dirty="0"/>
              <a:t>/Skeleton/blob/master/</a:t>
            </a:r>
            <a:r>
              <a:rPr lang="en-US" dirty="0" err="1"/>
              <a:t>src</a:t>
            </a:r>
            <a:r>
              <a:rPr lang="en-US" dirty="0"/>
              <a:t>/sample-input/</a:t>
            </a:r>
            <a:r>
              <a:rPr lang="en-US" dirty="0" err="1"/>
              <a:t>bag.input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51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  <p:bldP spid="16" grpId="1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Task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81" y="513379"/>
            <a:ext cx="809689" cy="8096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of </a:t>
            </a:r>
            <a:r>
              <a:rPr lang="en-US" dirty="0" err="1" smtClean="0"/>
              <a:t>skeleton.py</a:t>
            </a:r>
            <a:r>
              <a:rPr lang="en-US" dirty="0" smtClean="0"/>
              <a:t> (captured in workflow)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1.1 65536 65536 1 1 0 Stage_1_Input/Stage_1_Input_0_1 Stage_1_Output/Stage_1_Output_0_1 4200000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1.1 65536 65536 1 1 0 Stage_1_Input/Stage_1_Input_0_2 Stage_1_Output/Stage_1_Output_0_2 4200000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1.1 65536 65536 1 1 0 Stage_1_Input/Stage_1_Input_0_3 Stage_1_Output/Stage_1_Output_0_3 4200000</a:t>
            </a:r>
          </a:p>
          <a:p>
            <a:pPr lvl="1"/>
            <a:r>
              <a:rPr lang="en-US" sz="1000" dirty="0">
                <a:latin typeface="American Typewriter"/>
                <a:cs typeface="American Typewriter"/>
              </a:rPr>
              <a:t>task serial 1 1.1 65536 65536 1 1 0 Stage_1_Input/Stage_1_Input_0_4 Stage_1_Output/Stage_1_Output_0_4 </a:t>
            </a:r>
            <a:r>
              <a:rPr lang="en-US" sz="1000" dirty="0" smtClean="0">
                <a:latin typeface="American Typewriter"/>
                <a:cs typeface="American Typewriter"/>
              </a:rPr>
              <a:t>4200000</a:t>
            </a:r>
          </a:p>
          <a:p>
            <a:r>
              <a:rPr lang="en-US" sz="2400" dirty="0" smtClean="0"/>
              <a:t>What this means:</a:t>
            </a:r>
          </a:p>
          <a:p>
            <a:pPr lvl="1"/>
            <a:r>
              <a:rPr lang="en-US" sz="2000" dirty="0" err="1" smtClean="0"/>
              <a:t>Path_to_Task</a:t>
            </a:r>
            <a:r>
              <a:rPr lang="en-US" sz="2000" dirty="0" smtClean="0"/>
              <a:t> </a:t>
            </a:r>
            <a:r>
              <a:rPr lang="en-US" sz="2000" dirty="0" err="1" smtClean="0"/>
              <a:t>Task_Type</a:t>
            </a:r>
            <a:r>
              <a:rPr lang="en-US" sz="2000" dirty="0" smtClean="0"/>
              <a:t> </a:t>
            </a:r>
            <a:r>
              <a:rPr lang="en-US" sz="2000" dirty="0" err="1" smtClean="0"/>
              <a:t>Num_Processes</a:t>
            </a:r>
            <a:r>
              <a:rPr lang="en-US" sz="2000" dirty="0" smtClean="0"/>
              <a:t> </a:t>
            </a:r>
            <a:r>
              <a:rPr lang="en-US" sz="2000" dirty="0" err="1" smtClean="0"/>
              <a:t>Task_Length</a:t>
            </a:r>
            <a:r>
              <a:rPr lang="en-US" sz="2000" dirty="0" smtClean="0"/>
              <a:t> </a:t>
            </a:r>
            <a:r>
              <a:rPr lang="en-US" sz="2000" dirty="0" err="1" smtClean="0"/>
              <a:t>Read_Buffer</a:t>
            </a:r>
            <a:r>
              <a:rPr lang="en-US" sz="2000" dirty="0" smtClean="0"/>
              <a:t> </a:t>
            </a:r>
            <a:r>
              <a:rPr lang="en-US" sz="2000" dirty="0" err="1" smtClean="0"/>
              <a:t>Write_Buffer</a:t>
            </a:r>
            <a:r>
              <a:rPr lang="en-US" sz="2000" dirty="0" smtClean="0"/>
              <a:t> </a:t>
            </a:r>
            <a:r>
              <a:rPr lang="en-US" sz="2000" dirty="0" err="1" smtClean="0"/>
              <a:t>Num_Input</a:t>
            </a:r>
            <a:r>
              <a:rPr lang="en-US" sz="2000" dirty="0" smtClean="0"/>
              <a:t> </a:t>
            </a:r>
            <a:r>
              <a:rPr lang="en-US" sz="2000" dirty="0" err="1" smtClean="0"/>
              <a:t>Num_Output</a:t>
            </a:r>
            <a:r>
              <a:rPr lang="en-US" sz="2000" dirty="0" smtClean="0"/>
              <a:t> </a:t>
            </a:r>
            <a:r>
              <a:rPr lang="en-US" sz="2000" dirty="0" err="1" smtClean="0"/>
              <a:t>Interleave_Option</a:t>
            </a:r>
            <a:r>
              <a:rPr lang="en-US" sz="2000" dirty="0" smtClean="0"/>
              <a:t> </a:t>
            </a:r>
            <a:r>
              <a:rPr lang="en-US" sz="2000" dirty="0"/>
              <a:t>[</a:t>
            </a:r>
            <a:r>
              <a:rPr lang="en-US" sz="2000" dirty="0" err="1" smtClean="0"/>
              <a:t>Input_File</a:t>
            </a:r>
            <a:r>
              <a:rPr lang="en-US" sz="2000" dirty="0"/>
              <a:t>] [</a:t>
            </a:r>
            <a:r>
              <a:rPr lang="en-US" sz="2000" dirty="0" err="1" smtClean="0"/>
              <a:t>Output_File</a:t>
            </a:r>
            <a:r>
              <a:rPr lang="en-US" sz="2000" dirty="0" smtClean="0"/>
              <a:t> </a:t>
            </a:r>
            <a:r>
              <a:rPr lang="en-US" sz="2000" dirty="0" err="1" smtClean="0"/>
              <a:t>Output_Size</a:t>
            </a:r>
            <a:r>
              <a:rPr lang="en-US" sz="2000" dirty="0"/>
              <a:t>]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6553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example (run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To compile</a:t>
            </a:r>
          </a:p>
          <a:p>
            <a:pPr marL="742950" lvl="2" indent="-342900"/>
            <a:r>
              <a:rPr lang="en-US" sz="2000" dirty="0" smtClean="0"/>
              <a:t>cd </a:t>
            </a:r>
            <a:r>
              <a:rPr lang="en-US" sz="2000" dirty="0" err="1" smtClean="0"/>
              <a:t>src</a:t>
            </a:r>
            <a:r>
              <a:rPr lang="en-US" sz="2000" dirty="0" smtClean="0"/>
              <a:t>/</a:t>
            </a:r>
          </a:p>
          <a:p>
            <a:pPr marL="742950" lvl="2" indent="-342900"/>
            <a:r>
              <a:rPr lang="en-US" sz="2000" dirty="0" err="1" smtClean="0"/>
              <a:t>gcc</a:t>
            </a:r>
            <a:r>
              <a:rPr lang="en-US" sz="2000" dirty="0" smtClean="0"/>
              <a:t> –o task </a:t>
            </a:r>
            <a:r>
              <a:rPr lang="en-US" sz="2000" dirty="0" err="1" smtClean="0"/>
              <a:t>task.c</a:t>
            </a:r>
            <a:r>
              <a:rPr lang="en-US" sz="2000" dirty="0" smtClean="0"/>
              <a:t> –lm</a:t>
            </a:r>
          </a:p>
          <a:p>
            <a:pPr marL="742950" lvl="2" indent="-342900"/>
            <a:r>
              <a:rPr lang="en-US" sz="2000" dirty="0" smtClean="0"/>
              <a:t>export PATH=$PATH:/path-to-Skeleton/</a:t>
            </a:r>
            <a:r>
              <a:rPr lang="en-US" sz="2000" dirty="0" err="1" smtClean="0"/>
              <a:t>src</a:t>
            </a:r>
            <a:endParaRPr lang="en-US" sz="2000" dirty="0" smtClean="0"/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To run:</a:t>
            </a:r>
            <a:endParaRPr lang="en-US" sz="1600" dirty="0" smtClean="0"/>
          </a:p>
          <a:p>
            <a:pPr marL="742950" lvl="2" indent="-342900"/>
            <a:r>
              <a:rPr lang="en-US" sz="2000" b="1" dirty="0" err="1" smtClean="0"/>
              <a:t>sh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bag_Setup.sh</a:t>
            </a:r>
            <a:endParaRPr lang="en-US" sz="2000" b="1" dirty="0" smtClean="0"/>
          </a:p>
          <a:p>
            <a:pPr marL="742950" lvl="2" indent="-342900"/>
            <a:r>
              <a:rPr lang="en-US" sz="2000" b="1" dirty="0" err="1" smtClean="0"/>
              <a:t>sh</a:t>
            </a:r>
            <a:r>
              <a:rPr lang="en-US" sz="2000" b="1" dirty="0" smtClean="0"/>
              <a:t> workflow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Output check</a:t>
            </a:r>
          </a:p>
          <a:p>
            <a:pPr marL="742950" lvl="2" indent="-342900"/>
            <a:r>
              <a:rPr lang="en-US" sz="2000" dirty="0" smtClean="0"/>
              <a:t>Look in Stage_1_Output for 4 output files, each of size 4200000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132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Create the </a:t>
            </a:r>
            <a:r>
              <a:rPr lang="en-US" sz="2400" dirty="0" smtClean="0"/>
              <a:t>tasks:</a:t>
            </a:r>
          </a:p>
          <a:p>
            <a:pPr lvl="1"/>
            <a:r>
              <a:rPr lang="en-US" sz="2000" b="1" dirty="0" smtClean="0">
                <a:latin typeface="American Typewriter"/>
                <a:cs typeface="American Typewriter"/>
              </a:rPr>
              <a:t>./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skeleton.py</a:t>
            </a:r>
            <a:r>
              <a:rPr lang="en-US" sz="2000" b="1" dirty="0" smtClean="0">
                <a:latin typeface="American Typewriter"/>
                <a:cs typeface="American Typewriter"/>
              </a:rPr>
              <a:t> sample-input/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bag.input</a:t>
            </a:r>
            <a:r>
              <a:rPr lang="en-US" sz="2000" b="1" dirty="0">
                <a:latin typeface="American Typewriter"/>
                <a:cs typeface="American Typewriter"/>
              </a:rPr>
              <a:t> </a:t>
            </a:r>
            <a:r>
              <a:rPr lang="en-US" sz="2000" b="1" dirty="0" smtClean="0">
                <a:latin typeface="American Typewriter"/>
                <a:cs typeface="American Typewriter"/>
              </a:rPr>
              <a:t>Swift &gt; 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workflow.swift</a:t>
            </a:r>
            <a:r>
              <a:rPr lang="en-US" sz="2000" b="1" dirty="0" smtClean="0">
                <a:latin typeface="American Typewriter"/>
                <a:cs typeface="American Typewriter"/>
              </a:rPr>
              <a:t>	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This creates</a:t>
            </a:r>
          </a:p>
          <a:p>
            <a:pPr marL="742950" lvl="2" indent="-342900"/>
            <a:r>
              <a:rPr lang="en-US" sz="2000" dirty="0" err="1" smtClean="0">
                <a:latin typeface="American Typewriter"/>
                <a:cs typeface="American Typewriter"/>
              </a:rPr>
              <a:t>bag_Setup.sh</a:t>
            </a:r>
            <a:r>
              <a:rPr lang="en-US" sz="2000" dirty="0" smtClean="0"/>
              <a:t> – </a:t>
            </a:r>
            <a:r>
              <a:rPr lang="en-US" sz="2000" dirty="0"/>
              <a:t>the script that </a:t>
            </a:r>
            <a:r>
              <a:rPr lang="en-US" sz="2000" dirty="0" smtClean="0"/>
              <a:t>creates the </a:t>
            </a:r>
            <a:r>
              <a:rPr lang="en-US" sz="2000" dirty="0"/>
              <a:t>input and output directories</a:t>
            </a:r>
            <a:r>
              <a:rPr lang="en-US" sz="2000" dirty="0" smtClean="0"/>
              <a:t> for the tasks, and creates the initial input files</a:t>
            </a:r>
          </a:p>
          <a:p>
            <a:pPr marL="742950" lvl="2" indent="-342900"/>
            <a:r>
              <a:rPr lang="en-US" sz="2000" dirty="0" err="1">
                <a:latin typeface="American Typewriter"/>
                <a:cs typeface="American Typewriter"/>
              </a:rPr>
              <a:t>w</a:t>
            </a:r>
            <a:r>
              <a:rPr lang="en-US" sz="2000" dirty="0" err="1" smtClean="0">
                <a:latin typeface="American Typewriter"/>
                <a:cs typeface="American Typewriter"/>
              </a:rPr>
              <a:t>orkflow.swift</a:t>
            </a:r>
            <a:r>
              <a:rPr lang="en-US" sz="2000" dirty="0" smtClean="0"/>
              <a:t> </a:t>
            </a:r>
            <a:r>
              <a:rPr lang="en-US" sz="2000" dirty="0"/>
              <a:t>– the </a:t>
            </a:r>
            <a:r>
              <a:rPr lang="en-US" sz="2000" dirty="0" smtClean="0"/>
              <a:t>Swift script </a:t>
            </a:r>
            <a:r>
              <a:rPr lang="en-US" sz="2000" dirty="0"/>
              <a:t>that can be executed to run the </a:t>
            </a:r>
            <a:r>
              <a:rPr lang="en-US" sz="2000" dirty="0" smtClean="0"/>
              <a:t>workflow</a:t>
            </a:r>
            <a:endParaRPr lang="en-US" sz="2600" dirty="0"/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To Setup:</a:t>
            </a:r>
          </a:p>
          <a:p>
            <a:pPr marL="742950" lvl="2" indent="-342900"/>
            <a:r>
              <a:rPr lang="en-US" sz="2000" dirty="0"/>
              <a:t>Install Swift: http://swift-</a:t>
            </a:r>
            <a:r>
              <a:rPr lang="en-US" sz="2000" dirty="0" err="1"/>
              <a:t>lang.org</a:t>
            </a:r>
            <a:r>
              <a:rPr lang="en-US" sz="2000" dirty="0"/>
              <a:t>/guides/release-0.94/</a:t>
            </a:r>
            <a:r>
              <a:rPr lang="en-US" sz="2000" dirty="0" err="1"/>
              <a:t>quickstart</a:t>
            </a:r>
            <a:r>
              <a:rPr lang="en-US" sz="2000" dirty="0"/>
              <a:t>/</a:t>
            </a:r>
            <a:r>
              <a:rPr lang="en-US" sz="2000" dirty="0" err="1"/>
              <a:t>quickstart.html</a:t>
            </a:r>
            <a:endParaRPr lang="en-US" sz="2000" dirty="0" smtClean="0"/>
          </a:p>
          <a:p>
            <a:pPr marL="742950" lvl="2" indent="-342900"/>
            <a:r>
              <a:rPr lang="en-US" sz="2000" dirty="0" smtClean="0"/>
              <a:t>../</a:t>
            </a:r>
            <a:r>
              <a:rPr lang="en-US" sz="2000" dirty="0" err="1" smtClean="0"/>
              <a:t>util</a:t>
            </a:r>
            <a:r>
              <a:rPr lang="en-US" sz="2000" dirty="0" smtClean="0"/>
              <a:t>/gent-</a:t>
            </a:r>
            <a:r>
              <a:rPr lang="en-US" sz="2000" dirty="0" err="1" smtClean="0"/>
              <a:t>tc</a:t>
            </a:r>
            <a:r>
              <a:rPr lang="en-US" sz="2000" dirty="0" smtClean="0"/>
              <a:t>-</a:t>
            </a:r>
            <a:r>
              <a:rPr lang="en-US" sz="2000" dirty="0" err="1" smtClean="0"/>
              <a:t>data.sh</a:t>
            </a:r>
            <a:r>
              <a:rPr lang="en-US" sz="2000" dirty="0" smtClean="0"/>
              <a:t> &gt; ./</a:t>
            </a:r>
            <a:r>
              <a:rPr lang="en-US" sz="2000" dirty="0" err="1" smtClean="0"/>
              <a:t>tc.data</a:t>
            </a:r>
            <a:endParaRPr lang="en-US" sz="2000" dirty="0" smtClean="0"/>
          </a:p>
          <a:p>
            <a:pPr marL="742950" lvl="2" indent="-342900"/>
            <a:r>
              <a:rPr lang="en-US" sz="2000" dirty="0" err="1" smtClean="0"/>
              <a:t>gcc</a:t>
            </a:r>
            <a:r>
              <a:rPr lang="en-US" sz="2000" dirty="0" smtClean="0"/>
              <a:t> –o task </a:t>
            </a:r>
            <a:r>
              <a:rPr lang="en-US" sz="2000" dirty="0" err="1" smtClean="0"/>
              <a:t>task.c</a:t>
            </a:r>
            <a:r>
              <a:rPr lang="en-US" sz="2000" dirty="0" smtClean="0"/>
              <a:t> -lm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To run:</a:t>
            </a:r>
          </a:p>
          <a:p>
            <a:pPr marL="742950" lvl="2" indent="-342900"/>
            <a:r>
              <a:rPr lang="en-US" sz="2000" b="1" dirty="0" err="1" smtClean="0"/>
              <a:t>sh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bag_Setup.sh</a:t>
            </a:r>
            <a:endParaRPr lang="en-US" sz="2000" b="1" dirty="0" smtClean="0"/>
          </a:p>
          <a:p>
            <a:pPr marL="742950" lvl="2" indent="-342900"/>
            <a:r>
              <a:rPr lang="en-US" sz="2000" b="1" dirty="0" smtClean="0"/>
              <a:t>swift –</a:t>
            </a:r>
            <a:r>
              <a:rPr lang="en-US" sz="2000" b="1" dirty="0" err="1" smtClean="0"/>
              <a:t>tc.file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tc.data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workflow.swift</a:t>
            </a:r>
            <a:endParaRPr lang="en-US" sz="2000" b="1" dirty="0" smtClean="0"/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Output check</a:t>
            </a:r>
          </a:p>
          <a:p>
            <a:pPr marL="742950" lvl="2" indent="-342900"/>
            <a:r>
              <a:rPr lang="en-US" sz="2000" dirty="0" smtClean="0"/>
              <a:t>Look in Stage_1_Output for 4 output files, each of size 4200000</a:t>
            </a:r>
          </a:p>
          <a:p>
            <a:pPr marL="857250" lvl="2" indent="0">
              <a:buNone/>
            </a:pPr>
            <a:r>
              <a:rPr lang="en-US" sz="1100" dirty="0" err="1"/>
              <a:t>zhaozhang@stealth</a:t>
            </a:r>
            <a:r>
              <a:rPr lang="en-US" sz="1100" dirty="0"/>
              <a:t>:/</a:t>
            </a:r>
            <a:r>
              <a:rPr lang="en-US" sz="1100" dirty="0" err="1"/>
              <a:t>var</a:t>
            </a:r>
            <a:r>
              <a:rPr lang="en-US" sz="1100" dirty="0"/>
              <a:t>/</a:t>
            </a:r>
            <a:r>
              <a:rPr lang="en-US" sz="1100" dirty="0" err="1"/>
              <a:t>tmp</a:t>
            </a:r>
            <a:r>
              <a:rPr lang="en-US" sz="1100" dirty="0"/>
              <a:t>/</a:t>
            </a:r>
            <a:r>
              <a:rPr lang="en-US" sz="1100" dirty="0" err="1"/>
              <a:t>ApplicationSkeleton</a:t>
            </a:r>
            <a:r>
              <a:rPr lang="en-US" sz="1100" dirty="0"/>
              <a:t>/Skeleton/</a:t>
            </a:r>
            <a:r>
              <a:rPr lang="en-US" sz="1100" dirty="0" err="1"/>
              <a:t>src</a:t>
            </a:r>
            <a:r>
              <a:rPr lang="en-US" sz="1100" dirty="0"/>
              <a:t>$ </a:t>
            </a:r>
            <a:r>
              <a:rPr lang="en-US" sz="1100" dirty="0" err="1"/>
              <a:t>ls</a:t>
            </a:r>
            <a:r>
              <a:rPr lang="en-US" sz="1100" dirty="0"/>
              <a:t> -l Stage_1_Output/</a:t>
            </a:r>
          </a:p>
          <a:p>
            <a:pPr marL="857250" lvl="2" indent="0">
              <a:buNone/>
            </a:pPr>
            <a:r>
              <a:rPr lang="en-US" sz="1100" dirty="0"/>
              <a:t>total 16416</a:t>
            </a:r>
          </a:p>
          <a:p>
            <a:pPr marL="857250" lvl="2" indent="0">
              <a:buNone/>
            </a:pPr>
            <a:r>
              <a:rPr lang="hu-HU" sz="1100" dirty="0"/>
              <a:t>-rw------- 1 zhaozhang student 4200000 Sep  6 15:54 Stage_1_Output_0_1</a:t>
            </a:r>
          </a:p>
          <a:p>
            <a:pPr marL="857250" lvl="2" indent="0">
              <a:buNone/>
            </a:pPr>
            <a:r>
              <a:rPr lang="hu-HU" sz="1100" dirty="0"/>
              <a:t>-rw------- 1 zhaozhang student 4200000 Sep  6 15:54 Stage_1_Output_0_2</a:t>
            </a:r>
          </a:p>
          <a:p>
            <a:pPr marL="857250" lvl="2" indent="0">
              <a:buNone/>
            </a:pPr>
            <a:r>
              <a:rPr lang="hu-HU" sz="1100" dirty="0"/>
              <a:t>-rw------- 1 zhaozhang student 4200000 Sep  6 15:54 Stage_1_Output_0_3</a:t>
            </a:r>
          </a:p>
          <a:p>
            <a:pPr marL="857250" lvl="2" indent="0">
              <a:buNone/>
            </a:pPr>
            <a:r>
              <a:rPr lang="hu-HU" sz="1100" dirty="0"/>
              <a:t>-rw------- 1 zhaozhang student 4200000 Sep  6 15:53 Stage_1_Output_0_4</a:t>
            </a:r>
            <a:endParaRPr lang="en-US" dirty="0"/>
          </a:p>
          <a:p>
            <a:pPr marL="742950" lvl="2" indent="-342900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9220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Pegasus example (incomplete)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Create the </a:t>
            </a:r>
            <a:r>
              <a:rPr lang="en-US" sz="2400" dirty="0" smtClean="0"/>
              <a:t>tasks:</a:t>
            </a:r>
          </a:p>
          <a:p>
            <a:pPr lvl="1"/>
            <a:r>
              <a:rPr lang="en-US" sz="2000" b="1" dirty="0" smtClean="0">
                <a:latin typeface="American Typewriter"/>
                <a:cs typeface="American Typewriter"/>
              </a:rPr>
              <a:t>./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skeleton.py</a:t>
            </a:r>
            <a:r>
              <a:rPr lang="en-US" sz="2000" b="1" dirty="0" smtClean="0">
                <a:latin typeface="American Typewriter"/>
                <a:cs typeface="American Typewriter"/>
              </a:rPr>
              <a:t> sample-input/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bag.input</a:t>
            </a:r>
            <a:r>
              <a:rPr lang="en-US" sz="2000" b="1" dirty="0">
                <a:latin typeface="American Typewriter"/>
                <a:cs typeface="American Typewriter"/>
              </a:rPr>
              <a:t> </a:t>
            </a:r>
            <a:r>
              <a:rPr lang="en-US" sz="2000" b="1" dirty="0" smtClean="0">
                <a:latin typeface="American Typewriter"/>
                <a:cs typeface="American Typewriter"/>
              </a:rPr>
              <a:t>Pegasus &gt; </a:t>
            </a:r>
            <a:r>
              <a:rPr lang="en-US" sz="2000" b="1" dirty="0" err="1" smtClean="0">
                <a:latin typeface="American Typewriter"/>
                <a:cs typeface="American Typewriter"/>
              </a:rPr>
              <a:t>workflow.dax</a:t>
            </a:r>
            <a:r>
              <a:rPr lang="en-US" sz="2000" b="1" dirty="0" smtClean="0">
                <a:latin typeface="American Typewriter"/>
                <a:cs typeface="American Typewriter"/>
              </a:rPr>
              <a:t>	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This creates</a:t>
            </a:r>
          </a:p>
          <a:p>
            <a:pPr marL="742950" lvl="2" indent="-342900"/>
            <a:r>
              <a:rPr lang="en-US" sz="2000" dirty="0" err="1" smtClean="0">
                <a:latin typeface="American Typewriter"/>
                <a:cs typeface="American Typewriter"/>
              </a:rPr>
              <a:t>bag_Setup.sh</a:t>
            </a:r>
            <a:r>
              <a:rPr lang="en-US" sz="2000" dirty="0" smtClean="0"/>
              <a:t> – </a:t>
            </a:r>
            <a:r>
              <a:rPr lang="en-US" sz="2000" dirty="0"/>
              <a:t>the script that </a:t>
            </a:r>
            <a:r>
              <a:rPr lang="en-US" sz="2000" dirty="0" smtClean="0"/>
              <a:t>creates the </a:t>
            </a:r>
            <a:r>
              <a:rPr lang="en-US" sz="2000" dirty="0"/>
              <a:t>input and output directories</a:t>
            </a:r>
            <a:r>
              <a:rPr lang="en-US" sz="2000" dirty="0" smtClean="0"/>
              <a:t> for the tasks, and creates the initial input files</a:t>
            </a:r>
          </a:p>
          <a:p>
            <a:pPr marL="742950" lvl="2" indent="-342900"/>
            <a:r>
              <a:rPr lang="en-US" sz="2000" dirty="0" err="1">
                <a:latin typeface="American Typewriter"/>
                <a:cs typeface="American Typewriter"/>
              </a:rPr>
              <a:t>w</a:t>
            </a:r>
            <a:r>
              <a:rPr lang="en-US" sz="2000" dirty="0" err="1" smtClean="0">
                <a:latin typeface="American Typewriter"/>
                <a:cs typeface="American Typewriter"/>
              </a:rPr>
              <a:t>orkflow.dax</a:t>
            </a:r>
            <a:r>
              <a:rPr lang="en-US" sz="2000" dirty="0" smtClean="0"/>
              <a:t> </a:t>
            </a:r>
            <a:r>
              <a:rPr lang="en-US" sz="2000" dirty="0"/>
              <a:t>– the </a:t>
            </a:r>
            <a:r>
              <a:rPr lang="en-US" sz="2000" dirty="0" smtClean="0"/>
              <a:t>Pegasus DAX that describes </a:t>
            </a:r>
            <a:r>
              <a:rPr lang="en-US" sz="2000" dirty="0"/>
              <a:t>the workflow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To run:</a:t>
            </a:r>
          </a:p>
          <a:p>
            <a:pPr marL="742950" lvl="2" indent="-342900"/>
            <a:r>
              <a:rPr lang="en-US" sz="2000" b="1" dirty="0" err="1" smtClean="0"/>
              <a:t>sh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bag_Setup.sh</a:t>
            </a:r>
            <a:endParaRPr lang="en-US" sz="2000" b="1" dirty="0" smtClean="0"/>
          </a:p>
          <a:p>
            <a:pPr marL="742950" lvl="2" indent="-342900"/>
            <a:r>
              <a:rPr lang="en-US" sz="2000" b="1" dirty="0" smtClean="0"/>
              <a:t>[run Pegasus with </a:t>
            </a:r>
            <a:r>
              <a:rPr lang="en-US" sz="2000" b="1" dirty="0" err="1" smtClean="0"/>
              <a:t>workflow.dax</a:t>
            </a:r>
            <a:r>
              <a:rPr lang="en-US" sz="2000" b="1" dirty="0" smtClean="0"/>
              <a:t>]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Output check</a:t>
            </a:r>
          </a:p>
          <a:p>
            <a:pPr marL="742950" lvl="2" indent="-342900"/>
            <a:r>
              <a:rPr lang="en-US" sz="2000" dirty="0" smtClean="0"/>
              <a:t>Look in Stage_1_Output for 4 output files, each of size 4200000</a:t>
            </a:r>
            <a:endParaRPr lang="en-US" sz="2000" dirty="0"/>
          </a:p>
          <a:p>
            <a:pPr marL="342900" lvl="1" indent="-3429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0536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1452</Words>
  <Application>Microsoft Macintosh PowerPoint</Application>
  <PresentationFormat>On-screen Show (4:3)</PresentationFormat>
  <Paragraphs>296</Paragraphs>
  <Slides>23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Skeleton Tutorial</vt:lpstr>
      <vt:lpstr>Prerequisites</vt:lpstr>
      <vt:lpstr>Download &amp; Test</vt:lpstr>
      <vt:lpstr>Shell example (create work)</vt:lpstr>
      <vt:lpstr>Bag of Task Input</vt:lpstr>
      <vt:lpstr>Bag of Task</vt:lpstr>
      <vt:lpstr>Shell example (run work)</vt:lpstr>
      <vt:lpstr>Swift example</vt:lpstr>
      <vt:lpstr>Pegasus example (incomplete)</vt:lpstr>
      <vt:lpstr>Bag of Task</vt:lpstr>
      <vt:lpstr>Bag of Task</vt:lpstr>
      <vt:lpstr>Bag of Task</vt:lpstr>
      <vt:lpstr>Bag of Task</vt:lpstr>
      <vt:lpstr>Interleave_option</vt:lpstr>
      <vt:lpstr>Multi-stage Workflow</vt:lpstr>
      <vt:lpstr>Mapping Files to Tasks</vt:lpstr>
      <vt:lpstr>Mapping Files to Tasks</vt:lpstr>
      <vt:lpstr>Mapping Files to Tasks</vt:lpstr>
      <vt:lpstr>Single Stage Iterative Workflow</vt:lpstr>
      <vt:lpstr>Multi Stage Iterative Workflow</vt:lpstr>
      <vt:lpstr>Complete List of Sample Inputs </vt:lpstr>
      <vt:lpstr>Using Pegasus to create workflow images</vt:lpstr>
      <vt:lpstr>Questions?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Skeleton Tutorial</dc:title>
  <dc:creator>ZHAO ZHANG</dc:creator>
  <cp:lastModifiedBy>ZHAO ZHANG</cp:lastModifiedBy>
  <cp:revision>34</cp:revision>
  <dcterms:created xsi:type="dcterms:W3CDTF">2014-09-04T18:17:34Z</dcterms:created>
  <dcterms:modified xsi:type="dcterms:W3CDTF">2014-09-08T19:06:24Z</dcterms:modified>
</cp:coreProperties>
</file>