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</p:sldMasterIdLst>
  <p:notesMasterIdLst>
    <p:notesMasterId r:id="rId27"/>
  </p:notesMasterIdLst>
  <p:handoutMasterIdLst>
    <p:handoutMasterId r:id="rId28"/>
  </p:handoutMasterIdLst>
  <p:sldIdLst>
    <p:sldId id="258" r:id="rId3"/>
    <p:sldId id="276" r:id="rId4"/>
    <p:sldId id="300" r:id="rId5"/>
    <p:sldId id="277" r:id="rId6"/>
    <p:sldId id="266" r:id="rId7"/>
    <p:sldId id="284" r:id="rId8"/>
    <p:sldId id="281" r:id="rId9"/>
    <p:sldId id="283" r:id="rId10"/>
    <p:sldId id="289" r:id="rId11"/>
    <p:sldId id="297" r:id="rId12"/>
    <p:sldId id="304" r:id="rId13"/>
    <p:sldId id="303" r:id="rId14"/>
    <p:sldId id="315" r:id="rId15"/>
    <p:sldId id="301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77558" autoAdjust="0"/>
  </p:normalViewPr>
  <p:slideViewPr>
    <p:cSldViewPr snapToObjects="1" showGuides="1">
      <p:cViewPr varScale="1">
        <p:scale>
          <a:sx n="80" d="100"/>
          <a:sy n="80" d="100"/>
        </p:scale>
        <p:origin x="-9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8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7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mDiffFit</a:t>
            </a:r>
            <a:r>
              <a:rPr lang="en-US" dirty="0" smtClean="0">
                <a:latin typeface="Calibri" charset="0"/>
              </a:rPr>
              <a:t> -12.7% error can be the result of high variance.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mImgtbl</a:t>
            </a:r>
            <a:r>
              <a:rPr lang="en-US" dirty="0" smtClean="0">
                <a:latin typeface="Calibri" charset="0"/>
              </a:rPr>
              <a:t> -11.1% error is the result of projection grows </a:t>
            </a:r>
            <a:r>
              <a:rPr lang="en-US" dirty="0" err="1" smtClean="0">
                <a:latin typeface="Calibri" charset="0"/>
              </a:rPr>
              <a:t>sublinearly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ZhaoNote</a:t>
            </a:r>
            <a:r>
              <a:rPr lang="en-US" dirty="0" smtClean="0">
                <a:latin typeface="Calibri" charset="0"/>
              </a:rPr>
              <a:t>: -7.2% can be the result of ~500,000 small writes in real </a:t>
            </a:r>
            <a:r>
              <a:rPr lang="en-US" dirty="0" err="1" smtClean="0">
                <a:latin typeface="Calibri" charset="0"/>
              </a:rPr>
              <a:t>formatdb</a:t>
            </a:r>
            <a:r>
              <a:rPr lang="en-US" dirty="0" smtClean="0">
                <a:latin typeface="Calibri" charset="0"/>
              </a:rPr>
              <a:t>, while in Skeleton, </a:t>
            </a:r>
            <a:r>
              <a:rPr lang="en-US" dirty="0" err="1" smtClean="0">
                <a:latin typeface="Calibri" charset="0"/>
              </a:rPr>
              <a:t>dd</a:t>
            </a:r>
            <a:r>
              <a:rPr lang="en-US" dirty="0" smtClean="0">
                <a:latin typeface="Calibri" charset="0"/>
              </a:rPr>
              <a:t> uses larger buffer.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8.0% error in </a:t>
            </a:r>
            <a:r>
              <a:rPr lang="en-US" dirty="0" err="1" smtClean="0">
                <a:latin typeface="Calibri" charset="0"/>
              </a:rPr>
              <a:t>blastp</a:t>
            </a:r>
            <a:r>
              <a:rPr lang="en-US" dirty="0" smtClean="0">
                <a:latin typeface="Calibri" charset="0"/>
              </a:rPr>
              <a:t> can be the result of uniform task length distribution setting, while in real tasks, the length varies from 80s to 160s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Social CDN  -- DataCloud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rgonnlogo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6477000"/>
            <a:ext cx="812800" cy="279400"/>
          </a:xfrm>
          <a:prstGeom prst="rect">
            <a:avLst/>
          </a:prstGeom>
        </p:spPr>
      </p:pic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6538176"/>
            <a:ext cx="1003300" cy="203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791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400800" cy="1586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sto MT" charset="0"/>
                <a:ea typeface="ＭＳ Ｐゴシック" charset="0"/>
                <a:cs typeface="ＭＳ Ｐゴシック" charset="0"/>
              </a:rPr>
              <a:t>Application Skeletons: Encapsulating MTC Application Task Computation and I/O</a:t>
            </a:r>
            <a:endParaRPr lang="en-NZ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17032"/>
            <a:ext cx="6851104" cy="936104"/>
          </a:xfrm>
        </p:spPr>
        <p:txBody>
          <a:bodyPr>
            <a:normAutofit/>
          </a:bodyPr>
          <a:lstStyle/>
          <a:p>
            <a:r>
              <a:rPr lang="en-NZ" dirty="0" smtClean="0"/>
              <a:t>Daniel S. Katz and Zhao Zhang</a:t>
            </a:r>
            <a:endParaRPr lang="en-NZ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Specifying a Stage</a:t>
            </a:r>
            <a:endParaRPr lang="en-US" dirty="0"/>
          </a:p>
        </p:txBody>
      </p:sp>
      <p:graphicFrame>
        <p:nvGraphicFramePr>
          <p:cNvPr id="46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03946624"/>
              </p:ext>
            </p:extLst>
          </p:nvPr>
        </p:nvGraphicFramePr>
        <p:xfrm>
          <a:off x="889844" y="1484784"/>
          <a:ext cx="7618412" cy="397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697"/>
                <a:gridCol w="2651469"/>
                <a:gridCol w="2249246"/>
              </a:tblGrid>
              <a:tr h="3708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Parameter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Format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Num_Tasks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Task_Length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dist</a:t>
                      </a:r>
                      <a:r>
                        <a:rPr lang="en-US" sz="1800" baseline="0" dirty="0" smtClean="0"/>
                        <a:t> [parameter][unit]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uniform 32s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64018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Input_source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filesystem</a:t>
                      </a:r>
                      <a:r>
                        <a:rPr lang="en-US" sz="1800" dirty="0" smtClean="0"/>
                        <a:t> | </a:t>
                      </a:r>
                      <a:r>
                        <a:rPr lang="en-US" sz="1800" dirty="0" err="1" smtClean="0"/>
                        <a:t>Stage_$.Output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Stage_1.Output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Input_Files_Each_Task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Tasks_Each_Input_File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Input_File_Size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dist</a:t>
                      </a:r>
                      <a:r>
                        <a:rPr lang="en-US" sz="1800" dirty="0" smtClean="0"/>
                        <a:t> [parameter][unit]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uniform 1048576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Input_Task_Mapping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External /path/to/exec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external </a:t>
                      </a:r>
                      <a:r>
                        <a:rPr lang="en-US" sz="1800" dirty="0" err="1" smtClean="0"/>
                        <a:t>map.sh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Output_Files_Each_Task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  <a:tr h="3708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Output_File_Size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dist</a:t>
                      </a:r>
                      <a:r>
                        <a:rPr lang="en-US" sz="1800" dirty="0" smtClean="0"/>
                        <a:t> [parameter][unit]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uniform 1048576</a:t>
                      </a:r>
                      <a:endParaRPr lang="en-US" sz="1800" dirty="0"/>
                    </a:p>
                  </a:txBody>
                  <a:tcPr marL="91439" marR="91439" marT="45727" marB="45727"/>
                </a:tc>
              </a:tr>
            </a:tbl>
          </a:graphicData>
        </a:graphic>
      </p:graphicFrame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899592" y="5805264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Supported distribution includes uniform, normal, triangular, and </a:t>
            </a:r>
            <a:r>
              <a:rPr lang="en-US" sz="1800" dirty="0" err="1"/>
              <a:t>lognorm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01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Multi-</a:t>
            </a:r>
            <a:r>
              <a:rPr lang="en-US" dirty="0"/>
              <a:t>s</a:t>
            </a:r>
            <a:r>
              <a:rPr lang="en-US" dirty="0" smtClean="0"/>
              <a:t>tage Workflow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3863" y="1759892"/>
            <a:ext cx="4672012" cy="39322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Num_Stage</a:t>
            </a:r>
            <a:r>
              <a:rPr lang="en-US" sz="1800" dirty="0" smtClean="0">
                <a:latin typeface="Calisto MT" charset="0"/>
              </a:rPr>
              <a:t> = 3</a:t>
            </a:r>
          </a:p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Stage_Name</a:t>
            </a:r>
            <a:r>
              <a:rPr lang="en-US" sz="1800" dirty="0" smtClean="0">
                <a:latin typeface="Calisto MT" charset="0"/>
              </a:rPr>
              <a:t> = Stage_1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Num_Tasks</a:t>
            </a:r>
            <a:r>
              <a:rPr lang="en-US" sz="1800" dirty="0" smtClean="0">
                <a:latin typeface="Calisto MT" charset="0"/>
              </a:rPr>
              <a:t> = 4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Task_Length</a:t>
            </a:r>
            <a:r>
              <a:rPr lang="en-US" sz="1800" dirty="0" smtClean="0">
                <a:latin typeface="Calisto MT" charset="0"/>
              </a:rPr>
              <a:t> = normal [10, 1]s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Input_Source</a:t>
            </a:r>
            <a:r>
              <a:rPr lang="en-US" sz="1800" dirty="0" smtClean="0">
                <a:latin typeface="Calisto MT" charset="0"/>
              </a:rPr>
              <a:t> = </a:t>
            </a:r>
            <a:r>
              <a:rPr lang="en-US" sz="1800" dirty="0" err="1" smtClean="0">
                <a:latin typeface="Calisto MT" charset="0"/>
              </a:rPr>
              <a:t>filesystem</a:t>
            </a:r>
            <a:r>
              <a:rPr lang="en-US" sz="1800" dirty="0" smtClean="0">
                <a:latin typeface="Calisto MT" charset="0"/>
              </a:rPr>
              <a:t>     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Input_Files_Each_Task</a:t>
            </a:r>
            <a:r>
              <a:rPr lang="en-US" sz="1800" dirty="0" smtClean="0">
                <a:latin typeface="Calisto MT" charset="0"/>
              </a:rPr>
              <a:t> = 2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Tasks_Each_Input_File</a:t>
            </a:r>
            <a:r>
              <a:rPr lang="en-US" sz="1800" dirty="0" smtClean="0">
                <a:latin typeface="Calisto MT" charset="0"/>
              </a:rPr>
              <a:t> = 1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Input_File_Size</a:t>
            </a:r>
            <a:r>
              <a:rPr lang="en-US" sz="1800" dirty="0" smtClean="0">
                <a:latin typeface="Calisto MT" charset="0"/>
              </a:rPr>
              <a:t> =  normal [1048576, 1]B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Output_Files_Each_Task</a:t>
            </a:r>
            <a:r>
              <a:rPr lang="en-US" sz="1800" dirty="0" smtClean="0">
                <a:latin typeface="Calisto MT" charset="0"/>
              </a:rPr>
              <a:t> = 1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Output_File_Size</a:t>
            </a:r>
            <a:r>
              <a:rPr lang="en-US" sz="1800" dirty="0" smtClean="0">
                <a:latin typeface="Calisto MT" charset="0"/>
              </a:rPr>
              <a:t> = uniform 1048576B</a:t>
            </a:r>
            <a:endParaRPr lang="en-US" sz="1800" dirty="0">
              <a:latin typeface="Calisto MT" charset="0"/>
            </a:endParaRPr>
          </a:p>
        </p:txBody>
      </p:sp>
      <p:pic>
        <p:nvPicPr>
          <p:cNvPr id="7" name="Picture 5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555105"/>
            <a:ext cx="34829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5089" y="1340768"/>
            <a:ext cx="3925730" cy="18471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Multi-</a:t>
            </a:r>
            <a:r>
              <a:rPr lang="en-US" dirty="0"/>
              <a:t>s</a:t>
            </a:r>
            <a:r>
              <a:rPr lang="en-US" dirty="0" smtClean="0"/>
              <a:t>tage Workflow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3862" y="1759892"/>
            <a:ext cx="5012233" cy="39322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Num_Stage</a:t>
            </a:r>
            <a:r>
              <a:rPr lang="en-US" sz="1800" dirty="0" smtClean="0">
                <a:latin typeface="Calisto MT" charset="0"/>
              </a:rPr>
              <a:t> = 3</a:t>
            </a:r>
          </a:p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Stage_Name</a:t>
            </a:r>
            <a:r>
              <a:rPr lang="en-US" sz="1800" dirty="0" smtClean="0">
                <a:latin typeface="Calisto MT" charset="0"/>
              </a:rPr>
              <a:t> = Stage_2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Num_Tasks</a:t>
            </a:r>
            <a:r>
              <a:rPr lang="en-US" sz="1800" dirty="0" smtClean="0">
                <a:latin typeface="Calisto MT" charset="0"/>
              </a:rPr>
              <a:t> = 6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Task_Length</a:t>
            </a:r>
            <a:r>
              <a:rPr lang="en-US" sz="1800" dirty="0" smtClean="0">
                <a:latin typeface="Calisto MT" charset="0"/>
              </a:rPr>
              <a:t> = uniform 32s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Input_Source</a:t>
            </a:r>
            <a:r>
              <a:rPr lang="en-US" sz="1800" dirty="0" smtClean="0">
                <a:latin typeface="Calisto MT" charset="0"/>
              </a:rPr>
              <a:t> = Stage_1.Output     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Input_Files_Each_Task</a:t>
            </a:r>
            <a:r>
              <a:rPr lang="en-US" sz="1800" dirty="0" smtClean="0">
                <a:latin typeface="Calisto MT" charset="0"/>
              </a:rPr>
              <a:t> = 2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Tasks_Each_Input_File</a:t>
            </a:r>
            <a:r>
              <a:rPr lang="en-US" sz="1800" dirty="0" smtClean="0">
                <a:latin typeface="Calisto MT" charset="0"/>
              </a:rPr>
              <a:t> = 3   </a:t>
            </a:r>
            <a:r>
              <a:rPr lang="en-US" sz="1800" dirty="0" smtClean="0">
                <a:latin typeface="Calisto MT" charset="0"/>
              </a:rPr>
              <a:t/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Input_Task_Mapping</a:t>
            </a:r>
            <a:r>
              <a:rPr lang="en-US" sz="1800" dirty="0" smtClean="0">
                <a:latin typeface="Calisto MT" charset="0"/>
              </a:rPr>
              <a:t> = external </a:t>
            </a:r>
            <a:r>
              <a:rPr lang="en-US" sz="1800" dirty="0" err="1" smtClean="0">
                <a:latin typeface="Calisto MT" charset="0"/>
              </a:rPr>
              <a:t>mapper.sh</a:t>
            </a:r>
            <a:r>
              <a:rPr lang="en-US" sz="1800" dirty="0" smtClean="0">
                <a:latin typeface="Calisto MT" charset="0"/>
              </a:rPr>
              <a:t/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Output_Files_Each_Task</a:t>
            </a:r>
            <a:r>
              <a:rPr lang="en-US" sz="1800" dirty="0" smtClean="0">
                <a:latin typeface="Calisto MT" charset="0"/>
              </a:rPr>
              <a:t> = 1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Output_File_Size</a:t>
            </a:r>
            <a:r>
              <a:rPr lang="en-US" sz="1800" dirty="0" smtClean="0">
                <a:latin typeface="Calisto MT" charset="0"/>
              </a:rPr>
              <a:t> = uniform 1048576B</a:t>
            </a:r>
            <a:endParaRPr lang="en-US" sz="1800" dirty="0">
              <a:latin typeface="Calisto MT" charset="0"/>
            </a:endParaRPr>
          </a:p>
        </p:txBody>
      </p:sp>
      <p:pic>
        <p:nvPicPr>
          <p:cNvPr id="7" name="Picture 5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555105"/>
            <a:ext cx="34829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5089" y="2704967"/>
            <a:ext cx="3925730" cy="18471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Inputs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br>
              <a:rPr lang="en-US" sz="2400" dirty="0" smtClean="0"/>
            </a:br>
            <a:r>
              <a:rPr lang="en-US" sz="2400" dirty="0" smtClean="0"/>
              <a:t>  number of input files = N * number of tasks</a:t>
            </a:r>
            <a:r>
              <a:rPr lang="en-US" sz="2400" dirty="0"/>
              <a:t> </a:t>
            </a:r>
            <a:r>
              <a:rPr lang="en-US" sz="2400" dirty="0" smtClean="0"/>
              <a:t>(N = 1, 2, ...)</a:t>
            </a:r>
            <a:br>
              <a:rPr lang="en-US" sz="2400" dirty="0" smtClean="0"/>
            </a:br>
            <a:r>
              <a:rPr lang="en-US" sz="2400" dirty="0" smtClean="0"/>
              <a:t>or </a:t>
            </a:r>
            <a:br>
              <a:rPr lang="en-US" sz="2400" dirty="0" smtClean="0"/>
            </a:br>
            <a:r>
              <a:rPr lang="en-US" sz="2400" dirty="0" smtClean="0"/>
              <a:t>  number of tasks = 1</a:t>
            </a:r>
            <a:br>
              <a:rPr lang="en-US" sz="2400" dirty="0" smtClean="0"/>
            </a:br>
            <a:r>
              <a:rPr lang="en-US" sz="2400" dirty="0" smtClean="0"/>
              <a:t>mapping of inputs to tasks is trivial</a:t>
            </a:r>
            <a:endParaRPr lang="en-US" sz="2400" dirty="0"/>
          </a:p>
          <a:p>
            <a:r>
              <a:rPr lang="en-US" sz="2400" dirty="0" smtClean="0"/>
              <a:t>Otherwise, the </a:t>
            </a:r>
            <a:r>
              <a:rPr lang="en-US" sz="2400" dirty="0" err="1" smtClean="0"/>
              <a:t>Input_Task_Mapping</a:t>
            </a:r>
            <a:r>
              <a:rPr lang="en-US" sz="2400" dirty="0" smtClean="0"/>
              <a:t> option lets users specify the mapping through a Linux executable (used for the example here)</a:t>
            </a:r>
          </a:p>
          <a:p>
            <a:pPr lvl="2"/>
            <a:r>
              <a:rPr lang="en-US" sz="2000" dirty="0" smtClean="0"/>
              <a:t>Example: </a:t>
            </a:r>
            <a:r>
              <a:rPr lang="en-US" sz="2000" dirty="0" err="1" smtClean="0"/>
              <a:t>Input_Task_Mapping</a:t>
            </a:r>
            <a:r>
              <a:rPr lang="en-US" sz="2000" dirty="0" smtClean="0"/>
              <a:t> = external </a:t>
            </a:r>
            <a:r>
              <a:rPr lang="en-US" sz="2000" dirty="0" err="1" smtClean="0"/>
              <a:t>mapper.sh</a:t>
            </a:r>
            <a:endParaRPr lang="en-US" sz="2000" dirty="0" smtClean="0"/>
          </a:p>
          <a:p>
            <a:pPr lvl="2"/>
            <a:r>
              <a:rPr lang="en-US" sz="2000" dirty="0" smtClean="0"/>
              <a:t>Output of </a:t>
            </a:r>
            <a:r>
              <a:rPr lang="en-US" sz="2000" dirty="0" err="1" smtClean="0"/>
              <a:t>mapper.sh</a:t>
            </a:r>
            <a:endParaRPr lang="en-US" sz="2000" dirty="0" smtClean="0"/>
          </a:p>
          <a:p>
            <a:pPr lvl="3"/>
            <a:r>
              <a:rPr lang="en-US" sz="1800" dirty="0" smtClean="0"/>
              <a:t>Stage_1_output_0 Stage_1_output_1</a:t>
            </a:r>
          </a:p>
          <a:p>
            <a:pPr lvl="3"/>
            <a:r>
              <a:rPr lang="en-US" sz="1800" dirty="0" smtClean="0"/>
              <a:t>Stage_1_output_0 Stage_1_output_2</a:t>
            </a:r>
          </a:p>
          <a:p>
            <a:pPr lvl="3"/>
            <a:r>
              <a:rPr lang="en-US" sz="1800" dirty="0" smtClean="0"/>
              <a:t>Stage_1_output_0 Stage_1_output_3 </a:t>
            </a:r>
          </a:p>
          <a:p>
            <a:pPr lvl="3"/>
            <a:r>
              <a:rPr lang="en-US" sz="1800" dirty="0" smtClean="0"/>
              <a:t>...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Multi-</a:t>
            </a:r>
            <a:r>
              <a:rPr lang="en-US" dirty="0"/>
              <a:t>s</a:t>
            </a:r>
            <a:r>
              <a:rPr lang="en-US" dirty="0" smtClean="0"/>
              <a:t>tage Workflow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3863" y="1759892"/>
            <a:ext cx="4672012" cy="39322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Num_Stage</a:t>
            </a:r>
            <a:r>
              <a:rPr lang="en-US" sz="1800" dirty="0" smtClean="0">
                <a:latin typeface="Calisto MT" charset="0"/>
              </a:rPr>
              <a:t> = 3</a:t>
            </a:r>
          </a:p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Calisto MT" charset="0"/>
              </a:rPr>
              <a:t>Stage_Name</a:t>
            </a:r>
            <a:r>
              <a:rPr lang="en-US" sz="1800" dirty="0" smtClean="0">
                <a:latin typeface="Calisto MT" charset="0"/>
              </a:rPr>
              <a:t> = Stage_3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Num_Tasks</a:t>
            </a:r>
            <a:r>
              <a:rPr lang="en-US" sz="1800" dirty="0" smtClean="0">
                <a:latin typeface="Calisto MT" charset="0"/>
              </a:rPr>
              <a:t> = 1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Task_Length</a:t>
            </a:r>
            <a:r>
              <a:rPr lang="en-US" sz="1800" dirty="0" smtClean="0">
                <a:latin typeface="Calisto MT" charset="0"/>
              </a:rPr>
              <a:t> = uniform 32s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Input_Source</a:t>
            </a:r>
            <a:r>
              <a:rPr lang="en-US" sz="1800" dirty="0" smtClean="0">
                <a:latin typeface="Calisto MT" charset="0"/>
              </a:rPr>
              <a:t> = Stage_2.Output     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Input_Files_Each_Task</a:t>
            </a:r>
            <a:r>
              <a:rPr lang="en-US" sz="1800" dirty="0" smtClean="0">
                <a:latin typeface="Calisto MT" charset="0"/>
              </a:rPr>
              <a:t> = 6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Tasks_Each_Input_File</a:t>
            </a:r>
            <a:r>
              <a:rPr lang="en-US" sz="1800" dirty="0" smtClean="0">
                <a:latin typeface="Calisto MT" charset="0"/>
              </a:rPr>
              <a:t> = 1   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Output_Files_Each_Task</a:t>
            </a:r>
            <a:r>
              <a:rPr lang="en-US" sz="1800" dirty="0" smtClean="0">
                <a:latin typeface="Calisto MT" charset="0"/>
              </a:rPr>
              <a:t> = 1</a:t>
            </a:r>
            <a:br>
              <a:rPr lang="en-US" sz="1800" dirty="0" smtClean="0">
                <a:latin typeface="Calisto MT" charset="0"/>
              </a:rPr>
            </a:br>
            <a:r>
              <a:rPr lang="en-US" sz="1800" dirty="0" smtClean="0">
                <a:latin typeface="Calisto MT" charset="0"/>
              </a:rPr>
              <a:t>    </a:t>
            </a:r>
            <a:r>
              <a:rPr lang="en-US" sz="1800" dirty="0" err="1" smtClean="0">
                <a:latin typeface="Calisto MT" charset="0"/>
              </a:rPr>
              <a:t>Output_File_Size</a:t>
            </a:r>
            <a:r>
              <a:rPr lang="en-US" sz="1800" dirty="0" smtClean="0">
                <a:latin typeface="Calisto MT" charset="0"/>
              </a:rPr>
              <a:t> = uniform 1048576B</a:t>
            </a:r>
            <a:endParaRPr lang="en-US" sz="1800" dirty="0">
              <a:latin typeface="Calisto MT" charset="0"/>
            </a:endParaRPr>
          </a:p>
        </p:txBody>
      </p:sp>
      <p:pic>
        <p:nvPicPr>
          <p:cNvPr id="7" name="Picture 5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555105"/>
            <a:ext cx="34829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5089" y="4005064"/>
            <a:ext cx="3925730" cy="18471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Apps vs. Real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sto MT" charset="0"/>
              </a:rPr>
              <a:t>Applications:</a:t>
            </a:r>
          </a:p>
          <a:p>
            <a:pPr lvl="1"/>
            <a:r>
              <a:rPr lang="en-US" dirty="0">
                <a:latin typeface="Calisto MT" charset="0"/>
              </a:rPr>
              <a:t>Case 1: a 6x6 degree image mosaic </a:t>
            </a:r>
            <a:r>
              <a:rPr lang="en-US" dirty="0" smtClean="0">
                <a:latin typeface="Calisto MT" charset="0"/>
              </a:rPr>
              <a:t>in Montage</a:t>
            </a:r>
            <a:endParaRPr lang="en-US" dirty="0">
              <a:latin typeface="Calisto MT" charset="0"/>
            </a:endParaRPr>
          </a:p>
          <a:p>
            <a:pPr lvl="1"/>
            <a:r>
              <a:rPr lang="en-US" dirty="0">
                <a:latin typeface="Calisto MT" charset="0"/>
              </a:rPr>
              <a:t>Case 2: the first 256 queries of </a:t>
            </a:r>
            <a:r>
              <a:rPr lang="en-US" dirty="0" err="1">
                <a:latin typeface="Calisto MT" charset="0"/>
              </a:rPr>
              <a:t>NRxNR</a:t>
            </a:r>
            <a:r>
              <a:rPr lang="en-US" dirty="0">
                <a:latin typeface="Calisto MT" charset="0"/>
              </a:rPr>
              <a:t> test in BLAST</a:t>
            </a:r>
          </a:p>
          <a:p>
            <a:r>
              <a:rPr lang="en-US" dirty="0">
                <a:latin typeface="Calisto MT" charset="0"/>
              </a:rPr>
              <a:t>Platform configuration:</a:t>
            </a:r>
          </a:p>
          <a:p>
            <a:pPr lvl="1"/>
            <a:r>
              <a:rPr lang="en-US" dirty="0">
                <a:latin typeface="Calisto MT" charset="0"/>
              </a:rPr>
              <a:t>64 compute nodes on IBM Blue Gene/P</a:t>
            </a:r>
          </a:p>
          <a:p>
            <a:pPr lvl="1"/>
            <a:r>
              <a:rPr lang="en-US" dirty="0">
                <a:latin typeface="Calisto MT" charset="0"/>
              </a:rPr>
              <a:t>Tasks are launched with AMFS</a:t>
            </a:r>
          </a:p>
          <a:p>
            <a:pPr lvl="1"/>
            <a:r>
              <a:rPr lang="en-US" dirty="0">
                <a:latin typeface="Calisto MT" charset="0"/>
              </a:rPr>
              <a:t>Each task stages input file from GPFS to RAM disk, execute the task, then </a:t>
            </a:r>
            <a:r>
              <a:rPr lang="en-US" dirty="0" smtClean="0">
                <a:latin typeface="Calisto MT" charset="0"/>
              </a:rPr>
              <a:t>copies </a:t>
            </a:r>
            <a:r>
              <a:rPr lang="en-US" dirty="0">
                <a:latin typeface="Calisto MT" charset="0"/>
              </a:rPr>
              <a:t>the output files from RAM disk to GPFS</a:t>
            </a:r>
          </a:p>
          <a:p>
            <a:pPr lvl="1"/>
            <a:endParaRPr lang="en-US" dirty="0">
              <a:latin typeface="Calisto M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Montage Statistics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23046"/>
              </p:ext>
            </p:extLst>
          </p:nvPr>
        </p:nvGraphicFramePr>
        <p:xfrm>
          <a:off x="477864" y="1644990"/>
          <a:ext cx="8054576" cy="388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848"/>
                <a:gridCol w="792088"/>
                <a:gridCol w="720080"/>
                <a:gridCol w="889969"/>
                <a:gridCol w="835585"/>
                <a:gridCol w="794726"/>
                <a:gridCol w="864096"/>
                <a:gridCol w="720080"/>
                <a:gridCol w="936104"/>
              </a:tblGrid>
              <a:tr h="914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Tasks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Inputs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Outputs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(MB)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(MB)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Avg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</a:t>
                      </a:r>
                      <a:r>
                        <a:rPr lang="en-US" sz="1600" dirty="0" err="1" smtClean="0"/>
                        <a:t>Stdev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Skeleton Task</a:t>
                      </a:r>
                      <a:r>
                        <a:rPr lang="en-US" sz="1600" baseline="0" dirty="0" smtClean="0"/>
                        <a:t> Length</a:t>
                      </a:r>
                      <a:endParaRPr lang="en-US" sz="16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mProject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1319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1319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10400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mImgtbl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mOverlaps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mDiffFit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3883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7766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7766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31000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487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mConcatFit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3883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4.3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mBgModel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283.1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mBackground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0.08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mAdd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7400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519</a:t>
                      </a:r>
                      <a:endParaRPr lang="en-US" sz="1800" dirty="0"/>
                    </a:p>
                  </a:txBody>
                  <a:tcPr marL="91438" marR="91438" marT="45724" marB="45724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29716" y="2924944"/>
            <a:ext cx="782580" cy="359176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1565" y="5167249"/>
            <a:ext cx="782580" cy="359176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29716" y="3717032"/>
            <a:ext cx="1494612" cy="359176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Montage Task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alisto MT" charset="0"/>
              </a:rPr>
              <a:t>We use average time-to-solution for </a:t>
            </a:r>
            <a:r>
              <a:rPr lang="en-US" dirty="0" err="1" smtClean="0">
                <a:latin typeface="Calisto MT" charset="0"/>
              </a:rPr>
              <a:t>mProject</a:t>
            </a:r>
            <a:r>
              <a:rPr lang="en-US" dirty="0" smtClean="0">
                <a:latin typeface="Calisto MT" charset="0"/>
              </a:rPr>
              <a:t>, </a:t>
            </a:r>
            <a:r>
              <a:rPr lang="en-US" dirty="0" err="1" smtClean="0">
                <a:latin typeface="Calisto MT" charset="0"/>
              </a:rPr>
              <a:t>mOverlaps</a:t>
            </a:r>
            <a:r>
              <a:rPr lang="en-US" dirty="0" smtClean="0">
                <a:latin typeface="Calisto MT" charset="0"/>
              </a:rPr>
              <a:t>, </a:t>
            </a:r>
            <a:r>
              <a:rPr lang="en-US" dirty="0" err="1" smtClean="0">
                <a:latin typeface="Calisto MT" charset="0"/>
              </a:rPr>
              <a:t>mDifffit</a:t>
            </a:r>
            <a:r>
              <a:rPr lang="en-US" dirty="0" smtClean="0">
                <a:latin typeface="Calisto MT" charset="0"/>
              </a:rPr>
              <a:t>, </a:t>
            </a:r>
            <a:r>
              <a:rPr lang="en-US" dirty="0" err="1" smtClean="0">
                <a:latin typeface="Calisto MT" charset="0"/>
              </a:rPr>
              <a:t>mConcatFit</a:t>
            </a:r>
            <a:r>
              <a:rPr lang="en-US" dirty="0" smtClean="0">
                <a:latin typeface="Calisto MT" charset="0"/>
              </a:rPr>
              <a:t>, </a:t>
            </a:r>
            <a:r>
              <a:rPr lang="en-US" dirty="0" err="1" smtClean="0">
                <a:latin typeface="Calisto MT" charset="0"/>
              </a:rPr>
              <a:t>mBackground</a:t>
            </a:r>
            <a:r>
              <a:rPr lang="en-US" dirty="0" smtClean="0">
                <a:latin typeface="Calisto MT" charset="0"/>
              </a:rPr>
              <a:t> </a:t>
            </a:r>
          </a:p>
          <a:p>
            <a:r>
              <a:rPr lang="en-US" dirty="0" err="1" smtClean="0">
                <a:latin typeface="Calisto MT" charset="0"/>
              </a:rPr>
              <a:t>mImgtbl</a:t>
            </a:r>
            <a:r>
              <a:rPr lang="en-US" dirty="0" smtClean="0">
                <a:latin typeface="Calisto MT" charset="0"/>
              </a:rPr>
              <a:t> </a:t>
            </a:r>
            <a:r>
              <a:rPr lang="en-US" dirty="0">
                <a:latin typeface="Calisto MT" charset="0"/>
              </a:rPr>
              <a:t>and </a:t>
            </a:r>
            <a:r>
              <a:rPr lang="en-US" dirty="0" err="1">
                <a:latin typeface="Calisto MT" charset="0"/>
              </a:rPr>
              <a:t>mAdd’s</a:t>
            </a:r>
            <a:r>
              <a:rPr lang="en-US" dirty="0">
                <a:latin typeface="Calisto MT" charset="0"/>
              </a:rPr>
              <a:t> input size exceeds single RAM disk, so we can not measure the time-to-solution with data in RAM disk</a:t>
            </a:r>
          </a:p>
          <a:p>
            <a:r>
              <a:rPr lang="en-US" dirty="0">
                <a:latin typeface="Calisto MT" charset="0"/>
              </a:rPr>
              <a:t>However, we </a:t>
            </a:r>
            <a:r>
              <a:rPr lang="en-US" dirty="0" smtClean="0">
                <a:latin typeface="Calisto MT" charset="0"/>
              </a:rPr>
              <a:t>observe </a:t>
            </a:r>
            <a:r>
              <a:rPr lang="en-US" dirty="0">
                <a:latin typeface="Calisto MT" charset="0"/>
              </a:rPr>
              <a:t>that these tasks’ time-to-solution is proportional to the number of input files when the number of input files is small, so we project the time-to-solution with the full input data set based on the measured time-to-solution.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Montage vs. Real Montage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2402230"/>
              </p:ext>
            </p:extLst>
          </p:nvPr>
        </p:nvGraphicFramePr>
        <p:xfrm>
          <a:off x="461963" y="1628800"/>
          <a:ext cx="8248651" cy="260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2"/>
                <a:gridCol w="731218"/>
                <a:gridCol w="846674"/>
                <a:gridCol w="718391"/>
                <a:gridCol w="872330"/>
                <a:gridCol w="702996"/>
                <a:gridCol w="900553"/>
                <a:gridCol w="749177"/>
                <a:gridCol w="824865"/>
                <a:gridCol w="824865"/>
              </a:tblGrid>
              <a:tr h="14906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mProject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mImgtbl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mOverlaps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mDifffit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mConcatFit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mBgModel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mBackground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mAdd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L="91434" marR="91434" marT="45727" marB="45727" vert="vert270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Montage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290.4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139.7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10.2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359.2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64.6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283.3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102.6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793.4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2040.6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Skeleton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283.4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124.3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10.5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313.5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67.0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283.2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98.2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807.6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1987.6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-2.4%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-11.1%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2.9%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-12.7%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3.9%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-0.04%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-4.3%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1.8%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-2.6%</a:t>
                      </a:r>
                      <a:endParaRPr lang="en-US" sz="1800" dirty="0"/>
                    </a:p>
                  </a:txBody>
                  <a:tcPr marL="91434" marR="91434"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94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BLAST Statistics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4693"/>
              </p:ext>
            </p:extLst>
          </p:nvPr>
        </p:nvGraphicFramePr>
        <p:xfrm>
          <a:off x="539552" y="2280487"/>
          <a:ext cx="7648401" cy="229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73"/>
                <a:gridCol w="720080"/>
                <a:gridCol w="792088"/>
                <a:gridCol w="1008112"/>
                <a:gridCol w="792088"/>
                <a:gridCol w="720080"/>
                <a:gridCol w="792088"/>
                <a:gridCol w="720080"/>
                <a:gridCol w="1008112"/>
              </a:tblGrid>
              <a:tr h="91477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</a:t>
                      </a:r>
                    </a:p>
                    <a:p>
                      <a:r>
                        <a:rPr lang="en-US" sz="1800" dirty="0" smtClean="0"/>
                        <a:t>Tasks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</a:t>
                      </a:r>
                    </a:p>
                    <a:p>
                      <a:r>
                        <a:rPr lang="en-US" sz="1800" dirty="0" smtClean="0"/>
                        <a:t>Inputs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</a:t>
                      </a:r>
                    </a:p>
                    <a:p>
                      <a:r>
                        <a:rPr lang="en-US" sz="1800" dirty="0" smtClean="0"/>
                        <a:t>Outputs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 </a:t>
                      </a:r>
                    </a:p>
                    <a:p>
                      <a:r>
                        <a:rPr lang="en-US" sz="1800" dirty="0" smtClean="0"/>
                        <a:t>(MB)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</a:t>
                      </a:r>
                    </a:p>
                    <a:p>
                      <a:r>
                        <a:rPr lang="en-US" sz="1800" dirty="0" smtClean="0"/>
                        <a:t>(MB)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Avg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</a:t>
                      </a:r>
                      <a:r>
                        <a:rPr lang="en-US" sz="1800" dirty="0" err="1" smtClean="0"/>
                        <a:t>Stdev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Skeleton Task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Lenth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</a:tr>
              <a:tr h="37099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formatdb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3800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4400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41.9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</a:tr>
              <a:tr h="37099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blastp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4096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70402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966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109.2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14.9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110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</a:tr>
              <a:tr h="6403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merge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966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867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4.1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real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/>
                    </a:p>
                  </a:txBody>
                  <a:tcPr marL="91438" marR="91438" marT="45739" marB="457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3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Motivation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2616" y="1350639"/>
            <a:ext cx="8303840" cy="45986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sto MT" charset="0"/>
              </a:rPr>
              <a:t>Computer scientists who build tools and systems need to work on real scientific applications to prove the effectiveness of </a:t>
            </a:r>
            <a:r>
              <a:rPr lang="en-US" sz="2400" dirty="0" smtClean="0">
                <a:latin typeface="Calisto MT" charset="0"/>
              </a:rPr>
              <a:t>their tools and systems </a:t>
            </a:r>
          </a:p>
          <a:p>
            <a:pPr lvl="1"/>
            <a:r>
              <a:rPr lang="en-US" sz="2000" dirty="0" smtClean="0">
                <a:latin typeface="Calisto MT" charset="0"/>
              </a:rPr>
              <a:t>And often vary them – change problem size, etc.</a:t>
            </a:r>
            <a:endParaRPr lang="en-US" sz="2000" dirty="0">
              <a:latin typeface="Calisto MT" charset="0"/>
            </a:endParaRPr>
          </a:p>
          <a:p>
            <a:r>
              <a:rPr lang="en-US" sz="2400" dirty="0">
                <a:latin typeface="Calisto MT" charset="0"/>
              </a:rPr>
              <a:t>However, accessing and building </a:t>
            </a:r>
            <a:r>
              <a:rPr lang="en-US" sz="2400" dirty="0" smtClean="0">
                <a:latin typeface="Calisto MT" charset="0"/>
              </a:rPr>
              <a:t>real </a:t>
            </a:r>
            <a:r>
              <a:rPr lang="en-US" sz="2400" dirty="0">
                <a:latin typeface="Calisto MT" charset="0"/>
              </a:rPr>
              <a:t>applications can be </a:t>
            </a:r>
            <a:r>
              <a:rPr lang="en-US" sz="2400" dirty="0" smtClean="0">
                <a:latin typeface="Calisto MT" charset="0"/>
              </a:rPr>
              <a:t>hard (and isn’t really the core of their work)</a:t>
            </a:r>
            <a:endParaRPr lang="en-US" sz="2400" dirty="0">
              <a:latin typeface="Calisto MT" charset="0"/>
            </a:endParaRPr>
          </a:p>
          <a:p>
            <a:pPr lvl="1"/>
            <a:r>
              <a:rPr lang="en-US" sz="2000" dirty="0">
                <a:latin typeface="Calisto MT" charset="0"/>
              </a:rPr>
              <a:t>Some </a:t>
            </a:r>
            <a:r>
              <a:rPr lang="en-US" sz="2000" dirty="0" smtClean="0">
                <a:latin typeface="Calisto MT" charset="0"/>
              </a:rPr>
              <a:t>applications </a:t>
            </a:r>
            <a:r>
              <a:rPr lang="en-US" sz="2000" dirty="0">
                <a:latin typeface="Calisto MT" charset="0"/>
              </a:rPr>
              <a:t>(source) are privately accessible</a:t>
            </a:r>
          </a:p>
          <a:p>
            <a:pPr lvl="1"/>
            <a:r>
              <a:rPr lang="en-US" sz="2000" dirty="0">
                <a:latin typeface="Calisto MT" charset="0"/>
              </a:rPr>
              <a:t>Some data is difficult to access</a:t>
            </a:r>
          </a:p>
          <a:p>
            <a:pPr lvl="1"/>
            <a:r>
              <a:rPr lang="en-US" sz="2000" dirty="0">
                <a:latin typeface="Calisto MT" charset="0"/>
              </a:rPr>
              <a:t>Some applications use legacy code and are dependent on out-of-date libraries</a:t>
            </a:r>
          </a:p>
          <a:p>
            <a:pPr lvl="1"/>
            <a:r>
              <a:rPr lang="en-US" sz="2000" dirty="0">
                <a:latin typeface="Calisto MT" charset="0"/>
              </a:rPr>
              <a:t>Some </a:t>
            </a:r>
            <a:r>
              <a:rPr lang="en-US" sz="2000" dirty="0" smtClean="0">
                <a:latin typeface="Calisto MT" charset="0"/>
              </a:rPr>
              <a:t>applications </a:t>
            </a:r>
            <a:r>
              <a:rPr lang="en-US" sz="2000" dirty="0">
                <a:latin typeface="Calisto MT" charset="0"/>
              </a:rPr>
              <a:t>are hard to understand </a:t>
            </a:r>
            <a:r>
              <a:rPr lang="en-US" sz="2000" dirty="0" smtClean="0">
                <a:latin typeface="Calisto MT" charset="0"/>
              </a:rPr>
              <a:t>without domain science expertise</a:t>
            </a:r>
            <a:endParaRPr lang="en-US" sz="2000" dirty="0">
              <a:latin typeface="Calisto MT" charset="0"/>
            </a:endParaRPr>
          </a:p>
          <a:p>
            <a:endParaRPr lang="en-GB" dirty="0" smtClean="0"/>
          </a:p>
        </p:txBody>
      </p:sp>
      <p:sp>
        <p:nvSpPr>
          <p:cNvPr id="12" name="AutoShape 12" descr="data:image/jpeg;base64,/9j/4AAQSkZJRgABAQAAAQABAAD/2wCEAAkGBxQSEhUUExQWFhUWGCAaGBgYFxwcHhoiIR0gIBsfIx8hIiggIh4mISIgITEiJiksLi4vHyMzODMtOCgtLi8BCgoKDg0OGxAQGzImICYsLywvMC40NDQsMCwvLCwsLDQsLCwsLC0sLCwsLCwsLCwsLywsLDQsLCw0LC8sLywsNP/AABEIAKsBJgMBEQACEQEDEQH/xAAcAAACAwEBAQEAAAAAAAAAAAAABgQFBwMCAQj/xABBEAACAgAEBQIEBAQDBwQCAwABAgMRAAQSIQUGEzFBIlEHMmFxFCNCgVJikaFTcrEVM4KSwdHhQ6Ky8HPxFiQ0/8QAGwEAAgMBAQEAAAAAAAAAAAAAAAQBAgMFBgf/xAA1EQABAwIEAwcEAgIDAQEBAAABAAIRAyEEEjFBUWHwBRNxgZGh0SIyscHh8RQjBkJSojMV/9oADAMBAAIRAxEAPwDccCEYEIwIRgQjAhGBCMCEYEIwIRgQjAhGBCMCEYEIwIRgQjAhGBCMCEYEIwIRgQjAhQ5+LQI4jeaJZD2RpFDH7Am8WDHESArim8iQDCmYqqIwIRgQjAhGBCMCEYEIwIRgQjAhGBCMCEYEIwIRgQjAhGBCMCEYEIwIRgQjAhGBCMCEYEIwIRgQjAhGBCMCFU57LLNmFSQBkWNm0ntqLKA30ZQDR7jUaxdpIEhaNJaJCl8IkLQRMxslFJPvsN8Q/wC4qKgAeY4qXiqog4EKEc+qRozn1MBSgWzGtwFG5P0HbF8hJIC0yEuIC+8MzjSB9SaGRypXVq8AizVXRFgWPqe+KkRoquABssq4pkOHxprzYfN5qdzcKOylGJ3U0QQRdb2T4GNHi87daLV4l2bbb+PBMvw85lDM+TkjkiMVCNZGLlRX+7ZyB6hRq9yu25UnGlWl9IeN1pXo/Q2oN9ePj+E+YWSiMCEYEIwIRgQjAhGBCMCEYEIwIRgQjAhGBCMCEYEIwIXiaZUGpmCgdySAP6nEtaXGAFBIAkpA5q+LWUyUwi0NNtu0bIR/c7407lw1sqio06XV1ylz5k+I+mB2ElWY3WmH+oI+xxQtI1VgQU0YqpRgQjAhGBCMCEYEIwIRgQjAhc8xMEVnN0oJNCzQFnbEgSYUgSYWXcO+IpueYp1HldEgh1BSEAYkk0dhdk72TX2dqUGghs2Auea6NXDMBDJsBc8/lNeVz4SOJJMyIJAihIF0NIaA+ZCC7MfZQKuu++MCJMgefVks4SSQ2b6nT10Vlwvjmt2ikRo5ETWSy6VZbI1LZsDbcMLH17nNzQNCsntAu0/wvv8AtUyprg3iq+t3DD+Re7HwCaXz6u2LBgH3enz16KwYB92vD56nwULl/MqrzB0plemkJ1HcnYmhS6rNABRfYYtUlwBHor1QXNBGnDw68fFSOF8SR85mI45EddCO2k2VfdGBI2+VU28G/fFXscGguCo+m5rAXCOCXviPwOcEZ/Jn8+GMqy6QxK7+pFIPrUFu25B232M03t+1+imjUbZrxZZFJmkWFen1HzzSM0jszeijqDJoO5IskvuKJFbHDbnOL5aRA9L8eoTtR7y+WEEAeV7eH6TQecOJBl62ZVWVgulAtE6b39JDbfzH7DE0aNMwHDVc+tScwB3FahydzL+MRg6hZErVR2a/1AdwL8b1tvvhfFYbuTbQrFplMWFVZGBCMCEYEIwIRgQjAhGBCMCEYEIwIRgQjAhV/FuN5fKrqnlVB7E7n7KLY/sMaU6L6hholUfVYwS4qv8A9r5R8seIFQUVC2ooC4C3YH1vah3NYsRUaTSnfRQMjgKnuqjl3NfiZxNNk4IYs0hMRZQ0shXxI1aRaamCDVY1G9jjPZX3UninCMvlcxlHy2UhSV5mTXGqxWOjIxVmUea2BBFjxti9P6g7Mdv2FR1ojirXM8xxwuqZgGFn+SyGDH2Gkkj9wL7Cztiww7niWX69PdVNYNMPsvrNmSOsNgCCMvS2U86m/wAStwAQAfSb+bFSGTlHr1t778lYF0Zj6db9c1MyXFYZqEcikkXp7NX+U0w/pirqbm6hS17XaKZiiujAhGBCMCEYEIwIS38QM4yZRoo/97mCII/f1/Mf2QMf2xpTgOk7LSlAdmO11nUvCPwNSM5s2uqKtkUldKSEbNW5KiwT32xbO5xE9FaGo55APH3PJafwHlfK5T1QRBWbu53b+p7X5qsZucTqVi5znfcZSL8Vs6Y8zoQEyz5ToxFbvU8wBojf5Ne3nti9MwCtKRgE9bqy5Z4wI0bh0cWs5RQkkgdytnc1pjdgQSRRFAirNYsGD7ievUKzWAnMTz6kgKqzKvmJJuqI1WVRsZ3VQR9losTexB713GGA5lNmYHTkPlO08rGgsk34D5+F35V4OiLI3rjJYAyJIpKX8hrQDos0SG79wALBXqd4Q4GeHUoxby54n0I/nXrVMPB+Y3jmGVzNMxbSko2DbkdzsdwRtvYrfGDmNc3M2x4fCVfTY9udtjw+Eo898KZGnnysKQKw0zMFosC272Pl1EjVXcfN5xVh/wCpVGH/AKlVkPB4NEU9qwS307kSekqU2Pck1fiv2x18QBUbnb1zXXx9FuIYKrBf2XocQaKVpIB0CCQFV9enwRZG4+49vbGjGGrRAqX6svNmxste4BxAZjLxyBrJUav81eof1xwqrCx5aVoFYYzUrjnc2kSNJIwVFFsT4GJAJMBCp+Cc45PNv04ZgZP4GBVj9gwF/tichiRdCvsVQjAhc5plQFmIAHk4s1pcYCEo8d5tkB0ZZNzsGIsn/Kv/AH/pjp0ezgW5qjo64qhfwVTwp+NrmoXdDJl3cCUO0SlVOxbTswrvQ3NVW+FcR3AtTUid1pGFFZGBCMCEo/EuZ0y8Uka6tE6lgV1KRocHUO2ntue224NYe7PDXVsrjEiPPZJ44uFLM0TF1y4NLBxLJTxCKOFiNLKoXY1avsAavffyDjXFUquErtcSTwP5Czw1WliaRAAHELOeX800uXl4U2ovJOhUr6gArqZNx+n0hr7VqODFUz3neDcfroeKnDPAZkOx6+VoHNCEcQ4XBGzLGpZtCkgejSFuvZSw+xOEmR3Tj4BNunOPNL3xI5llTO6IpSiwBTQr5yDv99LV9rx0sHSp9yMwu4x5C5/C5+KqP7w5TZo99vylfh+YOYzkTSTlfWpeZnorvd6j2PgfXD+Nr02UclEC9hHuksJRqPq5qs2uZ9k/82cyZr8d+Fy1lUVS4jUlje5siyq1Xau+OfgcPQ7s1K0bxJt/Kcx1atmyUfOFC5U4NOnFFlzCso0yNGXa9THahvu2ksfegTi2PqUX0h3MbTA6toowFOsx3+6eUnq61DHGXWRgQjAhGBCMCEYELI+d+LNm84yQlunllpypP6nVXAI7Mxpb7gK1fNjYNhklMNZDMx369lH4BkM/nnhimJTLwMhMTKselVqhooPuvpFit8NO7qm0ka8vlOP7mkwkakRb5WyY565azD4h8Rjh4hHMaeSDLExR13lZysY+vfXXgIT5xdokcldjSRyUfKSnhmT6KkPmpiXzT9ypbwT72f2N+4xoxjahOYxaypVJdcJI514g/wCUopl7uqnz+mxZ9yfbGWEBeSTPAE6wjs+m55c503sDy5eii8H4rI56ShmB29R+QXRrfe+1YcFLKQS7+d7rs0/o+8z1PNSeZOOy5gUzlaMSIoYgBR1g7EA+ptQU23YmhV4GgNdIWDGhrpHM9dbLjwXiGZhUZiIoqCQghy5My9LWyuPlaPSPIsGVdzYIHkGx4bbIqEGA7hsNPP2/Kb+aunFFlczky/SnTqqrb6K0V9drANk7+d8O9nVpDqTup1T3ZeJBzYd++nPj8+qruU+k0EqSq7Oz2roQSvsuk97vfcE4yqVH0aopi/7H8Li4vCmhVLDpt4LQ/hxmGRZcrIulozr38hvFfQj38/TC2NYc3ebH4CXadk3ZnNJGLkdUHuxA/wBcJhpOgVlScS4jlc4j5ZXExYAlY2U0AQQTZqrA23+2NhTcy7reKiVl3MU+U1AQpAJ4XUrJl4jGFYGwdeq32G9AD742Y1hdlaL8/wBxoPM+Ci60rlrnaDNUjHpTdijbAn+U+fsaOMXYd4Ex89c9FMpgz+cWGN5HNKgJP/b7ntjJrcxhSkLIDN5yUF1kVCSdTqQqA2dgaLewr6b467sRhqLIp3P581nBJupHPSwZWCMILzKSJLG36hpbck+FK6lrzf3ITY2tiXX09lazU9QyBlDDsQCP3wmRCsveIQjAhQ+L5ho4JHWrVSRe4FDufoO+L025nhvFVe7K0lc+GSmaEiUKxt45NvS2lihNEmgwF1Z2Nb4g2NlIuFnHM3LkvD2M2XtoCCG7nSp7o/koe1/13on0uExlPF0+6rfd+eY5rz+Jwj8LU72l9vVjyVRm8/8AiMy2eyREebSI9SA1baVFvEdJD+jYqfUPHg45daiaX+qp9s2Pzw1XSpVhVHeM1i4TlwziKZ3O5PMgilyjufoWNH/4/wB8IGWty8/wnNTPJVHA+E5fOQ57PZ0HoSuXVvUCqIdSsNPq2AXbzuN7rG1V5Lm027CPPdZU2gAvdvf4WbxSBVMQQySN3XsAPYn6Dv8AU1h0UjUIyiwFp0A4x8+hSZqCmDmNzrGpPD+vUK94JmUM/wCKR3SZY1ZvzDbsFAce5QmzRvbvjcdnCplc59za3BL1O0TSkNZbiVpvJ3G24nFMs8ICxsFDqxGpvm2HdWX0nUD3O1VhDF0RhasMK6GGq/5NKXhX2VzbRkRz2TelJaGmT2Br5X8VsCfl76Qs5gd9TPMcPDiPcb8Vu1xb9L/Xj8H2O3BetJndvUwiQ6QFJXWw+YkjfSp9NWLIa72xlonZ7pot9Rv4DbzOvpG66Nwxf0F0bwVc/wBwbU/uDglV793/AGg+PUjyRBmmVhHKAGPysPletzX8LVvpJ7diaNEIcwEZmabjcfI5+u0zcQsVE4vnBDBLKdxHGz176VJr+2JaCTAUtaXEAbrEuE5gwcLzs4B6hlhKnwwjljZlB9wGsg9x2ujXSxlHK5tMbD8rr4+hkcykNAPzv7Lacr08zFFKyKdSBhe5Wxex7j7jHNDiNFyQ4t0Xx+FR7+qUDz+fKB/8tv2xOc9BTnJ/oLIFyTSTzZ7UZITmHWAl2JACt05Lu6AA0n7+Lxq262bf8pon4QsGRMssrRFm1yagHtRdbA6id7AvcmvbBmBdogPBfp+lk+YeaSaZkUyBmZ7Vape/YdgB/SsahtItkmIWwbQc3MTEbq1y2ceWPXNRYoIgK9WkXW/ctZ/sMIObFYU8O3Uz4n9CPyuf37cLW7ui36XXPOeHCBpFrr7keVpZ3TprrshgyEgg9zWqtLAg9zVjzh8vy2I01T4rMjj15flReJZOTLmSJiAwJHrJ1r76RutnY6qNbEbgEWDDUqBo0P4/haCm6rVDBYOv5a+yfuE8fhl4U6tBEBlNMZUqX0RNS9Qfq1AWSRXyk7YKtI0KogrPF0XYWqCDzCV+HLC2cEGTdmjYLUknp3o6idthYNbf1w9TxRb9dTVY42u+uWudw/ZWlmGBGQxZtGzQGmlkQNKBuUC7+raxYPajsdkXVy8kOb9P468krCreY+BTZuaCQzqsboFV9BKtZtTQPoc3VH0mhRvbGQsDltG3x1I91Kp+LcpRcNlizK5l3zCkkIQqqVohtQ3Okg13/wBMXwtHvXEnSL9e6hxhU3GODxZF4swPXHMTJFEzEkDb0lq7CwPLeLFWbd73YLW69dSiJUfmLipzJ6/TSNtNN0gaPgM3tvQs/QYs1ncsD5gnr+/lRrZX/KPM+ZjaNM2RKim0JYXRFaga3rt6iKLEHTWLjDmoHRZ3X8aImE68zcSMsI/C5hI5UYFkdxE1UQQQ24okMARR0+RthOk2HS4SFYpS4Dlo5JWfOyBj82hWExc3R1dMt22OnyCOwsYfqYwinlpNj9Kgbe6cJueMooOlnZl209J1P/vVRhSngqtTaBzVi4BXvDc6s8SSp8ri/t7j7g7YXqUzTcWnZSDKk4opXwi9jgQl7l9+iNNfkyzSCM7+gh2Cqf5WAtT7+nyuGqoz33AE87a+I39eKXpnLbYkxy629OCYWWxR3BwqmEmZzkDKrOMxHI2XIsgK1KG9xuCBV2ARt2rDv+bUc3K6/ilf8RgdmbbwSPw3ikWWkzX4RkmSVCuol00lrvRabjV6h3HgNtimJFPDuaMRLCdLT6wbeiyrYkUbGD6/B9ym7jUsx4b0sr0aISJVjYsx1kA3qVdPpJY2CT9LvFcrGXMnccPaZHgUw15qD6SP3/Hos3n4TmciHSUmGWdSlAK1oTTHUb8Ej077712w0w4jEuytuOWk7dFLvFCgMzrHnrG/QTVy1m4cokceZELuaUq0dalPyFiw0h96DXTCg1fNgfQxRbncTbnw81fD4nBvPdiL6GPza49wm3i/M2V4dADFEAWkroqBGVYgm2U7gemrAN7VthejSfiakOd5m6YxA/xaebLbaNPXRL2V5lznEJkhj0RozAuVWyqggk6je+2xrvWOviOz8PhaJqEknbx8FyMNj62IrBmURMnwHHoLTIIQihVFACh/9/6488u65xcSSvssgVSzGgoJJ9gO+BVWbr8RRmAwMDCMkaNLXIPKsBWnUKDae31wwKIiZXpm9hhjA/vAHRv9vhxg6StA4VmWkiV3XSxG47Xvsa3oEb14vC5XnarQ15AULnAgZLMXuOk1j32wxhY79k8R+VtggP8AIpz/AOh+UpcpZfLTcLmEoRYuqSdQBAYBaNHv4289vOHce53+SMvD5XR7Te7/ACwGXMAflNfKc46EcJpZIkUOljbbYjc2p8Gz2I7g459VoDpbpsuXXp5XEjQ6L1zJGZUGXH/qhtQBolFHqH2ZiiH6McUaBqVmwC5KgcWyozOlcso/LADNZVdNbRiqtqJrwtm9iVa7Tls5aMOUQ7rn1qqHmbg2SlyzZds1+HlIBUTuqVoNgGP0rp+qivIusaMLw6QJ8LrVhqB0gT4X681mHDBmFldopFYqCpkC61plZSd13BW/mGGalNobLm6purSY1uZzderhdszDpNFiAp/e8c2nVqUarnNEuv4QuFWpVWudUiee3JWfBM9IpWGFpDJIzWFJOoaW7D3rVuN8SDXquNV3mevJdJtWgcMAz7jqvfMPD5J4p2giZuiA7WKYAfNt79zp70PJw/SrCmAN0zRxApNaNSnf4Y8XyseRjRnjjfTrdmdRqsk7nbcDaj4rGeKa978wul8ZmqVZF9Aq/m7owZT8ZCUWVZiYR6fzFedbJXuaBLD2Hf6UDSXBrhwStU38krZbNa6JdVdm+YkLRJ734A9/GOtTbQos8fUpcyVp/Gsss3D2ykEq9VY1CUd2KEHb3sqRYuj9scUyHZiFos85H4Bmc9qZ5KokvK/ra7pdibJ2J3O23tWHxixSpgAX2VcsldpOUIo5HyTTTZiMkyro0q8cyqxKrepSHWwwr5tPkXjBtF4o97z9v7UzeEt8L4nJFFJHE2lJ1KsoVWdr2CltN+fFedt8SwF5zP0CFcZNvw2ajymYhEkTaBIrj1xlgNbKynYDyQaZVH0xLQ+o36TcaRwRotayUIypSA2YCAIWY6tB7dMsd67aSST3W9ltP7hO/XR/tSunMPLsOdVFm1eg2pU0dxR99v8AtgZUcz7SphUvDvh7l43LM8ki/pRiAB96AJP7gfTG/wDm1oiVXKE2wwqihUUKo7ACgP2wsSSZKsveIQo/Ec10opJCL0KWoeaGw+57YsxuZwChxgSoh4cfwnRv1CLSG/mA2b76vVjQVP8Abn2n24eizNP/AF5OSj8O4hJm0V4vyoiB+YQC7HzpU7BQdtTA3RoVTEcwU3EOuUNcajQRYLP/AIkcAlGaSeVGzGTEYDF21dM2Qx02K1endR/0w2Md3WBqsp/TUOhHW1yl8Wx/dOLDeFTxJLlon6X5sbdkYjWq+1diPPv9McGvj2drV6f+S8UoEFwkg39j4mOey4LqzcS9veHKQI5a+345pm5DzP4iLKxyN08xF1GX004QH8paI3Sjdfyjsd8dfPhWl7cOczWwPk+MjUceC71J7HhrWO0t6flKHNZzLcTl6yvJpagEBbSoAPpX2o3X13PnD+GxYw4GRsiPOefzvy0S+Iwprk5nQfaOXxt7pu5WyWT4hmUmSSXVl9LGKSNRdCkNqSNmAO3sO14wq4+o6iacCDvfxK0w/Z9OlUzAmecfpNvPHLX+0MuIhJ02Vw6sV1bixRFjYgkd/wCuEaVQ03Zmp6owPblOiybPZWXhx/KzKtKP1xPYFeCP9VO2OlTwuJrnO6Y3zcOQ/EJCpicPQ+hsTy/Z+U/vz+7xiXL5SSSJTpeVjpAIAJoAMa3+Y0Mc4UwTBK9HgMFSxJAdVAJ0H9wPSV35t5khfh19TQ2ajKovdj4kG3sLW+24xGR2aFan2bX/AMl1Fokt325G/qqvlPmKDLdGGZyzFVjjbSbQE+haA82LYbmlvteJdTc3VXrdnYptMueLCZMi/vMp34VmEqZQwIilZTv8uwcg+1aqrwBjMrn1g6QSNQPj3XHJ8SGbBMB/J7dUqfV/kBFEfzGx9D3waKBlb91zw+fgeq4ZXK5GI+npF7J8O1n5iBuQSe4UDFi95EErV3fu1mPQL1n8p+I0dOMxlGDLMRoZaNnSvzG+xVgFN+arA12VQ15pzJmbRr/HooR67ZmRS+vSiKxhjCMASxIDPL6SdrIBOwrSQDjT6cot6/0o+nILR4/0rfgcsfT0INOgldFUQAxA2Pjbv53xm+ZlZVJmSlT4jciycRlhkjlROkpUqwO9m7sf6VjXD1u6Mwt8LiO5dJCQeXMpmYZsxl00q3RuViVFLdadTfLdkEbGxvVY3r1zW1FhomcTiTXuRYER79cloWWyUkORUaVAAHVlKAuUZx1NAI7KpPqe/l2UijhMxN0g4jdKvL3Kkbwy5g5pImid1I76NJOjU5bVZWiDV7g7nF7tcAJjYbLYRTOVjdevRNGVyZzuRWZ5JI3rRNW3UCMRbjyQL/ewfpY/TUgKlUhjyBorLhvJUEc/V0KAANKCyuofrOr9X0qgd9zvjM1SfHjuoNYkc+O/X9aJF5rEZmnTPRyAyCQQtpbdwD02UjYjYfQbXhmm0PaIN5t4bpcqiznDoWyyKoZJBesiqYbV5799/wDXDA7Pe45nwPBRnU7j2azEMUMch9eWYMku+tQ3jvRQGq81QvEVKbGODxcO1QDK9Z7nWSJZJcqqx/iArS0LMbDV1CviyzarN7H3wvkaC3Npcfv9qVY8M5GzOey6u8v4ZX9QLIWkPkEi10772TeNsXiw5vdtUNburLkDJ5GFWlkRTNCaE+pj1Qb0yKhYgOaNgXXvucZ1qFVsAaEf2pBCpuZ5xLn4pjHpE66LYFg1HTaiNg7kBgbU7nYHE0vokNNwPwf5UFaF0JZEVX/EOBVhhDEjFaIJ7yAWAdjeFvpN7D1n4VlA5t42uSjRZZpmzEtlFiIXt3qwQFFgCwSfrviQ5s6WQoXKPOkhZYs0shLGtZSjGe1SUBpBOwY1uQD3wxXoMyNqMtOygG8LQMIKyMCFV8elCiLWajMq62PYBQXW/a3VR+9ecbUd41i3nb8ErKrtOk/z+YQyPmdmBjgP6Ts8n0I/Sh9vmPY6dwSRT0ufYfJ56DnqiDU1sPc/A9/DRcp4jlWMqf7gm5Y/4L7yJ7Dy69juw3sMN/2fSddvg/o+WmgfouNN/kfv111kcwcITOZaTLyEhJAN17gghlYeNiAf2xWlVdSeHt1C0IkLGM7wGZFMEaSStGXfrKDplRCNYF0TQIFLfq2BO95ZqjcS/EGlTyxYQLHYgf8AqeNjysuQcNUFcmBl2tpz+VHzXFA5hlMt3QagBoAuipHtjmUGCkdJ2M7i3wCCLggFerP/AB3s5jWQT45tTFjw12Gq6cQ5omc2WDgkAy6Keh5DLW4sj3I2sjHf7PyVXFubaYOo89CPQ7xuke16Jw9MVGt3iQTlNuBuDPNw2nZOPwt4FLHM+YBQwPGVVxtrOsEEDxVEG/P74b7RqUixrG6jWFxuz2VZc9+h0lMnxMLDhmZKkghVJIJGwdSw28FbB+l4Qwzg2q0lP12l1MgLGMpPqQ2p0j9XjHbqdstP0sHmfhc7Bdk0hVDsUTl4N19T7x5Faf8ACTiZkhlj0EIjArJpIVr2K32JWh/UY4dYQ4r1PaVPChzXYb7SNPx6pUz2V62fMmhHyo3WJJlXSjblhbABySXK++3gHFQXC4W1PE4yhDmg6XJbOniNAm3Kcq5c5mOeOVmBXVATpZdYUiiKBtdmAu9j/CcWfVc4XVq3aderh+7cBrfjEzx0Oh8uKUeUWknnkyqu2nMj88g7hFvW19wzWEv+bziKl1btcte4EaNEeew8gta4hkP/AOq8MICVGVQdlFD0j2rwfpjJcRhhwlL3C+eohGPxHoI2LIpK/wBBZH7WMX7txEp4dm4lzcwb6pwRgQCOxFjFFz1V5jgxLFo5njPq7BTeo6iD5K3ZFEMCTTAGsaB+xErVtS0ET118Lw/DZyEAlgTRspWB7A9h+b2PkG8QHAbdeigOaNuvRY1xrhXFIs/mJ9DrIWZ+pFsGVdgRuTVAWpsgbHD+H7kgZl0sKcOWjN4Jx+Fcgdcxm8yWeZ5dDSOlhNA7X+n5tzsNgPGMMQ4OgM0/lL4t7XZRT+3b1/haWyhgQaIIo+xBwokVkfBsnBMZpGlijWKYr1JSVIW9MWkhxZIUjsDt3PbGzZ0W7CdNVLkjzuaaSHhzGHLQVGNfo1kqGYkMtktqvfaiNt8WdDYJ166/avUDWgF1yetevFW3LmbuKb/aUrxT5d9LuZyi1VoyqpCb7jsdVG7usUMmIGqyuYyhUvH1k4jw2PMjMIy5WSZmdlK9VVJVGpRs5TcigLP6casPc1FWtTyOypT4dLJJNDFt+Y6r6RYUE1Z33r2vfDjcZXzS4WhYZQpufik60iOhnBDRarK0a0pXe6NHTf8A5XIfiJcBYXVrBVHAhcn4a0WR2EbdSyF9VXQo7GvPjEl809OBRumvmnmfNRZU5Z2Ni0leqIAKjTd36gSbN2B33xanTpuioB/agk6K15O5c6OXSbM6maT/AHWVoeondQ17ntrKnZas9torYhz/AKG6Dfrr1QAmXivBxpilmp5xmISH8R3KoKoPCken3a7N+FA8z9PP8KyaMZKUrc48sSZmSHM5aRY8zltXT6i6kbUKpvIruCAaPg4u1wFihV3BOWnymUnE7rJmsypTYkglgQFBNE7kszUNt/F4ZdXNRzdgFWITvAmlVBN0AL96HfChMlWXvEIRgQjAhfCLwIVfwAVFo/w3eMf5VYhP/bpxrWu6eMHzIv7rOl9scLfHsqrLRPFPLLGhlhVigUEaks6pSl/MpfupNgqdN7Li7oyBp11+Pa/mqtJzEjTT5+PJZ18ScjG07ZlAGjKqp00rRtZNSRmnBYm7I+m218/E03C5Fl1cLiMG2l/uFwbWn+R7Ko4PDJmmjhkj0rRMS0QJCNyNRrSKtixvtiuCw4nWw361J5JrtHE1G4cUyyJjx49Hw4qfwviOYyMyrExAmQ0inUltTDSu41jt77749DQwrXGaug04247ryVfEua2Kep6ttKcM3xPNZbJ5h8y3VFKmg0CCxGpdQ7+gkt3rYAk2BhWbRqVmilYdXTuBdWptL6ty0E+gsPVLGl+IIxjiAkDCkiXStH+w33JJx2W0cPhSHP4anWV591bE4h2VgtwGnmmHnWbMZThWWyiL63jWKRl3CqqjUBtuW7fbVjzdRzTULhpK9Zg3Clle8Tli3NUXC+BJPB+HgzK9dqcxSxvGQQDa3uG97HgY2GI+mIXqG9uXFV1M5QIkGf0PRaDwzgkOR4eYpCKVS8r+79ywPgggBfIpfOFSZMrzdeu6tWLxqTZLHwVyoKZic/MziMfQKL/uW3+2LPtZNdotNPJS3iT4nVNnPkzLkZggOpwE/wCYhT/YnFRqkaJyvDjtf0VDwvlHKTQBRJMrsoJDFAw/bTRH13GNO9cuqe2sSLgCPD+U9wR6VVf4QB/QYyXFJle8CFwz0pSN2VSzKpIUCySBYAHucCF+foubOIpG8eYLsHFETobVq7gkAqw3819MdSlQpffOl12qGHoRnJ0vr1Za5yFDOuSjkZo5Hnudu67yHV3AIuq/SN774SrlpeQNAudiCw1CBYCyvo/yIGLlVCBmNfKg3ah/Ko2+w7DGOpssDc2WR/CPKIZFnnYM2opGr9oyw1hlv9V2p+rj+IY3qSBA/v8Ahb1ZAgcPWLen5V18X+MZnLyQrHI6QyRsPR6fWDvbd91IoX4OKUmZ7BVo089gsiyfAMwyqemdJVmVjsGC1q0k0GqxsLw86qGWiSui6sKdokq15f4l6OmHZYtOl0LEK1kk2L3B274th+7JzVI81ycQ4ufKteI5pOmSmr0DUCh06T4N12HfbuBscM16zHtin5kLAAjVCZt8wyAmQQA/pbTvtfq9yfJwtisTkH+ts+CYw1AVXQ54bzKqRngczmJ49g07EEjcBmJsCz2396xyMVWqYdzWixLZ8J/aQxdc03FjL63+E+QZ9JXUrIzSEKxdjqoqRoJJ2/qRtfthPsrHupPczEu+kjfj8R+ly8Fi6jXnv3W58Z25J8yuYIJkK65apnk1Ig91UhGAUHv70LJrHXeAbDTb+brvBeuI58S5WVqp4akKWGooRIpBGxB02D/oQRjMMIcBx/pSrfN5sJQoszfKi92/8DyTsMVawu8FKj/g3k3mcgf4cbFR+7imY/bSPocTmaPtHmfjT8qF1yvDIY21RxIrVWoKAf698VL3HUqVLxVCMCEYEIwIQTgQsxHM7kZmfr9LKxzskYVQTK5NizROkCnOmtiBjpuoN+lsXgE8h8nRc8VnfUZtMDmfgaps5O5gy2Zi0wFrQbrIAHIv59iQQTdkebwlXa4PM+2ibouBaI91w+I+TR8k7sFJjKlbF3bBdN9xerv42OEcX/8AibwsccP9LjMRdYe2d6Rik1F9NjT3ZNt9vO3nF8E+HxpO/Pj5zHn5L0PaQbUwrKmfNYecx+xI9LJn4jxp5oI3y7yv+HXXrVXbo7EA9jpFA/Tb6Y6tBn1xVcAPc+0gcz5LzNSqCP8AW0kjjoPX9Kv43xyfNRAO76G1MFWwLNk/fcuN722w09tCmAG6+p0gclWi+u8PJ034Rmk/gCfFXPCs2cjlNeWkkLtIQzF7TYbAIdjY/UVvFWdm1nuIeRpN7mOuayf2nQZ9LAfLTryVcnNM2amEuYlqrqNSVVSqiiFvuSfckm/phRopseWnYr3XZFfCPwwplsvdEkidb63srLkCZpOICaeQkorFVYEtISNND6+ryf8ArWNRvBHbNJlFv+lsNOscdrLVuPRq+UmWQhA0TAknZSR/ejjBeephxcA3VJvwyD5VczlmRnkSRSVUbepATuaAr6m+9Yu45jKextYYmsaggDTr+E45jKSzKVkKRodiqetj/wATAAfst+xGKpUOYwy2/j8fz5JA5haDK56JmnabpMGaELbLQJX1WFu6Nd6xqxpcNF28Bha2KouaxjWg/wDbQ8+JI6nZaDwHjUWci6sRNWVYEUVI7g/WiD+4xk5paYK42Kwr8NVNN+qscQl1C41nzl4JZgjSdNC2he7V4GJAkwpaJMLJM1z/AD54tHFlVd5FMaISXVVYUxK0LY/xkgAeB6iemMGxjZc6y7DcAxjMz3W36/W61vguT6OXhi/w4kT/AJVA/wCmOa4y4lch7sziUo/FjPKci8aSfrUShQTSnamI+XcqaJF1VEEjEskXVmSDKn8FyYhVoYYI5CWDyb6YUbQqhQxViz0ATS97J02BiTeJKkmQJPylH4r5/MqcuZU0RHWdKPqUsNNajQ9XzbHau3nGlNjT9putKVNrpyuv4fyk7NZ/OZiKJnaTpRFnidiaBBUEh+5KkgDfa6GLvY1rdb7rWoxrG6338Fc5TNZDM5VIyk4nVmLyjp0zFiW2NjSSboKPA8Y2o0H1riI5pWpXBOlut9V84Bw/KJM65tpGEiUAnnwdhuAL/qd/bGtbDmgMlPVywmb7LzLkDFwyOZNLKJemyFgpX1aVa/1b1ew7k+MIVgxpdmm3moe/K0uSmB6io1M9mwu5Qjt7Hv7+33wjimktBeINteB25kb8NOKWGGr4t3+tkkfg/tOfImVzM8kqxKlALqZ7WrFdqJJNE/8AXHK/xDW+06ftco4B1Y5QYIsZ2129tk5c+I8EGWTqMmVQhZpEBvYALYHhjt7aiL8Y71JsNDQb2XfYwMYG8BCVOF8SjjExhZ11KVRD6tYNhtZqthZFdj9LvpMaCGsnS5KOa1XgjRsupWLuygszCmI3rbal2NAbd+5s4Qq5pg2HXurBWWMlKMCEYEIwIRgQjAhVnMWZCwSLuXdGVEUWzHSewH9z2GNKTC53IalZ1HBo5rNeZuXpZF/EIsbx/iS0kQY6RqIFhrA0MK1Hb3uuzprR9I4W/n9JXuZOY8b/AMftMHBOHSZaV89npE6vT6ccMZGy7UigbeAFUbb2SScJATYJuYuVV8d400rzRzygaSNCRn0dgR/nP1Pkdh2xwu0n1hVLLhto58157tGvWdULJ+nlpzlK/H8uOmz6FZhT2AuwqnvsQaOxAOMcBVIqBhP0usRseFt4PWyUwryHBswDb4hfOWoEhy0s8OZU9VTE0FAqyEHupJO24vvud9zj1GSpTBZlm8zvPiPx7L0zGNYIJ14wP0ued5umk4eMpSKsaqlBRbgEaLu6O1kitwcdJtCnTBqVPvsQOetkia9R5DKZ+m4J5aXVly5F0suWz0VwOw0qJCptQbPp3PcDuBjJ/adWoQWQ0xHRP8Lel2XhWj/ZM8dvQQR/9eShZDJwTmMzMIIWjLJIi6gGFflsSLYi9z5oVV455LsxO5XqKTRROXCgGYAiDztqALW91c8g5PLtnQDNITpbpgI0erb5tavanTfp+vfxgfmAut8e3G0qYdWII8AY/wDn3TRzXmHy8czsjSGIKY7lY7OwXUBQAcG1vdlsEHfGYXMpvzHKIE626ty0K8fDZGkbM5wp045nIRb7hSd/23F+TftvBWdZoa1s/cb+W3qL+EJ0gzcb/I6N/lYH/TELEscBJCyPh6ZAzTnNEq75iVpGYsaXqHSiBflJ8sdxRogkEbDPFl6GgO0DSAw4IaPATzk6jhHmtQ5dXKiEfg+n0iSfy+xPY351bb3vjIzN1wsR3veHvpzbzqrPELFGBCz7mjgGaTNNmstSIEC6YdmNEliRQB3PjVsBjdlUBsET4pllYBmUifFWfKGd/HRuZyXZG0le0fYEekUD9dV79qBrFC61hCzc6B9IhHxNgVeE5lVAVVRaAAAFOtbYqz7gqsJzjxUL4NcSkn4fqlLMwlf1t+qzZN+dycWqgB1lasAHkBUnxl4Rm55I2ijZoFjpmUatJ1EtYG4FBd698WpEC6tRLRc6hJPKPLkuakMEUqx6ltySRa2NVAfNWx0n/wA4f/zKXdxluup/n0e6jLJ5xqnDi/w2kyzPJlpl6RN6XpWX6Bm9LX7mvthWliKujNfBcN/1GSqrlfgcmYllklfR0wAoqyxc0ou6A9JJ9hhh1StSg1NTPooERAXzO8KgGenEU0ccLsOj1HamYKgejRJJYkj+21YzPehk7n1/hFpVcMhNBmUOkL1F1K5BF0as6gDX1PuMIYpuZsONxf8AGvrZdfsh7m1IH2mx9Dp6LQ+Q8+sZZacqYwXYKWplav0g+k230FfXHN7PDjVe23HryXBcKre0cS2pE5gbc7jnERrunrWkiE2rIQbN7V53x0yCDBTKzjLciP65BKFy5BdVIuQjcqDsADX/AOsNtrd2coF/3uqxK0HhmVRFDKoBcAtX2/sLJNDayT5OFqh+oqwUzFEIwIRgQjAhRc7xBIqDk210qozsaqzpUE0LG9VuMXbTc64+PyqueG2Kj/jJZNooyg/xJRX9I/mP/FpxfIxv3GeQ+dPSVQucftHmfj+l3yeQWMliS8jfM7dz9B4C/wAoofvZxR9QutoOCs1gbffiq/KcMhMuYVo0PrDVQoqyLdjtuwfGj3HK0g7fs/qFRrRmcDx/X9r6eHZTKEPHlohIdoxHGocmuy9qFd9wAO+IbnfYm2/BS7Iy8X91nHNXDJcpIJCE0O10GLBW3JjJO9gGwaF+22NcbTGNwpaD9TeO4691y8RhnXp6B3seCXees1OOopAQ9MXoINq1EEEbVv3GORgezCxzXvMmZEclTDdnikS6obiDyUniHEMkk6HKQKn5YLvb/qWmVVPpQdwSo338Xfpey8JSc41an3dXTPamNr92KLTbqyinjRysknQQL10VTIwBIUWSFB2F6qsi6wy+pQxNYSZy68Ck6LK+Ho6QT6q7ynBpM/lEMAB6RdHdmpRsCPqavwDjV+Nw1Fz8psQIjjvyWNLBYqq4ZptxKW8orSQs0aOYU/VpuhdLqYCgdx2rHDbkFyvrmBw2BwdMOe6HETcnheBw8QU68o8sDKIvEM3M0QiZjoob2Co9Vmwb2AG+MHOk2Xn+0MQa9dzaTiWmN7eh0upHxI44s6gZZ9ShWWV9PpFspWrq2DJ+m6+l4qBGqwp4c0hnrDwG58eA/O3FOHJ+SH+zoImGzRUfs1n/AK4iUm+oXPLzrMrtxvMtFlpXlTX042cOAP0qSDXdT9rr3wDkr025nAMMSss4PypFPAWGabq7F9Sg1YBJK3bb2LDE7XRvGoqECy7ze2a7WAUmiNrT68OrrU+TuEfhMpFDrWSrYuooMWYtY3O29d8ZOMmVwcVXdXqmo4QSrrELBGBCyXP8z8SgklVy6r1XCF4gNtR06SVAIqvfHQpsoFoLvyupSpYYsDnn3Tn8PMoUynUZg75h2mdh7ttRqtwAAR4N4UrFub6dEjXLS85dNlR/GriwjyYyyn8zMsB9kQhnb+ukfviKYvKikPqlTuSJXg4ZCkcYdjAXgFhRIxBcoSdg1nv5G/ggD2/UZ80Pb9Rk73WVRcz8ThlcdWVZWc6lY6gGJ3ARrC7mq+3th9pw5blIErpNOFLMpAn3TzyhlV4bC3EOInRJL6Y1VRsG9VBV2DNV1sAB43wtUAc7LTCUqhr35KI8Slt+ZnzmbmkHVZA1xqd+mukex0gXe97+5OHcNWp4dpD9eSSrUy15bwTpwHgeXzkMujMMJNfq0GioFhQyHw2537jb3wvicW57w4CwUBoC5c1/D9mgjGWZTJG5d2kOksCPBAoV7H+uF313P1UgQs0mz7lo4ppG6a9re6NdgbNDc+ke3uMZY0PDIAt+ea6XZOTv5cYsrrhfEjDLrWVtiBGwagosekqO423UXfffHFoVLyBBn1vr4J7Jg6MsLJdUJMwXEnX7to5mye+McbV1EsSr05HKMUfdwO6yIV2LL2N6lseDR9Lg2isYaZi/Xhw3XAqsdSdleIKdoZFljDDdXX+xGFHNLXEHUIUfg0lxBT88f5b/AHXa/wBxTD6EYtVH1Txv1+FAU7GalcMtm0kvQwbSaNH/AO/1xZzS3VC74qhGBCVc5xr8M2fmlG8Wjpj+JCi6a+hlZwT/ANsNspd6KbG7zPjv7Qln1BTzuPLr1lJ/C+fM5G8D5ho5UzUoURABXiQnT1BX6b2Aey1Eg40xVGix+Rkz11yVMPVqvbnfotawgnEocx8zxZLNgH1PLEF06gACrEpqPi9bDt7Xsbw3SoGpTkmAD/f4S1SsGPgCSVScf47mIDJOXXqArGVRQwj2t11tY/sCzA/pTDeHosqEMi1zff0/oeJS1eq+mC+b6eHXqfAKDyvy0+cMkhkJgclm1AkO5BF9xTAE+oea71WG+0atKkAwN+qNtht+En2eytWlzzad9zv+Uq8xZBzMIGkSXoq0SshsEC20k2fUupvSdxVe2OfSLc4iYP7suhVDshNpH6uqnLZkSwxBtIOXLAUBZ1HVbfxdqHtQGBlMl7mnQ7IfUhgcNeK6ZeYZjMDqrqQbe1We9YZHZpe0htjrySzu0BTMuuPdPcXMsmUzUUCssOV1KpVvUqpW5B7gnc32s7jEVOzwKHeTJ9P2ow/aIqVMoEBN2WyYyuUTJskUkZXpoQ2gSD6qAW11uSgaz6trocdekzNe/vMxB8J9No8Y4JYzXIq9KSZpgywhz01j+bSNS+vV5FX6fftjQw2IVqWIpB8NZBnczHgItx3I4qPIjNknm1QCIKdMRVNTVtsNOpT5FuWOxNdsQTst3vzOyGZO94vx5cbWT7y9xRfwkZkIBVVXbfV6QU0gbnUtEAC++KQua6mQ4t4JY5u5z6mWeKHSrzMIV13sGOlmO2kDTZ7mhvtiQE7QoBj2vfoL/HM+iWM58Oc4IlaHRNqWyNWhgfI9Wx+9/tjbvhEQu+P+RU2jJ3Z9dvCFo0XBmyuXURySMsce8evT2XupUD23HnvYN3jK82a4e64Ek6xPrMrxmIWSqaVmYqhaUEdNmpVdWG1aiLUWDf3s1Vmw6Zjc23i8EeGhsmLMZlIwNbAX2Hk/QAbk/QYgNJ0SjWl2iiZiYSqVOXeRGG4ZUAP7OwP9sWy8wrZANXDrwCh5GOPh+WYsCqayyxqS5Go7IvlmJ8Dya3q8QeSq4zoknmzlafNwSZ6QEZhtOiA/+nEDsn+ezrY+9jGlFwDrrag5of8AUqjmDjea4e2WyUTmsvGruzR2HcnVSki9Cj0Wp3BYHthmhSZVJLjCbw1GnWc5zjE81GLZji84kOXS4kLysqsFlCbrGbsBmPo73RP8OL1qFKjEOMq+Iw1ChBDjM8rJr5g5syPEOGygtpfSGET7OGsaSvht/K3t38jCwpVKbpAlKCjVpOzASkDgAeN3jLOikDWjLRNgEHfcbEEe+OhRosxA+oLPFVmu0bB3Wm8jcKEOZlaJT0njHr72bBAJ8nc7ePpeF8Wymym1rbGTISrZlcvjTr/AxlGIHXXWAaDKVcUfcatJ38gYUoODXSVYrHRVgOwUWLbTqA9yV87b7b/6Y2rVe8ED3699Qr0X926Uw8w8BnyYhDKmhW9Eq2YnDCh6qtT/ACnffYsLI5lamA1zwPEfHwfVdB3bPcsaS0nLw4fiedlZZJWeX1HWgW5DGSBfgD3oAbmu+Eu/ptwxeyqW1C4Q0Tdo3JGmpi+2m68v2x2x/mO7xks0AG5AJJJPnZOnw0zr3mIJFZdLCVLNgK9qFv8AitCx3r1fQ471Y06lGnVZVFS0ExBkRqNd7SAU1gqoqUxDs0alNWeyzK3WhrXVOhNCQDtv4YeG/Y7URg1wjKdPwm1wyuY/GKHUkZcjbw0vvfsg7V3aj+n5rEd2ef466voarvwpLaWTwz6FHssfpr/m1H98Q/Yefr/EICsMZqUYEKh5v5Wh4hEEktXSzHIO6Eiv3U+R/oQDjajWdSdIWVWkKjYKVOUeR5MrIGzEEcrobjdZvTt2YoUBDebs/tWNqtWm8lwsTr1PXFZspOYA03A0TJm0zDTIsrhBLq0BXfQpWqW1KM7sup9zXpIA21GjHNaPpGnhPvICs5pJuevKJWR83zRB0/MYZuGUpMjow1G/94rktqUUALN6StAVhwuOUgixEj+ut0tlGYGbgwU2fETmLKmEZKKMuxCyEowUREiwSaOpiDZHkHvZxnhGVnP7wH+vhWxL6TWZI/v5S6nMOdiyMUA/KiZCqSR166+bey2qzv2wxRw5r4g5jp68h/PBY1a/c0BlGvR/peuG8sSZfJDPWQqvHIkbfrtgLb2X1fc2fFXTtCrREU6dyLk/pTgqdUy+podB+1K4DyijsJHieTKZmAfmRWWgk7EUNyQwI2UjtdUcZYir9f06g+3ULWhSGQA6Ee6XY+X81HOYmADgD5rGxWwf6e/bceDhh3adRv27768lgOzmO+7QbaK14Jw+bOymF9LSR29krqK7KR3o6dqrYajZF4pXLxTGd/0nXxmdI4KaDGBx7tkEfiOM9e6euY+MLlJI3WKVniy7IFChimw0OaJAGxu+47XjnOG8/n4XcoMJp/UIE+vhE/CX+E8bSJUnUtLJKx6wJOkqR8h/nPcnuDgfBgDYfyte5e6oWmw1HhAA9YlUvE9PUAiUgAA6WJBG/wApPY9tmofUd8GSmWF76mXgAJJPgoe57p7puY8RoPK11cwcwCCJoSpaYoI+rt6EAoKoG4Onub3JuyKAWFdrgHTr88+Ovtql2Y5mJOZ/03mOJ69NOKhcUzEK5KukevHKDrJJFG1AO23c7Gha3d0pYAk3XWw1IV6wZUd9J9bX61N/NTeWc3xCLMZYOuaGXJ9Q6Tsumj40mhi9TJFl0u0mdnGiW0S3P4/s/K1WXNxmIuXHTIqxvd7UPJN7V3vbvjFeXFN+fLF+v7nzVB+IOY6MZl0szKxiQrahPXqc0Tq1ACgRWre++J0TgaKWZwbNjczebW9d9Y2UuXXlWaRh1karkJUPGAKptgOntdiqJJPlsWBzCFkA2sMoseGx8Of50F4BOI8ddFkKxbRKWka9QQAajYFBjW+lWvcbb4A1vHrrkinhg6JOunPbn6kQvXLuchzS9ZWaRlNEuunQSLIC9hsasWT5JwPDm2iFbGYarhnd3UEb2vPn8+is+Iwh4pFLadSkav4du/7d8UBgpMGCkHmbmvh+YjEWYYAju0Y6jA1/6bJqAF+WqxtW5phuHfEwm2YWoQTCsPhDlGTIayxImleRLFUuyDbxenVX82MXiDHBLVBlOXgmLL8uZRJTMuXiEhN69AsE9yPY/bAXuIglDqj3CCUn82cuquebOSMdDKulVaizqKVT5INXt7G/rtSNQjLT1WZG6lcvcy5lJzBm1GgJYKIS6mxVhARpo9wNsS/DuFMVDFyhtzCh86c9PHmEhyyxyRmPVIXXUr6j6QpsA0AbPbcDwcWw2G7yZQ4kWSRxPh342ZOn0oXlbSNKrFGmxJJA3JH3snb2w7Ww1OlTD729VQEkrUuIqsRhysg6kAUteksVQIY6ZQD6bcev2BvtqPNDgZIseuo9OCusv5cyn4dMzc4LprBZTavV03sQ2zX7HCfaOM/y61LB92GtkCY+q5AN9hy9V57tBxdWFKLTrv8A0p2T4tmJ5Mucmk5lD00ia+kSNOzsRpKAE2p7ePF9jB9lUuzqldldwLS0ZZ+7/ttsRa4sR6BvBYWpQqOgyLdEctFrTcNeX/8A0Sal/wAJF0of825ZvtYU+VOOdmjRddesrIImmQ7AEyqP5WFsR/xhr+498XcMzQfLryULvwqMrDGD82kFvuRZ/veK1PuMKQpeKIRgQs15m+LsMDMkELSupKln/LUEGjsQWNHwQMNswbyJNku7EtBgXXDl74n5iUr1chLov1zRo+hF8sdiNvuMVGGJdlkKe++nNCdOM5xZIivTmUgqyMYZCAysGUkKC1WBe3a8UY2Dr7q7jIWT89jLcQneTLu0ecC6WgddpdIPqSQEqWqqF76QKvbDFN5aAx4tsVg9occzdd1W8PyuVGXmnmm/M1eiFKBce9ntTWD3qhtuL1yF57nYa+XVllmDR3x1Onmu/B8+c8gyQgijZLlydavW620kblm9XUXVv6QCB9BijXdxUlp8euitI71kOCt+P825rNIctInTNhWiWMqSdiq0bb27Ye7NwtMsNap5fPBI9oYmoHikzz+E3/DPJSZNHy2YtHdupEpNgrQDUe1giyo3Fgnvjm4wsfUL6enXQXQwocxga/VLvPOYmk4i2mKZ0iCoNETMCdIdvlB/jHftjo9nVKFKiS8iT6+SQ7RpVqz8rBb2VTwfjP8As3PCSSJqdGQqdmAYgggGh3UD+vtiMXiG4zLTaCDxOn7RhKDsIC95B5DX9LSeXuY8u2Tkme0WIkzalJNncsQLsG/9R4xyKtNzDBXeqv7yqQ3aBHCwsskbNxtm5XjISJmJQEkCrpe+wNe9AdsXIhoXqsVhxSwbJ+6w5yQUx52NTKiZUP1dJVuoANR3vzQFUL9sKvpB0SuHh6r8ODDZ/SVctbFnlDEL47EV/wBhticaaFMNp4fU6+fHx9l57EyamVv3ON/En5UbPR9VI8wZdT3TR0BoArQQPII7nvY37jGlOQNNF6jCurMGcUnEA6wbjiLdBaD8OOI5o5ed9YaGM+lXcgg16q9J9PbawLB+uJcQSIU4yrh8Q9rmtIJ5c4vf3VhwrOs8pknIaqZo1WhXq1SKL9TKoUMSLK2PNEKrVAY0sbbnPseAJuBxvzV/wTIpNKM2gKxjUIRQGtW+ZztekndRfYX2NCkmIXOdiHmn3Z4z6aeG/imQ4hLrOcpx1Vy/EssV0LD11jJoC26hCD9txfcWP040GoK7NGmatejVN5LZ42IE+1/5U34RyFsrKx/xiP6ImLV3S5bf8ie04lobs0fkp4YXse2MVwEo5zlTKNNWYiBDH8pwzKf/AMbFSLr9N+PSPl3Zp4ioxv0FN0sVWpt+hya8tAsaKiKFRQAqgUAB2AGFyZMlKkkmSuhOIULPOL8Fmz+ailEqxp0y6BgTasxA0jbfSqs3m3A7AYfoV+4uBPHx60Vqv/gbfn+NP7TBmcnFkkfOTMztBCbI2sAdgL3Y9hZ9sZVMQ6qMgEAmVmBF0ncb4tkM6msxyRlvnBVQf/yKQSBIvv2cDS36Su7cFVjaFbvGkQev4WcPDGIdXW1OzH0aDQWtiWJ+Ym/SAfvjP/GJ1Pn8KuZaN8I4pmR3BIjRBGsknqoamcqo9rI3JoAAVvtlUDGmNet1IXjinDI5o3zgVXklnZI10LpkVQRbLVEnSSf+uIzNzNJYLeM8bXVSxpMkK4yPMkkEGX6cUHRk2XpgppoHUhUDSHvcV4DGj3w03DtrVS0kg68Z4QUTATlwriseYW0O47qe4/8AH1wrXw76Jh3qrAyo/M+X1ZeRwdLxxuVYf5TqB9wR4+x7gYig6HgbEhBU3I5kOp20lTpZf4SK2+1EEHyCDjN7YKlScVQjAhVcfLmVWZpxBH1nNlyoJuqsX2PvVX5xfvX5cs2VMjZmLpN5/wDiKuXZ8pl0Ek1aXLC0XUO1fqaiNu2/ncYaw2GL/qJgLCviMn0gSVG5MynGFMU0ruYrAaGQrqZTQLHVugAtgO9rVUbxev8A48nLr7Ty6hUo9/bNp7+atef+U8rmytUubLAJpIs2QCWXyqj1E+w79hjPC1y0w64F/wCvPyV8RRDhI1NuvJZpxPhUuTzCpn1bQzC5E7SVtqU1WutiCN9j376Ncaf10jI05+f6VHND/oqCD1p+184xxOOCRTwt3RUG87gGRiRuAGFBR2Pps/Y0bdwxlLPVtO2/v/Sr3zn1MlO8b7eyYstPKrQcYMJYzKVkDjZJBarIKA/LZAAt/TckjFe/PdGi0W4bx86T8K/cjvBVJ89pXviPNuezc0cUMayqXXUiIffc9TvGQNw4YEHfxjHu3U7kR+fPby1PBXFRtSwMjlp5b+Y9U3cfzM/C45MyrieNmXWsg0spNIral2P6VI0jsD3u70G06xDHWPEKKxqUgXi44LL+P8abNZhMxKdBBU2g+UKdqs9wTe5747NWlQwtHJOs672XKoPrYrEB0bgchfdPnJvFMtMz5d4nEmZTQ5Z9auqRkVvQX06qCr28nHCqUnBsyva9q9nvwdQVJnMTfgbmPTQ8isv4hwMRz5mCJ5WjhLLqbSD6CqsT6T3dlUAV8w3xlqLq9SoarGtqm0aDW4nedvPXiF7iEpEYeyK0Ix3vSdAH2BpcXGifpgNZrca8dJm/LXzK9yOBGAXIDEA13qrI+/jCr6MvzASf2uU/AmpV7xrMz26XgE7Ty+I3UVckXfpwKJCfl7LY9zZ2+uNjVcxuaoIT1XGYvCND8SxobvpbwIJ8uK0XlfIvKDlI3KBa6j2TqC0B6Ttd733P7Y0LD3TavFcanjy895lvFuS885M5li4flmDNsjNprTqN0WBPqI1b7dzjLmrB0tLz/Z/haRl8nKiKomHpUDeMVsK8EYhY5mbt91wzvFTlgOu0RvtpOhj9kYm6+jX9MSG5tFtRw/fmKYM+o9Rp6eaznmTiUCQcTlgJIzUkMaggi3ol9iL7WcTBBgpuhTqUcQ1lW2ST4TfZPvIXCTlcjFG3zka3+7b1+woftirjJlJYqua9V1Q7/jZMGIS68TQq6lWAZTsQRYOBAMKEEli2UdVPAZqdfpZ2f7sQfcnF5aeS0lrtbH2/hcsw8symPovErbO7sny/qC6GY6iNgTVXe9UZGVt5lS0Nac0z1vI691NzOSR1CkfL8pBoqfBUjcH7Yq15aZCyN1TcVy6TRnKZ4WkhAWQEqJCCCoJFaZAQDp7N4vdRe05menW3491Cy7mjgzZGaJVljny8kirRK6gNQtXAINV+of22ttuJrubG3gqwFScV5aaJ5ZJFaNWluCNlq0YllqtvSlA77EgYza573Bg64qbJjyPNZXh8mSEYWQkKlE26uWLkrW38I37MNhWA0M1QcD+Bv5omybc2gy2b4Pkl7Ksl/dYjR/chsYzmLndahSqvmPLTcNkAQh8rPIxaJkBTuDpJ7q2m9JBHyg76cMUT32Vm43/HooNl14hlJMsBnMuW6N+gnchTVFvdWPvvVXvh+lXbVaaFbXr3CoRFwnHlzjkeehvbVusie3v/AMJvv+3jHIr0jSfl9FoDKl8G4aYAwaQyMzA6iK2Cqij70os+SSaGwGbnSpVhiqEYEL4TgQsw4Llsnw/MzT56RZM47tIJB61GpuyKCWRhdesA12NA062jXrNAYLenqlX1qNIy43UXjvN+Y4i34fKRuqk3t87V5JBpV99/38Y6dDs6lhx3mII/X8rnVsdUrHJRB/f8Js+H/KrZNXeXT1pDWxulHYX9Tuf29sc/HYplUhtMQ0eV09g8O6mCahlx/CZ87k45kMcqK6NsVYAg/scIAkaJwiVj/H+DjhmcLfhzJlmAMTlUlKH9SkSbMR49Smq3NG26bxkkiY4bfAPmJ2S1RpzQ208d/k+h5py5H4yOIGcukjLEyhTIAo3BOnpq7Ja0Dq7+odvOTqhAllvz66rRtME/Vf8AHponXGC2UXinDo8xE0My6o3rULIuiCNxRG4HbFmuLTI1UOAcIKww8Qy8eVlhnyiSSKhVJEtDqGwL0RYB3v6V5vHer4HvGNrg6gEg/rguLSxmR7qJG5AI/fFR8hNJFHBP6lDEhWVqY6a1Ue42YC/rhKvBc5g63X03sWp//Q7OFKr9wG9+IafbqVI4jFNnSWgLh5vTNENFyEaSrqaAJOlNQ9O632bHP0K4heKLsr2wQfGOPpt5cF1//i2ZyrwrndS5ddh06egW1kAmgCW73exPesTNrLQYlrmHu7uNzPpz2/vja8X5GVopJY3po1jZR3Qqygsy7XWvUO10g+2IBWNPFPAGUxM33kafrxlU3BuV50njafSqMCY2VgTfa6G4A37gHAfqEORVxFXEUHUqrswkePhoFpmb4xleH5N5IhvpAVtDASMflIcimG97E7du+KgHRc+lhXFwY0XJj+90qcCJizmShcn8Q7NmMw3nVIBpQ/ZQB/zYkrauAQcv2j6R+z1xWt4qlFlfGMumY4pNJmJTDDHUSPtVgWQSdlF6jdV9saMfl0XUweOOFbDBJPHS6gcjcIGbzzMwY5aF2mjR+5LGkZx7kLYFbANfesVcSTKWr1nVMzzq43+ByG62PFUojAhGBCMCEYEIwIWcfGXLTyplVijkdA7NIUUtpoALdfdvptjfDuDXSVBSvPw6PTlTTSH51SPfX6vlqrDAgqy+4OOwajajC6YA4rPQq054jnzmfWGNCWEQ0JY/LBouXPyq1kAgE7KtXeEMMWUmF7tf1/P6VnXVjluTpDxGFpDENEUTyUWJcp6bFj3Cg9hVeTihrgNcW72HJTCveKcKMnF8pMSoWKJytndjpdWAH06in9sYMLRTdOphTuqvmNf9o5nNQRgn8HBsQduux1Kv19K0fviKdR1P6hx/CCJXnkPiyTZWTLSh2Wtgocko4Nj07it99u/0w9jKRziozdVadlM5P5YOUzssiCTovFS9QAMp1A6djZFbg0Pr9Va9UvAk3UgJ3wsrIwIRgQkXnTkibPZgSCdUjCBQpBNEEk7Ch598dHCY1tBkZZMpLE4Q1nTmgKPwv4VQoQZpnk+igIP33J/oRjR/a1Q/YAPdZM7Npj7jKduGcLhy6aIY1RfoNz9z3J+pOOdVrPqmXmU9TpMpiGCFMxmtEYELzJGGBDAEHuCLBxIJFwoInVc8rlUiULGioo7KqhR/QbYCSdUAAaLtiFKMCFkXPvJ0kLT5pSrQySXoVaMYYAEnwQWvt/Fjv9l4wEdw/wAvhcXtHCR/uZ5/KS+ITRsyCCJo1WP1LraQXYGoFt1BsCrNbC8Y4nDCjcne3htvtxXc/wCPdqVGYgZG6i4mPGLecacxcqz5d4n+DkEka6syHKtcgSIxadwWO1lt9R2GkfbHNeM116PHNp4yoajXDLAvvP8AHDVbRwficWegLAAqbR0NGj5FjYjyGGxBBGMV51zcjrFLPOvDlysC9BSzSSCJELOQNdltI1DvXY2O3tizbm6fwNXPVyvNtTptxsq3Mcq5lcsnUHZwWVJJWaj3BGrTvQBK4sXN2TNfF0C89xw3DY8rT6pvXgWXMR6ysY920TSyMgANrauxUVsdxtjOSuccRVLobryABnxAn5SPwSB4TDnM0BGJs5uXsFF0OqAlv0kg0TXjve0ngta4Dopsu4C8cdTpwTrxXmcqAMpBJnHPYxkCMfeU+i/oCfrWKpPuzvZZdzTx2XNMbVUYeplSmVBYUSFrOpjagdvFXeLhqdpYVzoJuBYczw+eF1oPwtyunKGU3qmcnfwq+hR9tif3OIeIMKmOZ3VQUv8AyB6m5/KcsVSSMCEYEIwIRgQjAhGBCqM3wdjMZYpFjLrpc9MM3+ZCSArEbEkMDpTb04sHWgoU2Lh8aoI9AKjem9VnuSSbJYmySdyTgzumZQlzmDiOX4ZNHPJGVidWjLRrdMSrCxd0aPbz98XbmeC3rdQqrj3N3Dc7EirxBoGWQFTGCs1lWSlDKSLDEWB74qWObZSmLgAyeWQRZX1BmtmQNKXY93kcA2x8sxxOR0X91Eq6yuUSMVGioCbpVA+vjFC4nVSu2IQjAhGBCMCEYEIwIRgQjAhGBCMCEYEIwIRgQuGeyiTRvFIupHUqw3Fg99xuPuN8S1xaZCggEQVmPFvhXN1icpmFjhcENr1FlB7rQ2cfcjx3IvHRqY/vaeWoJPXok6OENGrnpuhL/M/LcvCpGzBlEgkUqrlKDFxTjRTLqqyLNVdbg4TzF0BdzCMbUIBcbmXCbeP69F45NjfI5nL/AIV3lMm+ZjVWZEQ1dV6mZRZJA70Be90dBNlfEOo1qhyCwGu07eR26jYeOdKXKtLs4jUyow7gp6tvY7UR9wcVGqTpS2oAeK7z8StikKdVxs2+lEP8z77/AMqhm3G1G8Cq2mIlxge/kPmBzXyPhmoh5yJWBtRVIn+Vd9/5ms+xA2wSrGrAhlh7nxP6FlPkjDCiAR7EXiFioLcKUjTrk6f+HY017XWvT/LqqtqrbEytTVJuRfjv8ecSl2blyCTLlFQRtmphrZAAaWRpK9gNKlR+3fFg6CnWYh9OqHahgkDaYA/Jkpuy0CxoqIAqqAFA7ADtimq573ue4ucZJXTAqowIRgQjAhGBCMCEYEIwIRgQuOcykcqFJUV0YUVdQwP3B2wISzlPhvw6KdcxHl9Mim1p30g1XyFtPbxVYmSUJrAxCF9wIRgQjAhGBCMCEYEIwIRgQjAhGBCMCEYEIwIRgQjAhGBChcZ4ZHmoXhlFq4r7HupH1Boj7YkGFpSqGm8PGyRjmeIZYNFDkIlkO3VhS1b2PsPsx29sSVs8F+jpHMxHl+YlOXAuHsmUjinOtyn5pO+pmsv9xZOIKxqOBdLeosp+Wy6xqERQqr2AFAYhUJJ1XXAoRgQjAhVWXyMmtA+npxMzIQTbWGCgiqGkMRdmyAduwmUw6oyCRqQAfab84/StcQl0YEIwIRgQjAhGBCMCEYEIwIRgQjAhGBCMCEYEIwIRgQjAhGBCMCEYEIwIRgQjAhGBCMCEYEIwIRgQjAhGBCMCEYEIwIRgQjAhGBCMCEYEIwIRgQjAhGBCMCEYEIwIRgQjAhGBCMCEYEIwIRgQjAhGBC//2Q=="/>
          <p:cNvSpPr>
            <a:spLocks noChangeAspect="1" noChangeArrowheads="1"/>
          </p:cNvSpPr>
          <p:nvPr/>
        </p:nvSpPr>
        <p:spPr bwMode="auto">
          <a:xfrm>
            <a:off x="155575" y="-1500188"/>
            <a:ext cx="53721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BLAST vs. Real BLAST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82638" y="2454275"/>
          <a:ext cx="75819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856"/>
                <a:gridCol w="1320405"/>
                <a:gridCol w="1528890"/>
                <a:gridCol w="1297241"/>
                <a:gridCol w="1489509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formatdb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blastp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merge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BLAST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82.1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1996.3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35.9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2114.3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Skeleton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76.2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1835.9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34.0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1946.1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-7.2%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-8.0%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-2.9%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-8.0%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sto MT" charset="0"/>
              </a:rPr>
              <a:t>The Skeleton tool can produce synthetic distributed applications that </a:t>
            </a:r>
            <a:r>
              <a:rPr lang="en-US" sz="2400" dirty="0" smtClean="0">
                <a:latin typeface="Calisto MT" charset="0"/>
              </a:rPr>
              <a:t>capture </a:t>
            </a:r>
            <a:r>
              <a:rPr lang="en-US" sz="2400" dirty="0">
                <a:latin typeface="Calisto MT" charset="0"/>
              </a:rPr>
              <a:t>important distributed properties of real </a:t>
            </a:r>
            <a:r>
              <a:rPr lang="en-US" sz="2400" dirty="0" smtClean="0">
                <a:latin typeface="Calisto MT" charset="0"/>
              </a:rPr>
              <a:t>applications</a:t>
            </a:r>
            <a:endParaRPr lang="en-US" sz="2400" dirty="0">
              <a:latin typeface="Calisto MT" charset="0"/>
            </a:endParaRPr>
          </a:p>
          <a:p>
            <a:r>
              <a:rPr lang="en-US" sz="2400" dirty="0">
                <a:latin typeface="Calisto MT" charset="0"/>
              </a:rPr>
              <a:t>The Skeleton tool is simpler to </a:t>
            </a:r>
            <a:r>
              <a:rPr lang="en-US" sz="2400" dirty="0" smtClean="0">
                <a:latin typeface="Calisto MT" charset="0"/>
              </a:rPr>
              <a:t>use </a:t>
            </a:r>
            <a:r>
              <a:rPr lang="en-US" sz="2400" dirty="0">
                <a:latin typeface="Calisto MT" charset="0"/>
              </a:rPr>
              <a:t>than real </a:t>
            </a:r>
            <a:r>
              <a:rPr lang="en-US" sz="2400" dirty="0" smtClean="0">
                <a:latin typeface="Calisto MT" charset="0"/>
              </a:rPr>
              <a:t>applications</a:t>
            </a:r>
            <a:endParaRPr lang="en-US" sz="2400" dirty="0">
              <a:latin typeface="Calisto MT" charset="0"/>
            </a:endParaRPr>
          </a:p>
          <a:p>
            <a:r>
              <a:rPr lang="en-US" sz="2400" dirty="0">
                <a:latin typeface="Calisto MT" charset="0"/>
              </a:rPr>
              <a:t>The Skeleton tool can generate </a:t>
            </a:r>
            <a:r>
              <a:rPr lang="en-US" sz="2400" dirty="0" smtClean="0">
                <a:latin typeface="Calisto MT" charset="0"/>
              </a:rPr>
              <a:t>applications </a:t>
            </a:r>
            <a:r>
              <a:rPr lang="en-US" sz="2400" dirty="0">
                <a:latin typeface="Calisto MT" charset="0"/>
              </a:rPr>
              <a:t>that represent bag-of-tasks, </a:t>
            </a:r>
            <a:r>
              <a:rPr lang="en-US" sz="2400" dirty="0" err="1">
                <a:latin typeface="Calisto MT" charset="0"/>
              </a:rPr>
              <a:t>MapReduce</a:t>
            </a:r>
            <a:r>
              <a:rPr lang="en-US" sz="2400" dirty="0">
                <a:latin typeface="Calisto MT" charset="0"/>
              </a:rPr>
              <a:t>, and multi-stage </a:t>
            </a:r>
            <a:r>
              <a:rPr lang="en-US" sz="2400" dirty="0" smtClean="0">
                <a:latin typeface="Calisto MT" charset="0"/>
              </a:rPr>
              <a:t>workflows</a:t>
            </a:r>
            <a:endParaRPr lang="en-US" sz="2400" dirty="0">
              <a:latin typeface="Calisto MT" charset="0"/>
            </a:endParaRPr>
          </a:p>
          <a:p>
            <a:r>
              <a:rPr lang="en-US" sz="2400" dirty="0">
                <a:latin typeface="Calisto MT" charset="0"/>
              </a:rPr>
              <a:t>Skeleton </a:t>
            </a:r>
            <a:r>
              <a:rPr lang="en-US" sz="2400" dirty="0" smtClean="0">
                <a:latin typeface="Calisto MT" charset="0"/>
              </a:rPr>
              <a:t>applications </a:t>
            </a:r>
            <a:r>
              <a:rPr lang="en-US" sz="2400" dirty="0">
                <a:latin typeface="Calisto MT" charset="0"/>
              </a:rPr>
              <a:t>can be run with mainstream workflow frameworks and systems: Shell, Pegasus, and Swift</a:t>
            </a:r>
          </a:p>
          <a:p>
            <a:r>
              <a:rPr lang="en-US" sz="2400" dirty="0">
                <a:latin typeface="Calisto MT" charset="0"/>
              </a:rPr>
              <a:t>The execution comparison between the initial Skeleton Montage and BLAST against the real </a:t>
            </a:r>
            <a:r>
              <a:rPr lang="en-US" sz="2400" dirty="0" smtClean="0">
                <a:latin typeface="Calisto MT" charset="0"/>
              </a:rPr>
              <a:t>applications shows </a:t>
            </a:r>
            <a:r>
              <a:rPr lang="en-US" sz="2400" dirty="0">
                <a:latin typeface="Calisto MT" charset="0"/>
              </a:rPr>
              <a:t>an </a:t>
            </a:r>
            <a:r>
              <a:rPr lang="en-US" sz="2400" dirty="0" smtClean="0">
                <a:latin typeface="Calisto MT" charset="0"/>
              </a:rPr>
              <a:t>acceptable </a:t>
            </a:r>
            <a:r>
              <a:rPr lang="en-US" sz="2400" dirty="0">
                <a:latin typeface="Calisto MT" charset="0"/>
              </a:rPr>
              <a:t>difference of 2.6% and 8.0%</a:t>
            </a:r>
          </a:p>
          <a:p>
            <a:r>
              <a:rPr lang="en-US" sz="2400" dirty="0" smtClean="0">
                <a:latin typeface="Calisto MT" charset="0"/>
              </a:rPr>
              <a:t>At </a:t>
            </a:r>
            <a:r>
              <a:rPr lang="en-US" sz="2400" dirty="0">
                <a:latin typeface="Calisto MT" charset="0"/>
              </a:rPr>
              <a:t>the </a:t>
            </a:r>
            <a:r>
              <a:rPr lang="en-US" sz="2400" dirty="0" smtClean="0">
                <a:latin typeface="Calisto MT" charset="0"/>
              </a:rPr>
              <a:t>stage </a:t>
            </a:r>
            <a:r>
              <a:rPr lang="en-US" sz="2400" dirty="0">
                <a:latin typeface="Calisto MT" charset="0"/>
              </a:rPr>
              <a:t>level, the difference ranges from 0.04% to 12.7%, with six out of eleven stages within 5%</a:t>
            </a:r>
          </a:p>
          <a:p>
            <a:endParaRPr lang="en-US" sz="2400" dirty="0">
              <a:latin typeface="Calisto MT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sto MT" charset="0"/>
              </a:rPr>
              <a:t>Near term plan</a:t>
            </a:r>
            <a:r>
              <a:rPr lang="en-US" sz="2000" dirty="0">
                <a:latin typeface="Calisto MT" charset="0"/>
              </a:rPr>
              <a:t>:</a:t>
            </a:r>
          </a:p>
          <a:p>
            <a:pPr lvl="1"/>
            <a:r>
              <a:rPr lang="en-US" sz="2000" dirty="0">
                <a:latin typeface="Calisto MT" charset="0"/>
              </a:rPr>
              <a:t>Open source the Skeleton code with </a:t>
            </a:r>
            <a:r>
              <a:rPr lang="en-US" sz="2000" dirty="0" smtClean="0">
                <a:latin typeface="Calisto MT" charset="0"/>
              </a:rPr>
              <a:t>documentation</a:t>
            </a:r>
            <a:endParaRPr lang="en-US" sz="2000" dirty="0">
              <a:latin typeface="Calisto MT" charset="0"/>
            </a:endParaRPr>
          </a:p>
          <a:p>
            <a:pPr lvl="1"/>
            <a:r>
              <a:rPr lang="en-US" sz="2000" dirty="0">
                <a:latin typeface="Calisto MT" charset="0"/>
              </a:rPr>
              <a:t>Invite users and contributors from the community</a:t>
            </a:r>
          </a:p>
          <a:p>
            <a:r>
              <a:rPr lang="en-US" sz="2000" dirty="0">
                <a:latin typeface="Calisto MT" charset="0"/>
              </a:rPr>
              <a:t>Longer term plan:</a:t>
            </a:r>
          </a:p>
          <a:p>
            <a:pPr lvl="1"/>
            <a:r>
              <a:rPr lang="en-US" sz="2000" dirty="0">
                <a:latin typeface="Calisto MT" charset="0"/>
              </a:rPr>
              <a:t>User application trace data to </a:t>
            </a:r>
            <a:r>
              <a:rPr lang="en-US" sz="2000" dirty="0" smtClean="0">
                <a:latin typeface="Calisto MT" charset="0"/>
              </a:rPr>
              <a:t>(help) produce </a:t>
            </a:r>
            <a:r>
              <a:rPr lang="en-US" sz="2000" dirty="0">
                <a:latin typeface="Calisto MT" charset="0"/>
              </a:rPr>
              <a:t>synthetic applications </a:t>
            </a:r>
          </a:p>
          <a:p>
            <a:pPr lvl="1"/>
            <a:r>
              <a:rPr lang="en-US" sz="2000" dirty="0">
                <a:latin typeface="Calisto MT" charset="0"/>
              </a:rPr>
              <a:t>Determine a way to represent the computational work in a task that when combined with a particular platform can give an accurate runtime for that task</a:t>
            </a:r>
          </a:p>
          <a:p>
            <a:pPr lvl="1"/>
            <a:r>
              <a:rPr lang="en-US" sz="2000" dirty="0" smtClean="0">
                <a:latin typeface="Calisto MT" charset="0"/>
              </a:rPr>
              <a:t>Better support tasks with </a:t>
            </a:r>
            <a:r>
              <a:rPr lang="en-US" sz="2000" dirty="0">
                <a:latin typeface="Calisto MT" charset="0"/>
              </a:rPr>
              <a:t>interleaved computation and I/O</a:t>
            </a:r>
          </a:p>
          <a:p>
            <a:pPr lvl="1"/>
            <a:r>
              <a:rPr lang="en-US" sz="2000" dirty="0">
                <a:latin typeface="Calisto MT" charset="0"/>
              </a:rPr>
              <a:t>Support tasks that are not generic single core tasks, such </a:t>
            </a:r>
            <a:r>
              <a:rPr lang="en-US" sz="2000" dirty="0" smtClean="0">
                <a:latin typeface="Calisto MT" charset="0"/>
              </a:rPr>
              <a:t>as those </a:t>
            </a:r>
            <a:r>
              <a:rPr lang="en-US" sz="2000" dirty="0">
                <a:latin typeface="Calisto MT" charset="0"/>
              </a:rPr>
              <a:t>that internally </a:t>
            </a:r>
            <a:r>
              <a:rPr lang="en-US" sz="2000" dirty="0" smtClean="0">
                <a:latin typeface="Calisto MT" charset="0"/>
              </a:rPr>
              <a:t>include </a:t>
            </a:r>
            <a:r>
              <a:rPr lang="en-US" sz="2000" dirty="0" err="1">
                <a:latin typeface="Calisto MT" charset="0"/>
              </a:rPr>
              <a:t>OpenMP</a:t>
            </a:r>
            <a:r>
              <a:rPr lang="en-US" sz="2000" dirty="0">
                <a:latin typeface="Calisto MT" charset="0"/>
              </a:rPr>
              <a:t> or MPI</a:t>
            </a:r>
          </a:p>
          <a:p>
            <a:pPr lvl="1"/>
            <a:r>
              <a:rPr lang="en-US" sz="2000" dirty="0">
                <a:latin typeface="Calisto MT" charset="0"/>
              </a:rPr>
              <a:t>Support concurrent tasks that need to run at the same time </a:t>
            </a:r>
          </a:p>
          <a:p>
            <a:pPr lvl="1"/>
            <a:r>
              <a:rPr lang="en-US" sz="2000" dirty="0">
                <a:latin typeface="Calisto MT" charset="0"/>
              </a:rPr>
              <a:t>Investigate </a:t>
            </a:r>
            <a:r>
              <a:rPr lang="en-US" sz="2000" dirty="0" smtClean="0">
                <a:latin typeface="Calisto MT" charset="0"/>
              </a:rPr>
              <a:t>a better task</a:t>
            </a:r>
            <a:r>
              <a:rPr lang="en-US" sz="2000" dirty="0">
                <a:latin typeface="Calisto MT" charset="0"/>
              </a:rPr>
              <a:t>-file mapping specification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sto MT" charset="0"/>
              </a:rPr>
              <a:t>This work was supported in part by the U.S. Department of Energy under the ASCR award DE-SC0008617 (the AIMES project</a:t>
            </a:r>
            <a:r>
              <a:rPr lang="en-US" dirty="0" smtClean="0">
                <a:latin typeface="Calisto MT" charset="0"/>
              </a:rPr>
              <a:t>)</a:t>
            </a:r>
            <a:endParaRPr lang="en-US" dirty="0">
              <a:latin typeface="Calisto MT" charset="0"/>
            </a:endParaRPr>
          </a:p>
          <a:p>
            <a:r>
              <a:rPr lang="en-US" dirty="0" smtClean="0">
                <a:latin typeface="Calisto MT" charset="0"/>
              </a:rPr>
              <a:t>It </a:t>
            </a:r>
            <a:r>
              <a:rPr lang="en-US" dirty="0">
                <a:latin typeface="Calisto MT" charset="0"/>
              </a:rPr>
              <a:t>has </a:t>
            </a:r>
            <a:r>
              <a:rPr lang="en-US" dirty="0" smtClean="0">
                <a:latin typeface="Calisto MT" charset="0"/>
              </a:rPr>
              <a:t>benefited </a:t>
            </a:r>
            <a:r>
              <a:rPr lang="en-US" dirty="0">
                <a:latin typeface="Calisto MT" charset="0"/>
              </a:rPr>
              <a:t>from discussions with </a:t>
            </a:r>
            <a:r>
              <a:rPr lang="en-US" dirty="0" err="1">
                <a:latin typeface="Calisto MT" charset="0"/>
              </a:rPr>
              <a:t>Shantenu</a:t>
            </a:r>
            <a:r>
              <a:rPr lang="en-US" dirty="0">
                <a:latin typeface="Calisto MT" charset="0"/>
              </a:rPr>
              <a:t> </a:t>
            </a:r>
            <a:r>
              <a:rPr lang="en-US" dirty="0" err="1">
                <a:latin typeface="Calisto MT" charset="0"/>
              </a:rPr>
              <a:t>Jha</a:t>
            </a:r>
            <a:r>
              <a:rPr lang="en-US" dirty="0">
                <a:latin typeface="Calisto MT" charset="0"/>
              </a:rPr>
              <a:t>, Andre </a:t>
            </a:r>
            <a:r>
              <a:rPr lang="en-US" dirty="0" err="1">
                <a:latin typeface="Calisto MT" charset="0"/>
              </a:rPr>
              <a:t>Merzky</a:t>
            </a:r>
            <a:r>
              <a:rPr lang="en-US" dirty="0">
                <a:latin typeface="Calisto MT" charset="0"/>
              </a:rPr>
              <a:t>, </a:t>
            </a:r>
            <a:r>
              <a:rPr lang="en-US" dirty="0" err="1">
                <a:latin typeface="Calisto MT" charset="0"/>
              </a:rPr>
              <a:t>Matteo</a:t>
            </a:r>
            <a:r>
              <a:rPr lang="en-US" dirty="0">
                <a:latin typeface="Calisto MT" charset="0"/>
              </a:rPr>
              <a:t> </a:t>
            </a:r>
            <a:r>
              <a:rPr lang="en-US" dirty="0" err="1">
                <a:latin typeface="Calisto MT" charset="0"/>
              </a:rPr>
              <a:t>Turilli</a:t>
            </a:r>
            <a:r>
              <a:rPr lang="en-US" dirty="0">
                <a:latin typeface="Calisto MT" charset="0"/>
              </a:rPr>
              <a:t>, Jon </a:t>
            </a:r>
            <a:r>
              <a:rPr lang="en-US" dirty="0" err="1">
                <a:latin typeface="Calisto MT" charset="0"/>
              </a:rPr>
              <a:t>Weissman</a:t>
            </a:r>
            <a:r>
              <a:rPr lang="en-US" dirty="0">
                <a:latin typeface="Calisto MT" charset="0"/>
              </a:rPr>
              <a:t>, and </a:t>
            </a:r>
            <a:r>
              <a:rPr lang="en-US" dirty="0" err="1">
                <a:latin typeface="Calisto MT" charset="0"/>
              </a:rPr>
              <a:t>Lavanya</a:t>
            </a:r>
            <a:r>
              <a:rPr lang="en-US" dirty="0">
                <a:latin typeface="Calisto MT" charset="0"/>
              </a:rPr>
              <a:t> </a:t>
            </a:r>
            <a:r>
              <a:rPr lang="en-US" dirty="0" err="1" smtClean="0">
                <a:latin typeface="Calisto MT" charset="0"/>
              </a:rPr>
              <a:t>Ramakrishnan</a:t>
            </a:r>
            <a:endParaRPr lang="en-US" dirty="0" smtClean="0">
              <a:latin typeface="Calisto MT" charset="0"/>
            </a:endParaRPr>
          </a:p>
          <a:p>
            <a:r>
              <a:rPr lang="en-US" dirty="0" smtClean="0">
                <a:latin typeface="Calisto MT" charset="0"/>
              </a:rPr>
              <a:t>Computing </a:t>
            </a:r>
            <a:r>
              <a:rPr lang="en-US" dirty="0">
                <a:latin typeface="Calisto MT" charset="0"/>
              </a:rPr>
              <a:t>resources were provided by the Argonne Leadership Computing </a:t>
            </a:r>
            <a:r>
              <a:rPr lang="en-US" dirty="0" smtClean="0">
                <a:latin typeface="Calisto MT" charset="0"/>
              </a:rPr>
              <a:t>Facility</a:t>
            </a:r>
          </a:p>
          <a:p>
            <a:r>
              <a:rPr lang="en-US" dirty="0" smtClean="0">
                <a:latin typeface="Calisto MT" charset="0"/>
              </a:rPr>
              <a:t>Work </a:t>
            </a:r>
            <a:r>
              <a:rPr lang="en-US" dirty="0">
                <a:latin typeface="Calisto MT" charset="0"/>
              </a:rPr>
              <a:t>by Katz was supported by the National Science Foundation while working at the Foundation. Any opinion, </a:t>
            </a:r>
            <a:r>
              <a:rPr lang="en-US" dirty="0" err="1">
                <a:latin typeface="Calisto MT" charset="0"/>
              </a:rPr>
              <a:t>nding</a:t>
            </a:r>
            <a:r>
              <a:rPr lang="en-US" dirty="0">
                <a:latin typeface="Calisto MT" charset="0"/>
              </a:rPr>
              <a:t>, and conclusions or recommendations expressed in this material are those of the author(s) and do not necessarily reflect the views of the National Science Foundation.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Social CDN  -- DataCloud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6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Target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536" y="1494655"/>
            <a:ext cx="8303840" cy="40945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sto MT" charset="0"/>
              </a:rPr>
              <a:t>We want to build a tool so that</a:t>
            </a:r>
          </a:p>
          <a:p>
            <a:pPr lvl="1"/>
            <a:r>
              <a:rPr lang="en-US" sz="2000" dirty="0">
                <a:latin typeface="Calisto MT" charset="0"/>
              </a:rPr>
              <a:t>Users can quickly and easily produce a synthetic distributed </a:t>
            </a:r>
            <a:r>
              <a:rPr lang="en-US" sz="2000" dirty="0" smtClean="0">
                <a:latin typeface="Calisto MT" charset="0"/>
              </a:rPr>
              <a:t>application that represents the key distributed characteristics of a real application</a:t>
            </a:r>
            <a:endParaRPr lang="en-US" sz="2000" dirty="0">
              <a:latin typeface="Calisto MT" charset="0"/>
            </a:endParaRPr>
          </a:p>
          <a:p>
            <a:pPr lvl="2"/>
            <a:r>
              <a:rPr lang="en-US" sz="1600" dirty="0">
                <a:latin typeface="Calisto MT" charset="0"/>
              </a:rPr>
              <a:t>The synthetic application should have </a:t>
            </a:r>
            <a:r>
              <a:rPr lang="en-US" sz="1600" dirty="0" smtClean="0">
                <a:latin typeface="Calisto MT" charset="0"/>
              </a:rPr>
              <a:t>runtime</a:t>
            </a:r>
            <a:r>
              <a:rPr lang="en-US" sz="1600" dirty="0">
                <a:latin typeface="Calisto MT" charset="0"/>
              </a:rPr>
              <a:t>, I/O, and </a:t>
            </a:r>
            <a:r>
              <a:rPr lang="en-US" sz="1600" dirty="0" err="1">
                <a:latin typeface="Calisto MT" charset="0"/>
              </a:rPr>
              <a:t>intertask</a:t>
            </a:r>
            <a:r>
              <a:rPr lang="en-US" sz="1600" dirty="0">
                <a:latin typeface="Calisto MT" charset="0"/>
              </a:rPr>
              <a:t> communication </a:t>
            </a:r>
            <a:r>
              <a:rPr lang="en-US" sz="1600" dirty="0" smtClean="0">
                <a:latin typeface="Calisto MT" charset="0"/>
              </a:rPr>
              <a:t>that are similar to those of the </a:t>
            </a:r>
            <a:r>
              <a:rPr lang="en-US" sz="1600" dirty="0">
                <a:latin typeface="Calisto MT" charset="0"/>
              </a:rPr>
              <a:t>real application</a:t>
            </a:r>
          </a:p>
          <a:p>
            <a:pPr lvl="1"/>
            <a:r>
              <a:rPr lang="en-US" sz="2000" dirty="0">
                <a:latin typeface="Calisto MT" charset="0"/>
              </a:rPr>
              <a:t>The synthetic application </a:t>
            </a:r>
            <a:r>
              <a:rPr lang="en-US" sz="2000" dirty="0" smtClean="0">
                <a:latin typeface="Calisto MT" charset="0"/>
              </a:rPr>
              <a:t>is easy to run </a:t>
            </a:r>
            <a:r>
              <a:rPr lang="en-US" sz="2000" dirty="0">
                <a:latin typeface="Calisto MT" charset="0"/>
              </a:rPr>
              <a:t>in a distributed environment: grids, clusters, and clouds</a:t>
            </a:r>
          </a:p>
          <a:p>
            <a:pPr lvl="1"/>
            <a:r>
              <a:rPr lang="en-US" sz="2000" dirty="0">
                <a:latin typeface="Calisto MT" charset="0"/>
              </a:rPr>
              <a:t>The synthetic </a:t>
            </a:r>
            <a:r>
              <a:rPr lang="en-US" sz="2000" dirty="0" smtClean="0">
                <a:latin typeface="Calisto MT" charset="0"/>
              </a:rPr>
              <a:t>application </a:t>
            </a:r>
            <a:r>
              <a:rPr lang="en-US" sz="2000" dirty="0">
                <a:latin typeface="Calisto MT" charset="0"/>
              </a:rPr>
              <a:t>should be executable with </a:t>
            </a:r>
            <a:r>
              <a:rPr lang="en-US" sz="2000" dirty="0" smtClean="0">
                <a:latin typeface="Calisto MT" charset="0"/>
              </a:rPr>
              <a:t>common </a:t>
            </a:r>
            <a:r>
              <a:rPr lang="en-US" sz="2000" dirty="0">
                <a:latin typeface="Calisto MT" charset="0"/>
              </a:rPr>
              <a:t>distributed computing </a:t>
            </a:r>
            <a:r>
              <a:rPr lang="en-US" sz="2000" dirty="0" smtClean="0">
                <a:latin typeface="Calisto MT" charset="0"/>
              </a:rPr>
              <a:t>middleware</a:t>
            </a:r>
            <a:r>
              <a:rPr lang="en-US" sz="2000" dirty="0">
                <a:latin typeface="Calisto MT" charset="0"/>
              </a:rPr>
              <a:t> </a:t>
            </a:r>
            <a:r>
              <a:rPr lang="en-US" sz="2000" dirty="0" smtClean="0">
                <a:latin typeface="Calisto MT" charset="0"/>
              </a:rPr>
              <a:t>(e.g., </a:t>
            </a:r>
            <a:r>
              <a:rPr lang="en-US" sz="2000" dirty="0">
                <a:latin typeface="Calisto MT" charset="0"/>
              </a:rPr>
              <a:t>Swift and </a:t>
            </a:r>
            <a:r>
              <a:rPr lang="en-US" sz="2000" dirty="0" smtClean="0">
                <a:latin typeface="Calisto MT" charset="0"/>
              </a:rPr>
              <a:t>Pegasus) </a:t>
            </a:r>
            <a:r>
              <a:rPr lang="en-US" sz="2000" dirty="0">
                <a:latin typeface="Calisto MT" charset="0"/>
              </a:rPr>
              <a:t>as well as the ubiquitous Unix shell</a:t>
            </a:r>
          </a:p>
          <a:p>
            <a:pPr lvl="1"/>
            <a:endParaRPr lang="en-US" sz="2000" dirty="0">
              <a:latin typeface="Calisto MT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067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sto MT" charset="0"/>
              </a:rPr>
              <a:t>Classes of Distributed </a:t>
            </a:r>
            <a:r>
              <a:rPr lang="en-US" dirty="0">
                <a:latin typeface="Calisto MT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447856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sto MT" charset="0"/>
              </a:rPr>
              <a:t>Bag of Tasks: </a:t>
            </a:r>
            <a:r>
              <a:rPr lang="en-US" sz="2400" dirty="0" smtClean="0">
                <a:latin typeface="Calisto MT" charset="0"/>
              </a:rPr>
              <a:t>a </a:t>
            </a:r>
            <a:r>
              <a:rPr lang="en-US" sz="2400" dirty="0">
                <a:latin typeface="Calisto MT" charset="0"/>
              </a:rPr>
              <a:t>set of independent tasks</a:t>
            </a:r>
          </a:p>
          <a:p>
            <a:r>
              <a:rPr lang="en-US" sz="2400" dirty="0" err="1">
                <a:latin typeface="Calisto MT" charset="0"/>
              </a:rPr>
              <a:t>MapReduce</a:t>
            </a:r>
            <a:r>
              <a:rPr lang="en-US" sz="2400" dirty="0">
                <a:latin typeface="Calisto MT" charset="0"/>
              </a:rPr>
              <a:t>: </a:t>
            </a:r>
            <a:r>
              <a:rPr lang="en-US" sz="2400" dirty="0" smtClean="0">
                <a:latin typeface="Calisto MT" charset="0"/>
              </a:rPr>
              <a:t>a </a:t>
            </a:r>
            <a:r>
              <a:rPr lang="en-US" sz="2400" dirty="0">
                <a:latin typeface="Calisto MT" charset="0"/>
              </a:rPr>
              <a:t>set of distributed application with key-value pairs as intermediate data format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Iterative </a:t>
            </a:r>
            <a:r>
              <a:rPr lang="en-US" sz="2400" dirty="0" err="1" smtClean="0">
                <a:solidFill>
                  <a:srgbClr val="FF0000"/>
                </a:solidFill>
                <a:latin typeface="Calisto MT" charset="0"/>
              </a:rPr>
              <a:t>MapReduce</a:t>
            </a:r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Calisto MT" charset="0"/>
              </a:rPr>
              <a:t>MapReduce</a:t>
            </a:r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 application with iteration requirement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Campaign</a:t>
            </a:r>
            <a:r>
              <a:rPr lang="en-US" sz="2400" dirty="0">
                <a:solidFill>
                  <a:srgbClr val="FF0000"/>
                </a:solidFill>
                <a:latin typeface="Calisto MT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Calisto MT" charset="0"/>
              </a:rPr>
              <a:t>iterative application with a varying set of tasks that must be run to completion in each iteration</a:t>
            </a:r>
          </a:p>
          <a:p>
            <a:r>
              <a:rPr lang="en-US" sz="2400" b="1" dirty="0" smtClean="0">
                <a:latin typeface="Calisto MT" charset="0"/>
              </a:rPr>
              <a:t>Multi-stage Workflow: a set of distributed applications with multiple stages that use POSIX files as intermediate data format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Concurrent </a:t>
            </a:r>
            <a:r>
              <a:rPr lang="en-US" sz="2400" dirty="0">
                <a:solidFill>
                  <a:srgbClr val="FF0000"/>
                </a:solidFill>
                <a:latin typeface="Calisto MT" charset="0"/>
              </a:rPr>
              <a:t>Tasks: </a:t>
            </a:r>
            <a:r>
              <a:rPr lang="en-US" sz="2400" dirty="0" smtClean="0">
                <a:solidFill>
                  <a:srgbClr val="FF0000"/>
                </a:solidFill>
                <a:latin typeface="Calisto MT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alisto MT" charset="0"/>
              </a:rPr>
              <a:t>set of tasks that have to be executed at the same time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27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75" name="Content Placeholder 2"/>
          <p:cNvSpPr>
            <a:spLocks noGrp="1"/>
          </p:cNvSpPr>
          <p:nvPr>
            <p:ph sz="quarter" idx="10"/>
          </p:nvPr>
        </p:nvSpPr>
        <p:spPr>
          <a:xfrm>
            <a:off x="397811" y="1484784"/>
            <a:ext cx="8350653" cy="43924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sto MT" charset="0"/>
              </a:rPr>
              <a:t>Balance </a:t>
            </a:r>
            <a:r>
              <a:rPr lang="en-US" sz="2400" dirty="0">
                <a:latin typeface="Calisto MT" charset="0"/>
              </a:rPr>
              <a:t>the </a:t>
            </a:r>
            <a:r>
              <a:rPr lang="en-US" sz="2400" dirty="0" smtClean="0">
                <a:latin typeface="Calisto MT" charset="0"/>
              </a:rPr>
              <a:t>easy of programming and usage with </a:t>
            </a:r>
            <a:r>
              <a:rPr lang="en-US" sz="2400" dirty="0">
                <a:latin typeface="Calisto MT" charset="0"/>
              </a:rPr>
              <a:t>the performance gap between Skeleton applications and real applications</a:t>
            </a:r>
          </a:p>
          <a:p>
            <a:pPr marL="0" indent="0">
              <a:buNone/>
            </a:pPr>
            <a:endParaRPr lang="en-NZ" sz="2400" dirty="0" smtClean="0"/>
          </a:p>
        </p:txBody>
      </p:sp>
      <p:pic>
        <p:nvPicPr>
          <p:cNvPr id="5" name="Picture 4" descr="TradeOf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4132808" cy="39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Multi-Stage Application Example</a:t>
            </a:r>
            <a:endParaRPr lang="en-US" dirty="0"/>
          </a:p>
        </p:txBody>
      </p:sp>
      <p:sp>
        <p:nvSpPr>
          <p:cNvPr id="84" name="Content Placeholder 2"/>
          <p:cNvSpPr>
            <a:spLocks noGrp="1"/>
          </p:cNvSpPr>
          <p:nvPr>
            <p:ph idx="4294967295"/>
          </p:nvPr>
        </p:nvSpPr>
        <p:spPr>
          <a:xfrm>
            <a:off x="4376093" y="1627181"/>
            <a:ext cx="4170362" cy="3932238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Calisto MT" charset="0"/>
              </a:rPr>
              <a:t>Application have </a:t>
            </a:r>
            <a:r>
              <a:rPr lang="en-US" sz="2400" dirty="0">
                <a:latin typeface="Calisto MT" charset="0"/>
              </a:rPr>
              <a:t>stages</a:t>
            </a:r>
          </a:p>
          <a:p>
            <a:r>
              <a:rPr lang="en-US" sz="2400" dirty="0">
                <a:latin typeface="Calisto MT" charset="0"/>
              </a:rPr>
              <a:t>Each stage has tasks</a:t>
            </a:r>
          </a:p>
          <a:p>
            <a:pPr lvl="1"/>
            <a:r>
              <a:rPr lang="en-US" sz="1800" dirty="0">
                <a:latin typeface="Calisto MT" charset="0"/>
              </a:rPr>
              <a:t>Task </a:t>
            </a:r>
            <a:r>
              <a:rPr lang="en-US" sz="1800" dirty="0" smtClean="0">
                <a:latin typeface="Calisto MT" charset="0"/>
              </a:rPr>
              <a:t>have </a:t>
            </a:r>
            <a:r>
              <a:rPr lang="en-US" sz="1800" dirty="0">
                <a:latin typeface="Calisto MT" charset="0"/>
              </a:rPr>
              <a:t>lengths</a:t>
            </a:r>
          </a:p>
          <a:p>
            <a:r>
              <a:rPr lang="en-US" sz="2400" dirty="0">
                <a:latin typeface="Calisto MT" charset="0"/>
              </a:rPr>
              <a:t>Each stage has input/output files</a:t>
            </a:r>
          </a:p>
          <a:p>
            <a:pPr lvl="1"/>
            <a:r>
              <a:rPr lang="en-US" sz="1800" dirty="0" err="1">
                <a:latin typeface="Calisto MT" charset="0"/>
              </a:rPr>
              <a:t>Input/Output</a:t>
            </a:r>
            <a:r>
              <a:rPr lang="en-US" sz="1800" dirty="0">
                <a:latin typeface="Calisto MT" charset="0"/>
              </a:rPr>
              <a:t> files </a:t>
            </a:r>
            <a:r>
              <a:rPr lang="en-US" sz="1800" dirty="0" smtClean="0">
                <a:latin typeface="Calisto MT" charset="0"/>
              </a:rPr>
              <a:t>have </a:t>
            </a:r>
            <a:r>
              <a:rPr lang="en-US" sz="1800" dirty="0">
                <a:latin typeface="Calisto MT" charset="0"/>
              </a:rPr>
              <a:t>sizes</a:t>
            </a:r>
          </a:p>
          <a:p>
            <a:pPr lvl="1"/>
            <a:r>
              <a:rPr lang="en-US" sz="1800" dirty="0">
                <a:latin typeface="Calisto MT" charset="0"/>
              </a:rPr>
              <a:t>Input files map to tasks</a:t>
            </a:r>
          </a:p>
          <a:p>
            <a:pPr lvl="1"/>
            <a:r>
              <a:rPr lang="en-US" sz="1800" dirty="0">
                <a:latin typeface="Calisto MT" charset="0"/>
              </a:rPr>
              <a:t>Input files can be </a:t>
            </a:r>
            <a:r>
              <a:rPr lang="en-US" sz="1800" dirty="0" smtClean="0">
                <a:latin typeface="Calisto MT" charset="0"/>
              </a:rPr>
              <a:t>(pre) existing </a:t>
            </a:r>
            <a:r>
              <a:rPr lang="en-US" sz="1800" dirty="0">
                <a:latin typeface="Calisto MT" charset="0"/>
              </a:rPr>
              <a:t>files or Output files </a:t>
            </a:r>
            <a:r>
              <a:rPr lang="en-US" sz="1800" dirty="0" smtClean="0">
                <a:latin typeface="Calisto MT" charset="0"/>
              </a:rPr>
              <a:t>from </a:t>
            </a:r>
            <a:r>
              <a:rPr lang="en-US" sz="1800" dirty="0">
                <a:latin typeface="Calisto MT" charset="0"/>
              </a:rPr>
              <a:t>previous stages</a:t>
            </a:r>
          </a:p>
        </p:txBody>
      </p:sp>
      <p:pic>
        <p:nvPicPr>
          <p:cNvPr id="85" name="Picture 5" descr="s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2394"/>
            <a:ext cx="34829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861106" y="1892358"/>
            <a:ext cx="3194467" cy="50027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61106" y="3212077"/>
            <a:ext cx="3194467" cy="50027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861106" y="4518968"/>
            <a:ext cx="3194467" cy="50027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83568" y="1340768"/>
            <a:ext cx="3482922" cy="2992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83568" y="2660488"/>
            <a:ext cx="3482922" cy="2992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83568" y="3994566"/>
            <a:ext cx="3482922" cy="2992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68" y="5324318"/>
            <a:ext cx="3482922" cy="2992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Abstraction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sto MT" charset="0"/>
              </a:rPr>
              <a:t>Application Skeletons abstract an application </a:t>
            </a:r>
            <a:r>
              <a:rPr lang="en-US" sz="2800" dirty="0" smtClean="0">
                <a:latin typeface="Calisto MT" charset="0"/>
              </a:rPr>
              <a:t>using a </a:t>
            </a:r>
            <a:r>
              <a:rPr lang="en-US" sz="2800" dirty="0">
                <a:latin typeface="Calisto MT" charset="0"/>
              </a:rPr>
              <a:t>top-down approach: an application is composed of stages, each of which is composed of tasks.</a:t>
            </a:r>
          </a:p>
          <a:p>
            <a:pPr>
              <a:defRPr/>
            </a:pPr>
            <a:r>
              <a:rPr lang="en-US" sz="2800" dirty="0" smtClean="0">
                <a:latin typeface="Calisto MT" charset="0"/>
              </a:rPr>
              <a:t>An application can be defined by a configuration file containing:</a:t>
            </a:r>
          </a:p>
          <a:p>
            <a:pPr lvl="1">
              <a:defRPr/>
            </a:pPr>
            <a:r>
              <a:rPr lang="en-US" sz="2400" dirty="0" smtClean="0">
                <a:latin typeface="Calisto MT" charset="0"/>
              </a:rPr>
              <a:t>Number of stages</a:t>
            </a:r>
            <a:endParaRPr lang="en-US" sz="2000" dirty="0">
              <a:latin typeface="Calisto MT" charset="0"/>
            </a:endParaRPr>
          </a:p>
          <a:p>
            <a:pPr lvl="1">
              <a:defRPr/>
            </a:pPr>
            <a:r>
              <a:rPr lang="en-US" sz="2400" dirty="0" smtClean="0">
                <a:latin typeface="Calisto MT" charset="0"/>
              </a:rPr>
              <a:t>For each stage</a:t>
            </a:r>
          </a:p>
          <a:p>
            <a:pPr lvl="2">
              <a:defRPr/>
            </a:pPr>
            <a:r>
              <a:rPr lang="en-US" sz="2000" dirty="0">
                <a:latin typeface="Calisto MT" charset="0"/>
              </a:rPr>
              <a:t>T</a:t>
            </a:r>
            <a:r>
              <a:rPr lang="en-US" sz="2000" dirty="0" smtClean="0">
                <a:latin typeface="Calisto MT" charset="0"/>
              </a:rPr>
              <a:t>asks </a:t>
            </a:r>
            <a:r>
              <a:rPr lang="en-US" sz="2000" dirty="0">
                <a:latin typeface="Calisto MT" charset="0"/>
              </a:rPr>
              <a:t>(number and length</a:t>
            </a:r>
            <a:r>
              <a:rPr lang="en-US" sz="2000" dirty="0" smtClean="0">
                <a:latin typeface="Calisto MT" charset="0"/>
              </a:rPr>
              <a:t>)</a:t>
            </a:r>
            <a:endParaRPr lang="en-US" sz="2000" dirty="0">
              <a:latin typeface="Calisto MT" charset="0"/>
            </a:endParaRPr>
          </a:p>
          <a:p>
            <a:pPr lvl="2">
              <a:defRPr/>
            </a:pPr>
            <a:r>
              <a:rPr lang="en-US" sz="2000" dirty="0" smtClean="0">
                <a:latin typeface="Calisto MT" charset="0"/>
              </a:rPr>
              <a:t>Input </a:t>
            </a:r>
            <a:r>
              <a:rPr lang="en-US" sz="2000" dirty="0">
                <a:latin typeface="Calisto MT" charset="0"/>
              </a:rPr>
              <a:t>files (number, sizes, and mapping to tasks</a:t>
            </a:r>
            <a:r>
              <a:rPr lang="en-US" sz="2000" dirty="0" smtClean="0">
                <a:latin typeface="Calisto MT" charset="0"/>
              </a:rPr>
              <a:t>)</a:t>
            </a:r>
            <a:endParaRPr lang="en-US" sz="2800" dirty="0">
              <a:latin typeface="Calisto MT" charset="0"/>
            </a:endParaRPr>
          </a:p>
          <a:p>
            <a:pPr lvl="2">
              <a:defRPr/>
            </a:pPr>
            <a:r>
              <a:rPr lang="en-US" sz="2000" dirty="0" smtClean="0">
                <a:latin typeface="Calisto MT" charset="0"/>
              </a:rPr>
              <a:t>Output </a:t>
            </a:r>
            <a:r>
              <a:rPr lang="en-US" sz="2000" dirty="0">
                <a:latin typeface="Calisto MT" charset="0"/>
              </a:rPr>
              <a:t>files (number, </a:t>
            </a:r>
            <a:r>
              <a:rPr lang="en-US" sz="2000" dirty="0" smtClean="0">
                <a:latin typeface="Calisto MT" charset="0"/>
              </a:rPr>
              <a:t>sizes)</a:t>
            </a:r>
            <a:endParaRPr lang="en-US" sz="2000" dirty="0">
              <a:latin typeface="Calisto MT" charset="0"/>
            </a:endParaRPr>
          </a:p>
          <a:p>
            <a:pPr lvl="2">
              <a:defRPr/>
            </a:pPr>
            <a:endParaRPr lang="en-US" sz="2000" dirty="0">
              <a:latin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4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Tool Design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568952" cy="482453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sto MT" charset="0"/>
              </a:rPr>
              <a:t>The Skeleton tool is implemented as a parser.</a:t>
            </a:r>
          </a:p>
        </p:txBody>
      </p:sp>
      <p:sp>
        <p:nvSpPr>
          <p:cNvPr id="62" name="Snip Single Corner Rectangle 61"/>
          <p:cNvSpPr/>
          <p:nvPr/>
        </p:nvSpPr>
        <p:spPr>
          <a:xfrm>
            <a:off x="856139" y="3154501"/>
            <a:ext cx="1719111" cy="1603461"/>
          </a:xfrm>
          <a:prstGeom prst="snip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Configuration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63" name="Oval 62"/>
          <p:cNvSpPr/>
          <p:nvPr/>
        </p:nvSpPr>
        <p:spPr>
          <a:xfrm>
            <a:off x="3191050" y="3154501"/>
            <a:ext cx="1873061" cy="16034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Skeleton</a:t>
            </a:r>
          </a:p>
        </p:txBody>
      </p:sp>
      <p:sp>
        <p:nvSpPr>
          <p:cNvPr id="64" name="Snip Single Corner Rectangle 63"/>
          <p:cNvSpPr/>
          <p:nvPr/>
        </p:nvSpPr>
        <p:spPr>
          <a:xfrm>
            <a:off x="6381827" y="2505170"/>
            <a:ext cx="1719111" cy="649331"/>
          </a:xfrm>
          <a:prstGeom prst="snip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6381827" y="3632473"/>
            <a:ext cx="1719111" cy="649331"/>
          </a:xfrm>
          <a:prstGeom prst="snip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Executables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/>
          <p:cNvSpPr/>
          <p:nvPr/>
        </p:nvSpPr>
        <p:spPr>
          <a:xfrm>
            <a:off x="6381827" y="4668168"/>
            <a:ext cx="2056359" cy="1128836"/>
          </a:xfrm>
          <a:prstGeom prst="snip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(Pegasus DAG,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Swift Script,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Shell commands)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575250" y="3847196"/>
            <a:ext cx="615800" cy="30786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9504016">
            <a:off x="5007382" y="3306528"/>
            <a:ext cx="1538693" cy="286018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064111" y="3853390"/>
            <a:ext cx="1317716" cy="30786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2135126">
            <a:off x="5003654" y="4453965"/>
            <a:ext cx="1538693" cy="286018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Executable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80728"/>
            <a:ext cx="8663880" cy="5112568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Calisto MT" charset="0"/>
              </a:rPr>
              <a:t>The current implementation of task executable </a:t>
            </a:r>
            <a:r>
              <a:rPr lang="en-US" sz="2800" dirty="0" smtClean="0">
                <a:latin typeface="Calisto MT" charset="0"/>
              </a:rPr>
              <a:t>copies </a:t>
            </a:r>
            <a:r>
              <a:rPr lang="en-US" sz="2800" dirty="0">
                <a:latin typeface="Calisto MT" charset="0"/>
              </a:rPr>
              <a:t>the input files from </a:t>
            </a:r>
            <a:r>
              <a:rPr lang="en-US" sz="2800" dirty="0" err="1" smtClean="0">
                <a:latin typeface="Calisto MT" charset="0"/>
              </a:rPr>
              <a:t>filesystem</a:t>
            </a:r>
            <a:r>
              <a:rPr lang="en-US" sz="2800" dirty="0" smtClean="0">
                <a:latin typeface="Calisto MT" charset="0"/>
              </a:rPr>
              <a:t> </a:t>
            </a:r>
            <a:r>
              <a:rPr lang="en-US" sz="2800" dirty="0">
                <a:latin typeface="Calisto MT" charset="0"/>
              </a:rPr>
              <a:t>to RAM, </a:t>
            </a:r>
            <a:r>
              <a:rPr lang="en-US" sz="2800" dirty="0" smtClean="0">
                <a:latin typeface="Calisto MT" charset="0"/>
              </a:rPr>
              <a:t>sleeps </a:t>
            </a:r>
            <a:r>
              <a:rPr lang="en-US" sz="2800" dirty="0">
                <a:latin typeface="Calisto MT" charset="0"/>
              </a:rPr>
              <a:t>for some amount of time (specified as the </a:t>
            </a:r>
            <a:r>
              <a:rPr lang="en-US" sz="2800" dirty="0" smtClean="0">
                <a:latin typeface="Calisto MT" charset="0"/>
              </a:rPr>
              <a:t>run time</a:t>
            </a:r>
            <a:r>
              <a:rPr lang="en-US" sz="2800" dirty="0">
                <a:latin typeface="Calisto MT" charset="0"/>
              </a:rPr>
              <a:t>), and </a:t>
            </a:r>
            <a:r>
              <a:rPr lang="en-US" sz="2800" dirty="0" smtClean="0">
                <a:latin typeface="Calisto MT" charset="0"/>
              </a:rPr>
              <a:t>copies </a:t>
            </a:r>
            <a:r>
              <a:rPr lang="en-US" sz="2800" dirty="0">
                <a:latin typeface="Calisto MT" charset="0"/>
              </a:rPr>
              <a:t>the output files from RAM to </a:t>
            </a:r>
            <a:r>
              <a:rPr lang="en-US" sz="2800" dirty="0" err="1" smtClean="0">
                <a:latin typeface="Calisto MT" charset="0"/>
              </a:rPr>
              <a:t>filesystem</a:t>
            </a:r>
            <a:endParaRPr lang="en-US" sz="2800" dirty="0">
              <a:latin typeface="Calisto MT" charset="0"/>
            </a:endParaRPr>
          </a:p>
          <a:p>
            <a:r>
              <a:rPr lang="en-US" sz="2800" dirty="0" smtClean="0">
                <a:latin typeface="Calisto MT" charset="0"/>
              </a:rPr>
              <a:t>Issues:</a:t>
            </a:r>
            <a:endParaRPr lang="en-US" sz="2800" dirty="0">
              <a:latin typeface="Calisto MT" charset="0"/>
            </a:endParaRPr>
          </a:p>
          <a:p>
            <a:pPr lvl="1"/>
            <a:r>
              <a:rPr lang="en-US" sz="2400" dirty="0" smtClean="0">
                <a:latin typeface="Calisto MT" charset="0"/>
              </a:rPr>
              <a:t>Task </a:t>
            </a:r>
            <a:r>
              <a:rPr lang="en-US" sz="2400" dirty="0">
                <a:latin typeface="Calisto MT" charset="0"/>
              </a:rPr>
              <a:t>length </a:t>
            </a:r>
            <a:r>
              <a:rPr lang="en-US" sz="2400" dirty="0" smtClean="0">
                <a:latin typeface="Calisto MT" charset="0"/>
              </a:rPr>
              <a:t>described by run time does </a:t>
            </a:r>
            <a:r>
              <a:rPr lang="en-US" sz="2400" dirty="0">
                <a:latin typeface="Calisto MT" charset="0"/>
              </a:rPr>
              <a:t>not reflect the CPU </a:t>
            </a:r>
            <a:r>
              <a:rPr lang="en-US" sz="2400" dirty="0" smtClean="0">
                <a:latin typeface="Calisto MT" charset="0"/>
              </a:rPr>
              <a:t>capacity</a:t>
            </a:r>
          </a:p>
          <a:p>
            <a:pPr lvl="2"/>
            <a:r>
              <a:rPr lang="en-US" sz="2000" dirty="0" smtClean="0">
                <a:latin typeface="Calisto MT" charset="0"/>
              </a:rPr>
              <a:t>Different CPUs should give different performance</a:t>
            </a:r>
          </a:p>
          <a:p>
            <a:pPr lvl="1"/>
            <a:r>
              <a:rPr lang="en-US" sz="2400" dirty="0" smtClean="0">
                <a:latin typeface="Calisto MT" charset="0"/>
              </a:rPr>
              <a:t>Synthetic </a:t>
            </a:r>
            <a:r>
              <a:rPr lang="en-US" sz="2400" dirty="0">
                <a:latin typeface="Calisto MT" charset="0"/>
              </a:rPr>
              <a:t>I/O </a:t>
            </a:r>
            <a:r>
              <a:rPr lang="en-US" sz="2400" dirty="0" smtClean="0">
                <a:latin typeface="Calisto MT" charset="0"/>
              </a:rPr>
              <a:t>is too simple</a:t>
            </a:r>
            <a:endParaRPr lang="en-US" sz="2000" dirty="0">
              <a:latin typeface="Calisto MT" charset="0"/>
            </a:endParaRPr>
          </a:p>
          <a:p>
            <a:pPr lvl="2"/>
            <a:r>
              <a:rPr lang="en-US" sz="2000" dirty="0" smtClean="0">
                <a:latin typeface="Calisto MT" charset="0"/>
              </a:rPr>
              <a:t>Single block I/O operation may not reflect real I/O</a:t>
            </a:r>
          </a:p>
          <a:p>
            <a:pPr lvl="1"/>
            <a:r>
              <a:rPr lang="en-US" sz="2400" dirty="0" smtClean="0">
                <a:latin typeface="Calisto MT" charset="0"/>
              </a:rPr>
              <a:t>Application structure is too simple</a:t>
            </a:r>
          </a:p>
          <a:p>
            <a:pPr lvl="2"/>
            <a:r>
              <a:rPr lang="en-US" sz="2000" dirty="0" smtClean="0">
                <a:latin typeface="Calisto MT" charset="0"/>
              </a:rPr>
              <a:t>Performance of interleaved computation and I/O is missed</a:t>
            </a:r>
          </a:p>
        </p:txBody>
      </p:sp>
    </p:spTree>
    <p:extLst>
      <p:ext uri="{BB962C8B-B14F-4D97-AF65-F5344CB8AC3E}">
        <p14:creationId xmlns:p14="http://schemas.microsoft.com/office/powerpoint/2010/main" val="412139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CI_blue_template_V4</Template>
  <TotalTime>8039</TotalTime>
  <Words>1553</Words>
  <Application>Microsoft Macintosh PowerPoint</Application>
  <PresentationFormat>On-screen Show (4:3)</PresentationFormat>
  <Paragraphs>352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CI_blue_template_V4</vt:lpstr>
      <vt:lpstr>1_CI_blue_template_V3</vt:lpstr>
      <vt:lpstr>Application Skeletons: Encapsulating MTC Application Task Computation and I/O</vt:lpstr>
      <vt:lpstr>Motivation</vt:lpstr>
      <vt:lpstr>Target</vt:lpstr>
      <vt:lpstr>Classes of Distributed Applications</vt:lpstr>
      <vt:lpstr>Challenge</vt:lpstr>
      <vt:lpstr>An Multi-Stage Application Example</vt:lpstr>
      <vt:lpstr>Skeleton Abstraction</vt:lpstr>
      <vt:lpstr>Skeleton Tool Design</vt:lpstr>
      <vt:lpstr>Task Executable</vt:lpstr>
      <vt:lpstr>Specifying a Stage</vt:lpstr>
      <vt:lpstr>A Multi-stage Workflow</vt:lpstr>
      <vt:lpstr>A Multi-stage Workflow</vt:lpstr>
      <vt:lpstr>Mapping Inputs to Tasks</vt:lpstr>
      <vt:lpstr>A Multi-stage Workflow</vt:lpstr>
      <vt:lpstr>Skeleton Apps vs. Real Apps</vt:lpstr>
      <vt:lpstr>Montage Statistics</vt:lpstr>
      <vt:lpstr>Skeleton Montage Task Length</vt:lpstr>
      <vt:lpstr>Skeleton Montage vs. Real Montage</vt:lpstr>
      <vt:lpstr>BLAST Statistics</vt:lpstr>
      <vt:lpstr>Skeleton BLAST vs. Real BLAST</vt:lpstr>
      <vt:lpstr>Conclusion</vt:lpstr>
      <vt:lpstr>Future Work</vt:lpstr>
      <vt:lpstr>Acknowledgements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</dc:creator>
  <cp:lastModifiedBy>Zhao Zhang</cp:lastModifiedBy>
  <cp:revision>484</cp:revision>
  <dcterms:created xsi:type="dcterms:W3CDTF">2011-04-29T17:34:27Z</dcterms:created>
  <dcterms:modified xsi:type="dcterms:W3CDTF">2013-11-14T18:40:57Z</dcterms:modified>
</cp:coreProperties>
</file>