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33"/>
  </p:notesMasterIdLst>
  <p:handoutMasterIdLst>
    <p:handoutMasterId r:id="rId34"/>
  </p:handoutMasterIdLst>
  <p:sldIdLst>
    <p:sldId id="327" r:id="rId2"/>
    <p:sldId id="276" r:id="rId3"/>
    <p:sldId id="300" r:id="rId4"/>
    <p:sldId id="277" r:id="rId5"/>
    <p:sldId id="316" r:id="rId6"/>
    <p:sldId id="266" r:id="rId7"/>
    <p:sldId id="284" r:id="rId8"/>
    <p:sldId id="281" r:id="rId9"/>
    <p:sldId id="283" r:id="rId10"/>
    <p:sldId id="289" r:id="rId11"/>
    <p:sldId id="297" r:id="rId12"/>
    <p:sldId id="317" r:id="rId13"/>
    <p:sldId id="318" r:id="rId14"/>
    <p:sldId id="304" r:id="rId15"/>
    <p:sldId id="319" r:id="rId16"/>
    <p:sldId id="315" r:id="rId17"/>
    <p:sldId id="320" r:id="rId18"/>
    <p:sldId id="301" r:id="rId19"/>
    <p:sldId id="321" r:id="rId20"/>
    <p:sldId id="305" r:id="rId21"/>
    <p:sldId id="306" r:id="rId22"/>
    <p:sldId id="307" r:id="rId23"/>
    <p:sldId id="322" r:id="rId24"/>
    <p:sldId id="323" r:id="rId25"/>
    <p:sldId id="324" r:id="rId26"/>
    <p:sldId id="325" r:id="rId27"/>
    <p:sldId id="311" r:id="rId28"/>
    <p:sldId id="312" r:id="rId29"/>
    <p:sldId id="313" r:id="rId30"/>
    <p:sldId id="326" r:id="rId31"/>
    <p:sldId id="31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7558" autoAdjust="0"/>
  </p:normalViewPr>
  <p:slideViewPr>
    <p:cSldViewPr snapToObjects="1" showGuides="1">
      <p:cViewPr varScale="1">
        <p:scale>
          <a:sx n="64" d="100"/>
          <a:sy n="64" d="100"/>
        </p:scale>
        <p:origin x="-4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53D6A-5627-BF44-9CAD-B86BEE129E21}" type="datetimeFigureOut">
              <a:rPr lang="en-US" smtClean="0"/>
              <a:pPr/>
              <a:t>10/24/14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4C7F5-D946-CB43-A92C-91768EC921D4}" type="slidenum">
              <a:rPr lang="en-US" smtClean="0"/>
              <a:pPr/>
              <a:t>‹#›</a:t>
            </a:fld>
            <a:endParaRPr lang="en-US"/>
          </a:p>
        </p:txBody>
      </p:sp>
    </p:spTree>
    <p:extLst>
      <p:ext uri="{BB962C8B-B14F-4D97-AF65-F5344CB8AC3E}">
        <p14:creationId xmlns:p14="http://schemas.microsoft.com/office/powerpoint/2010/main" val="4047648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1586-5DF1-5445-B7E3-B7397490DD96}" type="datetimeFigureOut">
              <a:rPr lang="en-US" smtClean="0"/>
              <a:pPr/>
              <a:t>10/24/14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F04EF-D5D4-1240-9BA7-6DA9BC1548C3}" type="slidenum">
              <a:rPr lang="en-US" smtClean="0"/>
              <a:pPr/>
              <a:t>‹#›</a:t>
            </a:fld>
            <a:endParaRPr lang="en-US"/>
          </a:p>
        </p:txBody>
      </p:sp>
    </p:spTree>
    <p:extLst>
      <p:ext uri="{BB962C8B-B14F-4D97-AF65-F5344CB8AC3E}">
        <p14:creationId xmlns:p14="http://schemas.microsoft.com/office/powerpoint/2010/main" val="4067827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a:t>
            </a:fld>
            <a:endParaRPr lang="en-US"/>
          </a:p>
        </p:txBody>
      </p:sp>
    </p:spTree>
    <p:extLst>
      <p:ext uri="{BB962C8B-B14F-4D97-AF65-F5344CB8AC3E}">
        <p14:creationId xmlns:p14="http://schemas.microsoft.com/office/powerpoint/2010/main" val="31253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11</a:t>
            </a:fld>
            <a:endParaRPr lang="en-US"/>
          </a:p>
        </p:txBody>
      </p:sp>
    </p:spTree>
    <p:extLst>
      <p:ext uri="{BB962C8B-B14F-4D97-AF65-F5344CB8AC3E}">
        <p14:creationId xmlns:p14="http://schemas.microsoft.com/office/powerpoint/2010/main" val="332146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16</a:t>
            </a:fld>
            <a:endParaRPr lang="en-US"/>
          </a:p>
        </p:txBody>
      </p:sp>
    </p:spTree>
    <p:extLst>
      <p:ext uri="{BB962C8B-B14F-4D97-AF65-F5344CB8AC3E}">
        <p14:creationId xmlns:p14="http://schemas.microsoft.com/office/powerpoint/2010/main" val="16966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4</a:t>
            </a:fld>
            <a:endParaRPr lang="en-US"/>
          </a:p>
        </p:txBody>
      </p:sp>
    </p:spTree>
    <p:extLst>
      <p:ext uri="{BB962C8B-B14F-4D97-AF65-F5344CB8AC3E}">
        <p14:creationId xmlns:p14="http://schemas.microsoft.com/office/powerpoint/2010/main" val="238160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6</a:t>
            </a:fld>
            <a:endParaRPr lang="en-US"/>
          </a:p>
        </p:txBody>
      </p:sp>
    </p:spTree>
    <p:extLst>
      <p:ext uri="{BB962C8B-B14F-4D97-AF65-F5344CB8AC3E}">
        <p14:creationId xmlns:p14="http://schemas.microsoft.com/office/powerpoint/2010/main" val="312970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7</a:t>
            </a:fld>
            <a:endParaRPr lang="en-US"/>
          </a:p>
        </p:txBody>
      </p:sp>
    </p:spTree>
    <p:extLst>
      <p:ext uri="{BB962C8B-B14F-4D97-AF65-F5344CB8AC3E}">
        <p14:creationId xmlns:p14="http://schemas.microsoft.com/office/powerpoint/2010/main" val="240608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8</a:t>
            </a:fld>
            <a:endParaRPr lang="en-US"/>
          </a:p>
        </p:txBody>
      </p:sp>
    </p:spTree>
    <p:extLst>
      <p:ext uri="{BB962C8B-B14F-4D97-AF65-F5344CB8AC3E}">
        <p14:creationId xmlns:p14="http://schemas.microsoft.com/office/powerpoint/2010/main" val="14491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9</a:t>
            </a:fld>
            <a:endParaRPr lang="en-US"/>
          </a:p>
        </p:txBody>
      </p:sp>
    </p:spTree>
    <p:extLst>
      <p:ext uri="{BB962C8B-B14F-4D97-AF65-F5344CB8AC3E}">
        <p14:creationId xmlns:p14="http://schemas.microsoft.com/office/powerpoint/2010/main" val="67448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10</a:t>
            </a:fld>
            <a:endParaRPr lang="en-US"/>
          </a:p>
        </p:txBody>
      </p:sp>
    </p:spTree>
    <p:extLst>
      <p:ext uri="{BB962C8B-B14F-4D97-AF65-F5344CB8AC3E}">
        <p14:creationId xmlns:p14="http://schemas.microsoft.com/office/powerpoint/2010/main" val="3321465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415968"/>
          </a:solidFill>
          <a:ln w="635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r>
            <a:br>
              <a:rPr lang="en-US" dirty="0" smtClean="0"/>
            </a:br>
            <a:endParaRPr lang="en-US" dirty="0"/>
          </a:p>
        </p:txBody>
      </p:sp>
      <p:pic>
        <p:nvPicPr>
          <p:cNvPr id="19" name="Picture 18" descr="ci_logo.eps"/>
          <p:cNvPicPr>
            <a:picLocks noChangeAspect="1"/>
          </p:cNvPicPr>
          <p:nvPr userDrawn="1"/>
        </p:nvPicPr>
        <p:blipFill>
          <a:blip r:embed="rId2"/>
          <a:stretch>
            <a:fillRect/>
          </a:stretch>
        </p:blipFill>
        <p:spPr>
          <a:xfrm>
            <a:off x="114300" y="274638"/>
            <a:ext cx="1790700" cy="800100"/>
          </a:xfrm>
          <a:prstGeom prst="rect">
            <a:avLst/>
          </a:prstGeom>
        </p:spPr>
      </p:pic>
      <p:pic>
        <p:nvPicPr>
          <p:cNvPr id="20" name="Picture 19" descr="argonnlogo.eps"/>
          <p:cNvPicPr>
            <a:picLocks noChangeAspect="1"/>
          </p:cNvPicPr>
          <p:nvPr userDrawn="1"/>
        </p:nvPicPr>
        <p:blipFill>
          <a:blip r:embed="rId3"/>
          <a:stretch>
            <a:fillRect/>
          </a:stretch>
        </p:blipFill>
        <p:spPr>
          <a:xfrm>
            <a:off x="4572000" y="6400800"/>
            <a:ext cx="812800" cy="279400"/>
          </a:xfrm>
          <a:prstGeom prst="rect">
            <a:avLst/>
          </a:prstGeom>
        </p:spPr>
      </p:pic>
      <p:pic>
        <p:nvPicPr>
          <p:cNvPr id="21" name="Picture 20" descr="uofclogo.eps"/>
          <p:cNvPicPr>
            <a:picLocks noChangeAspect="1"/>
          </p:cNvPicPr>
          <p:nvPr userDrawn="1"/>
        </p:nvPicPr>
        <p:blipFill>
          <a:blip r:embed="rId4"/>
          <a:stretch>
            <a:fillRect/>
          </a:stretch>
        </p:blipFill>
        <p:spPr>
          <a:xfrm>
            <a:off x="6007100" y="6477000"/>
            <a:ext cx="1003300" cy="203200"/>
          </a:xfrm>
          <a:prstGeom prst="rect">
            <a:avLst/>
          </a:prstGeom>
        </p:spPr>
      </p:pic>
      <p:cxnSp>
        <p:nvCxnSpPr>
          <p:cNvPr id="22" name="Straight Connector 21"/>
          <p:cNvCxnSpPr/>
          <p:nvPr userDrawn="1"/>
        </p:nvCxnSpPr>
        <p:spPr>
          <a:xfrm rot="5400000">
            <a:off x="5561806"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userDrawn="1"/>
        </p:nvCxnSpPr>
        <p:spPr>
          <a:xfrm rot="5400000">
            <a:off x="7163594"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24" name="TextBox 23"/>
          <p:cNvSpPr txBox="1"/>
          <p:nvPr userDrawn="1"/>
        </p:nvSpPr>
        <p:spPr>
          <a:xfrm>
            <a:off x="7506811" y="6333282"/>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25" name="TextBox 24"/>
          <p:cNvSpPr txBox="1"/>
          <p:nvPr userDrawn="1"/>
        </p:nvSpPr>
        <p:spPr>
          <a:xfrm>
            <a:off x="7512746" y="6497350"/>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sp>
        <p:nvSpPr>
          <p:cNvPr id="26" name="Title 1"/>
          <p:cNvSpPr>
            <a:spLocks noGrp="1"/>
          </p:cNvSpPr>
          <p:nvPr>
            <p:ph type="ctrTitle"/>
          </p:nvPr>
        </p:nvSpPr>
        <p:spPr>
          <a:xfrm>
            <a:off x="457200" y="2130425"/>
            <a:ext cx="5943600" cy="917575"/>
          </a:xfrm>
          <a:prstGeom prst="rect">
            <a:avLst/>
          </a:prstGeom>
        </p:spPr>
        <p:txBody>
          <a:bodyPr>
            <a:normAutofit/>
          </a:bodyPr>
          <a:lstStyle>
            <a:lvl1pPr algn="l">
              <a:defRPr sz="3600" b="0" i="0">
                <a:solidFill>
                  <a:schemeClr val="bg1"/>
                </a:solidFill>
                <a:latin typeface="Calibri"/>
                <a:cs typeface="Calibri"/>
              </a:defRPr>
            </a:lvl1pPr>
          </a:lstStyle>
          <a:p>
            <a:r>
              <a:rPr lang="en-US" smtClean="0"/>
              <a:t>Click to edit Master title style</a:t>
            </a:r>
            <a:endParaRPr lang="en-US" dirty="0"/>
          </a:p>
        </p:txBody>
      </p:sp>
      <p:sp>
        <p:nvSpPr>
          <p:cNvPr id="27" name="Subtitle 2"/>
          <p:cNvSpPr>
            <a:spLocks noGrp="1"/>
          </p:cNvSpPr>
          <p:nvPr>
            <p:ph type="subTitle" idx="1"/>
          </p:nvPr>
        </p:nvSpPr>
        <p:spPr>
          <a:xfrm>
            <a:off x="457200" y="3048000"/>
            <a:ext cx="6400800" cy="1752600"/>
          </a:xfrm>
          <a:prstGeom prst="rect">
            <a:avLst/>
          </a:prstGeom>
        </p:spPr>
        <p:txBody>
          <a:bodyPr>
            <a:normAutofit/>
          </a:bodyPr>
          <a:lstStyle>
            <a:lvl1pPr marL="0" indent="0" algn="l">
              <a:buNone/>
              <a:defRPr sz="2000" b="0" i="0">
                <a:solidFill>
                  <a:schemeClr val="bg1">
                    <a:lumMod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radiate.eps"/>
          <p:cNvPicPr>
            <a:picLocks noChangeAspect="1"/>
          </p:cNvPicPr>
          <p:nvPr userDrawn="1"/>
        </p:nvPicPr>
        <p:blipFill>
          <a:blip r:embed="rId5">
            <a:alphaModFix amt="50000"/>
          </a:blip>
          <a:stretch>
            <a:fillRect/>
          </a:stretch>
        </p:blipFill>
        <p:spPr>
          <a:xfrm>
            <a:off x="5410200" y="495300"/>
            <a:ext cx="3721100" cy="5676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4" name="Rectangle 3"/>
          <p:cNvSpPr/>
          <p:nvPr userDrawn="1"/>
        </p:nvSpPr>
        <p:spPr>
          <a:xfrm>
            <a:off x="0" y="0"/>
            <a:ext cx="9144000" cy="838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ofcicon.eps"/>
          <p:cNvPicPr>
            <a:picLocks noChangeAspect="1"/>
          </p:cNvPicPr>
          <p:nvPr userDrawn="1"/>
        </p:nvPicPr>
        <p:blipFill>
          <a:blip r:embed="rId2"/>
          <a:stretch>
            <a:fillRect/>
          </a:stretch>
        </p:blipFill>
        <p:spPr>
          <a:xfrm>
            <a:off x="8348492" y="108216"/>
            <a:ext cx="673100" cy="596900"/>
          </a:xfrm>
          <a:prstGeom prst="rect">
            <a:avLst/>
          </a:prstGeom>
        </p:spPr>
      </p:pic>
      <p:sp>
        <p:nvSpPr>
          <p:cNvPr id="2" name="Title 1"/>
          <p:cNvSpPr>
            <a:spLocks noGrp="1"/>
          </p:cNvSpPr>
          <p:nvPr>
            <p:ph type="ctrTitle"/>
          </p:nvPr>
        </p:nvSpPr>
        <p:spPr>
          <a:xfrm>
            <a:off x="228600" y="1"/>
            <a:ext cx="7772400" cy="838200"/>
          </a:xfrm>
          <a:prstGeom prst="rect">
            <a:avLst/>
          </a:prstGeom>
        </p:spPr>
        <p:txBody>
          <a:bodyPr tIns="91440" bIns="137160" anchor="ctr">
            <a:normAutofit/>
          </a:bodyPr>
          <a:lstStyle>
            <a:lvl1pPr algn="l">
              <a:spcBef>
                <a:spcPts val="0"/>
              </a:spcBef>
              <a:defRPr sz="3600" b="0" i="0">
                <a:solidFill>
                  <a:schemeClr val="bg1"/>
                </a:solidFill>
                <a:latin typeface="Calibri"/>
                <a:cs typeface="Calibri"/>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28600" y="990600"/>
            <a:ext cx="8553450" cy="5257800"/>
          </a:xfrm>
          <a:prstGeom prst="rect">
            <a:avLst/>
          </a:prstGeom>
        </p:spPr>
        <p:txBody>
          <a:bodyPr vert="horz">
            <a:normAutofit/>
          </a:bodyPr>
          <a:lstStyle>
            <a:lvl1pPr>
              <a:spcBef>
                <a:spcPts val="600"/>
              </a:spcBef>
              <a:buClr>
                <a:srgbClr val="800000"/>
              </a:buClr>
              <a:buSzPct val="80000"/>
              <a:buFont typeface="Lucida Grande"/>
              <a:buChar char="•"/>
              <a:defRPr sz="3200">
                <a:solidFill>
                  <a:schemeClr val="tx1">
                    <a:lumMod val="75000"/>
                    <a:lumOff val="25000"/>
                  </a:schemeClr>
                </a:solidFill>
              </a:defRPr>
            </a:lvl1pPr>
            <a:lvl2pPr>
              <a:spcBef>
                <a:spcPts val="600"/>
              </a:spcBef>
              <a:buClr>
                <a:srgbClr val="800000"/>
              </a:buClr>
              <a:buSzPct val="80000"/>
              <a:defRPr sz="2800">
                <a:solidFill>
                  <a:schemeClr val="tx1">
                    <a:lumMod val="75000"/>
                    <a:lumOff val="25000"/>
                  </a:schemeClr>
                </a:solidFill>
              </a:defRPr>
            </a:lvl2pPr>
            <a:lvl3pPr>
              <a:spcBef>
                <a:spcPts val="600"/>
              </a:spcBef>
              <a:buClr>
                <a:srgbClr val="800000"/>
              </a:buClr>
              <a:buSzPct val="80000"/>
              <a:buFont typeface="Courier New"/>
              <a:buChar char="o"/>
              <a:defRPr sz="2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7" name="TextBox 6"/>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
        <p:nvSpPr>
          <p:cNvPr id="8"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Header">
    <p:spTree>
      <p:nvGrpSpPr>
        <p:cNvPr id="1" name=""/>
        <p:cNvGrpSpPr/>
        <p:nvPr/>
      </p:nvGrpSpPr>
      <p:grpSpPr>
        <a:xfrm>
          <a:off x="0" y="0"/>
          <a:ext cx="0" cy="0"/>
          <a:chOff x="0" y="0"/>
          <a:chExt cx="0" cy="0"/>
        </a:xfrm>
      </p:grpSpPr>
      <p:sp>
        <p:nvSpPr>
          <p:cNvPr id="2"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Background">
    <p:spTree>
      <p:nvGrpSpPr>
        <p:cNvPr id="1" name=""/>
        <p:cNvGrpSpPr/>
        <p:nvPr/>
      </p:nvGrpSpPr>
      <p:grpSpPr>
        <a:xfrm>
          <a:off x="0" y="0"/>
          <a:ext cx="0" cy="0"/>
          <a:chOff x="0" y="0"/>
          <a:chExt cx="0" cy="0"/>
        </a:xfrm>
      </p:grpSpPr>
      <p:sp>
        <p:nvSpPr>
          <p:cNvPr id="2"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00800"/>
            <a:ext cx="9144000" cy="457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rgonnlogo.eps"/>
          <p:cNvPicPr>
            <a:picLocks noChangeAspect="1"/>
          </p:cNvPicPr>
          <p:nvPr/>
        </p:nvPicPr>
        <p:blipFill>
          <a:blip r:embed="rId6"/>
          <a:stretch>
            <a:fillRect/>
          </a:stretch>
        </p:blipFill>
        <p:spPr>
          <a:xfrm>
            <a:off x="4876800" y="6477000"/>
            <a:ext cx="812800" cy="279400"/>
          </a:xfrm>
          <a:prstGeom prst="rect">
            <a:avLst/>
          </a:prstGeom>
        </p:spPr>
      </p:pic>
      <p:pic>
        <p:nvPicPr>
          <p:cNvPr id="10" name="Picture 9" descr="uofclogo.eps"/>
          <p:cNvPicPr>
            <a:picLocks noChangeAspect="1"/>
          </p:cNvPicPr>
          <p:nvPr/>
        </p:nvPicPr>
        <p:blipFill>
          <a:blip r:embed="rId7"/>
          <a:stretch>
            <a:fillRect/>
          </a:stretch>
        </p:blipFill>
        <p:spPr>
          <a:xfrm>
            <a:off x="6172200" y="6538176"/>
            <a:ext cx="1003300" cy="203200"/>
          </a:xfrm>
          <a:prstGeom prst="rect">
            <a:avLst/>
          </a:prstGeom>
        </p:spPr>
      </p:pic>
      <p:cxnSp>
        <p:nvCxnSpPr>
          <p:cNvPr id="12" name="Straight Connector 11"/>
          <p:cNvCxnSpPr/>
          <p:nvPr/>
        </p:nvCxnSpPr>
        <p:spPr>
          <a:xfrm rot="5400000">
            <a:off x="5791994"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7241382"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506811" y="6408000"/>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www.ci.anl.gov</a:t>
            </a:r>
          </a:p>
        </p:txBody>
      </p:sp>
      <p:sp>
        <p:nvSpPr>
          <p:cNvPr id="16" name="TextBox 15"/>
          <p:cNvSpPr txBox="1"/>
          <p:nvPr/>
        </p:nvSpPr>
        <p:spPr>
          <a:xfrm>
            <a:off x="7512746" y="6572068"/>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www.ci.uchicago.edu</a:t>
            </a:r>
          </a:p>
        </p:txBody>
      </p:sp>
      <p:pic>
        <p:nvPicPr>
          <p:cNvPr id="15" name="Picture 14" descr="radiateforwhite.eps"/>
          <p:cNvPicPr>
            <a:picLocks noChangeAspect="1"/>
          </p:cNvPicPr>
          <p:nvPr/>
        </p:nvPicPr>
        <p:blipFill>
          <a:blip r:embed="rId8">
            <a:alphaModFix amt="85000"/>
          </a:blip>
          <a:stretch>
            <a:fillRect/>
          </a:stretch>
        </p:blipFill>
        <p:spPr>
          <a:xfrm>
            <a:off x="5613400" y="838200"/>
            <a:ext cx="3530600" cy="5359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6" r:id="rId4"/>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44824"/>
            <a:ext cx="6400800" cy="1586607"/>
          </a:xfrm>
        </p:spPr>
        <p:txBody>
          <a:bodyPr>
            <a:normAutofit/>
          </a:bodyPr>
          <a:lstStyle/>
          <a:p>
            <a:r>
              <a:rPr lang="en-US" dirty="0"/>
              <a:t>Using Application Skeletons to Improve </a:t>
            </a:r>
            <a:r>
              <a:rPr lang="en-US" dirty="0" err="1"/>
              <a:t>eScience</a:t>
            </a:r>
            <a:r>
              <a:rPr lang="en-US" dirty="0"/>
              <a:t> Infrastructure </a:t>
            </a:r>
          </a:p>
        </p:txBody>
      </p:sp>
      <p:sp>
        <p:nvSpPr>
          <p:cNvPr id="3" name="Subtitle 2"/>
          <p:cNvSpPr>
            <a:spLocks noGrp="1"/>
          </p:cNvSpPr>
          <p:nvPr>
            <p:ph type="subTitle" idx="1"/>
          </p:nvPr>
        </p:nvSpPr>
        <p:spPr>
          <a:xfrm>
            <a:off x="457200" y="3431431"/>
            <a:ext cx="6851104" cy="2952328"/>
          </a:xfrm>
        </p:spPr>
        <p:txBody>
          <a:bodyPr>
            <a:normAutofit/>
          </a:bodyPr>
          <a:lstStyle/>
          <a:p>
            <a:r>
              <a:rPr lang="en-NZ" dirty="0"/>
              <a:t>Zhao Zhang</a:t>
            </a:r>
          </a:p>
          <a:p>
            <a:r>
              <a:rPr lang="en-NZ" dirty="0"/>
              <a:t>zhaozhang@eecs.berkeley.edu</a:t>
            </a:r>
          </a:p>
          <a:p>
            <a:r>
              <a:rPr lang="en-NZ" dirty="0"/>
              <a:t>University of California, Berkeley</a:t>
            </a:r>
          </a:p>
          <a:p>
            <a:endParaRPr lang="en-NZ" dirty="0" smtClean="0"/>
          </a:p>
          <a:p>
            <a:r>
              <a:rPr lang="en-NZ" dirty="0" smtClean="0"/>
              <a:t>Daniel S. Katz</a:t>
            </a:r>
          </a:p>
          <a:p>
            <a:r>
              <a:rPr lang="en-NZ" dirty="0" smtClean="0"/>
              <a:t>d.katz@ieee.org</a:t>
            </a:r>
          </a:p>
          <a:p>
            <a:r>
              <a:rPr lang="en-NZ" dirty="0" smtClean="0"/>
              <a:t>Computation Institute, University of Chicago &amp; Argonne National Laboratory</a:t>
            </a:r>
          </a:p>
        </p:txBody>
      </p:sp>
    </p:spTree>
    <p:extLst>
      <p:ext uri="{BB962C8B-B14F-4D97-AF65-F5344CB8AC3E}">
        <p14:creationId xmlns:p14="http://schemas.microsoft.com/office/powerpoint/2010/main" val="21473923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Task Executable</a:t>
            </a:r>
            <a:endParaRPr lang="en-US" dirty="0"/>
          </a:p>
        </p:txBody>
      </p:sp>
      <p:sp>
        <p:nvSpPr>
          <p:cNvPr id="47" name="Content Placeholder 2"/>
          <p:cNvSpPr>
            <a:spLocks noGrp="1"/>
          </p:cNvSpPr>
          <p:nvPr>
            <p:ph idx="4294967295"/>
          </p:nvPr>
        </p:nvSpPr>
        <p:spPr>
          <a:xfrm>
            <a:off x="228600" y="980728"/>
            <a:ext cx="8663880" cy="5112568"/>
          </a:xfrm>
          <a:prstGeom prst="rect">
            <a:avLst/>
          </a:prstGeom>
        </p:spPr>
        <p:txBody>
          <a:bodyPr/>
          <a:lstStyle/>
          <a:p>
            <a:r>
              <a:rPr lang="en-US" sz="2800" dirty="0" smtClean="0">
                <a:latin typeface="Calisto MT" charset="0"/>
              </a:rPr>
              <a:t>All tasks implemented as 1 standalone C program </a:t>
            </a:r>
            <a:r>
              <a:rPr lang="en-US" sz="2800" dirty="0">
                <a:latin typeface="Calisto MT" charset="0"/>
              </a:rPr>
              <a:t>v</a:t>
            </a:r>
            <a:r>
              <a:rPr lang="en-US" sz="2800" dirty="0" smtClean="0">
                <a:latin typeface="Calisto MT" charset="0"/>
              </a:rPr>
              <a:t>ia parameters</a:t>
            </a:r>
          </a:p>
          <a:p>
            <a:r>
              <a:rPr lang="en-US" sz="2800" dirty="0" smtClean="0">
                <a:latin typeface="Calisto MT" charset="0"/>
              </a:rPr>
              <a:t>C program can be compiled as serial with GCC,  as parallel with MPICC compiler.</a:t>
            </a:r>
          </a:p>
          <a:p>
            <a:r>
              <a:rPr lang="en-US" sz="2800" dirty="0" smtClean="0">
                <a:latin typeface="Calisto MT" charset="0"/>
              </a:rPr>
              <a:t>An execution example:</a:t>
            </a:r>
          </a:p>
          <a:p>
            <a:pPr lvl="1"/>
            <a:r>
              <a:rPr lang="en-US" sz="2400" dirty="0">
                <a:latin typeface="American Typewriter"/>
                <a:cs typeface="American Typewriter"/>
              </a:rPr>
              <a:t>task serial 1 5 65536 65536 1 1 0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Stage_1_Input</a:t>
            </a:r>
            <a:r>
              <a:rPr lang="en-US" sz="2400" dirty="0">
                <a:latin typeface="American Typewriter"/>
                <a:cs typeface="American Typewriter"/>
              </a:rPr>
              <a:t>/Stage_1_Input_0_1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Stage_1_Output</a:t>
            </a:r>
            <a:r>
              <a:rPr lang="en-US" sz="2400" dirty="0">
                <a:latin typeface="American Typewriter"/>
                <a:cs typeface="American Typewriter"/>
              </a:rPr>
              <a:t>/Stage_1_Output_0_1 4200000</a:t>
            </a:r>
          </a:p>
          <a:p>
            <a:pPr lvl="1"/>
            <a:r>
              <a:rPr lang="en-US" sz="2400" dirty="0" err="1"/>
              <a:t>Path_to_Task</a:t>
            </a:r>
            <a:r>
              <a:rPr lang="en-US" sz="2400" dirty="0"/>
              <a:t> </a:t>
            </a:r>
            <a:r>
              <a:rPr lang="en-US" sz="2400" dirty="0" err="1"/>
              <a:t>Task_Type</a:t>
            </a:r>
            <a:r>
              <a:rPr lang="en-US" sz="2400" dirty="0"/>
              <a:t> </a:t>
            </a:r>
            <a:r>
              <a:rPr lang="en-US" sz="2400" dirty="0" err="1"/>
              <a:t>Num_Processes</a:t>
            </a:r>
            <a:r>
              <a:rPr lang="en-US" sz="2400" dirty="0"/>
              <a:t> </a:t>
            </a:r>
            <a:r>
              <a:rPr lang="en-US" sz="2400" dirty="0" err="1"/>
              <a:t>Task_Length</a:t>
            </a:r>
            <a:r>
              <a:rPr lang="en-US" sz="2400" dirty="0"/>
              <a:t> </a:t>
            </a:r>
            <a:r>
              <a:rPr lang="en-US" sz="2400" dirty="0" err="1"/>
              <a:t>Read_Buffer</a:t>
            </a:r>
            <a:r>
              <a:rPr lang="en-US" sz="2400" dirty="0"/>
              <a:t> </a:t>
            </a:r>
            <a:r>
              <a:rPr lang="en-US" sz="2400" dirty="0" err="1"/>
              <a:t>Write_Buffer</a:t>
            </a:r>
            <a:r>
              <a:rPr lang="en-US" sz="2400" dirty="0"/>
              <a:t> </a:t>
            </a:r>
            <a:r>
              <a:rPr lang="en-US" sz="2400" dirty="0" err="1"/>
              <a:t>Num_Input</a:t>
            </a:r>
            <a:r>
              <a:rPr lang="en-US" sz="2400" dirty="0"/>
              <a:t> </a:t>
            </a:r>
            <a:r>
              <a:rPr lang="en-US" sz="2400" dirty="0" err="1"/>
              <a:t>Num_Output</a:t>
            </a:r>
            <a:r>
              <a:rPr lang="en-US" sz="2400" dirty="0"/>
              <a:t> </a:t>
            </a:r>
            <a:r>
              <a:rPr lang="en-US" sz="2400" dirty="0" err="1"/>
              <a:t>Interleave_Option</a:t>
            </a:r>
            <a:r>
              <a:rPr lang="en-US" sz="2400" dirty="0"/>
              <a:t> [</a:t>
            </a:r>
            <a:r>
              <a:rPr lang="en-US" sz="2400" dirty="0" err="1"/>
              <a:t>Input_File</a:t>
            </a:r>
            <a:r>
              <a:rPr lang="en-US" sz="2400" dirty="0"/>
              <a:t>] [</a:t>
            </a:r>
            <a:r>
              <a:rPr lang="en-US" sz="2400" dirty="0" err="1"/>
              <a:t>Output_File</a:t>
            </a:r>
            <a:r>
              <a:rPr lang="en-US" sz="2400" dirty="0"/>
              <a:t> </a:t>
            </a:r>
            <a:r>
              <a:rPr lang="en-US" sz="2400" dirty="0" err="1"/>
              <a:t>Output_Size</a:t>
            </a:r>
            <a:r>
              <a:rPr lang="en-US" sz="2400" dirty="0"/>
              <a:t>] </a:t>
            </a:r>
          </a:p>
        </p:txBody>
      </p:sp>
      <p:sp>
        <p:nvSpPr>
          <p:cNvPr id="4"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41213920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 Bag of Task Application Example</a:t>
            </a:r>
            <a:endParaRPr lang="en-US" dirty="0"/>
          </a:p>
        </p:txBody>
      </p:sp>
      <p:pic>
        <p:nvPicPr>
          <p:cNvPr id="5" name="Picture 4" descr="ba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6" y="1124744"/>
            <a:ext cx="3888162" cy="4845014"/>
          </a:xfrm>
          <a:prstGeom prst="rect">
            <a:avLst/>
          </a:prstGeom>
        </p:spPr>
      </p:pic>
      <p:sp>
        <p:nvSpPr>
          <p:cNvPr id="6" name="Content Placeholder 2"/>
          <p:cNvSpPr>
            <a:spLocks noGrp="1"/>
          </p:cNvSpPr>
          <p:nvPr>
            <p:ph idx="4294967295"/>
          </p:nvPr>
        </p:nvSpPr>
        <p:spPr>
          <a:xfrm>
            <a:off x="4101118" y="1333418"/>
            <a:ext cx="5042882" cy="4525963"/>
          </a:xfrm>
          <a:prstGeom prst="rect">
            <a:avLst/>
          </a:prstGeom>
        </p:spPr>
        <p:txBody>
          <a:bodyPr>
            <a:normAutofit fontScale="92500" lnSpcReduction="20000"/>
          </a:bodyPr>
          <a:lstStyle/>
          <a:p>
            <a:pPr marL="457200" indent="-457200">
              <a:buFont typeface="+mj-lt"/>
              <a:buAutoNum type="arabicPeriod"/>
            </a:pPr>
            <a:r>
              <a:rPr lang="en-US" sz="2000" dirty="0" err="1" smtClean="0"/>
              <a:t>Num_Stage</a:t>
            </a:r>
            <a:r>
              <a:rPr lang="en-US" sz="2000" dirty="0" smtClean="0"/>
              <a:t> = 1</a:t>
            </a:r>
          </a:p>
          <a:p>
            <a:pPr marL="457200" indent="-457200">
              <a:buFont typeface="+mj-lt"/>
              <a:buAutoNum type="arabicPeriod"/>
            </a:pPr>
            <a:r>
              <a:rPr lang="en-US" sz="2000" dirty="0"/>
              <a:t> </a:t>
            </a:r>
            <a:r>
              <a:rPr lang="en-US" sz="2000" dirty="0" smtClean="0"/>
              <a:t> </a:t>
            </a:r>
          </a:p>
          <a:p>
            <a:pPr marL="457200" indent="-457200">
              <a:buFont typeface="+mj-lt"/>
              <a:buAutoNum type="arabicPeriod"/>
            </a:pPr>
            <a:r>
              <a:rPr lang="en-US" sz="2000" dirty="0" smtClean="0"/>
              <a:t>  </a:t>
            </a:r>
            <a:r>
              <a:rPr lang="en-US" sz="2000" dirty="0"/>
              <a:t> </a:t>
            </a:r>
            <a:r>
              <a:rPr lang="en-US" sz="2000" dirty="0" err="1" smtClean="0"/>
              <a:t>Stage_Name</a:t>
            </a:r>
            <a:r>
              <a:rPr lang="en-US" sz="2000" dirty="0" smtClean="0"/>
              <a:t> </a:t>
            </a:r>
            <a:r>
              <a:rPr lang="en-US" sz="2000" dirty="0"/>
              <a:t>= </a:t>
            </a:r>
            <a:r>
              <a:rPr lang="en-US" sz="2000" dirty="0" smtClean="0"/>
              <a:t>Bag</a:t>
            </a:r>
            <a:endParaRPr lang="en-US" sz="2000" dirty="0"/>
          </a:p>
          <a:p>
            <a:pPr marL="457200" indent="-457200">
              <a:buFont typeface="+mj-lt"/>
              <a:buAutoNum type="arabicPeriod"/>
            </a:pPr>
            <a:r>
              <a:rPr lang="en-US" sz="2000" dirty="0"/>
              <a:t>    </a:t>
            </a:r>
            <a:r>
              <a:rPr lang="en-US" sz="2000" dirty="0" smtClean="0"/>
              <a:t>   </a:t>
            </a:r>
            <a:r>
              <a:rPr lang="en-US" sz="2000" dirty="0" err="1" smtClean="0"/>
              <a:t>Task_Type</a:t>
            </a:r>
            <a:r>
              <a:rPr lang="en-US" sz="2000" dirty="0" smtClean="0"/>
              <a:t> </a:t>
            </a:r>
            <a:r>
              <a:rPr lang="en-US" sz="2000" dirty="0"/>
              <a:t>= </a:t>
            </a:r>
            <a:r>
              <a:rPr lang="en-US" sz="2000" dirty="0" smtClean="0"/>
              <a:t>serial</a:t>
            </a:r>
          </a:p>
          <a:p>
            <a:pPr marL="457200" indent="-457200">
              <a:buFont typeface="+mj-lt"/>
              <a:buAutoNum type="arabicPeriod"/>
            </a:pPr>
            <a:r>
              <a:rPr lang="en-US" sz="2000" dirty="0" smtClean="0"/>
              <a:t>       </a:t>
            </a:r>
            <a:r>
              <a:rPr lang="en-US" sz="2000" dirty="0" err="1" smtClean="0"/>
              <a:t>Num_Processes</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a:t>
            </a:r>
            <a:r>
              <a:rPr lang="en-US" sz="2000" dirty="0" err="1" smtClean="0"/>
              <a:t>Num_Tasks</a:t>
            </a:r>
            <a:r>
              <a:rPr lang="en-US" sz="2000" dirty="0" smtClean="0"/>
              <a:t> </a:t>
            </a:r>
            <a:r>
              <a:rPr lang="en-US" sz="2000" dirty="0"/>
              <a:t>= </a:t>
            </a:r>
            <a:r>
              <a:rPr lang="en-US" sz="2000" dirty="0" smtClean="0"/>
              <a:t>4</a:t>
            </a:r>
            <a:endParaRPr lang="en-US" sz="2000" dirty="0"/>
          </a:p>
          <a:p>
            <a:pPr marL="457200" indent="-457200">
              <a:buFont typeface="+mj-lt"/>
              <a:buAutoNum type="arabicPeriod"/>
            </a:pPr>
            <a:r>
              <a:rPr lang="en-US" sz="2000" dirty="0"/>
              <a:t>    </a:t>
            </a:r>
            <a:r>
              <a:rPr lang="en-US" sz="2000" dirty="0" smtClean="0"/>
              <a:t>   </a:t>
            </a:r>
            <a:r>
              <a:rPr lang="en-US" sz="2000" dirty="0" err="1" smtClean="0"/>
              <a:t>Task_Length</a:t>
            </a:r>
            <a:r>
              <a:rPr lang="en-US" sz="2000" dirty="0" smtClean="0"/>
              <a:t> </a:t>
            </a:r>
            <a:r>
              <a:rPr lang="en-US" sz="2000" dirty="0"/>
              <a:t>= uniform </a:t>
            </a:r>
            <a:r>
              <a:rPr lang="en-US" sz="2000" dirty="0" smtClean="0"/>
              <a:t>5</a:t>
            </a:r>
            <a:endParaRPr lang="en-US" sz="2000" dirty="0"/>
          </a:p>
          <a:p>
            <a:pPr marL="457200" indent="-457200">
              <a:buFont typeface="+mj-lt"/>
              <a:buAutoNum type="arabicPeriod"/>
            </a:pPr>
            <a:r>
              <a:rPr lang="en-US" sz="2000" dirty="0" smtClean="0"/>
              <a:t>       </a:t>
            </a:r>
            <a:r>
              <a:rPr lang="en-US" sz="2000" dirty="0" err="1" smtClean="0"/>
              <a:t>Read_Buffer</a:t>
            </a:r>
            <a:r>
              <a:rPr lang="en-US" sz="2000" dirty="0" smtClean="0"/>
              <a:t> </a:t>
            </a:r>
            <a:r>
              <a:rPr lang="en-US" sz="2000" dirty="0"/>
              <a:t>= 65536</a:t>
            </a:r>
          </a:p>
          <a:p>
            <a:pPr marL="457200" indent="-457200">
              <a:buFont typeface="+mj-lt"/>
              <a:buAutoNum type="arabicPeriod"/>
            </a:pPr>
            <a:r>
              <a:rPr lang="de-DE" sz="2000" dirty="0"/>
              <a:t>    </a:t>
            </a:r>
            <a:r>
              <a:rPr lang="de-DE" sz="2000" dirty="0" smtClean="0"/>
              <a:t>   </a:t>
            </a:r>
            <a:r>
              <a:rPr lang="de-DE" sz="2000" dirty="0" err="1" smtClean="0"/>
              <a:t>Write_Buffer</a:t>
            </a:r>
            <a:r>
              <a:rPr lang="de-DE" sz="2000" dirty="0" smtClean="0"/>
              <a:t> </a:t>
            </a:r>
            <a:r>
              <a:rPr lang="de-DE" sz="2000" dirty="0"/>
              <a:t>= 65536</a:t>
            </a:r>
          </a:p>
          <a:p>
            <a:pPr marL="457200" indent="-457200">
              <a:buFont typeface="+mj-lt"/>
              <a:buAutoNum type="arabicPeriod"/>
            </a:pPr>
            <a:r>
              <a:rPr lang="de-DE" sz="2000" dirty="0"/>
              <a:t>    </a:t>
            </a:r>
            <a:r>
              <a:rPr lang="de-DE" sz="2000" dirty="0" smtClean="0"/>
              <a:t>   </a:t>
            </a:r>
            <a:r>
              <a:rPr lang="de-DE" sz="2000" dirty="0" err="1" smtClean="0"/>
              <a:t>Input_Files_Each_Task</a:t>
            </a:r>
            <a:r>
              <a:rPr lang="de-DE" sz="2000" dirty="0" smtClean="0"/>
              <a:t> </a:t>
            </a:r>
            <a:r>
              <a:rPr lang="de-DE" sz="2000" dirty="0"/>
              <a:t>= 1</a:t>
            </a:r>
          </a:p>
          <a:p>
            <a:pPr marL="457200" indent="-457200">
              <a:buFont typeface="+mj-lt"/>
              <a:buAutoNum type="arabicPeriod"/>
            </a:pPr>
            <a:r>
              <a:rPr lang="de-DE" sz="2000" dirty="0"/>
              <a:t>        </a:t>
            </a:r>
            <a:r>
              <a:rPr lang="de-DE" sz="2000" dirty="0" smtClean="0"/>
              <a:t>   Input_1</a:t>
            </a:r>
            <a:r>
              <a:rPr lang="de-DE" sz="2000" dirty="0"/>
              <a:t>.Source = </a:t>
            </a:r>
            <a:r>
              <a:rPr lang="de-DE" sz="2000" dirty="0" err="1"/>
              <a:t>filesystem</a:t>
            </a:r>
            <a:endParaRPr lang="de-DE" sz="2000" dirty="0"/>
          </a:p>
          <a:p>
            <a:pPr marL="457200" indent="-457200">
              <a:buFont typeface="+mj-lt"/>
              <a:buAutoNum type="arabicPeriod"/>
            </a:pPr>
            <a:r>
              <a:rPr lang="en-US" sz="2000" dirty="0"/>
              <a:t>        </a:t>
            </a:r>
            <a:r>
              <a:rPr lang="en-US" sz="2000" dirty="0" smtClean="0"/>
              <a:t>   Input_1</a:t>
            </a:r>
            <a:r>
              <a:rPr lang="en-US" sz="2000" dirty="0"/>
              <a:t>.Size = uniform 2100000</a:t>
            </a:r>
          </a:p>
          <a:p>
            <a:pPr marL="457200" indent="-457200">
              <a:buFont typeface="+mj-lt"/>
              <a:buAutoNum type="arabicPeriod"/>
            </a:pPr>
            <a:r>
              <a:rPr lang="en-US" sz="2000" dirty="0"/>
              <a:t>    </a:t>
            </a:r>
            <a:r>
              <a:rPr lang="en-US" sz="2000" dirty="0" smtClean="0"/>
              <a:t>   </a:t>
            </a:r>
            <a:r>
              <a:rPr lang="en-US" sz="2000" dirty="0" err="1" smtClean="0"/>
              <a:t>Output_Files_Each_Task</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Output_1</a:t>
            </a:r>
            <a:r>
              <a:rPr lang="en-US" sz="2000" dirty="0"/>
              <a:t>.Size = uniform </a:t>
            </a:r>
            <a:r>
              <a:rPr lang="en-US" sz="2000" dirty="0" smtClean="0"/>
              <a:t>4200000</a:t>
            </a:r>
            <a:endParaRPr lang="en-US" sz="2000" dirty="0"/>
          </a:p>
          <a:p>
            <a:pPr marL="457200" indent="-457200">
              <a:buFont typeface="+mj-lt"/>
              <a:buAutoNum type="arabicPeriod"/>
            </a:pPr>
            <a:r>
              <a:rPr lang="en-US" sz="2000" dirty="0"/>
              <a:t>    </a:t>
            </a:r>
            <a:r>
              <a:rPr lang="en-US" sz="2000" dirty="0" smtClean="0"/>
              <a:t>    </a:t>
            </a:r>
            <a:r>
              <a:rPr lang="en-US" sz="2000" dirty="0" err="1" smtClean="0"/>
              <a:t>Interleave_Option</a:t>
            </a:r>
            <a:r>
              <a:rPr lang="en-US" sz="2000" dirty="0" smtClean="0"/>
              <a:t> </a:t>
            </a:r>
            <a:r>
              <a:rPr lang="en-US" sz="2000" dirty="0"/>
              <a:t>= 0</a:t>
            </a:r>
          </a:p>
        </p:txBody>
      </p:sp>
      <p:sp>
        <p:nvSpPr>
          <p:cNvPr id="7" name="Oval 6"/>
          <p:cNvSpPr/>
          <p:nvPr/>
        </p:nvSpPr>
        <p:spPr>
          <a:xfrm>
            <a:off x="212956" y="3070181"/>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12956" y="1124744"/>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12956" y="4998532"/>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2957" y="5969758"/>
            <a:ext cx="8718236" cy="369332"/>
          </a:xfrm>
          <a:prstGeom prst="rect">
            <a:avLst/>
          </a:prstGeom>
        </p:spPr>
        <p:txBody>
          <a:bodyPr wrap="square">
            <a:spAutoFit/>
          </a:bodyPr>
          <a:lstStyle/>
          <a:p>
            <a:r>
              <a:rPr lang="en-US" dirty="0"/>
              <a:t>https://</a:t>
            </a:r>
            <a:r>
              <a:rPr lang="en-US" dirty="0" err="1"/>
              <a:t>github.com</a:t>
            </a:r>
            <a:r>
              <a:rPr lang="en-US" dirty="0"/>
              <a:t>/</a:t>
            </a:r>
            <a:r>
              <a:rPr lang="en-US" dirty="0" err="1"/>
              <a:t>applicationskeleton</a:t>
            </a:r>
            <a:r>
              <a:rPr lang="en-US" dirty="0"/>
              <a:t>/Skeleton/blob/master/</a:t>
            </a:r>
            <a:r>
              <a:rPr lang="en-US" dirty="0" err="1"/>
              <a:t>src</a:t>
            </a:r>
            <a:r>
              <a:rPr lang="en-US" dirty="0"/>
              <a:t>/sample-input/</a:t>
            </a:r>
            <a:r>
              <a:rPr lang="en-US" dirty="0" err="1"/>
              <a:t>bag.input</a:t>
            </a:r>
            <a:endParaRPr lang="en-US" dirty="0"/>
          </a:p>
        </p:txBody>
      </p:sp>
      <p:sp>
        <p:nvSpPr>
          <p:cNvPr id="11"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800113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normAutofit fontScale="92500" lnSpcReduction="20000"/>
          </a:bodyPr>
          <a:lstStyle/>
          <a:p>
            <a:r>
              <a:rPr lang="en-US" dirty="0" smtClean="0"/>
              <a:t>Other options</a:t>
            </a:r>
          </a:p>
          <a:p>
            <a:pPr lvl="1"/>
            <a:r>
              <a:rPr lang="en-US" dirty="0" err="1" smtClean="0"/>
              <a:t>Task_Type</a:t>
            </a:r>
            <a:r>
              <a:rPr lang="en-US" dirty="0" smtClean="0"/>
              <a:t> can be parallel</a:t>
            </a:r>
          </a:p>
          <a:p>
            <a:pPr lvl="2"/>
            <a:r>
              <a:rPr lang="en-US" dirty="0" err="1" smtClean="0"/>
              <a:t>Task_Type</a:t>
            </a:r>
            <a:r>
              <a:rPr lang="en-US" dirty="0" smtClean="0"/>
              <a:t> = parallel</a:t>
            </a:r>
          </a:p>
          <a:p>
            <a:pPr lvl="1"/>
            <a:r>
              <a:rPr lang="en-US" dirty="0" err="1" smtClean="0"/>
              <a:t>Task_Length</a:t>
            </a:r>
            <a:r>
              <a:rPr lang="en-US" dirty="0" smtClean="0"/>
              <a:t> can be a statistical distribution</a:t>
            </a:r>
          </a:p>
          <a:p>
            <a:pPr lvl="2"/>
            <a:r>
              <a:rPr lang="en-US" dirty="0" err="1" smtClean="0"/>
              <a:t>Task_Length</a:t>
            </a:r>
            <a:r>
              <a:rPr lang="en-US" dirty="0" smtClean="0"/>
              <a:t> = normal [20, 3]</a:t>
            </a:r>
          </a:p>
          <a:p>
            <a:pPr lvl="1"/>
            <a:r>
              <a:rPr lang="en-US" dirty="0" err="1" smtClean="0"/>
              <a:t>Task_Length</a:t>
            </a:r>
            <a:r>
              <a:rPr lang="en-US" dirty="0" smtClean="0"/>
              <a:t> can be a polynomial function of input file size</a:t>
            </a:r>
          </a:p>
          <a:p>
            <a:pPr lvl="2"/>
            <a:r>
              <a:rPr lang="en-US" dirty="0" err="1" smtClean="0"/>
              <a:t>Task_Length</a:t>
            </a:r>
            <a:r>
              <a:rPr lang="en-US" dirty="0" smtClean="0"/>
              <a:t> = polynomial [20, 3] Input_1</a:t>
            </a:r>
          </a:p>
          <a:p>
            <a:pPr lvl="2"/>
            <a:r>
              <a:rPr lang="en-US" dirty="0" smtClean="0"/>
              <a:t>20*Input_1.Size^3</a:t>
            </a:r>
          </a:p>
          <a:p>
            <a:pPr lvl="1"/>
            <a:r>
              <a:rPr lang="en-US" dirty="0" smtClean="0"/>
              <a:t>Output size can be a polynomial function of </a:t>
            </a:r>
            <a:r>
              <a:rPr lang="en-US" dirty="0" err="1" smtClean="0"/>
              <a:t>Task_Length</a:t>
            </a:r>
            <a:endParaRPr lang="en-US" dirty="0" smtClean="0"/>
          </a:p>
          <a:p>
            <a:pPr lvl="2"/>
            <a:r>
              <a:rPr lang="en-US" dirty="0" smtClean="0"/>
              <a:t>Ouptut_1.Size = polynomial [10, 2] Length</a:t>
            </a:r>
          </a:p>
          <a:p>
            <a:pPr lvl="2"/>
            <a:r>
              <a:rPr lang="en-US" dirty="0" smtClean="0"/>
              <a:t>10*Length^2</a:t>
            </a:r>
          </a:p>
          <a:p>
            <a:pPr lvl="1"/>
            <a:r>
              <a:rPr lang="en-US" dirty="0" err="1" smtClean="0"/>
              <a:t>Interleaving_Option</a:t>
            </a:r>
            <a:r>
              <a:rPr lang="en-US" dirty="0" smtClean="0"/>
              <a:t> can be ...</a:t>
            </a:r>
            <a:endParaRPr lang="en-US" dirty="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612579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lstStyle/>
          <a:p>
            <a:pPr marL="342900" lvl="1" indent="-342900">
              <a:buFont typeface="Lucida Grande"/>
              <a:buChar char="•"/>
            </a:pPr>
            <a:r>
              <a:rPr lang="en-US" dirty="0" err="1"/>
              <a:t>Interleaving_Option</a:t>
            </a:r>
            <a:r>
              <a:rPr lang="en-US" dirty="0"/>
              <a:t> can be</a:t>
            </a:r>
          </a:p>
          <a:p>
            <a:endParaRPr lang="en-US" dirty="0"/>
          </a:p>
        </p:txBody>
      </p:sp>
      <p:pic>
        <p:nvPicPr>
          <p:cNvPr id="5" name="Picture 4" descr="Interleav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9" y="2204864"/>
            <a:ext cx="7324147" cy="2698370"/>
          </a:xfrm>
          <a:prstGeom prst="rect">
            <a:avLst/>
          </a:prstGeom>
        </p:spPr>
      </p:pic>
      <p:sp>
        <p:nvSpPr>
          <p:cNvPr id="6" name="TextBox 5"/>
          <p:cNvSpPr txBox="1"/>
          <p:nvPr/>
        </p:nvSpPr>
        <p:spPr>
          <a:xfrm>
            <a:off x="611560" y="2625459"/>
            <a:ext cx="452484" cy="2031325"/>
          </a:xfrm>
          <a:prstGeom prst="rect">
            <a:avLst/>
          </a:prstGeom>
          <a:noFill/>
        </p:spPr>
        <p:txBody>
          <a:bodyPr wrap="square" rtlCol="0">
            <a:spAutoFit/>
          </a:bodyPr>
          <a:lstStyle/>
          <a:p>
            <a:r>
              <a:rPr lang="en-US" dirty="0" smtClean="0"/>
              <a:t>0</a:t>
            </a:r>
          </a:p>
          <a:p>
            <a:endParaRPr lang="en-US" dirty="0" smtClean="0"/>
          </a:p>
          <a:p>
            <a:r>
              <a:rPr lang="en-US" dirty="0" smtClean="0"/>
              <a:t>1</a:t>
            </a:r>
          </a:p>
          <a:p>
            <a:endParaRPr lang="en-US" dirty="0" smtClean="0"/>
          </a:p>
          <a:p>
            <a:r>
              <a:rPr lang="en-US" dirty="0" smtClean="0"/>
              <a:t>2</a:t>
            </a:r>
          </a:p>
          <a:p>
            <a:endParaRPr lang="en-US" dirty="0" smtClean="0"/>
          </a:p>
          <a:p>
            <a:r>
              <a:rPr lang="en-US" dirty="0"/>
              <a:t>3</a:t>
            </a:r>
          </a:p>
        </p:txBody>
      </p:sp>
      <p:sp>
        <p:nvSpPr>
          <p:cNvPr id="7"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9676241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a:t>
            </a:r>
            <a:r>
              <a:rPr lang="en-US" dirty="0"/>
              <a:t>s</a:t>
            </a:r>
            <a:r>
              <a:rPr lang="en-US" dirty="0" smtClean="0"/>
              <a:t>tage Workflow</a:t>
            </a:r>
            <a:endParaRPr lang="en-US" dirty="0"/>
          </a:p>
        </p:txBody>
      </p:sp>
      <p:sp>
        <p:nvSpPr>
          <p:cNvPr id="9" name="Content Placeholder 9"/>
          <p:cNvSpPr>
            <a:spLocks noGrp="1"/>
          </p:cNvSpPr>
          <p:nvPr>
            <p:ph idx="4294967295"/>
          </p:nvPr>
        </p:nvSpPr>
        <p:spPr>
          <a:xfrm>
            <a:off x="4564062" y="1196752"/>
            <a:ext cx="4122738" cy="4525963"/>
          </a:xfrm>
          <a:prstGeom prst="rect">
            <a:avLst/>
          </a:prstGeom>
        </p:spPr>
        <p:txBody>
          <a:bodyPr>
            <a:normAutofit lnSpcReduction="10000"/>
          </a:bodyPr>
          <a:lstStyle/>
          <a:p>
            <a:r>
              <a:rPr lang="en-US" sz="1600" dirty="0" err="1"/>
              <a:t>Num_Stage</a:t>
            </a:r>
            <a:r>
              <a:rPr lang="en-US" sz="1600" dirty="0"/>
              <a:t> = </a:t>
            </a:r>
            <a:r>
              <a:rPr lang="en-US" sz="1600" dirty="0" smtClean="0"/>
              <a:t>3</a:t>
            </a:r>
          </a:p>
          <a:p>
            <a:r>
              <a:rPr lang="en-US" sz="1600" dirty="0"/>
              <a:t> </a:t>
            </a:r>
            <a:r>
              <a:rPr lang="en-US" sz="1600" dirty="0" smtClean="0"/>
              <a:t>  </a:t>
            </a:r>
            <a:r>
              <a:rPr lang="en-US" sz="1600" dirty="0" err="1" smtClean="0"/>
              <a:t>Stage_Name</a:t>
            </a:r>
            <a:r>
              <a:rPr lang="en-US" sz="1600" dirty="0" smtClean="0"/>
              <a:t> </a:t>
            </a:r>
            <a:r>
              <a:rPr lang="en-US" sz="1600" dirty="0"/>
              <a:t>= </a:t>
            </a:r>
            <a:r>
              <a:rPr lang="en-US" sz="1600" dirty="0" smtClean="0"/>
              <a:t>Stage_1</a:t>
            </a:r>
          </a:p>
          <a:p>
            <a:r>
              <a:rPr lang="en-US" sz="1600" dirty="0"/>
              <a:t> </a:t>
            </a:r>
            <a:r>
              <a:rPr lang="en-US" sz="1600" dirty="0" smtClean="0"/>
              <a:t>     …</a:t>
            </a:r>
          </a:p>
          <a:p>
            <a:r>
              <a:rPr lang="en-US" sz="1600" dirty="0"/>
              <a:t> </a:t>
            </a:r>
            <a:r>
              <a:rPr lang="en-US" sz="1600" dirty="0" smtClean="0"/>
              <a:t>  </a:t>
            </a:r>
            <a:r>
              <a:rPr lang="en-US" sz="1600" dirty="0" err="1" smtClean="0"/>
              <a:t>Stage_Name</a:t>
            </a:r>
            <a:r>
              <a:rPr lang="en-US" sz="1600" dirty="0" smtClean="0"/>
              <a:t> = Stage_2</a:t>
            </a:r>
          </a:p>
          <a:p>
            <a:r>
              <a:rPr lang="en-US" sz="1600" dirty="0"/>
              <a:t> </a:t>
            </a:r>
            <a:r>
              <a:rPr lang="en-US" sz="1600" dirty="0" smtClean="0"/>
              <a:t>     …</a:t>
            </a:r>
          </a:p>
          <a:p>
            <a:r>
              <a:rPr lang="en-US" sz="1600" dirty="0"/>
              <a:t> </a:t>
            </a:r>
            <a:r>
              <a:rPr lang="en-US" sz="1600" dirty="0" smtClean="0"/>
              <a:t>     </a:t>
            </a:r>
            <a:r>
              <a:rPr lang="en-US" sz="1600" dirty="0" err="1" smtClean="0"/>
              <a:t>Write_Buffer</a:t>
            </a:r>
            <a:r>
              <a:rPr lang="en-US" sz="1600" dirty="0" smtClean="0"/>
              <a:t> = 65536</a:t>
            </a:r>
          </a:p>
          <a:p>
            <a:r>
              <a:rPr lang="en-US" sz="1600" dirty="0"/>
              <a:t> </a:t>
            </a:r>
            <a:r>
              <a:rPr lang="en-US" sz="1600" dirty="0" smtClean="0"/>
              <a:t>     </a:t>
            </a:r>
            <a:r>
              <a:rPr lang="en-US" sz="1600" dirty="0" err="1"/>
              <a:t>Input_Files_Each_Task</a:t>
            </a:r>
            <a:r>
              <a:rPr lang="en-US" sz="1600" dirty="0"/>
              <a:t> = 2</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Stage_1</a:t>
            </a:r>
            <a:r>
              <a:rPr lang="en-US" sz="1600" dirty="0"/>
              <a:t>.Output_1 </a:t>
            </a:r>
            <a:r>
              <a:rPr lang="en-US" sz="1600" dirty="0" smtClean="0"/>
              <a:t>2</a:t>
            </a:r>
          </a:p>
          <a:p>
            <a:r>
              <a:rPr lang="en-US" sz="1600" dirty="0"/>
              <a:t> </a:t>
            </a:r>
            <a:r>
              <a:rPr lang="en-US" sz="1600" dirty="0" smtClean="0"/>
              <a:t>     …</a:t>
            </a:r>
          </a:p>
          <a:p>
            <a:endParaRPr lang="en-US" sz="1600" dirty="0"/>
          </a:p>
          <a:p>
            <a:r>
              <a:rPr lang="en-US" sz="1600" dirty="0" smtClean="0"/>
              <a:t>    </a:t>
            </a:r>
            <a:r>
              <a:rPr lang="en-US" sz="1600" dirty="0" err="1" smtClean="0"/>
              <a:t>Stage_Name</a:t>
            </a:r>
            <a:r>
              <a:rPr lang="en-US" sz="1600" dirty="0" smtClean="0"/>
              <a:t> = Stage_3</a:t>
            </a:r>
          </a:p>
          <a:p>
            <a:r>
              <a:rPr lang="en-US" sz="1600" dirty="0"/>
              <a:t> </a:t>
            </a:r>
            <a:r>
              <a:rPr lang="en-US" sz="1600" dirty="0" smtClean="0"/>
              <a:t>     …</a:t>
            </a:r>
          </a:p>
          <a:p>
            <a:r>
              <a:rPr lang="en-US" sz="1600" dirty="0"/>
              <a:t> </a:t>
            </a:r>
            <a:r>
              <a:rPr lang="en-US" sz="1600" dirty="0" smtClean="0"/>
              <a:t>     </a:t>
            </a:r>
            <a:r>
              <a:rPr lang="en-US" sz="1600" dirty="0" err="1" smtClean="0"/>
              <a:t>Input_Files_Each_Task</a:t>
            </a:r>
            <a:r>
              <a:rPr lang="en-US" sz="1600" dirty="0" smtClean="0"/>
              <a:t> </a:t>
            </a:r>
            <a:r>
              <a:rPr lang="en-US" sz="1600" dirty="0"/>
              <a:t>= 6</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Stage_2</a:t>
            </a:r>
            <a:r>
              <a:rPr lang="en-US" sz="1600" dirty="0"/>
              <a:t>.Output_1 </a:t>
            </a:r>
            <a:r>
              <a:rPr lang="en-US" sz="1600" dirty="0" smtClean="0"/>
              <a:t>6</a:t>
            </a:r>
          </a:p>
          <a:p>
            <a:r>
              <a:rPr lang="en-US" sz="1600" dirty="0"/>
              <a:t> </a:t>
            </a:r>
            <a:r>
              <a:rPr lang="en-US" sz="1600" dirty="0" smtClean="0"/>
              <a:t>     …</a:t>
            </a:r>
            <a:endParaRPr lang="en-US" sz="1600" dirty="0"/>
          </a:p>
        </p:txBody>
      </p:sp>
      <p:pic>
        <p:nvPicPr>
          <p:cNvPr id="10" name="Content Placeholder 8" descr="sample.png"/>
          <p:cNvPicPr>
            <a:picLocks noChangeAspect="1"/>
          </p:cNvPicPr>
          <p:nvPr/>
        </p:nvPicPr>
        <p:blipFill>
          <a:blip r:embed="rId2">
            <a:extLst>
              <a:ext uri="{28A0092B-C50C-407E-A947-70E740481C1C}">
                <a14:useLocalDpi xmlns:a14="http://schemas.microsoft.com/office/drawing/2010/main" val="0"/>
              </a:ext>
            </a:extLst>
          </a:blip>
          <a:srcRect l="-3888" r="-3888"/>
          <a:stretch>
            <a:fillRect/>
          </a:stretch>
        </p:blipFill>
        <p:spPr>
          <a:xfrm>
            <a:off x="457200" y="1196752"/>
            <a:ext cx="4106862" cy="4525963"/>
          </a:xfrm>
          <a:prstGeom prst="rect">
            <a:avLst/>
          </a:prstGeom>
        </p:spPr>
      </p:pic>
      <p:sp>
        <p:nvSpPr>
          <p:cNvPr id="11" name="Oval 10"/>
          <p:cNvSpPr/>
          <p:nvPr/>
        </p:nvSpPr>
        <p:spPr>
          <a:xfrm>
            <a:off x="457200" y="2312057"/>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 y="3784644"/>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57200" y="5970766"/>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8"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995948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9">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9">
                                            <p:txEl>
                                              <p:pRg st="7" end="7"/>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par>
                                <p:cTn id="33" presetID="3" presetClass="emph" presetSubtype="2" fill="hold" nodeType="withEffect">
                                  <p:stCondLst>
                                    <p:cond delay="0"/>
                                  </p:stCondLst>
                                  <p:childTnLst>
                                    <p:animClr clrSpc="rgb" dir="cw">
                                      <p:cBhvr override="childStyle">
                                        <p:cTn id="34" dur="500" fill="hold"/>
                                        <p:tgtEl>
                                          <p:spTgt spid="9">
                                            <p:txEl>
                                              <p:pRg st="12" end="12"/>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500" fill="hold"/>
                                        <p:tgtEl>
                                          <p:spTgt spid="9">
                                            <p:txEl>
                                              <p:pRg st="13" end="13"/>
                                            </p:txEl>
                                          </p:spTgt>
                                        </p:tgtEl>
                                        <p:attrNameLst>
                                          <p:attrName>style.color</p:attrName>
                                        </p:attrNameLst>
                                      </p:cBhvr>
                                      <p:to>
                                        <a:schemeClr val="accent2"/>
                                      </p:to>
                                    </p:animClr>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sz="2800" dirty="0"/>
              <a:t>Specify </a:t>
            </a:r>
            <a:r>
              <a:rPr lang="en-US" sz="2800" dirty="0" err="1"/>
              <a:t>Input_Task_Mapping</a:t>
            </a:r>
            <a:r>
              <a:rPr lang="en-US" sz="2800" dirty="0"/>
              <a:t>:</a:t>
            </a:r>
          </a:p>
          <a:p>
            <a:pPr lvl="1"/>
            <a:r>
              <a:rPr lang="en-US" sz="2400" dirty="0" err="1"/>
              <a:t>Input_Task_Mapping</a:t>
            </a:r>
            <a:r>
              <a:rPr lang="en-US" sz="2400" dirty="0"/>
              <a:t> = combination Stage_1_output_1 </a:t>
            </a:r>
            <a:r>
              <a:rPr lang="en-US" sz="2400" dirty="0" smtClean="0"/>
              <a:t>2</a:t>
            </a:r>
          </a:p>
          <a:p>
            <a:pPr lvl="1"/>
            <a:r>
              <a:rPr lang="en-US" sz="2400" dirty="0" smtClean="0"/>
              <a:t>Equivalent to “N choose k” mathematically</a:t>
            </a:r>
            <a:endParaRPr lang="en-US" sz="2400" dirty="0"/>
          </a:p>
          <a:p>
            <a:pPr lvl="1"/>
            <a:r>
              <a:rPr lang="en-US" sz="2400" dirty="0"/>
              <a:t>4 files, 6 tasks =&gt; </a:t>
            </a:r>
          </a:p>
          <a:p>
            <a:pPr lvl="2"/>
            <a:r>
              <a:rPr lang="en-US" sz="2000" dirty="0" smtClean="0"/>
              <a:t>file0</a:t>
            </a:r>
            <a:r>
              <a:rPr lang="en-US" sz="2000" dirty="0"/>
              <a:t>, </a:t>
            </a:r>
            <a:r>
              <a:rPr lang="en-US" sz="2000" dirty="0" smtClean="0"/>
              <a:t>file1 </a:t>
            </a:r>
            <a:r>
              <a:rPr lang="en-US" sz="2000" dirty="0"/>
              <a:t>: </a:t>
            </a:r>
            <a:r>
              <a:rPr lang="en-US" sz="2000" dirty="0" smtClean="0"/>
              <a:t>task0</a:t>
            </a:r>
            <a:endParaRPr lang="en-US" sz="2000" dirty="0"/>
          </a:p>
          <a:p>
            <a:pPr lvl="2"/>
            <a:r>
              <a:rPr lang="en-US" sz="2000" dirty="0" smtClean="0"/>
              <a:t>file0</a:t>
            </a:r>
            <a:r>
              <a:rPr lang="en-US" sz="2000" dirty="0"/>
              <a:t>, </a:t>
            </a:r>
            <a:r>
              <a:rPr lang="en-US" sz="2000" dirty="0" smtClean="0"/>
              <a:t>file2 </a:t>
            </a:r>
            <a:r>
              <a:rPr lang="en-US" sz="2000" dirty="0"/>
              <a:t>: </a:t>
            </a:r>
            <a:r>
              <a:rPr lang="en-US" sz="2000" dirty="0" smtClean="0"/>
              <a:t>task1</a:t>
            </a:r>
            <a:endParaRPr lang="en-US" sz="2000" dirty="0"/>
          </a:p>
          <a:p>
            <a:pPr lvl="2"/>
            <a:r>
              <a:rPr lang="en-US" sz="2000" dirty="0" smtClean="0"/>
              <a:t>file0</a:t>
            </a:r>
            <a:r>
              <a:rPr lang="en-US" sz="2000" dirty="0"/>
              <a:t>, </a:t>
            </a:r>
            <a:r>
              <a:rPr lang="en-US" sz="2000" dirty="0" smtClean="0"/>
              <a:t>file3 </a:t>
            </a:r>
            <a:r>
              <a:rPr lang="en-US" sz="2000" dirty="0"/>
              <a:t>: </a:t>
            </a:r>
            <a:r>
              <a:rPr lang="en-US" sz="2000" dirty="0" smtClean="0"/>
              <a:t>task2</a:t>
            </a:r>
            <a:endParaRPr lang="en-US" sz="2000" dirty="0"/>
          </a:p>
          <a:p>
            <a:pPr lvl="2"/>
            <a:r>
              <a:rPr lang="en-US" sz="2000" dirty="0" smtClean="0"/>
              <a:t>file1</a:t>
            </a:r>
            <a:r>
              <a:rPr lang="en-US" sz="2000" dirty="0"/>
              <a:t>, </a:t>
            </a:r>
            <a:r>
              <a:rPr lang="en-US" sz="2000" dirty="0" smtClean="0"/>
              <a:t>file2 </a:t>
            </a:r>
            <a:r>
              <a:rPr lang="en-US" sz="2000" dirty="0"/>
              <a:t>: </a:t>
            </a:r>
            <a:r>
              <a:rPr lang="en-US" sz="2000" dirty="0" smtClean="0"/>
              <a:t>task3</a:t>
            </a:r>
            <a:endParaRPr lang="en-US" sz="2000" dirty="0"/>
          </a:p>
          <a:p>
            <a:pPr lvl="2"/>
            <a:r>
              <a:rPr lang="en-US" sz="2000" dirty="0" smtClean="0"/>
              <a:t>file1</a:t>
            </a:r>
            <a:r>
              <a:rPr lang="en-US" sz="2000" dirty="0"/>
              <a:t>, </a:t>
            </a:r>
            <a:r>
              <a:rPr lang="en-US" sz="2000" dirty="0" smtClean="0"/>
              <a:t>file3 </a:t>
            </a:r>
            <a:r>
              <a:rPr lang="en-US" sz="2000" dirty="0"/>
              <a:t>: </a:t>
            </a:r>
            <a:r>
              <a:rPr lang="en-US" sz="2000" dirty="0" smtClean="0"/>
              <a:t>task4</a:t>
            </a:r>
            <a:endParaRPr lang="en-US" sz="2000" dirty="0"/>
          </a:p>
          <a:p>
            <a:pPr lvl="2"/>
            <a:r>
              <a:rPr lang="en-US" sz="2000" dirty="0" smtClean="0"/>
              <a:t>file2</a:t>
            </a:r>
            <a:r>
              <a:rPr lang="en-US" sz="2000" dirty="0"/>
              <a:t>, </a:t>
            </a:r>
            <a:r>
              <a:rPr lang="en-US" sz="2000" dirty="0" smtClean="0"/>
              <a:t>file3 </a:t>
            </a:r>
            <a:r>
              <a:rPr lang="en-US" sz="2000" dirty="0"/>
              <a:t>: </a:t>
            </a:r>
            <a:r>
              <a:rPr lang="en-US" sz="2000" dirty="0" smtClean="0"/>
              <a:t>task5</a:t>
            </a:r>
            <a:endParaRPr lang="en-US" sz="2000" dirty="0"/>
          </a:p>
          <a:p>
            <a:endParaRPr lang="en-US" dirty="0"/>
          </a:p>
        </p:txBody>
      </p:sp>
      <p:sp>
        <p:nvSpPr>
          <p:cNvPr id="5" name="TextBox 4"/>
          <p:cNvSpPr txBox="1"/>
          <p:nvPr/>
        </p:nvSpPr>
        <p:spPr>
          <a:xfrm>
            <a:off x="202677" y="6016411"/>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9777913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normAutofit/>
          </a:bodyPr>
          <a:lstStyle/>
          <a:p>
            <a:r>
              <a:rPr lang="en-US" sz="2800" dirty="0" smtClean="0"/>
              <a:t>If </a:t>
            </a:r>
            <a:r>
              <a:rPr lang="en-US" sz="2800" dirty="0" err="1" smtClean="0"/>
              <a:t>Input_Task_Mapping</a:t>
            </a:r>
            <a:r>
              <a:rPr lang="en-US" sz="2800" dirty="0" smtClean="0"/>
              <a:t> is not specified</a:t>
            </a:r>
          </a:p>
          <a:p>
            <a:pPr lvl="1"/>
            <a:r>
              <a:rPr lang="en-US" sz="2000" dirty="0"/>
              <a:t> </a:t>
            </a:r>
            <a:r>
              <a:rPr lang="en-US" sz="2000" dirty="0" err="1"/>
              <a:t>Input_Files_Each_Task</a:t>
            </a:r>
            <a:r>
              <a:rPr lang="en-US" sz="2000" dirty="0"/>
              <a:t> = 2</a:t>
            </a:r>
          </a:p>
          <a:p>
            <a:pPr lvl="1"/>
            <a:r>
              <a:rPr lang="en-US" sz="2000" dirty="0"/>
              <a:t>        Input_1.Source = Stage_1.Output_1</a:t>
            </a:r>
          </a:p>
          <a:p>
            <a:pPr lvl="1"/>
            <a:r>
              <a:rPr lang="en-US" sz="2000" dirty="0"/>
              <a:t>        Input_2.Source = Stage_1.</a:t>
            </a:r>
            <a:r>
              <a:rPr lang="en-US" sz="2000" dirty="0" smtClean="0"/>
              <a:t>Output_1</a:t>
            </a:r>
          </a:p>
          <a:p>
            <a:pPr lvl="1"/>
            <a:endParaRPr lang="en-US" sz="2000" dirty="0" smtClean="0"/>
          </a:p>
          <a:p>
            <a:pPr lvl="1"/>
            <a:r>
              <a:rPr lang="en-US" sz="2000" dirty="0" smtClean="0"/>
              <a:t>Files are mapped to tasks in a natural order</a:t>
            </a:r>
            <a:endParaRPr lang="en-US" sz="1600" dirty="0" smtClean="0"/>
          </a:p>
          <a:p>
            <a:pPr lvl="1"/>
            <a:r>
              <a:rPr lang="en-US" sz="2000" dirty="0"/>
              <a:t>f</a:t>
            </a:r>
            <a:r>
              <a:rPr lang="en-US" sz="2000" dirty="0" smtClean="0"/>
              <a:t>ile0, file1 : task0</a:t>
            </a:r>
            <a:endParaRPr lang="en-US" sz="2000" dirty="0"/>
          </a:p>
          <a:p>
            <a:pPr lvl="1"/>
            <a:r>
              <a:rPr lang="en-US" sz="2000" dirty="0" smtClean="0"/>
              <a:t>file2, file3 </a:t>
            </a:r>
            <a:r>
              <a:rPr lang="en-US" sz="2000" dirty="0"/>
              <a:t>: </a:t>
            </a:r>
            <a:r>
              <a:rPr lang="en-US" sz="2000" dirty="0" smtClean="0"/>
              <a:t>task1</a:t>
            </a:r>
            <a:endParaRPr lang="en-US" sz="2000" dirty="0"/>
          </a:p>
          <a:p>
            <a:pPr lvl="1"/>
            <a:r>
              <a:rPr lang="en-US" sz="2000" dirty="0" smtClean="0"/>
              <a:t>file4, file5 </a:t>
            </a:r>
            <a:r>
              <a:rPr lang="en-US" sz="2000" dirty="0"/>
              <a:t>: </a:t>
            </a:r>
            <a:r>
              <a:rPr lang="en-US" sz="2000" dirty="0" smtClean="0"/>
              <a:t>task2</a:t>
            </a:r>
            <a:endParaRPr lang="en-US" sz="2000" dirty="0"/>
          </a:p>
          <a:p>
            <a:pPr lvl="1"/>
            <a:r>
              <a:rPr lang="en-US" sz="2000" dirty="0" smtClean="0"/>
              <a:t>file6, file7 </a:t>
            </a:r>
            <a:r>
              <a:rPr lang="en-US" sz="2000" dirty="0"/>
              <a:t>: </a:t>
            </a:r>
            <a:r>
              <a:rPr lang="en-US" sz="2000" dirty="0" smtClean="0"/>
              <a:t>task3</a:t>
            </a:r>
            <a:endParaRPr lang="en-US" sz="2000" dirty="0"/>
          </a:p>
          <a:p>
            <a:pPr lvl="1"/>
            <a:endParaRPr lang="en-US" sz="2000" dirty="0" smtClean="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2872214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dirty="0" smtClean="0"/>
              <a:t>External mapping option</a:t>
            </a:r>
          </a:p>
          <a:p>
            <a:pPr lvl="1"/>
            <a:r>
              <a:rPr lang="en-US" sz="2400" dirty="0" err="1"/>
              <a:t>Input_Task_Mapping</a:t>
            </a:r>
            <a:r>
              <a:rPr lang="en-US" sz="2400" dirty="0"/>
              <a:t> = external sample-input/</a:t>
            </a:r>
            <a:r>
              <a:rPr lang="en-US" sz="2400" dirty="0" err="1"/>
              <a:t>mapping.sh</a:t>
            </a:r>
            <a:endParaRPr lang="en-US" sz="2400" dirty="0"/>
          </a:p>
          <a:p>
            <a:pPr lvl="1"/>
            <a:r>
              <a:rPr lang="en-US" sz="2400" dirty="0"/>
              <a:t>cat sample-input/</a:t>
            </a:r>
            <a:r>
              <a:rPr lang="en-US" sz="2400" dirty="0" err="1"/>
              <a:t>mapping.sh</a:t>
            </a:r>
            <a:endParaRPr lang="en-US" sz="2400" dirty="0"/>
          </a:p>
          <a:p>
            <a:pPr lvl="2"/>
            <a:r>
              <a:rPr lang="en-US" sz="2000" dirty="0"/>
              <a:t>echo Stage_1_Output_0_1 Stage_1_Output_0_2</a:t>
            </a:r>
          </a:p>
          <a:p>
            <a:pPr lvl="2"/>
            <a:r>
              <a:rPr lang="en-US" sz="2000" dirty="0"/>
              <a:t>echo Stage_1_Output_0_1 Stage_1_Output_0_3</a:t>
            </a:r>
          </a:p>
          <a:p>
            <a:pPr lvl="2"/>
            <a:r>
              <a:rPr lang="en-US" sz="2000" dirty="0"/>
              <a:t>echo Stage_1_Output_0_1 Stage_1_Output_0_4</a:t>
            </a:r>
          </a:p>
          <a:p>
            <a:pPr lvl="2"/>
            <a:r>
              <a:rPr lang="en-US" sz="2000" dirty="0"/>
              <a:t>echo Stage_1_Output_0_2 Stage_1_Output_0_3</a:t>
            </a:r>
          </a:p>
          <a:p>
            <a:pPr lvl="2"/>
            <a:r>
              <a:rPr lang="en-US" sz="2000" dirty="0"/>
              <a:t>echo Stage_1_Output_0_2 Stage_1_Output_0_4</a:t>
            </a:r>
          </a:p>
          <a:p>
            <a:pPr lvl="2"/>
            <a:r>
              <a:rPr lang="en-US" sz="2000" dirty="0"/>
              <a:t>echo Stage_1_Output_0_3 Stage_1_Output_0_4</a:t>
            </a:r>
            <a:endParaRPr lang="en-US" sz="3200" dirty="0"/>
          </a:p>
          <a:p>
            <a:pPr marL="857250" lvl="1" indent="-457200"/>
            <a:r>
              <a:rPr lang="en-US" sz="2400" dirty="0"/>
              <a:t>The </a:t>
            </a:r>
            <a:r>
              <a:rPr lang="en-US" sz="2400" dirty="0" err="1"/>
              <a:t>ith</a:t>
            </a:r>
            <a:r>
              <a:rPr lang="en-US" sz="2400" dirty="0"/>
              <a:t> line maps to the </a:t>
            </a:r>
            <a:r>
              <a:rPr lang="en-US" sz="2400" dirty="0" err="1"/>
              <a:t>ith</a:t>
            </a:r>
            <a:r>
              <a:rPr lang="en-US" sz="2400" dirty="0"/>
              <a:t> task</a:t>
            </a:r>
          </a:p>
          <a:p>
            <a:pPr lvl="1"/>
            <a:endParaRPr lang="en-US" dirty="0"/>
          </a:p>
        </p:txBody>
      </p:sp>
      <p:sp>
        <p:nvSpPr>
          <p:cNvPr id="5" name="TextBox 4"/>
          <p:cNvSpPr txBox="1"/>
          <p:nvPr/>
        </p:nvSpPr>
        <p:spPr>
          <a:xfrm>
            <a:off x="202677" y="6016411"/>
            <a:ext cx="8869235"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/sample-input/external-</a:t>
            </a:r>
            <a:r>
              <a:rPr lang="en-US" sz="1600" dirty="0" err="1"/>
              <a:t>mapper.input</a:t>
            </a:r>
            <a:endParaRPr lang="en-US" sz="1600" dirty="0"/>
          </a:p>
        </p:txBody>
      </p:sp>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3494223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Single Stage Iterative Application</a:t>
            </a:r>
            <a:endParaRPr lang="en-US" dirty="0"/>
          </a:p>
        </p:txBody>
      </p:sp>
      <p:pic>
        <p:nvPicPr>
          <p:cNvPr id="9" name="Picture 8" descr="single-iter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9" y="1242914"/>
            <a:ext cx="3122667" cy="3895202"/>
          </a:xfrm>
          <a:prstGeom prst="rect">
            <a:avLst/>
          </a:prstGeom>
        </p:spPr>
      </p:pic>
      <p:sp>
        <p:nvSpPr>
          <p:cNvPr id="10" name="Rectangle 9"/>
          <p:cNvSpPr/>
          <p:nvPr/>
        </p:nvSpPr>
        <p:spPr>
          <a:xfrm>
            <a:off x="3825454" y="1124744"/>
            <a:ext cx="5283050" cy="4524316"/>
          </a:xfrm>
          <a:prstGeom prst="rect">
            <a:avLst/>
          </a:prstGeom>
        </p:spPr>
        <p:txBody>
          <a:bodyPr wrap="square">
            <a:spAutoFit/>
          </a:bodyPr>
          <a:lstStyle/>
          <a:p>
            <a:r>
              <a:rPr lang="en-US" sz="1600" dirty="0" err="1">
                <a:solidFill>
                  <a:schemeClr val="tx1">
                    <a:lumMod val="50000"/>
                    <a:lumOff val="50000"/>
                  </a:schemeClr>
                </a:solidFill>
              </a:rPr>
              <a:t>Num_Stage</a:t>
            </a:r>
            <a:r>
              <a:rPr lang="en-US" sz="1600" dirty="0">
                <a:solidFill>
                  <a:schemeClr val="tx1">
                    <a:lumMod val="50000"/>
                    <a:lumOff val="50000"/>
                  </a:schemeClr>
                </a:solidFill>
              </a:rPr>
              <a:t> = 1</a:t>
            </a:r>
          </a:p>
          <a:p>
            <a:endParaRPr lang="en-US" sz="1600" dirty="0">
              <a:solidFill>
                <a:schemeClr val="tx1">
                  <a:lumMod val="50000"/>
                  <a:lumOff val="50000"/>
                </a:schemeClr>
              </a:solidFill>
            </a:endParaRPr>
          </a:p>
          <a:p>
            <a:r>
              <a:rPr lang="en-US" sz="1600" dirty="0" err="1">
                <a:solidFill>
                  <a:schemeClr val="tx1">
                    <a:lumMod val="50000"/>
                    <a:lumOff val="50000"/>
                  </a:schemeClr>
                </a:solidFill>
              </a:rPr>
              <a:t>Stage_Name</a:t>
            </a:r>
            <a:r>
              <a:rPr lang="en-US" sz="1600" dirty="0">
                <a:solidFill>
                  <a:schemeClr val="tx1">
                    <a:lumMod val="50000"/>
                    <a:lumOff val="50000"/>
                  </a:schemeClr>
                </a:solidFill>
              </a:rPr>
              <a:t> = Stage_1</a:t>
            </a:r>
          </a:p>
          <a:p>
            <a:r>
              <a:rPr lang="en-US" sz="1600" dirty="0">
                <a:solidFill>
                  <a:schemeClr val="tx1">
                    <a:lumMod val="50000"/>
                    <a:lumOff val="50000"/>
                  </a:schemeClr>
                </a:solidFill>
              </a:rPr>
              <a:t>    </a:t>
            </a:r>
            <a:r>
              <a:rPr lang="en-US" sz="1600" dirty="0" err="1">
                <a:solidFill>
                  <a:schemeClr val="tx1">
                    <a:lumMod val="50000"/>
                    <a:lumOff val="50000"/>
                  </a:schemeClr>
                </a:solidFill>
              </a:rPr>
              <a:t>Task_Type</a:t>
            </a:r>
            <a:r>
              <a:rPr lang="en-US" sz="1600" dirty="0">
                <a:solidFill>
                  <a:schemeClr val="tx1">
                    <a:lumMod val="50000"/>
                    <a:lumOff val="50000"/>
                  </a:schemeClr>
                </a:solidFill>
              </a:rPr>
              <a:t> = serial</a:t>
            </a:r>
          </a:p>
          <a:p>
            <a:r>
              <a:rPr lang="en-US" sz="1600" dirty="0">
                <a:solidFill>
                  <a:schemeClr val="tx1">
                    <a:lumMod val="50000"/>
                    <a:lumOff val="50000"/>
                  </a:schemeClr>
                </a:solidFill>
              </a:rPr>
              <a:t>    </a:t>
            </a:r>
            <a:r>
              <a:rPr lang="en-US" sz="1600" dirty="0" err="1">
                <a:solidFill>
                  <a:schemeClr val="tx1">
                    <a:lumMod val="50000"/>
                    <a:lumOff val="50000"/>
                  </a:schemeClr>
                </a:solidFill>
              </a:rPr>
              <a:t>Num_Tasks</a:t>
            </a:r>
            <a:r>
              <a:rPr lang="en-US" sz="1600" dirty="0">
                <a:solidFill>
                  <a:schemeClr val="tx1">
                    <a:lumMod val="50000"/>
                    <a:lumOff val="50000"/>
                  </a:schemeClr>
                </a:solidFill>
              </a:rPr>
              <a:t> = 4</a:t>
            </a:r>
          </a:p>
          <a:p>
            <a:r>
              <a:rPr lang="en-US" sz="1600" dirty="0">
                <a:solidFill>
                  <a:schemeClr val="tx1">
                    <a:lumMod val="50000"/>
                    <a:lumOff val="50000"/>
                  </a:schemeClr>
                </a:solidFill>
              </a:rPr>
              <a:t>    </a:t>
            </a:r>
            <a:r>
              <a:rPr lang="en-US" sz="1600" dirty="0" err="1">
                <a:solidFill>
                  <a:schemeClr val="tx1">
                    <a:lumMod val="50000"/>
                    <a:lumOff val="50000"/>
                  </a:schemeClr>
                </a:solidFill>
              </a:rPr>
              <a:t>Task_Length</a:t>
            </a:r>
            <a:r>
              <a:rPr lang="en-US" sz="1600" dirty="0">
                <a:solidFill>
                  <a:schemeClr val="tx1">
                    <a:lumMod val="50000"/>
                    <a:lumOff val="50000"/>
                  </a:schemeClr>
                </a:solidFill>
              </a:rPr>
              <a:t> = uniform 10</a:t>
            </a:r>
          </a:p>
          <a:p>
            <a:r>
              <a:rPr lang="en-US" sz="1600" dirty="0">
                <a:solidFill>
                  <a:schemeClr val="tx1">
                    <a:lumMod val="50000"/>
                    <a:lumOff val="50000"/>
                  </a:schemeClr>
                </a:solidFill>
              </a:rPr>
              <a:t>    </a:t>
            </a:r>
            <a:r>
              <a:rPr lang="en-US" sz="1600" dirty="0" err="1">
                <a:solidFill>
                  <a:schemeClr val="tx1">
                    <a:lumMod val="50000"/>
                    <a:lumOff val="50000"/>
                  </a:schemeClr>
                </a:solidFill>
              </a:rPr>
              <a:t>Num_Processes</a:t>
            </a:r>
            <a:r>
              <a:rPr lang="en-US" sz="1600" dirty="0">
                <a:solidFill>
                  <a:schemeClr val="tx1">
                    <a:lumMod val="50000"/>
                    <a:lumOff val="50000"/>
                  </a:schemeClr>
                </a:solidFill>
              </a:rPr>
              <a:t> = 1</a:t>
            </a:r>
          </a:p>
          <a:p>
            <a:r>
              <a:rPr lang="en-US" sz="1600" dirty="0">
                <a:solidFill>
                  <a:schemeClr val="tx1">
                    <a:lumMod val="50000"/>
                    <a:lumOff val="50000"/>
                  </a:schemeClr>
                </a:solidFill>
              </a:rPr>
              <a:t>    </a:t>
            </a:r>
            <a:r>
              <a:rPr lang="en-US" sz="1600" dirty="0" err="1">
                <a:solidFill>
                  <a:schemeClr val="tx1">
                    <a:lumMod val="50000"/>
                    <a:lumOff val="50000"/>
                  </a:schemeClr>
                </a:solidFill>
              </a:rPr>
              <a:t>Read_Buffer</a:t>
            </a:r>
            <a:r>
              <a:rPr lang="en-US"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Write_Buffer</a:t>
            </a:r>
            <a:r>
              <a:rPr lang="de-DE"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Input_Files_Each_Task</a:t>
            </a:r>
            <a:r>
              <a:rPr lang="de-DE" sz="1600" dirty="0">
                <a:solidFill>
                  <a:schemeClr val="tx1">
                    <a:lumMod val="50000"/>
                    <a:lumOff val="50000"/>
                  </a:schemeClr>
                </a:solidFill>
              </a:rPr>
              <a:t> = 1</a:t>
            </a:r>
          </a:p>
          <a:p>
            <a:r>
              <a:rPr lang="de-DE" sz="1600" dirty="0">
                <a:solidFill>
                  <a:schemeClr val="tx1">
                    <a:lumMod val="50000"/>
                    <a:lumOff val="50000"/>
                  </a:schemeClr>
                </a:solidFill>
              </a:rPr>
              <a:t>        Input_1.Source = </a:t>
            </a:r>
            <a:r>
              <a:rPr lang="de-DE" sz="1600" dirty="0" err="1">
                <a:solidFill>
                  <a:schemeClr val="tx1">
                    <a:lumMod val="50000"/>
                    <a:lumOff val="50000"/>
                  </a:schemeClr>
                </a:solidFill>
              </a:rPr>
              <a:t>filesystem</a:t>
            </a:r>
            <a:endParaRPr lang="de-DE" sz="1600" dirty="0">
              <a:solidFill>
                <a:schemeClr val="tx1">
                  <a:lumMod val="50000"/>
                  <a:lumOff val="50000"/>
                </a:schemeClr>
              </a:solidFill>
            </a:endParaRPr>
          </a:p>
          <a:p>
            <a:r>
              <a:rPr lang="en-US" sz="1600" dirty="0">
                <a:solidFill>
                  <a:schemeClr val="tx1">
                    <a:lumMod val="50000"/>
                    <a:lumOff val="50000"/>
                  </a:schemeClr>
                </a:solidFill>
              </a:rPr>
              <a:t>        Input_1.Size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Output_Files_Each_Task</a:t>
            </a:r>
            <a:r>
              <a:rPr lang="en-US" sz="1600" dirty="0">
                <a:solidFill>
                  <a:schemeClr val="tx1">
                    <a:lumMod val="50000"/>
                    <a:lumOff val="50000"/>
                  </a:schemeClr>
                </a:solidFill>
              </a:rPr>
              <a:t> = 1</a:t>
            </a:r>
          </a:p>
          <a:p>
            <a:r>
              <a:rPr lang="en-US" sz="1600" dirty="0">
                <a:solidFill>
                  <a:schemeClr val="tx1">
                    <a:lumMod val="50000"/>
                    <a:lumOff val="50000"/>
                  </a:schemeClr>
                </a:solidFill>
              </a:rPr>
              <a:t>        Output_1.Size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Interleave_Option</a:t>
            </a:r>
            <a:r>
              <a:rPr lang="en-US" sz="1600" dirty="0">
                <a:solidFill>
                  <a:schemeClr val="tx1">
                    <a:lumMod val="50000"/>
                    <a:lumOff val="50000"/>
                  </a:schemeClr>
                </a:solidFill>
              </a:rPr>
              <a:t> = 0</a:t>
            </a:r>
          </a:p>
          <a:p>
            <a:r>
              <a:rPr lang="en-US" sz="1600" b="1" dirty="0"/>
              <a:t>    </a:t>
            </a:r>
            <a:r>
              <a:rPr lang="en-US" sz="1600" b="1" dirty="0" err="1"/>
              <a:t>Iteration_Num</a:t>
            </a:r>
            <a:r>
              <a:rPr lang="en-US" sz="1600" b="1" dirty="0"/>
              <a:t> = 3</a:t>
            </a:r>
          </a:p>
          <a:p>
            <a:r>
              <a:rPr lang="en-US" sz="1600" b="1" dirty="0"/>
              <a:t>    </a:t>
            </a:r>
            <a:r>
              <a:rPr lang="en-US" sz="1600" b="1" dirty="0" err="1"/>
              <a:t>Iteration_Stages</a:t>
            </a:r>
            <a:r>
              <a:rPr lang="en-US" sz="1600" b="1" dirty="0"/>
              <a:t> = Stage_1</a:t>
            </a:r>
          </a:p>
          <a:p>
            <a:r>
              <a:rPr lang="en-US" sz="1600" b="1" dirty="0"/>
              <a:t>    </a:t>
            </a:r>
            <a:r>
              <a:rPr lang="en-US" sz="1600" b="1" dirty="0" err="1"/>
              <a:t>Iteration_Substitute</a:t>
            </a:r>
            <a:r>
              <a:rPr lang="en-US" sz="1600" b="1" dirty="0"/>
              <a:t> = Stage_1.Input_1, Stage_1.Output_1</a:t>
            </a:r>
          </a:p>
        </p:txBody>
      </p:sp>
      <p:sp>
        <p:nvSpPr>
          <p:cNvPr id="11" name="Rectangle 10"/>
          <p:cNvSpPr/>
          <p:nvPr/>
        </p:nvSpPr>
        <p:spPr>
          <a:xfrm>
            <a:off x="121574" y="602491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/sample-input/single-stage-</a:t>
            </a:r>
            <a:r>
              <a:rPr lang="en-US" sz="1400" dirty="0" err="1"/>
              <a:t>iterative.input</a:t>
            </a:r>
            <a:endParaRPr lang="en-US" sz="1400" dirty="0"/>
          </a:p>
        </p:txBody>
      </p:sp>
      <p:sp>
        <p:nvSpPr>
          <p:cNvPr id="12" name="Rounded Rectangular Callout 11"/>
          <p:cNvSpPr/>
          <p:nvPr/>
        </p:nvSpPr>
        <p:spPr>
          <a:xfrm>
            <a:off x="231359" y="5205665"/>
            <a:ext cx="3756235" cy="819250"/>
          </a:xfrm>
          <a:prstGeom prst="wedgeRoundRectCallout">
            <a:avLst>
              <a:gd name="adj1" fmla="val 52415"/>
              <a:gd name="adj2" fmla="val -27333"/>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Stage_1.Input_1 and Stage_1.Output_1 should have IDENTICAL number of files</a:t>
            </a:r>
            <a:endParaRPr lang="en-US" dirty="0">
              <a:solidFill>
                <a:srgbClr val="000000"/>
              </a:solidFill>
            </a:endParaRPr>
          </a:p>
        </p:txBody>
      </p:sp>
      <p:sp>
        <p:nvSpPr>
          <p:cNvPr id="3" name="Rectangle 2"/>
          <p:cNvSpPr/>
          <p:nvPr/>
        </p:nvSpPr>
        <p:spPr>
          <a:xfrm>
            <a:off x="231359" y="2655988"/>
            <a:ext cx="3594095" cy="2501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15959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7" end="1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 Stage Iterative Application</a:t>
            </a:r>
            <a:endParaRPr lang="en-US" dirty="0"/>
          </a:p>
        </p:txBody>
      </p:sp>
      <p:sp>
        <p:nvSpPr>
          <p:cNvPr id="5" name="Rectangle 4"/>
          <p:cNvSpPr/>
          <p:nvPr/>
        </p:nvSpPr>
        <p:spPr>
          <a:xfrm>
            <a:off x="52355" y="598438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a:t>
            </a:r>
            <a:r>
              <a:rPr lang="en-US" sz="1400" dirty="0" smtClean="0"/>
              <a:t>/multiple-</a:t>
            </a:r>
            <a:r>
              <a:rPr lang="en-US" sz="1400" dirty="0"/>
              <a:t>stage-</a:t>
            </a:r>
            <a:r>
              <a:rPr lang="en-US" sz="1400" dirty="0" err="1"/>
              <a:t>iterative.input</a:t>
            </a:r>
            <a:endParaRPr lang="en-US" sz="1400" dirty="0"/>
          </a:p>
        </p:txBody>
      </p:sp>
      <p:sp>
        <p:nvSpPr>
          <p:cNvPr id="6" name="Rectangle 5"/>
          <p:cNvSpPr/>
          <p:nvPr/>
        </p:nvSpPr>
        <p:spPr>
          <a:xfrm>
            <a:off x="457200" y="1124744"/>
            <a:ext cx="4572000" cy="4524316"/>
          </a:xfrm>
          <a:prstGeom prst="rect">
            <a:avLst/>
          </a:prstGeom>
        </p:spPr>
        <p:txBody>
          <a:bodyPr>
            <a:spAutoFit/>
          </a:bodyPr>
          <a:lstStyle/>
          <a:p>
            <a:r>
              <a:rPr lang="en-US" dirty="0" err="1">
                <a:solidFill>
                  <a:srgbClr val="7F7F7F"/>
                </a:solidFill>
              </a:rPr>
              <a:t>Stage_Name</a:t>
            </a:r>
            <a:r>
              <a:rPr lang="en-US" dirty="0">
                <a:solidFill>
                  <a:srgbClr val="7F7F7F"/>
                </a:solidFill>
              </a:rPr>
              <a:t> = Stage_3</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Stage_2.Output_1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a:p>
            <a:r>
              <a:rPr lang="en-US" dirty="0"/>
              <a:t>   </a:t>
            </a:r>
            <a:r>
              <a:rPr lang="en-US" b="1" dirty="0"/>
              <a:t> </a:t>
            </a:r>
            <a:r>
              <a:rPr lang="en-US" b="1" dirty="0" err="1"/>
              <a:t>Iteration_Num</a:t>
            </a:r>
            <a:r>
              <a:rPr lang="en-US" b="1" dirty="0"/>
              <a:t> = 3</a:t>
            </a:r>
          </a:p>
          <a:p>
            <a:r>
              <a:rPr lang="en-US" b="1" dirty="0"/>
              <a:t>    </a:t>
            </a:r>
            <a:r>
              <a:rPr lang="en-US" b="1" dirty="0" err="1"/>
              <a:t>Iteration_Stages</a:t>
            </a:r>
            <a:r>
              <a:rPr lang="en-US" b="1" dirty="0"/>
              <a:t> = Stage_3, Stage_4</a:t>
            </a:r>
          </a:p>
          <a:p>
            <a:r>
              <a:rPr lang="en-US" b="1" dirty="0"/>
              <a:t>    </a:t>
            </a:r>
            <a:r>
              <a:rPr lang="en-US" b="1" dirty="0" err="1"/>
              <a:t>Iteration_Substitute</a:t>
            </a:r>
            <a:r>
              <a:rPr lang="en-US" b="1" dirty="0"/>
              <a:t> = Stage_3.Input_1, Stage_4.Output_1</a:t>
            </a:r>
          </a:p>
        </p:txBody>
      </p:sp>
      <p:sp>
        <p:nvSpPr>
          <p:cNvPr id="7" name="Rectangle 6"/>
          <p:cNvSpPr/>
          <p:nvPr/>
        </p:nvSpPr>
        <p:spPr>
          <a:xfrm>
            <a:off x="4572000" y="1124744"/>
            <a:ext cx="4572000" cy="3416320"/>
          </a:xfrm>
          <a:prstGeom prst="rect">
            <a:avLst/>
          </a:prstGeom>
        </p:spPr>
        <p:txBody>
          <a:bodyPr>
            <a:spAutoFit/>
          </a:bodyPr>
          <a:lstStyle/>
          <a:p>
            <a:r>
              <a:rPr lang="en-US" dirty="0" err="1">
                <a:solidFill>
                  <a:srgbClr val="7F7F7F"/>
                </a:solidFill>
              </a:rPr>
              <a:t>Stage_Name</a:t>
            </a:r>
            <a:r>
              <a:rPr lang="en-US" dirty="0">
                <a:solidFill>
                  <a:srgbClr val="7F7F7F"/>
                </a:solidFill>
              </a:rPr>
              <a:t> = Stage_4</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Stage_3.Output_1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p:txBody>
      </p:sp>
      <p:sp>
        <p:nvSpPr>
          <p:cNvPr id="8" name="Rounded Rectangular Callout 7"/>
          <p:cNvSpPr/>
          <p:nvPr/>
        </p:nvSpPr>
        <p:spPr>
          <a:xfrm>
            <a:off x="3607607" y="5367785"/>
            <a:ext cx="4796631" cy="616600"/>
          </a:xfrm>
          <a:prstGeom prst="wedgeRoundRectCallout">
            <a:avLst>
              <a:gd name="adj1" fmla="val -42241"/>
              <a:gd name="adj2" fmla="val -86491"/>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Stage_3.Input_1 and Stage_4.Output_1 should have IDENTICAL number of files</a:t>
            </a:r>
            <a:endParaRPr lang="en-US" dirty="0">
              <a:solidFill>
                <a:srgbClr val="000000"/>
              </a:solidFill>
            </a:endParaRPr>
          </a:p>
        </p:txBody>
      </p:sp>
      <p:sp>
        <p:nvSpPr>
          <p:cNvPr id="9"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41269304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Motivation</a:t>
            </a:r>
            <a:endParaRPr lang="en-NZ" dirty="0"/>
          </a:p>
        </p:txBody>
      </p:sp>
      <p:sp>
        <p:nvSpPr>
          <p:cNvPr id="3" name="Content Placeholder 2"/>
          <p:cNvSpPr>
            <a:spLocks noGrp="1"/>
          </p:cNvSpPr>
          <p:nvPr>
            <p:ph sz="quarter" idx="10"/>
          </p:nvPr>
        </p:nvSpPr>
        <p:spPr>
          <a:xfrm>
            <a:off x="372616" y="1350639"/>
            <a:ext cx="8303840" cy="4598641"/>
          </a:xfrm>
        </p:spPr>
        <p:txBody>
          <a:bodyPr>
            <a:normAutofit fontScale="92500" lnSpcReduction="10000"/>
          </a:bodyPr>
          <a:lstStyle/>
          <a:p>
            <a:r>
              <a:rPr lang="en-US" sz="2400" dirty="0">
                <a:latin typeface="Calisto MT" charset="0"/>
              </a:rPr>
              <a:t>Computer scientists who build tools and systems need to work on real scientific applications to prove the effectiveness of </a:t>
            </a:r>
            <a:r>
              <a:rPr lang="en-US" sz="2400" dirty="0" smtClean="0">
                <a:latin typeface="Calisto MT" charset="0"/>
              </a:rPr>
              <a:t>their tools and systems </a:t>
            </a:r>
          </a:p>
          <a:p>
            <a:pPr lvl="1"/>
            <a:r>
              <a:rPr lang="en-US" sz="2000" dirty="0" smtClean="0">
                <a:latin typeface="Calisto MT" charset="0"/>
              </a:rPr>
              <a:t>And often vary them – change problem size, etc.</a:t>
            </a:r>
            <a:endParaRPr lang="en-US" sz="2000" dirty="0">
              <a:latin typeface="Calisto MT" charset="0"/>
            </a:endParaRPr>
          </a:p>
          <a:p>
            <a:r>
              <a:rPr lang="en-US" sz="2400" dirty="0">
                <a:latin typeface="Calisto MT" charset="0"/>
              </a:rPr>
              <a:t>However, accessing and building </a:t>
            </a:r>
            <a:r>
              <a:rPr lang="en-US" sz="2400" dirty="0" smtClean="0">
                <a:latin typeface="Calisto MT" charset="0"/>
              </a:rPr>
              <a:t>real </a:t>
            </a:r>
            <a:r>
              <a:rPr lang="en-US" sz="2400" dirty="0">
                <a:latin typeface="Calisto MT" charset="0"/>
              </a:rPr>
              <a:t>applications can be </a:t>
            </a:r>
            <a:r>
              <a:rPr lang="en-US" sz="2400" dirty="0" smtClean="0">
                <a:latin typeface="Calisto MT" charset="0"/>
              </a:rPr>
              <a:t>hard (and isn’t really the core of their work)</a:t>
            </a:r>
            <a:endParaRPr lang="en-US" sz="2400" dirty="0">
              <a:latin typeface="Calisto MT" charset="0"/>
            </a:endParaRPr>
          </a:p>
          <a:p>
            <a:pPr lvl="1"/>
            <a:r>
              <a:rPr lang="en-US" sz="2000" dirty="0">
                <a:latin typeface="Calisto MT" charset="0"/>
              </a:rPr>
              <a:t>Some </a:t>
            </a:r>
            <a:r>
              <a:rPr lang="en-US" sz="2000" dirty="0" smtClean="0">
                <a:latin typeface="Calisto MT" charset="0"/>
              </a:rPr>
              <a:t>applications </a:t>
            </a:r>
            <a:r>
              <a:rPr lang="en-US" sz="2000" dirty="0">
                <a:latin typeface="Calisto MT" charset="0"/>
              </a:rPr>
              <a:t>(source) are privately accessible</a:t>
            </a:r>
          </a:p>
          <a:p>
            <a:pPr lvl="1"/>
            <a:r>
              <a:rPr lang="en-US" sz="2000" dirty="0">
                <a:latin typeface="Calisto MT" charset="0"/>
              </a:rPr>
              <a:t>Some data is difficult to access</a:t>
            </a:r>
          </a:p>
          <a:p>
            <a:pPr lvl="1"/>
            <a:r>
              <a:rPr lang="en-US" sz="2000" dirty="0">
                <a:latin typeface="Calisto MT" charset="0"/>
              </a:rPr>
              <a:t>Some applications use legacy code and are dependent on out-of-date libraries</a:t>
            </a:r>
          </a:p>
          <a:p>
            <a:pPr lvl="1"/>
            <a:r>
              <a:rPr lang="en-US" sz="2000" dirty="0">
                <a:latin typeface="Calisto MT" charset="0"/>
              </a:rPr>
              <a:t>Some </a:t>
            </a:r>
            <a:r>
              <a:rPr lang="en-US" sz="2000" dirty="0" smtClean="0">
                <a:latin typeface="Calisto MT" charset="0"/>
              </a:rPr>
              <a:t>applications </a:t>
            </a:r>
            <a:r>
              <a:rPr lang="en-US" sz="2000" dirty="0">
                <a:latin typeface="Calisto MT" charset="0"/>
              </a:rPr>
              <a:t>are hard to understand </a:t>
            </a:r>
            <a:r>
              <a:rPr lang="en-US" sz="2000" dirty="0" smtClean="0">
                <a:latin typeface="Calisto MT" charset="0"/>
              </a:rPr>
              <a:t>without domain science expertise</a:t>
            </a:r>
          </a:p>
          <a:p>
            <a:pPr lvl="1"/>
            <a:r>
              <a:rPr lang="en-US" sz="2000" dirty="0" smtClean="0">
                <a:latin typeface="Calisto MT" charset="0"/>
              </a:rPr>
              <a:t>Real applications may be difficult to scale or modify to demonstrate system trends and characteristics</a:t>
            </a:r>
            <a:endParaRPr lang="en-US" sz="2000" dirty="0">
              <a:latin typeface="Calisto MT" charset="0"/>
            </a:endParaRPr>
          </a:p>
          <a:p>
            <a:endParaRPr lang="en-GB" dirty="0" smtClean="0"/>
          </a:p>
        </p:txBody>
      </p:sp>
      <p:sp>
        <p:nvSpPr>
          <p:cNvPr id="12" name="AutoShape 12" descr="data:image/jpeg;base64,/9j/4AAQSkZJRgABAQAAAQABAAD/2wCEAAkGBxQSEhUUExQWFhUWGCAaGBgYFxwcHhoiIR0gIBsfIx8hIiggIh4mISIgITEiJiksLi4vHyMzODMtOCgtLi8BCgoKDg0OGxAQGzImICYsLywvMC40NDQsMCwvLCwsLDQsLCwsLC0sLCwsLCwsLCwsLywsLDQsLCw0LC8sLywsNP/AABEIAKsBJgMBEQACEQEDEQH/xAAcAAACAwEBAQEAAAAAAAAAAAAABgQFBwMCAQj/xABBEAACAgAEBQIEBAQDBwQCAwABAgMRAAQSIQUGEzFBIlEHMmFxFCNCgVJikaFTcrEVM4KSwdHhQ6Ky8HPxFiQ0/8QAGwEAAgMBAQEAAAAAAAAAAAAAAAQBAgMFBgf/xAA1EQABAwIEAwcEAgIDAQEBAAABAAIRAyEEEjFBUWHwBRNxgZGh0SIyscHh8RQjBkJSojMV/9oADAMBAAIRAxEAPwDccCEYEIwIRgQjAhGBCMCEYEIwIRgQjAhGBCMCEYEIwIRgQjAhGBCMCEYEIwIRgQjAhQ5+LQI4jeaJZD2RpFDH7Am8WDHESArim8iQDCmYqqIwIRgQjAhGBCMCEYEIwIRgQjAhGBCMCEYEIwIRgQjAhGBCMCEYEIwIRgQjAhGBCMCEYEIwIRgQjAhGBCMCFU57LLNmFSQBkWNm0ntqLKA30ZQDR7jUaxdpIEhaNJaJCl8IkLQRMxslFJPvsN8Q/wC4qKgAeY4qXiqog4EKEc+qRozn1MBSgWzGtwFG5P0HbF8hJIC0yEuIC+8MzjSB9SaGRypXVq8AizVXRFgWPqe+KkRoquABssq4pkOHxprzYfN5qdzcKOylGJ3U0QQRdb2T4GNHi87daLV4l2bbb+PBMvw85lDM+TkjkiMVCNZGLlRX+7ZyB6hRq9yu25UnGlWl9IeN1pXo/Q2oN9ePj+E+YWSiMCEYEIwIRgQjAhGBCMCEYEIwIRgQjAhGBCMCEYEIwIXiaZUGpmCgdySAP6nEtaXGAFBIAkpA5q+LWUyUwi0NNtu0bIR/c7407lw1sqio06XV1ylz5k+I+mB2ElWY3WmH+oI+xxQtI1VgQU0YqpRgQjAhGBCMCEYEIwIRgQjAhc8xMEVnN0oJNCzQFnbEgSYUgSYWXcO+IpueYp1HldEgh1BSEAYkk0dhdk72TX2dqUGghs2Auea6NXDMBDJsBc8/lNeVz4SOJJMyIJAihIF0NIaA+ZCC7MfZQKuu++MCJMgefVks4SSQ2b6nT10Vlwvjmt2ikRo5ETWSy6VZbI1LZsDbcMLH17nNzQNCsntAu0/wvv8AtUyprg3iq+t3DD+Re7HwCaXz6u2LBgH3enz16KwYB92vD56nwULl/MqrzB0plemkJ1HcnYmhS6rNABRfYYtUlwBHor1QXNBGnDw68fFSOF8SR85mI45EddCO2k2VfdGBI2+VU28G/fFXscGguCo+m5rAXCOCXviPwOcEZ/Jn8+GMqy6QxK7+pFIPrUFu25B232M03t+1+imjUbZrxZZFJmkWFen1HzzSM0jszeijqDJoO5IskvuKJFbHDbnOL5aRA9L8eoTtR7y+WEEAeV7eH6TQecOJBl62ZVWVgulAtE6b39JDbfzH7DE0aNMwHDVc+tScwB3FahydzL+MRg6hZErVR2a/1AdwL8b1tvvhfFYbuTbQrFplMWFVZGBCMCEYEIwIRgQjAhGBCMCEYEIwIRgQjAhV/FuN5fKrqnlVB7E7n7KLY/sMaU6L6hholUfVYwS4qv8A9r5R8seIFQUVC2ooC4C3YH1vah3NYsRUaTSnfRQMjgKnuqjl3NfiZxNNk4IYs0hMRZQ0shXxI1aRaamCDVY1G9jjPZX3UninCMvlcxlHy2UhSV5mTXGqxWOjIxVmUea2BBFjxti9P6g7Mdv2FR1ojirXM8xxwuqZgGFn+SyGDH2Gkkj9wL7Cztiww7niWX69PdVNYNMPsvrNmSOsNgCCMvS2U86m/wAStwAQAfSb+bFSGTlHr1t778lYF0Zj6db9c1MyXFYZqEcikkXp7NX+U0w/pirqbm6hS17XaKZiiujAhGBCMCEYEIwIS38QM4yZRoo/97mCII/f1/Mf2QMf2xpTgOk7LSlAdmO11nUvCPwNSM5s2uqKtkUldKSEbNW5KiwT32xbO5xE9FaGo55APH3PJafwHlfK5T1QRBWbu53b+p7X5qsZucTqVi5znfcZSL8Vs6Y8zoQEyz5ToxFbvU8wBojf5Ne3nti9MwCtKRgE9bqy5Z4wI0bh0cWs5RQkkgdytnc1pjdgQSRRFAirNYsGD7ievUKzWAnMTz6kgKqzKvmJJuqI1WVRsZ3VQR9losTexB713GGA5lNmYHTkPlO08rGgsk34D5+F35V4OiLI3rjJYAyJIpKX8hrQDos0SG79wALBXqd4Q4GeHUoxby54n0I/nXrVMPB+Y3jmGVzNMxbSko2DbkdzsdwRtvYrfGDmNc3M2x4fCVfTY9udtjw+Eo898KZGnnysKQKw0zMFosC272Pl1EjVXcfN5xVh/wCpVGH/AKlVkPB4NEU9qwS307kSekqU2Pck1fiv2x18QBUbnb1zXXx9FuIYKrBf2XocQaKVpIB0CCQFV9enwRZG4+49vbGjGGrRAqX6svNmxste4BxAZjLxyBrJUav81eof1xwqrCx5aVoFYYzUrjnc2kSNJIwVFFsT4GJAJMBCp+Cc45PNv04ZgZP4GBVj9gwF/tichiRdCvsVQjAhc5plQFmIAHk4s1pcYCEo8d5tkB0ZZNzsGIsn/Kv/AH/pjp0ezgW5qjo64qhfwVTwp+NrmoXdDJl3cCUO0SlVOxbTswrvQ3NVW+FcR3AtTUid1pGFFZGBCMCEo/EuZ0y8Uka6tE6lgV1KRocHUO2ntue224NYe7PDXVsrjEiPPZJ44uFLM0TF1y4NLBxLJTxCKOFiNLKoXY1avsAavffyDjXFUquErtcSTwP5Czw1WliaRAAHELOeX800uXl4U2ovJOhUr6gArqZNx+n0hr7VqODFUz3neDcfroeKnDPAZkOx6+VoHNCEcQ4XBGzLGpZtCkgejSFuvZSw+xOEmR3Tj4BNunOPNL3xI5llTO6IpSiwBTQr5yDv99LV9rx0sHSp9yMwu4x5C5/C5+KqP7w5TZo99vylfh+YOYzkTSTlfWpeZnorvd6j2PgfXD+Nr02UclEC9hHuksJRqPq5qs2uZ9k/82cyZr8d+Fy1lUVS4jUlje5siyq1Xau+OfgcPQ7s1K0bxJt/Kcx1atmyUfOFC5U4NOnFFlzCso0yNGXa9THahvu2ksfegTi2PqUX0h3MbTA6toowFOsx3+6eUnq61DHGXWRgQjAhGBCMCEYELI+d+LNm84yQlunllpypP6nVXAI7Mxpb7gK1fNjYNhklMNZDMx369lH4BkM/nnhimJTLwMhMTKselVqhooPuvpFit8NO7qm0ka8vlOP7mkwkakRb5WyY565azD4h8Rjh4hHMaeSDLExR13lZysY+vfXXgIT5xdokcldjSRyUfKSnhmT6KkPmpiXzT9ypbwT72f2N+4xoxjahOYxaypVJdcJI514g/wCUopl7uqnz+mxZ9yfbGWEBeSTPAE6wjs+m55c503sDy5eii8H4rI56ShmB29R+QXRrfe+1YcFLKQS7+d7rs0/o+8z1PNSeZOOy5gUzlaMSIoYgBR1g7EA+ptQU23YmhV4GgNdIWDGhrpHM9dbLjwXiGZhUZiIoqCQghy5My9LWyuPlaPSPIsGVdzYIHkGx4bbIqEGA7hsNPP2/Kb+aunFFlczky/SnTqqrb6K0V9drANk7+d8O9nVpDqTup1T3ZeJBzYd++nPj8+qruU+k0EqSq7Oz2roQSvsuk97vfcE4yqVH0aopi/7H8Li4vCmhVLDpt4LQ/hxmGRZcrIulozr38hvFfQj38/TC2NYc3ebH4CXadk3ZnNJGLkdUHuxA/wBcJhpOgVlScS4jlc4j5ZXExYAlY2U0AQQTZqrA23+2NhTcy7reKiVl3MU+U1AQpAJ4XUrJl4jGFYGwdeq32G9AD742Y1hdlaL8/wBxoPM+Ci60rlrnaDNUjHpTdijbAn+U+fsaOMXYd4Ex89c9FMpgz+cWGN5HNKgJP/b7ntjJrcxhSkLIDN5yUF1kVCSdTqQqA2dgaLewr6b467sRhqLIp3P581nBJupHPSwZWCMILzKSJLG36hpbck+FK6lrzf3ITY2tiXX09lazU9QyBlDDsQCP3wmRCsveIQjAhQ+L5ho4JHWrVSRe4FDufoO+L025nhvFVe7K0lc+GSmaEiUKxt45NvS2lihNEmgwF1Z2Nb4g2NlIuFnHM3LkvD2M2XtoCCG7nSp7o/koe1/13on0uExlPF0+6rfd+eY5rz+Jwj8LU72l9vVjyVRm8/8AiMy2eyREebSI9SA1baVFvEdJD+jYqfUPHg45daiaX+qp9s2Pzw1XSpVhVHeM1i4TlwziKZ3O5PMgilyjufoWNH/4/wB8IGWty8/wnNTPJVHA+E5fOQ57PZ0HoSuXVvUCqIdSsNPq2AXbzuN7rG1V5Lm027CPPdZU2gAvdvf4WbxSBVMQQySN3XsAPYn6Dv8AU1h0UjUIyiwFp0A4x8+hSZqCmDmNzrGpPD+vUK94JmUM/wCKR3SZY1ZvzDbsFAce5QmzRvbvjcdnCplc59za3BL1O0TSkNZbiVpvJ3G24nFMs8ICxsFDqxGpvm2HdWX0nUD3O1VhDF0RhasMK6GGq/5NKXhX2VzbRkRz2TelJaGmT2Br5X8VsCfl76Qs5gd9TPMcPDiPcb8Vu1xb9L/Xj8H2O3BetJndvUwiQ6QFJXWw+YkjfSp9NWLIa72xlonZ7pot9Rv4DbzOvpG66Nwxf0F0bwVc/wBwbU/uDglV793/AGg+PUjyRBmmVhHKAGPysPletzX8LVvpJ7diaNEIcwEZmabjcfI5+u0zcQsVE4vnBDBLKdxHGz176VJr+2JaCTAUtaXEAbrEuE5gwcLzs4B6hlhKnwwjljZlB9wGsg9x2ujXSxlHK5tMbD8rr4+hkcykNAPzv7Lacr08zFFKyKdSBhe5Wxex7j7jHNDiNFyQ4t0Xx+FR7+qUDz+fKB/8tv2xOc9BTnJ/oLIFyTSTzZ7UZITmHWAl2JACt05Lu6AA0n7+Lxq262bf8pon4QsGRMssrRFm1yagHtRdbA6id7AvcmvbBmBdogPBfp+lk+YeaSaZkUyBmZ7Vape/YdgB/SsahtItkmIWwbQc3MTEbq1y2ceWPXNRYoIgK9WkXW/ctZ/sMIObFYU8O3Uz4n9CPyuf37cLW7ui36XXPOeHCBpFrr7keVpZ3TprrshgyEgg9zWqtLAg9zVjzh8vy2I01T4rMjj15flReJZOTLmSJiAwJHrJ1r76RutnY6qNbEbgEWDDUqBo0P4/haCm6rVDBYOv5a+yfuE8fhl4U6tBEBlNMZUqX0RNS9Qfq1AWSRXyk7YKtI0KogrPF0XYWqCDzCV+HLC2cEGTdmjYLUknp3o6idthYNbf1w9TxRb9dTVY42u+uWudw/ZWlmGBGQxZtGzQGmlkQNKBuUC7+raxYPajsdkXVy8kOb9P468krCreY+BTZuaCQzqsboFV9BKtZtTQPoc3VH0mhRvbGQsDltG3x1I91Kp+LcpRcNlizK5l3zCkkIQqqVohtQ3Okg13/wBMXwtHvXEnSL9e6hxhU3GODxZF4swPXHMTJFEzEkDb0lq7CwPLeLFWbd73YLW69dSiJUfmLipzJ6/TSNtNN0gaPgM3tvQs/QYs1ncsD5gnr+/lRrZX/KPM+ZjaNM2RKim0JYXRFaga3rt6iKLEHTWLjDmoHRZ3X8aImE68zcSMsI/C5hI5UYFkdxE1UQQQ24okMARR0+RthOk2HS4SFYpS4Dlo5JWfOyBj82hWExc3R1dMt22OnyCOwsYfqYwinlpNj9Kgbe6cJueMooOlnZl209J1P/vVRhSngqtTaBzVi4BXvDc6s8SSp8ri/t7j7g7YXqUzTcWnZSDKk4opXwi9jgQl7l9+iNNfkyzSCM7+gh2Cqf5WAtT7+nyuGqoz33AE87a+I39eKXpnLbYkxy629OCYWWxR3BwqmEmZzkDKrOMxHI2XIsgK1KG9xuCBV2ARt2rDv+bUc3K6/ilf8RgdmbbwSPw3ikWWkzX4RkmSVCuol00lrvRabjV6h3HgNtimJFPDuaMRLCdLT6wbeiyrYkUbGD6/B9ym7jUsx4b0sr0aISJVjYsx1kA3qVdPpJY2CT9LvFcrGXMnccPaZHgUw15qD6SP3/Hos3n4TmciHSUmGWdSlAK1oTTHUb8Ej077712w0w4jEuytuOWk7dFLvFCgMzrHnrG/QTVy1m4cokceZELuaUq0dalPyFiw0h96DXTCg1fNgfQxRbncTbnw81fD4nBvPdiL6GPza49wm3i/M2V4dADFEAWkroqBGVYgm2U7gemrAN7VthejSfiakOd5m6YxA/xaebLbaNPXRL2V5lznEJkhj0RozAuVWyqggk6je+2xrvWOviOz8PhaJqEknbx8FyMNj62IrBmURMnwHHoLTIIQihVFACh/9/6488u65xcSSvssgVSzGgoJJ9gO+BVWbr8RRmAwMDCMkaNLXIPKsBWnUKDae31wwKIiZXpm9hhjA/vAHRv9vhxg6StA4VmWkiV3XSxG47Xvsa3oEb14vC5XnarQ15AULnAgZLMXuOk1j32wxhY79k8R+VtggP8AIpz/AOh+UpcpZfLTcLmEoRYuqSdQBAYBaNHv4289vOHce53+SMvD5XR7Te7/ACwGXMAflNfKc46EcJpZIkUOljbbYjc2p8Gz2I7g459VoDpbpsuXXp5XEjQ6L1zJGZUGXH/qhtQBolFHqH2ZiiH6McUaBqVmwC5KgcWyozOlcso/LADNZVdNbRiqtqJrwtm9iVa7Tls5aMOUQ7rn1qqHmbg2SlyzZds1+HlIBUTuqVoNgGP0rp+qivIusaMLw6QJ8LrVhqB0gT4X681mHDBmFldopFYqCpkC61plZSd13BW/mGGalNobLm6purSY1uZzderhdszDpNFiAp/e8c2nVqUarnNEuv4QuFWpVWudUiee3JWfBM9IpWGFpDJIzWFJOoaW7D3rVuN8SDXquNV3mevJdJtWgcMAz7jqvfMPD5J4p2giZuiA7WKYAfNt79zp70PJw/SrCmAN0zRxApNaNSnf4Y8XyseRjRnjjfTrdmdRqsk7nbcDaj4rGeKa978wul8ZmqVZF9Aq/m7owZT8ZCUWVZiYR6fzFedbJXuaBLD2Hf6UDSXBrhwStU38krZbNa6JdVdm+YkLRJ734A9/GOtTbQos8fUpcyVp/Gsss3D2ykEq9VY1CUd2KEHb3sqRYuj9scUyHZiFos85H4Bmc9qZ5KokvK/ra7pdibJ2J3O23tWHxixSpgAX2VcsldpOUIo5HyTTTZiMkyro0q8cyqxKrepSHWwwr5tPkXjBtF4o97z9v7UzeEt8L4nJFFJHE2lJ1KsoVWdr2CltN+fFedt8SwF5zP0CFcZNvw2ajymYhEkTaBIrj1xlgNbKynYDyQaZVH0xLQ+o36TcaRwRotayUIypSA2YCAIWY6tB7dMsd67aSST3W9ltP7hO/XR/tSunMPLsOdVFm1eg2pU0dxR99v8AtgZUcz7SphUvDvh7l43LM8ki/pRiAB96AJP7gfTG/wDm1oiVXKE2wwqihUUKo7ACgP2wsSSZKsveIQo/Ec10opJCL0KWoeaGw+57YsxuZwChxgSoh4cfwnRv1CLSG/mA2b76vVjQVP8Abn2n24eizNP/AF5OSj8O4hJm0V4vyoiB+YQC7HzpU7BQdtTA3RoVTEcwU3EOuUNcajQRYLP/AIkcAlGaSeVGzGTEYDF21dM2Qx02K1endR/0w2Md3WBqsp/TUOhHW1yl8Wx/dOLDeFTxJLlon6X5sbdkYjWq+1diPPv9McGvj2drV6f+S8UoEFwkg39j4mOey4LqzcS9veHKQI5a+345pm5DzP4iLKxyN08xF1GX004QH8paI3Sjdfyjsd8dfPhWl7cOczWwPk+MjUceC71J7HhrWO0t6flKHNZzLcTl6yvJpagEBbSoAPpX2o3X13PnD+GxYw4GRsiPOefzvy0S+Iwprk5nQfaOXxt7pu5WyWT4hmUmSSXVl9LGKSNRdCkNqSNmAO3sO14wq4+o6iacCDvfxK0w/Z9OlUzAmecfpNvPHLX+0MuIhJ02Vw6sV1bixRFjYgkd/wCuEaVQ03Zmp6owPblOiybPZWXhx/KzKtKP1xPYFeCP9VO2OlTwuJrnO6Y3zcOQ/EJCpicPQ+hsTy/Z+U/vz+7xiXL5SSSJTpeVjpAIAJoAMa3+Y0Mc4UwTBK9HgMFSxJAdVAJ0H9wPSV35t5khfh19TQ2ajKovdj4kG3sLW+24xGR2aFan2bX/AMl1Fokt325G/qqvlPmKDLdGGZyzFVjjbSbQE+haA82LYbmlvteJdTc3VXrdnYptMueLCZMi/vMp34VmEqZQwIilZTv8uwcg+1aqrwBjMrn1g6QSNQPj3XHJ8SGbBMB/J7dUqfV/kBFEfzGx9D3waKBlb91zw+fgeq4ZXK5GI+npF7J8O1n5iBuQSe4UDFi95EErV3fu1mPQL1n8p+I0dOMxlGDLMRoZaNnSvzG+xVgFN+arA12VQ15pzJmbRr/HooR67ZmRS+vSiKxhjCMASxIDPL6SdrIBOwrSQDjT6cot6/0o+nILR4/0rfgcsfT0INOgldFUQAxA2Pjbv53xm+ZlZVJmSlT4jciycRlhkjlROkpUqwO9m7sf6VjXD1u6Mwt8LiO5dJCQeXMpmYZsxl00q3RuViVFLdadTfLdkEbGxvVY3r1zW1FhomcTiTXuRYER79cloWWyUkORUaVAAHVlKAuUZx1NAI7KpPqe/l2UijhMxN0g4jdKvL3Kkbwy5g5pImid1I76NJOjU5bVZWiDV7g7nF7tcAJjYbLYRTOVjdevRNGVyZzuRWZ5JI3rRNW3UCMRbjyQL/ewfpY/TUgKlUhjyBorLhvJUEc/V0KAANKCyuofrOr9X0qgd9zvjM1SfHjuoNYkc+O/X9aJF5rEZmnTPRyAyCQQtpbdwD02UjYjYfQbXhmm0PaIN5t4bpcqiznDoWyyKoZJBesiqYbV5799/wDXDA7Pe45nwPBRnU7j2azEMUMch9eWYMku+tQ3jvRQGq81QvEVKbGODxcO1QDK9Z7nWSJZJcqqx/iArS0LMbDV1CviyzarN7H3wvkaC3Npcfv9qVY8M5GzOey6u8v4ZX9QLIWkPkEi10772TeNsXiw5vdtUNburLkDJ5GFWlkRTNCaE+pj1Qb0yKhYgOaNgXXvucZ1qFVsAaEf2pBCpuZ5xLn4pjHpE66LYFg1HTaiNg7kBgbU7nYHE0vokNNwPwf5UFaF0JZEVX/EOBVhhDEjFaIJ7yAWAdjeFvpN7D1n4VlA5t42uSjRZZpmzEtlFiIXt3qwQFFgCwSfrviQ5s6WQoXKPOkhZYs0shLGtZSjGe1SUBpBOwY1uQD3wxXoMyNqMtOygG8LQMIKyMCFV8elCiLWajMq62PYBQXW/a3VR+9ecbUd41i3nb8ErKrtOk/z+YQyPmdmBjgP6Ts8n0I/Sh9vmPY6dwSRT0ufYfJ56DnqiDU1sPc/A9/DRcp4jlWMqf7gm5Y/4L7yJ7Dy69juw3sMN/2fSddvg/o+WmgfouNN/kfv111kcwcITOZaTLyEhJAN17gghlYeNiAf2xWlVdSeHt1C0IkLGM7wGZFMEaSStGXfrKDplRCNYF0TQIFLfq2BO95ZqjcS/EGlTyxYQLHYgf8AqeNjysuQcNUFcmBl2tpz+VHzXFA5hlMt3QagBoAuipHtjmUGCkdJ2M7i3wCCLggFerP/AB3s5jWQT45tTFjw12Gq6cQ5omc2WDgkAy6Keh5DLW4sj3I2sjHf7PyVXFubaYOo89CPQ7xuke16Jw9MVGt3iQTlNuBuDPNw2nZOPwt4FLHM+YBQwPGVVxtrOsEEDxVEG/P74b7RqUixrG6jWFxuz2VZc9+h0lMnxMLDhmZKkghVJIJGwdSw28FbB+l4Qwzg2q0lP12l1MgLGMpPqQ2p0j9XjHbqdstP0sHmfhc7Bdk0hVDsUTl4N19T7x5Faf8ACTiZkhlj0EIjArJpIVr2K32JWh/UY4dYQ4r1PaVPChzXYb7SNPx6pUz2V62fMmhHyo3WJJlXSjblhbABySXK++3gHFQXC4W1PE4yhDmg6XJbOniNAm3Kcq5c5mOeOVmBXVATpZdYUiiKBtdmAu9j/CcWfVc4XVq3aderh+7cBrfjEzx0Oh8uKUeUWknnkyqu2nMj88g7hFvW19wzWEv+bziKl1btcte4EaNEeew8gta4hkP/AOq8MICVGVQdlFD0j2rwfpjJcRhhwlL3C+eohGPxHoI2LIpK/wBBZH7WMX7txEp4dm4lzcwb6pwRgQCOxFjFFz1V5jgxLFo5njPq7BTeo6iD5K3ZFEMCTTAGsaB+xErVtS0ET118Lw/DZyEAlgTRspWB7A9h+b2PkG8QHAbdeigOaNuvRY1xrhXFIs/mJ9DrIWZ+pFsGVdgRuTVAWpsgbHD+H7kgZl0sKcOWjN4Jx+Fcgdcxm8yWeZ5dDSOlhNA7X+n5tzsNgPGMMQ4OgM0/lL4t7XZRT+3b1/haWyhgQaIIo+xBwokVkfBsnBMZpGlijWKYr1JSVIW9MWkhxZIUjsDt3PbGzZ0W7CdNVLkjzuaaSHhzGHLQVGNfo1kqGYkMtktqvfaiNt8WdDYJ166/avUDWgF1yetevFW3LmbuKb/aUrxT5d9LuZyi1VoyqpCb7jsdVG7usUMmIGqyuYyhUvH1k4jw2PMjMIy5WSZmdlK9VVJVGpRs5TcigLP6casPc1FWtTyOypT4dLJJNDFt+Y6r6RYUE1Z33r2vfDjcZXzS4WhYZQpufik60iOhnBDRarK0a0pXe6NHTf8A5XIfiJcBYXVrBVHAhcn4a0WR2EbdSyF9VXQo7GvPjEl809OBRumvmnmfNRZU5Z2Ni0leqIAKjTd36gSbN2B33xanTpuioB/agk6K15O5c6OXSbM6maT/AHWVoeondQ17ntrKnZas9torYhz/AKG6Dfrr1QAmXivBxpilmp5xmISH8R3KoKoPCken3a7N+FA8z9PP8KyaMZKUrc48sSZmSHM5aRY8zltXT6i6kbUKpvIruCAaPg4u1wFihV3BOWnymUnE7rJmsypTYkglgQFBNE7kszUNt/F4ZdXNRzdgFWITvAmlVBN0AL96HfChMlWXvEIRgQjAhfCLwIVfwAVFo/w3eMf5VYhP/bpxrWu6eMHzIv7rOl9scLfHsqrLRPFPLLGhlhVigUEaks6pSl/MpfupNgqdN7Li7oyBp11+Pa/mqtJzEjTT5+PJZ18ScjG07ZlAGjKqp00rRtZNSRmnBYm7I+m218/E03C5Fl1cLiMG2l/uFwbWn+R7Ko4PDJmmjhkj0rRMS0QJCNyNRrSKtixvtiuCw4nWw361J5JrtHE1G4cUyyJjx49Hw4qfwviOYyMyrExAmQ0inUltTDSu41jt77749DQwrXGaug04247ryVfEua2Kep6ttKcM3xPNZbJ5h8y3VFKmg0CCxGpdQ7+gkt3rYAk2BhWbRqVmilYdXTuBdWptL6ty0E+gsPVLGl+IIxjiAkDCkiXStH+w33JJx2W0cPhSHP4anWV591bE4h2VgtwGnmmHnWbMZThWWyiL63jWKRl3CqqjUBtuW7fbVjzdRzTULhpK9Zg3Clle8Tli3NUXC+BJPB+HgzK9dqcxSxvGQQDa3uG97HgY2GI+mIXqG9uXFV1M5QIkGf0PRaDwzgkOR4eYpCKVS8r+79ywPgggBfIpfOFSZMrzdeu6tWLxqTZLHwVyoKZic/MziMfQKL/uW3+2LPtZNdotNPJS3iT4nVNnPkzLkZggOpwE/wCYhT/YnFRqkaJyvDjtf0VDwvlHKTQBRJMrsoJDFAw/bTRH13GNO9cuqe2sSLgCPD+U9wR6VVf4QB/QYyXFJle8CFwz0pSN2VSzKpIUCySBYAHucCF+foubOIpG8eYLsHFETobVq7gkAqw3819MdSlQpffOl12qGHoRnJ0vr1Za5yFDOuSjkZo5Hnudu67yHV3AIuq/SN774SrlpeQNAudiCw1CBYCyvo/yIGLlVCBmNfKg3ah/Ko2+w7DGOpssDc2WR/CPKIZFnnYM2opGr9oyw1hlv9V2p+rj+IY3qSBA/v8Ahb1ZAgcPWLen5V18X+MZnLyQrHI6QyRsPR6fWDvbd91IoX4OKUmZ7BVo089gsiyfAMwyqemdJVmVjsGC1q0k0GqxsLw86qGWiSui6sKdokq15f4l6OmHZYtOl0LEK1kk2L3B274th+7JzVI81ycQ4ufKteI5pOmSmr0DUCh06T4N12HfbuBscM16zHtin5kLAAjVCZt8wyAmQQA/pbTvtfq9yfJwtisTkH+ts+CYw1AVXQ54bzKqRngczmJ49g07EEjcBmJsCz2396xyMVWqYdzWixLZ8J/aQxdc03FjL63+E+QZ9JXUrIzSEKxdjqoqRoJJ2/qRtfthPsrHupPczEu+kjfj8R+ly8Fi6jXnv3W58Z25J8yuYIJkK65apnk1Ig91UhGAUHv70LJrHXeAbDTb+brvBeuI58S5WVqp4akKWGooRIpBGxB02D/oQRjMMIcBx/pSrfN5sJQoszfKi92/8DyTsMVawu8FKj/g3k3mcgf4cbFR+7imY/bSPocTmaPtHmfjT8qF1yvDIY21RxIrVWoKAf698VL3HUqVLxVCMCEYEIwIQTgQsxHM7kZmfr9LKxzskYVQTK5NizROkCnOmtiBjpuoN+lsXgE8h8nRc8VnfUZtMDmfgaps5O5gy2Zi0wFrQbrIAHIv59iQQTdkebwlXa4PM+2ibouBaI91w+I+TR8k7sFJjKlbF3bBdN9xerv42OEcX/8AibwsccP9LjMRdYe2d6Rik1F9NjT3ZNt9vO3nF8E+HxpO/Pj5zHn5L0PaQbUwrKmfNYecx+xI9LJn4jxp5oI3y7yv+HXXrVXbo7EA9jpFA/Tb6Y6tBn1xVcAPc+0gcz5LzNSqCP8AW0kjjoPX9Kv43xyfNRAO76G1MFWwLNk/fcuN722w09tCmAG6+p0gclWi+u8PJ034Rmk/gCfFXPCs2cjlNeWkkLtIQzF7TYbAIdjY/UVvFWdm1nuIeRpN7mOuayf2nQZ9LAfLTryVcnNM2amEuYlqrqNSVVSqiiFvuSfckm/phRopseWnYr3XZFfCPwwplsvdEkidb63srLkCZpOICaeQkorFVYEtISNND6+ryf8ArWNRvBHbNJlFv+lsNOscdrLVuPRq+UmWQhA0TAknZSR/ejjBeephxcA3VJvwyD5VczlmRnkSRSVUbepATuaAr6m+9Yu45jKextYYmsaggDTr+E45jKSzKVkKRodiqetj/wATAAfst+xGKpUOYwy2/j8fz5JA5haDK56JmnabpMGaELbLQJX1WFu6Nd6xqxpcNF28Bha2KouaxjWg/wDbQ8+JI6nZaDwHjUWci6sRNWVYEUVI7g/WiD+4xk5paYK42Kwr8NVNN+qscQl1C41nzl4JZgjSdNC2he7V4GJAkwpaJMLJM1z/AD54tHFlVd5FMaISXVVYUxK0LY/xkgAeB6iemMGxjZc6y7DcAxjMz3W36/W61vguT6OXhi/w4kT/AJVA/wCmOa4y4lch7sziUo/FjPKci8aSfrUShQTSnamI+XcqaJF1VEEjEskXVmSDKn8FyYhVoYYI5CWDyb6YUbQqhQxViz0ATS97J02BiTeJKkmQJPylH4r5/MqcuZU0RHWdKPqUsNNajQ9XzbHau3nGlNjT9putKVNrpyuv4fyk7NZ/OZiKJnaTpRFnidiaBBUEh+5KkgDfa6GLvY1rdb7rWoxrG6338Fc5TNZDM5VIyk4nVmLyjp0zFiW2NjSSboKPA8Y2o0H1riI5pWpXBOlut9V84Bw/KJM65tpGEiUAnnwdhuAL/qd/bGtbDmgMlPVywmb7LzLkDFwyOZNLKJemyFgpX1aVa/1b1ew7k+MIVgxpdmm3moe/K0uSmB6io1M9mwu5Qjt7Hv7+33wjimktBeINteB25kb8NOKWGGr4t3+tkkfg/tOfImVzM8kqxKlALqZ7WrFdqJJNE/8AXHK/xDW+06ftco4B1Y5QYIsZ2129tk5c+I8EGWTqMmVQhZpEBvYALYHhjt7aiL8Y71JsNDQb2XfYwMYG8BCVOF8SjjExhZ11KVRD6tYNhtZqthZFdj9LvpMaCGsnS5KOa1XgjRsupWLuygszCmI3rbal2NAbd+5s4Qq5pg2HXurBWWMlKMCEYEIwIRgQjAhVnMWZCwSLuXdGVEUWzHSewH9z2GNKTC53IalZ1HBo5rNeZuXpZF/EIsbx/iS0kQY6RqIFhrA0MK1Hb3uuzprR9I4W/n9JXuZOY8b/AMftMHBOHSZaV89npE6vT6ccMZGy7UigbeAFUbb2SScJATYJuYuVV8d400rzRzygaSNCRn0dgR/nP1Pkdh2xwu0n1hVLLhto58157tGvWdULJ+nlpzlK/H8uOmz6FZhT2AuwqnvsQaOxAOMcBVIqBhP0usRseFt4PWyUwryHBswDb4hfOWoEhy0s8OZU9VTE0FAqyEHupJO24vvud9zj1GSpTBZlm8zvPiPx7L0zGNYIJ14wP0ued5umk4eMpSKsaqlBRbgEaLu6O1kitwcdJtCnTBqVPvsQOetkia9R5DKZ+m4J5aXVly5F0suWz0VwOw0qJCptQbPp3PcDuBjJ/adWoQWQ0xHRP8Lel2XhWj/ZM8dvQQR/9eShZDJwTmMzMIIWjLJIi6gGFflsSLYi9z5oVV455LsxO5XqKTRROXCgGYAiDztqALW91c8g5PLtnQDNITpbpgI0erb5tavanTfp+vfxgfmAut8e3G0qYdWII8AY/wDn3TRzXmHy8czsjSGIKY7lY7OwXUBQAcG1vdlsEHfGYXMpvzHKIE626ty0K8fDZGkbM5wp045nIRb7hSd/23F+TftvBWdZoa1s/cb+W3qL+EJ0gzcb/I6N/lYH/TELEscBJCyPh6ZAzTnNEq75iVpGYsaXqHSiBflJ8sdxRogkEbDPFl6GgO0DSAw4IaPATzk6jhHmtQ5dXKiEfg+n0iSfy+xPY351bb3vjIzN1wsR3veHvpzbzqrPELFGBCz7mjgGaTNNmstSIEC6YdmNEliRQB3PjVsBjdlUBsET4pllYBmUifFWfKGd/HRuZyXZG0le0fYEekUD9dV79qBrFC61hCzc6B9IhHxNgVeE5lVAVVRaAAAFOtbYqz7gqsJzjxUL4NcSkn4fqlLMwlf1t+qzZN+dycWqgB1lasAHkBUnxl4Rm55I2ijZoFjpmUatJ1EtYG4FBd698WpEC6tRLRc6hJPKPLkuakMEUqx6ltySRa2NVAfNWx0n/wA4f/zKXdxluup/n0e6jLJ5xqnDi/w2kyzPJlpl6RN6XpWX6Bm9LX7mvthWliKujNfBcN/1GSqrlfgcmYllklfR0wAoqyxc0ou6A9JJ9hhh1StSg1NTPooERAXzO8KgGenEU0ccLsOj1HamYKgejRJJYkj+21YzPehk7n1/hFpVcMhNBmUOkL1F1K5BF0as6gDX1PuMIYpuZsONxf8AGvrZdfsh7m1IH2mx9Dp6LQ+Q8+sZZacqYwXYKWplav0g+k230FfXHN7PDjVe23HryXBcKre0cS2pE5gbc7jnERrunrWkiE2rIQbN7V53x0yCDBTKzjLciP65BKFy5BdVIuQjcqDsADX/AOsNtrd2coF/3uqxK0HhmVRFDKoBcAtX2/sLJNDayT5OFqh+oqwUzFEIwIRgQjAhRc7xBIqDk210qozsaqzpUE0LG9VuMXbTc64+PyqueG2Kj/jJZNooyg/xJRX9I/mP/FpxfIxv3GeQ+dPSVQucftHmfj+l3yeQWMliS8jfM7dz9B4C/wAoofvZxR9QutoOCs1gbffiq/KcMhMuYVo0PrDVQoqyLdjtuwfGj3HK0g7fs/qFRrRmcDx/X9r6eHZTKEPHlohIdoxHGocmuy9qFd9wAO+IbnfYm2/BS7Iy8X91nHNXDJcpIJCE0O10GLBW3JjJO9gGwaF+22NcbTGNwpaD9TeO4691y8RhnXp6B3seCXees1OOopAQ9MXoINq1EEEbVv3GORgezCxzXvMmZEclTDdnikS6obiDyUniHEMkk6HKQKn5YLvb/qWmVVPpQdwSo338Xfpey8JSc41an3dXTPamNr92KLTbqyinjRysknQQL10VTIwBIUWSFB2F6qsi6wy+pQxNYSZy68Ck6LK+Ho6QT6q7ynBpM/lEMAB6RdHdmpRsCPqavwDjV+Nw1Fz8psQIjjvyWNLBYqq4ZptxKW8orSQs0aOYU/VpuhdLqYCgdx2rHDbkFyvrmBw2BwdMOe6HETcnheBw8QU68o8sDKIvEM3M0QiZjoob2Co9Vmwb2AG+MHOk2Xn+0MQa9dzaTiWmN7eh0upHxI44s6gZZ9ShWWV9PpFspWrq2DJ+m6+l4qBGqwp4c0hnrDwG58eA/O3FOHJ+SH+zoImGzRUfs1n/AK4iUm+oXPLzrMrtxvMtFlpXlTX042cOAP0qSDXdT9rr3wDkr025nAMMSss4PypFPAWGabq7F9Sg1YBJK3bb2LDE7XRvGoqECy7ze2a7WAUmiNrT68OrrU+TuEfhMpFDrWSrYuooMWYtY3O29d8ZOMmVwcVXdXqmo4QSrrELBGBCyXP8z8SgklVy6r1XCF4gNtR06SVAIqvfHQpsoFoLvyupSpYYsDnn3Tn8PMoUynUZg75h2mdh7ttRqtwAAR4N4UrFub6dEjXLS85dNlR/GriwjyYyyn8zMsB9kQhnb+ukfviKYvKikPqlTuSJXg4ZCkcYdjAXgFhRIxBcoSdg1nv5G/ggD2/UZ80Pb9Rk73WVRcz8ThlcdWVZWc6lY6gGJ3ARrC7mq+3th9pw5blIErpNOFLMpAn3TzyhlV4bC3EOInRJL6Y1VRsG9VBV2DNV1sAB43wtUAc7LTCUqhr35KI8Slt+ZnzmbmkHVZA1xqd+mukex0gXe97+5OHcNWp4dpD9eSSrUy15bwTpwHgeXzkMujMMJNfq0GioFhQyHw2537jb3wvicW57w4CwUBoC5c1/D9mgjGWZTJG5d2kOksCPBAoV7H+uF313P1UgQs0mz7lo4ppG6a9re6NdgbNDc+ke3uMZY0PDIAt+ea6XZOTv5cYsrrhfEjDLrWVtiBGwagosekqO423UXfffHFoVLyBBn1vr4J7Jg6MsLJdUJMwXEnX7to5mye+McbV1EsSr05HKMUfdwO6yIV2LL2N6lseDR9Lg2isYaZi/Xhw3XAqsdSdleIKdoZFljDDdXX+xGFHNLXEHUIUfg0lxBT88f5b/AHXa/wBxTD6EYtVH1Txv1+FAU7GalcMtm0kvQwbSaNH/AO/1xZzS3VC74qhGBCVc5xr8M2fmlG8Wjpj+JCi6a+hlZwT/ANsNspd6KbG7zPjv7Qln1BTzuPLr1lJ/C+fM5G8D5ho5UzUoURABXiQnT1BX6b2Aey1Eg40xVGix+Rkz11yVMPVqvbnfotawgnEocx8zxZLNgH1PLEF06gACrEpqPi9bDt7Xsbw3SoGpTkmAD/f4S1SsGPgCSVScf47mIDJOXXqArGVRQwj2t11tY/sCzA/pTDeHosqEMi1zff0/oeJS1eq+mC+b6eHXqfAKDyvy0+cMkhkJgclm1AkO5BF9xTAE+oea71WG+0atKkAwN+qNtht+En2eytWlzzad9zv+Uq8xZBzMIGkSXoq0SshsEC20k2fUupvSdxVe2OfSLc4iYP7suhVDshNpH6uqnLZkSwxBtIOXLAUBZ1HVbfxdqHtQGBlMl7mnQ7IfUhgcNeK6ZeYZjMDqrqQbe1We9YZHZpe0htjrySzu0BTMuuPdPcXMsmUzUUCssOV1KpVvUqpW5B7gnc32s7jEVOzwKHeTJ9P2ow/aIqVMoEBN2WyYyuUTJskUkZXpoQ2gSD6qAW11uSgaz6trocdekzNe/vMxB8J9No8Y4JYzXIq9KSZpgywhz01j+bSNS+vV5FX6fftjQw2IVqWIpB8NZBnczHgItx3I4qPIjNknm1QCIKdMRVNTVtsNOpT5FuWOxNdsQTst3vzOyGZO94vx5cbWT7y9xRfwkZkIBVVXbfV6QU0gbnUtEAC++KQua6mQ4t4JY5u5z6mWeKHSrzMIV13sGOlmO2kDTZ7mhvtiQE7QoBj2vfoL/HM+iWM58Oc4IlaHRNqWyNWhgfI9Wx+9/tjbvhEQu+P+RU2jJ3Z9dvCFo0XBmyuXURySMsce8evT2XupUD23HnvYN3jK82a4e64Ek6xPrMrxmIWSqaVmYqhaUEdNmpVdWG1aiLUWDf3s1Vmw6Zjc23i8EeGhsmLMZlIwNbAX2Hk/QAbk/QYgNJ0SjWl2iiZiYSqVOXeRGG4ZUAP7OwP9sWy8wrZANXDrwCh5GOPh+WYsCqayyxqS5Go7IvlmJ8Dya3q8QeSq4zoknmzlafNwSZ6QEZhtOiA/+nEDsn+ezrY+9jGlFwDrrag5of8AUqjmDjea4e2WyUTmsvGruzR2HcnVSki9Cj0Wp3BYHthmhSZVJLjCbw1GnWc5zjE81GLZji84kOXS4kLysqsFlCbrGbsBmPo73RP8OL1qFKjEOMq+Iw1ChBDjM8rJr5g5syPEOGygtpfSGET7OGsaSvht/K3t38jCwpVKbpAlKCjVpOzASkDgAeN3jLOikDWjLRNgEHfcbEEe+OhRosxA+oLPFVmu0bB3Wm8jcKEOZlaJT0njHr72bBAJ8nc7ePpeF8Wymym1rbGTISrZlcvjTr/AxlGIHXXWAaDKVcUfcatJ38gYUoODXSVYrHRVgOwUWLbTqA9yV87b7b/6Y2rVe8ED3699Qr0X926Uw8w8BnyYhDKmhW9Eq2YnDCh6qtT/ACnffYsLI5lamA1zwPEfHwfVdB3bPcsaS0nLw4fiedlZZJWeX1HWgW5DGSBfgD3oAbmu+Eu/ptwxeyqW1C4Q0Tdo3JGmpi+2m68v2x2x/mO7xks0AG5AJJJPnZOnw0zr3mIJFZdLCVLNgK9qFv8AitCx3r1fQ471Y06lGnVZVFS0ExBkRqNd7SAU1gqoqUxDs0alNWeyzK3WhrXVOhNCQDtv4YeG/Y7URg1wjKdPwm1wyuY/GKHUkZcjbw0vvfsg7V3aj+n5rEd2ef466voarvwpLaWTwz6FHssfpr/m1H98Q/Yefr/EICsMZqUYEKh5v5Wh4hEEktXSzHIO6Eiv3U+R/oQDjajWdSdIWVWkKjYKVOUeR5MrIGzEEcrobjdZvTt2YoUBDebs/tWNqtWm8lwsTr1PXFZspOYA03A0TJm0zDTIsrhBLq0BXfQpWqW1KM7sup9zXpIA21GjHNaPpGnhPvICs5pJuevKJWR83zRB0/MYZuGUpMjow1G/94rktqUUALN6StAVhwuOUgixEj+ut0tlGYGbgwU2fETmLKmEZKKMuxCyEowUREiwSaOpiDZHkHvZxnhGVnP7wH+vhWxL6TWZI/v5S6nMOdiyMUA/KiZCqSR166+bey2qzv2wxRw5r4g5jp68h/PBY1a/c0BlGvR/peuG8sSZfJDPWQqvHIkbfrtgLb2X1fc2fFXTtCrREU6dyLk/pTgqdUy+podB+1K4DyijsJHieTKZmAfmRWWgk7EUNyQwI2UjtdUcZYir9f06g+3ULWhSGQA6Ee6XY+X81HOYmADgD5rGxWwf6e/bceDhh3adRv27768lgOzmO+7QbaK14Jw+bOymF9LSR29krqK7KR3o6dqrYajZF4pXLxTGd/0nXxmdI4KaDGBx7tkEfiOM9e6euY+MLlJI3WKVniy7IFChimw0OaJAGxu+47XjnOG8/n4XcoMJp/UIE+vhE/CX+E8bSJUnUtLJKx6wJOkqR8h/nPcnuDgfBgDYfyte5e6oWmw1HhAA9YlUvE9PUAiUgAA6WJBG/wApPY9tmofUd8GSmWF76mXgAJJPgoe57p7puY8RoPK11cwcwCCJoSpaYoI+rt6EAoKoG4Onub3JuyKAWFdrgHTr88+Ovtql2Y5mJOZ/03mOJ69NOKhcUzEK5KukevHKDrJJFG1AO23c7Gha3d0pYAk3XWw1IV6wZUd9J9bX61N/NTeWc3xCLMZYOuaGXJ9Q6Tsumj40mhi9TJFl0u0mdnGiW0S3P4/s/K1WXNxmIuXHTIqxvd7UPJN7V3vbvjFeXFN+fLF+v7nzVB+IOY6MZl0szKxiQrahPXqc0Tq1ACgRWre++J0TgaKWZwbNjczebW9d9Y2UuXXlWaRh1karkJUPGAKptgOntdiqJJPlsWBzCFkA2sMoseGx8Of50F4BOI8ddFkKxbRKWka9QQAajYFBjW+lWvcbb4A1vHrrkinhg6JOunPbn6kQvXLuchzS9ZWaRlNEuunQSLIC9hsasWT5JwPDm2iFbGYarhnd3UEb2vPn8+is+Iwh4pFLadSkav4du/7d8UBgpMGCkHmbmvh+YjEWYYAju0Y6jA1/6bJqAF+WqxtW5phuHfEwm2YWoQTCsPhDlGTIayxImleRLFUuyDbxenVX82MXiDHBLVBlOXgmLL8uZRJTMuXiEhN69AsE9yPY/bAXuIglDqj3CCUn82cuquebOSMdDKulVaizqKVT5INXt7G/rtSNQjLT1WZG6lcvcy5lJzBm1GgJYKIS6mxVhARpo9wNsS/DuFMVDFyhtzCh86c9PHmEhyyxyRmPVIXXUr6j6QpsA0AbPbcDwcWw2G7yZQ4kWSRxPh342ZOn0oXlbSNKrFGmxJJA3JH3snb2w7Ww1OlTD729VQEkrUuIqsRhysg6kAUteksVQIY6ZQD6bcev2BvtqPNDgZIseuo9OCusv5cyn4dMzc4LprBZTavV03sQ2zX7HCfaOM/y61LB92GtkCY+q5AN9hy9V57tBxdWFKLTrv8A0p2T4tmJ5Mucmk5lD00ia+kSNOzsRpKAE2p7ePF9jB9lUuzqldldwLS0ZZ+7/ttsRa4sR6BvBYWpQqOgyLdEctFrTcNeX/8A0Sal/wAJF0of825ZvtYU+VOOdmjRddesrIImmQ7AEyqP5WFsR/xhr+498XcMzQfLryULvwqMrDGD82kFvuRZ/veK1PuMKQpeKIRgQs15m+LsMDMkELSupKln/LUEGjsQWNHwQMNswbyJNku7EtBgXXDl74n5iUr1chLov1zRo+hF8sdiNvuMVGGJdlkKe++nNCdOM5xZIivTmUgqyMYZCAysGUkKC1WBe3a8UY2Dr7q7jIWT89jLcQneTLu0ecC6WgddpdIPqSQEqWqqF76QKvbDFN5aAx4tsVg9occzdd1W8PyuVGXmnmm/M1eiFKBce9ntTWD3qhtuL1yF57nYa+XVllmDR3x1Onmu/B8+c8gyQgijZLlydavW620kblm9XUXVv6QCB9BijXdxUlp8euitI71kOCt+P825rNIctInTNhWiWMqSdiq0bb27Ye7NwtMsNap5fPBI9oYmoHikzz+E3/DPJSZNHy2YtHdupEpNgrQDUe1giyo3Fgnvjm4wsfUL6enXQXQwocxga/VLvPOYmk4i2mKZ0iCoNETMCdIdvlB/jHftjo9nVKFKiS8iT6+SQ7RpVqz8rBb2VTwfjP8As3PCSSJqdGQqdmAYgggGh3UD+vtiMXiG4zLTaCDxOn7RhKDsIC95B5DX9LSeXuY8u2Tkme0WIkzalJNncsQLsG/9R4xyKtNzDBXeqv7yqQ3aBHCwsskbNxtm5XjISJmJQEkCrpe+wNe9AdsXIhoXqsVhxSwbJ+6w5yQUx52NTKiZUP1dJVuoANR3vzQFUL9sKvpB0SuHh6r8ODDZ/SVctbFnlDEL47EV/wBhticaaFMNp4fU6+fHx9l57EyamVv3ON/En5UbPR9VI8wZdT3TR0BoArQQPII7nvY37jGlOQNNF6jCurMGcUnEA6wbjiLdBaD8OOI5o5ed9YaGM+lXcgg16q9J9PbawLB+uJcQSIU4yrh8Q9rmtIJ5c4vf3VhwrOs8pknIaqZo1WhXq1SKL9TKoUMSLK2PNEKrVAY0sbbnPseAJuBxvzV/wTIpNKM2gKxjUIRQGtW+ZztekndRfYX2NCkmIXOdiHmn3Z4z6aeG/imQ4hLrOcpx1Vy/EssV0LD11jJoC26hCD9txfcWP040GoK7NGmatejVN5LZ42IE+1/5U34RyFsrKx/xiP6ImLV3S5bf8ie04lobs0fkp4YXse2MVwEo5zlTKNNWYiBDH8pwzKf/AMbFSLr9N+PSPl3Zp4ioxv0FN0sVWpt+hya8tAsaKiKFRQAqgUAB2AGFyZMlKkkmSuhOIULPOL8Fmz+ailEqxp0y6BgTasxA0jbfSqs3m3A7AYfoV+4uBPHx60Vqv/gbfn+NP7TBmcnFkkfOTMztBCbI2sAdgL3Y9hZ9sZVMQ6qMgEAmVmBF0ncb4tkM6msxyRlvnBVQf/yKQSBIvv2cDS36Su7cFVjaFbvGkQev4WcPDGIdXW1OzH0aDQWtiWJ+Ym/SAfvjP/GJ1Pn8KuZaN8I4pmR3BIjRBGsknqoamcqo9rI3JoAAVvtlUDGmNet1IXjinDI5o3zgVXklnZI10LpkVQRbLVEnSSf+uIzNzNJYLeM8bXVSxpMkK4yPMkkEGX6cUHRk2XpgppoHUhUDSHvcV4DGj3w03DtrVS0kg68Z4QUTATlwriseYW0O47qe4/8AH1wrXw76Jh3qrAyo/M+X1ZeRwdLxxuVYf5TqB9wR4+x7gYig6HgbEhBU3I5kOp20lTpZf4SK2+1EEHyCDjN7YKlScVQjAhVcfLmVWZpxBH1nNlyoJuqsX2PvVX5xfvX5cs2VMjZmLpN5/wDiKuXZ8pl0Ek1aXLC0XUO1fqaiNu2/ncYaw2GL/qJgLCviMn0gSVG5MynGFMU0ruYrAaGQrqZTQLHVugAtgO9rVUbxev8A48nLr7Ty6hUo9/bNp7+atef+U8rmytUubLAJpIs2QCWXyqj1E+w79hjPC1y0w64F/wCvPyV8RRDhI1NuvJZpxPhUuTzCpn1bQzC5E7SVtqU1WutiCN9j376Ncaf10jI05+f6VHND/oqCD1p+184xxOOCRTwt3RUG87gGRiRuAGFBR2Pps/Y0bdwxlLPVtO2/v/Sr3zn1MlO8b7eyYstPKrQcYMJYzKVkDjZJBarIKA/LZAAt/TckjFe/PdGi0W4bx86T8K/cjvBVJ89pXviPNuezc0cUMayqXXUiIffc9TvGQNw4YEHfxjHu3U7kR+fPby1PBXFRtSwMjlp5b+Y9U3cfzM/C45MyrieNmXWsg0spNIral2P6VI0jsD3u70G06xDHWPEKKxqUgXi44LL+P8abNZhMxKdBBU2g+UKdqs9wTe5747NWlQwtHJOs672XKoPrYrEB0bgchfdPnJvFMtMz5d4nEmZTQ5Z9auqRkVvQX06qCr28nHCqUnBsyva9q9nvwdQVJnMTfgbmPTQ8isv4hwMRz5mCJ5WjhLLqbSD6CqsT6T3dlUAV8w3xlqLq9SoarGtqm0aDW4nedvPXiF7iEpEYeyK0Ix3vSdAH2BpcXGifpgNZrca8dJm/LXzK9yOBGAXIDEA13qrI+/jCr6MvzASf2uU/AmpV7xrMz26XgE7Ty+I3UVckXfpwKJCfl7LY9zZ2+uNjVcxuaoIT1XGYvCND8SxobvpbwIJ8uK0XlfIvKDlI3KBa6j2TqC0B6Ttd733P7Y0LD3TavFcanjy895lvFuS885M5li4flmDNsjNprTqN0WBPqI1b7dzjLmrB0tLz/Z/haRl8nKiKomHpUDeMVsK8EYhY5mbt91wzvFTlgOu0RvtpOhj9kYm6+jX9MSG5tFtRw/fmKYM+o9Rp6eaznmTiUCQcTlgJIzUkMaggi3ol9iL7WcTBBgpuhTqUcQ1lW2ST4TfZPvIXCTlcjFG3zka3+7b1+woftirjJlJYqua9V1Q7/jZMGIS68TQq6lWAZTsQRYOBAMKEEli2UdVPAZqdfpZ2f7sQfcnF5aeS0lrtbH2/hcsw8symPovErbO7sny/qC6GY6iNgTVXe9UZGVt5lS0Nac0z1vI691NzOSR1CkfL8pBoqfBUjcH7Yq15aZCyN1TcVy6TRnKZ4WkhAWQEqJCCCoJFaZAQDp7N4vdRe05menW3491Cy7mjgzZGaJVljny8kirRK6gNQtXAINV+of22ttuJrubG3gqwFScV5aaJ5ZJFaNWluCNlq0YllqtvSlA77EgYza573Bg64qbJjyPNZXh8mSEYWQkKlE26uWLkrW38I37MNhWA0M1QcD+Bv5omybc2gy2b4Pkl7Ksl/dYjR/chsYzmLndahSqvmPLTcNkAQh8rPIxaJkBTuDpJ7q2m9JBHyg76cMUT32Vm43/HooNl14hlJMsBnMuW6N+gnchTVFvdWPvvVXvh+lXbVaaFbXr3CoRFwnHlzjkeehvbVusie3v/AMJvv+3jHIr0jSfl9FoDKl8G4aYAwaQyMzA6iK2Cqij70os+SSaGwGbnSpVhiqEYEL4TgQsw4Llsnw/MzT56RZM47tIJB61GpuyKCWRhdesA12NA062jXrNAYLenqlX1qNIy43UXjvN+Y4i34fKRuqk3t87V5JBpV99/38Y6dDs6lhx3mII/X8rnVsdUrHJRB/f8Js+H/KrZNXeXT1pDWxulHYX9Tuf29sc/HYplUhtMQ0eV09g8O6mCahlx/CZ87k45kMcqK6NsVYAg/scIAkaJwiVj/H+DjhmcLfhzJlmAMTlUlKH9SkSbMR49Smq3NG26bxkkiY4bfAPmJ2S1RpzQ208d/k+h5py5H4yOIGcukjLEyhTIAo3BOnpq7Ja0Dq7+odvOTqhAllvz66rRtME/Vf8AHponXGC2UXinDo8xE0My6o3rULIuiCNxRG4HbFmuLTI1UOAcIKww8Qy8eVlhnyiSSKhVJEtDqGwL0RYB3v6V5vHer4HvGNrg6gEg/rguLSxmR7qJG5AI/fFR8hNJFHBP6lDEhWVqY6a1Ue42YC/rhKvBc5g63X03sWp//Q7OFKr9wG9+IafbqVI4jFNnSWgLh5vTNENFyEaSrqaAJOlNQ9O632bHP0K4heKLsr2wQfGOPpt5cF1//i2ZyrwrndS5ddh06egW1kAmgCW73exPesTNrLQYlrmHu7uNzPpz2/vja8X5GVopJY3po1jZR3Qqygsy7XWvUO10g+2IBWNPFPAGUxM33kafrxlU3BuV50njafSqMCY2VgTfa6G4A37gHAfqEORVxFXEUHUqrswkePhoFpmb4xleH5N5IhvpAVtDASMflIcimG97E7du+KgHRc+lhXFwY0XJj+90qcCJizmShcn8Q7NmMw3nVIBpQ/ZQB/zYkrauAQcv2j6R+z1xWt4qlFlfGMumY4pNJmJTDDHUSPtVgWQSdlF6jdV9saMfl0XUweOOFbDBJPHS6gcjcIGbzzMwY5aF2mjR+5LGkZx7kLYFbANfesVcSTKWr1nVMzzq43+ByG62PFUojAhGBCMCEYEIwIWcfGXLTyplVijkdA7NIUUtpoALdfdvptjfDuDXSVBSvPw6PTlTTSH51SPfX6vlqrDAgqy+4OOwajajC6YA4rPQq054jnzmfWGNCWEQ0JY/LBouXPyq1kAgE7KtXeEMMWUmF7tf1/P6VnXVjluTpDxGFpDENEUTyUWJcp6bFj3Cg9hVeTihrgNcW72HJTCveKcKMnF8pMSoWKJytndjpdWAH06in9sYMLRTdOphTuqvmNf9o5nNQRgn8HBsQduux1Kv19K0fviKdR1P6hx/CCJXnkPiyTZWTLSh2Wtgocko4Nj07it99u/0w9jKRziozdVadlM5P5YOUzssiCTovFS9QAMp1A6djZFbg0Pr9Va9UvAk3UgJ3wsrIwIRgQkXnTkibPZgSCdUjCBQpBNEEk7Ch598dHCY1tBkZZMpLE4Q1nTmgKPwv4VQoQZpnk+igIP33J/oRjR/a1Q/YAPdZM7Npj7jKduGcLhy6aIY1RfoNz9z3J+pOOdVrPqmXmU9TpMpiGCFMxmtEYELzJGGBDAEHuCLBxIJFwoInVc8rlUiULGioo7KqhR/QbYCSdUAAaLtiFKMCFkXPvJ0kLT5pSrQySXoVaMYYAEnwQWvt/Fjv9l4wEdw/wAvhcXtHCR/uZ5/KS+ITRsyCCJo1WP1LraQXYGoFt1BsCrNbC8Y4nDCjcne3htvtxXc/wCPdqVGYgZG6i4mPGLecacxcqz5d4n+DkEka6syHKtcgSIxadwWO1lt9R2GkfbHNeM116PHNp4yoajXDLAvvP8AHDVbRwficWegLAAqbR0NGj5FjYjyGGxBBGMV51zcjrFLPOvDlysC9BSzSSCJELOQNdltI1DvXY2O3tizbm6fwNXPVyvNtTptxsq3Mcq5lcsnUHZwWVJJWaj3BGrTvQBK4sXN2TNfF0C89xw3DY8rT6pvXgWXMR6ysY920TSyMgANrauxUVsdxtjOSuccRVLobryABnxAn5SPwSB4TDnM0BGJs5uXsFF0OqAlv0kg0TXjve0ngta4Dopsu4C8cdTpwTrxXmcqAMpBJnHPYxkCMfeU+i/oCfrWKpPuzvZZdzTx2XNMbVUYeplSmVBYUSFrOpjagdvFXeLhqdpYVzoJuBYczw+eF1oPwtyunKGU3qmcnfwq+hR9tif3OIeIMKmOZ3VQUv8AyB6m5/KcsVSSMCEYEIwIRgQjAhGBCqM3wdjMZYpFjLrpc9MM3+ZCSArEbEkMDpTb04sHWgoU2Lh8aoI9AKjem9VnuSSbJYmySdyTgzumZQlzmDiOX4ZNHPJGVidWjLRrdMSrCxd0aPbz98XbmeC3rdQqrj3N3Dc7EirxBoGWQFTGCs1lWSlDKSLDEWB74qWObZSmLgAyeWQRZX1BmtmQNKXY93kcA2x8sxxOR0X91Eq6yuUSMVGioCbpVA+vjFC4nVSu2IQjAhGBCMCEYEIwIRgQjAhGBCMCEYEIwIRgQuGeyiTRvFIupHUqw3Fg99xuPuN8S1xaZCggEQVmPFvhXN1icpmFjhcENr1FlB7rQ2cfcjx3IvHRqY/vaeWoJPXok6OENGrnpuhL/M/LcvCpGzBlEgkUqrlKDFxTjRTLqqyLNVdbg4TzF0BdzCMbUIBcbmXCbeP69F45NjfI5nL/AIV3lMm+ZjVWZEQ1dV6mZRZJA70Be90dBNlfEOo1qhyCwGu07eR26jYeOdKXKtLs4jUyow7gp6tvY7UR9wcVGqTpS2oAeK7z8StikKdVxs2+lEP8z77/AMqhm3G1G8Cq2mIlxge/kPmBzXyPhmoh5yJWBtRVIn+Vd9/5ms+xA2wSrGrAhlh7nxP6FlPkjDCiAR7EXiFioLcKUjTrk6f+HY017XWvT/LqqtqrbEytTVJuRfjv8ecSl2blyCTLlFQRtmphrZAAaWRpK9gNKlR+3fFg6CnWYh9OqHahgkDaYA/Jkpuy0CxoqIAqqAFA7ADtimq573ue4ucZJXTAqowIRgQjAhGBCMCEYEIwIRgQuOcykcqFJUV0YUVdQwP3B2wISzlPhvw6KdcxHl9Mim1p30g1XyFtPbxVYmSUJrAxCF9wIRgQjAhGBCMCEYEIwIRgQjAhGBCMCEYEIwIRgQjAhGBChcZ4ZHmoXhlFq4r7HupH1Boj7YkGFpSqGm8PGyRjmeIZYNFDkIlkO3VhS1b2PsPsx29sSVs8F+jpHMxHl+YlOXAuHsmUjinOtyn5pO+pmsv9xZOIKxqOBdLeosp+Wy6xqERQqr2AFAYhUJJ1XXAoRgQjAhVWXyMmtA+npxMzIQTbWGCgiqGkMRdmyAduwmUw6oyCRqQAfab84/StcQl0YEIwIRgQjAhGBCMCEYEIwIRgQjAhGBCMCEYEIwIRgQjAhGBCMCEYEIwIRgQjAhGBCMCEYEIwIRgQjAhGBCMCEYEIwIRgQjAhGBCMCEYEIwIRgQjAhGBCMCEYEIwIRgQjAhGBCMCEYEIwIRgQjAhGBC//2Q=="/>
          <p:cNvSpPr>
            <a:spLocks noChangeAspect="1" noChangeArrowheads="1"/>
          </p:cNvSpPr>
          <p:nvPr/>
        </p:nvSpPr>
        <p:spPr bwMode="auto">
          <a:xfrm>
            <a:off x="155575" y="-1500188"/>
            <a:ext cx="53721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609975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Skeleton Apps vs. Real Apps</a:t>
            </a:r>
            <a:endParaRPr lang="en-US" dirty="0"/>
          </a:p>
        </p:txBody>
      </p:sp>
      <p:sp>
        <p:nvSpPr>
          <p:cNvPr id="3" name="Content Placeholder 2"/>
          <p:cNvSpPr>
            <a:spLocks noGrp="1"/>
          </p:cNvSpPr>
          <p:nvPr>
            <p:ph sz="quarter" idx="10"/>
          </p:nvPr>
        </p:nvSpPr>
        <p:spPr/>
        <p:txBody>
          <a:bodyPr>
            <a:normAutofit lnSpcReduction="10000"/>
          </a:bodyPr>
          <a:lstStyle/>
          <a:p>
            <a:r>
              <a:rPr lang="en-US" dirty="0">
                <a:latin typeface="Calisto MT" charset="0"/>
              </a:rPr>
              <a:t>Applications:</a:t>
            </a:r>
          </a:p>
          <a:p>
            <a:pPr lvl="1"/>
            <a:r>
              <a:rPr lang="en-US" dirty="0">
                <a:latin typeface="Calisto MT" charset="0"/>
              </a:rPr>
              <a:t>Case 1: a 6x6 degree image mosaic </a:t>
            </a:r>
            <a:r>
              <a:rPr lang="en-US" dirty="0" smtClean="0">
                <a:latin typeface="Calisto MT" charset="0"/>
              </a:rPr>
              <a:t>in Montage</a:t>
            </a:r>
            <a:endParaRPr lang="en-US" dirty="0">
              <a:latin typeface="Calisto MT" charset="0"/>
            </a:endParaRPr>
          </a:p>
          <a:p>
            <a:pPr lvl="1"/>
            <a:r>
              <a:rPr lang="en-US" dirty="0">
                <a:latin typeface="Calisto MT" charset="0"/>
              </a:rPr>
              <a:t>Case 2: the first 256 queries of </a:t>
            </a:r>
            <a:r>
              <a:rPr lang="en-US" dirty="0" err="1">
                <a:latin typeface="Calisto MT" charset="0"/>
              </a:rPr>
              <a:t>NRxNR</a:t>
            </a:r>
            <a:r>
              <a:rPr lang="en-US" dirty="0">
                <a:latin typeface="Calisto MT" charset="0"/>
              </a:rPr>
              <a:t> test in </a:t>
            </a:r>
            <a:r>
              <a:rPr lang="en-US" dirty="0" smtClean="0">
                <a:latin typeface="Calisto MT" charset="0"/>
              </a:rPr>
              <a:t>BLAST</a:t>
            </a:r>
          </a:p>
          <a:p>
            <a:pPr lvl="1"/>
            <a:r>
              <a:rPr lang="en-US" dirty="0" smtClean="0">
                <a:latin typeface="Calisto MT" charset="0"/>
              </a:rPr>
              <a:t>Case 3: partial seismic study of </a:t>
            </a:r>
            <a:r>
              <a:rPr lang="en-US" dirty="0" err="1" smtClean="0">
                <a:latin typeface="Calisto MT" charset="0"/>
              </a:rPr>
              <a:t>CyberShake</a:t>
            </a:r>
            <a:r>
              <a:rPr lang="en-US" dirty="0" smtClean="0">
                <a:latin typeface="Calisto MT" charset="0"/>
              </a:rPr>
              <a:t> </a:t>
            </a:r>
            <a:r>
              <a:rPr lang="en-US" dirty="0" err="1" smtClean="0">
                <a:latin typeface="Calisto MT" charset="0"/>
              </a:rPr>
              <a:t>postprocessing</a:t>
            </a:r>
            <a:r>
              <a:rPr lang="en-US" dirty="0" smtClean="0">
                <a:latin typeface="Calisto MT" charset="0"/>
              </a:rPr>
              <a:t> on Site Test</a:t>
            </a:r>
            <a:endParaRPr lang="en-US" dirty="0">
              <a:latin typeface="Calisto MT" charset="0"/>
            </a:endParaRPr>
          </a:p>
          <a:p>
            <a:r>
              <a:rPr lang="en-US" dirty="0">
                <a:latin typeface="Calisto MT" charset="0"/>
              </a:rPr>
              <a:t>Platform configuration:</a:t>
            </a:r>
          </a:p>
          <a:p>
            <a:pPr lvl="1"/>
            <a:r>
              <a:rPr lang="en-US" dirty="0">
                <a:latin typeface="Calisto MT" charset="0"/>
              </a:rPr>
              <a:t>64 compute nodes on IBM Blue Gene/P</a:t>
            </a:r>
          </a:p>
          <a:p>
            <a:pPr lvl="1"/>
            <a:r>
              <a:rPr lang="en-US" dirty="0">
                <a:latin typeface="Calisto MT" charset="0"/>
              </a:rPr>
              <a:t>Tasks are launched with </a:t>
            </a:r>
            <a:r>
              <a:rPr lang="en-US" dirty="0" smtClean="0">
                <a:latin typeface="Calisto MT" charset="0"/>
              </a:rPr>
              <a:t>AMFORA[1]</a:t>
            </a:r>
            <a:endParaRPr lang="en-US" dirty="0">
              <a:latin typeface="Calisto MT" charset="0"/>
            </a:endParaRPr>
          </a:p>
          <a:p>
            <a:pPr lvl="1"/>
            <a:r>
              <a:rPr lang="en-US" dirty="0">
                <a:latin typeface="Calisto MT" charset="0"/>
              </a:rPr>
              <a:t>Each task stages input file from </a:t>
            </a:r>
            <a:r>
              <a:rPr lang="en-US" dirty="0" smtClean="0">
                <a:latin typeface="Calisto MT" charset="0"/>
              </a:rPr>
              <a:t>GPFS, </a:t>
            </a:r>
            <a:r>
              <a:rPr lang="en-US" dirty="0">
                <a:latin typeface="Calisto MT" charset="0"/>
              </a:rPr>
              <a:t>execute the task, then </a:t>
            </a:r>
            <a:r>
              <a:rPr lang="en-US" dirty="0" smtClean="0">
                <a:latin typeface="Calisto MT" charset="0"/>
              </a:rPr>
              <a:t>writes </a:t>
            </a:r>
            <a:r>
              <a:rPr lang="en-US" dirty="0">
                <a:latin typeface="Calisto MT" charset="0"/>
              </a:rPr>
              <a:t>the output </a:t>
            </a:r>
            <a:r>
              <a:rPr lang="en-US" dirty="0" smtClean="0">
                <a:latin typeface="Calisto MT" charset="0"/>
              </a:rPr>
              <a:t>files to </a:t>
            </a:r>
            <a:r>
              <a:rPr lang="en-US" dirty="0">
                <a:latin typeface="Calisto MT" charset="0"/>
              </a:rPr>
              <a:t>GPFS</a:t>
            </a:r>
          </a:p>
          <a:p>
            <a:pPr lvl="1"/>
            <a:endParaRPr lang="en-US" dirty="0">
              <a:latin typeface="Calisto MT" charset="0"/>
            </a:endParaRPr>
          </a:p>
          <a:p>
            <a:endParaRPr lang="en-US" dirty="0"/>
          </a:p>
        </p:txBody>
      </p:sp>
      <p:sp>
        <p:nvSpPr>
          <p:cNvPr id="5" name="TextBox 4"/>
          <p:cNvSpPr txBox="1"/>
          <p:nvPr/>
        </p:nvSpPr>
        <p:spPr>
          <a:xfrm>
            <a:off x="0" y="5919663"/>
            <a:ext cx="9144000" cy="461665"/>
          </a:xfrm>
          <a:prstGeom prst="rect">
            <a:avLst/>
          </a:prstGeom>
          <a:noFill/>
        </p:spPr>
        <p:txBody>
          <a:bodyPr wrap="square" rtlCol="0">
            <a:spAutoFit/>
          </a:bodyPr>
          <a:lstStyle/>
          <a:p>
            <a:r>
              <a:rPr lang="en-US" sz="1200" dirty="0" smtClean="0">
                <a:solidFill>
                  <a:schemeClr val="tx1">
                    <a:lumMod val="75000"/>
                    <a:lumOff val="25000"/>
                  </a:schemeClr>
                </a:solidFill>
              </a:rPr>
              <a:t>[1] Zhao Zhang, </a:t>
            </a:r>
            <a:r>
              <a:rPr lang="en-US" sz="1200" dirty="0">
                <a:solidFill>
                  <a:schemeClr val="tx1">
                    <a:lumMod val="75000"/>
                    <a:lumOff val="25000"/>
                  </a:schemeClr>
                </a:solidFill>
              </a:rPr>
              <a:t>Daniel S. Katz, Timothy G. Armstrong, Justin M. Wozniak, and Ian T. Foster. "Parallelizing the execution of sequential scripts.” Proceedings of the International Conference for High Performance Computing, Networking, Storage and Analysis </a:t>
            </a:r>
            <a:r>
              <a:rPr lang="en-US" sz="1200" dirty="0" smtClean="0">
                <a:solidFill>
                  <a:schemeClr val="tx1">
                    <a:lumMod val="75000"/>
                    <a:lumOff val="25000"/>
                  </a:schemeClr>
                </a:solidFill>
              </a:rPr>
              <a:t>(SC13). </a:t>
            </a:r>
            <a:r>
              <a:rPr lang="en-US" sz="1200" dirty="0">
                <a:solidFill>
                  <a:schemeClr val="tx1">
                    <a:lumMod val="75000"/>
                    <a:lumOff val="25000"/>
                  </a:schemeClr>
                </a:solidFill>
              </a:rPr>
              <a:t>2013.</a:t>
            </a:r>
          </a:p>
        </p:txBody>
      </p:sp>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544466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Montage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9021206"/>
              </p:ext>
            </p:extLst>
          </p:nvPr>
        </p:nvGraphicFramePr>
        <p:xfrm>
          <a:off x="-3" y="1268760"/>
          <a:ext cx="9144002" cy="4252305"/>
        </p:xfrm>
        <a:graphic>
          <a:graphicData uri="http://schemas.openxmlformats.org/drawingml/2006/table">
            <a:tbl>
              <a:tblPr firstRow="1" bandRow="1">
                <a:tableStyleId>{5C22544A-7EE6-4342-B048-85BDC9FD1C3A}</a:tableStyleId>
              </a:tblPr>
              <a:tblGrid>
                <a:gridCol w="1475659"/>
                <a:gridCol w="747359"/>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p>
                      <a:r>
                        <a:rPr lang="en-US" sz="1600" baseline="0" dirty="0" smtClean="0"/>
                        <a:t>(uniform)</a:t>
                      </a:r>
                      <a:endParaRPr lang="en-US" sz="1600" dirty="0"/>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err="1" smtClean="0"/>
                        <a:t>mProject</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2594</a:t>
                      </a:r>
                      <a:endParaRPr lang="en-US" sz="1800" dirty="0"/>
                    </a:p>
                  </a:txBody>
                  <a:tcPr marL="91438" marR="91438" marT="45724" marB="45724"/>
                </a:tc>
                <a:tc>
                  <a:txBody>
                    <a:bodyPr/>
                    <a:lstStyle/>
                    <a:p>
                      <a:r>
                        <a:rPr lang="en-US" sz="1800" dirty="0" smtClean="0"/>
                        <a:t>2800</a:t>
                      </a:r>
                      <a:endParaRPr lang="en-US" sz="1800" dirty="0"/>
                    </a:p>
                  </a:txBody>
                  <a:tcPr marL="91438" marR="91438" marT="45724" marB="45724"/>
                </a:tc>
                <a:tc>
                  <a:txBody>
                    <a:bodyPr/>
                    <a:lstStyle/>
                    <a:p>
                      <a:r>
                        <a:rPr lang="en-US" sz="1800" dirty="0" smtClean="0"/>
                        <a:t>10400</a:t>
                      </a:r>
                      <a:endParaRPr lang="en-US" sz="1800" dirty="0"/>
                    </a:p>
                  </a:txBody>
                  <a:tcPr marL="91438" marR="91438" marT="45724" marB="45724"/>
                </a:tc>
                <a:tc>
                  <a:txBody>
                    <a:bodyPr/>
                    <a:lstStyle/>
                    <a:p>
                      <a:r>
                        <a:rPr lang="en-US" sz="1800" dirty="0" smtClean="0"/>
                        <a:t>11.6</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mImgtbl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30.1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-2.1%</a:t>
                      </a:r>
                      <a:endParaRPr lang="en-US" sz="1800" b="1" dirty="0"/>
                    </a:p>
                  </a:txBody>
                  <a:tcPr marL="91438" marR="91438" marT="45724" marB="45724"/>
                </a:tc>
              </a:tr>
              <a:tr h="370870">
                <a:tc>
                  <a:txBody>
                    <a:bodyPr/>
                    <a:lstStyle/>
                    <a:p>
                      <a:r>
                        <a:rPr lang="en-US" sz="1800" dirty="0" err="1" smtClean="0"/>
                        <a:t>mOverlaps</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0.4</a:t>
                      </a:r>
                      <a:endParaRPr lang="en-US" sz="1800" dirty="0"/>
                    </a:p>
                  </a:txBody>
                  <a:tcPr marL="91438" marR="91438" marT="45724" marB="45724"/>
                </a:tc>
                <a:tc>
                  <a:txBody>
                    <a:bodyPr/>
                    <a:lstStyle/>
                    <a:p>
                      <a:r>
                        <a:rPr lang="en-US" sz="1800" baseline="0" dirty="0" smtClean="0"/>
                        <a:t>9.1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mDiffFit</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31000</a:t>
                      </a:r>
                      <a:endParaRPr lang="en-US" sz="1800" dirty="0"/>
                    </a:p>
                  </a:txBody>
                  <a:tcPr marL="91438" marR="91438" marT="45724" marB="45724"/>
                </a:tc>
                <a:tc>
                  <a:txBody>
                    <a:bodyPr/>
                    <a:lstStyle/>
                    <a:p>
                      <a:r>
                        <a:rPr lang="en-US" sz="1800" dirty="0" smtClean="0"/>
                        <a:t>487</a:t>
                      </a:r>
                      <a:endParaRPr lang="en-US" sz="1800" dirty="0"/>
                    </a:p>
                  </a:txBody>
                  <a:tcPr marL="91438" marR="91438" marT="45724" marB="45724"/>
                </a:tc>
                <a:tc>
                  <a:txBody>
                    <a:bodyPr/>
                    <a:lstStyle/>
                    <a:p>
                      <a:r>
                        <a:rPr lang="en-US" sz="1800" baseline="0" dirty="0" smtClean="0"/>
                        <a:t>1.8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-3.3%</a:t>
                      </a:r>
                      <a:endParaRPr lang="en-US" sz="1800" b="1" dirty="0"/>
                    </a:p>
                  </a:txBody>
                  <a:tcPr marL="91438" marR="91438" marT="45724" marB="45724"/>
                </a:tc>
              </a:tr>
              <a:tr h="370870">
                <a:tc>
                  <a:txBody>
                    <a:bodyPr/>
                    <a:lstStyle/>
                    <a:p>
                      <a:r>
                        <a:rPr lang="en-US" sz="1800" dirty="0" err="1" smtClean="0"/>
                        <a:t>mConcatFit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1.1</a:t>
                      </a:r>
                      <a:endParaRPr lang="en-US" sz="1800" dirty="0"/>
                    </a:p>
                  </a:txBody>
                  <a:tcPr marL="91438" marR="91438" marT="45724" marB="45724"/>
                </a:tc>
                <a:tc>
                  <a:txBody>
                    <a:bodyPr/>
                    <a:lstStyle/>
                    <a:p>
                      <a:r>
                        <a:rPr lang="en-US" sz="1800" dirty="0" smtClean="0"/>
                        <a:t>4.3</a:t>
                      </a:r>
                      <a:endParaRPr lang="en-US" sz="1800" dirty="0"/>
                    </a:p>
                  </a:txBody>
                  <a:tcPr marL="91438" marR="91438" marT="45724" marB="45724"/>
                </a:tc>
                <a:tc>
                  <a:txBody>
                    <a:bodyPr/>
                    <a:lstStyle/>
                    <a:p>
                      <a:r>
                        <a:rPr lang="en-US" sz="1800" baseline="0" smtClean="0"/>
                        <a:t>2.1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-1.5%</a:t>
                      </a:r>
                      <a:endParaRPr lang="en-US" sz="1800" b="1" dirty="0"/>
                    </a:p>
                  </a:txBody>
                  <a:tcPr marL="91438" marR="91438" marT="45724" marB="45724"/>
                </a:tc>
              </a:tr>
              <a:tr h="370870">
                <a:tc>
                  <a:txBody>
                    <a:bodyPr/>
                    <a:lstStyle/>
                    <a:p>
                      <a:r>
                        <a:rPr lang="en-US" sz="1800" dirty="0" err="1" smtClean="0"/>
                        <a:t>mBgModel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2</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4.5</a:t>
                      </a:r>
                      <a:endParaRPr lang="en-US" sz="1800" dirty="0"/>
                    </a:p>
                  </a:txBody>
                  <a:tcPr marL="91438" marR="91438" marT="45724" marB="45724"/>
                </a:tc>
                <a:tc>
                  <a:txBody>
                    <a:bodyPr/>
                    <a:lstStyle/>
                    <a:p>
                      <a:r>
                        <a:rPr lang="en-US" sz="1800" dirty="0" smtClean="0"/>
                        <a:t>0.07</a:t>
                      </a:r>
                      <a:endParaRPr lang="en-US" sz="1800" dirty="0"/>
                    </a:p>
                  </a:txBody>
                  <a:tcPr marL="91438" marR="91438" marT="45724" marB="45724"/>
                </a:tc>
                <a:tc>
                  <a:txBody>
                    <a:bodyPr/>
                    <a:lstStyle/>
                    <a:p>
                      <a:r>
                        <a:rPr lang="en-US" sz="1800" baseline="0" dirty="0" smtClean="0"/>
                        <a:t>288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0.03%</a:t>
                      </a:r>
                      <a:endParaRPr lang="en-US" sz="1800" b="1" dirty="0"/>
                    </a:p>
                  </a:txBody>
                  <a:tcPr marL="91438" marR="91438" marT="45724" marB="45724"/>
                </a:tc>
              </a:tr>
              <a:tr h="370870">
                <a:tc>
                  <a:txBody>
                    <a:bodyPr/>
                    <a:lstStyle/>
                    <a:p>
                      <a:r>
                        <a:rPr lang="en-US" sz="1800" dirty="0" err="1" smtClean="0"/>
                        <a:t>mBackground</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baseline="0" dirty="0" smtClean="0"/>
                        <a:t>0.4</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err="1" smtClean="0"/>
                        <a:t>mAdd</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7400</a:t>
                      </a:r>
                      <a:endParaRPr lang="en-US" sz="1800" dirty="0"/>
                    </a:p>
                  </a:txBody>
                  <a:tcPr marL="91438" marR="91438" marT="45724" marB="45724"/>
                </a:tc>
                <a:tc>
                  <a:txBody>
                    <a:bodyPr/>
                    <a:lstStyle/>
                    <a:p>
                      <a:r>
                        <a:rPr lang="en-US" sz="1800" baseline="0" dirty="0" smtClean="0"/>
                        <a:t>519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-0.9%</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r>
                        <a:rPr lang="en-US" sz="1800" b="1" dirty="0" smtClean="0"/>
                        <a:t>-1.3%</a:t>
                      </a:r>
                      <a:endParaRPr lang="en-US" sz="1800" b="1" dirty="0"/>
                    </a:p>
                  </a:txBody>
                  <a:tcPr marL="91438" marR="91438" marT="45724" marB="45724"/>
                </a:tc>
              </a:tr>
            </a:tbl>
          </a:graphicData>
        </a:graphic>
      </p:graphicFrame>
      <p:sp>
        <p:nvSpPr>
          <p:cNvPr id="4"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40179687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BLAST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1688717"/>
              </p:ext>
            </p:extLst>
          </p:nvPr>
        </p:nvGraphicFramePr>
        <p:xfrm>
          <a:off x="-3" y="1268760"/>
          <a:ext cx="9144002" cy="3581580"/>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split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-1.9%</a:t>
                      </a:r>
                      <a:endParaRPr lang="en-US" sz="1800" b="1" dirty="0"/>
                    </a:p>
                  </a:txBody>
                  <a:tcPr marL="91438" marR="91438" marT="45724" marB="45724"/>
                </a:tc>
              </a:tr>
              <a:tr h="370870">
                <a:tc>
                  <a:txBody>
                    <a:bodyPr/>
                    <a:lstStyle/>
                    <a:p>
                      <a:r>
                        <a:rPr lang="en-US" sz="1800" dirty="0" err="1" smtClean="0"/>
                        <a:t>formatdb</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192</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4400</a:t>
                      </a:r>
                      <a:endParaRPr lang="en-US" sz="1800" dirty="0"/>
                    </a:p>
                  </a:txBody>
                  <a:tcPr marL="91438" marR="91438" marT="45724" marB="45724"/>
                </a:tc>
                <a:tc>
                  <a:txBody>
                    <a:bodyPr/>
                    <a:lstStyle/>
                    <a:p>
                      <a:r>
                        <a:rPr lang="en-US" sz="1800" dirty="0" smtClean="0"/>
                        <a:t>uniform 42</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-0.6%</a:t>
                      </a:r>
                      <a:endParaRPr lang="en-US" sz="1800" b="1" dirty="0"/>
                    </a:p>
                  </a:txBody>
                  <a:tcPr marL="91438" marR="91438" marT="45724" marB="45724"/>
                </a:tc>
              </a:tr>
              <a:tr h="370870">
                <a:tc>
                  <a:txBody>
                    <a:bodyPr/>
                    <a:lstStyle/>
                    <a:p>
                      <a:r>
                        <a:rPr lang="en-US" sz="1800" dirty="0" err="1" smtClean="0"/>
                        <a:t>blastp</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70402</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baseline="0" dirty="0" smtClean="0"/>
                        <a:t>normal [109.2, 14.9]</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smtClean="0"/>
                        <a:t>merge</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dirty="0" smtClean="0"/>
                        <a:t>867</a:t>
                      </a:r>
                      <a:endParaRPr lang="en-US" sz="1800" dirty="0"/>
                    </a:p>
                  </a:txBody>
                  <a:tcPr marL="91438" marR="91438" marT="45724" marB="45724"/>
                </a:tc>
                <a:tc>
                  <a:txBody>
                    <a:bodyPr/>
                    <a:lstStyle/>
                    <a:p>
                      <a:r>
                        <a:rPr lang="en-US" sz="1800" baseline="0" dirty="0" smtClean="0"/>
                        <a:t>normal [4.4, 4.1]</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1.1%</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1.4%</a:t>
                      </a:r>
                      <a:endParaRPr lang="en-US" sz="1800" b="1" dirty="0"/>
                    </a:p>
                  </a:txBody>
                  <a:tcPr marL="91438" marR="91438" marT="45724" marB="45724"/>
                </a:tc>
              </a:tr>
            </a:tbl>
          </a:graphicData>
        </a:graphic>
      </p:graphicFrame>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578143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CyberShake</a:t>
            </a:r>
            <a:r>
              <a:rPr lang="en-US" dirty="0" smtClean="0"/>
              <a:t> </a:t>
            </a:r>
            <a:r>
              <a:rPr lang="en-US" dirty="0" err="1" smtClean="0"/>
              <a:t>PostProcessing</a:t>
            </a:r>
            <a:r>
              <a:rPr lang="en-US" dirty="0" smtClean="0"/>
              <a:t>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9253619"/>
              </p:ext>
            </p:extLst>
          </p:nvPr>
        </p:nvGraphicFramePr>
        <p:xfrm>
          <a:off x="-3" y="1268760"/>
          <a:ext cx="9144002" cy="3479928"/>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Extract</a:t>
                      </a:r>
                      <a:endParaRPr lang="en-US" sz="1800" dirty="0"/>
                    </a:p>
                  </a:txBody>
                  <a:tcPr marL="91438" marR="91438" marT="45724" marB="45724"/>
                </a:tc>
                <a:tc>
                  <a:txBody>
                    <a:bodyPr/>
                    <a:lstStyle/>
                    <a:p>
                      <a:r>
                        <a:rPr lang="en-US" sz="1800" dirty="0" smtClean="0"/>
                        <a:t>128</a:t>
                      </a:r>
                      <a:endParaRPr lang="en-US" sz="1800" dirty="0"/>
                    </a:p>
                  </a:txBody>
                  <a:tcPr marL="91438" marR="91438" marT="45724" marB="45724"/>
                </a:tc>
                <a:tc>
                  <a:txBody>
                    <a:bodyPr/>
                    <a:lstStyle/>
                    <a:p>
                      <a:r>
                        <a:rPr lang="en-US" sz="1800" dirty="0" smtClean="0"/>
                        <a:t>130</a:t>
                      </a:r>
                      <a:endParaRPr lang="en-US" sz="1800" dirty="0"/>
                    </a:p>
                  </a:txBody>
                  <a:tcPr marL="91438" marR="91438" marT="45724" marB="45724"/>
                </a:tc>
                <a:tc>
                  <a:txBody>
                    <a:bodyPr/>
                    <a:lstStyle/>
                    <a:p>
                      <a:r>
                        <a:rPr lang="en-US" sz="1800" dirty="0" smtClean="0"/>
                        <a:t>256</a:t>
                      </a:r>
                      <a:endParaRPr lang="en-US" sz="1800" dirty="0"/>
                    </a:p>
                  </a:txBody>
                  <a:tcPr marL="91438" marR="91438" marT="45724" marB="45724"/>
                </a:tc>
                <a:tc>
                  <a:txBody>
                    <a:bodyPr/>
                    <a:lstStyle/>
                    <a:p>
                      <a:r>
                        <a:rPr lang="en-US" sz="1800" dirty="0" smtClean="0"/>
                        <a:t>5400</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uniform</a:t>
                      </a:r>
                      <a:r>
                        <a:rPr lang="en-US" sz="1800" baseline="0" dirty="0" smtClean="0"/>
                        <a:t> 6.39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2.6%</a:t>
                      </a:r>
                      <a:endParaRPr lang="en-US" sz="1800" b="1" dirty="0"/>
                    </a:p>
                  </a:txBody>
                  <a:tcPr marL="91438" marR="91438" marT="45724" marB="45724"/>
                </a:tc>
              </a:tr>
              <a:tr h="370870">
                <a:tc>
                  <a:txBody>
                    <a:bodyPr/>
                    <a:lstStyle/>
                    <a:p>
                      <a:r>
                        <a:rPr lang="en-US" sz="1800" dirty="0" err="1" smtClean="0"/>
                        <a:t>Seis</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4352</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normal</a:t>
                      </a:r>
                      <a:r>
                        <a:rPr lang="en-US" sz="1800" baseline="0" dirty="0" smtClean="0"/>
                        <a:t> [26.9, 13.3]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2.4%</a:t>
                      </a:r>
                      <a:endParaRPr lang="en-US" sz="1800" b="1" dirty="0"/>
                    </a:p>
                  </a:txBody>
                  <a:tcPr marL="91438" marR="91438" marT="45724" marB="45724"/>
                </a:tc>
              </a:tr>
              <a:tr h="370870">
                <a:tc>
                  <a:txBody>
                    <a:bodyPr/>
                    <a:lstStyle/>
                    <a:p>
                      <a:r>
                        <a:rPr lang="en-US" sz="1800" dirty="0" err="1" smtClean="0"/>
                        <a:t>PeakGM</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1.4</a:t>
                      </a:r>
                      <a:endParaRPr lang="en-US" sz="1800" dirty="0"/>
                    </a:p>
                  </a:txBody>
                  <a:tcPr marL="91438" marR="91438" marT="45724" marB="45724"/>
                </a:tc>
                <a:tc>
                  <a:txBody>
                    <a:bodyPr/>
                    <a:lstStyle/>
                    <a:p>
                      <a:r>
                        <a:rPr lang="en-US" sz="1800" baseline="0" dirty="0" smtClean="0"/>
                        <a:t>uniform 0.23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2.3%</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2.4%</a:t>
                      </a:r>
                      <a:endParaRPr lang="en-US" sz="1800" b="1" dirty="0"/>
                    </a:p>
                  </a:txBody>
                  <a:tcPr marL="91438" marR="91438" marT="45724" marB="45724"/>
                </a:tc>
              </a:tr>
            </a:tbl>
          </a:graphicData>
        </a:graphic>
      </p:graphicFrame>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6002945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lstStyle/>
          <a:p>
            <a:r>
              <a:rPr lang="en-US" dirty="0" smtClean="0"/>
              <a:t>Data Caching</a:t>
            </a:r>
          </a:p>
          <a:p>
            <a:pPr lvl="1"/>
            <a:r>
              <a:rPr lang="en-US" dirty="0" smtClean="0"/>
              <a:t>Comparing shared file system (PVFS) and in-memory file system (AMFORA) performance for </a:t>
            </a:r>
            <a:r>
              <a:rPr lang="en-US" dirty="0" err="1" smtClean="0"/>
              <a:t>mProjectPP</a:t>
            </a:r>
            <a:endParaRPr lang="en-US" dirty="0" smtClean="0"/>
          </a:p>
          <a:p>
            <a:pPr lvl="1"/>
            <a:r>
              <a:rPr lang="en-US" dirty="0" smtClean="0"/>
              <a:t>Using 64 n1-highmem-2 instances on Google Compute Engine (GCE)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7935846"/>
              </p:ext>
            </p:extLst>
          </p:nvPr>
        </p:nvGraphicFramePr>
        <p:xfrm>
          <a:off x="372616" y="3612624"/>
          <a:ext cx="8447856" cy="1112520"/>
        </p:xfrm>
        <a:graphic>
          <a:graphicData uri="http://schemas.openxmlformats.org/drawingml/2006/table">
            <a:tbl>
              <a:tblPr firstRow="1" bandRow="1">
                <a:tableStyleId>{5C22544A-7EE6-4342-B048-85BDC9FD1C3A}</a:tableStyleId>
              </a:tblPr>
              <a:tblGrid>
                <a:gridCol w="2255168"/>
                <a:gridCol w="1968760"/>
                <a:gridCol w="2111964"/>
                <a:gridCol w="2111964"/>
              </a:tblGrid>
              <a:tr h="370840">
                <a:tc>
                  <a:txBody>
                    <a:bodyPr/>
                    <a:lstStyle/>
                    <a:p>
                      <a:endParaRPr lang="en-US" dirty="0"/>
                    </a:p>
                  </a:txBody>
                  <a:tcPr/>
                </a:tc>
                <a:tc>
                  <a:txBody>
                    <a:bodyPr/>
                    <a:lstStyle/>
                    <a:p>
                      <a:r>
                        <a:rPr lang="en-US" dirty="0" smtClean="0"/>
                        <a:t>PVFS</a:t>
                      </a:r>
                      <a:endParaRPr lang="en-US" dirty="0"/>
                    </a:p>
                  </a:txBody>
                  <a:tcPr/>
                </a:tc>
                <a:tc>
                  <a:txBody>
                    <a:bodyPr/>
                    <a:lstStyle/>
                    <a:p>
                      <a:r>
                        <a:rPr lang="en-US" dirty="0" smtClean="0"/>
                        <a:t>AMFORA</a:t>
                      </a:r>
                      <a:endParaRPr lang="en-US" dirty="0"/>
                    </a:p>
                  </a:txBody>
                  <a:tcPr/>
                </a:tc>
                <a:tc>
                  <a:txBody>
                    <a:bodyPr/>
                    <a:lstStyle/>
                    <a:p>
                      <a:r>
                        <a:rPr lang="en-US" dirty="0" smtClean="0"/>
                        <a:t>Improvement</a:t>
                      </a:r>
                      <a:endParaRPr lang="en-US" dirty="0"/>
                    </a:p>
                  </a:txBody>
                  <a:tcPr/>
                </a:tc>
              </a:tr>
              <a:tr h="370840">
                <a:tc>
                  <a:txBody>
                    <a:bodyPr/>
                    <a:lstStyle/>
                    <a:p>
                      <a:r>
                        <a:rPr lang="en-US" dirty="0" err="1" smtClean="0"/>
                        <a:t>mProjectPP</a:t>
                      </a:r>
                      <a:r>
                        <a:rPr lang="en-US" dirty="0" smtClean="0"/>
                        <a:t>-real</a:t>
                      </a:r>
                      <a:endParaRPr lang="en-US" dirty="0"/>
                    </a:p>
                  </a:txBody>
                  <a:tcPr/>
                </a:tc>
                <a:tc>
                  <a:txBody>
                    <a:bodyPr/>
                    <a:lstStyle/>
                    <a:p>
                      <a:r>
                        <a:rPr lang="en-US" dirty="0" smtClean="0"/>
                        <a:t>285.2 seconds</a:t>
                      </a:r>
                      <a:endParaRPr lang="en-US" dirty="0"/>
                    </a:p>
                  </a:txBody>
                  <a:tcPr/>
                </a:tc>
                <a:tc>
                  <a:txBody>
                    <a:bodyPr/>
                    <a:lstStyle/>
                    <a:p>
                      <a:r>
                        <a:rPr lang="en-US" dirty="0" smtClean="0"/>
                        <a:t>100.9 seconds</a:t>
                      </a:r>
                      <a:endParaRPr lang="en-US" dirty="0"/>
                    </a:p>
                  </a:txBody>
                  <a:tcPr/>
                </a:tc>
                <a:tc>
                  <a:txBody>
                    <a:bodyPr/>
                    <a:lstStyle/>
                    <a:p>
                      <a:r>
                        <a:rPr lang="en-US" b="1" dirty="0" smtClean="0"/>
                        <a:t>63.0%</a:t>
                      </a:r>
                      <a:endParaRPr lang="en-US" b="1" dirty="0"/>
                    </a:p>
                  </a:txBody>
                  <a:tcPr/>
                </a:tc>
              </a:tr>
              <a:tr h="370840">
                <a:tc>
                  <a:txBody>
                    <a:bodyPr/>
                    <a:lstStyle/>
                    <a:p>
                      <a:r>
                        <a:rPr lang="en-US" dirty="0" err="1" smtClean="0"/>
                        <a:t>mProjectPP</a:t>
                      </a:r>
                      <a:r>
                        <a:rPr lang="en-US" dirty="0" smtClean="0"/>
                        <a:t>-skeleton</a:t>
                      </a:r>
                      <a:endParaRPr lang="en-US" dirty="0"/>
                    </a:p>
                  </a:txBody>
                  <a:tcPr/>
                </a:tc>
                <a:tc>
                  <a:txBody>
                    <a:bodyPr/>
                    <a:lstStyle/>
                    <a:p>
                      <a:r>
                        <a:rPr lang="en-US" dirty="0" smtClean="0"/>
                        <a:t>273.7 seconds</a:t>
                      </a:r>
                      <a:endParaRPr lang="en-US" dirty="0"/>
                    </a:p>
                  </a:txBody>
                  <a:tcPr/>
                </a:tc>
                <a:tc>
                  <a:txBody>
                    <a:bodyPr/>
                    <a:lstStyle/>
                    <a:p>
                      <a:r>
                        <a:rPr lang="en-US" dirty="0" smtClean="0"/>
                        <a:t>101.3 seconds</a:t>
                      </a:r>
                      <a:endParaRPr lang="en-US" dirty="0"/>
                    </a:p>
                  </a:txBody>
                  <a:tcPr/>
                </a:tc>
                <a:tc>
                  <a:txBody>
                    <a:bodyPr/>
                    <a:lstStyle/>
                    <a:p>
                      <a:r>
                        <a:rPr lang="en-US" b="1" dirty="0" smtClean="0"/>
                        <a:t>64.6%</a:t>
                      </a:r>
                      <a:endParaRPr lang="en-US" b="1" dirty="0"/>
                    </a:p>
                  </a:txBody>
                  <a:tcPr/>
                </a:tc>
              </a:tr>
            </a:tbl>
          </a:graphicData>
        </a:graphic>
      </p:graphicFrame>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70268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Application Skeletons</a:t>
            </a:r>
          </a:p>
        </p:txBody>
      </p:sp>
      <p:sp>
        <p:nvSpPr>
          <p:cNvPr id="3" name="Content Placeholder 2"/>
          <p:cNvSpPr>
            <a:spLocks noGrp="1"/>
          </p:cNvSpPr>
          <p:nvPr>
            <p:ph sz="quarter" idx="10"/>
          </p:nvPr>
        </p:nvSpPr>
        <p:spPr/>
        <p:txBody>
          <a:bodyPr>
            <a:normAutofit lnSpcReduction="10000"/>
          </a:bodyPr>
          <a:lstStyle/>
          <a:p>
            <a:r>
              <a:rPr lang="en-US" dirty="0" smtClean="0"/>
              <a:t>Task Scheduling</a:t>
            </a:r>
          </a:p>
          <a:p>
            <a:pPr lvl="1"/>
            <a:r>
              <a:rPr lang="en-US" dirty="0" smtClean="0"/>
              <a:t>Data-aware scheduling vs. FIFO</a:t>
            </a:r>
          </a:p>
          <a:p>
            <a:pPr lvl="1"/>
            <a:r>
              <a:rPr lang="en-US" dirty="0" smtClean="0"/>
              <a:t>Using 16 n1-highmem-2 GCE instances</a:t>
            </a:r>
          </a:p>
          <a:p>
            <a:endParaRPr lang="en-US" dirty="0"/>
          </a:p>
          <a:p>
            <a:r>
              <a:rPr lang="en-US" dirty="0" err="1" smtClean="0"/>
              <a:t>mProjectPP</a:t>
            </a:r>
            <a:r>
              <a:rPr lang="en-US" dirty="0" smtClean="0"/>
              <a:t>-real has 0.7% improvement</a:t>
            </a:r>
          </a:p>
          <a:p>
            <a:r>
              <a:rPr lang="en-US" dirty="0" err="1" smtClean="0"/>
              <a:t>mProjectPP</a:t>
            </a:r>
            <a:r>
              <a:rPr lang="en-US" dirty="0" smtClean="0"/>
              <a:t>-skeleton has 1.6% improvement</a:t>
            </a:r>
          </a:p>
          <a:p>
            <a:endParaRPr lang="en-US" dirty="0"/>
          </a:p>
          <a:p>
            <a:r>
              <a:rPr lang="en-US" dirty="0" smtClean="0"/>
              <a:t>Used skeletons to show: 5x larger input file size =&gt; 16.4% time-to-solution improvement with data-aware scheduling</a:t>
            </a:r>
            <a:endParaRPr lang="en-US" dirty="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6277731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I/O Tuning</a:t>
            </a:r>
          </a:p>
          <a:p>
            <a:pPr lvl="1"/>
            <a:r>
              <a:rPr lang="en-US" dirty="0" smtClean="0"/>
              <a:t>Multiple metadata server vs. Single metadata server</a:t>
            </a:r>
          </a:p>
          <a:p>
            <a:pPr lvl="1"/>
            <a:r>
              <a:rPr lang="en-US" dirty="0" smtClean="0"/>
              <a:t>Using 16 n1-highmem-2 instances</a:t>
            </a:r>
          </a:p>
          <a:p>
            <a:endParaRPr lang="en-US" dirty="0" smtClean="0"/>
          </a:p>
          <a:p>
            <a:r>
              <a:rPr lang="en-US" dirty="0" err="1" smtClean="0"/>
              <a:t>mProjectPP</a:t>
            </a:r>
            <a:r>
              <a:rPr lang="en-US" dirty="0" smtClean="0"/>
              <a:t>-real shows 1.1% improvement</a:t>
            </a:r>
          </a:p>
          <a:p>
            <a:r>
              <a:rPr lang="en-US" dirty="0" err="1" smtClean="0"/>
              <a:t>mProjectPP</a:t>
            </a:r>
            <a:r>
              <a:rPr lang="en-US" dirty="0" smtClean="0"/>
              <a:t>-skeleton shows 1.2% improvement</a:t>
            </a:r>
          </a:p>
          <a:p>
            <a:pPr lvl="1"/>
            <a:endParaRPr lang="en-US" dirty="0"/>
          </a:p>
          <a:p>
            <a:r>
              <a:rPr lang="en-US" dirty="0" smtClean="0"/>
              <a:t>Use skeletons to show: 10x shorter task length</a:t>
            </a:r>
            <a:r>
              <a:rPr lang="en-US" dirty="0"/>
              <a:t> </a:t>
            </a:r>
            <a:r>
              <a:rPr lang="en-US" dirty="0" smtClean="0"/>
              <a:t>=&gt; 31.2% improvement for multiple metadata servers</a:t>
            </a:r>
            <a:endParaRPr lang="en-US" dirty="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558637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sz="2400" dirty="0" smtClean="0">
                <a:latin typeface="Calisto MT" charset="0"/>
              </a:rPr>
              <a:t>Skeleton tool can compose skeleton application in a top-down manner: application, stage, task</a:t>
            </a:r>
          </a:p>
          <a:p>
            <a:r>
              <a:rPr lang="en-US" sz="2400" dirty="0" smtClean="0">
                <a:latin typeface="Calisto MT" charset="0"/>
              </a:rPr>
              <a:t>Skeleton task abstraction allows specification of task type, task length, number of processes, I/O buffer, I/O quantity, interleaving option, and file number</a:t>
            </a:r>
          </a:p>
          <a:p>
            <a:r>
              <a:rPr lang="en-US" sz="2400" dirty="0" smtClean="0">
                <a:latin typeface="Calisto MT" charset="0"/>
              </a:rPr>
              <a:t>Can create easy-to-access, easy-to-build, easy-to-change, and easy-to-run bag-of-tasks, (iterative) map-reduce, and (iterative) multi-stage workflow applications</a:t>
            </a:r>
          </a:p>
          <a:p>
            <a:r>
              <a:rPr lang="en-US" sz="2400" dirty="0" smtClean="0">
                <a:latin typeface="Calisto MT" charset="0"/>
              </a:rPr>
              <a:t>Skeleton applications can be easily shared, making middleware and tool experiments more reproducible</a:t>
            </a:r>
          </a:p>
          <a:p>
            <a:r>
              <a:rPr lang="en-US" sz="2400" dirty="0" smtClean="0">
                <a:latin typeface="Calisto MT" charset="0"/>
              </a:rPr>
              <a:t>Skeleton applications have performance close to that of the real applications with an overall error of -1.3%, 1.5%, and 2.4% for Montage, BLAST, and </a:t>
            </a:r>
            <a:r>
              <a:rPr lang="en-US" sz="2400" dirty="0" err="1" smtClean="0">
                <a:latin typeface="Calisto MT" charset="0"/>
              </a:rPr>
              <a:t>CyberShake</a:t>
            </a:r>
            <a:r>
              <a:rPr lang="en-US" sz="2400" dirty="0" smtClean="0">
                <a:latin typeface="Calisto MT" charset="0"/>
              </a:rPr>
              <a:t> </a:t>
            </a:r>
            <a:r>
              <a:rPr lang="en-US" sz="2400" dirty="0" err="1" smtClean="0">
                <a:latin typeface="Calisto MT" charset="0"/>
              </a:rPr>
              <a:t>PostProcessing</a:t>
            </a:r>
            <a:endParaRPr lang="en-US" sz="2400" dirty="0" smtClean="0">
              <a:latin typeface="Calisto MT" charset="0"/>
            </a:endParaRPr>
          </a:p>
          <a:p>
            <a:r>
              <a:rPr lang="en-US" sz="2400" dirty="0" smtClean="0">
                <a:latin typeface="Calisto MT" charset="0"/>
              </a:rPr>
              <a:t>Skeletons can show </a:t>
            </a:r>
            <a:r>
              <a:rPr lang="en-US" sz="2400" smtClean="0">
                <a:latin typeface="Calisto MT" charset="0"/>
              </a:rPr>
              <a:t>the effectiveness </a:t>
            </a:r>
            <a:r>
              <a:rPr lang="en-US" sz="2400" dirty="0" smtClean="0">
                <a:latin typeface="Calisto MT" charset="0"/>
              </a:rPr>
              <a:t>of system improvements such as data caching, task scheduling, I/O tuning</a:t>
            </a:r>
            <a:endParaRPr lang="en-US" sz="2400" dirty="0">
              <a:latin typeface="Calisto MT" charset="0"/>
            </a:endParaRPr>
          </a:p>
          <a:p>
            <a:endParaRPr lang="en-US" sz="2400" dirty="0">
              <a:latin typeface="Calisto MT" charset="0"/>
            </a:endParaRPr>
          </a:p>
          <a:p>
            <a:endParaRPr lang="en-US" sz="2400" dirty="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799296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Work</a:t>
            </a:r>
            <a:endParaRPr lang="en-US" dirty="0"/>
          </a:p>
        </p:txBody>
      </p:sp>
      <p:sp>
        <p:nvSpPr>
          <p:cNvPr id="3" name="Content Placeholder 2"/>
          <p:cNvSpPr>
            <a:spLocks noGrp="1"/>
          </p:cNvSpPr>
          <p:nvPr>
            <p:ph sz="quarter" idx="10"/>
          </p:nvPr>
        </p:nvSpPr>
        <p:spPr/>
        <p:txBody>
          <a:bodyPr>
            <a:normAutofit/>
          </a:bodyPr>
          <a:lstStyle/>
          <a:p>
            <a:r>
              <a:rPr lang="en-US" sz="2000" dirty="0" smtClean="0">
                <a:latin typeface="Calisto MT" charset="0"/>
              </a:rPr>
              <a:t>Use application trace data to produce skeleton applications</a:t>
            </a:r>
          </a:p>
          <a:p>
            <a:r>
              <a:rPr lang="en-US" sz="2000" dirty="0" smtClean="0">
                <a:latin typeface="Calisto MT" charset="0"/>
              </a:rPr>
              <a:t>Determine </a:t>
            </a:r>
            <a:r>
              <a:rPr lang="en-US" sz="2000" dirty="0">
                <a:latin typeface="Calisto MT" charset="0"/>
              </a:rPr>
              <a:t>a way to represent the computational work in a task that when combined with a particular platform can give an accurate runtime for that </a:t>
            </a:r>
            <a:r>
              <a:rPr lang="en-US" sz="2000" dirty="0" smtClean="0">
                <a:latin typeface="Calisto MT" charset="0"/>
              </a:rPr>
              <a:t>task</a:t>
            </a:r>
          </a:p>
          <a:p>
            <a:r>
              <a:rPr lang="en-US" sz="2000" dirty="0" smtClean="0">
                <a:latin typeface="Calisto MT" charset="0"/>
              </a:rPr>
              <a:t>Support concurrent tasks that need to run at the same time to exchange information</a:t>
            </a:r>
            <a:endParaRPr lang="en-US" sz="2000" dirty="0"/>
          </a:p>
          <a:p>
            <a:r>
              <a:rPr lang="en-US" sz="2000" dirty="0" smtClean="0">
                <a:latin typeface="Calisto MT" charset="0"/>
              </a:rPr>
              <a:t>Test</a:t>
            </a:r>
            <a:r>
              <a:rPr lang="en-US" sz="2000" dirty="0">
                <a:latin typeface="Calisto MT" charset="0"/>
              </a:rPr>
              <a:t> </a:t>
            </a:r>
            <a:r>
              <a:rPr lang="en-US" sz="2000" dirty="0" smtClean="0">
                <a:latin typeface="Calisto MT" charset="0"/>
              </a:rPr>
              <a:t>on distributed systems where latencies, particular file usage, and other issues may be more important than on the parallel systems and cloud environments</a:t>
            </a:r>
            <a:endParaRPr lang="en-US" sz="2000" dirty="0">
              <a:latin typeface="Calisto MT" charset="0"/>
            </a:endParaRPr>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78251043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Acknowledgements</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latin typeface="Calisto MT" charset="0"/>
              </a:rPr>
              <a:t>This work was supported in part by the U.S. Department of Energy under the ASCR award DE-SC0008617 (the AIMES project</a:t>
            </a:r>
            <a:r>
              <a:rPr lang="en-US" dirty="0" smtClean="0">
                <a:latin typeface="Calisto MT" charset="0"/>
              </a:rPr>
              <a:t>)</a:t>
            </a:r>
            <a:endParaRPr lang="en-US" dirty="0">
              <a:latin typeface="Calisto MT" charset="0"/>
            </a:endParaRPr>
          </a:p>
          <a:p>
            <a:r>
              <a:rPr lang="en-US" dirty="0" smtClean="0">
                <a:latin typeface="Calisto MT" charset="0"/>
              </a:rPr>
              <a:t>It </a:t>
            </a:r>
            <a:r>
              <a:rPr lang="en-US" dirty="0">
                <a:latin typeface="Calisto MT" charset="0"/>
              </a:rPr>
              <a:t>has </a:t>
            </a:r>
            <a:r>
              <a:rPr lang="en-US" dirty="0" smtClean="0">
                <a:latin typeface="Calisto MT" charset="0"/>
              </a:rPr>
              <a:t>benefited </a:t>
            </a:r>
            <a:r>
              <a:rPr lang="en-US" dirty="0">
                <a:latin typeface="Calisto MT" charset="0"/>
              </a:rPr>
              <a:t>from discussions with </a:t>
            </a:r>
            <a:r>
              <a:rPr lang="en-US" dirty="0" err="1">
                <a:latin typeface="Calisto MT" charset="0"/>
              </a:rPr>
              <a:t>Shantenu</a:t>
            </a:r>
            <a:r>
              <a:rPr lang="en-US" dirty="0">
                <a:latin typeface="Calisto MT" charset="0"/>
              </a:rPr>
              <a:t> </a:t>
            </a:r>
            <a:r>
              <a:rPr lang="en-US" dirty="0" err="1">
                <a:latin typeface="Calisto MT" charset="0"/>
              </a:rPr>
              <a:t>Jha</a:t>
            </a:r>
            <a:r>
              <a:rPr lang="en-US" dirty="0">
                <a:latin typeface="Calisto MT" charset="0"/>
              </a:rPr>
              <a:t>, Andre </a:t>
            </a:r>
            <a:r>
              <a:rPr lang="en-US" dirty="0" err="1">
                <a:latin typeface="Calisto MT" charset="0"/>
              </a:rPr>
              <a:t>Merzky</a:t>
            </a:r>
            <a:r>
              <a:rPr lang="en-US" dirty="0">
                <a:latin typeface="Calisto MT" charset="0"/>
              </a:rPr>
              <a:t>, </a:t>
            </a:r>
            <a:r>
              <a:rPr lang="en-US" dirty="0" err="1">
                <a:latin typeface="Calisto MT" charset="0"/>
              </a:rPr>
              <a:t>Matteo</a:t>
            </a:r>
            <a:r>
              <a:rPr lang="en-US" dirty="0">
                <a:latin typeface="Calisto MT" charset="0"/>
              </a:rPr>
              <a:t> </a:t>
            </a:r>
            <a:r>
              <a:rPr lang="en-US" dirty="0" err="1">
                <a:latin typeface="Calisto MT" charset="0"/>
              </a:rPr>
              <a:t>Turilli</a:t>
            </a:r>
            <a:r>
              <a:rPr lang="en-US" dirty="0">
                <a:latin typeface="Calisto MT" charset="0"/>
              </a:rPr>
              <a:t>, Jon </a:t>
            </a:r>
            <a:r>
              <a:rPr lang="en-US" dirty="0" err="1">
                <a:latin typeface="Calisto MT" charset="0"/>
              </a:rPr>
              <a:t>Weissman</a:t>
            </a:r>
            <a:r>
              <a:rPr lang="en-US" dirty="0">
                <a:latin typeface="Calisto MT" charset="0"/>
              </a:rPr>
              <a:t>, and </a:t>
            </a:r>
            <a:r>
              <a:rPr lang="en-US" dirty="0" err="1">
                <a:latin typeface="Calisto MT" charset="0"/>
              </a:rPr>
              <a:t>Lavanya</a:t>
            </a:r>
            <a:r>
              <a:rPr lang="en-US" dirty="0">
                <a:latin typeface="Calisto MT" charset="0"/>
              </a:rPr>
              <a:t> </a:t>
            </a:r>
            <a:r>
              <a:rPr lang="en-US" dirty="0" err="1" smtClean="0">
                <a:latin typeface="Calisto MT" charset="0"/>
              </a:rPr>
              <a:t>Ramakrishnan</a:t>
            </a:r>
            <a:endParaRPr lang="en-US" dirty="0" smtClean="0">
              <a:latin typeface="Calisto MT" charset="0"/>
            </a:endParaRPr>
          </a:p>
          <a:p>
            <a:r>
              <a:rPr lang="en-US" dirty="0" smtClean="0">
                <a:latin typeface="Calisto MT" charset="0"/>
              </a:rPr>
              <a:t>Computing </a:t>
            </a:r>
            <a:r>
              <a:rPr lang="en-US" dirty="0">
                <a:latin typeface="Calisto MT" charset="0"/>
              </a:rPr>
              <a:t>resources were provided by the Argonne Leadership Computing </a:t>
            </a:r>
            <a:r>
              <a:rPr lang="en-US" dirty="0" smtClean="0">
                <a:latin typeface="Calisto MT" charset="0"/>
              </a:rPr>
              <a:t>Facility</a:t>
            </a:r>
          </a:p>
          <a:p>
            <a:r>
              <a:rPr lang="en-US" dirty="0" smtClean="0">
                <a:latin typeface="Calisto MT" charset="0"/>
              </a:rPr>
              <a:t>Work </a:t>
            </a:r>
            <a:r>
              <a:rPr lang="en-US" dirty="0">
                <a:latin typeface="Calisto MT" charset="0"/>
              </a:rPr>
              <a:t>by Katz was supported by the National Science Foundation while working at the Foundation. Any opinion, </a:t>
            </a:r>
            <a:r>
              <a:rPr lang="en-US" dirty="0" smtClean="0">
                <a:latin typeface="Calisto MT" charset="0"/>
              </a:rPr>
              <a:t>finding</a:t>
            </a:r>
            <a:r>
              <a:rPr lang="en-US" dirty="0">
                <a:latin typeface="Calisto MT" charset="0"/>
              </a:rPr>
              <a:t>, and conclusions or recommendations expressed in this material are those of the author(s) and do not necessarily reflect the views of the National Science Foundation.</a:t>
            </a:r>
          </a:p>
          <a:p>
            <a:endParaRPr lang="en-US" dirty="0"/>
          </a:p>
        </p:txBody>
      </p:sp>
      <p:sp>
        <p:nvSpPr>
          <p:cNvPr id="5"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9786120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Target</a:t>
            </a:r>
            <a:endParaRPr lang="en-NZ" dirty="0"/>
          </a:p>
        </p:txBody>
      </p:sp>
      <p:sp>
        <p:nvSpPr>
          <p:cNvPr id="3" name="Content Placeholder 2"/>
          <p:cNvSpPr>
            <a:spLocks noGrp="1"/>
          </p:cNvSpPr>
          <p:nvPr>
            <p:ph sz="quarter" idx="10"/>
          </p:nvPr>
        </p:nvSpPr>
        <p:spPr>
          <a:xfrm>
            <a:off x="395536" y="1494655"/>
            <a:ext cx="8303840" cy="4094585"/>
          </a:xfrm>
        </p:spPr>
        <p:txBody>
          <a:bodyPr>
            <a:normAutofit/>
          </a:bodyPr>
          <a:lstStyle/>
          <a:p>
            <a:r>
              <a:rPr lang="en-US" sz="2400" dirty="0">
                <a:latin typeface="Calisto MT" charset="0"/>
              </a:rPr>
              <a:t>We want to build a tool so that</a:t>
            </a:r>
          </a:p>
          <a:p>
            <a:pPr lvl="1"/>
            <a:r>
              <a:rPr lang="en-US" sz="2000" dirty="0">
                <a:latin typeface="Calisto MT" charset="0"/>
              </a:rPr>
              <a:t>Users can quickly and easily produce a synthetic distributed </a:t>
            </a:r>
            <a:r>
              <a:rPr lang="en-US" sz="2000" dirty="0" smtClean="0">
                <a:latin typeface="Calisto MT" charset="0"/>
              </a:rPr>
              <a:t>application that represents the key distributed characteristics of a real application</a:t>
            </a:r>
            <a:endParaRPr lang="en-US" sz="2000" dirty="0">
              <a:latin typeface="Calisto MT" charset="0"/>
            </a:endParaRPr>
          </a:p>
          <a:p>
            <a:pPr lvl="2"/>
            <a:r>
              <a:rPr lang="en-US" sz="1600" dirty="0">
                <a:latin typeface="Calisto MT" charset="0"/>
              </a:rPr>
              <a:t>The synthetic application should have </a:t>
            </a:r>
            <a:r>
              <a:rPr lang="en-US" sz="1600" dirty="0" smtClean="0">
                <a:latin typeface="Calisto MT" charset="0"/>
              </a:rPr>
              <a:t>task type (serial or parallel), runtime</a:t>
            </a:r>
            <a:r>
              <a:rPr lang="en-US" sz="1600" dirty="0">
                <a:latin typeface="Calisto MT" charset="0"/>
              </a:rPr>
              <a:t>, </a:t>
            </a:r>
            <a:r>
              <a:rPr lang="en-US" sz="1600" dirty="0" smtClean="0">
                <a:latin typeface="Calisto MT" charset="0"/>
              </a:rPr>
              <a:t>I/O buffer, I</a:t>
            </a:r>
            <a:r>
              <a:rPr lang="en-US" sz="1600" dirty="0">
                <a:latin typeface="Calisto MT" charset="0"/>
              </a:rPr>
              <a:t>/</a:t>
            </a:r>
            <a:r>
              <a:rPr lang="en-US" sz="1600" dirty="0" smtClean="0">
                <a:latin typeface="Calisto MT" charset="0"/>
              </a:rPr>
              <a:t>O quantity, computation and I/O interleaving pattern </a:t>
            </a:r>
            <a:r>
              <a:rPr lang="en-US" sz="1600" dirty="0">
                <a:latin typeface="Calisto MT" charset="0"/>
              </a:rPr>
              <a:t>and </a:t>
            </a:r>
            <a:r>
              <a:rPr lang="en-US" sz="1600" dirty="0" err="1">
                <a:latin typeface="Calisto MT" charset="0"/>
              </a:rPr>
              <a:t>intertask</a:t>
            </a:r>
            <a:r>
              <a:rPr lang="en-US" sz="1600" dirty="0">
                <a:latin typeface="Calisto MT" charset="0"/>
              </a:rPr>
              <a:t> communication </a:t>
            </a:r>
            <a:r>
              <a:rPr lang="en-US" sz="1600" dirty="0" smtClean="0">
                <a:latin typeface="Calisto MT" charset="0"/>
              </a:rPr>
              <a:t>that are similar to those of the </a:t>
            </a:r>
            <a:r>
              <a:rPr lang="en-US" sz="1600" dirty="0">
                <a:latin typeface="Calisto MT" charset="0"/>
              </a:rPr>
              <a:t>real application</a:t>
            </a:r>
          </a:p>
          <a:p>
            <a:pPr lvl="1"/>
            <a:r>
              <a:rPr lang="en-US" sz="2000" dirty="0">
                <a:latin typeface="Calisto MT" charset="0"/>
              </a:rPr>
              <a:t>The synthetic application </a:t>
            </a:r>
            <a:r>
              <a:rPr lang="en-US" sz="2000" dirty="0" smtClean="0">
                <a:latin typeface="Calisto MT" charset="0"/>
              </a:rPr>
              <a:t>is easy to run </a:t>
            </a:r>
            <a:r>
              <a:rPr lang="en-US" sz="2000" dirty="0">
                <a:latin typeface="Calisto MT" charset="0"/>
              </a:rPr>
              <a:t>in a distributed environment: grids, clusters, and clouds</a:t>
            </a:r>
          </a:p>
          <a:p>
            <a:pPr lvl="1"/>
            <a:r>
              <a:rPr lang="en-US" sz="2000" dirty="0">
                <a:latin typeface="Calisto MT" charset="0"/>
              </a:rPr>
              <a:t>The synthetic </a:t>
            </a:r>
            <a:r>
              <a:rPr lang="en-US" sz="2000" dirty="0" smtClean="0">
                <a:latin typeface="Calisto MT" charset="0"/>
              </a:rPr>
              <a:t>application </a:t>
            </a:r>
            <a:r>
              <a:rPr lang="en-US" sz="2000" dirty="0">
                <a:latin typeface="Calisto MT" charset="0"/>
              </a:rPr>
              <a:t>should be executable with </a:t>
            </a:r>
            <a:r>
              <a:rPr lang="en-US" sz="2000" dirty="0" smtClean="0">
                <a:latin typeface="Calisto MT" charset="0"/>
              </a:rPr>
              <a:t>common </a:t>
            </a:r>
            <a:r>
              <a:rPr lang="en-US" sz="2000" dirty="0">
                <a:latin typeface="Calisto MT" charset="0"/>
              </a:rPr>
              <a:t>distributed computing </a:t>
            </a:r>
            <a:r>
              <a:rPr lang="en-US" sz="2000" dirty="0" smtClean="0">
                <a:latin typeface="Calisto MT" charset="0"/>
              </a:rPr>
              <a:t>middleware</a:t>
            </a:r>
            <a:r>
              <a:rPr lang="en-US" sz="2000" dirty="0">
                <a:latin typeface="Calisto MT" charset="0"/>
              </a:rPr>
              <a:t> </a:t>
            </a:r>
            <a:r>
              <a:rPr lang="en-US" sz="2000" dirty="0" smtClean="0">
                <a:latin typeface="Calisto MT" charset="0"/>
              </a:rPr>
              <a:t>(e.g., </a:t>
            </a:r>
            <a:r>
              <a:rPr lang="en-US" sz="2000" dirty="0">
                <a:latin typeface="Calisto MT" charset="0"/>
              </a:rPr>
              <a:t>Swift and </a:t>
            </a:r>
            <a:r>
              <a:rPr lang="en-US" sz="2000" dirty="0" smtClean="0">
                <a:latin typeface="Calisto MT" charset="0"/>
              </a:rPr>
              <a:t>Pegasus) </a:t>
            </a:r>
            <a:r>
              <a:rPr lang="en-US" sz="2000" dirty="0">
                <a:latin typeface="Calisto MT" charset="0"/>
              </a:rPr>
              <a:t>as well as the ubiquitous Unix shell</a:t>
            </a:r>
          </a:p>
          <a:p>
            <a:pPr lvl="1"/>
            <a:endParaRPr lang="en-US" sz="2000" dirty="0">
              <a:latin typeface="Calisto MT" charset="0"/>
            </a:endParaRPr>
          </a:p>
          <a:p>
            <a:endParaRPr lang="en-NZ" dirty="0"/>
          </a:p>
        </p:txBody>
      </p:sp>
      <p:sp>
        <p:nvSpPr>
          <p:cNvPr id="4"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640675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a:t>
            </a:r>
            <a:endParaRPr lang="en-US" dirty="0"/>
          </a:p>
        </p:txBody>
      </p:sp>
      <p:sp>
        <p:nvSpPr>
          <p:cNvPr id="3" name="Content Placeholder 2"/>
          <p:cNvSpPr>
            <a:spLocks noGrp="1"/>
          </p:cNvSpPr>
          <p:nvPr>
            <p:ph sz="quarter" idx="10"/>
          </p:nvPr>
        </p:nvSpPr>
        <p:spPr/>
        <p:txBody>
          <a:bodyPr/>
          <a:lstStyle/>
          <a:p>
            <a:r>
              <a:rPr lang="en-US" dirty="0" smtClean="0"/>
              <a:t>The Skeleton tool is open source at:</a:t>
            </a:r>
          </a:p>
          <a:p>
            <a:pPr marL="0" indent="0">
              <a:buNone/>
            </a:pPr>
            <a:r>
              <a:rPr lang="en-US" dirty="0"/>
              <a:t>https://</a:t>
            </a:r>
            <a:r>
              <a:rPr lang="en-US" dirty="0" err="1"/>
              <a:t>github.com</a:t>
            </a:r>
            <a:r>
              <a:rPr lang="en-US" dirty="0"/>
              <a:t>/</a:t>
            </a:r>
            <a:r>
              <a:rPr lang="en-US" dirty="0" err="1"/>
              <a:t>applicationskeleton</a:t>
            </a:r>
            <a:r>
              <a:rPr lang="en-US" dirty="0"/>
              <a:t>/Skeleton </a:t>
            </a:r>
          </a:p>
          <a:p>
            <a:r>
              <a:rPr lang="en-US" dirty="0" smtClean="0"/>
              <a:t>We invite community to try it and to contribute to it.</a:t>
            </a:r>
            <a:endParaRPr lang="en-US" dirty="0"/>
          </a:p>
        </p:txBody>
      </p:sp>
      <p:pic>
        <p:nvPicPr>
          <p:cNvPr id="5" name="Picture 4" descr="skeleton-qr-co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0" y="2780928"/>
            <a:ext cx="3607792" cy="3607792"/>
          </a:xfrm>
          <a:prstGeom prst="rect">
            <a:avLst/>
          </a:prstGeom>
        </p:spPr>
      </p:pic>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45523104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
        <p:nvSpPr>
          <p:cNvPr id="3" name="Content Placeholder 2"/>
          <p:cNvSpPr>
            <a:spLocks noGrp="1"/>
          </p:cNvSpPr>
          <p:nvPr>
            <p:ph sz="quarter" idx="10"/>
          </p:nvPr>
        </p:nvSpPr>
        <p:spPr/>
        <p:txBody>
          <a:bodyPr/>
          <a:lstStyle/>
          <a:p>
            <a:r>
              <a:rPr lang="en-US" dirty="0" smtClean="0"/>
              <a:t>Questions?</a:t>
            </a:r>
            <a:endParaRPr lang="en-US" dirty="0"/>
          </a:p>
        </p:txBody>
      </p:sp>
      <p:pic>
        <p:nvPicPr>
          <p:cNvPr id="5" name="Picture 4" descr="skeleton-qr-co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0" y="2780928"/>
            <a:ext cx="3607792" cy="3607792"/>
          </a:xfrm>
          <a:prstGeom prst="rect">
            <a:avLst/>
          </a:prstGeom>
        </p:spPr>
      </p:pic>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1369767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sto MT" charset="0"/>
              </a:rPr>
              <a:t>Classes of Distributed </a:t>
            </a:r>
            <a:r>
              <a:rPr lang="en-US" dirty="0">
                <a:latin typeface="Calisto MT" charset="0"/>
              </a:rPr>
              <a:t>Applications</a:t>
            </a:r>
            <a:endParaRPr lang="en-US" dirty="0"/>
          </a:p>
        </p:txBody>
      </p:sp>
      <p:sp>
        <p:nvSpPr>
          <p:cNvPr id="3" name="Content Placeholder 2"/>
          <p:cNvSpPr>
            <a:spLocks noGrp="1"/>
          </p:cNvSpPr>
          <p:nvPr>
            <p:ph sz="quarter" idx="10"/>
          </p:nvPr>
        </p:nvSpPr>
        <p:spPr>
          <a:xfrm>
            <a:off x="228600" y="990600"/>
            <a:ext cx="8447856" cy="5257800"/>
          </a:xfrm>
        </p:spPr>
        <p:txBody>
          <a:bodyPr>
            <a:normAutofit/>
          </a:bodyPr>
          <a:lstStyle/>
          <a:p>
            <a:r>
              <a:rPr lang="en-US" sz="2400" dirty="0">
                <a:latin typeface="Calisto MT" charset="0"/>
              </a:rPr>
              <a:t>Bag of Tasks: </a:t>
            </a:r>
            <a:r>
              <a:rPr lang="en-US" sz="2400" dirty="0" smtClean="0">
                <a:latin typeface="Calisto MT" charset="0"/>
              </a:rPr>
              <a:t>a </a:t>
            </a:r>
            <a:r>
              <a:rPr lang="en-US" sz="2400" dirty="0">
                <a:latin typeface="Calisto MT" charset="0"/>
              </a:rPr>
              <a:t>set of independent tasks</a:t>
            </a:r>
          </a:p>
          <a:p>
            <a:r>
              <a:rPr lang="en-US" sz="2400" dirty="0" err="1" smtClean="0">
                <a:latin typeface="Calisto MT" charset="0"/>
              </a:rPr>
              <a:t>MapReduce</a:t>
            </a:r>
            <a:r>
              <a:rPr lang="en-US" sz="2400" dirty="0" smtClean="0">
                <a:latin typeface="Calisto MT" charset="0"/>
              </a:rPr>
              <a:t>: a set of distributed application with key-value pairs as intermediate data format</a:t>
            </a:r>
          </a:p>
          <a:p>
            <a:r>
              <a:rPr lang="en-US" sz="2400" dirty="0" smtClean="0">
                <a:latin typeface="Calisto MT" charset="0"/>
              </a:rPr>
              <a:t>Iterative </a:t>
            </a:r>
            <a:r>
              <a:rPr lang="en-US" sz="2400" dirty="0" err="1" smtClean="0">
                <a:latin typeface="Calisto MT" charset="0"/>
              </a:rPr>
              <a:t>MapReduce</a:t>
            </a:r>
            <a:r>
              <a:rPr lang="en-US" sz="2400" dirty="0" smtClean="0">
                <a:latin typeface="Calisto MT" charset="0"/>
              </a:rPr>
              <a:t>: </a:t>
            </a:r>
            <a:r>
              <a:rPr lang="en-US" sz="2400" dirty="0" err="1" smtClean="0">
                <a:latin typeface="Calisto MT" charset="0"/>
              </a:rPr>
              <a:t>MapReduce</a:t>
            </a:r>
            <a:r>
              <a:rPr lang="en-US" sz="2400" dirty="0" smtClean="0">
                <a:latin typeface="Calisto MT" charset="0"/>
              </a:rPr>
              <a:t> application with iteration requirement</a:t>
            </a:r>
          </a:p>
          <a:p>
            <a:r>
              <a:rPr lang="en-US" sz="2400" dirty="0" smtClean="0">
                <a:latin typeface="Calisto MT" charset="0"/>
              </a:rPr>
              <a:t>Campaign</a:t>
            </a:r>
            <a:r>
              <a:rPr lang="en-US" sz="2400" dirty="0">
                <a:latin typeface="Calisto MT" charset="0"/>
              </a:rPr>
              <a:t>: </a:t>
            </a:r>
            <a:r>
              <a:rPr lang="en-US" sz="2400" dirty="0" smtClean="0">
                <a:latin typeface="Calisto MT" charset="0"/>
              </a:rPr>
              <a:t>an </a:t>
            </a:r>
            <a:r>
              <a:rPr lang="en-US" sz="2400" dirty="0">
                <a:latin typeface="Calisto MT" charset="0"/>
              </a:rPr>
              <a:t>iterative application with a varying set of tasks that must be run to completion in each iteration</a:t>
            </a:r>
          </a:p>
          <a:p>
            <a:r>
              <a:rPr lang="en-US" sz="2400" dirty="0" smtClean="0">
                <a:latin typeface="Calisto MT" charset="0"/>
              </a:rPr>
              <a:t>Multi-stage Workflow: a set of distributed applications with multiple stages that use POSIX files as intermediate data format</a:t>
            </a:r>
          </a:p>
          <a:p>
            <a:r>
              <a:rPr lang="en-US" sz="2400" dirty="0" smtClean="0">
                <a:solidFill>
                  <a:srgbClr val="FF0000"/>
                </a:solidFill>
                <a:latin typeface="Calisto MT" charset="0"/>
              </a:rPr>
              <a:t>Concurrent </a:t>
            </a:r>
            <a:r>
              <a:rPr lang="en-US" sz="2400" dirty="0">
                <a:solidFill>
                  <a:srgbClr val="FF0000"/>
                </a:solidFill>
                <a:latin typeface="Calisto MT" charset="0"/>
              </a:rPr>
              <a:t>Tasks: </a:t>
            </a:r>
            <a:r>
              <a:rPr lang="en-US" sz="2400" dirty="0" smtClean="0">
                <a:solidFill>
                  <a:srgbClr val="FF0000"/>
                </a:solidFill>
                <a:latin typeface="Calisto MT" charset="0"/>
              </a:rPr>
              <a:t>a </a:t>
            </a:r>
            <a:r>
              <a:rPr lang="en-US" sz="2400" dirty="0">
                <a:solidFill>
                  <a:srgbClr val="FF0000"/>
                </a:solidFill>
                <a:latin typeface="Calisto MT" charset="0"/>
              </a:rPr>
              <a:t>set of tasks that have to be executed at the same </a:t>
            </a:r>
            <a:r>
              <a:rPr lang="en-US" sz="2400" dirty="0" smtClean="0">
                <a:solidFill>
                  <a:srgbClr val="FF0000"/>
                </a:solidFill>
                <a:latin typeface="Calisto MT" charset="0"/>
              </a:rPr>
              <a:t>time (not supported by current work)</a:t>
            </a:r>
            <a:endParaRPr lang="en-US" sz="2400" dirty="0">
              <a:solidFill>
                <a:srgbClr val="FF0000"/>
              </a:solidFill>
              <a:latin typeface="Calisto MT" charset="0"/>
            </a:endParaRPr>
          </a:p>
          <a:p>
            <a:pPr marL="0" indent="0">
              <a:buNone/>
            </a:pPr>
            <a:endParaRPr lang="en-US" sz="2400" dirty="0"/>
          </a:p>
        </p:txBody>
      </p:sp>
      <p:sp>
        <p:nvSpPr>
          <p:cNvPr id="4"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552272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Contributions</a:t>
            </a:r>
            <a:endParaRPr lang="en-US" dirty="0"/>
          </a:p>
        </p:txBody>
      </p:sp>
      <p:sp>
        <p:nvSpPr>
          <p:cNvPr id="3" name="Content Placeholder 2"/>
          <p:cNvSpPr>
            <a:spLocks noGrp="1"/>
          </p:cNvSpPr>
          <p:nvPr>
            <p:ph sz="quarter" idx="10"/>
          </p:nvPr>
        </p:nvSpPr>
        <p:spPr>
          <a:xfrm>
            <a:off x="228600" y="990600"/>
            <a:ext cx="8553450" cy="4454624"/>
          </a:xfrm>
        </p:spPr>
        <p:txBody>
          <a:bodyPr>
            <a:normAutofit fontScale="85000" lnSpcReduction="20000"/>
          </a:bodyPr>
          <a:lstStyle/>
          <a:p>
            <a:r>
              <a:rPr lang="en-US" dirty="0" smtClean="0"/>
              <a:t>An application abstraction that gives users good expressiveness and ease of programming to capture the key performance elements of distributed applications</a:t>
            </a:r>
          </a:p>
          <a:p>
            <a:r>
              <a:rPr lang="en-US" dirty="0" smtClean="0"/>
              <a:t>A versatile Skeleton task implementation that is configurable (number of tasks</a:t>
            </a:r>
            <a:r>
              <a:rPr lang="en-US" dirty="0"/>
              <a:t>, serial or </a:t>
            </a:r>
            <a:r>
              <a:rPr lang="en-US" dirty="0" smtClean="0"/>
              <a:t>parallel tasks, amount of I/O and computation, I/O buffer size, computation and I/O interleaving options)</a:t>
            </a:r>
          </a:p>
          <a:p>
            <a:r>
              <a:rPr lang="en-US" dirty="0" smtClean="0"/>
              <a:t>An interoperable Skeleton implementation that works with mainstream workflow frameworks and systems (Swift, Pegasus, and Shell)</a:t>
            </a:r>
          </a:p>
          <a:p>
            <a:r>
              <a:rPr lang="en-US" dirty="0" smtClean="0"/>
              <a:t>The usage of Skeleton applications to simplify system optimization implementation and highlight their impacts</a:t>
            </a:r>
            <a:endParaRPr lang="en-US" dirty="0"/>
          </a:p>
        </p:txBody>
      </p:sp>
      <p:sp>
        <p:nvSpPr>
          <p:cNvPr id="5" name="Rectangle 4"/>
          <p:cNvSpPr/>
          <p:nvPr/>
        </p:nvSpPr>
        <p:spPr>
          <a:xfrm>
            <a:off x="0" y="5445224"/>
            <a:ext cx="9144000" cy="923330"/>
          </a:xfrm>
          <a:prstGeom prst="rect">
            <a:avLst/>
          </a:prstGeom>
        </p:spPr>
        <p:txBody>
          <a:bodyPr wrap="square">
            <a:spAutoFit/>
          </a:bodyPr>
          <a:lstStyle/>
          <a:p>
            <a:r>
              <a:rPr lang="en-US" dirty="0" smtClean="0"/>
              <a:t>Previous work: Zhao </a:t>
            </a:r>
            <a:r>
              <a:rPr lang="en-US" dirty="0"/>
              <a:t>Zhang and </a:t>
            </a:r>
            <a:r>
              <a:rPr lang="en-US" dirty="0" smtClean="0"/>
              <a:t>Daniel </a:t>
            </a:r>
            <a:r>
              <a:rPr lang="en-US" dirty="0"/>
              <a:t>S. Katz, "Application Skeletons: Encapsulating MTC Application Task Computation and I/O</a:t>
            </a:r>
            <a:r>
              <a:rPr lang="en-US" dirty="0" smtClean="0"/>
              <a:t>,” </a:t>
            </a:r>
            <a:r>
              <a:rPr lang="en-US" dirty="0"/>
              <a:t>Proceedings of 6th Workshop on Many-Task Computing on Grids and Supercomputers (MTAGS), (in conjunction with SC13), 2013.</a:t>
            </a:r>
          </a:p>
        </p:txBody>
      </p:sp>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7163095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a:t>
            </a:r>
            <a:endParaRPr lang="en-US" dirty="0"/>
          </a:p>
        </p:txBody>
      </p:sp>
      <p:sp>
        <p:nvSpPr>
          <p:cNvPr id="175" name="Content Placeholder 2"/>
          <p:cNvSpPr>
            <a:spLocks noGrp="1"/>
          </p:cNvSpPr>
          <p:nvPr>
            <p:ph sz="quarter" idx="10"/>
          </p:nvPr>
        </p:nvSpPr>
        <p:spPr>
          <a:xfrm>
            <a:off x="397811" y="1484784"/>
            <a:ext cx="8350653" cy="4392488"/>
          </a:xfrm>
        </p:spPr>
        <p:txBody>
          <a:bodyPr>
            <a:normAutofit/>
          </a:bodyPr>
          <a:lstStyle/>
          <a:p>
            <a:r>
              <a:rPr lang="en-US" sz="2400" dirty="0" smtClean="0">
                <a:latin typeface="Calisto MT" charset="0"/>
              </a:rPr>
              <a:t>Balance </a:t>
            </a:r>
            <a:r>
              <a:rPr lang="en-US" sz="2400">
                <a:latin typeface="Calisto MT" charset="0"/>
              </a:rPr>
              <a:t>the </a:t>
            </a:r>
            <a:r>
              <a:rPr lang="en-US" sz="2400" smtClean="0">
                <a:latin typeface="Calisto MT" charset="0"/>
              </a:rPr>
              <a:t>ease </a:t>
            </a:r>
            <a:r>
              <a:rPr lang="en-US" sz="2400" dirty="0" smtClean="0">
                <a:latin typeface="Calisto MT" charset="0"/>
              </a:rPr>
              <a:t>of programming and usage with </a:t>
            </a:r>
            <a:r>
              <a:rPr lang="en-US" sz="2400" dirty="0">
                <a:latin typeface="Calisto MT" charset="0"/>
              </a:rPr>
              <a:t>the performance gap between Skeleton applications and real applications</a:t>
            </a:r>
          </a:p>
          <a:p>
            <a:pPr marL="0" indent="0">
              <a:buNone/>
            </a:pPr>
            <a:endParaRPr lang="en-NZ" sz="2400" dirty="0" smtClean="0"/>
          </a:p>
        </p:txBody>
      </p:sp>
      <p:pic>
        <p:nvPicPr>
          <p:cNvPr id="5" name="Picture 4" descr="TradeOf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348880"/>
            <a:ext cx="4132808" cy="3993500"/>
          </a:xfrm>
          <a:prstGeom prst="rect">
            <a:avLst/>
          </a:prstGeom>
        </p:spPr>
      </p:pic>
      <p:sp>
        <p:nvSpPr>
          <p:cNvPr id="6"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856450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 Multi-Stage Application Example</a:t>
            </a:r>
            <a:endParaRPr lang="en-US" dirty="0"/>
          </a:p>
        </p:txBody>
      </p:sp>
      <p:sp>
        <p:nvSpPr>
          <p:cNvPr id="84" name="Content Placeholder 2"/>
          <p:cNvSpPr>
            <a:spLocks noGrp="1"/>
          </p:cNvSpPr>
          <p:nvPr>
            <p:ph idx="4294967295"/>
          </p:nvPr>
        </p:nvSpPr>
        <p:spPr>
          <a:xfrm>
            <a:off x="4376093" y="1627181"/>
            <a:ext cx="4170362" cy="3932238"/>
          </a:xfrm>
          <a:prstGeom prst="rect">
            <a:avLst/>
          </a:prstGeom>
        </p:spPr>
        <p:txBody>
          <a:bodyPr/>
          <a:lstStyle/>
          <a:p>
            <a:r>
              <a:rPr lang="en-US" sz="2000" dirty="0" smtClean="0">
                <a:latin typeface="Calisto MT" charset="0"/>
              </a:rPr>
              <a:t>Applications have </a:t>
            </a:r>
            <a:r>
              <a:rPr lang="en-US" sz="2000" dirty="0">
                <a:latin typeface="Calisto MT" charset="0"/>
              </a:rPr>
              <a:t>stages</a:t>
            </a:r>
          </a:p>
          <a:p>
            <a:r>
              <a:rPr lang="en-US" sz="2000" dirty="0">
                <a:latin typeface="Calisto MT" charset="0"/>
              </a:rPr>
              <a:t>Each stage has tasks</a:t>
            </a:r>
          </a:p>
          <a:p>
            <a:pPr lvl="1"/>
            <a:r>
              <a:rPr lang="en-US" sz="1600" dirty="0" smtClean="0">
                <a:latin typeface="Calisto MT" charset="0"/>
              </a:rPr>
              <a:t>Tasks have types (serial/parallel)</a:t>
            </a:r>
          </a:p>
          <a:p>
            <a:pPr lvl="1"/>
            <a:r>
              <a:rPr lang="en-US" sz="1600" dirty="0" smtClean="0">
                <a:latin typeface="Calisto MT" charset="0"/>
              </a:rPr>
              <a:t>Tasks have computation lengths</a:t>
            </a:r>
          </a:p>
          <a:p>
            <a:pPr lvl="1"/>
            <a:r>
              <a:rPr lang="en-US" sz="1600" dirty="0" err="1" smtClean="0">
                <a:latin typeface="Calisto MT" charset="0"/>
              </a:rPr>
              <a:t>Input/Output</a:t>
            </a:r>
            <a:r>
              <a:rPr lang="en-US" sz="1600" dirty="0" smtClean="0">
                <a:latin typeface="Calisto MT" charset="0"/>
              </a:rPr>
              <a:t> files have sizes</a:t>
            </a:r>
          </a:p>
          <a:p>
            <a:pPr lvl="1"/>
            <a:r>
              <a:rPr lang="en-US" sz="1600" dirty="0" smtClean="0">
                <a:latin typeface="Calisto MT" charset="0"/>
              </a:rPr>
              <a:t>I/O is through buffers</a:t>
            </a:r>
          </a:p>
          <a:p>
            <a:pPr lvl="1"/>
            <a:r>
              <a:rPr lang="en-US" sz="1600" dirty="0" smtClean="0">
                <a:latin typeface="Calisto MT" charset="0"/>
              </a:rPr>
              <a:t>Input files can be (pre) existing files or Output files from previous stages</a:t>
            </a:r>
          </a:p>
          <a:p>
            <a:pPr lvl="1"/>
            <a:r>
              <a:rPr lang="en-US" sz="1600" dirty="0" smtClean="0">
                <a:latin typeface="Calisto MT" charset="0"/>
              </a:rPr>
              <a:t>Computation and I/O can be interleaved</a:t>
            </a:r>
            <a:endParaRPr lang="en-US" sz="1600" dirty="0">
              <a:latin typeface="Calisto MT" charset="0"/>
            </a:endParaRPr>
          </a:p>
          <a:p>
            <a:r>
              <a:rPr lang="en-US" sz="2000" dirty="0">
                <a:latin typeface="Calisto MT" charset="0"/>
              </a:rPr>
              <a:t>Each stage has input/output files</a:t>
            </a:r>
          </a:p>
          <a:p>
            <a:pPr lvl="1"/>
            <a:r>
              <a:rPr lang="en-US" sz="1600" dirty="0" smtClean="0">
                <a:latin typeface="Calisto MT" charset="0"/>
              </a:rPr>
              <a:t>Input </a:t>
            </a:r>
            <a:r>
              <a:rPr lang="en-US" sz="1600" dirty="0">
                <a:latin typeface="Calisto MT" charset="0"/>
              </a:rPr>
              <a:t>files map to </a:t>
            </a:r>
            <a:r>
              <a:rPr lang="en-US" sz="1600" dirty="0" smtClean="0">
                <a:latin typeface="Calisto MT" charset="0"/>
              </a:rPr>
              <a:t>tasks with patterns</a:t>
            </a:r>
            <a:endParaRPr lang="en-US" sz="1600" dirty="0">
              <a:latin typeface="Calisto MT" charset="0"/>
            </a:endParaRPr>
          </a:p>
        </p:txBody>
      </p:sp>
      <p:pic>
        <p:nvPicPr>
          <p:cNvPr id="85" name="Picture 5" descr="s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22394"/>
            <a:ext cx="34829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ounded Rectangle 85"/>
          <p:cNvSpPr/>
          <p:nvPr/>
        </p:nvSpPr>
        <p:spPr>
          <a:xfrm>
            <a:off x="861106" y="189235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Rounded Rectangle 86"/>
          <p:cNvSpPr/>
          <p:nvPr/>
        </p:nvSpPr>
        <p:spPr>
          <a:xfrm>
            <a:off x="861106" y="3212077"/>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Rounded Rectangle 87"/>
          <p:cNvSpPr/>
          <p:nvPr/>
        </p:nvSpPr>
        <p:spPr>
          <a:xfrm>
            <a:off x="861106" y="451896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Rounded Rectangle 88"/>
          <p:cNvSpPr/>
          <p:nvPr/>
        </p:nvSpPr>
        <p:spPr>
          <a:xfrm>
            <a:off x="683568" y="134076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Rounded Rectangle 89"/>
          <p:cNvSpPr/>
          <p:nvPr/>
        </p:nvSpPr>
        <p:spPr>
          <a:xfrm>
            <a:off x="683568" y="266048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Rounded Rectangle 90"/>
          <p:cNvSpPr/>
          <p:nvPr/>
        </p:nvSpPr>
        <p:spPr>
          <a:xfrm>
            <a:off x="683568" y="3994566"/>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Rounded Rectangle 91"/>
          <p:cNvSpPr/>
          <p:nvPr/>
        </p:nvSpPr>
        <p:spPr>
          <a:xfrm>
            <a:off x="683568" y="532431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66274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
                                            <p:txEl>
                                              <p:pRg st="8" end="8"/>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Skeleton Abstraction</a:t>
            </a:r>
            <a:endParaRPr lang="en-US" dirty="0"/>
          </a:p>
        </p:txBody>
      </p:sp>
      <p:sp>
        <p:nvSpPr>
          <p:cNvPr id="10" name="Content Placeholder 9"/>
          <p:cNvSpPr>
            <a:spLocks noGrp="1"/>
          </p:cNvSpPr>
          <p:nvPr>
            <p:ph sz="quarter" idx="10"/>
          </p:nvPr>
        </p:nvSpPr>
        <p:spPr/>
        <p:txBody>
          <a:bodyPr>
            <a:normAutofit fontScale="92500" lnSpcReduction="10000"/>
          </a:bodyPr>
          <a:lstStyle/>
          <a:p>
            <a:pPr>
              <a:defRPr/>
            </a:pPr>
            <a:r>
              <a:rPr lang="en-US" sz="2800" dirty="0">
                <a:latin typeface="Calisto MT" charset="0"/>
              </a:rPr>
              <a:t>Application Skeletons abstract an application </a:t>
            </a:r>
            <a:r>
              <a:rPr lang="en-US" sz="2800" dirty="0" smtClean="0">
                <a:latin typeface="Calisto MT" charset="0"/>
              </a:rPr>
              <a:t>using a </a:t>
            </a:r>
            <a:r>
              <a:rPr lang="en-US" sz="2800" dirty="0">
                <a:latin typeface="Calisto MT" charset="0"/>
              </a:rPr>
              <a:t>top-down approach: an application is composed of stages, each of which is composed of tasks.</a:t>
            </a:r>
          </a:p>
          <a:p>
            <a:pPr>
              <a:defRPr/>
            </a:pPr>
            <a:r>
              <a:rPr lang="en-US" sz="2800" dirty="0" smtClean="0">
                <a:latin typeface="Calisto MT" charset="0"/>
              </a:rPr>
              <a:t>An application can be defined by a configuration file containing:</a:t>
            </a:r>
          </a:p>
          <a:p>
            <a:pPr lvl="1">
              <a:defRPr/>
            </a:pPr>
            <a:r>
              <a:rPr lang="en-US" sz="2400" dirty="0" smtClean="0">
                <a:latin typeface="Calisto MT" charset="0"/>
              </a:rPr>
              <a:t>Number of stages</a:t>
            </a:r>
            <a:endParaRPr lang="en-US" sz="2000" dirty="0">
              <a:latin typeface="Calisto MT" charset="0"/>
            </a:endParaRPr>
          </a:p>
          <a:p>
            <a:pPr lvl="1">
              <a:defRPr/>
            </a:pPr>
            <a:r>
              <a:rPr lang="en-US" sz="2400" dirty="0" smtClean="0">
                <a:latin typeface="Calisto MT" charset="0"/>
              </a:rPr>
              <a:t>For each stage</a:t>
            </a:r>
          </a:p>
          <a:p>
            <a:pPr lvl="2">
              <a:defRPr/>
            </a:pPr>
            <a:r>
              <a:rPr lang="en-US" sz="2000" dirty="0" smtClean="0">
                <a:latin typeface="Calisto MT" charset="0"/>
              </a:rPr>
              <a:t>Task types (serial/parallel)</a:t>
            </a:r>
          </a:p>
          <a:p>
            <a:pPr lvl="2">
              <a:defRPr/>
            </a:pPr>
            <a:r>
              <a:rPr lang="en-US" sz="2000" dirty="0" smtClean="0">
                <a:latin typeface="Calisto MT" charset="0"/>
              </a:rPr>
              <a:t>Tasks (number and computation length)</a:t>
            </a:r>
          </a:p>
          <a:p>
            <a:pPr lvl="2">
              <a:defRPr/>
            </a:pPr>
            <a:r>
              <a:rPr lang="en-US" sz="2000" dirty="0" smtClean="0">
                <a:latin typeface="Calisto MT" charset="0"/>
              </a:rPr>
              <a:t>Number of processes for each task</a:t>
            </a:r>
          </a:p>
          <a:p>
            <a:pPr lvl="2">
              <a:defRPr/>
            </a:pPr>
            <a:r>
              <a:rPr lang="en-US" sz="2000" dirty="0" smtClean="0">
                <a:latin typeface="Calisto MT" charset="0"/>
              </a:rPr>
              <a:t>Input files (number, sizes, and mapping to tasks)</a:t>
            </a:r>
            <a:endParaRPr lang="en-US" sz="2800" dirty="0" smtClean="0">
              <a:latin typeface="Calisto MT" charset="0"/>
            </a:endParaRPr>
          </a:p>
          <a:p>
            <a:pPr lvl="2">
              <a:defRPr/>
            </a:pPr>
            <a:r>
              <a:rPr lang="en-US" sz="2000" dirty="0" smtClean="0">
                <a:latin typeface="Calisto MT" charset="0"/>
              </a:rPr>
              <a:t>Output </a:t>
            </a:r>
            <a:r>
              <a:rPr lang="en-US" sz="2000" dirty="0">
                <a:latin typeface="Calisto MT" charset="0"/>
              </a:rPr>
              <a:t>files (number, </a:t>
            </a:r>
            <a:r>
              <a:rPr lang="en-US" sz="2000" dirty="0" smtClean="0">
                <a:latin typeface="Calisto MT" charset="0"/>
              </a:rPr>
              <a:t>sizes)</a:t>
            </a:r>
          </a:p>
          <a:p>
            <a:pPr lvl="2">
              <a:defRPr/>
            </a:pPr>
            <a:r>
              <a:rPr lang="en-US" sz="2000" dirty="0" smtClean="0">
                <a:latin typeface="Calisto MT" charset="0"/>
              </a:rPr>
              <a:t>I/O buffer size</a:t>
            </a:r>
          </a:p>
          <a:p>
            <a:pPr lvl="2">
              <a:defRPr/>
            </a:pPr>
            <a:r>
              <a:rPr lang="en-US" sz="2000" dirty="0" smtClean="0">
                <a:latin typeface="Calisto MT" charset="0"/>
              </a:rPr>
              <a:t>Computation and I/O interleaving option</a:t>
            </a:r>
            <a:endParaRPr lang="en-US" sz="2000" dirty="0">
              <a:latin typeface="Calisto MT" charset="0"/>
            </a:endParaRPr>
          </a:p>
          <a:p>
            <a:pPr lvl="2">
              <a:defRPr/>
            </a:pPr>
            <a:endParaRPr lang="en-US" sz="2000" dirty="0">
              <a:latin typeface="Calisto MT" charset="0"/>
            </a:endParaRPr>
          </a:p>
        </p:txBody>
      </p:sp>
      <p:sp>
        <p:nvSpPr>
          <p:cNvPr id="4"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3895547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Skeleton Tool Design</a:t>
            </a:r>
            <a:endParaRPr lang="en-US" dirty="0"/>
          </a:p>
        </p:txBody>
      </p:sp>
      <p:sp>
        <p:nvSpPr>
          <p:cNvPr id="59" name="Content Placeholder 2"/>
          <p:cNvSpPr>
            <a:spLocks noGrp="1"/>
          </p:cNvSpPr>
          <p:nvPr>
            <p:ph idx="4294967295"/>
          </p:nvPr>
        </p:nvSpPr>
        <p:spPr>
          <a:xfrm>
            <a:off x="467544" y="1124744"/>
            <a:ext cx="8568952" cy="4824536"/>
          </a:xfrm>
          <a:prstGeom prst="rect">
            <a:avLst/>
          </a:prstGeom>
        </p:spPr>
        <p:txBody>
          <a:bodyPr/>
          <a:lstStyle/>
          <a:p>
            <a:r>
              <a:rPr lang="en-US" dirty="0">
                <a:latin typeface="Calisto MT" charset="0"/>
              </a:rPr>
              <a:t>The Skeleton tool is implemented as a parser.</a:t>
            </a:r>
          </a:p>
        </p:txBody>
      </p:sp>
      <p:sp>
        <p:nvSpPr>
          <p:cNvPr id="62" name="Snip Single Corner Rectangle 61"/>
          <p:cNvSpPr/>
          <p:nvPr/>
        </p:nvSpPr>
        <p:spPr>
          <a:xfrm>
            <a:off x="856139" y="3154501"/>
            <a:ext cx="1719111" cy="160346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Configuration </a:t>
            </a:r>
            <a:br>
              <a:rPr lang="en-US" dirty="0">
                <a:solidFill>
                  <a:schemeClr val="tx1"/>
                </a:solidFill>
              </a:rPr>
            </a:br>
            <a:r>
              <a:rPr lang="en-US" dirty="0">
                <a:solidFill>
                  <a:schemeClr val="tx1"/>
                </a:solidFill>
              </a:rPr>
              <a:t>File</a:t>
            </a:r>
          </a:p>
        </p:txBody>
      </p:sp>
      <p:sp>
        <p:nvSpPr>
          <p:cNvPr id="63" name="Oval 62"/>
          <p:cNvSpPr/>
          <p:nvPr/>
        </p:nvSpPr>
        <p:spPr>
          <a:xfrm>
            <a:off x="3191050" y="3154501"/>
            <a:ext cx="1873061" cy="1603461"/>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rgbClr val="000000"/>
                </a:solidFill>
              </a:rPr>
              <a:t>Skeleton</a:t>
            </a:r>
          </a:p>
          <a:p>
            <a:pPr algn="ctr">
              <a:defRPr/>
            </a:pPr>
            <a:r>
              <a:rPr lang="en-US" dirty="0" smtClean="0">
                <a:solidFill>
                  <a:srgbClr val="000000"/>
                </a:solidFill>
              </a:rPr>
              <a:t>Tool</a:t>
            </a:r>
            <a:endParaRPr lang="en-US" dirty="0">
              <a:solidFill>
                <a:srgbClr val="000000"/>
              </a:solidFill>
            </a:endParaRPr>
          </a:p>
        </p:txBody>
      </p:sp>
      <p:sp>
        <p:nvSpPr>
          <p:cNvPr id="64" name="Snip Single Corner Rectangle 63"/>
          <p:cNvSpPr/>
          <p:nvPr/>
        </p:nvSpPr>
        <p:spPr>
          <a:xfrm>
            <a:off x="6381827" y="2505170"/>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rPr>
              <a:t>Preparation</a:t>
            </a:r>
            <a:r>
              <a:rPr lang="en-US" dirty="0">
                <a:solidFill>
                  <a:schemeClr val="tx1"/>
                </a:solidFill>
              </a:rPr>
              <a:t/>
            </a:r>
            <a:br>
              <a:rPr lang="en-US" dirty="0">
                <a:solidFill>
                  <a:schemeClr val="tx1"/>
                </a:solidFill>
              </a:rPr>
            </a:br>
            <a:r>
              <a:rPr lang="en-US" dirty="0">
                <a:solidFill>
                  <a:schemeClr val="tx1"/>
                </a:solidFill>
              </a:rPr>
              <a:t>Scripts</a:t>
            </a:r>
          </a:p>
        </p:txBody>
      </p:sp>
      <p:sp>
        <p:nvSpPr>
          <p:cNvPr id="65" name="Snip Single Corner Rectangle 64"/>
          <p:cNvSpPr/>
          <p:nvPr/>
        </p:nvSpPr>
        <p:spPr>
          <a:xfrm>
            <a:off x="6381827" y="3632473"/>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Executables</a:t>
            </a:r>
            <a:endParaRPr lang="en-US" dirty="0">
              <a:solidFill>
                <a:schemeClr val="tx1"/>
              </a:solidFill>
            </a:endParaRPr>
          </a:p>
        </p:txBody>
      </p:sp>
      <p:sp>
        <p:nvSpPr>
          <p:cNvPr id="66" name="Snip Single Corner Rectangle 65"/>
          <p:cNvSpPr/>
          <p:nvPr/>
        </p:nvSpPr>
        <p:spPr>
          <a:xfrm>
            <a:off x="6381827" y="4668168"/>
            <a:ext cx="2056359" cy="1128836"/>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Application</a:t>
            </a:r>
            <a:br>
              <a:rPr lang="en-US" dirty="0">
                <a:solidFill>
                  <a:schemeClr val="tx1"/>
                </a:solidFill>
              </a:rPr>
            </a:br>
            <a:r>
              <a:rPr lang="en-US" dirty="0">
                <a:solidFill>
                  <a:schemeClr val="tx1"/>
                </a:solidFill>
              </a:rPr>
              <a:t>(Pegasus DAG,</a:t>
            </a:r>
            <a:br>
              <a:rPr lang="en-US" dirty="0">
                <a:solidFill>
                  <a:schemeClr val="tx1"/>
                </a:solidFill>
              </a:rPr>
            </a:br>
            <a:r>
              <a:rPr lang="en-US" dirty="0">
                <a:solidFill>
                  <a:schemeClr val="tx1"/>
                </a:solidFill>
              </a:rPr>
              <a:t>Swift Script,</a:t>
            </a:r>
            <a:br>
              <a:rPr lang="en-US" dirty="0">
                <a:solidFill>
                  <a:schemeClr val="tx1"/>
                </a:solidFill>
              </a:rPr>
            </a:br>
            <a:r>
              <a:rPr lang="en-US" dirty="0">
                <a:solidFill>
                  <a:schemeClr val="tx1"/>
                </a:solidFill>
              </a:rPr>
              <a:t>Shell commands)</a:t>
            </a:r>
          </a:p>
        </p:txBody>
      </p:sp>
      <p:sp>
        <p:nvSpPr>
          <p:cNvPr id="67" name="Right Arrow 66"/>
          <p:cNvSpPr/>
          <p:nvPr/>
        </p:nvSpPr>
        <p:spPr>
          <a:xfrm>
            <a:off x="2575250" y="3847196"/>
            <a:ext cx="615800"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 name="Right Arrow 70"/>
          <p:cNvSpPr/>
          <p:nvPr/>
        </p:nvSpPr>
        <p:spPr>
          <a:xfrm rot="19504016">
            <a:off x="5007382" y="3306528"/>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2" name="Right Arrow 71"/>
          <p:cNvSpPr/>
          <p:nvPr/>
        </p:nvSpPr>
        <p:spPr>
          <a:xfrm>
            <a:off x="5064111" y="3853390"/>
            <a:ext cx="1317716"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3" name="Right Arrow 72"/>
          <p:cNvSpPr/>
          <p:nvPr/>
        </p:nvSpPr>
        <p:spPr>
          <a:xfrm rot="2135126">
            <a:off x="5003654" y="4453965"/>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Footer Placeholder 16"/>
          <p:cNvSpPr>
            <a:spLocks noGrp="1"/>
          </p:cNvSpPr>
          <p:nvPr>
            <p:ph type="ftr" sz="quarter" idx="3"/>
          </p:nvPr>
        </p:nvSpPr>
        <p:spPr>
          <a:xfrm>
            <a:off x="642536" y="6484316"/>
            <a:ext cx="4104456"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Using Application Skeletons to Improve eScience Infrastructure </a:t>
            </a:r>
            <a:endParaRPr lang="en-US" dirty="0"/>
          </a:p>
        </p:txBody>
      </p:sp>
    </p:spTree>
    <p:extLst>
      <p:ext uri="{BB962C8B-B14F-4D97-AF65-F5344CB8AC3E}">
        <p14:creationId xmlns:p14="http://schemas.microsoft.com/office/powerpoint/2010/main" val="25766021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I_blue_templat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CI_blue_template_V4</Template>
  <TotalTime>8586</TotalTime>
  <Words>2669</Words>
  <Application>Microsoft Macintosh PowerPoint</Application>
  <PresentationFormat>On-screen Show (4:3)</PresentationFormat>
  <Paragraphs>496</Paragraphs>
  <Slides>31</Slides>
  <Notes>11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CI_blue_template_V4</vt:lpstr>
      <vt:lpstr>Using Application Skeletons to Improve eScience Infrastructure </vt:lpstr>
      <vt:lpstr>Motivation</vt:lpstr>
      <vt:lpstr>Target</vt:lpstr>
      <vt:lpstr>Classes of Distributed Applications</vt:lpstr>
      <vt:lpstr>Contributions</vt:lpstr>
      <vt:lpstr>Challenge</vt:lpstr>
      <vt:lpstr>An Multi-Stage Application Example</vt:lpstr>
      <vt:lpstr>Skeleton Abstraction</vt:lpstr>
      <vt:lpstr>Skeleton Tool Design</vt:lpstr>
      <vt:lpstr>Task Executable</vt:lpstr>
      <vt:lpstr>A Bag of Task Application Example</vt:lpstr>
      <vt:lpstr>A Bag of Task Application Example</vt:lpstr>
      <vt:lpstr>A Bag of Task Application Example</vt:lpstr>
      <vt:lpstr>A Multi-stage Workflow</vt:lpstr>
      <vt:lpstr>Input_Task_Mapping</vt:lpstr>
      <vt:lpstr>Input_Task_Mapping</vt:lpstr>
      <vt:lpstr>Input_Task_Mapping</vt:lpstr>
      <vt:lpstr>A Single Stage Iterative Application</vt:lpstr>
      <vt:lpstr>A Multi Stage Iterative Application</vt:lpstr>
      <vt:lpstr>Skeleton Apps vs. Real Apps</vt:lpstr>
      <vt:lpstr>Montage Statistics</vt:lpstr>
      <vt:lpstr>BLAST Statistics</vt:lpstr>
      <vt:lpstr>CyberShake PostProcessing Statistics</vt:lpstr>
      <vt:lpstr>Using Application Skeletons</vt:lpstr>
      <vt:lpstr>Using Application Skeletons</vt:lpstr>
      <vt:lpstr>Using Application Skeletons</vt:lpstr>
      <vt:lpstr>Conclusion</vt:lpstr>
      <vt:lpstr>Future Work</vt:lpstr>
      <vt:lpstr>Acknowledgements</vt:lpstr>
      <vt:lpstr>Open Source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Kyle</dc:creator>
  <cp:lastModifiedBy>Daniel S. Katz</cp:lastModifiedBy>
  <cp:revision>534</cp:revision>
  <dcterms:created xsi:type="dcterms:W3CDTF">2011-04-29T17:34:27Z</dcterms:created>
  <dcterms:modified xsi:type="dcterms:W3CDTF">2014-10-24T22:34:43Z</dcterms:modified>
</cp:coreProperties>
</file>