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76" r:id="rId5"/>
    <p:sldId id="257" r:id="rId6"/>
    <p:sldId id="260" r:id="rId7"/>
    <p:sldId id="281" r:id="rId8"/>
    <p:sldId id="279" r:id="rId9"/>
    <p:sldId id="280" r:id="rId10"/>
    <p:sldId id="271" r:id="rId11"/>
    <p:sldId id="261" r:id="rId12"/>
    <p:sldId id="262" r:id="rId13"/>
    <p:sldId id="263" r:id="rId14"/>
    <p:sldId id="264" r:id="rId15"/>
    <p:sldId id="265" r:id="rId16"/>
    <p:sldId id="258" r:id="rId17"/>
    <p:sldId id="266" r:id="rId18"/>
    <p:sldId id="267" r:id="rId19"/>
    <p:sldId id="268" r:id="rId20"/>
    <p:sldId id="272" r:id="rId21"/>
    <p:sldId id="27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S. Katz" initials="dsk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9F91-BAE4-9C4E-A794-1F2E5EFBF3C7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4F71-B1D2-ED4E-A7FB-B9537C5C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001A-8909-4547-BB6B-819BDFD345D5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 Zhang</a:t>
            </a:r>
          </a:p>
          <a:p>
            <a:r>
              <a:rPr lang="en-US" dirty="0" smtClean="0"/>
              <a:t>Daniel S. </a:t>
            </a:r>
            <a:r>
              <a:rPr lang="en-US" dirty="0" smtClean="0"/>
              <a:t>Katz</a:t>
            </a:r>
          </a:p>
          <a:p>
            <a:r>
              <a:rPr lang="en-US" dirty="0" smtClean="0"/>
              <a:t>Michael Wilde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8788"/>
            <a:ext cx="1054665" cy="10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5625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Task_Type</a:t>
            </a:r>
            <a:r>
              <a:rPr lang="en-US" dirty="0" smtClean="0">
                <a:solidFill>
                  <a:schemeClr val="tx1"/>
                </a:solidFill>
              </a:rPr>
              <a:t> as parallel?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77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statistical distribution?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67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polynomial function of input file size?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20*size^3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56165" y="1891396"/>
            <a:ext cx="4887835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polynomial [20, 3] Input_1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size as a polynomial of </a:t>
            </a:r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10*task_length^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99857" y="2067026"/>
            <a:ext cx="5044143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altLang="zh-CN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polynomial [10, 2]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Interleave_option</a:t>
            </a:r>
            <a:endParaRPr lang="en-US" dirty="0"/>
          </a:p>
        </p:txBody>
      </p:sp>
      <p:pic>
        <p:nvPicPr>
          <p:cNvPr id="11" name="Picture 10" descr="Interlea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3" y="2354358"/>
            <a:ext cx="7324147" cy="269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84" y="2783053"/>
            <a:ext cx="45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0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513379"/>
            <a:ext cx="809689" cy="8096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4062" y="1600200"/>
            <a:ext cx="4122738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Num_Stage</a:t>
            </a:r>
            <a:r>
              <a:rPr lang="en-US" sz="1600" dirty="0"/>
              <a:t> = </a:t>
            </a:r>
            <a:r>
              <a:rPr lang="en-US" sz="1600" dirty="0" smtClean="0"/>
              <a:t>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Stage_1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Write_Buffer</a:t>
            </a:r>
            <a:r>
              <a:rPr lang="en-US" sz="1600" dirty="0" smtClean="0"/>
              <a:t> = 65536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/>
              <a:t>Input_Files_Each_Task</a:t>
            </a:r>
            <a:r>
              <a:rPr lang="en-US" sz="1600" dirty="0"/>
              <a:t> = 2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Stage_1</a:t>
            </a:r>
            <a:r>
              <a:rPr lang="en-US" sz="1600" dirty="0"/>
              <a:t>.Output_1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Input_Files_Each_Task</a:t>
            </a:r>
            <a:r>
              <a:rPr lang="en-US" sz="1600" dirty="0" smtClean="0"/>
              <a:t> </a:t>
            </a:r>
            <a:r>
              <a:rPr lang="en-US" sz="1600" dirty="0"/>
              <a:t>= 6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Stage_2</a:t>
            </a:r>
            <a:r>
              <a:rPr lang="en-US" sz="1600" dirty="0"/>
              <a:t>.Output_1 </a:t>
            </a:r>
            <a:r>
              <a:rPr lang="en-US" sz="1600" dirty="0" smtClean="0"/>
              <a:t>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  <a:endParaRPr lang="en-US" sz="1600" dirty="0"/>
          </a:p>
        </p:txBody>
      </p:sp>
      <p:pic>
        <p:nvPicPr>
          <p:cNvPr id="11" name="Content Placeholder 8" descr="s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" r="-3888"/>
          <a:stretch>
            <a:fillRect/>
          </a:stretch>
        </p:blipFill>
        <p:spPr>
          <a:xfrm>
            <a:off x="457200" y="1600200"/>
            <a:ext cx="4106862" cy="45259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57200" y="2715505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" y="4188092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3340" y="6308583"/>
            <a:ext cx="865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aimes</a:t>
            </a:r>
            <a:r>
              <a:rPr lang="en-US" sz="1600" dirty="0"/>
              <a:t>/skeleton/sample-input/multi</a:t>
            </a:r>
            <a:r>
              <a:rPr lang="en-US" sz="1600" dirty="0" smtClean="0"/>
              <a:t>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69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specify </a:t>
            </a:r>
            <a:r>
              <a:rPr lang="en-US" dirty="0" err="1" smtClean="0"/>
              <a:t>Input_Task_Mapping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Natural order</a:t>
            </a:r>
          </a:p>
          <a:p>
            <a:pPr lvl="1"/>
            <a:r>
              <a:rPr lang="en-US" dirty="0" smtClean="0"/>
              <a:t>8 files, 4 tasks =&gt;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0, f1 : t0</a:t>
            </a:r>
          </a:p>
          <a:p>
            <a:pPr lvl="2"/>
            <a:r>
              <a:rPr lang="en-US" dirty="0" smtClean="0"/>
              <a:t>f2, f3 : t1</a:t>
            </a:r>
          </a:p>
          <a:p>
            <a:pPr lvl="2"/>
            <a:r>
              <a:rPr lang="en-US" dirty="0" smtClean="0"/>
              <a:t>f4, f5 : t2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6, f7 : 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combination Stage_1_output_1 2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 files, 6 tasks =&gt; 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0, f1 : t0</a:t>
            </a:r>
          </a:p>
          <a:p>
            <a:pPr lvl="2"/>
            <a:r>
              <a:rPr lang="en-US" sz="2000" dirty="0" smtClean="0"/>
              <a:t>f0, f2 : t1</a:t>
            </a:r>
          </a:p>
          <a:p>
            <a:pPr lvl="2"/>
            <a:r>
              <a:rPr lang="en-US" sz="2000" dirty="0" smtClean="0"/>
              <a:t>f0, f3 : t2</a:t>
            </a:r>
          </a:p>
          <a:p>
            <a:pPr lvl="2"/>
            <a:r>
              <a:rPr lang="en-US" sz="2000" dirty="0" smtClean="0"/>
              <a:t>f</a:t>
            </a:r>
            <a:r>
              <a:rPr lang="en-US" sz="2000" dirty="0"/>
              <a:t>1</a:t>
            </a:r>
            <a:r>
              <a:rPr lang="en-US" sz="2000" dirty="0" smtClean="0"/>
              <a:t>, f2 : t3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1, f3 : t4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2, f3 : t5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65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aimes</a:t>
            </a:r>
            <a:r>
              <a:rPr lang="en-US" sz="1600" dirty="0"/>
              <a:t>/skeleton/sample-input/multi</a:t>
            </a:r>
            <a:r>
              <a:rPr lang="en-US" sz="1600" dirty="0" smtClean="0"/>
              <a:t>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54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external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at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Stage_1_Output_0_2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Stage_1_Output_0_4</a:t>
            </a:r>
            <a:endParaRPr lang="en-US" sz="2000" dirty="0"/>
          </a:p>
          <a:p>
            <a:pPr lvl="2"/>
            <a:r>
              <a:rPr lang="en-US" sz="2000" dirty="0"/>
              <a:t>echo Stage_1_Output_0_2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Stage_1_Output_0_2 Stage_1_Output_0_4</a:t>
            </a:r>
          </a:p>
          <a:p>
            <a:pPr lvl="2"/>
            <a:r>
              <a:rPr lang="en-US" sz="2000" dirty="0"/>
              <a:t>echo Stage_1_Output_0_3 Stage_1_Output_0_4</a:t>
            </a:r>
            <a:endParaRPr lang="en-US" sz="3200" dirty="0" smtClean="0"/>
          </a:p>
          <a:p>
            <a:pPr marL="857250" lvl="1" indent="-457200"/>
            <a:r>
              <a:rPr lang="en-US" sz="2400" dirty="0" smtClean="0"/>
              <a:t>The </a:t>
            </a:r>
            <a:r>
              <a:rPr lang="en-US" sz="2400" dirty="0" err="1"/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line maps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task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817" y="6016411"/>
            <a:ext cx="911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aimes</a:t>
            </a:r>
            <a:r>
              <a:rPr lang="en-US" sz="1600" dirty="0"/>
              <a:t>/skeleton/sample-input/external</a:t>
            </a:r>
            <a:r>
              <a:rPr lang="en-US" sz="1600" dirty="0"/>
              <a:t>-</a:t>
            </a:r>
            <a:r>
              <a:rPr lang="en-US" sz="1600" dirty="0" err="1"/>
              <a:t>mapper.input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7251" y="6383259"/>
            <a:ext cx="4903454" cy="4512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Note: external </a:t>
            </a:r>
            <a:r>
              <a:rPr lang="en-US" smtClean="0">
                <a:solidFill>
                  <a:srgbClr val="000000"/>
                </a:solidFill>
              </a:rPr>
              <a:t>mapper </a:t>
            </a:r>
            <a:r>
              <a:rPr lang="en-US" smtClean="0">
                <a:solidFill>
                  <a:srgbClr val="000000"/>
                </a:solidFill>
              </a:rPr>
              <a:t>may require </a:t>
            </a:r>
            <a:r>
              <a:rPr lang="en-US" dirty="0" smtClean="0">
                <a:solidFill>
                  <a:srgbClr val="000000"/>
                </a:solidFill>
              </a:rPr>
              <a:t>Python3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5" name="Picture 4" descr="single-it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438"/>
            <a:ext cx="3122667" cy="3895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235" y="1593268"/>
            <a:ext cx="528305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Num_Stage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Stage_Name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Stage_1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serial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Num_Tasks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4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Task_Length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uniform 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Num_Processes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Read_Buffer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Write_Buffer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Input_Files_Each_Task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Input_1.Source =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Output_Files_Each_Task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Output_1.Size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Interleave_Option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Iteration_Num</a:t>
            </a:r>
            <a:r>
              <a:rPr lang="en-US" sz="1600" b="1" dirty="0"/>
              <a:t> = 3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Iteration_Stages</a:t>
            </a:r>
            <a:r>
              <a:rPr lang="en-US" sz="1600" b="1" dirty="0"/>
              <a:t> = Stage_1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Iteration_Substitute</a:t>
            </a:r>
            <a:r>
              <a:rPr lang="en-US" sz="1600" b="1" dirty="0"/>
              <a:t> = Stage_1.Input_1, Stage_1.Output_1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55" y="649343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</a:t>
            </a:r>
            <a:r>
              <a:rPr lang="en-US" sz="1400" dirty="0" err="1"/>
              <a:t>src</a:t>
            </a:r>
            <a:r>
              <a:rPr lang="en-US" sz="1400" dirty="0"/>
              <a:t>/</a:t>
            </a:r>
            <a:r>
              <a:rPr lang="en-US" sz="1400" dirty="0" err="1"/>
              <a:t>aimes</a:t>
            </a:r>
            <a:r>
              <a:rPr lang="en-US" sz="1400" dirty="0"/>
              <a:t>/skeleton/sample-input/single</a:t>
            </a:r>
            <a:r>
              <a:rPr lang="en-US" sz="1400" dirty="0"/>
              <a:t>-stage-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62140" y="5674189"/>
            <a:ext cx="3756235" cy="819250"/>
          </a:xfrm>
          <a:prstGeom prst="wedgeRoundRectCallout">
            <a:avLst>
              <a:gd name="adj1" fmla="val 52415"/>
              <a:gd name="adj2" fmla="val -27333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Stage_1.Input_1 and Stage_1.Output_1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Tested on </a:t>
            </a:r>
            <a:r>
              <a:rPr lang="en-US" sz="2400" dirty="0" smtClean="0"/>
              <a:t>Mac</a:t>
            </a:r>
            <a:endParaRPr lang="en-US" sz="2400" dirty="0" smtClean="0"/>
          </a:p>
          <a:p>
            <a:r>
              <a:rPr lang="en-US" sz="2400" dirty="0" smtClean="0"/>
              <a:t>Swift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Requires Swift to run output Swift scripts</a:t>
            </a:r>
          </a:p>
          <a:p>
            <a:r>
              <a:rPr lang="en-US" sz="2400" dirty="0" smtClean="0"/>
              <a:t>Pegasus:</a:t>
            </a:r>
          </a:p>
          <a:p>
            <a:pPr lvl="1"/>
            <a:r>
              <a:rPr lang="en-US" sz="2000" dirty="0" smtClean="0"/>
              <a:t>Requires Pegasus to run output Pegasus DAX</a:t>
            </a:r>
          </a:p>
          <a:p>
            <a:r>
              <a:rPr lang="en-US" sz="2400" dirty="0" smtClean="0"/>
              <a:t>Generating workflow images (as described here):</a:t>
            </a:r>
          </a:p>
          <a:p>
            <a:pPr lvl="1"/>
            <a:r>
              <a:rPr lang="en-US" sz="2000" dirty="0" smtClean="0"/>
              <a:t>Requires Pegasus </a:t>
            </a:r>
            <a:r>
              <a:rPr lang="en-US" sz="2000" dirty="0"/>
              <a:t>dax2dot </a:t>
            </a:r>
            <a:r>
              <a:rPr lang="en-US" sz="2000" dirty="0" smtClean="0"/>
              <a:t>script, which </a:t>
            </a:r>
            <a:r>
              <a:rPr lang="en-US" sz="2000" dirty="0"/>
              <a:t>requires python 2.7 or higher</a:t>
            </a:r>
          </a:p>
          <a:p>
            <a:pPr lvl="1"/>
            <a:r>
              <a:rPr lang="en-US" sz="2000" dirty="0" smtClean="0"/>
              <a:t>Requires </a:t>
            </a:r>
            <a:r>
              <a:rPr lang="en-US" sz="2000" dirty="0" err="1" smtClean="0"/>
              <a:t>graphviz</a:t>
            </a:r>
            <a:r>
              <a:rPr lang="en-US" sz="2000" dirty="0"/>
              <a:t> - http://</a:t>
            </a:r>
            <a:r>
              <a:rPr lang="en-US" sz="2000" dirty="0" err="1" smtClean="0"/>
              <a:t>www.graphviz.org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905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55" y="627727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</a:t>
            </a:r>
            <a:r>
              <a:rPr lang="en-US" sz="1400" dirty="0" err="1"/>
              <a:t>src</a:t>
            </a:r>
            <a:r>
              <a:rPr lang="en-US" sz="1400" dirty="0"/>
              <a:t>/</a:t>
            </a:r>
            <a:r>
              <a:rPr lang="en-US" sz="1400" dirty="0" err="1"/>
              <a:t>aimes</a:t>
            </a:r>
            <a:r>
              <a:rPr lang="en-US" sz="1400" dirty="0"/>
              <a:t>/skeleton/sample-input/multiple</a:t>
            </a:r>
            <a:r>
              <a:rPr lang="en-US" sz="1400" dirty="0" smtClean="0"/>
              <a:t>-</a:t>
            </a:r>
            <a:r>
              <a:rPr lang="en-US" sz="1400" dirty="0"/>
              <a:t>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Stage_3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Stage_2.Output_1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Iteration_Num</a:t>
            </a:r>
            <a:r>
              <a:rPr lang="en-US" b="1" dirty="0"/>
              <a:t> = 3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Iteration_Stages</a:t>
            </a:r>
            <a:r>
              <a:rPr lang="en-US" b="1" dirty="0"/>
              <a:t> = Stage_3, Stage_4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Iteration_Substitute</a:t>
            </a:r>
            <a:r>
              <a:rPr lang="en-US" b="1" dirty="0"/>
              <a:t> = Stage_3.Input_1, Stage_4.Output_1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1763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Stage_4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Stage_3.Output_1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07607" y="5660679"/>
            <a:ext cx="4796631" cy="616600"/>
          </a:xfrm>
          <a:prstGeom prst="wedgeRoundRectCallout">
            <a:avLst>
              <a:gd name="adj1" fmla="val -42241"/>
              <a:gd name="adj2" fmla="val -86491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List of Sample Inputs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2" y="1617469"/>
            <a:ext cx="2667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Pegasus to create workflow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Pegasus dax2dot script requires python 2.7 or higher</a:t>
            </a:r>
          </a:p>
          <a:p>
            <a:r>
              <a:rPr lang="en-US" dirty="0" smtClean="0"/>
              <a:t>Visualizing DAX requires </a:t>
            </a:r>
            <a:r>
              <a:rPr lang="en-US" dirty="0" err="1" smtClean="0"/>
              <a:t>graphviz</a:t>
            </a:r>
            <a:endParaRPr lang="en-US" dirty="0"/>
          </a:p>
          <a:p>
            <a:pPr lvl="1"/>
            <a:r>
              <a:rPr lang="en-US" dirty="0" smtClean="0"/>
              <a:t>Example usage:</a:t>
            </a:r>
          </a:p>
          <a:p>
            <a:pPr lvl="2"/>
            <a:r>
              <a:rPr lang="en-US" dirty="0" smtClean="0"/>
              <a:t>cd Skeleton/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skeleton.py</a:t>
            </a:r>
            <a:r>
              <a:rPr lang="en-US" dirty="0" smtClean="0"/>
              <a:t> sample-input/</a:t>
            </a:r>
            <a:r>
              <a:rPr lang="en-US" dirty="0" err="1" smtClean="0"/>
              <a:t>bag.input</a:t>
            </a:r>
            <a:r>
              <a:rPr lang="en-US" dirty="0" smtClean="0"/>
              <a:t> DAX &gt;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 smtClean="0"/>
              <a:t>../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plot.sh</a:t>
            </a:r>
            <a:r>
              <a:rPr lang="en-US" dirty="0" smtClean="0"/>
              <a:t>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bag.png</a:t>
            </a:r>
            <a:endParaRPr lang="en-US" dirty="0"/>
          </a:p>
          <a:p>
            <a:pPr lvl="1"/>
            <a:r>
              <a:rPr lang="en-US" dirty="0" smtClean="0"/>
              <a:t>This is how the images in this presentation have been generated</a:t>
            </a:r>
          </a:p>
        </p:txBody>
      </p:sp>
    </p:spTree>
    <p:extLst>
      <p:ext uri="{BB962C8B-B14F-4D97-AF65-F5344CB8AC3E}">
        <p14:creationId xmlns:p14="http://schemas.microsoft.com/office/powerpoint/2010/main" val="607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in </a:t>
            </a:r>
            <a:r>
              <a:rPr lang="en-US" dirty="0" smtClean="0"/>
              <a:t>report</a:t>
            </a:r>
            <a:r>
              <a:rPr lang="en-US" dirty="0" smtClean="0"/>
              <a:t>/</a:t>
            </a:r>
            <a:r>
              <a:rPr lang="en-US" dirty="0" err="1" smtClean="0"/>
              <a:t>report.pdf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1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https://github.com/applicationskeleton/</a:t>
            </a:r>
            <a:r>
              <a:rPr lang="en-US" sz="2400" dirty="0" smtClean="0"/>
              <a:t>Skeleton.git</a:t>
            </a:r>
          </a:p>
          <a:p>
            <a:r>
              <a:rPr lang="en-US" sz="2400" dirty="0" smtClean="0"/>
              <a:t>cd </a:t>
            </a:r>
            <a:r>
              <a:rPr lang="en-US" sz="2400" dirty="0" smtClean="0"/>
              <a:t>Skeleton</a:t>
            </a:r>
            <a:endParaRPr lang="en-US" sz="2400" dirty="0"/>
          </a:p>
          <a:p>
            <a:r>
              <a:rPr lang="en-US" sz="2400" dirty="0"/>
              <a:t>python </a:t>
            </a:r>
            <a:r>
              <a:rPr lang="en-US" sz="2400" dirty="0" err="1"/>
              <a:t>setup.py</a:t>
            </a:r>
            <a:r>
              <a:rPr lang="en-US" sz="2400" dirty="0"/>
              <a:t> </a:t>
            </a:r>
            <a:r>
              <a:rPr lang="en-US" sz="2400" dirty="0" smtClean="0"/>
              <a:t>build</a:t>
            </a:r>
          </a:p>
          <a:p>
            <a:r>
              <a:rPr lang="en-US" sz="2400" dirty="0"/>
              <a:t>export PYTHONPATH</a:t>
            </a:r>
            <a:r>
              <a:rPr lang="en-US" sz="2400" dirty="0" smtClean="0"/>
              <a:t>=</a:t>
            </a:r>
            <a:r>
              <a:rPr lang="en-US" sz="2400" dirty="0" err="1" smtClean="0"/>
              <a:t>Path_to_Skeleton</a:t>
            </a:r>
            <a:r>
              <a:rPr lang="en-US" sz="2400" dirty="0"/>
              <a:t>/build/lib/</a:t>
            </a:r>
            <a:endParaRPr lang="en-US" sz="2400" dirty="0" smtClean="0"/>
          </a:p>
          <a:p>
            <a:r>
              <a:rPr lang="en-US" sz="2400" dirty="0" smtClean="0"/>
              <a:t>Test </a:t>
            </a:r>
            <a:r>
              <a:rPr lang="en-US" sz="2400" dirty="0" smtClean="0"/>
              <a:t>case:</a:t>
            </a:r>
          </a:p>
          <a:p>
            <a:pPr lvl="1"/>
            <a:r>
              <a:rPr lang="en-US" sz="2000" b="1" dirty="0">
                <a:latin typeface="American Typewriter"/>
                <a:cs typeface="American Typewriter"/>
              </a:rPr>
              <a:t>b</a:t>
            </a:r>
            <a:r>
              <a:rPr lang="en-US" sz="2000" b="1" dirty="0" smtClean="0">
                <a:latin typeface="American Typewriter"/>
                <a:cs typeface="American Typewriter"/>
              </a:rPr>
              <a:t>in/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aimes</a:t>
            </a:r>
            <a:r>
              <a:rPr lang="en-US" sz="2000" b="1" dirty="0" smtClean="0">
                <a:latin typeface="American Typewriter"/>
                <a:cs typeface="American Typewriter"/>
              </a:rPr>
              <a:t>-skeleton-generate –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i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err="1">
                <a:latin typeface="American Typewriter"/>
                <a:cs typeface="American Typewriter"/>
              </a:rPr>
              <a:t>src</a:t>
            </a:r>
            <a:r>
              <a:rPr lang="en-US" sz="2000" b="1" dirty="0">
                <a:latin typeface="American Typewriter"/>
                <a:cs typeface="American Typewriter"/>
              </a:rPr>
              <a:t>/</a:t>
            </a:r>
            <a:r>
              <a:rPr lang="en-US" sz="2000" b="1" dirty="0" err="1">
                <a:latin typeface="American Typewriter"/>
                <a:cs typeface="American Typewriter"/>
              </a:rPr>
              <a:t>aimes</a:t>
            </a:r>
            <a:r>
              <a:rPr lang="en-US" sz="2000" b="1" dirty="0">
                <a:latin typeface="American Typewriter"/>
                <a:cs typeface="American Typewriter"/>
              </a:rPr>
              <a:t>/skeleton/sample-input/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 smtClean="0">
                <a:latin typeface="American Typewriter"/>
                <a:cs typeface="American Typewriter"/>
              </a:rPr>
              <a:t> –</a:t>
            </a:r>
            <a:r>
              <a:rPr lang="en-US" sz="2000" b="1" dirty="0">
                <a:latin typeface="American Typewriter"/>
                <a:cs typeface="American Typewriter"/>
              </a:rPr>
              <a:t>m s</a:t>
            </a:r>
            <a:r>
              <a:rPr lang="en-US" sz="2000" b="1" dirty="0" smtClean="0">
                <a:latin typeface="American Typewriter"/>
                <a:cs typeface="American Typewriter"/>
              </a:rPr>
              <a:t>hell </a:t>
            </a:r>
            <a:endParaRPr lang="en-US" sz="2000" b="1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/>
              <a:t>Should print (the shell commands needed to execute the application):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Stage_1_Input/Stage_1_Input_0_2 Stage_1_Output/Stage_1_Output_0_2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</p:txBody>
      </p:sp>
    </p:spTree>
    <p:extLst>
      <p:ext uri="{BB962C8B-B14F-4D97-AF65-F5344CB8AC3E}">
        <p14:creationId xmlns:p14="http://schemas.microsoft.com/office/powerpoint/2010/main" val="202659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(create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>
                <a:latin typeface="American Typewriter"/>
                <a:cs typeface="American Typewriter"/>
              </a:rPr>
              <a:t>bin/</a:t>
            </a:r>
            <a:r>
              <a:rPr lang="en-US" sz="2000" b="1" dirty="0" err="1">
                <a:latin typeface="American Typewriter"/>
                <a:cs typeface="American Typewriter"/>
              </a:rPr>
              <a:t>aimes</a:t>
            </a:r>
            <a:r>
              <a:rPr lang="en-US" sz="2000" b="1" dirty="0">
                <a:latin typeface="American Typewriter"/>
                <a:cs typeface="American Typewriter"/>
              </a:rPr>
              <a:t>-skeleton-generate </a:t>
            </a:r>
            <a:r>
              <a:rPr lang="en-US" sz="2000" b="1" dirty="0" smtClean="0">
                <a:latin typeface="American Typewriter"/>
                <a:cs typeface="American Typewriter"/>
              </a:rPr>
              <a:t>-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i</a:t>
            </a:r>
            <a:r>
              <a:rPr lang="en-US" sz="2000" b="1" dirty="0" smtClean="0">
                <a:latin typeface="American Typewriter"/>
                <a:cs typeface="American Typewriter"/>
              </a:rPr>
              <a:t> </a:t>
            </a:r>
            <a:r>
              <a:rPr lang="en-US" sz="2000" b="1" dirty="0" err="1">
                <a:latin typeface="American Typewriter"/>
                <a:cs typeface="American Typewriter"/>
              </a:rPr>
              <a:t>src</a:t>
            </a:r>
            <a:r>
              <a:rPr lang="en-US" sz="2000" b="1" dirty="0">
                <a:latin typeface="American Typewriter"/>
                <a:cs typeface="American Typewriter"/>
              </a:rPr>
              <a:t>/</a:t>
            </a:r>
            <a:r>
              <a:rPr lang="en-US" sz="2000" b="1" dirty="0" err="1">
                <a:latin typeface="American Typewriter"/>
                <a:cs typeface="American Typewriter"/>
              </a:rPr>
              <a:t>aimes</a:t>
            </a:r>
            <a:r>
              <a:rPr lang="en-US" sz="2000" b="1" dirty="0">
                <a:latin typeface="American Typewriter"/>
                <a:cs typeface="American Typewriter"/>
              </a:rPr>
              <a:t>/skeleton/sample-input/</a:t>
            </a:r>
            <a:r>
              <a:rPr lang="en-US" sz="2000" b="1" dirty="0" err="1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-m shell -o workflow -c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>
                <a:latin typeface="American Typewriter"/>
                <a:cs typeface="American Typewriter"/>
              </a:rPr>
              <a:t>w</a:t>
            </a:r>
            <a:r>
              <a:rPr lang="en-US" sz="2000" dirty="0" smtClean="0">
                <a:latin typeface="American Typewriter"/>
                <a:cs typeface="American Typewriter"/>
              </a:rPr>
              <a:t>orkflow-</a:t>
            </a:r>
            <a:r>
              <a:rPr lang="en-US" sz="2000" dirty="0" err="1" smtClean="0">
                <a:latin typeface="American Typewriter"/>
                <a:cs typeface="American Typewriter"/>
              </a:rPr>
              <a:t>setup.sh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>
                <a:latin typeface="American Typewriter"/>
                <a:cs typeface="American Typewriter"/>
              </a:rPr>
              <a:t>w</a:t>
            </a:r>
            <a:r>
              <a:rPr lang="en-US" sz="2000" dirty="0" smtClean="0">
                <a:latin typeface="American Typewriter"/>
                <a:cs typeface="American Typewriter"/>
              </a:rPr>
              <a:t>orkflow</a:t>
            </a:r>
            <a:r>
              <a:rPr lang="en-US" sz="2000" dirty="0" smtClean="0"/>
              <a:t> </a:t>
            </a:r>
            <a:r>
              <a:rPr lang="en-US" sz="2000" dirty="0"/>
              <a:t>– the script that can be executed to run the workflow</a:t>
            </a:r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44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23" y="513379"/>
            <a:ext cx="809689" cy="809689"/>
          </a:xfrm>
          <a:prstGeom prst="rect">
            <a:avLst/>
          </a:prstGeom>
        </p:spPr>
      </p:pic>
      <p:pic>
        <p:nvPicPr>
          <p:cNvPr id="12" name="Picture 11" descr="b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6" y="1513116"/>
            <a:ext cx="3888162" cy="484501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01118" y="1721790"/>
            <a:ext cx="5042882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</a:t>
            </a:r>
            <a:r>
              <a:rPr lang="en-US" sz="2000" dirty="0"/>
              <a:t>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/>
              <a:t>= uniform </a:t>
            </a:r>
            <a:r>
              <a:rPr lang="en-US" sz="2000" dirty="0" smtClean="0"/>
              <a:t>5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</a:t>
            </a:r>
            <a:r>
              <a:rPr lang="de-DE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</a:t>
            </a:r>
            <a:r>
              <a:rPr lang="de-DE" sz="2000" dirty="0"/>
              <a:t>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    </a:t>
            </a:r>
            <a:r>
              <a:rPr lang="de-DE" sz="2000" dirty="0" smtClean="0"/>
              <a:t>   Input_1</a:t>
            </a:r>
            <a:r>
              <a:rPr lang="de-DE" sz="2000" dirty="0"/>
              <a:t>.Source = </a:t>
            </a:r>
            <a:r>
              <a:rPr lang="de-DE" sz="2000" dirty="0" err="1"/>
              <a:t>filesystem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Input_1</a:t>
            </a:r>
            <a:r>
              <a:rPr lang="en-US" sz="2000" dirty="0"/>
              <a:t>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Output_1</a:t>
            </a:r>
            <a:r>
              <a:rPr lang="en-US" sz="2000" dirty="0"/>
              <a:t>.Size = uniform </a:t>
            </a:r>
            <a:r>
              <a:rPr lang="en-US" sz="2000" dirty="0" smtClean="0"/>
              <a:t>4200000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</a:p>
        </p:txBody>
      </p:sp>
      <p:sp>
        <p:nvSpPr>
          <p:cNvPr id="14" name="Oval 13"/>
          <p:cNvSpPr/>
          <p:nvPr/>
        </p:nvSpPr>
        <p:spPr>
          <a:xfrm>
            <a:off x="212956" y="3458553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956" y="1513116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2956" y="5386904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957" y="6358130"/>
            <a:ext cx="871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aimes</a:t>
            </a:r>
            <a:r>
              <a:rPr lang="en-US" sz="1600" dirty="0"/>
              <a:t>/skeleton/sample-</a:t>
            </a:r>
            <a:r>
              <a:rPr lang="en-US" sz="1600" dirty="0" smtClean="0"/>
              <a:t>input/</a:t>
            </a:r>
            <a:r>
              <a:rPr lang="en-US" sz="1600" dirty="0" err="1"/>
              <a:t>bag.input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5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</a:t>
            </a:r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</a:t>
            </a:r>
            <a:r>
              <a:rPr lang="en-US" dirty="0" err="1" smtClean="0"/>
              <a:t>aimes</a:t>
            </a:r>
            <a:r>
              <a:rPr lang="en-US" dirty="0" smtClean="0"/>
              <a:t>-skeleton-generate </a:t>
            </a:r>
            <a:r>
              <a:rPr lang="en-US" dirty="0" smtClean="0"/>
              <a:t>(captured in workflow)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</a:t>
            </a:r>
            <a:r>
              <a:rPr lang="en-US" sz="1000" dirty="0" smtClean="0">
                <a:latin typeface="American Typewriter"/>
                <a:cs typeface="American Typewriter"/>
              </a:rPr>
              <a:t>5 </a:t>
            </a:r>
            <a:r>
              <a:rPr lang="en-US" sz="1000" dirty="0">
                <a:latin typeface="American Typewriter"/>
                <a:cs typeface="American Typewriter"/>
              </a:rPr>
              <a:t>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</a:t>
            </a:r>
            <a:r>
              <a:rPr lang="en-US" sz="1000" dirty="0" smtClean="0">
                <a:latin typeface="American Typewriter"/>
                <a:cs typeface="American Typewriter"/>
              </a:rPr>
              <a:t>5 65536 65536 1 1 0 Stage_1_Input/Stage_1_Input_0_2 Stage_1_Output/Stage_1_Output_0_2 4200000</a:t>
            </a:r>
          </a:p>
          <a:p>
            <a:pPr lvl="1"/>
            <a:r>
              <a:rPr lang="en-US" sz="1000" dirty="0" smtClean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 smtClean="0">
                <a:latin typeface="American Typewriter"/>
                <a:cs typeface="American Typewriter"/>
              </a:rPr>
              <a:t>task </a:t>
            </a:r>
            <a:r>
              <a:rPr lang="en-US" sz="1000" dirty="0">
                <a:latin typeface="American Typewriter"/>
                <a:cs typeface="American Typewriter"/>
              </a:rPr>
              <a:t>serial 1 </a:t>
            </a:r>
            <a:r>
              <a:rPr lang="en-US" sz="1000" dirty="0" smtClean="0">
                <a:latin typeface="American Typewriter"/>
                <a:cs typeface="American Typewriter"/>
              </a:rPr>
              <a:t>5 </a:t>
            </a:r>
            <a:r>
              <a:rPr lang="en-US" sz="1000" dirty="0">
                <a:latin typeface="American Typewriter"/>
                <a:cs typeface="American Typewriter"/>
              </a:rPr>
              <a:t>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  <a:p>
            <a:r>
              <a:rPr lang="en-US" sz="2400" dirty="0" smtClean="0"/>
              <a:t>What this means:</a:t>
            </a:r>
          </a:p>
          <a:p>
            <a:pPr lvl="1"/>
            <a:r>
              <a:rPr lang="en-US" sz="2000" dirty="0" err="1" smtClean="0"/>
              <a:t>Path_to_Task</a:t>
            </a:r>
            <a:r>
              <a:rPr lang="en-US" sz="2000" dirty="0" smtClean="0"/>
              <a:t>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Write_Buffer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Num_Input</a:t>
            </a:r>
            <a:r>
              <a:rPr lang="en-US" sz="2000" dirty="0" smtClean="0"/>
              <a:t> </a:t>
            </a:r>
            <a:r>
              <a:rPr lang="en-US" sz="2000" dirty="0" err="1" smtClean="0"/>
              <a:t>Num_Output</a:t>
            </a:r>
            <a:r>
              <a:rPr lang="en-US" sz="2000" dirty="0" smtClean="0"/>
              <a:t>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[</a:t>
            </a:r>
            <a:r>
              <a:rPr lang="en-US" sz="2000" dirty="0" err="1" smtClean="0"/>
              <a:t>Input_File</a:t>
            </a:r>
            <a:r>
              <a:rPr lang="en-US" sz="2000" dirty="0"/>
              <a:t>] [</a:t>
            </a:r>
            <a:r>
              <a:rPr lang="en-US" sz="2000" dirty="0" err="1" smtClean="0"/>
              <a:t>Output_File</a:t>
            </a:r>
            <a:r>
              <a:rPr lang="en-US" sz="2000" dirty="0" smtClean="0"/>
              <a:t> </a:t>
            </a:r>
            <a:r>
              <a:rPr lang="en-US" sz="2000" dirty="0" err="1" smtClean="0"/>
              <a:t>Output_Size</a:t>
            </a:r>
            <a:r>
              <a:rPr lang="en-US" sz="2000" dirty="0"/>
              <a:t>]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5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(run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compile</a:t>
            </a:r>
          </a:p>
          <a:p>
            <a:pPr marL="742950" lvl="2" indent="-342900"/>
            <a:r>
              <a:rPr lang="en-US" sz="2000" dirty="0" err="1" smtClean="0"/>
              <a:t>gcc</a:t>
            </a:r>
            <a:r>
              <a:rPr lang="en-US" sz="2000" dirty="0" smtClean="0"/>
              <a:t> -o </a:t>
            </a:r>
            <a:r>
              <a:rPr lang="en-US" sz="2000" dirty="0" smtClean="0"/>
              <a:t>bin/task </a:t>
            </a:r>
            <a:r>
              <a:rPr lang="en-US" sz="2000" dirty="0" err="1"/>
              <a:t>src</a:t>
            </a:r>
            <a:r>
              <a:rPr lang="en-US" sz="2000" dirty="0"/>
              <a:t>/</a:t>
            </a:r>
            <a:r>
              <a:rPr lang="en-US" sz="2000" dirty="0" err="1"/>
              <a:t>aimes</a:t>
            </a:r>
            <a:r>
              <a:rPr lang="en-US" sz="2000" dirty="0"/>
              <a:t>/</a:t>
            </a:r>
            <a:r>
              <a:rPr lang="en-US" sz="2000" dirty="0" smtClean="0"/>
              <a:t>skeleton/</a:t>
            </a:r>
            <a:r>
              <a:rPr lang="en-US" sz="2000" dirty="0" err="1" smtClean="0"/>
              <a:t>task.c</a:t>
            </a:r>
            <a:r>
              <a:rPr lang="en-US" sz="2000" dirty="0" smtClean="0"/>
              <a:t> </a:t>
            </a:r>
            <a:r>
              <a:rPr lang="en-US" sz="2000" dirty="0" smtClean="0"/>
              <a:t>-lm</a:t>
            </a:r>
          </a:p>
          <a:p>
            <a:pPr marL="742950" lvl="2" indent="-342900"/>
            <a:r>
              <a:rPr lang="en-US" sz="2000" dirty="0" smtClean="0"/>
              <a:t>export PATH=$PATH:$</a:t>
            </a:r>
            <a:r>
              <a:rPr lang="en-US" sz="2000" dirty="0" smtClean="0"/>
              <a:t>PWD/bin</a:t>
            </a:r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  <a:endParaRPr lang="en-US" sz="1600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workflow_setup.sh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32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>
                <a:latin typeface="American Typewriter"/>
                <a:cs typeface="American Typewriter"/>
              </a:rPr>
              <a:t>bin/</a:t>
            </a:r>
            <a:r>
              <a:rPr lang="en-US" sz="2000" b="1" dirty="0" err="1">
                <a:latin typeface="American Typewriter"/>
                <a:cs typeface="American Typewriter"/>
              </a:rPr>
              <a:t>aimes</a:t>
            </a:r>
            <a:r>
              <a:rPr lang="en-US" sz="2000" b="1" dirty="0">
                <a:latin typeface="American Typewriter"/>
                <a:cs typeface="American Typewriter"/>
              </a:rPr>
              <a:t>-skeleton-generate -</a:t>
            </a:r>
            <a:r>
              <a:rPr lang="en-US" sz="2000" b="1" dirty="0" err="1">
                <a:latin typeface="American Typewriter"/>
                <a:cs typeface="American Typewriter"/>
              </a:rPr>
              <a:t>i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err="1">
                <a:latin typeface="American Typewriter"/>
                <a:cs typeface="American Typewriter"/>
              </a:rPr>
              <a:t>src</a:t>
            </a:r>
            <a:r>
              <a:rPr lang="en-US" sz="2000" b="1" dirty="0">
                <a:latin typeface="American Typewriter"/>
                <a:cs typeface="American Typewriter"/>
              </a:rPr>
              <a:t>/</a:t>
            </a:r>
            <a:r>
              <a:rPr lang="en-US" sz="2000" b="1" dirty="0" err="1">
                <a:latin typeface="American Typewriter"/>
                <a:cs typeface="American Typewriter"/>
              </a:rPr>
              <a:t>aimes</a:t>
            </a:r>
            <a:r>
              <a:rPr lang="en-US" sz="2000" b="1" dirty="0">
                <a:latin typeface="American Typewriter"/>
                <a:cs typeface="American Typewriter"/>
              </a:rPr>
              <a:t>/skeleton/sample-input/</a:t>
            </a:r>
            <a:r>
              <a:rPr lang="en-US" sz="2000" b="1" dirty="0" err="1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-m swift -o </a:t>
            </a:r>
            <a:r>
              <a:rPr lang="en-US" sz="2000" b="1" dirty="0" err="1">
                <a:latin typeface="American Typewriter"/>
                <a:cs typeface="American Typewriter"/>
              </a:rPr>
              <a:t>workflow.swift</a:t>
            </a:r>
            <a:r>
              <a:rPr lang="en-US" sz="2000" b="1" dirty="0">
                <a:latin typeface="American Typewriter"/>
                <a:cs typeface="American Typewriter"/>
              </a:rPr>
              <a:t> -c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orkflow_setup.sh</a:t>
            </a:r>
            <a:r>
              <a:rPr lang="en-US" sz="2000" dirty="0" smtClean="0"/>
              <a:t> – the script that creates the input and output directories for the tasks, and creates the initial input files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workflow.swift</a:t>
            </a:r>
            <a:r>
              <a:rPr lang="en-US" sz="2000" dirty="0" smtClean="0"/>
              <a:t> – the Swift script that can be executed to run the workflow</a:t>
            </a:r>
            <a:endParaRPr lang="en-US" sz="26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setup Swift:</a:t>
            </a:r>
          </a:p>
          <a:p>
            <a:pPr marL="742950" lvl="2" indent="-342900"/>
            <a:r>
              <a:rPr lang="en-US" sz="2000" dirty="0" smtClean="0"/>
              <a:t>Install Swift: http://swift-</a:t>
            </a:r>
            <a:r>
              <a:rPr lang="en-US" sz="2000" dirty="0" err="1" smtClean="0"/>
              <a:t>lang.org</a:t>
            </a:r>
            <a:r>
              <a:rPr lang="en-US" sz="2000" dirty="0" smtClean="0"/>
              <a:t>/guides/release-0.94/</a:t>
            </a:r>
            <a:r>
              <a:rPr lang="en-US" sz="2000" dirty="0" err="1" smtClean="0"/>
              <a:t>quickstart</a:t>
            </a:r>
            <a:r>
              <a:rPr lang="en-US" sz="2000" dirty="0" smtClean="0"/>
              <a:t>/</a:t>
            </a:r>
            <a:r>
              <a:rPr lang="en-US" sz="2000" dirty="0" err="1" smtClean="0"/>
              <a:t>quickstart.html</a:t>
            </a:r>
            <a:endParaRPr lang="en-US" sz="2000" dirty="0" smtClean="0"/>
          </a:p>
          <a:p>
            <a:pPr marL="742950" lvl="2" indent="-342900"/>
            <a:r>
              <a:rPr lang="en-US" sz="2000" dirty="0"/>
              <a:t>export PATH=$PATH:$PWD/bin</a:t>
            </a:r>
          </a:p>
          <a:p>
            <a:pPr marL="742950" lvl="2" indent="-342900"/>
            <a:r>
              <a:rPr lang="en-US" sz="2000" dirty="0" err="1" smtClean="0"/>
              <a:t>util</a:t>
            </a:r>
            <a:r>
              <a:rPr lang="en-US" sz="2000" dirty="0" smtClean="0"/>
              <a:t>/gen-</a:t>
            </a:r>
            <a:r>
              <a:rPr lang="en-US" sz="2000" dirty="0" err="1" smtClean="0"/>
              <a:t>tc</a:t>
            </a:r>
            <a:r>
              <a:rPr lang="en-US" sz="2000" dirty="0" smtClean="0"/>
              <a:t>-</a:t>
            </a:r>
            <a:r>
              <a:rPr lang="en-US" sz="2000" dirty="0" err="1" smtClean="0"/>
              <a:t>data.sh</a:t>
            </a:r>
            <a:r>
              <a:rPr lang="en-US" sz="2000" dirty="0" smtClean="0"/>
              <a:t> &gt; ./</a:t>
            </a:r>
            <a:r>
              <a:rPr lang="en-US" sz="2000" dirty="0" err="1" smtClean="0"/>
              <a:t>tc.data</a:t>
            </a:r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 smtClean="0"/>
              <a:t>run:</a:t>
            </a:r>
          </a:p>
          <a:p>
            <a:pPr marL="742950" lvl="2" indent="-342900"/>
            <a:r>
              <a:rPr lang="en-US" sz="2000" b="1" dirty="0" err="1"/>
              <a:t>gcc</a:t>
            </a:r>
            <a:r>
              <a:rPr lang="en-US" sz="2000" b="1" dirty="0"/>
              <a:t> -o bin/task </a:t>
            </a:r>
            <a:r>
              <a:rPr lang="en-US" sz="2000" b="1" dirty="0" err="1"/>
              <a:t>src</a:t>
            </a:r>
            <a:r>
              <a:rPr lang="en-US" sz="2000" b="1" dirty="0"/>
              <a:t>/</a:t>
            </a:r>
            <a:r>
              <a:rPr lang="en-US" sz="2000" b="1" dirty="0" err="1"/>
              <a:t>aimes</a:t>
            </a:r>
            <a:r>
              <a:rPr lang="en-US" sz="2000" b="1" dirty="0"/>
              <a:t>/skeleton/</a:t>
            </a:r>
            <a:r>
              <a:rPr lang="en-US" sz="2000" b="1" dirty="0" err="1"/>
              <a:t>task.c</a:t>
            </a:r>
            <a:r>
              <a:rPr lang="en-US" sz="2000" b="1" dirty="0"/>
              <a:t> </a:t>
            </a:r>
            <a:r>
              <a:rPr lang="en-US" sz="2000" b="1" dirty="0" smtClean="0"/>
              <a:t>-lm</a:t>
            </a:r>
            <a:endParaRPr lang="en-US" sz="2000" b="1" dirty="0"/>
          </a:p>
          <a:p>
            <a:pPr marL="742950" lvl="2" indent="-342900"/>
            <a:r>
              <a:rPr lang="en-US" sz="2000" b="1" dirty="0" err="1"/>
              <a:t>s</a:t>
            </a:r>
            <a:r>
              <a:rPr lang="en-US" sz="2000" b="1" dirty="0" err="1" smtClean="0"/>
              <a:t>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worklow_s</a:t>
            </a:r>
            <a:r>
              <a:rPr lang="en-US" sz="2000" b="1" dirty="0" err="1" smtClean="0"/>
              <a:t>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/>
              <a:t>s</a:t>
            </a:r>
            <a:r>
              <a:rPr lang="en-US" sz="2000" b="1" dirty="0" smtClean="0"/>
              <a:t>wift -</a:t>
            </a:r>
            <a:r>
              <a:rPr lang="en-US" sz="2000" b="1" dirty="0" err="1" smtClean="0"/>
              <a:t>tc.file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tc.data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workflow.swift</a:t>
            </a:r>
            <a:endParaRPr lang="en-US" sz="2000" b="1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</a:p>
          <a:p>
            <a:pPr marL="857250" lvl="2" indent="0">
              <a:buNone/>
            </a:pPr>
            <a:r>
              <a:rPr lang="en-US" sz="1100" dirty="0" err="1"/>
              <a:t>zhaozhang@stealth</a:t>
            </a:r>
            <a:r>
              <a:rPr lang="en-US" sz="1100" dirty="0"/>
              <a:t>:/</a:t>
            </a:r>
            <a:r>
              <a:rPr lang="en-US" sz="1100" dirty="0" err="1"/>
              <a:t>var</a:t>
            </a:r>
            <a:r>
              <a:rPr lang="en-US" sz="1100" dirty="0"/>
              <a:t>/</a:t>
            </a:r>
            <a:r>
              <a:rPr lang="en-US" sz="1100" dirty="0" err="1"/>
              <a:t>tmp</a:t>
            </a:r>
            <a:r>
              <a:rPr lang="en-US" sz="1100" dirty="0"/>
              <a:t>/</a:t>
            </a:r>
            <a:r>
              <a:rPr lang="en-US" sz="1100" dirty="0" err="1"/>
              <a:t>ApplicationSkeleton</a:t>
            </a:r>
            <a:r>
              <a:rPr lang="en-US" sz="1100" dirty="0"/>
              <a:t>/Skeleton/</a:t>
            </a:r>
            <a:r>
              <a:rPr lang="en-US" sz="1100" dirty="0" err="1"/>
              <a:t>src</a:t>
            </a:r>
            <a:r>
              <a:rPr lang="en-US" sz="1100" dirty="0"/>
              <a:t>$ </a:t>
            </a:r>
            <a:r>
              <a:rPr lang="en-US" sz="1100" dirty="0" err="1"/>
              <a:t>ls</a:t>
            </a:r>
            <a:r>
              <a:rPr lang="en-US" sz="1100" dirty="0"/>
              <a:t> -l Stage_1_Output/</a:t>
            </a:r>
          </a:p>
          <a:p>
            <a:pPr marL="857250" lvl="2" indent="0">
              <a:buNone/>
            </a:pPr>
            <a:r>
              <a:rPr lang="en-US" sz="1100" dirty="0"/>
              <a:t>total 16416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Stage_1_Output_0_1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Stage_1_Output_0_2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Stage_1_Output_0_3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15:53 Stage_1_Output_0_4</a:t>
            </a:r>
            <a:endParaRPr lang="en-US" dirty="0"/>
          </a:p>
          <a:p>
            <a:pPr marL="742950" lvl="2" indent="-3429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92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example (incomplete)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>
                <a:latin typeface="American Typewriter"/>
                <a:cs typeface="American Typewriter"/>
              </a:rPr>
              <a:t>bin/</a:t>
            </a:r>
            <a:r>
              <a:rPr lang="en-US" sz="2000" b="1" dirty="0" err="1">
                <a:latin typeface="American Typewriter"/>
                <a:cs typeface="American Typewriter"/>
              </a:rPr>
              <a:t>aimes</a:t>
            </a:r>
            <a:r>
              <a:rPr lang="en-US" sz="2000" b="1" dirty="0">
                <a:latin typeface="American Typewriter"/>
                <a:cs typeface="American Typewriter"/>
              </a:rPr>
              <a:t>-skeleton-generate -</a:t>
            </a:r>
            <a:r>
              <a:rPr lang="en-US" sz="2000" b="1" dirty="0" err="1">
                <a:latin typeface="American Typewriter"/>
                <a:cs typeface="American Typewriter"/>
              </a:rPr>
              <a:t>i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err="1">
                <a:latin typeface="American Typewriter"/>
                <a:cs typeface="American Typewriter"/>
              </a:rPr>
              <a:t>src</a:t>
            </a:r>
            <a:r>
              <a:rPr lang="en-US" sz="2000" b="1" dirty="0">
                <a:latin typeface="American Typewriter"/>
                <a:cs typeface="American Typewriter"/>
              </a:rPr>
              <a:t>/</a:t>
            </a:r>
            <a:r>
              <a:rPr lang="en-US" sz="2000" b="1" dirty="0" err="1">
                <a:latin typeface="American Typewriter"/>
                <a:cs typeface="American Typewriter"/>
              </a:rPr>
              <a:t>aimes</a:t>
            </a:r>
            <a:r>
              <a:rPr lang="en-US" sz="2000" b="1" dirty="0">
                <a:latin typeface="American Typewriter"/>
                <a:cs typeface="American Typewriter"/>
              </a:rPr>
              <a:t>/skeleton/sample-input/</a:t>
            </a:r>
            <a:r>
              <a:rPr lang="en-US" sz="2000" b="1" dirty="0" err="1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-m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pegasus</a:t>
            </a:r>
            <a:r>
              <a:rPr lang="en-US" sz="2000" b="1" dirty="0" smtClean="0">
                <a:latin typeface="American Typewriter"/>
                <a:cs typeface="American Typewriter"/>
              </a:rPr>
              <a:t> -</a:t>
            </a:r>
            <a:r>
              <a:rPr lang="en-US" sz="2000" b="1" dirty="0">
                <a:latin typeface="American Typewriter"/>
                <a:cs typeface="American Typewriter"/>
              </a:rPr>
              <a:t>o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workflow.dax</a:t>
            </a:r>
            <a:r>
              <a:rPr lang="en-US" sz="2000" b="1" dirty="0" smtClean="0">
                <a:latin typeface="American Typewriter"/>
                <a:cs typeface="American Typewriter"/>
              </a:rPr>
              <a:t> </a:t>
            </a:r>
            <a:r>
              <a:rPr lang="en-US" sz="2000" b="1" dirty="0">
                <a:latin typeface="American Typewriter"/>
                <a:cs typeface="American Typewriter"/>
              </a:rPr>
              <a:t>-c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orkflow_setup.sh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orkflow.dax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Pegasus DAX that describes </a:t>
            </a:r>
            <a:r>
              <a:rPr lang="en-US" sz="2000" dirty="0"/>
              <a:t>the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workflow_s</a:t>
            </a:r>
            <a:r>
              <a:rPr lang="en-US" sz="2000" b="1" dirty="0" err="1" smtClean="0"/>
              <a:t>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[run Pegasus with </a:t>
            </a:r>
            <a:r>
              <a:rPr lang="en-US" sz="2000" b="1" dirty="0" err="1" smtClean="0"/>
              <a:t>workflow.dax</a:t>
            </a:r>
            <a:r>
              <a:rPr lang="en-US" sz="2000" b="1" dirty="0" smtClean="0"/>
              <a:t>]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53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1503</Words>
  <Application>Microsoft Macintosh PowerPoint</Application>
  <PresentationFormat>On-screen Show (4:3)</PresentationFormat>
  <Paragraphs>299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Skeleton Tutorial</vt:lpstr>
      <vt:lpstr>Prerequisites</vt:lpstr>
      <vt:lpstr>Download &amp; Test</vt:lpstr>
      <vt:lpstr>Shell example (create work)</vt:lpstr>
      <vt:lpstr>Bag of Task Input</vt:lpstr>
      <vt:lpstr>Bag of Tasks</vt:lpstr>
      <vt:lpstr>Shell example (run work)</vt:lpstr>
      <vt:lpstr>Swift example</vt:lpstr>
      <vt:lpstr>Pegasus example (incomplete)</vt:lpstr>
      <vt:lpstr>Bag of Task</vt:lpstr>
      <vt:lpstr>Bag of Task</vt:lpstr>
      <vt:lpstr>Bag of Task</vt:lpstr>
      <vt:lpstr>Bag of Task</vt:lpstr>
      <vt:lpstr>Interleave_option</vt:lpstr>
      <vt:lpstr>Multi-stage Workflow</vt:lpstr>
      <vt:lpstr>Mapping Files to Tasks</vt:lpstr>
      <vt:lpstr>Mapping Files to Tasks</vt:lpstr>
      <vt:lpstr>Mapping Files to Tasks</vt:lpstr>
      <vt:lpstr>Single Stage Iterative Workflow</vt:lpstr>
      <vt:lpstr>Multi Stage Iterative Workflow</vt:lpstr>
      <vt:lpstr>Complete List of Sample Inputs </vt:lpstr>
      <vt:lpstr>Using Pegasus to create workflow images</vt:lpstr>
      <vt:lpstr>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Tutorial</dc:title>
  <dc:creator>ZHAO ZHANG</dc:creator>
  <cp:lastModifiedBy>Daniel S. Katz</cp:lastModifiedBy>
  <cp:revision>50</cp:revision>
  <dcterms:created xsi:type="dcterms:W3CDTF">2014-09-04T18:17:34Z</dcterms:created>
  <dcterms:modified xsi:type="dcterms:W3CDTF">2014-12-15T23:04:35Z</dcterms:modified>
</cp:coreProperties>
</file>