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32"/>
  </p:notesMasterIdLst>
  <p:sldIdLst>
    <p:sldId id="257" r:id="rId6"/>
    <p:sldId id="265" r:id="rId7"/>
    <p:sldId id="283" r:id="rId8"/>
    <p:sldId id="272" r:id="rId9"/>
    <p:sldId id="263" r:id="rId10"/>
    <p:sldId id="282" r:id="rId11"/>
    <p:sldId id="270" r:id="rId12"/>
    <p:sldId id="285" r:id="rId13"/>
    <p:sldId id="271" r:id="rId14"/>
    <p:sldId id="286" r:id="rId15"/>
    <p:sldId id="264" r:id="rId16"/>
    <p:sldId id="274" r:id="rId17"/>
    <p:sldId id="281" r:id="rId18"/>
    <p:sldId id="275" r:id="rId19"/>
    <p:sldId id="277" r:id="rId20"/>
    <p:sldId id="278" r:id="rId21"/>
    <p:sldId id="280" r:id="rId22"/>
    <p:sldId id="276" r:id="rId23"/>
    <p:sldId id="279" r:id="rId24"/>
    <p:sldId id="268" r:id="rId25"/>
    <p:sldId id="259" r:id="rId26"/>
    <p:sldId id="260" r:id="rId27"/>
    <p:sldId id="261" r:id="rId28"/>
    <p:sldId id="262" r:id="rId29"/>
    <p:sldId id="267"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10F96-E1D3-4009-AC6F-93D8DF5AA129}" v="592" dt="2023-01-19T15:27:15.758"/>
    <p1510:client id="{F38AE3B2-15D7-4CA3-9D7D-9922E2F9F714}" v="2" dt="2023-01-20T05:31:45.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88" d="100"/>
          <a:sy n="88"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1-20T05:54:30.696" v="3161" actId="20577"/>
      <pc:docMkLst>
        <pc:docMk/>
      </pc:docMkLst>
      <pc:sldChg chg="ord">
        <pc:chgData name="Chris Coulthrust" userId="063d00cb-5e76-429d-a5d7-82b57ca15819" providerId="ADAL" clId="{F38AE3B2-15D7-4CA3-9D7D-9922E2F9F714}" dt="2023-01-20T05:41:32.890" v="2454"/>
        <pc:sldMkLst>
          <pc:docMk/>
          <pc:sldMk cId="445027510" sldId="258"/>
        </pc:sldMkLst>
      </pc:sldChg>
      <pc:sldChg chg="ord">
        <pc:chgData name="Chris Coulthrust" userId="063d00cb-5e76-429d-a5d7-82b57ca15819" providerId="ADAL" clId="{F38AE3B2-15D7-4CA3-9D7D-9922E2F9F714}" dt="2023-01-20T05:52:12.348" v="3025"/>
        <pc:sldMkLst>
          <pc:docMk/>
          <pc:sldMk cId="461529178" sldId="263"/>
        </pc:sldMkLst>
      </pc:sldChg>
      <pc:sldChg chg="modSp mod">
        <pc:chgData name="Chris Coulthrust" userId="063d00cb-5e76-429d-a5d7-82b57ca15819" providerId="ADAL" clId="{F38AE3B2-15D7-4CA3-9D7D-9922E2F9F714}" dt="2023-01-20T05:06:11.094" v="973" actId="20577"/>
        <pc:sldMkLst>
          <pc:docMk/>
          <pc:sldMk cId="3928887260" sldId="265"/>
        </pc:sldMkLst>
        <pc:spChg chg="mod">
          <ac:chgData name="Chris Coulthrust" userId="063d00cb-5e76-429d-a5d7-82b57ca15819" providerId="ADAL" clId="{F38AE3B2-15D7-4CA3-9D7D-9922E2F9F714}" dt="2023-01-20T05:06:11.094" v="973" actId="20577"/>
          <ac:spMkLst>
            <pc:docMk/>
            <pc:sldMk cId="3928887260" sldId="265"/>
            <ac:spMk id="44" creationId="{D7D1CF26-59DB-674B-B47B-C5DC99FE5223}"/>
          </ac:spMkLst>
        </pc:spChg>
      </pc:sldChg>
      <pc:sldChg chg="modSp mod">
        <pc:chgData name="Chris Coulthrust" userId="063d00cb-5e76-429d-a5d7-82b57ca15819" providerId="ADAL" clId="{F38AE3B2-15D7-4CA3-9D7D-9922E2F9F714}" dt="2023-01-20T05:42:12.708" v="2457" actId="20577"/>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ldChg>
      <pc:sldChg chg="modSp mod ord">
        <pc:chgData name="Chris Coulthrust" userId="063d00cb-5e76-429d-a5d7-82b57ca15819" providerId="ADAL" clId="{F38AE3B2-15D7-4CA3-9D7D-9922E2F9F714}" dt="2023-01-20T05:53:30.077" v="3099"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modSp mod">
        <pc:chgData name="Chris Coulthrust" userId="063d00cb-5e76-429d-a5d7-82b57ca15819" providerId="ADAL" clId="{F38AE3B2-15D7-4CA3-9D7D-9922E2F9F714}" dt="2023-01-20T05:44:54.836" v="2504" actId="20577"/>
        <pc:sldMkLst>
          <pc:docMk/>
          <pc:sldMk cId="2014755489" sldId="275"/>
        </pc:sldMkLst>
        <pc:spChg chg="mod">
          <ac:chgData name="Chris Coulthrust" userId="063d00cb-5e76-429d-a5d7-82b57ca15819" providerId="ADAL" clId="{F38AE3B2-15D7-4CA3-9D7D-9922E2F9F714}" dt="2023-01-20T05:44:54.836" v="2504" actId="20577"/>
          <ac:spMkLst>
            <pc:docMk/>
            <pc:sldMk cId="2014755489" sldId="275"/>
            <ac:spMk id="44" creationId="{D7D1CF26-59DB-674B-B47B-C5DC99FE5223}"/>
          </ac:spMkLst>
        </pc:sp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1-20T05:51:50.143" v="3023"/>
        <pc:sldMkLst>
          <pc:docMk/>
          <pc:sldMk cId="2153904682" sldId="283"/>
        </pc:sldMkLst>
        <pc:spChg chg="mod">
          <ac:chgData name="Chris Coulthrust" userId="063d00cb-5e76-429d-a5d7-82b57ca15819" providerId="ADAL" clId="{F38AE3B2-15D7-4CA3-9D7D-9922E2F9F714}" dt="2023-01-20T05:46:34.963" v="2544"/>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1-20T05:40:42.383" v="2452" actId="20577"/>
        <pc:sldMkLst>
          <pc:docMk/>
          <pc:sldMk cId="1674699041" sldId="285"/>
        </pc:sldMkLst>
        <pc:spChg chg="mod">
          <ac:chgData name="Chris Coulthrust" userId="063d00cb-5e76-429d-a5d7-82b57ca15819" providerId="ADAL" clId="{F38AE3B2-15D7-4CA3-9D7D-9922E2F9F714}" dt="2023-01-20T05:40:42.383" v="2452" actId="20577"/>
          <ac:spMkLst>
            <pc:docMk/>
            <pc:sldMk cId="1674699041" sldId="285"/>
            <ac:spMk id="44" creationId="{D7D1CF26-59DB-674B-B47B-C5DC99FE5223}"/>
          </ac:spMkLst>
        </pc:spChg>
      </pc:sldChg>
      <pc:sldChg chg="delSp modSp add mod">
        <pc:chgData name="Chris Coulthrust" userId="063d00cb-5e76-429d-a5d7-82b57ca15819" providerId="ADAL" clId="{F38AE3B2-15D7-4CA3-9D7D-9922E2F9F714}" dt="2023-01-20T05:54:30.696" v="3161" actId="20577"/>
        <pc:sldMkLst>
          <pc:docMk/>
          <pc:sldMk cId="555670558" sldId="286"/>
        </pc:sldMkLst>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1-20T05:54:30.696" v="3161" actId="20577"/>
          <ac:spMkLst>
            <pc:docMk/>
            <pc:sldMk cId="555670558" sldId="286"/>
            <ac:spMk id="5" creationId="{1D08CA81-5FC4-B802-77DC-99A8D68F483E}"/>
          </ac:spMkLst>
        </pc:sp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56805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2781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9102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6ABE-6ABE-274D-A29E-A13DC034273C}" type="slidenum">
              <a:rPr lang="en-GB" smtClean="0"/>
              <a:t>21</a:t>
            </a:fld>
            <a:endParaRPr lang="en-GB"/>
          </a:p>
        </p:txBody>
      </p:sp>
    </p:spTree>
    <p:extLst>
      <p:ext uri="{BB962C8B-B14F-4D97-AF65-F5344CB8AC3E}">
        <p14:creationId xmlns:p14="http://schemas.microsoft.com/office/powerpoint/2010/main" val="569428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 governance framework?</a:t>
            </a:r>
          </a:p>
          <a:p>
            <a:endParaRPr lang="en-US" dirty="0"/>
          </a:p>
          <a:p>
            <a:r>
              <a:rPr lang="en-US" dirty="0"/>
              <a:t>It’s an end-to-end solution that can govern data through its entire lifecycle across all stores in the edge, data centers, and multiple clouds.</a:t>
            </a:r>
          </a:p>
          <a:p>
            <a:endParaRPr lang="en-US" dirty="0"/>
          </a:p>
          <a:p>
            <a:r>
              <a:rPr lang="en-US" dirty="0"/>
              <a:t>If you read this model from top to bottom, you see that a framework starts with a vision and strategy, then you put your people, processes, policies, and technology in place to govern the data throughout the lifecycle. And along the bottom you see the technologies that support the framework.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22</a:t>
            </a:fld>
            <a:endParaRPr lang="en-US"/>
          </a:p>
        </p:txBody>
      </p:sp>
    </p:spTree>
    <p:extLst>
      <p:ext uri="{BB962C8B-B14F-4D97-AF65-F5344CB8AC3E}">
        <p14:creationId xmlns:p14="http://schemas.microsoft.com/office/powerpoint/2010/main" val="3215831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all the customer related data in different storage such as azure data lake, 6 in Teradata, 3 power BI report.</a:t>
            </a:r>
          </a:p>
          <a:p>
            <a:endParaRPr lang="en-US" dirty="0"/>
          </a:p>
        </p:txBody>
      </p:sp>
      <p:sp>
        <p:nvSpPr>
          <p:cNvPr id="4" name="Marcador de número de diapositiva 3"/>
          <p:cNvSpPr>
            <a:spLocks noGrp="1"/>
          </p:cNvSpPr>
          <p:nvPr>
            <p:ph type="sldNum" sz="quarter" idx="5"/>
          </p:nvPr>
        </p:nvSpPr>
        <p:spPr/>
        <p:txBody>
          <a:bodyPr/>
          <a:lstStyle/>
          <a:p>
            <a:fld id="{0563825A-F6AA-4151-A6AC-7E5685033920}" type="slidenum">
              <a:rPr lang="en-US" smtClean="0"/>
              <a:t>24</a:t>
            </a:fld>
            <a:endParaRPr lang="en-US"/>
          </a:p>
        </p:txBody>
      </p:sp>
    </p:spTree>
    <p:extLst>
      <p:ext uri="{BB962C8B-B14F-4D97-AF65-F5344CB8AC3E}">
        <p14:creationId xmlns:p14="http://schemas.microsoft.com/office/powerpoint/2010/main" val="2191955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56113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7043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tiff"/><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2.tiff"/><Relationship Id="rId5" Type="http://schemas.microsoft.com/office/2007/relationships/hdphoto" Target="../media/hdphoto1.wdp"/><Relationship Id="rId4" Type="http://schemas.openxmlformats.org/officeDocument/2006/relationships/image" Target="../media/image11.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1"/>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57357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428999"/>
            <a:ext cx="4507097" cy="1134533"/>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668751" y="4510148"/>
            <a:ext cx="2798651" cy="646331"/>
          </a:xfrm>
          <a:prstGeom prst="rect">
            <a:avLst/>
          </a:prstGeom>
          <a:noFill/>
        </p:spPr>
        <p:txBody>
          <a:bodyPr wrap="none" rtlCol="0">
            <a:spAutoFit/>
          </a:bodyPr>
          <a:lstStyle/>
          <a:p>
            <a:r>
              <a:rPr lang="en-US" dirty="0">
                <a:solidFill>
                  <a:schemeClr val="accent1"/>
                </a:solidFill>
              </a:rPr>
              <a:t>Chris  Coulthrust</a:t>
            </a:r>
          </a:p>
          <a:p>
            <a:r>
              <a:rPr lang="en-US" dirty="0">
                <a:solidFill>
                  <a:schemeClr val="accent1"/>
                </a:solidFill>
              </a:rPr>
              <a:t>ccoulthrust@microsoft.com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Slide of UI Screen Shot here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555670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Synapse/</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834" y="807564"/>
            <a:ext cx="6669557" cy="581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 Description</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3970318"/>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2579915" y="1290959"/>
            <a:ext cx="5590313" cy="369332"/>
          </a:xfrm>
          <a:prstGeom prst="rect">
            <a:avLst/>
          </a:prstGeom>
          <a:noFill/>
        </p:spPr>
        <p:txBody>
          <a:bodyPr wrap="none" rtlCol="0">
            <a:spAutoFit/>
          </a:bodyPr>
          <a:lstStyle/>
          <a:p>
            <a:r>
              <a:rPr lang="en-US" dirty="0"/>
              <a:t>The lab guides are in the </a:t>
            </a:r>
            <a:r>
              <a:rPr lang="en-US" dirty="0" err="1"/>
              <a:t>github</a:t>
            </a:r>
            <a:r>
              <a:rPr lang="en-US" dirty="0"/>
              <a:t> repository for this project</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5589672" cy="2308324"/>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4937185" cy="4247317"/>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Setup necessary permissions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Run Script to hydrate database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the Web Services and Web Site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Configure and Deploy the functions</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Language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Using Language Studio </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training data</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tags</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Train and Deploy Model</a:t>
            </a: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Upload Artifacts</a:t>
            </a:r>
          </a:p>
        </p:txBody>
      </p:sp>
    </p:spTree>
    <p:extLst>
      <p:ext uri="{BB962C8B-B14F-4D97-AF65-F5344CB8AC3E}">
        <p14:creationId xmlns:p14="http://schemas.microsoft.com/office/powerpoint/2010/main" val="27246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Remaining Items for the Lab</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46958" y="1124332"/>
            <a:ext cx="6927922" cy="3970318"/>
          </a:xfrm>
          <a:prstGeom prst="rect">
            <a:avLst/>
          </a:prstGeom>
          <a:solidFill>
            <a:schemeClr val="bg1"/>
          </a:solidFill>
        </p:spPr>
        <p:txBody>
          <a:bodyPr wrap="none" rtlCol="0">
            <a:spAutoFit/>
          </a:bodyPr>
          <a:lstStyle/>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ARM Template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SQL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Synapse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Service Bus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other Services (have)</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Database Scripts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Azure Function Code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Notebooks for Extra Credit (in dev)</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Training and Labelling instructions (have data need instructions</a:t>
            </a:r>
          </a:p>
          <a:p>
            <a:pPr>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r>
              <a:rPr lang="en-GB" dirty="0">
                <a:ln w="0"/>
                <a:solidFill>
                  <a:schemeClr val="accent1"/>
                </a:solidFill>
                <a:latin typeface="Segoe UI" panose="020B0502040204020203" pitchFamily="34" charset="0"/>
                <a:cs typeface="Segoe UI" panose="020B0502040204020203" pitchFamily="34" charset="0"/>
              </a:rPr>
              <a: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656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095462" y="1233140"/>
            <a:ext cx="7825476"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Links are in the lab.</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Stretch Goal </a:t>
            </a:r>
          </a:p>
          <a:p>
            <a:pPr marL="800100" lvl="1" indent="-342900">
              <a:buFont typeface="+mj-lt"/>
              <a:buAutoNum type="alphaLcParenR"/>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Links</a:t>
            </a:r>
          </a:p>
        </p:txBody>
      </p:sp>
    </p:spTree>
    <p:extLst>
      <p:ext uri="{BB962C8B-B14F-4D97-AF65-F5344CB8AC3E}">
        <p14:creationId xmlns:p14="http://schemas.microsoft.com/office/powerpoint/2010/main" val="4212360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Table of Contents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4817537" cy="6463308"/>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Agenda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Configuration of </a:t>
            </a: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the Environment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SQL</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Synapse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App Services </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All other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Train and Test Cognitive Services Model</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(extra credit)Deploy Notebooks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Configure Notebooks to use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Define the pipeline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Run the examples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Attempt to parse some different PDFs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Write to the Azure Search Index</a:t>
            </a: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5" name="Rounded Rectangle 4"/>
          <p:cNvSpPr/>
          <p:nvPr/>
        </p:nvSpPr>
        <p:spPr bwMode="auto">
          <a:xfrm>
            <a:off x="2877111" y="2493076"/>
            <a:ext cx="6437778" cy="3405782"/>
          </a:xfrm>
          <a:prstGeom prst="rect">
            <a:avLst/>
          </a:prstGeom>
          <a:solidFill>
            <a:schemeClr val="bg1"/>
          </a:solidFill>
          <a:ln w="12700" cap="flat" cmpd="sng" algn="ctr">
            <a:noFill/>
            <a:prstDash val="dash"/>
          </a:ln>
          <a:effectLst>
            <a:outerShdw blurRad="317500" algn="tl" rotWithShape="0">
              <a:schemeClr val="accent1">
                <a:alpha val="70000"/>
              </a:schemeClr>
            </a:outerShdw>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GB">
              <a:solidFill>
                <a:srgbClr val="FFFFFF"/>
              </a:solidFill>
              <a:latin typeface="Segoe UI"/>
            </a:endParaRPr>
          </a:p>
        </p:txBody>
      </p:sp>
      <p:sp>
        <p:nvSpPr>
          <p:cNvPr id="6" name="Rectangle 5"/>
          <p:cNvSpPr/>
          <p:nvPr/>
        </p:nvSpPr>
        <p:spPr>
          <a:xfrm>
            <a:off x="7505881" y="2703489"/>
            <a:ext cx="1233054" cy="2470200"/>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BackOffice</a:t>
            </a:r>
          </a:p>
        </p:txBody>
      </p:sp>
      <p:cxnSp>
        <p:nvCxnSpPr>
          <p:cNvPr id="7" name="Straight Arrow Connector 6"/>
          <p:cNvCxnSpPr>
            <a:cxnSpLocks/>
          </p:cNvCxnSpPr>
          <p:nvPr/>
        </p:nvCxnSpPr>
        <p:spPr>
          <a:xfrm>
            <a:off x="7335209" y="3315602"/>
            <a:ext cx="0" cy="146723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03221"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Front Office</a:t>
            </a:r>
          </a:p>
        </p:txBody>
      </p:sp>
      <p:sp>
        <p:nvSpPr>
          <p:cNvPr id="12" name="Rectangle 11"/>
          <p:cNvSpPr/>
          <p:nvPr/>
        </p:nvSpPr>
        <p:spPr>
          <a:xfrm>
            <a:off x="5934037"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Operations</a:t>
            </a:r>
          </a:p>
        </p:txBody>
      </p:sp>
      <p:sp>
        <p:nvSpPr>
          <p:cNvPr id="15" name="Rectangle 14"/>
          <p:cNvSpPr/>
          <p:nvPr/>
        </p:nvSpPr>
        <p:spPr>
          <a:xfrm>
            <a:off x="5996278" y="4501611"/>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n</a:t>
            </a:r>
          </a:p>
        </p:txBody>
      </p:sp>
      <p:sp>
        <p:nvSpPr>
          <p:cNvPr id="16" name="Rectangle 15"/>
          <p:cNvSpPr/>
          <p:nvPr/>
        </p:nvSpPr>
        <p:spPr>
          <a:xfrm>
            <a:off x="5996278" y="3688855"/>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2</a:t>
            </a:r>
          </a:p>
        </p:txBody>
      </p:sp>
      <p:sp>
        <p:nvSpPr>
          <p:cNvPr id="17" name="Rectangle 16"/>
          <p:cNvSpPr/>
          <p:nvPr/>
        </p:nvSpPr>
        <p:spPr>
          <a:xfrm>
            <a:off x="5996278" y="3222707"/>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1</a:t>
            </a:r>
          </a:p>
        </p:txBody>
      </p:sp>
      <p:sp>
        <p:nvSpPr>
          <p:cNvPr id="21" name="Rectangle 20"/>
          <p:cNvSpPr/>
          <p:nvPr/>
        </p:nvSpPr>
        <p:spPr>
          <a:xfrm>
            <a:off x="7587484" y="4481919"/>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HR</a:t>
            </a:r>
          </a:p>
        </p:txBody>
      </p:sp>
      <p:sp>
        <p:nvSpPr>
          <p:cNvPr id="22" name="Rectangle 21"/>
          <p:cNvSpPr/>
          <p:nvPr/>
        </p:nvSpPr>
        <p:spPr>
          <a:xfrm>
            <a:off x="7587484" y="3014684"/>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Finance</a:t>
            </a:r>
          </a:p>
        </p:txBody>
      </p:sp>
      <p:sp>
        <p:nvSpPr>
          <p:cNvPr id="23" name="Rectangle 22"/>
          <p:cNvSpPr/>
          <p:nvPr/>
        </p:nvSpPr>
        <p:spPr>
          <a:xfrm>
            <a:off x="4518629" y="4788831"/>
            <a:ext cx="1234440" cy="374415"/>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Planning</a:t>
            </a:r>
          </a:p>
        </p:txBody>
      </p:sp>
      <p:sp>
        <p:nvSpPr>
          <p:cNvPr id="24" name="Rectangle 23"/>
          <p:cNvSpPr/>
          <p:nvPr/>
        </p:nvSpPr>
        <p:spPr>
          <a:xfrm>
            <a:off x="7587484" y="3748302"/>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Procurement</a:t>
            </a:r>
          </a:p>
        </p:txBody>
      </p:sp>
      <p:cxnSp>
        <p:nvCxnSpPr>
          <p:cNvPr id="35" name="Straight Arrow Connector 34"/>
          <p:cNvCxnSpPr>
            <a:cxnSpLocks/>
          </p:cNvCxnSpPr>
          <p:nvPr/>
        </p:nvCxnSpPr>
        <p:spPr>
          <a:xfrm>
            <a:off x="7168477" y="4050054"/>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8" idx="3"/>
            <a:endCxn id="85" idx="1"/>
          </p:cNvCxnSpPr>
          <p:nvPr/>
        </p:nvCxnSpPr>
        <p:spPr>
          <a:xfrm>
            <a:off x="4337661" y="3938588"/>
            <a:ext cx="18293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85" idx="3"/>
            <a:endCxn id="12" idx="1"/>
          </p:cNvCxnSpPr>
          <p:nvPr/>
        </p:nvCxnSpPr>
        <p:spPr>
          <a:xfrm>
            <a:off x="5755039" y="3938588"/>
            <a:ext cx="17899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0" idx="0"/>
            <a:endCxn id="18" idx="2"/>
          </p:cNvCxnSpPr>
          <p:nvPr/>
        </p:nvCxnSpPr>
        <p:spPr>
          <a:xfrm flipV="1">
            <a:off x="3724485" y="3616519"/>
            <a:ext cx="0" cy="1317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765833" y="5782588"/>
            <a:ext cx="1222767" cy="380743"/>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Shipping</a:t>
            </a:r>
          </a:p>
        </p:txBody>
      </p:sp>
      <p:sp>
        <p:nvSpPr>
          <p:cNvPr id="18" name="Rectangle 17"/>
          <p:cNvSpPr/>
          <p:nvPr/>
        </p:nvSpPr>
        <p:spPr>
          <a:xfrm>
            <a:off x="3189488" y="3014685"/>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Marketing</a:t>
            </a:r>
          </a:p>
        </p:txBody>
      </p:sp>
      <p:sp>
        <p:nvSpPr>
          <p:cNvPr id="19" name="Rectangle 18"/>
          <p:cNvSpPr/>
          <p:nvPr/>
        </p:nvSpPr>
        <p:spPr>
          <a:xfrm>
            <a:off x="3189488" y="4481920"/>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Service</a:t>
            </a:r>
          </a:p>
        </p:txBody>
      </p:sp>
      <p:sp>
        <p:nvSpPr>
          <p:cNvPr id="10" name="Rectangle 9"/>
          <p:cNvSpPr/>
          <p:nvPr/>
        </p:nvSpPr>
        <p:spPr>
          <a:xfrm>
            <a:off x="3189488" y="3748303"/>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Sales</a:t>
            </a:r>
          </a:p>
        </p:txBody>
      </p:sp>
      <p:cxnSp>
        <p:nvCxnSpPr>
          <p:cNvPr id="9" name="Straight Arrow Connector 8"/>
          <p:cNvCxnSpPr>
            <a:cxnSpLocks/>
          </p:cNvCxnSpPr>
          <p:nvPr/>
        </p:nvCxnSpPr>
        <p:spPr>
          <a:xfrm flipH="1">
            <a:off x="8734436" y="3937295"/>
            <a:ext cx="11911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4425124B-99FB-EF48-912D-6D4FAB7B14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9368" y="4753762"/>
            <a:ext cx="950233" cy="231907"/>
          </a:xfrm>
          <a:prstGeom prst="rect">
            <a:avLst/>
          </a:prstGeom>
        </p:spPr>
      </p:pic>
      <p:pic>
        <p:nvPicPr>
          <p:cNvPr id="124" name="Picture 123">
            <a:extLst>
              <a:ext uri="{FF2B5EF4-FFF2-40B4-BE49-F238E27FC236}">
                <a16:creationId xmlns:a16="http://schemas.microsoft.com/office/drawing/2014/main" id="{49951DAA-2A61-BE4D-97C1-5E51E8FD5FE9}"/>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3418957" y="3264932"/>
            <a:ext cx="611055" cy="277289"/>
          </a:xfrm>
          <a:prstGeom prst="rect">
            <a:avLst/>
          </a:prstGeom>
        </p:spPr>
      </p:pic>
      <p:pic>
        <p:nvPicPr>
          <p:cNvPr id="2" name="Picture 1">
            <a:extLst>
              <a:ext uri="{FF2B5EF4-FFF2-40B4-BE49-F238E27FC236}">
                <a16:creationId xmlns:a16="http://schemas.microsoft.com/office/drawing/2014/main" id="{8CF84221-6446-944E-9EB4-C7076FAB67D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57944" y="4719984"/>
            <a:ext cx="726338" cy="298963"/>
          </a:xfrm>
          <a:prstGeom prst="rect">
            <a:avLst/>
          </a:prstGeom>
        </p:spPr>
      </p:pic>
      <p:pic>
        <p:nvPicPr>
          <p:cNvPr id="3" name="Picture 2">
            <a:extLst>
              <a:ext uri="{FF2B5EF4-FFF2-40B4-BE49-F238E27FC236}">
                <a16:creationId xmlns:a16="http://schemas.microsoft.com/office/drawing/2014/main" id="{D59EB545-1A97-2E4E-B4E7-CD08C2E8BC6E}"/>
              </a:ext>
            </a:extLst>
          </p:cNvPr>
          <p:cNvPicPr>
            <a:picLocks noChangeAspect="1"/>
          </p:cNvPicPr>
          <p:nvPr/>
        </p:nvPicPr>
        <p:blipFill>
          <a:blip r:embed="rId7" cstate="screen">
            <a:extLst>
              <a:ext uri="{BEBA8EAE-BF5A-486C-A8C5-ECC9F3942E4B}">
                <a14:imgProps xmlns:a14="http://schemas.microsoft.com/office/drawing/2010/main">
                  <a14:imgLayer r:embed="rId8">
                    <a14:imgEffect>
                      <a14:backgroundRemoval t="6098" b="95122" l="5385" r="90000">
                        <a14:foregroundMark x1="29231" y1="7317" x2="29231" y2="7317"/>
                        <a14:foregroundMark x1="5385" y1="59756" x2="5385" y2="59756"/>
                        <a14:foregroundMark x1="36923" y1="95122" x2="36923" y2="95122"/>
                        <a14:foregroundMark x1="89231" y1="50000" x2="89231" y2="50000"/>
                        <a14:foregroundMark x1="61538" y1="45122" x2="61538" y2="45122"/>
                        <a14:foregroundMark x1="80000" y1="45122" x2="80000" y2="45122"/>
                        <a14:foregroundMark x1="73077" y1="43902" x2="73077" y2="43902"/>
                        <a14:foregroundMark x1="66923" y1="45122" x2="66923" y2="45122"/>
                        <a14:foregroundMark x1="62308" y1="45122" x2="62308" y2="45122"/>
                        <a14:foregroundMark x1="54615" y1="37805" x2="54615" y2="37805"/>
                        <a14:foregroundMark x1="46923" y1="43902" x2="46923" y2="43902"/>
                        <a14:foregroundMark x1="40000" y1="45122" x2="40000" y2="45122"/>
                        <a14:foregroundMark x1="33077" y1="42683" x2="33077" y2="42683"/>
                        <a14:foregroundMark x1="27692" y1="42683" x2="27692" y2="42683"/>
                        <a14:foregroundMark x1="20769" y1="43902" x2="20769" y2="43902"/>
                      </a14:backgroundRemoval>
                    </a14:imgEffect>
                  </a14:imgLayer>
                </a14:imgProps>
              </a:ext>
              <a:ext uri="{28A0092B-C50C-407E-A947-70E740481C1C}">
                <a14:useLocalDpi xmlns:a14="http://schemas.microsoft.com/office/drawing/2010/main"/>
              </a:ext>
            </a:extLst>
          </a:blip>
          <a:stretch>
            <a:fillRect/>
          </a:stretch>
        </p:blipFill>
        <p:spPr>
          <a:xfrm>
            <a:off x="3460452" y="3980711"/>
            <a:ext cx="528064" cy="332349"/>
          </a:xfrm>
          <a:prstGeom prst="rect">
            <a:avLst/>
          </a:prstGeom>
        </p:spPr>
      </p:pic>
      <p:sp>
        <p:nvSpPr>
          <p:cNvPr id="85" name="Rectangle 84">
            <a:extLst>
              <a:ext uri="{FF2B5EF4-FFF2-40B4-BE49-F238E27FC236}">
                <a16:creationId xmlns:a16="http://schemas.microsoft.com/office/drawing/2014/main" id="{75792EEE-10F8-A34B-A452-554D87684E22}"/>
              </a:ext>
            </a:extLst>
          </p:cNvPr>
          <p:cNvSpPr/>
          <p:nvPr/>
        </p:nvSpPr>
        <p:spPr>
          <a:xfrm>
            <a:off x="4520599" y="3692702"/>
            <a:ext cx="1234440" cy="491771"/>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Credit verification</a:t>
            </a:r>
          </a:p>
        </p:txBody>
      </p:sp>
      <p:sp>
        <p:nvSpPr>
          <p:cNvPr id="25" name="Rectangle 24"/>
          <p:cNvSpPr/>
          <p:nvPr/>
        </p:nvSpPr>
        <p:spPr>
          <a:xfrm rot="16200000">
            <a:off x="7782638" y="3812978"/>
            <a:ext cx="2470202" cy="251219"/>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t>Supply Chain</a:t>
            </a:r>
          </a:p>
        </p:txBody>
      </p:sp>
      <p:sp>
        <p:nvSpPr>
          <p:cNvPr id="20" name="TextBox 19">
            <a:extLst>
              <a:ext uri="{FF2B5EF4-FFF2-40B4-BE49-F238E27FC236}">
                <a16:creationId xmlns:a16="http://schemas.microsoft.com/office/drawing/2014/main" id="{BBAA471B-F740-4436-A12C-C7B9D1963EFB}"/>
              </a:ext>
            </a:extLst>
          </p:cNvPr>
          <p:cNvSpPr txBox="1"/>
          <p:nvPr/>
        </p:nvSpPr>
        <p:spPr>
          <a:xfrm>
            <a:off x="6241040" y="4155003"/>
            <a:ext cx="620434" cy="246221"/>
          </a:xfrm>
          <a:prstGeom prst="rect">
            <a:avLst/>
          </a:prstGeom>
          <a:noFill/>
        </p:spPr>
        <p:txBody>
          <a:bodyPr wrap="square" lIns="0" tIns="0" rIns="0" bIns="0" rtlCol="0">
            <a:spAutoFit/>
          </a:bodyPr>
          <a:lstStyle/>
          <a:p>
            <a:pPr algn="ctr"/>
            <a:r>
              <a:rPr lang="en-US" sz="1600">
                <a:latin typeface="+mj-lt"/>
              </a:rPr>
              <a:t>…</a:t>
            </a:r>
          </a:p>
        </p:txBody>
      </p:sp>
      <p:pic>
        <p:nvPicPr>
          <p:cNvPr id="41" name="Picture 40" descr="A close up of a logo&#10;&#10;Description automatically generated">
            <a:extLst>
              <a:ext uri="{FF2B5EF4-FFF2-40B4-BE49-F238E27FC236}">
                <a16:creationId xmlns:a16="http://schemas.microsoft.com/office/drawing/2014/main" id="{E5A415B2-9A52-499C-AEFE-0DD1BB3D57F9}"/>
              </a:ext>
            </a:extLst>
          </p:cNvPr>
          <p:cNvPicPr>
            <a:picLocks noChangeAspect="1"/>
          </p:cNvPicPr>
          <p:nvPr/>
        </p:nvPicPr>
        <p:blipFill>
          <a:blip r:embed="rId9"/>
          <a:stretch>
            <a:fillRect/>
          </a:stretch>
        </p:blipFill>
        <p:spPr>
          <a:xfrm>
            <a:off x="7587484" y="3255561"/>
            <a:ext cx="1068319" cy="268272"/>
          </a:xfrm>
          <a:prstGeom prst="rect">
            <a:avLst/>
          </a:prstGeom>
        </p:spPr>
      </p:pic>
      <p:cxnSp>
        <p:nvCxnSpPr>
          <p:cNvPr id="99" name="Straight Arrow Connector 98">
            <a:extLst>
              <a:ext uri="{FF2B5EF4-FFF2-40B4-BE49-F238E27FC236}">
                <a16:creationId xmlns:a16="http://schemas.microsoft.com/office/drawing/2014/main" id="{AC56AE5B-7D5C-49C0-8B2E-458065BBDBC4}"/>
              </a:ext>
            </a:extLst>
          </p:cNvPr>
          <p:cNvCxnSpPr>
            <a:cxnSpLocks/>
          </p:cNvCxnSpPr>
          <p:nvPr/>
        </p:nvCxnSpPr>
        <p:spPr>
          <a:xfrm>
            <a:off x="7168477" y="4782837"/>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F659FF-595C-4F35-8A58-6F1EEAD2B792}"/>
              </a:ext>
            </a:extLst>
          </p:cNvPr>
          <p:cNvCxnSpPr>
            <a:cxnSpLocks/>
          </p:cNvCxnSpPr>
          <p:nvPr/>
        </p:nvCxnSpPr>
        <p:spPr>
          <a:xfrm>
            <a:off x="7168477" y="3316436"/>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C9442E0-CAF0-45E6-8B2F-FF931EBBB452}"/>
              </a:ext>
            </a:extLst>
          </p:cNvPr>
          <p:cNvCxnSpPr>
            <a:cxnSpLocks/>
          </p:cNvCxnSpPr>
          <p:nvPr/>
        </p:nvCxnSpPr>
        <p:spPr>
          <a:xfrm>
            <a:off x="5753069" y="4976038"/>
            <a:ext cx="180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88263" y="457200"/>
            <a:ext cx="11018520" cy="861774"/>
          </a:xfrm>
        </p:spPr>
        <p:txBody>
          <a:bodyPr/>
          <a:lstStyle/>
          <a:p>
            <a:r>
              <a:rPr lang="en-GB" dirty="0"/>
              <a:t>Popular transaction processing applications that companies are now running on the cloud</a:t>
            </a:r>
          </a:p>
        </p:txBody>
      </p:sp>
      <p:cxnSp>
        <p:nvCxnSpPr>
          <p:cNvPr id="29" name="Straight Arrow Connector 28"/>
          <p:cNvCxnSpPr>
            <a:cxnSpLocks/>
          </p:cNvCxnSpPr>
          <p:nvPr/>
        </p:nvCxnSpPr>
        <p:spPr>
          <a:xfrm flipH="1">
            <a:off x="9314890" y="4059685"/>
            <a:ext cx="610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9816" y="4294256"/>
            <a:ext cx="1579822" cy="523220"/>
          </a:xfrm>
          <a:prstGeom prst="rect">
            <a:avLst/>
          </a:prstGeom>
          <a:noFill/>
        </p:spPr>
        <p:txBody>
          <a:bodyPr wrap="square" rtlCol="0">
            <a:spAutoFit/>
          </a:bodyPr>
          <a:lstStyle>
            <a:defPPr>
              <a:defRPr lang="en-GB"/>
            </a:defPPr>
            <a:lvl1pPr>
              <a:defRPr b="1">
                <a:solidFill>
                  <a:srgbClr val="000090"/>
                </a:solidFill>
              </a:defRPr>
            </a:lvl1pPr>
          </a:lstStyle>
          <a:p>
            <a:pPr algn="ctr" defTabSz="914377"/>
            <a:r>
              <a:rPr lang="en-GB" sz="1400" b="0">
                <a:solidFill>
                  <a:schemeClr val="tx1"/>
                </a:solidFill>
                <a:latin typeface="+mj-lt"/>
              </a:rPr>
              <a:t>Customers, partners, devices</a:t>
            </a:r>
          </a:p>
        </p:txBody>
      </p:sp>
      <p:cxnSp>
        <p:nvCxnSpPr>
          <p:cNvPr id="45" name="Straight Arrow Connector 44"/>
          <p:cNvCxnSpPr/>
          <p:nvPr/>
        </p:nvCxnSpPr>
        <p:spPr>
          <a:xfrm rot="10800000">
            <a:off x="2235487" y="3997830"/>
            <a:ext cx="640080" cy="1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C97284B-A16C-9A45-8A27-88493F95C305}"/>
              </a:ext>
            </a:extLst>
          </p:cNvPr>
          <p:cNvSpPr txBox="1"/>
          <p:nvPr/>
        </p:nvSpPr>
        <p:spPr>
          <a:xfrm>
            <a:off x="10248887" y="4294256"/>
            <a:ext cx="934423"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Suppliers</a:t>
            </a:r>
          </a:p>
        </p:txBody>
      </p:sp>
      <p:sp>
        <p:nvSpPr>
          <p:cNvPr id="97" name="TextBox 96">
            <a:extLst>
              <a:ext uri="{FF2B5EF4-FFF2-40B4-BE49-F238E27FC236}">
                <a16:creationId xmlns:a16="http://schemas.microsoft.com/office/drawing/2014/main" id="{FE57D42A-DE91-454E-9A9D-57A612C4D72F}"/>
              </a:ext>
            </a:extLst>
          </p:cNvPr>
          <p:cNvSpPr txBox="1"/>
          <p:nvPr/>
        </p:nvSpPr>
        <p:spPr>
          <a:xfrm>
            <a:off x="5567522" y="1977960"/>
            <a:ext cx="1056956"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Employees</a:t>
            </a:r>
          </a:p>
        </p:txBody>
      </p:sp>
      <p:sp>
        <p:nvSpPr>
          <p:cNvPr id="98" name="TextBox 97">
            <a:extLst>
              <a:ext uri="{FF2B5EF4-FFF2-40B4-BE49-F238E27FC236}">
                <a16:creationId xmlns:a16="http://schemas.microsoft.com/office/drawing/2014/main" id="{F57B5898-F0C7-3C42-BC14-DA144637CA31}"/>
              </a:ext>
            </a:extLst>
          </p:cNvPr>
          <p:cNvSpPr txBox="1"/>
          <p:nvPr/>
        </p:nvSpPr>
        <p:spPr>
          <a:xfrm>
            <a:off x="5562841" y="6044091"/>
            <a:ext cx="1066318" cy="307777"/>
          </a:xfrm>
          <a:prstGeom prst="rect">
            <a:avLst/>
          </a:prstGeom>
          <a:noFill/>
        </p:spPr>
        <p:txBody>
          <a:bodyPr wrap="none" rtlCol="0">
            <a:spAutoFit/>
          </a:bodyPr>
          <a:lstStyle/>
          <a:p>
            <a:pPr algn="ctr"/>
            <a:r>
              <a:rPr lang="en-GB" sz="1400">
                <a:latin typeface="+mj-lt"/>
              </a:rPr>
              <a:t>Equipment</a:t>
            </a:r>
          </a:p>
        </p:txBody>
      </p:sp>
      <p:cxnSp>
        <p:nvCxnSpPr>
          <p:cNvPr id="73" name="Straight Arrow Connector 72">
            <a:extLst>
              <a:ext uri="{FF2B5EF4-FFF2-40B4-BE49-F238E27FC236}">
                <a16:creationId xmlns:a16="http://schemas.microsoft.com/office/drawing/2014/main" id="{EA84AEF2-9AF5-44DF-8BF4-C3C84E21B243}"/>
              </a:ext>
            </a:extLst>
          </p:cNvPr>
          <p:cNvCxnSpPr>
            <a:cxnSpLocks/>
          </p:cNvCxnSpPr>
          <p:nvPr/>
        </p:nvCxnSpPr>
        <p:spPr>
          <a:xfrm flipV="1">
            <a:off x="6088782" y="2320700"/>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0DFBDB5-B468-4428-B8C1-C1C807C3E297}"/>
              </a:ext>
            </a:extLst>
          </p:cNvPr>
          <p:cNvGrpSpPr/>
          <p:nvPr/>
        </p:nvGrpSpPr>
        <p:grpSpPr>
          <a:xfrm>
            <a:off x="763559" y="3736234"/>
            <a:ext cx="1273147" cy="459733"/>
            <a:chOff x="906491" y="2230835"/>
            <a:chExt cx="1371642" cy="495300"/>
          </a:xfrm>
        </p:grpSpPr>
        <p:grpSp>
          <p:nvGrpSpPr>
            <p:cNvPr id="106" name="Group 105">
              <a:extLst>
                <a:ext uri="{FF2B5EF4-FFF2-40B4-BE49-F238E27FC236}">
                  <a16:creationId xmlns:a16="http://schemas.microsoft.com/office/drawing/2014/main" id="{C8551156-390B-4484-B554-AA472C24845A}"/>
                </a:ext>
              </a:extLst>
            </p:cNvPr>
            <p:cNvGrpSpPr>
              <a:grpSpLocks noChangeAspect="1"/>
            </p:cNvGrpSpPr>
            <p:nvPr/>
          </p:nvGrpSpPr>
          <p:grpSpPr>
            <a:xfrm>
              <a:off x="1782833" y="2230835"/>
              <a:ext cx="495300" cy="495300"/>
              <a:chOff x="8281988" y="4418013"/>
              <a:chExt cx="495300" cy="495300"/>
            </a:xfrm>
          </p:grpSpPr>
          <p:sp>
            <p:nvSpPr>
              <p:cNvPr id="107" name="Freeform: Shape 106">
                <a:extLst>
                  <a:ext uri="{FF2B5EF4-FFF2-40B4-BE49-F238E27FC236}">
                    <a16:creationId xmlns:a16="http://schemas.microsoft.com/office/drawing/2014/main" id="{4B0B593C-32EB-4B00-8F90-8859B29334E8}"/>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Freeform: Shape 107">
                <a:extLst>
                  <a:ext uri="{FF2B5EF4-FFF2-40B4-BE49-F238E27FC236}">
                    <a16:creationId xmlns:a16="http://schemas.microsoft.com/office/drawing/2014/main" id="{38C70736-93B8-40A0-BBA4-183C12E59C62}"/>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9" name="Group 187">
              <a:extLst>
                <a:ext uri="{FF2B5EF4-FFF2-40B4-BE49-F238E27FC236}">
                  <a16:creationId xmlns:a16="http://schemas.microsoft.com/office/drawing/2014/main" id="{95C385B3-C6E3-4F14-BFF4-73C094529229}"/>
                </a:ext>
              </a:extLst>
            </p:cNvPr>
            <p:cNvGrpSpPr>
              <a:grpSpLocks noChangeAspect="1"/>
            </p:cNvGrpSpPr>
            <p:nvPr/>
          </p:nvGrpSpPr>
          <p:grpSpPr bwMode="auto">
            <a:xfrm>
              <a:off x="1221631" y="2230835"/>
              <a:ext cx="495300" cy="495300"/>
              <a:chOff x="2812" y="2783"/>
              <a:chExt cx="312" cy="312"/>
            </a:xfrm>
          </p:grpSpPr>
          <p:sp>
            <p:nvSpPr>
              <p:cNvPr id="110" name="Freeform 188">
                <a:extLst>
                  <a:ext uri="{FF2B5EF4-FFF2-40B4-BE49-F238E27FC236}">
                    <a16:creationId xmlns:a16="http://schemas.microsoft.com/office/drawing/2014/main" id="{F37685C8-B829-408A-866C-174487714514}"/>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9">
                <a:extLst>
                  <a:ext uri="{FF2B5EF4-FFF2-40B4-BE49-F238E27FC236}">
                    <a16:creationId xmlns:a16="http://schemas.microsoft.com/office/drawing/2014/main" id="{E21CA681-73A8-42F1-B208-C4E5EB299778}"/>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0">
                <a:extLst>
                  <a:ext uri="{FF2B5EF4-FFF2-40B4-BE49-F238E27FC236}">
                    <a16:creationId xmlns:a16="http://schemas.microsoft.com/office/drawing/2014/main" id="{487080BC-DB54-4EF5-9C4E-5F87A08AA9A0}"/>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1">
                <a:extLst>
                  <a:ext uri="{FF2B5EF4-FFF2-40B4-BE49-F238E27FC236}">
                    <a16:creationId xmlns:a16="http://schemas.microsoft.com/office/drawing/2014/main" id="{5D437F21-1B82-4791-BFAE-4298127C7D92}"/>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2">
                <a:extLst>
                  <a:ext uri="{FF2B5EF4-FFF2-40B4-BE49-F238E27FC236}">
                    <a16:creationId xmlns:a16="http://schemas.microsoft.com/office/drawing/2014/main" id="{DB233A58-511F-4127-9767-E27D71176D2B}"/>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93">
                <a:extLst>
                  <a:ext uri="{FF2B5EF4-FFF2-40B4-BE49-F238E27FC236}">
                    <a16:creationId xmlns:a16="http://schemas.microsoft.com/office/drawing/2014/main" id="{D10A031A-4B7E-4A6C-99F1-34EDF88C2FC2}"/>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94">
                <a:extLst>
                  <a:ext uri="{FF2B5EF4-FFF2-40B4-BE49-F238E27FC236}">
                    <a16:creationId xmlns:a16="http://schemas.microsoft.com/office/drawing/2014/main" id="{5296FB45-4500-489A-B2C4-234477567CFE}"/>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95">
                <a:extLst>
                  <a:ext uri="{FF2B5EF4-FFF2-40B4-BE49-F238E27FC236}">
                    <a16:creationId xmlns:a16="http://schemas.microsoft.com/office/drawing/2014/main" id="{726B3B90-BFE0-441A-84BE-F1D176C2ECCC}"/>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6">
                <a:extLst>
                  <a:ext uri="{FF2B5EF4-FFF2-40B4-BE49-F238E27FC236}">
                    <a16:creationId xmlns:a16="http://schemas.microsoft.com/office/drawing/2014/main" id="{09996517-A4E3-4D65-AA9A-6690A141AB06}"/>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7">
                <a:extLst>
                  <a:ext uri="{FF2B5EF4-FFF2-40B4-BE49-F238E27FC236}">
                    <a16:creationId xmlns:a16="http://schemas.microsoft.com/office/drawing/2014/main" id="{C36B9D58-CB37-43A5-AAA0-8E48B59BDDFC}"/>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85">
              <a:extLst>
                <a:ext uri="{FF2B5EF4-FFF2-40B4-BE49-F238E27FC236}">
                  <a16:creationId xmlns:a16="http://schemas.microsoft.com/office/drawing/2014/main" id="{DE655F3D-B51B-426C-BD6E-F6B86801CB43}"/>
                </a:ext>
              </a:extLst>
            </p:cNvPr>
            <p:cNvGrpSpPr>
              <a:grpSpLocks noChangeAspect="1"/>
            </p:cNvGrpSpPr>
            <p:nvPr/>
          </p:nvGrpSpPr>
          <p:grpSpPr bwMode="auto">
            <a:xfrm>
              <a:off x="906491" y="2230835"/>
              <a:ext cx="249237" cy="495300"/>
              <a:chOff x="1091" y="2781"/>
              <a:chExt cx="157" cy="312"/>
            </a:xfrm>
          </p:grpSpPr>
          <p:sp>
            <p:nvSpPr>
              <p:cNvPr id="122" name="AutoShape 84">
                <a:extLst>
                  <a:ext uri="{FF2B5EF4-FFF2-40B4-BE49-F238E27FC236}">
                    <a16:creationId xmlns:a16="http://schemas.microsoft.com/office/drawing/2014/main" id="{8028EEC6-FFD5-4788-9450-8F1A963789B8}"/>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6">
                <a:extLst>
                  <a:ext uri="{FF2B5EF4-FFF2-40B4-BE49-F238E27FC236}">
                    <a16:creationId xmlns:a16="http://schemas.microsoft.com/office/drawing/2014/main" id="{593DDF9B-BB3C-40D0-8D72-F7BEFFACB9AA}"/>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85C746D2-0B22-425F-BD85-328743B34D5A}"/>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88">
                <a:extLst>
                  <a:ext uri="{FF2B5EF4-FFF2-40B4-BE49-F238E27FC236}">
                    <a16:creationId xmlns:a16="http://schemas.microsoft.com/office/drawing/2014/main" id="{BC994D64-0939-4078-8F10-C05C540072B2}"/>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89">
                <a:extLst>
                  <a:ext uri="{FF2B5EF4-FFF2-40B4-BE49-F238E27FC236}">
                    <a16:creationId xmlns:a16="http://schemas.microsoft.com/office/drawing/2014/main" id="{33536D4C-12F6-483E-BE43-90FD2045EEE9}"/>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90">
                <a:extLst>
                  <a:ext uri="{FF2B5EF4-FFF2-40B4-BE49-F238E27FC236}">
                    <a16:creationId xmlns:a16="http://schemas.microsoft.com/office/drawing/2014/main" id="{DF6DDC2A-6600-44BE-B395-ED0C56651A24}"/>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91">
                <a:extLst>
                  <a:ext uri="{FF2B5EF4-FFF2-40B4-BE49-F238E27FC236}">
                    <a16:creationId xmlns:a16="http://schemas.microsoft.com/office/drawing/2014/main" id="{22C9A9F1-D538-43AA-A672-36EFD776D27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92">
                <a:extLst>
                  <a:ext uri="{FF2B5EF4-FFF2-40B4-BE49-F238E27FC236}">
                    <a16:creationId xmlns:a16="http://schemas.microsoft.com/office/drawing/2014/main" id="{5291BC26-019A-4519-9C1B-810ACB6C3BC5}"/>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93">
                <a:extLst>
                  <a:ext uri="{FF2B5EF4-FFF2-40B4-BE49-F238E27FC236}">
                    <a16:creationId xmlns:a16="http://schemas.microsoft.com/office/drawing/2014/main" id="{25587208-7E53-4B81-BD76-313CF490757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94">
                <a:extLst>
                  <a:ext uri="{FF2B5EF4-FFF2-40B4-BE49-F238E27FC236}">
                    <a16:creationId xmlns:a16="http://schemas.microsoft.com/office/drawing/2014/main" id="{F5F87036-2A9E-40CE-977E-29669377C9F3}"/>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95">
                <a:extLst>
                  <a:ext uri="{FF2B5EF4-FFF2-40B4-BE49-F238E27FC236}">
                    <a16:creationId xmlns:a16="http://schemas.microsoft.com/office/drawing/2014/main" id="{CECED2CB-F49F-4062-B567-9F8EF5A778F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96">
                <a:extLst>
                  <a:ext uri="{FF2B5EF4-FFF2-40B4-BE49-F238E27FC236}">
                    <a16:creationId xmlns:a16="http://schemas.microsoft.com/office/drawing/2014/main" id="{974F72E8-4D01-4088-BFB9-7CF982358E39}"/>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97">
                <a:extLst>
                  <a:ext uri="{FF2B5EF4-FFF2-40B4-BE49-F238E27FC236}">
                    <a16:creationId xmlns:a16="http://schemas.microsoft.com/office/drawing/2014/main" id="{8301C763-3751-4D4F-8C2B-64E277C7D9CE}"/>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98">
                <a:extLst>
                  <a:ext uri="{FF2B5EF4-FFF2-40B4-BE49-F238E27FC236}">
                    <a16:creationId xmlns:a16="http://schemas.microsoft.com/office/drawing/2014/main" id="{45B3BA5C-5943-4BCD-8507-B684E9D17365}"/>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E5A13C86-F8C1-4F3B-83F5-DC7C1B4EBFD8}"/>
              </a:ext>
            </a:extLst>
          </p:cNvPr>
          <p:cNvGrpSpPr/>
          <p:nvPr/>
        </p:nvGrpSpPr>
        <p:grpSpPr>
          <a:xfrm>
            <a:off x="10078789" y="3736234"/>
            <a:ext cx="1273147" cy="459733"/>
            <a:chOff x="906491" y="2230835"/>
            <a:chExt cx="1371642" cy="495300"/>
          </a:xfrm>
        </p:grpSpPr>
        <p:grpSp>
          <p:nvGrpSpPr>
            <p:cNvPr id="138" name="Group 137">
              <a:extLst>
                <a:ext uri="{FF2B5EF4-FFF2-40B4-BE49-F238E27FC236}">
                  <a16:creationId xmlns:a16="http://schemas.microsoft.com/office/drawing/2014/main" id="{D0D6C122-5716-4207-82B5-FB40FC450218}"/>
                </a:ext>
              </a:extLst>
            </p:cNvPr>
            <p:cNvGrpSpPr>
              <a:grpSpLocks noChangeAspect="1"/>
            </p:cNvGrpSpPr>
            <p:nvPr/>
          </p:nvGrpSpPr>
          <p:grpSpPr>
            <a:xfrm>
              <a:off x="1782833" y="2230835"/>
              <a:ext cx="495300" cy="495300"/>
              <a:chOff x="8281988" y="4418013"/>
              <a:chExt cx="495300" cy="495300"/>
            </a:xfrm>
          </p:grpSpPr>
          <p:sp>
            <p:nvSpPr>
              <p:cNvPr id="165" name="Freeform: Shape 164">
                <a:extLst>
                  <a:ext uri="{FF2B5EF4-FFF2-40B4-BE49-F238E27FC236}">
                    <a16:creationId xmlns:a16="http://schemas.microsoft.com/office/drawing/2014/main" id="{D7209683-D992-46FE-86BD-5392E356D126}"/>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E3EDEAC-CE91-466B-A491-1A9A2FD33B5D}"/>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39" name="Group 187">
              <a:extLst>
                <a:ext uri="{FF2B5EF4-FFF2-40B4-BE49-F238E27FC236}">
                  <a16:creationId xmlns:a16="http://schemas.microsoft.com/office/drawing/2014/main" id="{56F06E8B-E446-49ED-821C-9834842AB5AE}"/>
                </a:ext>
              </a:extLst>
            </p:cNvPr>
            <p:cNvGrpSpPr>
              <a:grpSpLocks noChangeAspect="1"/>
            </p:cNvGrpSpPr>
            <p:nvPr/>
          </p:nvGrpSpPr>
          <p:grpSpPr bwMode="auto">
            <a:xfrm>
              <a:off x="1221631" y="2230835"/>
              <a:ext cx="495300" cy="495300"/>
              <a:chOff x="2812" y="2783"/>
              <a:chExt cx="312" cy="312"/>
            </a:xfrm>
          </p:grpSpPr>
          <p:sp>
            <p:nvSpPr>
              <p:cNvPr id="155" name="Freeform 188">
                <a:extLst>
                  <a:ext uri="{FF2B5EF4-FFF2-40B4-BE49-F238E27FC236}">
                    <a16:creationId xmlns:a16="http://schemas.microsoft.com/office/drawing/2014/main" id="{8AB1EA0B-560B-4ED2-BD93-F1D7DB79FFB2}"/>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9">
                <a:extLst>
                  <a:ext uri="{FF2B5EF4-FFF2-40B4-BE49-F238E27FC236}">
                    <a16:creationId xmlns:a16="http://schemas.microsoft.com/office/drawing/2014/main" id="{9A9C53AC-3AF2-408F-A832-5957032BAE82}"/>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0">
                <a:extLst>
                  <a:ext uri="{FF2B5EF4-FFF2-40B4-BE49-F238E27FC236}">
                    <a16:creationId xmlns:a16="http://schemas.microsoft.com/office/drawing/2014/main" id="{C19BCA3A-7FC6-4E3D-8261-FE154225F653}"/>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1">
                <a:extLst>
                  <a:ext uri="{FF2B5EF4-FFF2-40B4-BE49-F238E27FC236}">
                    <a16:creationId xmlns:a16="http://schemas.microsoft.com/office/drawing/2014/main" id="{A199CD38-76CB-4A88-8900-8D749A8778CD}"/>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2">
                <a:extLst>
                  <a:ext uri="{FF2B5EF4-FFF2-40B4-BE49-F238E27FC236}">
                    <a16:creationId xmlns:a16="http://schemas.microsoft.com/office/drawing/2014/main" id="{BF31D4A5-D6B4-4D53-842B-B98468D72B2A}"/>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93">
                <a:extLst>
                  <a:ext uri="{FF2B5EF4-FFF2-40B4-BE49-F238E27FC236}">
                    <a16:creationId xmlns:a16="http://schemas.microsoft.com/office/drawing/2014/main" id="{3BFBD9EE-CF87-4C16-9B3D-8A50809D93C9}"/>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4">
                <a:extLst>
                  <a:ext uri="{FF2B5EF4-FFF2-40B4-BE49-F238E27FC236}">
                    <a16:creationId xmlns:a16="http://schemas.microsoft.com/office/drawing/2014/main" id="{5B5A9D98-3462-4EB8-AD28-B6F7DE9393CF}"/>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95">
                <a:extLst>
                  <a:ext uri="{FF2B5EF4-FFF2-40B4-BE49-F238E27FC236}">
                    <a16:creationId xmlns:a16="http://schemas.microsoft.com/office/drawing/2014/main" id="{E270FA09-2BC6-48FC-9B43-9EBF1A8500A2}"/>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96">
                <a:extLst>
                  <a:ext uri="{FF2B5EF4-FFF2-40B4-BE49-F238E27FC236}">
                    <a16:creationId xmlns:a16="http://schemas.microsoft.com/office/drawing/2014/main" id="{DC67BD42-0E18-4002-8B6C-3EB2AED0B6EB}"/>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97">
                <a:extLst>
                  <a:ext uri="{FF2B5EF4-FFF2-40B4-BE49-F238E27FC236}">
                    <a16:creationId xmlns:a16="http://schemas.microsoft.com/office/drawing/2014/main" id="{2BE39422-3DFB-425C-88FE-7F43B8B4D088}"/>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85">
              <a:extLst>
                <a:ext uri="{FF2B5EF4-FFF2-40B4-BE49-F238E27FC236}">
                  <a16:creationId xmlns:a16="http://schemas.microsoft.com/office/drawing/2014/main" id="{178D335A-D34D-4DA3-918F-CE6C9946ACEB}"/>
                </a:ext>
              </a:extLst>
            </p:cNvPr>
            <p:cNvGrpSpPr>
              <a:grpSpLocks noChangeAspect="1"/>
            </p:cNvGrpSpPr>
            <p:nvPr/>
          </p:nvGrpSpPr>
          <p:grpSpPr bwMode="auto">
            <a:xfrm>
              <a:off x="906491" y="2230835"/>
              <a:ext cx="249237" cy="495300"/>
              <a:chOff x="1091" y="2781"/>
              <a:chExt cx="157" cy="312"/>
            </a:xfrm>
          </p:grpSpPr>
          <p:sp>
            <p:nvSpPr>
              <p:cNvPr id="141" name="AutoShape 84">
                <a:extLst>
                  <a:ext uri="{FF2B5EF4-FFF2-40B4-BE49-F238E27FC236}">
                    <a16:creationId xmlns:a16="http://schemas.microsoft.com/office/drawing/2014/main" id="{20B462DB-1386-4B39-826C-8388DDEBD6C9}"/>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6">
                <a:extLst>
                  <a:ext uri="{FF2B5EF4-FFF2-40B4-BE49-F238E27FC236}">
                    <a16:creationId xmlns:a16="http://schemas.microsoft.com/office/drawing/2014/main" id="{64D591D6-1C4A-4C95-9D3A-775BE495988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7">
                <a:extLst>
                  <a:ext uri="{FF2B5EF4-FFF2-40B4-BE49-F238E27FC236}">
                    <a16:creationId xmlns:a16="http://schemas.microsoft.com/office/drawing/2014/main" id="{12CE4DBE-37BD-49B7-BC82-9392E59EBD22}"/>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8">
                <a:extLst>
                  <a:ext uri="{FF2B5EF4-FFF2-40B4-BE49-F238E27FC236}">
                    <a16:creationId xmlns:a16="http://schemas.microsoft.com/office/drawing/2014/main" id="{BCCEEC73-DAD9-454E-86A5-4196C7911440}"/>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89">
                <a:extLst>
                  <a:ext uri="{FF2B5EF4-FFF2-40B4-BE49-F238E27FC236}">
                    <a16:creationId xmlns:a16="http://schemas.microsoft.com/office/drawing/2014/main" id="{7F97A63F-5AFF-4AC0-A2BA-A4B47BD8A98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90">
                <a:extLst>
                  <a:ext uri="{FF2B5EF4-FFF2-40B4-BE49-F238E27FC236}">
                    <a16:creationId xmlns:a16="http://schemas.microsoft.com/office/drawing/2014/main" id="{A67F179A-5526-4E97-BC39-33CE06D31D9F}"/>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91">
                <a:extLst>
                  <a:ext uri="{FF2B5EF4-FFF2-40B4-BE49-F238E27FC236}">
                    <a16:creationId xmlns:a16="http://schemas.microsoft.com/office/drawing/2014/main" id="{86D7676F-ECD7-4F03-BB4C-E4A6BF69BEC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92">
                <a:extLst>
                  <a:ext uri="{FF2B5EF4-FFF2-40B4-BE49-F238E27FC236}">
                    <a16:creationId xmlns:a16="http://schemas.microsoft.com/office/drawing/2014/main" id="{63CBFDB1-39BC-43B2-B889-9E5BAB196F9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93">
                <a:extLst>
                  <a:ext uri="{FF2B5EF4-FFF2-40B4-BE49-F238E27FC236}">
                    <a16:creationId xmlns:a16="http://schemas.microsoft.com/office/drawing/2014/main" id="{C22D9252-EEBE-4314-B5C7-50C12CDB172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94">
                <a:extLst>
                  <a:ext uri="{FF2B5EF4-FFF2-40B4-BE49-F238E27FC236}">
                    <a16:creationId xmlns:a16="http://schemas.microsoft.com/office/drawing/2014/main" id="{4E31C489-2D81-415E-A554-90E5C8E98F10}"/>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95">
                <a:extLst>
                  <a:ext uri="{FF2B5EF4-FFF2-40B4-BE49-F238E27FC236}">
                    <a16:creationId xmlns:a16="http://schemas.microsoft.com/office/drawing/2014/main" id="{5B1CDE09-16C9-4E0F-844A-F22A146CA0DF}"/>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6">
                <a:extLst>
                  <a:ext uri="{FF2B5EF4-FFF2-40B4-BE49-F238E27FC236}">
                    <a16:creationId xmlns:a16="http://schemas.microsoft.com/office/drawing/2014/main" id="{7FB70DE0-1F20-4AA7-A5FA-F6BB1ECC7282}"/>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7">
                <a:extLst>
                  <a:ext uri="{FF2B5EF4-FFF2-40B4-BE49-F238E27FC236}">
                    <a16:creationId xmlns:a16="http://schemas.microsoft.com/office/drawing/2014/main" id="{DA59CD8E-7440-45E7-BD10-002C58FD4B8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8">
                <a:extLst>
                  <a:ext uri="{FF2B5EF4-FFF2-40B4-BE49-F238E27FC236}">
                    <a16:creationId xmlns:a16="http://schemas.microsoft.com/office/drawing/2014/main" id="{CDBA6E58-C255-449F-8EA1-1F7C747B066B}"/>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7" name="Group 166">
            <a:extLst>
              <a:ext uri="{FF2B5EF4-FFF2-40B4-BE49-F238E27FC236}">
                <a16:creationId xmlns:a16="http://schemas.microsoft.com/office/drawing/2014/main" id="{56D77B2A-02BC-4F8A-A137-F77A3F27C932}"/>
              </a:ext>
            </a:extLst>
          </p:cNvPr>
          <p:cNvGrpSpPr/>
          <p:nvPr/>
        </p:nvGrpSpPr>
        <p:grpSpPr>
          <a:xfrm>
            <a:off x="5459427" y="1436499"/>
            <a:ext cx="1273147" cy="459733"/>
            <a:chOff x="906491" y="2230835"/>
            <a:chExt cx="1371642" cy="495300"/>
          </a:xfrm>
        </p:grpSpPr>
        <p:grpSp>
          <p:nvGrpSpPr>
            <p:cNvPr id="168" name="Group 167">
              <a:extLst>
                <a:ext uri="{FF2B5EF4-FFF2-40B4-BE49-F238E27FC236}">
                  <a16:creationId xmlns:a16="http://schemas.microsoft.com/office/drawing/2014/main" id="{AF5301C1-3255-47D0-80F4-1252EC87E64F}"/>
                </a:ext>
              </a:extLst>
            </p:cNvPr>
            <p:cNvGrpSpPr>
              <a:grpSpLocks noChangeAspect="1"/>
            </p:cNvGrpSpPr>
            <p:nvPr/>
          </p:nvGrpSpPr>
          <p:grpSpPr>
            <a:xfrm>
              <a:off x="1782833" y="2230835"/>
              <a:ext cx="495300" cy="495300"/>
              <a:chOff x="8281988" y="4418013"/>
              <a:chExt cx="495300" cy="495300"/>
            </a:xfrm>
          </p:grpSpPr>
          <p:sp>
            <p:nvSpPr>
              <p:cNvPr id="195" name="Freeform: Shape 194">
                <a:extLst>
                  <a:ext uri="{FF2B5EF4-FFF2-40B4-BE49-F238E27FC236}">
                    <a16:creationId xmlns:a16="http://schemas.microsoft.com/office/drawing/2014/main" id="{D432F9E4-3837-4E04-ACE1-DAAE4B4DE744}"/>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86707CB1-D277-492F-84E7-DF42CFDB1184}"/>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69" name="Group 187">
              <a:extLst>
                <a:ext uri="{FF2B5EF4-FFF2-40B4-BE49-F238E27FC236}">
                  <a16:creationId xmlns:a16="http://schemas.microsoft.com/office/drawing/2014/main" id="{07A02758-44C1-4944-A49D-A1AD596946AF}"/>
                </a:ext>
              </a:extLst>
            </p:cNvPr>
            <p:cNvGrpSpPr>
              <a:grpSpLocks noChangeAspect="1"/>
            </p:cNvGrpSpPr>
            <p:nvPr/>
          </p:nvGrpSpPr>
          <p:grpSpPr bwMode="auto">
            <a:xfrm>
              <a:off x="1221631" y="2230835"/>
              <a:ext cx="495300" cy="495300"/>
              <a:chOff x="2812" y="2783"/>
              <a:chExt cx="312" cy="312"/>
            </a:xfrm>
          </p:grpSpPr>
          <p:sp>
            <p:nvSpPr>
              <p:cNvPr id="185" name="Freeform 188">
                <a:extLst>
                  <a:ext uri="{FF2B5EF4-FFF2-40B4-BE49-F238E27FC236}">
                    <a16:creationId xmlns:a16="http://schemas.microsoft.com/office/drawing/2014/main" id="{69A539CF-DDD7-4336-9DCF-BA28753DDC96}"/>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7CFC7D7F-3F0C-4E39-871A-A2093F5C8E07}"/>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90">
                <a:extLst>
                  <a:ext uri="{FF2B5EF4-FFF2-40B4-BE49-F238E27FC236}">
                    <a16:creationId xmlns:a16="http://schemas.microsoft.com/office/drawing/2014/main" id="{FF92CBB1-9E39-4D08-856D-6ABB04C50BF2}"/>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91">
                <a:extLst>
                  <a:ext uri="{FF2B5EF4-FFF2-40B4-BE49-F238E27FC236}">
                    <a16:creationId xmlns:a16="http://schemas.microsoft.com/office/drawing/2014/main" id="{8DDC842C-ECC3-48DA-99AA-9D66AC7320FF}"/>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92">
                <a:extLst>
                  <a:ext uri="{FF2B5EF4-FFF2-40B4-BE49-F238E27FC236}">
                    <a16:creationId xmlns:a16="http://schemas.microsoft.com/office/drawing/2014/main" id="{D8054F5E-15E8-4827-A9E6-C50C42F08A7F}"/>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93">
                <a:extLst>
                  <a:ext uri="{FF2B5EF4-FFF2-40B4-BE49-F238E27FC236}">
                    <a16:creationId xmlns:a16="http://schemas.microsoft.com/office/drawing/2014/main" id="{F678193B-5E73-48AD-8FA0-CF4F5CBEB03E}"/>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4">
                <a:extLst>
                  <a:ext uri="{FF2B5EF4-FFF2-40B4-BE49-F238E27FC236}">
                    <a16:creationId xmlns:a16="http://schemas.microsoft.com/office/drawing/2014/main" id="{19CC793E-5D69-4B46-90B6-3BE2DFB6EE41}"/>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195">
                <a:extLst>
                  <a:ext uri="{FF2B5EF4-FFF2-40B4-BE49-F238E27FC236}">
                    <a16:creationId xmlns:a16="http://schemas.microsoft.com/office/drawing/2014/main" id="{687313FF-36F0-4D2A-83C9-A32678C67170}"/>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37451209-9839-4D6A-8164-FD23777AD749}"/>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6198C517-0735-4D11-8311-70B9AB562C66}"/>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85">
              <a:extLst>
                <a:ext uri="{FF2B5EF4-FFF2-40B4-BE49-F238E27FC236}">
                  <a16:creationId xmlns:a16="http://schemas.microsoft.com/office/drawing/2014/main" id="{266D7F69-D11B-4120-AB87-1B49CD0BF512}"/>
                </a:ext>
              </a:extLst>
            </p:cNvPr>
            <p:cNvGrpSpPr>
              <a:grpSpLocks noChangeAspect="1"/>
            </p:cNvGrpSpPr>
            <p:nvPr/>
          </p:nvGrpSpPr>
          <p:grpSpPr bwMode="auto">
            <a:xfrm>
              <a:off x="906491" y="2230835"/>
              <a:ext cx="249237" cy="495300"/>
              <a:chOff x="1091" y="2781"/>
              <a:chExt cx="157" cy="312"/>
            </a:xfrm>
          </p:grpSpPr>
          <p:sp>
            <p:nvSpPr>
              <p:cNvPr id="171" name="AutoShape 84">
                <a:extLst>
                  <a:ext uri="{FF2B5EF4-FFF2-40B4-BE49-F238E27FC236}">
                    <a16:creationId xmlns:a16="http://schemas.microsoft.com/office/drawing/2014/main" id="{842F76D2-2967-4E09-BA6E-63ADD1A5727C}"/>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6">
                <a:extLst>
                  <a:ext uri="{FF2B5EF4-FFF2-40B4-BE49-F238E27FC236}">
                    <a16:creationId xmlns:a16="http://schemas.microsoft.com/office/drawing/2014/main" id="{855B1CDB-6CA9-413C-B00E-A7B2FE03E11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7">
                <a:extLst>
                  <a:ext uri="{FF2B5EF4-FFF2-40B4-BE49-F238E27FC236}">
                    <a16:creationId xmlns:a16="http://schemas.microsoft.com/office/drawing/2014/main" id="{B03A426D-CCD6-41FC-9088-EA2CA7A22DEE}"/>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88">
                <a:extLst>
                  <a:ext uri="{FF2B5EF4-FFF2-40B4-BE49-F238E27FC236}">
                    <a16:creationId xmlns:a16="http://schemas.microsoft.com/office/drawing/2014/main" id="{860C6D67-9A3D-4475-B5C2-074323758C41}"/>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9">
                <a:extLst>
                  <a:ext uri="{FF2B5EF4-FFF2-40B4-BE49-F238E27FC236}">
                    <a16:creationId xmlns:a16="http://schemas.microsoft.com/office/drawing/2014/main" id="{FDFB74C0-80FD-49BC-A521-FCBE4712285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90">
                <a:extLst>
                  <a:ext uri="{FF2B5EF4-FFF2-40B4-BE49-F238E27FC236}">
                    <a16:creationId xmlns:a16="http://schemas.microsoft.com/office/drawing/2014/main" id="{B4CC8E2C-76F9-47C1-823B-E441A96D18F7}"/>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91">
                <a:extLst>
                  <a:ext uri="{FF2B5EF4-FFF2-40B4-BE49-F238E27FC236}">
                    <a16:creationId xmlns:a16="http://schemas.microsoft.com/office/drawing/2014/main" id="{BA4F62AC-0FCD-4AF3-8695-811EC8C34D4E}"/>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92">
                <a:extLst>
                  <a:ext uri="{FF2B5EF4-FFF2-40B4-BE49-F238E27FC236}">
                    <a16:creationId xmlns:a16="http://schemas.microsoft.com/office/drawing/2014/main" id="{EFD62CC5-AB6F-49C9-AB32-18947F6C6BE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93">
                <a:extLst>
                  <a:ext uri="{FF2B5EF4-FFF2-40B4-BE49-F238E27FC236}">
                    <a16:creationId xmlns:a16="http://schemas.microsoft.com/office/drawing/2014/main" id="{DBDC3027-FFE3-4A39-B802-F720D0AFBDAB}"/>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94">
                <a:extLst>
                  <a:ext uri="{FF2B5EF4-FFF2-40B4-BE49-F238E27FC236}">
                    <a16:creationId xmlns:a16="http://schemas.microsoft.com/office/drawing/2014/main" id="{F346014A-F785-4D21-8C20-0554A90038E6}"/>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5">
                <a:extLst>
                  <a:ext uri="{FF2B5EF4-FFF2-40B4-BE49-F238E27FC236}">
                    <a16:creationId xmlns:a16="http://schemas.microsoft.com/office/drawing/2014/main" id="{25D19997-E6E8-42CB-9315-79F729A8879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6">
                <a:extLst>
                  <a:ext uri="{FF2B5EF4-FFF2-40B4-BE49-F238E27FC236}">
                    <a16:creationId xmlns:a16="http://schemas.microsoft.com/office/drawing/2014/main" id="{47D022EC-9B06-4668-AD48-F01A9E133174}"/>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
                <a:extLst>
                  <a:ext uri="{FF2B5EF4-FFF2-40B4-BE49-F238E27FC236}">
                    <a16:creationId xmlns:a16="http://schemas.microsoft.com/office/drawing/2014/main" id="{F3D634D1-6691-4A86-AA94-FC13498807E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98">
                <a:extLst>
                  <a:ext uri="{FF2B5EF4-FFF2-40B4-BE49-F238E27FC236}">
                    <a16:creationId xmlns:a16="http://schemas.microsoft.com/office/drawing/2014/main" id="{1A9D1B95-20DA-4473-BE5A-32083C77D362}"/>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97" name="Straight Arrow Connector 196">
            <a:extLst>
              <a:ext uri="{FF2B5EF4-FFF2-40B4-BE49-F238E27FC236}">
                <a16:creationId xmlns:a16="http://schemas.microsoft.com/office/drawing/2014/main" id="{171CA10C-DD1C-4D41-BF79-47F5487FDA7D}"/>
              </a:ext>
            </a:extLst>
          </p:cNvPr>
          <p:cNvCxnSpPr>
            <a:cxnSpLocks/>
          </p:cNvCxnSpPr>
          <p:nvPr/>
        </p:nvCxnSpPr>
        <p:spPr>
          <a:xfrm flipV="1">
            <a:off x="6088782" y="5718896"/>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7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itle 4">
            <a:extLst>
              <a:ext uri="{FF2B5EF4-FFF2-40B4-BE49-F238E27FC236}">
                <a16:creationId xmlns:a16="http://schemas.microsoft.com/office/drawing/2014/main" id="{96034406-7080-42EB-85E5-8609EF65F015}"/>
              </a:ext>
            </a:extLst>
          </p:cNvPr>
          <p:cNvSpPr txBox="1">
            <a:spLocks/>
          </p:cNvSpPr>
          <p:nvPr/>
        </p:nvSpPr>
        <p:spPr>
          <a:xfrm>
            <a:off x="789865" y="282816"/>
            <a:ext cx="10515600" cy="518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243A5E"/>
                </a:solidFill>
                <a:latin typeface="Segoe UI Semibold" panose="020B0502040204020203" pitchFamily="34" charset="0"/>
                <a:ea typeface="+mj-ea"/>
                <a:cs typeface="Segoe UI Semibold"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Data Governance Operating Model</a:t>
            </a:r>
          </a:p>
        </p:txBody>
      </p:sp>
      <p:sp>
        <p:nvSpPr>
          <p:cNvPr id="27" name="Rectangle 26">
            <a:extLst>
              <a:ext uri="{FF2B5EF4-FFF2-40B4-BE49-F238E27FC236}">
                <a16:creationId xmlns:a16="http://schemas.microsoft.com/office/drawing/2014/main" id="{D5285766-8B6F-4A6B-BBB2-02F519198F0E}"/>
              </a:ext>
            </a:extLst>
          </p:cNvPr>
          <p:cNvSpPr/>
          <p:nvPr/>
        </p:nvSpPr>
        <p:spPr bwMode="auto">
          <a:xfrm>
            <a:off x="1797179" y="1078066"/>
            <a:ext cx="8597641" cy="2166670"/>
          </a:xfrm>
          <a:prstGeom prst="rect">
            <a:avLst/>
          </a:prstGeom>
          <a:solidFill>
            <a:srgbClr val="002060"/>
          </a:solidFill>
          <a:ln w="12700" cap="flat" cmpd="sng" algn="ctr">
            <a:noFill/>
            <a:prstDash val="dash"/>
          </a:ln>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US" err="1">
              <a:solidFill>
                <a:srgbClr val="FFFFFF"/>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278DFB3A-D5E3-44F6-9739-A1ED2BECA684}"/>
              </a:ext>
            </a:extLst>
          </p:cNvPr>
          <p:cNvSpPr/>
          <p:nvPr/>
        </p:nvSpPr>
        <p:spPr bwMode="auto">
          <a:xfrm>
            <a:off x="1935678" y="1220796"/>
            <a:ext cx="8320644" cy="43829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a:solidFill>
                  <a:prstClr val="white"/>
                </a:solidFill>
                <a:latin typeface="Segoe UI" panose="020B0502040204020203" pitchFamily="34" charset="0"/>
                <a:cs typeface="Segoe UI" panose="020B0502040204020203" pitchFamily="34" charset="0"/>
              </a:rPr>
              <a:t>Data Governance vision and strategy</a:t>
            </a:r>
          </a:p>
        </p:txBody>
      </p:sp>
      <p:sp>
        <p:nvSpPr>
          <p:cNvPr id="29" name="Rectangle 28">
            <a:extLst>
              <a:ext uri="{FF2B5EF4-FFF2-40B4-BE49-F238E27FC236}">
                <a16:creationId xmlns:a16="http://schemas.microsoft.com/office/drawing/2014/main" id="{107F742F-9CA8-4502-B2C4-4F8CC5CF2F62}"/>
              </a:ext>
            </a:extLst>
          </p:cNvPr>
          <p:cNvSpPr/>
          <p:nvPr/>
        </p:nvSpPr>
        <p:spPr bwMode="auto">
          <a:xfrm>
            <a:off x="1935678"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People</a:t>
            </a:r>
          </a:p>
        </p:txBody>
      </p:sp>
      <p:sp>
        <p:nvSpPr>
          <p:cNvPr id="30" name="Rectangle 29">
            <a:extLst>
              <a:ext uri="{FF2B5EF4-FFF2-40B4-BE49-F238E27FC236}">
                <a16:creationId xmlns:a16="http://schemas.microsoft.com/office/drawing/2014/main" id="{442EC66D-7ACA-4310-9400-BCD7D936695D}"/>
              </a:ext>
            </a:extLst>
          </p:cNvPr>
          <p:cNvSpPr/>
          <p:nvPr/>
        </p:nvSpPr>
        <p:spPr bwMode="auto">
          <a:xfrm>
            <a:off x="4040006"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Processes</a:t>
            </a:r>
          </a:p>
        </p:txBody>
      </p:sp>
      <p:sp>
        <p:nvSpPr>
          <p:cNvPr id="31" name="Rectangle 30">
            <a:extLst>
              <a:ext uri="{FF2B5EF4-FFF2-40B4-BE49-F238E27FC236}">
                <a16:creationId xmlns:a16="http://schemas.microsoft.com/office/drawing/2014/main" id="{F58EF2E5-F6EE-46AF-90AA-7EE24FD0669D}"/>
              </a:ext>
            </a:extLst>
          </p:cNvPr>
          <p:cNvSpPr/>
          <p:nvPr/>
        </p:nvSpPr>
        <p:spPr bwMode="auto">
          <a:xfrm>
            <a:off x="6144335"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Policies</a:t>
            </a:r>
          </a:p>
        </p:txBody>
      </p:sp>
      <p:sp>
        <p:nvSpPr>
          <p:cNvPr id="32" name="Rectangle 31">
            <a:extLst>
              <a:ext uri="{FF2B5EF4-FFF2-40B4-BE49-F238E27FC236}">
                <a16:creationId xmlns:a16="http://schemas.microsoft.com/office/drawing/2014/main" id="{C767A70A-335D-40DC-B6E7-6FD0F3BFB3ED}"/>
              </a:ext>
            </a:extLst>
          </p:cNvPr>
          <p:cNvSpPr/>
          <p:nvPr/>
        </p:nvSpPr>
        <p:spPr bwMode="auto">
          <a:xfrm>
            <a:off x="8248663"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Technology</a:t>
            </a:r>
          </a:p>
        </p:txBody>
      </p:sp>
      <p:sp>
        <p:nvSpPr>
          <p:cNvPr id="33" name="Rectangle 32">
            <a:extLst>
              <a:ext uri="{FF2B5EF4-FFF2-40B4-BE49-F238E27FC236}">
                <a16:creationId xmlns:a16="http://schemas.microsoft.com/office/drawing/2014/main" id="{916F9699-F81E-4E95-8082-37D9BE5BFCC4}"/>
              </a:ext>
            </a:extLst>
          </p:cNvPr>
          <p:cNvSpPr/>
          <p:nvPr/>
        </p:nvSpPr>
        <p:spPr bwMode="auto">
          <a:xfrm>
            <a:off x="1935679" y="2349091"/>
            <a:ext cx="8320643" cy="7832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274320" rIns="91440" bIns="91440" numCol="1" spcCol="0" rtlCol="0" fromWordArt="0" anchor="ctr" anchorCtr="0" forceAA="0" compatLnSpc="1">
            <a:prstTxWarp prst="textNoShape">
              <a:avLst/>
            </a:prstTxWarp>
            <a:noAutofit/>
          </a:bodyPr>
          <a:lstStyle/>
          <a:p>
            <a:pPr algn="ctr"/>
            <a:endParaRPr lang="en-GB" sz="1600">
              <a:solidFill>
                <a:prstClr val="white"/>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4CF4A19-F10D-466A-A6D3-ACCF2CF08581}"/>
              </a:ext>
            </a:extLst>
          </p:cNvPr>
          <p:cNvSpPr/>
          <p:nvPr/>
        </p:nvSpPr>
        <p:spPr bwMode="auto">
          <a:xfrm>
            <a:off x="2034538" y="2461765"/>
            <a:ext cx="8122924" cy="269946"/>
          </a:xfrm>
          <a:prstGeom prst="rect">
            <a:avLst/>
          </a:prstGeom>
          <a:solidFill>
            <a:srgbClr val="4472C4">
              <a:lumMod val="60000"/>
              <a:lumOff val="40000"/>
            </a:srgbClr>
          </a:solidFill>
          <a:ln w="9525"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Data</a:t>
            </a:r>
          </a:p>
        </p:txBody>
      </p:sp>
      <p:sp>
        <p:nvSpPr>
          <p:cNvPr id="35" name="TextBox 34">
            <a:extLst>
              <a:ext uri="{FF2B5EF4-FFF2-40B4-BE49-F238E27FC236}">
                <a16:creationId xmlns:a16="http://schemas.microsoft.com/office/drawing/2014/main" id="{11902EB5-E8C8-487D-84E2-98918E149F4F}"/>
              </a:ext>
            </a:extLst>
          </p:cNvPr>
          <p:cNvSpPr txBox="1"/>
          <p:nvPr/>
        </p:nvSpPr>
        <p:spPr>
          <a:xfrm>
            <a:off x="1940183" y="2763114"/>
            <a:ext cx="623889"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Create</a:t>
            </a:r>
          </a:p>
        </p:txBody>
      </p:sp>
      <p:sp>
        <p:nvSpPr>
          <p:cNvPr id="36" name="TextBox 35">
            <a:extLst>
              <a:ext uri="{FF2B5EF4-FFF2-40B4-BE49-F238E27FC236}">
                <a16:creationId xmlns:a16="http://schemas.microsoft.com/office/drawing/2014/main" id="{A67119EB-3C2D-47EC-9664-354201028934}"/>
              </a:ext>
            </a:extLst>
          </p:cNvPr>
          <p:cNvSpPr txBox="1"/>
          <p:nvPr/>
        </p:nvSpPr>
        <p:spPr>
          <a:xfrm>
            <a:off x="3187746" y="2763114"/>
            <a:ext cx="67037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Protect</a:t>
            </a:r>
          </a:p>
        </p:txBody>
      </p:sp>
      <p:sp>
        <p:nvSpPr>
          <p:cNvPr id="37" name="TextBox 36">
            <a:extLst>
              <a:ext uri="{FF2B5EF4-FFF2-40B4-BE49-F238E27FC236}">
                <a16:creationId xmlns:a16="http://schemas.microsoft.com/office/drawing/2014/main" id="{E58CA58B-2E0B-4C34-8518-0D2E0C27A908}"/>
              </a:ext>
            </a:extLst>
          </p:cNvPr>
          <p:cNvSpPr txBox="1"/>
          <p:nvPr/>
        </p:nvSpPr>
        <p:spPr>
          <a:xfrm>
            <a:off x="4493040" y="2763114"/>
            <a:ext cx="54213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Store</a:t>
            </a:r>
          </a:p>
        </p:txBody>
      </p:sp>
      <p:sp>
        <p:nvSpPr>
          <p:cNvPr id="38" name="TextBox 37">
            <a:extLst>
              <a:ext uri="{FF2B5EF4-FFF2-40B4-BE49-F238E27FC236}">
                <a16:creationId xmlns:a16="http://schemas.microsoft.com/office/drawing/2014/main" id="{2FB530B4-FCA9-48DA-94A0-7664E1F73931}"/>
              </a:ext>
            </a:extLst>
          </p:cNvPr>
          <p:cNvSpPr txBox="1"/>
          <p:nvPr/>
        </p:nvSpPr>
        <p:spPr>
          <a:xfrm>
            <a:off x="5647629" y="2763114"/>
            <a:ext cx="436338"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Use</a:t>
            </a:r>
          </a:p>
        </p:txBody>
      </p:sp>
      <p:sp>
        <p:nvSpPr>
          <p:cNvPr id="39" name="TextBox 38">
            <a:extLst>
              <a:ext uri="{FF2B5EF4-FFF2-40B4-BE49-F238E27FC236}">
                <a16:creationId xmlns:a16="http://schemas.microsoft.com/office/drawing/2014/main" id="{EACDB4C6-2E32-4F4B-A18C-ED66F6A7FDDD}"/>
              </a:ext>
            </a:extLst>
          </p:cNvPr>
          <p:cNvSpPr txBox="1"/>
          <p:nvPr/>
        </p:nvSpPr>
        <p:spPr>
          <a:xfrm>
            <a:off x="6727960" y="2763114"/>
            <a:ext cx="779381"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Maintain</a:t>
            </a:r>
          </a:p>
        </p:txBody>
      </p:sp>
      <p:sp>
        <p:nvSpPr>
          <p:cNvPr id="40" name="TextBox 39">
            <a:extLst>
              <a:ext uri="{FF2B5EF4-FFF2-40B4-BE49-F238E27FC236}">
                <a16:creationId xmlns:a16="http://schemas.microsoft.com/office/drawing/2014/main" id="{531AAFDD-5881-44FF-AA3B-0C1EF52A6ACF}"/>
              </a:ext>
            </a:extLst>
          </p:cNvPr>
          <p:cNvSpPr txBox="1"/>
          <p:nvPr/>
        </p:nvSpPr>
        <p:spPr>
          <a:xfrm>
            <a:off x="8124626" y="2763114"/>
            <a:ext cx="684803"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Archive</a:t>
            </a:r>
          </a:p>
        </p:txBody>
      </p:sp>
      <p:sp>
        <p:nvSpPr>
          <p:cNvPr id="41" name="TextBox 40">
            <a:extLst>
              <a:ext uri="{FF2B5EF4-FFF2-40B4-BE49-F238E27FC236}">
                <a16:creationId xmlns:a16="http://schemas.microsoft.com/office/drawing/2014/main" id="{10EF3276-2472-4849-B206-547FE7CE49D9}"/>
              </a:ext>
            </a:extLst>
          </p:cNvPr>
          <p:cNvSpPr txBox="1"/>
          <p:nvPr/>
        </p:nvSpPr>
        <p:spPr>
          <a:xfrm>
            <a:off x="9443805" y="2763114"/>
            <a:ext cx="707245"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Destroy</a:t>
            </a:r>
          </a:p>
        </p:txBody>
      </p:sp>
      <p:cxnSp>
        <p:nvCxnSpPr>
          <p:cNvPr id="42" name="Straight Arrow Connector 41">
            <a:extLst>
              <a:ext uri="{FF2B5EF4-FFF2-40B4-BE49-F238E27FC236}">
                <a16:creationId xmlns:a16="http://schemas.microsoft.com/office/drawing/2014/main" id="{688C1ACE-FDFC-440C-A75A-9DDF7AC05D24}"/>
              </a:ext>
            </a:extLst>
          </p:cNvPr>
          <p:cNvCxnSpPr>
            <a:cxnSpLocks/>
          </p:cNvCxnSpPr>
          <p:nvPr/>
        </p:nvCxnSpPr>
        <p:spPr bwMode="auto">
          <a:xfrm>
            <a:off x="256459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3" name="Straight Arrow Connector 42">
            <a:extLst>
              <a:ext uri="{FF2B5EF4-FFF2-40B4-BE49-F238E27FC236}">
                <a16:creationId xmlns:a16="http://schemas.microsoft.com/office/drawing/2014/main" id="{EFA13976-C813-4DC0-9009-E91B5C05DFFD}"/>
              </a:ext>
            </a:extLst>
          </p:cNvPr>
          <p:cNvCxnSpPr>
            <a:cxnSpLocks/>
          </p:cNvCxnSpPr>
          <p:nvPr/>
        </p:nvCxnSpPr>
        <p:spPr bwMode="auto">
          <a:xfrm>
            <a:off x="385972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2844F559-2DC2-4567-ADEB-3989606CEE31}"/>
              </a:ext>
            </a:extLst>
          </p:cNvPr>
          <p:cNvCxnSpPr>
            <a:cxnSpLocks/>
          </p:cNvCxnSpPr>
          <p:nvPr/>
        </p:nvCxnSpPr>
        <p:spPr bwMode="auto">
          <a:xfrm>
            <a:off x="6113148"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5" name="Straight Arrow Connector 44">
            <a:extLst>
              <a:ext uri="{FF2B5EF4-FFF2-40B4-BE49-F238E27FC236}">
                <a16:creationId xmlns:a16="http://schemas.microsoft.com/office/drawing/2014/main" id="{C08DD9DB-FEA9-42CA-922F-4BF969E56DDB}"/>
              </a:ext>
            </a:extLst>
          </p:cNvPr>
          <p:cNvCxnSpPr>
            <a:cxnSpLocks/>
          </p:cNvCxnSpPr>
          <p:nvPr/>
        </p:nvCxnSpPr>
        <p:spPr bwMode="auto">
          <a:xfrm>
            <a:off x="750147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6" name="Straight Arrow Connector 45">
            <a:extLst>
              <a:ext uri="{FF2B5EF4-FFF2-40B4-BE49-F238E27FC236}">
                <a16:creationId xmlns:a16="http://schemas.microsoft.com/office/drawing/2014/main" id="{5F974F83-B8C9-4A96-B87F-90A16A895645}"/>
              </a:ext>
            </a:extLst>
          </p:cNvPr>
          <p:cNvCxnSpPr>
            <a:cxnSpLocks/>
          </p:cNvCxnSpPr>
          <p:nvPr/>
        </p:nvCxnSpPr>
        <p:spPr bwMode="auto">
          <a:xfrm>
            <a:off x="8823143"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7" name="Straight Arrow Connector 46">
            <a:extLst>
              <a:ext uri="{FF2B5EF4-FFF2-40B4-BE49-F238E27FC236}">
                <a16:creationId xmlns:a16="http://schemas.microsoft.com/office/drawing/2014/main" id="{CBA4331F-DAF5-4EAC-8911-BF0923B9B47A}"/>
              </a:ext>
            </a:extLst>
          </p:cNvPr>
          <p:cNvCxnSpPr>
            <a:cxnSpLocks/>
          </p:cNvCxnSpPr>
          <p:nvPr/>
        </p:nvCxnSpPr>
        <p:spPr bwMode="auto">
          <a:xfrm>
            <a:off x="501796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graphicFrame>
        <p:nvGraphicFramePr>
          <p:cNvPr id="48" name="Content Placeholder 6">
            <a:extLst>
              <a:ext uri="{FF2B5EF4-FFF2-40B4-BE49-F238E27FC236}">
                <a16:creationId xmlns:a16="http://schemas.microsoft.com/office/drawing/2014/main" id="{895E5945-2545-4270-877C-1F52AB743B4B}"/>
              </a:ext>
            </a:extLst>
          </p:cNvPr>
          <p:cNvGraphicFramePr>
            <a:graphicFrameLocks/>
          </p:cNvGraphicFramePr>
          <p:nvPr/>
        </p:nvGraphicFramePr>
        <p:xfrm>
          <a:off x="1797179" y="3461328"/>
          <a:ext cx="8597641" cy="2874716"/>
        </p:xfrm>
        <a:graphic>
          <a:graphicData uri="http://schemas.openxmlformats.org/drawingml/2006/table">
            <a:tbl>
              <a:tblPr firstRow="1" bandRow="1"/>
              <a:tblGrid>
                <a:gridCol w="415859">
                  <a:extLst>
                    <a:ext uri="{9D8B030D-6E8A-4147-A177-3AD203B41FA5}">
                      <a16:colId xmlns:a16="http://schemas.microsoft.com/office/drawing/2014/main" val="1853533418"/>
                    </a:ext>
                  </a:extLst>
                </a:gridCol>
                <a:gridCol w="3901043">
                  <a:extLst>
                    <a:ext uri="{9D8B030D-6E8A-4147-A177-3AD203B41FA5}">
                      <a16:colId xmlns:a16="http://schemas.microsoft.com/office/drawing/2014/main" val="2336855207"/>
                    </a:ext>
                  </a:extLst>
                </a:gridCol>
                <a:gridCol w="4280739">
                  <a:extLst>
                    <a:ext uri="{9D8B030D-6E8A-4147-A177-3AD203B41FA5}">
                      <a16:colId xmlns:a16="http://schemas.microsoft.com/office/drawing/2014/main" val="4249987052"/>
                    </a:ext>
                  </a:extLst>
                </a:gridCol>
              </a:tblGrid>
              <a:tr h="341422">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endParaRPr lang="en-US" sz="1100" noProof="0">
                        <a:solidFill>
                          <a:schemeClr val="bg1"/>
                        </a:solidFill>
                        <a:latin typeface="+mj-lt"/>
                      </a:endParaRPr>
                    </a:p>
                  </a:txBody>
                  <a:tcPr marL="45720" marR="45720">
                    <a:lnL w="6350" cap="flat" cmpd="sng" algn="ctr">
                      <a:solidFill>
                        <a:sysClr val="windowText" lastClr="000000"/>
                      </a:solidFill>
                      <a:prstDash val="solid"/>
                      <a:miter lim="800000"/>
                    </a:lnL>
                    <a:lnR w="12700" cap="flat" cmpd="sng" algn="ctr">
                      <a:solidFill>
                        <a:sysClr val="window" lastClr="FFFFFF"/>
                      </a:solidFill>
                      <a:prstDash val="solid"/>
                      <a:round/>
                      <a:headEnd type="none" w="med" len="med"/>
                      <a:tailEnd type="none" w="med" len="med"/>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Ungoverned</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Fully governed</a:t>
                      </a:r>
                    </a:p>
                  </a:txBody>
                  <a:tcPr marL="45720" marR="45720">
                    <a:lnL w="12700" cap="flat" cmpd="sng" algn="ctr">
                      <a:solidFill>
                        <a:sysClr val="window" lastClr="FFFFFF"/>
                      </a:solidFill>
                      <a:prstDash val="solid"/>
                      <a:round/>
                      <a:headEnd type="none" w="med" len="med"/>
                      <a:tailEnd type="none" w="med" len="med"/>
                    </a:lnL>
                    <a:lnR w="6350" cap="flat" cmpd="sng" algn="ctr">
                      <a:solidFill>
                        <a:sysClr val="windowText" lastClr="000000"/>
                      </a:solidFill>
                      <a:prstDash val="solid"/>
                      <a:miter lim="800000"/>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5527492"/>
                  </a:ext>
                </a:extLst>
              </a:tr>
              <a:tr h="65877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mj-lt"/>
                          <a:ea typeface="+mn-ea"/>
                          <a:cs typeface="+mn-cs"/>
                        </a:rPr>
                        <a:t>People</a:t>
                      </a: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Roles and responsibilities of data stewards, IT ops and security left undefined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Data steward roles and responsibilities defined and collaboration with IT and security teams operational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2915302626"/>
                  </a:ext>
                </a:extLst>
              </a:tr>
              <a:tr h="268931">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Policies</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governance classification schemes on confidentiality &amp;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governance classification scheme for both confidentiality and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68325720"/>
                  </a:ext>
                </a:extLst>
              </a:tr>
              <a:tr h="35857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policies &amp; rules to govern data quality, access, privacy or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Policies &amp; rules consolidated in the data catalog using classification schemes and enforced everywhere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49574210"/>
                  </a:ext>
                </a:extLst>
              </a:tr>
              <a:tr h="268931">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Tech</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catalog with auto data discovery, profiling &amp; sensitive data detection, or lineage captured</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catalog with auto data discovery, profiling &amp; sensitive data detection and lineage is captured automatically and is always kept up to date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52239246"/>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curation is done manually using multiple tools and process oriented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stewardship tools available as part of the data fabric software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812978955"/>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or privacy enforcement is done manually in ad-hoc manner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and privacy enforced in all systems in an automated way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984866399"/>
                  </a:ext>
                </a:extLst>
              </a:tr>
            </a:tbl>
          </a:graphicData>
        </a:graphic>
      </p:graphicFrame>
    </p:spTree>
    <p:extLst>
      <p:ext uri="{BB962C8B-B14F-4D97-AF65-F5344CB8AC3E}">
        <p14:creationId xmlns:p14="http://schemas.microsoft.com/office/powerpoint/2010/main" val="97133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Title 350">
            <a:extLst>
              <a:ext uri="{FF2B5EF4-FFF2-40B4-BE49-F238E27FC236}">
                <a16:creationId xmlns:a16="http://schemas.microsoft.com/office/drawing/2014/main" id="{A82802EC-5CFB-4ECE-B3B0-D24D61919225}"/>
              </a:ext>
            </a:extLst>
          </p:cNvPr>
          <p:cNvSpPr txBox="1">
            <a:spLocks/>
          </p:cNvSpPr>
          <p:nvPr/>
        </p:nvSpPr>
        <p:spPr>
          <a:xfrm>
            <a:off x="4822830" y="551501"/>
            <a:ext cx="2546339" cy="553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gradFill>
                  <a:gsLst>
                    <a:gs pos="1250">
                      <a:schemeClr val="tx1"/>
                    </a:gs>
                    <a:gs pos="100000">
                      <a:schemeClr val="tx1"/>
                    </a:gs>
                  </a:gsLst>
                  <a:lin ang="5400000" scaled="0"/>
                </a:gra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0" name="Text Placeholder 1">
            <a:extLst>
              <a:ext uri="{FF2B5EF4-FFF2-40B4-BE49-F238E27FC236}">
                <a16:creationId xmlns:a16="http://schemas.microsoft.com/office/drawing/2014/main" id="{6FDAE1F8-55E1-4B27-A83F-6588CB6E4315}"/>
              </a:ext>
            </a:extLst>
          </p:cNvPr>
          <p:cNvSpPr txBox="1">
            <a:spLocks/>
          </p:cNvSpPr>
          <p:nvPr/>
        </p:nvSpPr>
        <p:spPr>
          <a:xfrm>
            <a:off x="532040" y="1191493"/>
            <a:ext cx="11018520" cy="215444"/>
          </a:xfrm>
          <a:prstGeom prst="rect">
            <a:avLst/>
          </a:prstGeom>
        </p:spPr>
        <p:txBody>
          <a:bodyPr vert="horz" lIns="91440" tIns="45720" rIns="91440" bIns="4572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lang="en-US" sz="1400" b="1" kern="1200" cap="all" spc="150" baseline="0" dirty="0" smtClean="0">
                <a:solidFill>
                  <a:srgbClr val="0090FF"/>
                </a:solidFill>
                <a:latin typeface="Segoe UI Semibold" panose="020B0502040204020203" pitchFamily="34" charset="0"/>
                <a:ea typeface="+mn-ea"/>
                <a:cs typeface="Segoe UI Semibold" panose="020B0502040204020203" pitchFamily="34" charset="0"/>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a:solidFill>
                  <a:srgbClr val="243A5E"/>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a:solidFill>
                  <a:srgbClr val="243A5E"/>
                </a:solidFill>
                <a:latin typeface="+mn-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0" marR="0" indent="0" algn="l" defTabSz="932742" rtl="0" eaLnBrk="1" fontAlgn="auto" latinLnBrk="0" hangingPunct="1">
              <a:lnSpc>
                <a:spcPct val="100000"/>
              </a:lnSpc>
              <a:spcBef>
                <a:spcPts val="0"/>
              </a:spcBef>
              <a:spcAft>
                <a:spcPts val="0"/>
              </a:spcAft>
              <a:buClrTx/>
              <a:buSzTx/>
              <a:buFont typeface="Arial" pitchFamily="34" charset="0"/>
              <a:buNone/>
              <a:tabLst/>
              <a:defRPr sz="1800" kern="1200">
                <a:solidFill>
                  <a:srgbClr val="243A5E"/>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r>
              <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rPr>
              <a:t>UNIFIED DATA GOVERNANCE</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endPar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1" name="Subtitle 3">
            <a:extLst>
              <a:ext uri="{FF2B5EF4-FFF2-40B4-BE49-F238E27FC236}">
                <a16:creationId xmlns:a16="http://schemas.microsoft.com/office/drawing/2014/main" id="{DFD6A8B8-45C3-4EE1-B042-D375EA37DA3B}"/>
              </a:ext>
            </a:extLst>
          </p:cNvPr>
          <p:cNvSpPr txBox="1">
            <a:spLocks/>
          </p:cNvSpPr>
          <p:nvPr/>
        </p:nvSpPr>
        <p:spPr>
          <a:xfrm>
            <a:off x="386810" y="1701194"/>
            <a:ext cx="3085881" cy="26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sz="1400" b="1" spc="150">
              <a:solidFill>
                <a:schemeClr val="accent1"/>
              </a:solidFill>
              <a:latin typeface="Segoe UI" panose="020B0502040204020203" pitchFamily="34" charset="0"/>
              <a:cs typeface="Segoe UI" panose="020B0502040204020203" pitchFamily="34" charset="0"/>
            </a:endParaRPr>
          </a:p>
        </p:txBody>
      </p:sp>
      <p:sp>
        <p:nvSpPr>
          <p:cNvPr id="202" name="Content Placeholder 1">
            <a:extLst>
              <a:ext uri="{FF2B5EF4-FFF2-40B4-BE49-F238E27FC236}">
                <a16:creationId xmlns:a16="http://schemas.microsoft.com/office/drawing/2014/main" id="{688B7866-4074-4C9B-A2B0-49D15BE6F0ED}"/>
              </a:ext>
            </a:extLst>
          </p:cNvPr>
          <p:cNvSpPr txBox="1">
            <a:spLocks/>
          </p:cNvSpPr>
          <p:nvPr/>
        </p:nvSpPr>
        <p:spPr>
          <a:xfrm>
            <a:off x="2036688" y="2205580"/>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rPr>
              <a:t>Create a unified map of your data across hybrid sources</a:t>
            </a: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sp>
        <p:nvSpPr>
          <p:cNvPr id="203" name="Content Placeholder 1">
            <a:extLst>
              <a:ext uri="{FF2B5EF4-FFF2-40B4-BE49-F238E27FC236}">
                <a16:creationId xmlns:a16="http://schemas.microsoft.com/office/drawing/2014/main" id="{A5A6EF62-AFCE-4905-A3E4-811F0C366C47}"/>
              </a:ext>
            </a:extLst>
          </p:cNvPr>
          <p:cNvSpPr txBox="1">
            <a:spLocks/>
          </p:cNvSpPr>
          <p:nvPr/>
        </p:nvSpPr>
        <p:spPr>
          <a:xfrm>
            <a:off x="2051530" y="460519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Clr>
                <a:srgbClr val="0078D4"/>
              </a:buClr>
              <a:defRPr/>
            </a:pPr>
            <a:r>
              <a:rPr lang="en-US" sz="1800">
                <a:solidFill>
                  <a:schemeClr val="accent1"/>
                </a:solidFill>
                <a:ea typeface="Times New Roman" panose="02020603050405020304" pitchFamily="18" charset="0"/>
              </a:rPr>
              <a:t>Gain insight into sensitive data across your organization</a:t>
            </a:r>
            <a:endParaRPr lang="en-US" sz="1800">
              <a:solidFill>
                <a:schemeClr val="accent1"/>
              </a:solidFill>
              <a:ea typeface="Calibri" panose="020F0502020204030204" pitchFamily="34" charset="0"/>
            </a:endParaRPr>
          </a:p>
          <a:p>
            <a:pPr>
              <a:lnSpc>
                <a:spcPct val="100000"/>
              </a:lnSpc>
              <a:spcBef>
                <a:spcPts val="0"/>
              </a:spcBef>
              <a:spcAft>
                <a:spcPts val="1200"/>
              </a:spcAft>
              <a:buClr>
                <a:srgbClr val="0078D4"/>
              </a:buClr>
              <a:defRPr/>
            </a:pPr>
            <a:endParaRPr lang="en-US" sz="1800">
              <a:solidFill>
                <a:schemeClr val="accent1"/>
              </a:solidFill>
            </a:endParaRPr>
          </a:p>
        </p:txBody>
      </p:sp>
      <p:sp>
        <p:nvSpPr>
          <p:cNvPr id="204" name="Freeform: Shape 261">
            <a:extLst>
              <a:ext uri="{FF2B5EF4-FFF2-40B4-BE49-F238E27FC236}">
                <a16:creationId xmlns:a16="http://schemas.microsoft.com/office/drawing/2014/main" id="{D3C8FB88-6287-40F4-B891-3E31AB6B6288}"/>
              </a:ext>
            </a:extLst>
          </p:cNvPr>
          <p:cNvSpPr/>
          <p:nvPr/>
        </p:nvSpPr>
        <p:spPr>
          <a:xfrm>
            <a:off x="7682009" y="2616937"/>
            <a:ext cx="68339" cy="51995"/>
          </a:xfrm>
          <a:custGeom>
            <a:avLst/>
            <a:gdLst>
              <a:gd name="connsiteX0" fmla="*/ 104991 w 104991"/>
              <a:gd name="connsiteY0" fmla="*/ 61068 h 79881"/>
              <a:gd name="connsiteX1" fmla="*/ 104991 w 104991"/>
              <a:gd name="connsiteY1" fmla="*/ 79881 h 79881"/>
              <a:gd name="connsiteX2" fmla="*/ 0 w 104991"/>
              <a:gd name="connsiteY2" fmla="*/ 18207 h 79881"/>
              <a:gd name="connsiteX3" fmla="*/ 0 w 104991"/>
              <a:gd name="connsiteY3" fmla="*/ 0 h 79881"/>
              <a:gd name="connsiteX4" fmla="*/ 104991 w 104991"/>
              <a:gd name="connsiteY4" fmla="*/ 61068 h 7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91" h="79881">
                <a:moveTo>
                  <a:pt x="104991" y="61068"/>
                </a:moveTo>
                <a:lnTo>
                  <a:pt x="104991" y="79881"/>
                </a:lnTo>
                <a:lnTo>
                  <a:pt x="0" y="18207"/>
                </a:lnTo>
                <a:lnTo>
                  <a:pt x="0" y="0"/>
                </a:lnTo>
                <a:lnTo>
                  <a:pt x="104991" y="61068"/>
                </a:lnTo>
                <a:close/>
              </a:path>
            </a:pathLst>
          </a:custGeom>
          <a:solidFill>
            <a:srgbClr val="FAF9F8"/>
          </a:solidFill>
          <a:ln w="7580" cap="flat">
            <a:noFill/>
            <a:prstDash val="solid"/>
            <a:miter/>
          </a:ln>
        </p:spPr>
        <p:txBody>
          <a:bodyPr rtlCol="0" anchor="ctr"/>
          <a:lstStyle/>
          <a:p>
            <a:pPr defTabSz="914367">
              <a:defRPr/>
            </a:pPr>
            <a:endParaRPr lang="en-US" sz="1765">
              <a:solidFill>
                <a:schemeClr val="accent1"/>
              </a:solidFill>
              <a:latin typeface="Segoe UI" panose="020B0502040204020203" pitchFamily="34" charset="0"/>
              <a:cs typeface="Segoe UI" panose="020B0502040204020203" pitchFamily="34" charset="0"/>
            </a:endParaRPr>
          </a:p>
        </p:txBody>
      </p:sp>
      <p:grpSp>
        <p:nvGrpSpPr>
          <p:cNvPr id="205" name="Group 204">
            <a:extLst>
              <a:ext uri="{FF2B5EF4-FFF2-40B4-BE49-F238E27FC236}">
                <a16:creationId xmlns:a16="http://schemas.microsoft.com/office/drawing/2014/main" id="{41D860FD-3EE5-49EA-A3FE-66E8B91DC704}"/>
              </a:ext>
              <a:ext uri="{C183D7F6-B498-43B3-948B-1728B52AA6E4}">
                <adec:decorative xmlns:adec="http://schemas.microsoft.com/office/drawing/2017/decorative" val="1"/>
              </a:ext>
            </a:extLst>
          </p:cNvPr>
          <p:cNvGrpSpPr/>
          <p:nvPr/>
        </p:nvGrpSpPr>
        <p:grpSpPr>
          <a:xfrm>
            <a:off x="7153990" y="1785816"/>
            <a:ext cx="4623444" cy="3573148"/>
            <a:chOff x="2622859" y="2024130"/>
            <a:chExt cx="7012355" cy="4509539"/>
          </a:xfrm>
        </p:grpSpPr>
        <p:grpSp>
          <p:nvGrpSpPr>
            <p:cNvPr id="206" name="Group 205">
              <a:extLst>
                <a:ext uri="{FF2B5EF4-FFF2-40B4-BE49-F238E27FC236}">
                  <a16:creationId xmlns:a16="http://schemas.microsoft.com/office/drawing/2014/main" id="{7DA7D790-BBCB-4D2B-9974-69BF147B44EB}"/>
                </a:ext>
              </a:extLst>
            </p:cNvPr>
            <p:cNvGrpSpPr/>
            <p:nvPr/>
          </p:nvGrpSpPr>
          <p:grpSpPr>
            <a:xfrm>
              <a:off x="2896452" y="2024130"/>
              <a:ext cx="2248519" cy="1842404"/>
              <a:chOff x="3415480" y="2389472"/>
              <a:chExt cx="1579469" cy="1294195"/>
            </a:xfrm>
          </p:grpSpPr>
          <p:grpSp>
            <p:nvGrpSpPr>
              <p:cNvPr id="288" name="Graphic 3">
                <a:extLst>
                  <a:ext uri="{FF2B5EF4-FFF2-40B4-BE49-F238E27FC236}">
                    <a16:creationId xmlns:a16="http://schemas.microsoft.com/office/drawing/2014/main" id="{0851D803-5E62-4D5D-B551-E8D6C90279D4}"/>
                  </a:ext>
                </a:extLst>
              </p:cNvPr>
              <p:cNvGrpSpPr/>
              <p:nvPr/>
            </p:nvGrpSpPr>
            <p:grpSpPr>
              <a:xfrm>
                <a:off x="4075776" y="3169367"/>
                <a:ext cx="919173" cy="514300"/>
                <a:chOff x="7419649" y="4461517"/>
                <a:chExt cx="823924" cy="461006"/>
              </a:xfrm>
              <a:solidFill>
                <a:srgbClr val="50E6FF"/>
              </a:solidFill>
            </p:grpSpPr>
            <p:sp>
              <p:nvSpPr>
                <p:cNvPr id="363" name="Freeform: Shape 283">
                  <a:extLst>
                    <a:ext uri="{FF2B5EF4-FFF2-40B4-BE49-F238E27FC236}">
                      <a16:creationId xmlns:a16="http://schemas.microsoft.com/office/drawing/2014/main" id="{982338D9-234C-4CB7-AF46-68A3D84F9041}"/>
                    </a:ext>
                  </a:extLst>
                </p:cNvPr>
                <p:cNvSpPr/>
                <p:nvPr/>
              </p:nvSpPr>
              <p:spPr>
                <a:xfrm>
                  <a:off x="7419649" y="4647073"/>
                  <a:ext cx="154225" cy="79274"/>
                </a:xfrm>
                <a:custGeom>
                  <a:avLst/>
                  <a:gdLst>
                    <a:gd name="connsiteX0" fmla="*/ 16082 w 154225"/>
                    <a:gd name="connsiteY0" fmla="*/ 0 h 79274"/>
                    <a:gd name="connsiteX1" fmla="*/ 119253 w 154225"/>
                    <a:gd name="connsiteY1" fmla="*/ 50599 h 79274"/>
                    <a:gd name="connsiteX2" fmla="*/ 142770 w 154225"/>
                    <a:gd name="connsiteY2" fmla="*/ 35730 h 79274"/>
                    <a:gd name="connsiteX3" fmla="*/ 154225 w 154225"/>
                    <a:gd name="connsiteY3" fmla="*/ 41344 h 79274"/>
                    <a:gd name="connsiteX4" fmla="*/ 94978 w 154225"/>
                    <a:gd name="connsiteY4" fmla="*/ 79275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2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2" y="0"/>
                      </a:moveTo>
                      <a:lnTo>
                        <a:pt x="119253" y="50599"/>
                      </a:lnTo>
                      <a:lnTo>
                        <a:pt x="142770" y="35730"/>
                      </a:lnTo>
                      <a:lnTo>
                        <a:pt x="154225" y="41344"/>
                      </a:lnTo>
                      <a:lnTo>
                        <a:pt x="94978" y="79275"/>
                      </a:lnTo>
                      <a:lnTo>
                        <a:pt x="83523" y="73661"/>
                      </a:lnTo>
                      <a:lnTo>
                        <a:pt x="107040" y="58792"/>
                      </a:lnTo>
                      <a:lnTo>
                        <a:pt x="20255" y="16234"/>
                      </a:lnTo>
                      <a:lnTo>
                        <a:pt x="13883" y="41572"/>
                      </a:lnTo>
                      <a:lnTo>
                        <a:pt x="0" y="40889"/>
                      </a:lnTo>
                      <a:lnTo>
                        <a:pt x="7055" y="5765"/>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4" name="Freeform: Shape 284">
                  <a:extLst>
                    <a:ext uri="{FF2B5EF4-FFF2-40B4-BE49-F238E27FC236}">
                      <a16:creationId xmlns:a16="http://schemas.microsoft.com/office/drawing/2014/main" id="{C060593A-4BB1-44C8-8964-31E122BA058F}"/>
                    </a:ext>
                  </a:extLst>
                </p:cNvPr>
                <p:cNvSpPr/>
                <p:nvPr/>
              </p:nvSpPr>
              <p:spPr>
                <a:xfrm>
                  <a:off x="7511440" y="4584412"/>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1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1"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5" name="Freeform: Shape 285">
                  <a:extLst>
                    <a:ext uri="{FF2B5EF4-FFF2-40B4-BE49-F238E27FC236}">
                      <a16:creationId xmlns:a16="http://schemas.microsoft.com/office/drawing/2014/main" id="{0F0A00C5-3C5B-4687-867A-DC84577D576F}"/>
                    </a:ext>
                  </a:extLst>
                </p:cNvPr>
                <p:cNvSpPr/>
                <p:nvPr/>
              </p:nvSpPr>
              <p:spPr>
                <a:xfrm>
                  <a:off x="7602322" y="4523344"/>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6" name="Freeform: Shape 286">
                  <a:extLst>
                    <a:ext uri="{FF2B5EF4-FFF2-40B4-BE49-F238E27FC236}">
                      <a16:creationId xmlns:a16="http://schemas.microsoft.com/office/drawing/2014/main" id="{0D9EE181-832A-40AC-B031-4FB7DCCCB67E}"/>
                    </a:ext>
                  </a:extLst>
                </p:cNvPr>
                <p:cNvSpPr/>
                <p:nvPr/>
              </p:nvSpPr>
              <p:spPr>
                <a:xfrm>
                  <a:off x="7695630" y="4461517"/>
                  <a:ext cx="154225" cy="80943"/>
                </a:xfrm>
                <a:custGeom>
                  <a:avLst/>
                  <a:gdLst>
                    <a:gd name="connsiteX0" fmla="*/ 16083 w 154225"/>
                    <a:gd name="connsiteY0" fmla="*/ 0 h 80943"/>
                    <a:gd name="connsiteX1" fmla="*/ 119253 w 154225"/>
                    <a:gd name="connsiteY1" fmla="*/ 50599 h 80943"/>
                    <a:gd name="connsiteX2" fmla="*/ 142770 w 154225"/>
                    <a:gd name="connsiteY2" fmla="*/ 35730 h 80943"/>
                    <a:gd name="connsiteX3" fmla="*/ 154225 w 154225"/>
                    <a:gd name="connsiteY3" fmla="*/ 41344 h 80943"/>
                    <a:gd name="connsiteX4" fmla="*/ 94143 w 154225"/>
                    <a:gd name="connsiteY4" fmla="*/ 80943 h 80943"/>
                    <a:gd name="connsiteX5" fmla="*/ 82688 w 154225"/>
                    <a:gd name="connsiteY5" fmla="*/ 75330 h 80943"/>
                    <a:gd name="connsiteX6" fmla="*/ 107040 w 154225"/>
                    <a:gd name="connsiteY6" fmla="*/ 58868 h 80943"/>
                    <a:gd name="connsiteX7" fmla="*/ 20255 w 154225"/>
                    <a:gd name="connsiteY7" fmla="*/ 16310 h 80943"/>
                    <a:gd name="connsiteX8" fmla="*/ 13883 w 154225"/>
                    <a:gd name="connsiteY8" fmla="*/ 41648 h 80943"/>
                    <a:gd name="connsiteX9" fmla="*/ 0 w 154225"/>
                    <a:gd name="connsiteY9" fmla="*/ 40965 h 80943"/>
                    <a:gd name="connsiteX10" fmla="*/ 7055 w 154225"/>
                    <a:gd name="connsiteY10" fmla="*/ 5841 h 80943"/>
                    <a:gd name="connsiteX11" fmla="*/ 16083 w 154225"/>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80943">
                      <a:moveTo>
                        <a:pt x="16083" y="0"/>
                      </a:moveTo>
                      <a:lnTo>
                        <a:pt x="119253" y="50599"/>
                      </a:lnTo>
                      <a:lnTo>
                        <a:pt x="142770" y="35730"/>
                      </a:lnTo>
                      <a:lnTo>
                        <a:pt x="154225" y="41344"/>
                      </a:lnTo>
                      <a:lnTo>
                        <a:pt x="94143" y="80943"/>
                      </a:lnTo>
                      <a:lnTo>
                        <a:pt x="82688" y="75330"/>
                      </a:lnTo>
                      <a:lnTo>
                        <a:pt x="107040" y="58868"/>
                      </a:lnTo>
                      <a:lnTo>
                        <a:pt x="20255" y="16310"/>
                      </a:lnTo>
                      <a:lnTo>
                        <a:pt x="13883" y="41648"/>
                      </a:lnTo>
                      <a:lnTo>
                        <a:pt x="0" y="40965"/>
                      </a:lnTo>
                      <a:lnTo>
                        <a:pt x="7055" y="5841"/>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7" name="Freeform: Shape 287">
                  <a:extLst>
                    <a:ext uri="{FF2B5EF4-FFF2-40B4-BE49-F238E27FC236}">
                      <a16:creationId xmlns:a16="http://schemas.microsoft.com/office/drawing/2014/main" id="{A5A3086B-EE9C-486D-A631-742371ACD388}"/>
                    </a:ext>
                  </a:extLst>
                </p:cNvPr>
                <p:cNvSpPr/>
                <p:nvPr/>
              </p:nvSpPr>
              <p:spPr>
                <a:xfrm>
                  <a:off x="7606758" y="4735906"/>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6 h 85421"/>
                    <a:gd name="connsiteX4" fmla="*/ 146603 w 148462"/>
                    <a:gd name="connsiteY4" fmla="*/ 58868 h 85421"/>
                    <a:gd name="connsiteX5" fmla="*/ 133630 w 148462"/>
                    <a:gd name="connsiteY5" fmla="*/ 72826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99 h 85421"/>
                    <a:gd name="connsiteX18" fmla="*/ 99038 w 148462"/>
                    <a:gd name="connsiteY18" fmla="*/ 27386 h 85421"/>
                    <a:gd name="connsiteX19" fmla="*/ 82652 w 148462"/>
                    <a:gd name="connsiteY19" fmla="*/ 19345 h 85421"/>
                    <a:gd name="connsiteX20" fmla="*/ 81438 w 148462"/>
                    <a:gd name="connsiteY20" fmla="*/ 71537 h 85421"/>
                    <a:gd name="connsiteX21" fmla="*/ 102679 w 148462"/>
                    <a:gd name="connsiteY21" fmla="*/ 73813 h 85421"/>
                    <a:gd name="connsiteX22" fmla="*/ 122175 w 148462"/>
                    <a:gd name="connsiteY22" fmla="*/ 67137 h 85421"/>
                    <a:gd name="connsiteX23" fmla="*/ 129382 w 148462"/>
                    <a:gd name="connsiteY23" fmla="*/ 48399 h 85421"/>
                    <a:gd name="connsiteX24" fmla="*/ 65887 w 148462"/>
                    <a:gd name="connsiteY24" fmla="*/ 65999 h 85421"/>
                    <a:gd name="connsiteX25" fmla="*/ 67100 w 148462"/>
                    <a:gd name="connsiteY25" fmla="*/ 13807 h 85421"/>
                    <a:gd name="connsiteX26" fmla="*/ 45859 w 148462"/>
                    <a:gd name="connsiteY26" fmla="*/ 11531 h 85421"/>
                    <a:gd name="connsiteX27" fmla="*/ 26363 w 148462"/>
                    <a:gd name="connsiteY27" fmla="*/ 18207 h 85421"/>
                    <a:gd name="connsiteX28" fmla="*/ 19156 w 148462"/>
                    <a:gd name="connsiteY28" fmla="*/ 37020 h 85421"/>
                    <a:gd name="connsiteX29" fmla="*/ 49501 w 148462"/>
                    <a:gd name="connsiteY29" fmla="*/ 58034 h 85421"/>
                    <a:gd name="connsiteX30" fmla="*/ 57694 w 148462"/>
                    <a:gd name="connsiteY30" fmla="*/ 62054 h 85421"/>
                    <a:gd name="connsiteX31" fmla="*/ 65887 w 148462"/>
                    <a:gd name="connsiteY31" fmla="*/ 65999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4031" y="8648"/>
                        <a:pt x="102148" y="12669"/>
                        <a:pt x="112010" y="17524"/>
                      </a:cubicBezTo>
                      <a:cubicBezTo>
                        <a:pt x="121872" y="22379"/>
                        <a:pt x="129989" y="26324"/>
                        <a:pt x="135754" y="31179"/>
                      </a:cubicBezTo>
                      <a:cubicBezTo>
                        <a:pt x="141520" y="36034"/>
                        <a:pt x="145616" y="40055"/>
                        <a:pt x="147285" y="44986"/>
                      </a:cubicBezTo>
                      <a:cubicBezTo>
                        <a:pt x="148954" y="49841"/>
                        <a:pt x="148954" y="53937"/>
                        <a:pt x="146603" y="58868"/>
                      </a:cubicBezTo>
                      <a:cubicBezTo>
                        <a:pt x="144175" y="63799"/>
                        <a:pt x="140154" y="67896"/>
                        <a:pt x="133630" y="72826"/>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116"/>
                        <a:pt x="18474" y="59096"/>
                        <a:pt x="12708" y="54241"/>
                      </a:cubicBezTo>
                      <a:cubicBezTo>
                        <a:pt x="6943" y="49385"/>
                        <a:pt x="2846" y="45365"/>
                        <a:pt x="1177" y="40434"/>
                      </a:cubicBezTo>
                      <a:cubicBezTo>
                        <a:pt x="-492" y="35579"/>
                        <a:pt x="-492" y="31482"/>
                        <a:pt x="1860" y="26551"/>
                      </a:cubicBezTo>
                      <a:cubicBezTo>
                        <a:pt x="4288" y="21620"/>
                        <a:pt x="8308" y="17524"/>
                        <a:pt x="14832" y="12593"/>
                      </a:cubicBezTo>
                      <a:cubicBezTo>
                        <a:pt x="21356" y="7662"/>
                        <a:pt x="28639" y="5159"/>
                        <a:pt x="35997" y="2655"/>
                      </a:cubicBezTo>
                      <a:cubicBezTo>
                        <a:pt x="43356" y="152"/>
                        <a:pt x="51473" y="76"/>
                        <a:pt x="59666" y="0"/>
                      </a:cubicBezTo>
                      <a:cubicBezTo>
                        <a:pt x="67025" y="1517"/>
                        <a:pt x="76052" y="3945"/>
                        <a:pt x="85004" y="6297"/>
                      </a:cubicBezTo>
                      <a:close/>
                      <a:moveTo>
                        <a:pt x="129382" y="48399"/>
                      </a:moveTo>
                      <a:cubicBezTo>
                        <a:pt x="124451" y="41875"/>
                        <a:pt x="115424" y="35427"/>
                        <a:pt x="99038" y="27386"/>
                      </a:cubicBezTo>
                      <a:cubicBezTo>
                        <a:pt x="92514" y="24200"/>
                        <a:pt x="87583" y="21772"/>
                        <a:pt x="82652" y="19345"/>
                      </a:cubicBezTo>
                      <a:lnTo>
                        <a:pt x="81438" y="71537"/>
                      </a:lnTo>
                      <a:cubicBezTo>
                        <a:pt x="88797" y="73130"/>
                        <a:pt x="96155" y="74723"/>
                        <a:pt x="102679" y="73813"/>
                      </a:cubicBezTo>
                      <a:cubicBezTo>
                        <a:pt x="109203" y="72978"/>
                        <a:pt x="116486" y="70475"/>
                        <a:pt x="122175" y="67137"/>
                      </a:cubicBezTo>
                      <a:cubicBezTo>
                        <a:pt x="131127" y="61447"/>
                        <a:pt x="134313" y="54847"/>
                        <a:pt x="129382" y="48399"/>
                      </a:cubicBezTo>
                      <a:close/>
                      <a:moveTo>
                        <a:pt x="65887" y="65999"/>
                      </a:moveTo>
                      <a:lnTo>
                        <a:pt x="67100" y="13807"/>
                      </a:lnTo>
                      <a:cubicBezTo>
                        <a:pt x="59742" y="12214"/>
                        <a:pt x="52383" y="10621"/>
                        <a:pt x="45859" y="11531"/>
                      </a:cubicBezTo>
                      <a:cubicBezTo>
                        <a:pt x="39335" y="12365"/>
                        <a:pt x="32053" y="14869"/>
                        <a:pt x="26363" y="18207"/>
                      </a:cubicBezTo>
                      <a:cubicBezTo>
                        <a:pt x="17412" y="23972"/>
                        <a:pt x="14225" y="30496"/>
                        <a:pt x="19156" y="37020"/>
                      </a:cubicBezTo>
                      <a:cubicBezTo>
                        <a:pt x="24087" y="43544"/>
                        <a:pt x="33115" y="49992"/>
                        <a:pt x="49501" y="58034"/>
                      </a:cubicBezTo>
                      <a:cubicBezTo>
                        <a:pt x="52763" y="59627"/>
                        <a:pt x="54432" y="60461"/>
                        <a:pt x="57694" y="62054"/>
                      </a:cubicBezTo>
                      <a:cubicBezTo>
                        <a:pt x="60197" y="65240"/>
                        <a:pt x="62625" y="64406"/>
                        <a:pt x="65887" y="6599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8" name="Freeform: Shape 288">
                  <a:extLst>
                    <a:ext uri="{FF2B5EF4-FFF2-40B4-BE49-F238E27FC236}">
                      <a16:creationId xmlns:a16="http://schemas.microsoft.com/office/drawing/2014/main" id="{8D2B060A-0E77-49B9-90C6-06D796BD78ED}"/>
                    </a:ext>
                  </a:extLst>
                </p:cNvPr>
                <p:cNvSpPr/>
                <p:nvPr/>
              </p:nvSpPr>
              <p:spPr>
                <a:xfrm>
                  <a:off x="7708754" y="4683259"/>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9" name="Freeform: Shape 289">
                  <a:extLst>
                    <a:ext uri="{FF2B5EF4-FFF2-40B4-BE49-F238E27FC236}">
                      <a16:creationId xmlns:a16="http://schemas.microsoft.com/office/drawing/2014/main" id="{5CBF12BA-EACA-4F4E-A232-3D481D212570}"/>
                    </a:ext>
                  </a:extLst>
                </p:cNvPr>
                <p:cNvSpPr/>
                <p:nvPr/>
              </p:nvSpPr>
              <p:spPr>
                <a:xfrm>
                  <a:off x="7790189" y="4614602"/>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2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733 h 82996"/>
                    <a:gd name="connsiteX18" fmla="*/ 99796 w 147628"/>
                    <a:gd name="connsiteY18" fmla="*/ 25720 h 82996"/>
                    <a:gd name="connsiteX19" fmla="*/ 83410 w 147628"/>
                    <a:gd name="connsiteY19" fmla="*/ 17678 h 82996"/>
                    <a:gd name="connsiteX20" fmla="*/ 82197 w 147628"/>
                    <a:gd name="connsiteY20" fmla="*/ 69870 h 82996"/>
                    <a:gd name="connsiteX21" fmla="*/ 105031 w 147628"/>
                    <a:gd name="connsiteY21" fmla="*/ 72981 h 82996"/>
                    <a:gd name="connsiteX22" fmla="*/ 124527 w 147628"/>
                    <a:gd name="connsiteY22" fmla="*/ 66305 h 82996"/>
                    <a:gd name="connsiteX23" fmla="*/ 130141 w 147628"/>
                    <a:gd name="connsiteY23" fmla="*/ 46733 h 82996"/>
                    <a:gd name="connsiteX24" fmla="*/ 66645 w 147628"/>
                    <a:gd name="connsiteY24" fmla="*/ 64333 h 82996"/>
                    <a:gd name="connsiteX25" fmla="*/ 67859 w 147628"/>
                    <a:gd name="connsiteY25" fmla="*/ 12141 h 82996"/>
                    <a:gd name="connsiteX26" fmla="*/ 46618 w 147628"/>
                    <a:gd name="connsiteY26" fmla="*/ 9865 h 82996"/>
                    <a:gd name="connsiteX27" fmla="*/ 27122 w 147628"/>
                    <a:gd name="connsiteY27" fmla="*/ 16540 h 82996"/>
                    <a:gd name="connsiteX28" fmla="*/ 19915 w 147628"/>
                    <a:gd name="connsiteY28" fmla="*/ 35354 h 82996"/>
                    <a:gd name="connsiteX29" fmla="*/ 50259 w 147628"/>
                    <a:gd name="connsiteY29" fmla="*/ 56367 h 82996"/>
                    <a:gd name="connsiteX30" fmla="*/ 58452 w 147628"/>
                    <a:gd name="connsiteY30" fmla="*/ 60388 h 82996"/>
                    <a:gd name="connsiteX31" fmla="*/ 66645 w 147628"/>
                    <a:gd name="connsiteY31" fmla="*/ 64333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96" y="6223"/>
                        <a:pt x="101314" y="10244"/>
                        <a:pt x="111176" y="15099"/>
                      </a:cubicBezTo>
                      <a:cubicBezTo>
                        <a:pt x="120962" y="19954"/>
                        <a:pt x="129155" y="23899"/>
                        <a:pt x="134920" y="28754"/>
                      </a:cubicBezTo>
                      <a:cubicBezTo>
                        <a:pt x="140685" y="33609"/>
                        <a:pt x="144782" y="37630"/>
                        <a:pt x="146451" y="42561"/>
                      </a:cubicBezTo>
                      <a:cubicBezTo>
                        <a:pt x="148120" y="47416"/>
                        <a:pt x="148120" y="51512"/>
                        <a:pt x="145768" y="56443"/>
                      </a:cubicBezTo>
                      <a:cubicBezTo>
                        <a:pt x="143341" y="61374"/>
                        <a:pt x="139320" y="65471"/>
                        <a:pt x="132796" y="70402"/>
                      </a:cubicBezTo>
                      <a:cubicBezTo>
                        <a:pt x="126272" y="75332"/>
                        <a:pt x="118989" y="77836"/>
                        <a:pt x="111631" y="80339"/>
                      </a:cubicBezTo>
                      <a:cubicBezTo>
                        <a:pt x="104272" y="82843"/>
                        <a:pt x="96155" y="82919"/>
                        <a:pt x="87962" y="82994"/>
                      </a:cubicBezTo>
                      <a:cubicBezTo>
                        <a:pt x="79769" y="83070"/>
                        <a:pt x="70817" y="80643"/>
                        <a:pt x="61790" y="78291"/>
                      </a:cubicBezTo>
                      <a:cubicBezTo>
                        <a:pt x="52763" y="75939"/>
                        <a:pt x="44646" y="71919"/>
                        <a:pt x="36453" y="67898"/>
                      </a:cubicBezTo>
                      <a:cubicBezTo>
                        <a:pt x="26667" y="63043"/>
                        <a:pt x="18474" y="59098"/>
                        <a:pt x="12708" y="54243"/>
                      </a:cubicBezTo>
                      <a:cubicBezTo>
                        <a:pt x="6943" y="49388"/>
                        <a:pt x="2846" y="45368"/>
                        <a:pt x="1177" y="40437"/>
                      </a:cubicBezTo>
                      <a:cubicBezTo>
                        <a:pt x="-492" y="35581"/>
                        <a:pt x="-492" y="31485"/>
                        <a:pt x="1860" y="26554"/>
                      </a:cubicBezTo>
                      <a:cubicBezTo>
                        <a:pt x="4212" y="21623"/>
                        <a:pt x="8308" y="17527"/>
                        <a:pt x="14832" y="12596"/>
                      </a:cubicBezTo>
                      <a:cubicBezTo>
                        <a:pt x="21356" y="7665"/>
                        <a:pt x="28639" y="5161"/>
                        <a:pt x="35997" y="2658"/>
                      </a:cubicBezTo>
                      <a:cubicBezTo>
                        <a:pt x="43356" y="155"/>
                        <a:pt x="51473" y="79"/>
                        <a:pt x="59666" y="3"/>
                      </a:cubicBezTo>
                      <a:cubicBezTo>
                        <a:pt x="67783" y="-73"/>
                        <a:pt x="75142" y="1444"/>
                        <a:pt x="84169" y="3872"/>
                      </a:cubicBezTo>
                      <a:close/>
                      <a:moveTo>
                        <a:pt x="130141" y="46733"/>
                      </a:moveTo>
                      <a:cubicBezTo>
                        <a:pt x="125210" y="40209"/>
                        <a:pt x="116182" y="33761"/>
                        <a:pt x="99796" y="25720"/>
                      </a:cubicBezTo>
                      <a:cubicBezTo>
                        <a:pt x="93272" y="22533"/>
                        <a:pt x="88341" y="20106"/>
                        <a:pt x="83410" y="17678"/>
                      </a:cubicBezTo>
                      <a:lnTo>
                        <a:pt x="82197" y="69870"/>
                      </a:lnTo>
                      <a:cubicBezTo>
                        <a:pt x="89555" y="71464"/>
                        <a:pt x="96914" y="73057"/>
                        <a:pt x="105031" y="72981"/>
                      </a:cubicBezTo>
                      <a:cubicBezTo>
                        <a:pt x="111555" y="72146"/>
                        <a:pt x="118837" y="69643"/>
                        <a:pt x="124527" y="66305"/>
                      </a:cubicBezTo>
                      <a:cubicBezTo>
                        <a:pt x="131885" y="59781"/>
                        <a:pt x="133403" y="52423"/>
                        <a:pt x="130141" y="46733"/>
                      </a:cubicBezTo>
                      <a:close/>
                      <a:moveTo>
                        <a:pt x="66645" y="64333"/>
                      </a:moveTo>
                      <a:lnTo>
                        <a:pt x="67859" y="12141"/>
                      </a:lnTo>
                      <a:cubicBezTo>
                        <a:pt x="60500" y="10547"/>
                        <a:pt x="53142" y="8954"/>
                        <a:pt x="46618" y="9865"/>
                      </a:cubicBezTo>
                      <a:cubicBezTo>
                        <a:pt x="40094" y="10699"/>
                        <a:pt x="32811" y="13202"/>
                        <a:pt x="27122" y="16540"/>
                      </a:cubicBezTo>
                      <a:cubicBezTo>
                        <a:pt x="18170" y="22306"/>
                        <a:pt x="14984" y="28830"/>
                        <a:pt x="19915" y="35354"/>
                      </a:cubicBezTo>
                      <a:cubicBezTo>
                        <a:pt x="24846" y="41878"/>
                        <a:pt x="33873" y="48326"/>
                        <a:pt x="50259" y="56367"/>
                      </a:cubicBezTo>
                      <a:cubicBezTo>
                        <a:pt x="53521" y="57961"/>
                        <a:pt x="55190" y="58795"/>
                        <a:pt x="58452" y="60388"/>
                      </a:cubicBezTo>
                      <a:cubicBezTo>
                        <a:pt x="60956" y="63574"/>
                        <a:pt x="63383" y="62740"/>
                        <a:pt x="66645" y="6433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0" name="Freeform: Shape 290">
                  <a:extLst>
                    <a:ext uri="{FF2B5EF4-FFF2-40B4-BE49-F238E27FC236}">
                      <a16:creationId xmlns:a16="http://schemas.microsoft.com/office/drawing/2014/main" id="{335D5DE3-C360-45A5-897C-8D89C0C51194}"/>
                    </a:ext>
                  </a:extLst>
                </p:cNvPr>
                <p:cNvSpPr/>
                <p:nvPr/>
              </p:nvSpPr>
              <p:spPr>
                <a:xfrm>
                  <a:off x="7882740" y="4554057"/>
                  <a:ext cx="147628" cy="83306"/>
                </a:xfrm>
                <a:custGeom>
                  <a:avLst/>
                  <a:gdLst>
                    <a:gd name="connsiteX0" fmla="*/ 84169 w 147628"/>
                    <a:gd name="connsiteY0" fmla="*/ 4182 h 83306"/>
                    <a:gd name="connsiteX1" fmla="*/ 111176 w 147628"/>
                    <a:gd name="connsiteY1" fmla="*/ 15410 h 83306"/>
                    <a:gd name="connsiteX2" fmla="*/ 134920 w 147628"/>
                    <a:gd name="connsiteY2" fmla="*/ 29065 h 83306"/>
                    <a:gd name="connsiteX3" fmla="*/ 146451 w 147628"/>
                    <a:gd name="connsiteY3" fmla="*/ 42871 h 83306"/>
                    <a:gd name="connsiteX4" fmla="*/ 145768 w 147628"/>
                    <a:gd name="connsiteY4" fmla="*/ 56754 h 83306"/>
                    <a:gd name="connsiteX5" fmla="*/ 132796 w 147628"/>
                    <a:gd name="connsiteY5" fmla="*/ 70712 h 83306"/>
                    <a:gd name="connsiteX6" fmla="*/ 111631 w 147628"/>
                    <a:gd name="connsiteY6" fmla="*/ 80650 h 83306"/>
                    <a:gd name="connsiteX7" fmla="*/ 87962 w 147628"/>
                    <a:gd name="connsiteY7" fmla="*/ 83305 h 83306"/>
                    <a:gd name="connsiteX8" fmla="*/ 61790 w 147628"/>
                    <a:gd name="connsiteY8" fmla="*/ 78602 h 83306"/>
                    <a:gd name="connsiteX9" fmla="*/ 36453 w 147628"/>
                    <a:gd name="connsiteY9" fmla="*/ 68209 h 83306"/>
                    <a:gd name="connsiteX10" fmla="*/ 12708 w 147628"/>
                    <a:gd name="connsiteY10" fmla="*/ 54554 h 83306"/>
                    <a:gd name="connsiteX11" fmla="*/ 1177 w 147628"/>
                    <a:gd name="connsiteY11" fmla="*/ 40747 h 83306"/>
                    <a:gd name="connsiteX12" fmla="*/ 1860 w 147628"/>
                    <a:gd name="connsiteY12" fmla="*/ 26865 h 83306"/>
                    <a:gd name="connsiteX13" fmla="*/ 14832 w 147628"/>
                    <a:gd name="connsiteY13" fmla="*/ 12906 h 83306"/>
                    <a:gd name="connsiteX14" fmla="*/ 35997 w 147628"/>
                    <a:gd name="connsiteY14" fmla="*/ 2969 h 83306"/>
                    <a:gd name="connsiteX15" fmla="*/ 59666 w 147628"/>
                    <a:gd name="connsiteY15" fmla="*/ 313 h 83306"/>
                    <a:gd name="connsiteX16" fmla="*/ 84169 w 147628"/>
                    <a:gd name="connsiteY16" fmla="*/ 4182 h 83306"/>
                    <a:gd name="connsiteX17" fmla="*/ 129306 w 147628"/>
                    <a:gd name="connsiteY17" fmla="*/ 44616 h 83306"/>
                    <a:gd name="connsiteX18" fmla="*/ 98962 w 147628"/>
                    <a:gd name="connsiteY18" fmla="*/ 23603 h 83306"/>
                    <a:gd name="connsiteX19" fmla="*/ 82576 w 147628"/>
                    <a:gd name="connsiteY19" fmla="*/ 15562 h 83306"/>
                    <a:gd name="connsiteX20" fmla="*/ 81362 w 147628"/>
                    <a:gd name="connsiteY20" fmla="*/ 67754 h 83306"/>
                    <a:gd name="connsiteX21" fmla="*/ 104196 w 147628"/>
                    <a:gd name="connsiteY21" fmla="*/ 70864 h 83306"/>
                    <a:gd name="connsiteX22" fmla="*/ 123692 w 147628"/>
                    <a:gd name="connsiteY22" fmla="*/ 64188 h 83306"/>
                    <a:gd name="connsiteX23" fmla="*/ 129306 w 147628"/>
                    <a:gd name="connsiteY23" fmla="*/ 44616 h 83306"/>
                    <a:gd name="connsiteX24" fmla="*/ 65052 w 147628"/>
                    <a:gd name="connsiteY24" fmla="*/ 63885 h 83306"/>
                    <a:gd name="connsiteX25" fmla="*/ 66266 w 147628"/>
                    <a:gd name="connsiteY25" fmla="*/ 11693 h 83306"/>
                    <a:gd name="connsiteX26" fmla="*/ 45025 w 147628"/>
                    <a:gd name="connsiteY26" fmla="*/ 9417 h 83306"/>
                    <a:gd name="connsiteX27" fmla="*/ 25529 w 147628"/>
                    <a:gd name="connsiteY27" fmla="*/ 16093 h 83306"/>
                    <a:gd name="connsiteX28" fmla="*/ 18322 w 147628"/>
                    <a:gd name="connsiteY28" fmla="*/ 34906 h 83306"/>
                    <a:gd name="connsiteX29" fmla="*/ 48666 w 147628"/>
                    <a:gd name="connsiteY29" fmla="*/ 55920 h 83306"/>
                    <a:gd name="connsiteX30" fmla="*/ 56859 w 147628"/>
                    <a:gd name="connsiteY30" fmla="*/ 59940 h 83306"/>
                    <a:gd name="connsiteX31" fmla="*/ 65052 w 147628"/>
                    <a:gd name="connsiteY31" fmla="*/ 63885 h 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06">
                      <a:moveTo>
                        <a:pt x="84169" y="4182"/>
                      </a:moveTo>
                      <a:cubicBezTo>
                        <a:pt x="93121" y="6534"/>
                        <a:pt x="101314" y="10555"/>
                        <a:pt x="111176" y="15410"/>
                      </a:cubicBezTo>
                      <a:cubicBezTo>
                        <a:pt x="120962" y="20265"/>
                        <a:pt x="129154" y="24210"/>
                        <a:pt x="134920" y="29065"/>
                      </a:cubicBezTo>
                      <a:cubicBezTo>
                        <a:pt x="140685" y="33920"/>
                        <a:pt x="144782" y="37941"/>
                        <a:pt x="146451" y="42871"/>
                      </a:cubicBezTo>
                      <a:cubicBezTo>
                        <a:pt x="148120" y="47726"/>
                        <a:pt x="148120" y="51823"/>
                        <a:pt x="145768" y="56754"/>
                      </a:cubicBezTo>
                      <a:cubicBezTo>
                        <a:pt x="143416" y="61685"/>
                        <a:pt x="139320" y="65781"/>
                        <a:pt x="132796" y="70712"/>
                      </a:cubicBezTo>
                      <a:cubicBezTo>
                        <a:pt x="126272" y="75643"/>
                        <a:pt x="118989" y="78147"/>
                        <a:pt x="111631" y="80650"/>
                      </a:cubicBezTo>
                      <a:cubicBezTo>
                        <a:pt x="104272" y="83154"/>
                        <a:pt x="96155" y="83229"/>
                        <a:pt x="87962" y="83305"/>
                      </a:cubicBezTo>
                      <a:cubicBezTo>
                        <a:pt x="79769" y="83381"/>
                        <a:pt x="70817" y="80954"/>
                        <a:pt x="61790" y="78602"/>
                      </a:cubicBezTo>
                      <a:cubicBezTo>
                        <a:pt x="52839" y="76250"/>
                        <a:pt x="44646" y="72230"/>
                        <a:pt x="36453" y="68209"/>
                      </a:cubicBezTo>
                      <a:cubicBezTo>
                        <a:pt x="26667" y="63354"/>
                        <a:pt x="18474" y="59409"/>
                        <a:pt x="12708" y="54554"/>
                      </a:cubicBezTo>
                      <a:cubicBezTo>
                        <a:pt x="6943" y="49699"/>
                        <a:pt x="2846" y="45678"/>
                        <a:pt x="1177" y="40747"/>
                      </a:cubicBezTo>
                      <a:cubicBezTo>
                        <a:pt x="-492" y="35892"/>
                        <a:pt x="-492" y="31796"/>
                        <a:pt x="1860" y="26865"/>
                      </a:cubicBezTo>
                      <a:cubicBezTo>
                        <a:pt x="4288" y="21934"/>
                        <a:pt x="8308" y="17837"/>
                        <a:pt x="14832" y="12906"/>
                      </a:cubicBezTo>
                      <a:cubicBezTo>
                        <a:pt x="21356" y="7975"/>
                        <a:pt x="28639" y="5472"/>
                        <a:pt x="35997" y="2969"/>
                      </a:cubicBezTo>
                      <a:cubicBezTo>
                        <a:pt x="43356" y="465"/>
                        <a:pt x="51473" y="389"/>
                        <a:pt x="59666" y="313"/>
                      </a:cubicBezTo>
                      <a:cubicBezTo>
                        <a:pt x="66190" y="-521"/>
                        <a:pt x="75976" y="162"/>
                        <a:pt x="84169" y="4182"/>
                      </a:cubicBezTo>
                      <a:close/>
                      <a:moveTo>
                        <a:pt x="129306" y="44616"/>
                      </a:moveTo>
                      <a:cubicBezTo>
                        <a:pt x="124375" y="38092"/>
                        <a:pt x="115348" y="31644"/>
                        <a:pt x="98962" y="23603"/>
                      </a:cubicBezTo>
                      <a:cubicBezTo>
                        <a:pt x="92438" y="20416"/>
                        <a:pt x="87507" y="17989"/>
                        <a:pt x="82576" y="15562"/>
                      </a:cubicBezTo>
                      <a:lnTo>
                        <a:pt x="81362" y="67754"/>
                      </a:lnTo>
                      <a:cubicBezTo>
                        <a:pt x="88721" y="69347"/>
                        <a:pt x="96079" y="70940"/>
                        <a:pt x="104196" y="70864"/>
                      </a:cubicBezTo>
                      <a:cubicBezTo>
                        <a:pt x="110720" y="70030"/>
                        <a:pt x="118003" y="67526"/>
                        <a:pt x="123692" y="64188"/>
                      </a:cubicBezTo>
                      <a:cubicBezTo>
                        <a:pt x="131051" y="57664"/>
                        <a:pt x="134237" y="51140"/>
                        <a:pt x="129306" y="44616"/>
                      </a:cubicBezTo>
                      <a:close/>
                      <a:moveTo>
                        <a:pt x="65052" y="63885"/>
                      </a:moveTo>
                      <a:lnTo>
                        <a:pt x="66266" y="11693"/>
                      </a:lnTo>
                      <a:cubicBezTo>
                        <a:pt x="58907" y="10100"/>
                        <a:pt x="51549" y="8507"/>
                        <a:pt x="45025" y="9417"/>
                      </a:cubicBezTo>
                      <a:cubicBezTo>
                        <a:pt x="38501" y="10251"/>
                        <a:pt x="31218" y="12755"/>
                        <a:pt x="25529" y="16093"/>
                      </a:cubicBezTo>
                      <a:cubicBezTo>
                        <a:pt x="16577" y="21858"/>
                        <a:pt x="13391" y="28382"/>
                        <a:pt x="18322" y="34906"/>
                      </a:cubicBezTo>
                      <a:cubicBezTo>
                        <a:pt x="23253" y="41430"/>
                        <a:pt x="32280" y="47878"/>
                        <a:pt x="48666" y="55920"/>
                      </a:cubicBezTo>
                      <a:cubicBezTo>
                        <a:pt x="51928" y="57513"/>
                        <a:pt x="53597" y="58347"/>
                        <a:pt x="56859" y="59940"/>
                      </a:cubicBezTo>
                      <a:cubicBezTo>
                        <a:pt x="60121" y="61533"/>
                        <a:pt x="61790" y="62292"/>
                        <a:pt x="65052" y="638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1" name="Freeform: Shape 291">
                  <a:extLst>
                    <a:ext uri="{FF2B5EF4-FFF2-40B4-BE49-F238E27FC236}">
                      <a16:creationId xmlns:a16="http://schemas.microsoft.com/office/drawing/2014/main" id="{C2E84D9B-D975-4914-9F2B-FFEFFD55666D}"/>
                    </a:ext>
                  </a:extLst>
                </p:cNvPr>
                <p:cNvSpPr/>
                <p:nvPr/>
              </p:nvSpPr>
              <p:spPr>
                <a:xfrm>
                  <a:off x="7813518" y="4840670"/>
                  <a:ext cx="154983" cy="81853"/>
                </a:xfrm>
                <a:custGeom>
                  <a:avLst/>
                  <a:gdLst>
                    <a:gd name="connsiteX0" fmla="*/ 16841 w 154983"/>
                    <a:gd name="connsiteY0" fmla="*/ 0 h 81853"/>
                    <a:gd name="connsiteX1" fmla="*/ 119177 w 154983"/>
                    <a:gd name="connsiteY1" fmla="*/ 52268 h 81853"/>
                    <a:gd name="connsiteX2" fmla="*/ 143529 w 154983"/>
                    <a:gd name="connsiteY2" fmla="*/ 35806 h 81853"/>
                    <a:gd name="connsiteX3" fmla="*/ 154984 w 154983"/>
                    <a:gd name="connsiteY3" fmla="*/ 41420 h 81853"/>
                    <a:gd name="connsiteX4" fmla="*/ 96571 w 154983"/>
                    <a:gd name="connsiteY4" fmla="*/ 81854 h 81853"/>
                    <a:gd name="connsiteX5" fmla="*/ 85116 w 154983"/>
                    <a:gd name="connsiteY5" fmla="*/ 76240 h 81853"/>
                    <a:gd name="connsiteX6" fmla="*/ 107798 w 154983"/>
                    <a:gd name="connsiteY6" fmla="*/ 58944 h 81853"/>
                    <a:gd name="connsiteX7" fmla="*/ 22682 w 154983"/>
                    <a:gd name="connsiteY7" fmla="*/ 17144 h 81853"/>
                    <a:gd name="connsiteX8" fmla="*/ 16310 w 154983"/>
                    <a:gd name="connsiteY8" fmla="*/ 42482 h 81853"/>
                    <a:gd name="connsiteX9" fmla="*/ 0 w 154983"/>
                    <a:gd name="connsiteY9" fmla="*/ 42634 h 81853"/>
                    <a:gd name="connsiteX10" fmla="*/ 7889 w 154983"/>
                    <a:gd name="connsiteY10" fmla="*/ 5841 h 81853"/>
                    <a:gd name="connsiteX11" fmla="*/ 16841 w 154983"/>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3">
                      <a:moveTo>
                        <a:pt x="16841" y="0"/>
                      </a:moveTo>
                      <a:lnTo>
                        <a:pt x="119177" y="52268"/>
                      </a:lnTo>
                      <a:lnTo>
                        <a:pt x="143529" y="35806"/>
                      </a:lnTo>
                      <a:lnTo>
                        <a:pt x="154984" y="41420"/>
                      </a:lnTo>
                      <a:lnTo>
                        <a:pt x="96571" y="81854"/>
                      </a:lnTo>
                      <a:lnTo>
                        <a:pt x="85116" y="76240"/>
                      </a:lnTo>
                      <a:lnTo>
                        <a:pt x="107798" y="58944"/>
                      </a:lnTo>
                      <a:lnTo>
                        <a:pt x="22682" y="17144"/>
                      </a:lnTo>
                      <a:lnTo>
                        <a:pt x="16310" y="42482"/>
                      </a:lnTo>
                      <a:lnTo>
                        <a:pt x="0" y="42634"/>
                      </a:lnTo>
                      <a:lnTo>
                        <a:pt x="7889"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2" name="Freeform: Shape 292">
                  <a:extLst>
                    <a:ext uri="{FF2B5EF4-FFF2-40B4-BE49-F238E27FC236}">
                      <a16:creationId xmlns:a16="http://schemas.microsoft.com/office/drawing/2014/main" id="{244736CF-707D-4DF6-9D4B-C61E616B42C8}"/>
                    </a:ext>
                  </a:extLst>
                </p:cNvPr>
                <p:cNvSpPr/>
                <p:nvPr/>
              </p:nvSpPr>
              <p:spPr>
                <a:xfrm>
                  <a:off x="7905234" y="4779602"/>
                  <a:ext cx="155818" cy="81853"/>
                </a:xfrm>
                <a:custGeom>
                  <a:avLst/>
                  <a:gdLst>
                    <a:gd name="connsiteX0" fmla="*/ 16007 w 155818"/>
                    <a:gd name="connsiteY0" fmla="*/ 0 h 81853"/>
                    <a:gd name="connsiteX1" fmla="*/ 120771 w 155818"/>
                    <a:gd name="connsiteY1" fmla="*/ 51434 h 81853"/>
                    <a:gd name="connsiteX2" fmla="*/ 142694 w 155818"/>
                    <a:gd name="connsiteY2" fmla="*/ 35806 h 81853"/>
                    <a:gd name="connsiteX3" fmla="*/ 155818 w 155818"/>
                    <a:gd name="connsiteY3" fmla="*/ 42255 h 81853"/>
                    <a:gd name="connsiteX4" fmla="*/ 95736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4"/>
                      </a:lnTo>
                      <a:lnTo>
                        <a:pt x="142694" y="35806"/>
                      </a:lnTo>
                      <a:lnTo>
                        <a:pt x="155818" y="42255"/>
                      </a:lnTo>
                      <a:lnTo>
                        <a:pt x="95736"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3" name="Freeform: Shape 293">
                  <a:extLst>
                    <a:ext uri="{FF2B5EF4-FFF2-40B4-BE49-F238E27FC236}">
                      <a16:creationId xmlns:a16="http://schemas.microsoft.com/office/drawing/2014/main" id="{41A3E8B4-6713-49FE-A5AD-9D6CA6D4BAF4}"/>
                    </a:ext>
                  </a:extLst>
                </p:cNvPr>
                <p:cNvSpPr/>
                <p:nvPr/>
              </p:nvSpPr>
              <p:spPr>
                <a:xfrm>
                  <a:off x="7987503" y="4713430"/>
                  <a:ext cx="147628" cy="83014"/>
                </a:xfrm>
                <a:custGeom>
                  <a:avLst/>
                  <a:gdLst>
                    <a:gd name="connsiteX0" fmla="*/ 84169 w 147628"/>
                    <a:gd name="connsiteY0" fmla="*/ 3890 h 83014"/>
                    <a:gd name="connsiteX1" fmla="*/ 111176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19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5 h 83014"/>
                    <a:gd name="connsiteX12" fmla="*/ 1860 w 147628"/>
                    <a:gd name="connsiteY12" fmla="*/ 26572 h 83014"/>
                    <a:gd name="connsiteX13" fmla="*/ 14832 w 147628"/>
                    <a:gd name="connsiteY13" fmla="*/ 12614 h 83014"/>
                    <a:gd name="connsiteX14" fmla="*/ 35997 w 147628"/>
                    <a:gd name="connsiteY14" fmla="*/ 2676 h 83014"/>
                    <a:gd name="connsiteX15" fmla="*/ 59666 w 147628"/>
                    <a:gd name="connsiteY15" fmla="*/ 21 h 83014"/>
                    <a:gd name="connsiteX16" fmla="*/ 84169 w 147628"/>
                    <a:gd name="connsiteY16" fmla="*/ 3890 h 83014"/>
                    <a:gd name="connsiteX17" fmla="*/ 129306 w 147628"/>
                    <a:gd name="connsiteY17" fmla="*/ 44323 h 83014"/>
                    <a:gd name="connsiteX18" fmla="*/ 98962 w 147628"/>
                    <a:gd name="connsiteY18" fmla="*/ 23310 h 83014"/>
                    <a:gd name="connsiteX19" fmla="*/ 82576 w 147628"/>
                    <a:gd name="connsiteY19" fmla="*/ 15269 h 83014"/>
                    <a:gd name="connsiteX20" fmla="*/ 81362 w 147628"/>
                    <a:gd name="connsiteY20" fmla="*/ 67461 h 83014"/>
                    <a:gd name="connsiteX21" fmla="*/ 104196 w 147628"/>
                    <a:gd name="connsiteY21" fmla="*/ 70571 h 83014"/>
                    <a:gd name="connsiteX22" fmla="*/ 123692 w 147628"/>
                    <a:gd name="connsiteY22" fmla="*/ 63896 h 83014"/>
                    <a:gd name="connsiteX23" fmla="*/ 129306 w 147628"/>
                    <a:gd name="connsiteY23" fmla="*/ 44323 h 83014"/>
                    <a:gd name="connsiteX24" fmla="*/ 65052 w 147628"/>
                    <a:gd name="connsiteY24" fmla="*/ 63592 h 83014"/>
                    <a:gd name="connsiteX25" fmla="*/ 66266 w 147628"/>
                    <a:gd name="connsiteY25" fmla="*/ 11400 h 83014"/>
                    <a:gd name="connsiteX26" fmla="*/ 45025 w 147628"/>
                    <a:gd name="connsiteY26" fmla="*/ 9124 h 83014"/>
                    <a:gd name="connsiteX27" fmla="*/ 25529 w 147628"/>
                    <a:gd name="connsiteY27" fmla="*/ 15800 h 83014"/>
                    <a:gd name="connsiteX28" fmla="*/ 18322 w 147628"/>
                    <a:gd name="connsiteY28" fmla="*/ 34613 h 83014"/>
                    <a:gd name="connsiteX29" fmla="*/ 48666 w 147628"/>
                    <a:gd name="connsiteY29" fmla="*/ 55627 h 83014"/>
                    <a:gd name="connsiteX30" fmla="*/ 56859 w 147628"/>
                    <a:gd name="connsiteY30" fmla="*/ 59647 h 83014"/>
                    <a:gd name="connsiteX31" fmla="*/ 65052 w 147628"/>
                    <a:gd name="connsiteY31" fmla="*/ 63592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90"/>
                      </a:moveTo>
                      <a:cubicBezTo>
                        <a:pt x="93121" y="6241"/>
                        <a:pt x="101314" y="10262"/>
                        <a:pt x="111176" y="15117"/>
                      </a:cubicBezTo>
                      <a:cubicBezTo>
                        <a:pt x="120962" y="19972"/>
                        <a:pt x="129154" y="23917"/>
                        <a:pt x="134920" y="28772"/>
                      </a:cubicBezTo>
                      <a:cubicBezTo>
                        <a:pt x="140685" y="33627"/>
                        <a:pt x="144782" y="37648"/>
                        <a:pt x="146451" y="42579"/>
                      </a:cubicBezTo>
                      <a:cubicBezTo>
                        <a:pt x="148120" y="47434"/>
                        <a:pt x="148120" y="51530"/>
                        <a:pt x="145768" y="56461"/>
                      </a:cubicBezTo>
                      <a:cubicBezTo>
                        <a:pt x="143340" y="61392"/>
                        <a:pt x="139320" y="65489"/>
                        <a:pt x="132796" y="70419"/>
                      </a:cubicBezTo>
                      <a:cubicBezTo>
                        <a:pt x="126272" y="75350"/>
                        <a:pt x="118989" y="77854"/>
                        <a:pt x="111631" y="80357"/>
                      </a:cubicBezTo>
                      <a:cubicBezTo>
                        <a:pt x="104272" y="82861"/>
                        <a:pt x="96155" y="82936"/>
                        <a:pt x="87962" y="83012"/>
                      </a:cubicBezTo>
                      <a:cubicBezTo>
                        <a:pt x="79769" y="83088"/>
                        <a:pt x="70817" y="80661"/>
                        <a:pt x="61790" y="78309"/>
                      </a:cubicBezTo>
                      <a:cubicBezTo>
                        <a:pt x="52763" y="75957"/>
                        <a:pt x="44646" y="71937"/>
                        <a:pt x="36453" y="67916"/>
                      </a:cubicBezTo>
                      <a:cubicBezTo>
                        <a:pt x="26667" y="63061"/>
                        <a:pt x="18474" y="59116"/>
                        <a:pt x="12708" y="54261"/>
                      </a:cubicBezTo>
                      <a:cubicBezTo>
                        <a:pt x="6943" y="49406"/>
                        <a:pt x="2846" y="45385"/>
                        <a:pt x="1177" y="40455"/>
                      </a:cubicBezTo>
                      <a:cubicBezTo>
                        <a:pt x="-492" y="35599"/>
                        <a:pt x="-492" y="31503"/>
                        <a:pt x="1860" y="26572"/>
                      </a:cubicBezTo>
                      <a:cubicBezTo>
                        <a:pt x="4212" y="21641"/>
                        <a:pt x="8308" y="17544"/>
                        <a:pt x="14832" y="12614"/>
                      </a:cubicBezTo>
                      <a:cubicBezTo>
                        <a:pt x="21356" y="7683"/>
                        <a:pt x="28639" y="5179"/>
                        <a:pt x="35997" y="2676"/>
                      </a:cubicBezTo>
                      <a:cubicBezTo>
                        <a:pt x="43356" y="172"/>
                        <a:pt x="51473" y="97"/>
                        <a:pt x="59666" y="21"/>
                      </a:cubicBezTo>
                      <a:cubicBezTo>
                        <a:pt x="67783" y="-55"/>
                        <a:pt x="75976" y="-131"/>
                        <a:pt x="84169" y="3890"/>
                      </a:cubicBezTo>
                      <a:close/>
                      <a:moveTo>
                        <a:pt x="129306" y="44323"/>
                      </a:moveTo>
                      <a:cubicBezTo>
                        <a:pt x="124375" y="37799"/>
                        <a:pt x="115348" y="31351"/>
                        <a:pt x="98962" y="23310"/>
                      </a:cubicBezTo>
                      <a:cubicBezTo>
                        <a:pt x="92438" y="20124"/>
                        <a:pt x="87507" y="17696"/>
                        <a:pt x="82576" y="15269"/>
                      </a:cubicBezTo>
                      <a:lnTo>
                        <a:pt x="81362" y="67461"/>
                      </a:lnTo>
                      <a:cubicBezTo>
                        <a:pt x="88721" y="69054"/>
                        <a:pt x="96079" y="70647"/>
                        <a:pt x="104196" y="70571"/>
                      </a:cubicBezTo>
                      <a:cubicBezTo>
                        <a:pt x="110720" y="69737"/>
                        <a:pt x="118003" y="67233"/>
                        <a:pt x="123692" y="63896"/>
                      </a:cubicBezTo>
                      <a:cubicBezTo>
                        <a:pt x="131051" y="57371"/>
                        <a:pt x="134237" y="50847"/>
                        <a:pt x="129306" y="44323"/>
                      </a:cubicBezTo>
                      <a:close/>
                      <a:moveTo>
                        <a:pt x="65052" y="63592"/>
                      </a:moveTo>
                      <a:lnTo>
                        <a:pt x="66266" y="11400"/>
                      </a:lnTo>
                      <a:cubicBezTo>
                        <a:pt x="58908" y="9807"/>
                        <a:pt x="51549" y="8214"/>
                        <a:pt x="45025" y="9124"/>
                      </a:cubicBezTo>
                      <a:cubicBezTo>
                        <a:pt x="38501" y="9958"/>
                        <a:pt x="31218" y="12462"/>
                        <a:pt x="25529" y="15800"/>
                      </a:cubicBezTo>
                      <a:cubicBezTo>
                        <a:pt x="16577" y="21565"/>
                        <a:pt x="13391" y="28089"/>
                        <a:pt x="18322" y="34613"/>
                      </a:cubicBezTo>
                      <a:cubicBezTo>
                        <a:pt x="23253" y="41137"/>
                        <a:pt x="33949" y="48344"/>
                        <a:pt x="48666" y="55627"/>
                      </a:cubicBezTo>
                      <a:cubicBezTo>
                        <a:pt x="51928" y="57220"/>
                        <a:pt x="53597" y="58054"/>
                        <a:pt x="56859" y="59647"/>
                      </a:cubicBezTo>
                      <a:cubicBezTo>
                        <a:pt x="60121" y="61164"/>
                        <a:pt x="63383" y="62758"/>
                        <a:pt x="65052" y="63592"/>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4" name="Freeform: Shape 294">
                  <a:extLst>
                    <a:ext uri="{FF2B5EF4-FFF2-40B4-BE49-F238E27FC236}">
                      <a16:creationId xmlns:a16="http://schemas.microsoft.com/office/drawing/2014/main" id="{8FBA712D-DF54-40E4-9722-554800CB89AC}"/>
                    </a:ext>
                  </a:extLst>
                </p:cNvPr>
                <p:cNvSpPr/>
                <p:nvPr/>
              </p:nvSpPr>
              <p:spPr>
                <a:xfrm>
                  <a:off x="8089424" y="465670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2613 w 154149"/>
                    <a:gd name="connsiteY5" fmla="*/ 75330 h 81777"/>
                    <a:gd name="connsiteX6" fmla="*/ 106964 w 154149"/>
                    <a:gd name="connsiteY6" fmla="*/ 58868 h 81777"/>
                    <a:gd name="connsiteX7" fmla="*/ 20179 w 154149"/>
                    <a:gd name="connsiteY7" fmla="*/ 16310 h 81777"/>
                    <a:gd name="connsiteX8" fmla="*/ 15476 w 154149"/>
                    <a:gd name="connsiteY8" fmla="*/ 42482 h 81777"/>
                    <a:gd name="connsiteX9" fmla="*/ 0 w 154149"/>
                    <a:gd name="connsiteY9" fmla="*/ 40965 h 81777"/>
                    <a:gd name="connsiteX10" fmla="*/ 7055 w 154149"/>
                    <a:gd name="connsiteY10" fmla="*/ 5841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89" name="Graphic 3">
                <a:extLst>
                  <a:ext uri="{FF2B5EF4-FFF2-40B4-BE49-F238E27FC236}">
                    <a16:creationId xmlns:a16="http://schemas.microsoft.com/office/drawing/2014/main" id="{B0B884F1-6038-4561-9DF2-9BF2B7AEA23D}"/>
                  </a:ext>
                </a:extLst>
              </p:cNvPr>
              <p:cNvGrpSpPr/>
              <p:nvPr/>
            </p:nvGrpSpPr>
            <p:grpSpPr>
              <a:xfrm>
                <a:off x="3415480" y="2724211"/>
                <a:ext cx="1352553" cy="929455"/>
                <a:chOff x="6789674" y="4100590"/>
                <a:chExt cx="1212396" cy="833141"/>
              </a:xfrm>
            </p:grpSpPr>
            <p:sp>
              <p:nvSpPr>
                <p:cNvPr id="360" name="Freeform: Shape 296">
                  <a:extLst>
                    <a:ext uri="{FF2B5EF4-FFF2-40B4-BE49-F238E27FC236}">
                      <a16:creationId xmlns:a16="http://schemas.microsoft.com/office/drawing/2014/main" id="{DD40C1E2-F855-45D3-8701-69DBEF767B55}"/>
                    </a:ext>
                  </a:extLst>
                </p:cNvPr>
                <p:cNvSpPr/>
                <p:nvPr/>
              </p:nvSpPr>
              <p:spPr>
                <a:xfrm>
                  <a:off x="6789738" y="4231981"/>
                  <a:ext cx="1212332" cy="701750"/>
                </a:xfrm>
                <a:custGeom>
                  <a:avLst/>
                  <a:gdLst>
                    <a:gd name="connsiteX0" fmla="*/ 1189688 w 1212332"/>
                    <a:gd name="connsiteY0" fmla="*/ 323983 h 701750"/>
                    <a:gd name="connsiteX1" fmla="*/ 1189688 w 1212332"/>
                    <a:gd name="connsiteY1" fmla="*/ 385657 h 701750"/>
                    <a:gd name="connsiteX2" fmla="*/ 668524 w 1212332"/>
                    <a:gd name="connsiteY2" fmla="*/ 688949 h 701750"/>
                    <a:gd name="connsiteX3" fmla="*/ 560877 w 1212332"/>
                    <a:gd name="connsiteY3" fmla="*/ 688949 h 701750"/>
                    <a:gd name="connsiteX4" fmla="*/ 22644 w 1212332"/>
                    <a:gd name="connsiteY4" fmla="*/ 377768 h 701750"/>
                    <a:gd name="connsiteX5" fmla="*/ 22644 w 1212332"/>
                    <a:gd name="connsiteY5" fmla="*/ 316093 h 701750"/>
                    <a:gd name="connsiteX6" fmla="*/ 543808 w 1212332"/>
                    <a:gd name="connsiteY6" fmla="*/ 12802 h 701750"/>
                    <a:gd name="connsiteX7" fmla="*/ 651455 w 1212332"/>
                    <a:gd name="connsiteY7" fmla="*/ 12802 h 701750"/>
                    <a:gd name="connsiteX8" fmla="*/ 1189688 w 1212332"/>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2" h="701750">
                      <a:moveTo>
                        <a:pt x="1189688" y="323983"/>
                      </a:moveTo>
                      <a:cubicBezTo>
                        <a:pt x="1219880" y="341052"/>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1" name="Freeform: Shape 297">
                  <a:extLst>
                    <a:ext uri="{FF2B5EF4-FFF2-40B4-BE49-F238E27FC236}">
                      <a16:creationId xmlns:a16="http://schemas.microsoft.com/office/drawing/2014/main" id="{B25C6C54-77EB-43E1-86D3-0E62C98A8630}"/>
                    </a:ext>
                  </a:extLst>
                </p:cNvPr>
                <p:cNvSpPr/>
                <p:nvPr/>
              </p:nvSpPr>
              <p:spPr>
                <a:xfrm>
                  <a:off x="6789776" y="4444828"/>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3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2" name="Freeform: Shape 298">
                  <a:extLst>
                    <a:ext uri="{FF2B5EF4-FFF2-40B4-BE49-F238E27FC236}">
                      <a16:creationId xmlns:a16="http://schemas.microsoft.com/office/drawing/2014/main" id="{3CC77121-B9AD-4E3A-BFE5-9C3AC18C499B}"/>
                    </a:ext>
                  </a:extLst>
                </p:cNvPr>
                <p:cNvSpPr/>
                <p:nvPr/>
              </p:nvSpPr>
              <p:spPr>
                <a:xfrm>
                  <a:off x="6789674" y="4100590"/>
                  <a:ext cx="1212320" cy="701750"/>
                </a:xfrm>
                <a:custGeom>
                  <a:avLst/>
                  <a:gdLst>
                    <a:gd name="connsiteX0" fmla="*/ 1189676 w 1212320"/>
                    <a:gd name="connsiteY0" fmla="*/ 323983 h 701750"/>
                    <a:gd name="connsiteX1" fmla="*/ 1189676 w 1212320"/>
                    <a:gd name="connsiteY1" fmla="*/ 385658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2"/>
                        <a:pt x="1219868" y="368589"/>
                        <a:pt x="1189676" y="385658"/>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7" y="12802"/>
                      </a:lnTo>
                      <a:cubicBezTo>
                        <a:pt x="572700"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0" name="Freeform: Shape 324">
                <a:extLst>
                  <a:ext uri="{FF2B5EF4-FFF2-40B4-BE49-F238E27FC236}">
                    <a16:creationId xmlns:a16="http://schemas.microsoft.com/office/drawing/2014/main" id="{365108A2-169F-44C2-99BA-EE68F68EEFBA}"/>
                  </a:ext>
                </a:extLst>
              </p:cNvPr>
              <p:cNvSpPr/>
              <p:nvPr/>
            </p:nvSpPr>
            <p:spPr>
              <a:xfrm>
                <a:off x="4110074" y="3029115"/>
                <a:ext cx="446257" cy="255330"/>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1" name="Freeform: Shape 290">
                <a:extLst>
                  <a:ext uri="{FF2B5EF4-FFF2-40B4-BE49-F238E27FC236}">
                    <a16:creationId xmlns:a16="http://schemas.microsoft.com/office/drawing/2014/main" id="{C9A8A413-C399-4799-BB8B-222123A3F05E}"/>
                  </a:ext>
                </a:extLst>
              </p:cNvPr>
              <p:cNvSpPr/>
              <p:nvPr/>
            </p:nvSpPr>
            <p:spPr>
              <a:xfrm>
                <a:off x="4111766" y="2941269"/>
                <a:ext cx="166383" cy="302724"/>
              </a:xfrm>
              <a:custGeom>
                <a:avLst/>
                <a:gdLst>
                  <a:gd name="connsiteX0" fmla="*/ 149142 w 149142"/>
                  <a:gd name="connsiteY0" fmla="*/ 89440 h 271354"/>
                  <a:gd name="connsiteX1" fmla="*/ 148611 w 149142"/>
                  <a:gd name="connsiteY1" fmla="*/ 271354 h 271354"/>
                  <a:gd name="connsiteX2" fmla="*/ 0 w 149142"/>
                  <a:gd name="connsiteY2" fmla="*/ 183963 h 271354"/>
                  <a:gd name="connsiteX3" fmla="*/ 531 w 149142"/>
                  <a:gd name="connsiteY3" fmla="*/ 0 h 271354"/>
                  <a:gd name="connsiteX4" fmla="*/ 149142 w 149142"/>
                  <a:gd name="connsiteY4" fmla="*/ 89440 h 2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42" h="271354">
                    <a:moveTo>
                      <a:pt x="149142" y="89440"/>
                    </a:moveTo>
                    <a:lnTo>
                      <a:pt x="148611" y="271354"/>
                    </a:lnTo>
                    <a:lnTo>
                      <a:pt x="0" y="183963"/>
                    </a:lnTo>
                    <a:lnTo>
                      <a:pt x="531" y="0"/>
                    </a:lnTo>
                    <a:lnTo>
                      <a:pt x="149142" y="89440"/>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2" name="Freeform: Shape 291">
                <a:extLst>
                  <a:ext uri="{FF2B5EF4-FFF2-40B4-BE49-F238E27FC236}">
                    <a16:creationId xmlns:a16="http://schemas.microsoft.com/office/drawing/2014/main" id="{E329EEB3-47F0-47BE-8199-5B9F45CEFF0B}"/>
                  </a:ext>
                </a:extLst>
              </p:cNvPr>
              <p:cNvSpPr/>
              <p:nvPr/>
            </p:nvSpPr>
            <p:spPr>
              <a:xfrm>
                <a:off x="4277050" y="2939068"/>
                <a:ext cx="163591" cy="304924"/>
              </a:xfrm>
              <a:custGeom>
                <a:avLst/>
                <a:gdLst>
                  <a:gd name="connsiteX0" fmla="*/ 0 w 146639"/>
                  <a:gd name="connsiteY0" fmla="*/ 89364 h 273326"/>
                  <a:gd name="connsiteX1" fmla="*/ 531 w 146639"/>
                  <a:gd name="connsiteY1" fmla="*/ 273327 h 273326"/>
                  <a:gd name="connsiteX2" fmla="*/ 146639 w 146639"/>
                  <a:gd name="connsiteY2" fmla="*/ 186997 h 273326"/>
                  <a:gd name="connsiteX3" fmla="*/ 146108 w 146639"/>
                  <a:gd name="connsiteY3" fmla="*/ 0 h 273326"/>
                  <a:gd name="connsiteX4" fmla="*/ 0 w 146639"/>
                  <a:gd name="connsiteY4" fmla="*/ 89364 h 273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9" h="273326">
                    <a:moveTo>
                      <a:pt x="0" y="89364"/>
                    </a:moveTo>
                    <a:lnTo>
                      <a:pt x="531" y="273327"/>
                    </a:lnTo>
                    <a:lnTo>
                      <a:pt x="146639" y="186997"/>
                    </a:lnTo>
                    <a:lnTo>
                      <a:pt x="146108" y="0"/>
                    </a:lnTo>
                    <a:lnTo>
                      <a:pt x="0" y="89364"/>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nvGrpSpPr>
              <p:cNvPr id="293" name="Group 292">
                <a:extLst>
                  <a:ext uri="{FF2B5EF4-FFF2-40B4-BE49-F238E27FC236}">
                    <a16:creationId xmlns:a16="http://schemas.microsoft.com/office/drawing/2014/main" id="{8DFE9911-E048-4EB1-AD37-4C585420CAB2}"/>
                  </a:ext>
                </a:extLst>
              </p:cNvPr>
              <p:cNvGrpSpPr/>
              <p:nvPr/>
            </p:nvGrpSpPr>
            <p:grpSpPr>
              <a:xfrm>
                <a:off x="3824517" y="2389472"/>
                <a:ext cx="615517" cy="818546"/>
                <a:chOff x="7156336" y="3800542"/>
                <a:chExt cx="551735" cy="733726"/>
              </a:xfrm>
            </p:grpSpPr>
            <p:sp>
              <p:nvSpPr>
                <p:cNvPr id="295" name="Freeform: Shape 325">
                  <a:extLst>
                    <a:ext uri="{FF2B5EF4-FFF2-40B4-BE49-F238E27FC236}">
                      <a16:creationId xmlns:a16="http://schemas.microsoft.com/office/drawing/2014/main" id="{B756ED67-66A9-4E79-9214-12260B943E32}"/>
                    </a:ext>
                  </a:extLst>
                </p:cNvPr>
                <p:cNvSpPr/>
                <p:nvPr/>
              </p:nvSpPr>
              <p:spPr>
                <a:xfrm>
                  <a:off x="7156336" y="4216487"/>
                  <a:ext cx="400014" cy="228872"/>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6" name="Freeform: Shape 326">
                  <a:extLst>
                    <a:ext uri="{FF2B5EF4-FFF2-40B4-BE49-F238E27FC236}">
                      <a16:creationId xmlns:a16="http://schemas.microsoft.com/office/drawing/2014/main" id="{C4A8574B-0AB4-4F43-B029-97770BB2B51E}"/>
                    </a:ext>
                  </a:extLst>
                </p:cNvPr>
                <p:cNvSpPr/>
                <p:nvPr/>
              </p:nvSpPr>
              <p:spPr>
                <a:xfrm>
                  <a:off x="7159370" y="3908947"/>
                  <a:ext cx="195645" cy="525184"/>
                </a:xfrm>
                <a:custGeom>
                  <a:avLst/>
                  <a:gdLst>
                    <a:gd name="connsiteX0" fmla="*/ 195645 w 195645"/>
                    <a:gd name="connsiteY0" fmla="*/ 107798 h 525184"/>
                    <a:gd name="connsiteX1" fmla="*/ 194659 w 195645"/>
                    <a:gd name="connsiteY1" fmla="*/ 525184 h 525184"/>
                    <a:gd name="connsiteX2" fmla="*/ 0 w 195645"/>
                    <a:gd name="connsiteY2" fmla="*/ 419435 h 525184"/>
                    <a:gd name="connsiteX3" fmla="*/ 531 w 195645"/>
                    <a:gd name="connsiteY3" fmla="*/ 0 h 525184"/>
                    <a:gd name="connsiteX4" fmla="*/ 195645 w 195645"/>
                    <a:gd name="connsiteY4" fmla="*/ 107798 h 52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45" h="525184">
                      <a:moveTo>
                        <a:pt x="195645" y="107798"/>
                      </a:moveTo>
                      <a:lnTo>
                        <a:pt x="194659" y="525184"/>
                      </a:lnTo>
                      <a:lnTo>
                        <a:pt x="0" y="419435"/>
                      </a:lnTo>
                      <a:lnTo>
                        <a:pt x="531" y="0"/>
                      </a:lnTo>
                      <a:lnTo>
                        <a:pt x="195645" y="107798"/>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7" name="Freeform: Shape 327">
                  <a:extLst>
                    <a:ext uri="{FF2B5EF4-FFF2-40B4-BE49-F238E27FC236}">
                      <a16:creationId xmlns:a16="http://schemas.microsoft.com/office/drawing/2014/main" id="{BB795C51-822B-4274-9F7B-7B2B3219967F}"/>
                    </a:ext>
                  </a:extLst>
                </p:cNvPr>
                <p:cNvSpPr/>
                <p:nvPr/>
              </p:nvSpPr>
              <p:spPr>
                <a:xfrm>
                  <a:off x="7353498" y="3906368"/>
                  <a:ext cx="195720" cy="527763"/>
                </a:xfrm>
                <a:custGeom>
                  <a:avLst/>
                  <a:gdLst>
                    <a:gd name="connsiteX0" fmla="*/ 0 w 195720"/>
                    <a:gd name="connsiteY0" fmla="*/ 108329 h 527763"/>
                    <a:gd name="connsiteX1" fmla="*/ 531 w 195720"/>
                    <a:gd name="connsiteY1" fmla="*/ 527764 h 527763"/>
                    <a:gd name="connsiteX2" fmla="*/ 195721 w 195720"/>
                    <a:gd name="connsiteY2" fmla="*/ 418979 h 527763"/>
                    <a:gd name="connsiteX3" fmla="*/ 195190 w 195720"/>
                    <a:gd name="connsiteY3" fmla="*/ 0 h 527763"/>
                    <a:gd name="connsiteX4" fmla="*/ 0 w 195720"/>
                    <a:gd name="connsiteY4" fmla="*/ 108329 h 52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20" h="527763">
                      <a:moveTo>
                        <a:pt x="0" y="108329"/>
                      </a:moveTo>
                      <a:lnTo>
                        <a:pt x="531" y="527764"/>
                      </a:lnTo>
                      <a:lnTo>
                        <a:pt x="195721" y="418979"/>
                      </a:lnTo>
                      <a:lnTo>
                        <a:pt x="195190" y="0"/>
                      </a:lnTo>
                      <a:lnTo>
                        <a:pt x="0" y="108329"/>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8" name="Freeform: Shape 328">
                  <a:extLst>
                    <a:ext uri="{FF2B5EF4-FFF2-40B4-BE49-F238E27FC236}">
                      <a16:creationId xmlns:a16="http://schemas.microsoft.com/office/drawing/2014/main" id="{372496C5-38E1-465E-AC4E-815F5397BB71}"/>
                    </a:ext>
                  </a:extLst>
                </p:cNvPr>
                <p:cNvSpPr/>
                <p:nvPr/>
              </p:nvSpPr>
              <p:spPr>
                <a:xfrm>
                  <a:off x="7159901" y="3800542"/>
                  <a:ext cx="388786" cy="215141"/>
                </a:xfrm>
                <a:custGeom>
                  <a:avLst/>
                  <a:gdLst>
                    <a:gd name="connsiteX0" fmla="*/ 388787 w 388786"/>
                    <a:gd name="connsiteY0" fmla="*/ 105826 h 215141"/>
                    <a:gd name="connsiteX1" fmla="*/ 193597 w 388786"/>
                    <a:gd name="connsiteY1" fmla="*/ 215141 h 215141"/>
                    <a:gd name="connsiteX2" fmla="*/ 0 w 388786"/>
                    <a:gd name="connsiteY2" fmla="*/ 108329 h 215141"/>
                    <a:gd name="connsiteX3" fmla="*/ 195190 w 388786"/>
                    <a:gd name="connsiteY3" fmla="*/ 0 h 215141"/>
                    <a:gd name="connsiteX4" fmla="*/ 388787 w 388786"/>
                    <a:gd name="connsiteY4" fmla="*/ 105826 h 21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86" h="215141">
                      <a:moveTo>
                        <a:pt x="388787" y="105826"/>
                      </a:moveTo>
                      <a:lnTo>
                        <a:pt x="193597" y="215141"/>
                      </a:lnTo>
                      <a:lnTo>
                        <a:pt x="0" y="108329"/>
                      </a:lnTo>
                      <a:lnTo>
                        <a:pt x="195190" y="0"/>
                      </a:lnTo>
                      <a:lnTo>
                        <a:pt x="388787" y="10582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9" name="Freeform: Shape 329">
                  <a:extLst>
                    <a:ext uri="{FF2B5EF4-FFF2-40B4-BE49-F238E27FC236}">
                      <a16:creationId xmlns:a16="http://schemas.microsoft.com/office/drawing/2014/main" id="{E0735DE5-30EC-416F-A986-C2CA0A1C4599}"/>
                    </a:ext>
                  </a:extLst>
                </p:cNvPr>
                <p:cNvSpPr/>
                <p:nvPr/>
              </p:nvSpPr>
              <p:spPr>
                <a:xfrm>
                  <a:off x="7172646" y="3938078"/>
                  <a:ext cx="165528" cy="130252"/>
                </a:xfrm>
                <a:custGeom>
                  <a:avLst/>
                  <a:gdLst>
                    <a:gd name="connsiteX0" fmla="*/ 165528 w 165528"/>
                    <a:gd name="connsiteY0" fmla="*/ 94523 h 130252"/>
                    <a:gd name="connsiteX1" fmla="*/ 165528 w 165528"/>
                    <a:gd name="connsiteY1" fmla="*/ 130253 h 130252"/>
                    <a:gd name="connsiteX2" fmla="*/ 0 w 165528"/>
                    <a:gd name="connsiteY2" fmla="*/ 35730 h 130252"/>
                    <a:gd name="connsiteX3" fmla="*/ 0 w 165528"/>
                    <a:gd name="connsiteY3" fmla="*/ 0 h 130252"/>
                    <a:gd name="connsiteX4" fmla="*/ 165528 w 165528"/>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2">
                      <a:moveTo>
                        <a:pt x="165528" y="94523"/>
                      </a:moveTo>
                      <a:lnTo>
                        <a:pt x="165528" y="130253"/>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0" name="Freeform: Shape 330">
                  <a:extLst>
                    <a:ext uri="{FF2B5EF4-FFF2-40B4-BE49-F238E27FC236}">
                      <a16:creationId xmlns:a16="http://schemas.microsoft.com/office/drawing/2014/main" id="{FA4D3DA3-B853-4581-972E-3E5AB164C8B4}"/>
                    </a:ext>
                  </a:extLst>
                </p:cNvPr>
                <p:cNvSpPr/>
                <p:nvPr/>
              </p:nvSpPr>
              <p:spPr>
                <a:xfrm>
                  <a:off x="7172646" y="3980484"/>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1" name="Freeform: Shape 331">
                  <a:extLst>
                    <a:ext uri="{FF2B5EF4-FFF2-40B4-BE49-F238E27FC236}">
                      <a16:creationId xmlns:a16="http://schemas.microsoft.com/office/drawing/2014/main" id="{B4B61D42-0DA3-4D09-B062-8E3DF809656F}"/>
                    </a:ext>
                  </a:extLst>
                </p:cNvPr>
                <p:cNvSpPr/>
                <p:nvPr/>
              </p:nvSpPr>
              <p:spPr>
                <a:xfrm>
                  <a:off x="7172646" y="4023800"/>
                  <a:ext cx="165528" cy="130329"/>
                </a:xfrm>
                <a:custGeom>
                  <a:avLst/>
                  <a:gdLst>
                    <a:gd name="connsiteX0" fmla="*/ 165528 w 165528"/>
                    <a:gd name="connsiteY0" fmla="*/ 9459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59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2" name="Freeform: Shape 332">
                  <a:extLst>
                    <a:ext uri="{FF2B5EF4-FFF2-40B4-BE49-F238E27FC236}">
                      <a16:creationId xmlns:a16="http://schemas.microsoft.com/office/drawing/2014/main" id="{CC02DE30-0240-4BAF-89DD-27B731CFC46B}"/>
                    </a:ext>
                  </a:extLst>
                </p:cNvPr>
                <p:cNvSpPr/>
                <p:nvPr/>
              </p:nvSpPr>
              <p:spPr>
                <a:xfrm>
                  <a:off x="7172646" y="4067269"/>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3" name="Freeform: Shape 333">
                  <a:extLst>
                    <a:ext uri="{FF2B5EF4-FFF2-40B4-BE49-F238E27FC236}">
                      <a16:creationId xmlns:a16="http://schemas.microsoft.com/office/drawing/2014/main" id="{A680FDA4-1BED-445D-A04E-259D0E5115A9}"/>
                    </a:ext>
                  </a:extLst>
                </p:cNvPr>
                <p:cNvSpPr/>
                <p:nvPr/>
              </p:nvSpPr>
              <p:spPr>
                <a:xfrm>
                  <a:off x="7172646" y="4110206"/>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4" name="Freeform: Shape 334">
                  <a:extLst>
                    <a:ext uri="{FF2B5EF4-FFF2-40B4-BE49-F238E27FC236}">
                      <a16:creationId xmlns:a16="http://schemas.microsoft.com/office/drawing/2014/main" id="{1640E5EE-49EC-4005-A601-875036C9112E}"/>
                    </a:ext>
                  </a:extLst>
                </p:cNvPr>
                <p:cNvSpPr/>
                <p:nvPr/>
              </p:nvSpPr>
              <p:spPr>
                <a:xfrm>
                  <a:off x="7172646" y="4153674"/>
                  <a:ext cx="165528" cy="130253"/>
                </a:xfrm>
                <a:custGeom>
                  <a:avLst/>
                  <a:gdLst>
                    <a:gd name="connsiteX0" fmla="*/ 165528 w 165528"/>
                    <a:gd name="connsiteY0" fmla="*/ 94523 h 130253"/>
                    <a:gd name="connsiteX1" fmla="*/ 165528 w 165528"/>
                    <a:gd name="connsiteY1" fmla="*/ 130253 h 130253"/>
                    <a:gd name="connsiteX2" fmla="*/ 0 w 165528"/>
                    <a:gd name="connsiteY2" fmla="*/ 35731 h 130253"/>
                    <a:gd name="connsiteX3" fmla="*/ 0 w 165528"/>
                    <a:gd name="connsiteY3" fmla="*/ 0 h 130253"/>
                    <a:gd name="connsiteX4" fmla="*/ 165528 w 165528"/>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3">
                      <a:moveTo>
                        <a:pt x="165528" y="94523"/>
                      </a:moveTo>
                      <a:lnTo>
                        <a:pt x="165528" y="130253"/>
                      </a:lnTo>
                      <a:lnTo>
                        <a:pt x="0" y="35731"/>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5" name="Freeform: Shape 335">
                  <a:extLst>
                    <a:ext uri="{FF2B5EF4-FFF2-40B4-BE49-F238E27FC236}">
                      <a16:creationId xmlns:a16="http://schemas.microsoft.com/office/drawing/2014/main" id="{1C4DC925-7603-4C7F-B90B-CFD3817CA16C}"/>
                    </a:ext>
                  </a:extLst>
                </p:cNvPr>
                <p:cNvSpPr/>
                <p:nvPr/>
              </p:nvSpPr>
              <p:spPr>
                <a:xfrm>
                  <a:off x="7172646" y="4196991"/>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6" name="Freeform: Shape 336">
                  <a:extLst>
                    <a:ext uri="{FF2B5EF4-FFF2-40B4-BE49-F238E27FC236}">
                      <a16:creationId xmlns:a16="http://schemas.microsoft.com/office/drawing/2014/main" id="{A88756E0-F20B-435F-A4C8-957F9D78DDA9}"/>
                    </a:ext>
                  </a:extLst>
                </p:cNvPr>
                <p:cNvSpPr/>
                <p:nvPr/>
              </p:nvSpPr>
              <p:spPr>
                <a:xfrm>
                  <a:off x="7172646" y="4240459"/>
                  <a:ext cx="165528" cy="130329"/>
                </a:xfrm>
                <a:custGeom>
                  <a:avLst/>
                  <a:gdLst>
                    <a:gd name="connsiteX0" fmla="*/ 165528 w 165528"/>
                    <a:gd name="connsiteY0" fmla="*/ 9406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06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068"/>
                      </a:moveTo>
                      <a:lnTo>
                        <a:pt x="165528" y="130329"/>
                      </a:lnTo>
                      <a:lnTo>
                        <a:pt x="0" y="35275"/>
                      </a:lnTo>
                      <a:lnTo>
                        <a:pt x="0" y="0"/>
                      </a:lnTo>
                      <a:lnTo>
                        <a:pt x="165528" y="9406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7" name="Freeform: Shape 337">
                  <a:extLst>
                    <a:ext uri="{FF2B5EF4-FFF2-40B4-BE49-F238E27FC236}">
                      <a16:creationId xmlns:a16="http://schemas.microsoft.com/office/drawing/2014/main" id="{3AC13586-FA44-4626-9C09-71E463D32C2B}"/>
                    </a:ext>
                  </a:extLst>
                </p:cNvPr>
                <p:cNvSpPr/>
                <p:nvPr/>
              </p:nvSpPr>
              <p:spPr>
                <a:xfrm>
                  <a:off x="7368822" y="393595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8" name="Freeform: Shape 338">
                  <a:extLst>
                    <a:ext uri="{FF2B5EF4-FFF2-40B4-BE49-F238E27FC236}">
                      <a16:creationId xmlns:a16="http://schemas.microsoft.com/office/drawing/2014/main" id="{224FF6EC-74C0-4931-904F-36A2987624D7}"/>
                    </a:ext>
                  </a:extLst>
                </p:cNvPr>
                <p:cNvSpPr/>
                <p:nvPr/>
              </p:nvSpPr>
              <p:spPr>
                <a:xfrm>
                  <a:off x="7368822" y="397889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9" name="Freeform: Shape 339">
                  <a:extLst>
                    <a:ext uri="{FF2B5EF4-FFF2-40B4-BE49-F238E27FC236}">
                      <a16:creationId xmlns:a16="http://schemas.microsoft.com/office/drawing/2014/main" id="{35BA867B-1D77-4668-9C49-F70E8256CEEF}"/>
                    </a:ext>
                  </a:extLst>
                </p:cNvPr>
                <p:cNvSpPr/>
                <p:nvPr/>
              </p:nvSpPr>
              <p:spPr>
                <a:xfrm>
                  <a:off x="7368822" y="4021828"/>
                  <a:ext cx="164997" cy="130252"/>
                </a:xfrm>
                <a:custGeom>
                  <a:avLst/>
                  <a:gdLst>
                    <a:gd name="connsiteX0" fmla="*/ 0 w 164997"/>
                    <a:gd name="connsiteY0" fmla="*/ 94523 h 130252"/>
                    <a:gd name="connsiteX1" fmla="*/ 0 w 164997"/>
                    <a:gd name="connsiteY1" fmla="*/ 130253 h 130252"/>
                    <a:gd name="connsiteX2" fmla="*/ 164997 w 164997"/>
                    <a:gd name="connsiteY2" fmla="*/ 35730 h 130252"/>
                    <a:gd name="connsiteX3" fmla="*/ 164997 w 164997"/>
                    <a:gd name="connsiteY3" fmla="*/ 0 h 130252"/>
                    <a:gd name="connsiteX4" fmla="*/ 0 w 164997"/>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2">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0" name="Freeform: Shape 340">
                  <a:extLst>
                    <a:ext uri="{FF2B5EF4-FFF2-40B4-BE49-F238E27FC236}">
                      <a16:creationId xmlns:a16="http://schemas.microsoft.com/office/drawing/2014/main" id="{5608BC46-FF28-4739-9CAA-09E6DCCC6C53}"/>
                    </a:ext>
                  </a:extLst>
                </p:cNvPr>
                <p:cNvSpPr/>
                <p:nvPr/>
              </p:nvSpPr>
              <p:spPr>
                <a:xfrm>
                  <a:off x="7368822" y="4065220"/>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1" name="Freeform: Shape 341">
                  <a:extLst>
                    <a:ext uri="{FF2B5EF4-FFF2-40B4-BE49-F238E27FC236}">
                      <a16:creationId xmlns:a16="http://schemas.microsoft.com/office/drawing/2014/main" id="{9ECBFA2C-6737-41A0-BF74-F6522A579CFC}"/>
                    </a:ext>
                  </a:extLst>
                </p:cNvPr>
                <p:cNvSpPr/>
                <p:nvPr/>
              </p:nvSpPr>
              <p:spPr>
                <a:xfrm>
                  <a:off x="7368822" y="410861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2" name="Freeform: Shape 342">
                  <a:extLst>
                    <a:ext uri="{FF2B5EF4-FFF2-40B4-BE49-F238E27FC236}">
                      <a16:creationId xmlns:a16="http://schemas.microsoft.com/office/drawing/2014/main" id="{3E2195AE-80AC-4BF6-AFA2-B6F0F8F27338}"/>
                    </a:ext>
                  </a:extLst>
                </p:cNvPr>
                <p:cNvSpPr/>
                <p:nvPr/>
              </p:nvSpPr>
              <p:spPr>
                <a:xfrm>
                  <a:off x="7368822" y="4152081"/>
                  <a:ext cx="164997" cy="130328"/>
                </a:xfrm>
                <a:custGeom>
                  <a:avLst/>
                  <a:gdLst>
                    <a:gd name="connsiteX0" fmla="*/ 0 w 164997"/>
                    <a:gd name="connsiteY0" fmla="*/ 94067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067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067"/>
                      </a:moveTo>
                      <a:lnTo>
                        <a:pt x="0" y="130329"/>
                      </a:lnTo>
                      <a:lnTo>
                        <a:pt x="164997" y="35275"/>
                      </a:lnTo>
                      <a:lnTo>
                        <a:pt x="164997" y="0"/>
                      </a:lnTo>
                      <a:lnTo>
                        <a:pt x="0" y="9406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3" name="Freeform: Shape 343">
                  <a:extLst>
                    <a:ext uri="{FF2B5EF4-FFF2-40B4-BE49-F238E27FC236}">
                      <a16:creationId xmlns:a16="http://schemas.microsoft.com/office/drawing/2014/main" id="{0D86E599-C51A-4827-9A1D-1E1C3CD22E7A}"/>
                    </a:ext>
                  </a:extLst>
                </p:cNvPr>
                <p:cNvSpPr/>
                <p:nvPr/>
              </p:nvSpPr>
              <p:spPr>
                <a:xfrm>
                  <a:off x="7368822" y="4195018"/>
                  <a:ext cx="164997" cy="130253"/>
                </a:xfrm>
                <a:custGeom>
                  <a:avLst/>
                  <a:gdLst>
                    <a:gd name="connsiteX0" fmla="*/ 0 w 164997"/>
                    <a:gd name="connsiteY0" fmla="*/ 94523 h 130253"/>
                    <a:gd name="connsiteX1" fmla="*/ 0 w 164997"/>
                    <a:gd name="connsiteY1" fmla="*/ 130253 h 130253"/>
                    <a:gd name="connsiteX2" fmla="*/ 164997 w 164997"/>
                    <a:gd name="connsiteY2" fmla="*/ 35730 h 130253"/>
                    <a:gd name="connsiteX3" fmla="*/ 164997 w 164997"/>
                    <a:gd name="connsiteY3" fmla="*/ 0 h 130253"/>
                    <a:gd name="connsiteX4" fmla="*/ 0 w 164997"/>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3">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4" name="Freeform: Shape 344">
                  <a:extLst>
                    <a:ext uri="{FF2B5EF4-FFF2-40B4-BE49-F238E27FC236}">
                      <a16:creationId xmlns:a16="http://schemas.microsoft.com/office/drawing/2014/main" id="{FDDB4081-9A1F-4240-B1A1-BDE0088D4BDA}"/>
                    </a:ext>
                  </a:extLst>
                </p:cNvPr>
                <p:cNvSpPr/>
                <p:nvPr/>
              </p:nvSpPr>
              <p:spPr>
                <a:xfrm>
                  <a:off x="7368822" y="423841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5" name="Freeform: Shape 346">
                  <a:extLst>
                    <a:ext uri="{FF2B5EF4-FFF2-40B4-BE49-F238E27FC236}">
                      <a16:creationId xmlns:a16="http://schemas.microsoft.com/office/drawing/2014/main" id="{B1C948EF-98FF-4765-9620-A4F2CBA7CA1D}"/>
                    </a:ext>
                  </a:extLst>
                </p:cNvPr>
                <p:cNvSpPr/>
                <p:nvPr/>
              </p:nvSpPr>
              <p:spPr>
                <a:xfrm>
                  <a:off x="7353498" y="3801680"/>
                  <a:ext cx="169624" cy="98088"/>
                </a:xfrm>
                <a:custGeom>
                  <a:avLst/>
                  <a:gdLst>
                    <a:gd name="connsiteX0" fmla="*/ 0 w 169624"/>
                    <a:gd name="connsiteY0" fmla="*/ 0 h 98088"/>
                    <a:gd name="connsiteX1" fmla="*/ 169625 w 169624"/>
                    <a:gd name="connsiteY1" fmla="*/ 98088 h 98088"/>
                    <a:gd name="connsiteX2" fmla="*/ 156349 w 169624"/>
                    <a:gd name="connsiteY2" fmla="*/ 95054 h 98088"/>
                    <a:gd name="connsiteX3" fmla="*/ 0 w 169624"/>
                    <a:gd name="connsiteY3" fmla="*/ 4628 h 98088"/>
                    <a:gd name="connsiteX4" fmla="*/ 0 w 169624"/>
                    <a:gd name="connsiteY4" fmla="*/ 0 h 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24" h="98088">
                      <a:moveTo>
                        <a:pt x="0" y="0"/>
                      </a:moveTo>
                      <a:cubicBezTo>
                        <a:pt x="56213" y="32696"/>
                        <a:pt x="112881" y="65392"/>
                        <a:pt x="169625" y="98088"/>
                      </a:cubicBezTo>
                      <a:cubicBezTo>
                        <a:pt x="167046" y="96571"/>
                        <a:pt x="162949" y="95509"/>
                        <a:pt x="156349" y="95054"/>
                      </a:cubicBezTo>
                      <a:lnTo>
                        <a:pt x="0" y="4628"/>
                      </a:lnTo>
                      <a:cubicBezTo>
                        <a:pt x="0" y="986"/>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6" name="Freeform: Shape 347">
                  <a:extLst>
                    <a:ext uri="{FF2B5EF4-FFF2-40B4-BE49-F238E27FC236}">
                      <a16:creationId xmlns:a16="http://schemas.microsoft.com/office/drawing/2014/main" id="{FDD76F24-C1DF-464A-B669-7FF320B2F871}"/>
                    </a:ext>
                  </a:extLst>
                </p:cNvPr>
                <p:cNvSpPr/>
                <p:nvPr/>
              </p:nvSpPr>
              <p:spPr>
                <a:xfrm>
                  <a:off x="7184404" y="3801680"/>
                  <a:ext cx="169093" cy="98088"/>
                </a:xfrm>
                <a:custGeom>
                  <a:avLst/>
                  <a:gdLst>
                    <a:gd name="connsiteX0" fmla="*/ 0 w 169093"/>
                    <a:gd name="connsiteY0" fmla="*/ 98088 h 98088"/>
                    <a:gd name="connsiteX1" fmla="*/ 152253 w 169093"/>
                    <a:gd name="connsiteY1" fmla="*/ 9710 h 98088"/>
                    <a:gd name="connsiteX2" fmla="*/ 169094 w 169093"/>
                    <a:gd name="connsiteY2" fmla="*/ 0 h 98088"/>
                    <a:gd name="connsiteX3" fmla="*/ 169094 w 169093"/>
                    <a:gd name="connsiteY3" fmla="*/ 4628 h 98088"/>
                    <a:gd name="connsiteX4" fmla="*/ 13276 w 169093"/>
                    <a:gd name="connsiteY4" fmla="*/ 95054 h 98088"/>
                    <a:gd name="connsiteX5" fmla="*/ 0 w 169093"/>
                    <a:gd name="connsiteY5" fmla="*/ 98088 h 9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093" h="98088">
                      <a:moveTo>
                        <a:pt x="0" y="98088"/>
                      </a:moveTo>
                      <a:cubicBezTo>
                        <a:pt x="50599" y="68427"/>
                        <a:pt x="101654" y="39372"/>
                        <a:pt x="152253" y="9710"/>
                      </a:cubicBezTo>
                      <a:cubicBezTo>
                        <a:pt x="157335" y="6676"/>
                        <a:pt x="164011" y="3034"/>
                        <a:pt x="169094" y="0"/>
                      </a:cubicBezTo>
                      <a:cubicBezTo>
                        <a:pt x="169094" y="0"/>
                        <a:pt x="169094" y="986"/>
                        <a:pt x="169094" y="4628"/>
                      </a:cubicBezTo>
                      <a:lnTo>
                        <a:pt x="13276" y="95054"/>
                      </a:lnTo>
                      <a:cubicBezTo>
                        <a:pt x="6600" y="95509"/>
                        <a:pt x="2579" y="96495"/>
                        <a:pt x="0" y="98088"/>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7" name="Freeform: Shape 348">
                  <a:extLst>
                    <a:ext uri="{FF2B5EF4-FFF2-40B4-BE49-F238E27FC236}">
                      <a16:creationId xmlns:a16="http://schemas.microsoft.com/office/drawing/2014/main" id="{73FBE415-4470-4F32-BA7B-3782AE5495D2}"/>
                    </a:ext>
                  </a:extLst>
                </p:cNvPr>
                <p:cNvSpPr/>
                <p:nvPr/>
              </p:nvSpPr>
              <p:spPr>
                <a:xfrm>
                  <a:off x="7181181" y="3896658"/>
                  <a:ext cx="173379" cy="109846"/>
                </a:xfrm>
                <a:custGeom>
                  <a:avLst/>
                  <a:gdLst>
                    <a:gd name="connsiteX0" fmla="*/ 173379 w 173379"/>
                    <a:gd name="connsiteY0" fmla="*/ 109846 h 109846"/>
                    <a:gd name="connsiteX1" fmla="*/ 105408 w 173379"/>
                    <a:gd name="connsiteY1" fmla="*/ 70475 h 109846"/>
                    <a:gd name="connsiteX2" fmla="*/ 3223 w 173379"/>
                    <a:gd name="connsiteY2" fmla="*/ 11227 h 109846"/>
                    <a:gd name="connsiteX3" fmla="*/ 189 w 173379"/>
                    <a:gd name="connsiteY3" fmla="*/ 8193 h 109846"/>
                    <a:gd name="connsiteX4" fmla="*/ 16575 w 173379"/>
                    <a:gd name="connsiteY4" fmla="*/ 0 h 109846"/>
                    <a:gd name="connsiteX5" fmla="*/ 172924 w 173379"/>
                    <a:gd name="connsiteY5" fmla="*/ 90426 h 109846"/>
                    <a:gd name="connsiteX6" fmla="*/ 172924 w 173379"/>
                    <a:gd name="connsiteY6" fmla="*/ 108329 h 109846"/>
                    <a:gd name="connsiteX7" fmla="*/ 173379 w 173379"/>
                    <a:gd name="connsiteY7" fmla="*/ 109846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79" h="109846">
                      <a:moveTo>
                        <a:pt x="173379" y="109846"/>
                      </a:moveTo>
                      <a:cubicBezTo>
                        <a:pt x="150924" y="96571"/>
                        <a:pt x="127939" y="83826"/>
                        <a:pt x="105408" y="70475"/>
                      </a:cubicBezTo>
                      <a:cubicBezTo>
                        <a:pt x="71195" y="50523"/>
                        <a:pt x="37437" y="31103"/>
                        <a:pt x="3223" y="11227"/>
                      </a:cubicBezTo>
                      <a:cubicBezTo>
                        <a:pt x="1706" y="10241"/>
                        <a:pt x="644" y="9179"/>
                        <a:pt x="189" y="8193"/>
                      </a:cubicBezTo>
                      <a:cubicBezTo>
                        <a:pt x="-797" y="6145"/>
                        <a:pt x="1706" y="1062"/>
                        <a:pt x="16575" y="0"/>
                      </a:cubicBezTo>
                      <a:lnTo>
                        <a:pt x="172924" y="90426"/>
                      </a:lnTo>
                      <a:cubicBezTo>
                        <a:pt x="172924" y="100136"/>
                        <a:pt x="172924" y="106812"/>
                        <a:pt x="172924" y="108329"/>
                      </a:cubicBezTo>
                      <a:cubicBezTo>
                        <a:pt x="173379" y="109391"/>
                        <a:pt x="173379" y="109846"/>
                        <a:pt x="173379" y="10984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8" name="Freeform: Shape 349">
                  <a:extLst>
                    <a:ext uri="{FF2B5EF4-FFF2-40B4-BE49-F238E27FC236}">
                      <a16:creationId xmlns:a16="http://schemas.microsoft.com/office/drawing/2014/main" id="{CB0ADDF5-9D75-4D64-AFEA-38A14AEC19D8}"/>
                    </a:ext>
                  </a:extLst>
                </p:cNvPr>
                <p:cNvSpPr/>
                <p:nvPr/>
              </p:nvSpPr>
              <p:spPr>
                <a:xfrm>
                  <a:off x="7354636" y="3896202"/>
                  <a:ext cx="172191" cy="109846"/>
                </a:xfrm>
                <a:custGeom>
                  <a:avLst/>
                  <a:gdLst>
                    <a:gd name="connsiteX0" fmla="*/ 169018 w 172191"/>
                    <a:gd name="connsiteY0" fmla="*/ 12213 h 109846"/>
                    <a:gd name="connsiteX1" fmla="*/ 152177 w 172191"/>
                    <a:gd name="connsiteY1" fmla="*/ 21924 h 109846"/>
                    <a:gd name="connsiteX2" fmla="*/ 118495 w 172191"/>
                    <a:gd name="connsiteY2" fmla="*/ 41344 h 109846"/>
                    <a:gd name="connsiteX3" fmla="*/ 101654 w 172191"/>
                    <a:gd name="connsiteY3" fmla="*/ 51054 h 109846"/>
                    <a:gd name="connsiteX4" fmla="*/ 84812 w 172191"/>
                    <a:gd name="connsiteY4" fmla="*/ 60764 h 109846"/>
                    <a:gd name="connsiteX5" fmla="*/ 0 w 172191"/>
                    <a:gd name="connsiteY5" fmla="*/ 109846 h 109846"/>
                    <a:gd name="connsiteX6" fmla="*/ 0 w 172191"/>
                    <a:gd name="connsiteY6" fmla="*/ 108329 h 109846"/>
                    <a:gd name="connsiteX7" fmla="*/ 0 w 172191"/>
                    <a:gd name="connsiteY7" fmla="*/ 90426 h 109846"/>
                    <a:gd name="connsiteX8" fmla="*/ 155287 w 172191"/>
                    <a:gd name="connsiteY8" fmla="*/ 0 h 109846"/>
                    <a:gd name="connsiteX9" fmla="*/ 172128 w 172191"/>
                    <a:gd name="connsiteY9" fmla="*/ 8193 h 109846"/>
                    <a:gd name="connsiteX10" fmla="*/ 169018 w 172191"/>
                    <a:gd name="connsiteY10" fmla="*/ 12213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191" h="109846">
                      <a:moveTo>
                        <a:pt x="169018" y="12213"/>
                      </a:moveTo>
                      <a:lnTo>
                        <a:pt x="152177" y="21924"/>
                      </a:lnTo>
                      <a:cubicBezTo>
                        <a:pt x="140949" y="28599"/>
                        <a:pt x="129722" y="35199"/>
                        <a:pt x="118495" y="41344"/>
                      </a:cubicBezTo>
                      <a:lnTo>
                        <a:pt x="101654" y="51054"/>
                      </a:lnTo>
                      <a:lnTo>
                        <a:pt x="84812" y="60764"/>
                      </a:lnTo>
                      <a:cubicBezTo>
                        <a:pt x="56744" y="77150"/>
                        <a:pt x="28600" y="93460"/>
                        <a:pt x="0" y="109846"/>
                      </a:cubicBezTo>
                      <a:cubicBezTo>
                        <a:pt x="0" y="109846"/>
                        <a:pt x="0" y="109315"/>
                        <a:pt x="0" y="108329"/>
                      </a:cubicBezTo>
                      <a:cubicBezTo>
                        <a:pt x="0" y="106281"/>
                        <a:pt x="0" y="100136"/>
                        <a:pt x="0" y="90426"/>
                      </a:cubicBezTo>
                      <a:lnTo>
                        <a:pt x="155287" y="0"/>
                      </a:lnTo>
                      <a:cubicBezTo>
                        <a:pt x="170080" y="986"/>
                        <a:pt x="172659" y="6145"/>
                        <a:pt x="172128" y="8193"/>
                      </a:cubicBezTo>
                      <a:cubicBezTo>
                        <a:pt x="171521" y="10165"/>
                        <a:pt x="170004" y="11227"/>
                        <a:pt x="169018" y="12213"/>
                      </a:cubicBez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9" name="Freeform: Shape 352">
                  <a:extLst>
                    <a:ext uri="{FF2B5EF4-FFF2-40B4-BE49-F238E27FC236}">
                      <a16:creationId xmlns:a16="http://schemas.microsoft.com/office/drawing/2014/main" id="{13492924-36C3-46A0-B678-E36B6476FB00}"/>
                    </a:ext>
                  </a:extLst>
                </p:cNvPr>
                <p:cNvSpPr/>
                <p:nvPr/>
              </p:nvSpPr>
              <p:spPr>
                <a:xfrm>
                  <a:off x="7414338" y="4204728"/>
                  <a:ext cx="293733" cy="178804"/>
                </a:xfrm>
                <a:custGeom>
                  <a:avLst/>
                  <a:gdLst>
                    <a:gd name="connsiteX0" fmla="*/ 293733 w 293733"/>
                    <a:gd name="connsiteY0" fmla="*/ 88378 h 178804"/>
                    <a:gd name="connsiteX1" fmla="*/ 147625 w 293733"/>
                    <a:gd name="connsiteY1" fmla="*/ 178804 h 178804"/>
                    <a:gd name="connsiteX2" fmla="*/ 0 w 293733"/>
                    <a:gd name="connsiteY2" fmla="*/ 90426 h 178804"/>
                    <a:gd name="connsiteX3" fmla="*/ 146108 w 293733"/>
                    <a:gd name="connsiteY3" fmla="*/ 0 h 178804"/>
                    <a:gd name="connsiteX4" fmla="*/ 293733 w 293733"/>
                    <a:gd name="connsiteY4" fmla="*/ 88378 h 17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3" h="178804">
                      <a:moveTo>
                        <a:pt x="293733" y="88378"/>
                      </a:moveTo>
                      <a:lnTo>
                        <a:pt x="147625" y="178804"/>
                      </a:lnTo>
                      <a:lnTo>
                        <a:pt x="0" y="90426"/>
                      </a:lnTo>
                      <a:lnTo>
                        <a:pt x="146108" y="0"/>
                      </a:lnTo>
                      <a:lnTo>
                        <a:pt x="293733" y="88378"/>
                      </a:ln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0" name="Freeform: Shape 353">
                  <a:extLst>
                    <a:ext uri="{FF2B5EF4-FFF2-40B4-BE49-F238E27FC236}">
                      <a16:creationId xmlns:a16="http://schemas.microsoft.com/office/drawing/2014/main" id="{07288C50-7B5D-4847-B2AF-1F0087897116}"/>
                    </a:ext>
                  </a:extLst>
                </p:cNvPr>
                <p:cNvSpPr/>
                <p:nvPr/>
              </p:nvSpPr>
              <p:spPr>
                <a:xfrm>
                  <a:off x="7478137" y="4370257"/>
                  <a:ext cx="14337" cy="61371"/>
                </a:xfrm>
                <a:custGeom>
                  <a:avLst/>
                  <a:gdLst>
                    <a:gd name="connsiteX0" fmla="*/ 0 w 14337"/>
                    <a:gd name="connsiteY0" fmla="*/ 0 h 61371"/>
                    <a:gd name="connsiteX1" fmla="*/ 0 w 14337"/>
                    <a:gd name="connsiteY1" fmla="*/ 52647 h 61371"/>
                    <a:gd name="connsiteX2" fmla="*/ 14338 w 14337"/>
                    <a:gd name="connsiteY2" fmla="*/ 61371 h 61371"/>
                    <a:gd name="connsiteX3" fmla="*/ 14338 w 14337"/>
                    <a:gd name="connsiteY3" fmla="*/ 8269 h 61371"/>
                    <a:gd name="connsiteX4" fmla="*/ 0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0" y="0"/>
                      </a:moveTo>
                      <a:lnTo>
                        <a:pt x="0" y="52647"/>
                      </a:lnTo>
                      <a:lnTo>
                        <a:pt x="14338" y="61371"/>
                      </a:lnTo>
                      <a:lnTo>
                        <a:pt x="14338" y="8269"/>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1" name="Freeform: Shape 354">
                  <a:extLst>
                    <a:ext uri="{FF2B5EF4-FFF2-40B4-BE49-F238E27FC236}">
                      <a16:creationId xmlns:a16="http://schemas.microsoft.com/office/drawing/2014/main" id="{1777FD75-E5FA-44C9-951A-B3C34B8C51BF}"/>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2" name="Freeform: Shape 355">
                  <a:extLst>
                    <a:ext uri="{FF2B5EF4-FFF2-40B4-BE49-F238E27FC236}">
                      <a16:creationId xmlns:a16="http://schemas.microsoft.com/office/drawing/2014/main" id="{6E3AE2CA-C903-4806-943F-53D229C0F232}"/>
                    </a:ext>
                  </a:extLst>
                </p:cNvPr>
                <p:cNvSpPr/>
                <p:nvPr/>
              </p:nvSpPr>
              <p:spPr>
                <a:xfrm>
                  <a:off x="7511364" y="4389677"/>
                  <a:ext cx="14792" cy="61371"/>
                </a:xfrm>
                <a:custGeom>
                  <a:avLst/>
                  <a:gdLst>
                    <a:gd name="connsiteX0" fmla="*/ 531 w 14792"/>
                    <a:gd name="connsiteY0" fmla="*/ 0 h 61371"/>
                    <a:gd name="connsiteX1" fmla="*/ 0 w 14792"/>
                    <a:gd name="connsiteY1" fmla="*/ 52647 h 61371"/>
                    <a:gd name="connsiteX2" fmla="*/ 14793 w 14792"/>
                    <a:gd name="connsiteY2" fmla="*/ 61371 h 61371"/>
                    <a:gd name="connsiteX3" fmla="*/ 14793 w 14792"/>
                    <a:gd name="connsiteY3" fmla="*/ 8269 h 61371"/>
                    <a:gd name="connsiteX4" fmla="*/ 531 w 14792"/>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371">
                      <a:moveTo>
                        <a:pt x="531" y="0"/>
                      </a:moveTo>
                      <a:lnTo>
                        <a:pt x="0" y="52647"/>
                      </a:lnTo>
                      <a:lnTo>
                        <a:pt x="14793" y="61371"/>
                      </a:lnTo>
                      <a:lnTo>
                        <a:pt x="14793" y="8269"/>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3" name="Freeform: Shape 356">
                  <a:extLst>
                    <a:ext uri="{FF2B5EF4-FFF2-40B4-BE49-F238E27FC236}">
                      <a16:creationId xmlns:a16="http://schemas.microsoft.com/office/drawing/2014/main" id="{80252502-6A16-42FE-B3EE-343194F502DE}"/>
                    </a:ext>
                  </a:extLst>
                </p:cNvPr>
                <p:cNvSpPr/>
                <p:nvPr/>
              </p:nvSpPr>
              <p:spPr>
                <a:xfrm>
                  <a:off x="7444455" y="4350381"/>
                  <a:ext cx="14792" cy="61826"/>
                </a:xfrm>
                <a:custGeom>
                  <a:avLst/>
                  <a:gdLst>
                    <a:gd name="connsiteX0" fmla="*/ 531 w 14792"/>
                    <a:gd name="connsiteY0" fmla="*/ 0 h 61826"/>
                    <a:gd name="connsiteX1" fmla="*/ 0 w 14792"/>
                    <a:gd name="connsiteY1" fmla="*/ 53103 h 61826"/>
                    <a:gd name="connsiteX2" fmla="*/ 14793 w 14792"/>
                    <a:gd name="connsiteY2" fmla="*/ 61827 h 61826"/>
                    <a:gd name="connsiteX3" fmla="*/ 14793 w 14792"/>
                    <a:gd name="connsiteY3" fmla="*/ 8724 h 61826"/>
                    <a:gd name="connsiteX4" fmla="*/ 531 w 14792"/>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826">
                      <a:moveTo>
                        <a:pt x="531" y="0"/>
                      </a:moveTo>
                      <a:lnTo>
                        <a:pt x="0" y="53103"/>
                      </a:lnTo>
                      <a:lnTo>
                        <a:pt x="14793" y="61827"/>
                      </a:lnTo>
                      <a:lnTo>
                        <a:pt x="14793" y="8724"/>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4" name="Freeform: Shape 357">
                  <a:extLst>
                    <a:ext uri="{FF2B5EF4-FFF2-40B4-BE49-F238E27FC236}">
                      <a16:creationId xmlns:a16="http://schemas.microsoft.com/office/drawing/2014/main" id="{D92D290C-769A-40C1-BD46-5CB88F298435}"/>
                    </a:ext>
                  </a:extLst>
                </p:cNvPr>
                <p:cNvSpPr/>
                <p:nvPr/>
              </p:nvSpPr>
              <p:spPr>
                <a:xfrm>
                  <a:off x="7461296" y="4360547"/>
                  <a:ext cx="14868" cy="61295"/>
                </a:xfrm>
                <a:custGeom>
                  <a:avLst/>
                  <a:gdLst>
                    <a:gd name="connsiteX0" fmla="*/ 531 w 14868"/>
                    <a:gd name="connsiteY0" fmla="*/ 0 h 61295"/>
                    <a:gd name="connsiteX1" fmla="*/ 0 w 14868"/>
                    <a:gd name="connsiteY1" fmla="*/ 52647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2647"/>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5" name="Freeform: Shape 358">
                  <a:extLst>
                    <a:ext uri="{FF2B5EF4-FFF2-40B4-BE49-F238E27FC236}">
                      <a16:creationId xmlns:a16="http://schemas.microsoft.com/office/drawing/2014/main" id="{BFA5CA96-BEA2-4D44-9226-A8402B39539C}"/>
                    </a:ext>
                  </a:extLst>
                </p:cNvPr>
                <p:cNvSpPr/>
                <p:nvPr/>
              </p:nvSpPr>
              <p:spPr>
                <a:xfrm>
                  <a:off x="7545122" y="4409097"/>
                  <a:ext cx="14792" cy="61295"/>
                </a:xfrm>
                <a:custGeom>
                  <a:avLst/>
                  <a:gdLst>
                    <a:gd name="connsiteX0" fmla="*/ 14793 w 14792"/>
                    <a:gd name="connsiteY0" fmla="*/ 61295 h 61295"/>
                    <a:gd name="connsiteX1" fmla="*/ 14793 w 14792"/>
                    <a:gd name="connsiteY1" fmla="*/ 8193 h 61295"/>
                    <a:gd name="connsiteX2" fmla="*/ 0 w 14792"/>
                    <a:gd name="connsiteY2" fmla="*/ 0 h 61295"/>
                    <a:gd name="connsiteX3" fmla="*/ 0 w 14792"/>
                    <a:gd name="connsiteY3" fmla="*/ 53103 h 61295"/>
                    <a:gd name="connsiteX4" fmla="*/ 14793 w 14792"/>
                    <a:gd name="connsiteY4" fmla="*/ 61295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793" y="61295"/>
                      </a:moveTo>
                      <a:lnTo>
                        <a:pt x="14793" y="8193"/>
                      </a:lnTo>
                      <a:lnTo>
                        <a:pt x="0" y="0"/>
                      </a:lnTo>
                      <a:lnTo>
                        <a:pt x="0" y="53103"/>
                      </a:lnTo>
                      <a:lnTo>
                        <a:pt x="14793" y="61295"/>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6" name="Freeform: Shape 359">
                  <a:extLst>
                    <a:ext uri="{FF2B5EF4-FFF2-40B4-BE49-F238E27FC236}">
                      <a16:creationId xmlns:a16="http://schemas.microsoft.com/office/drawing/2014/main" id="{B90CC253-8250-4809-9545-DAEEBAF14E10}"/>
                    </a:ext>
                  </a:extLst>
                </p:cNvPr>
                <p:cNvSpPr/>
                <p:nvPr/>
              </p:nvSpPr>
              <p:spPr>
                <a:xfrm>
                  <a:off x="7528205" y="4399387"/>
                  <a:ext cx="14868" cy="61295"/>
                </a:xfrm>
                <a:custGeom>
                  <a:avLst/>
                  <a:gdLst>
                    <a:gd name="connsiteX0" fmla="*/ 531 w 14868"/>
                    <a:gd name="connsiteY0" fmla="*/ 0 h 61295"/>
                    <a:gd name="connsiteX1" fmla="*/ 0 w 14868"/>
                    <a:gd name="connsiteY1" fmla="*/ 53103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3103"/>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7" name="Freeform: Shape 360">
                  <a:extLst>
                    <a:ext uri="{FF2B5EF4-FFF2-40B4-BE49-F238E27FC236}">
                      <a16:creationId xmlns:a16="http://schemas.microsoft.com/office/drawing/2014/main" id="{F52D75E4-3203-4DA1-9D78-6D31EC840926}"/>
                    </a:ext>
                  </a:extLst>
                </p:cNvPr>
                <p:cNvSpPr/>
                <p:nvPr/>
              </p:nvSpPr>
              <p:spPr>
                <a:xfrm>
                  <a:off x="7495054" y="4379967"/>
                  <a:ext cx="14337" cy="61295"/>
                </a:xfrm>
                <a:custGeom>
                  <a:avLst/>
                  <a:gdLst>
                    <a:gd name="connsiteX0" fmla="*/ 0 w 14337"/>
                    <a:gd name="connsiteY0" fmla="*/ 0 h 61295"/>
                    <a:gd name="connsiteX1" fmla="*/ 0 w 14337"/>
                    <a:gd name="connsiteY1" fmla="*/ 52647 h 61295"/>
                    <a:gd name="connsiteX2" fmla="*/ 14338 w 14337"/>
                    <a:gd name="connsiteY2" fmla="*/ 61295 h 61295"/>
                    <a:gd name="connsiteX3" fmla="*/ 14338 w 14337"/>
                    <a:gd name="connsiteY3" fmla="*/ 8193 h 61295"/>
                    <a:gd name="connsiteX4" fmla="*/ 0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0" y="0"/>
                      </a:moveTo>
                      <a:lnTo>
                        <a:pt x="0" y="52647"/>
                      </a:lnTo>
                      <a:lnTo>
                        <a:pt x="14338" y="61295"/>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8" name="Freeform: Shape 361">
                  <a:extLst>
                    <a:ext uri="{FF2B5EF4-FFF2-40B4-BE49-F238E27FC236}">
                      <a16:creationId xmlns:a16="http://schemas.microsoft.com/office/drawing/2014/main" id="{5EF62118-D370-4294-A5B9-77296855FA29}"/>
                    </a:ext>
                  </a:extLst>
                </p:cNvPr>
                <p:cNvSpPr/>
                <p:nvPr/>
              </p:nvSpPr>
              <p:spPr>
                <a:xfrm>
                  <a:off x="7478137" y="4436180"/>
                  <a:ext cx="14337" cy="58185"/>
                </a:xfrm>
                <a:custGeom>
                  <a:avLst/>
                  <a:gdLst>
                    <a:gd name="connsiteX0" fmla="*/ 0 w 14337"/>
                    <a:gd name="connsiteY0" fmla="*/ 0 h 58185"/>
                    <a:gd name="connsiteX1" fmla="*/ 0 w 14337"/>
                    <a:gd name="connsiteY1" fmla="*/ 49537 h 58185"/>
                    <a:gd name="connsiteX2" fmla="*/ 14338 w 14337"/>
                    <a:gd name="connsiteY2" fmla="*/ 58185 h 58185"/>
                    <a:gd name="connsiteX3" fmla="*/ 14338 w 14337"/>
                    <a:gd name="connsiteY3" fmla="*/ 8117 h 58185"/>
                    <a:gd name="connsiteX4" fmla="*/ 0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0" y="0"/>
                      </a:moveTo>
                      <a:lnTo>
                        <a:pt x="0" y="49537"/>
                      </a:lnTo>
                      <a:lnTo>
                        <a:pt x="14338" y="58185"/>
                      </a:lnTo>
                      <a:lnTo>
                        <a:pt x="14338" y="8117"/>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9" name="Freeform: Shape 362">
                  <a:extLst>
                    <a:ext uri="{FF2B5EF4-FFF2-40B4-BE49-F238E27FC236}">
                      <a16:creationId xmlns:a16="http://schemas.microsoft.com/office/drawing/2014/main" id="{8E11E807-E121-41FA-BD07-BA8A2E44489B}"/>
                    </a:ext>
                  </a:extLst>
                </p:cNvPr>
                <p:cNvSpPr/>
                <p:nvPr/>
              </p:nvSpPr>
              <p:spPr>
                <a:xfrm>
                  <a:off x="7429131" y="4407580"/>
                  <a:ext cx="13275" cy="57730"/>
                </a:xfrm>
                <a:custGeom>
                  <a:avLst/>
                  <a:gdLst>
                    <a:gd name="connsiteX0" fmla="*/ 531 w 13275"/>
                    <a:gd name="connsiteY0" fmla="*/ 0 h 57730"/>
                    <a:gd name="connsiteX1" fmla="*/ 0 w 13275"/>
                    <a:gd name="connsiteY1" fmla="*/ 50068 h 57730"/>
                    <a:gd name="connsiteX2" fmla="*/ 13276 w 13275"/>
                    <a:gd name="connsiteY2" fmla="*/ 57730 h 57730"/>
                    <a:gd name="connsiteX3" fmla="*/ 13276 w 13275"/>
                    <a:gd name="connsiteY3" fmla="*/ 7662 h 57730"/>
                    <a:gd name="connsiteX4" fmla="*/ 531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531" y="0"/>
                      </a:moveTo>
                      <a:lnTo>
                        <a:pt x="0" y="50068"/>
                      </a:lnTo>
                      <a:lnTo>
                        <a:pt x="13276" y="57730"/>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0" name="Freeform: Shape 363">
                  <a:extLst>
                    <a:ext uri="{FF2B5EF4-FFF2-40B4-BE49-F238E27FC236}">
                      <a16:creationId xmlns:a16="http://schemas.microsoft.com/office/drawing/2014/main" id="{DDD9BBD5-1DD5-4A20-8C98-922EDD42C3B6}"/>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1" name="Freeform: Shape 364">
                  <a:extLst>
                    <a:ext uri="{FF2B5EF4-FFF2-40B4-BE49-F238E27FC236}">
                      <a16:creationId xmlns:a16="http://schemas.microsoft.com/office/drawing/2014/main" id="{261CA0A5-6355-41D8-8E1B-A16AB980582D}"/>
                    </a:ext>
                  </a:extLst>
                </p:cNvPr>
                <p:cNvSpPr/>
                <p:nvPr/>
              </p:nvSpPr>
              <p:spPr>
                <a:xfrm>
                  <a:off x="7511364" y="4455600"/>
                  <a:ext cx="14792" cy="58261"/>
                </a:xfrm>
                <a:custGeom>
                  <a:avLst/>
                  <a:gdLst>
                    <a:gd name="connsiteX0" fmla="*/ 531 w 14792"/>
                    <a:gd name="connsiteY0" fmla="*/ 0 h 58261"/>
                    <a:gd name="connsiteX1" fmla="*/ 0 w 14792"/>
                    <a:gd name="connsiteY1" fmla="*/ 50068 h 58261"/>
                    <a:gd name="connsiteX2" fmla="*/ 14793 w 14792"/>
                    <a:gd name="connsiteY2" fmla="*/ 58261 h 58261"/>
                    <a:gd name="connsiteX3" fmla="*/ 14793 w 14792"/>
                    <a:gd name="connsiteY3" fmla="*/ 8193 h 58261"/>
                    <a:gd name="connsiteX4" fmla="*/ 531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531" y="0"/>
                      </a:moveTo>
                      <a:lnTo>
                        <a:pt x="0" y="50068"/>
                      </a:lnTo>
                      <a:lnTo>
                        <a:pt x="14793" y="58261"/>
                      </a:lnTo>
                      <a:lnTo>
                        <a:pt x="14793"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2" name="Freeform: Shape 365">
                  <a:extLst>
                    <a:ext uri="{FF2B5EF4-FFF2-40B4-BE49-F238E27FC236}">
                      <a16:creationId xmlns:a16="http://schemas.microsoft.com/office/drawing/2014/main" id="{1C468BEB-DB21-4066-87B6-9A7132CC3849}"/>
                    </a:ext>
                  </a:extLst>
                </p:cNvPr>
                <p:cNvSpPr/>
                <p:nvPr/>
              </p:nvSpPr>
              <p:spPr>
                <a:xfrm>
                  <a:off x="7444455" y="4416759"/>
                  <a:ext cx="14792" cy="58185"/>
                </a:xfrm>
                <a:custGeom>
                  <a:avLst/>
                  <a:gdLst>
                    <a:gd name="connsiteX0" fmla="*/ 531 w 14792"/>
                    <a:gd name="connsiteY0" fmla="*/ 0 h 58185"/>
                    <a:gd name="connsiteX1" fmla="*/ 0 w 14792"/>
                    <a:gd name="connsiteY1" fmla="*/ 49537 h 58185"/>
                    <a:gd name="connsiteX2" fmla="*/ 14793 w 14792"/>
                    <a:gd name="connsiteY2" fmla="*/ 58185 h 58185"/>
                    <a:gd name="connsiteX3" fmla="*/ 14793 w 14792"/>
                    <a:gd name="connsiteY3" fmla="*/ 8117 h 58185"/>
                    <a:gd name="connsiteX4" fmla="*/ 531 w 14792"/>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185">
                      <a:moveTo>
                        <a:pt x="531" y="0"/>
                      </a:moveTo>
                      <a:lnTo>
                        <a:pt x="0" y="49537"/>
                      </a:lnTo>
                      <a:lnTo>
                        <a:pt x="14793" y="58185"/>
                      </a:lnTo>
                      <a:lnTo>
                        <a:pt x="14793"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3" name="Freeform: Shape 366">
                  <a:extLst>
                    <a:ext uri="{FF2B5EF4-FFF2-40B4-BE49-F238E27FC236}">
                      <a16:creationId xmlns:a16="http://schemas.microsoft.com/office/drawing/2014/main" id="{97B633A6-3D37-4E8A-8020-1BD9CA169044}"/>
                    </a:ext>
                  </a:extLst>
                </p:cNvPr>
                <p:cNvSpPr/>
                <p:nvPr/>
              </p:nvSpPr>
              <p:spPr>
                <a:xfrm>
                  <a:off x="7461296" y="4426470"/>
                  <a:ext cx="14868" cy="58185"/>
                </a:xfrm>
                <a:custGeom>
                  <a:avLst/>
                  <a:gdLst>
                    <a:gd name="connsiteX0" fmla="*/ 531 w 14868"/>
                    <a:gd name="connsiteY0" fmla="*/ 0 h 58185"/>
                    <a:gd name="connsiteX1" fmla="*/ 0 w 14868"/>
                    <a:gd name="connsiteY1" fmla="*/ 49537 h 58185"/>
                    <a:gd name="connsiteX2" fmla="*/ 14338 w 14868"/>
                    <a:gd name="connsiteY2" fmla="*/ 58185 h 58185"/>
                    <a:gd name="connsiteX3" fmla="*/ 14869 w 14868"/>
                    <a:gd name="connsiteY3" fmla="*/ 8117 h 58185"/>
                    <a:gd name="connsiteX4" fmla="*/ 531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531" y="0"/>
                      </a:moveTo>
                      <a:lnTo>
                        <a:pt x="0" y="49537"/>
                      </a:lnTo>
                      <a:lnTo>
                        <a:pt x="14338" y="58185"/>
                      </a:lnTo>
                      <a:lnTo>
                        <a:pt x="14869"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4" name="Freeform: Shape 367">
                  <a:extLst>
                    <a:ext uri="{FF2B5EF4-FFF2-40B4-BE49-F238E27FC236}">
                      <a16:creationId xmlns:a16="http://schemas.microsoft.com/office/drawing/2014/main" id="{FD976B65-D86C-4282-AB94-D3E99CEECA1A}"/>
                    </a:ext>
                  </a:extLst>
                </p:cNvPr>
                <p:cNvSpPr/>
                <p:nvPr/>
              </p:nvSpPr>
              <p:spPr>
                <a:xfrm>
                  <a:off x="7545122" y="4475021"/>
                  <a:ext cx="14792" cy="58261"/>
                </a:xfrm>
                <a:custGeom>
                  <a:avLst/>
                  <a:gdLst>
                    <a:gd name="connsiteX0" fmla="*/ 14793 w 14792"/>
                    <a:gd name="connsiteY0" fmla="*/ 58261 h 58261"/>
                    <a:gd name="connsiteX1" fmla="*/ 14793 w 14792"/>
                    <a:gd name="connsiteY1" fmla="*/ 8193 h 58261"/>
                    <a:gd name="connsiteX2" fmla="*/ 0 w 14792"/>
                    <a:gd name="connsiteY2" fmla="*/ 0 h 58261"/>
                    <a:gd name="connsiteX3" fmla="*/ 0 w 14792"/>
                    <a:gd name="connsiteY3" fmla="*/ 50068 h 58261"/>
                    <a:gd name="connsiteX4" fmla="*/ 14793 w 14792"/>
                    <a:gd name="connsiteY4" fmla="*/ 58261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793" y="58261"/>
                      </a:moveTo>
                      <a:lnTo>
                        <a:pt x="14793" y="8193"/>
                      </a:lnTo>
                      <a:lnTo>
                        <a:pt x="0" y="0"/>
                      </a:lnTo>
                      <a:lnTo>
                        <a:pt x="0" y="50068"/>
                      </a:lnTo>
                      <a:lnTo>
                        <a:pt x="14793" y="58261"/>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5" name="Freeform: Shape 368">
                  <a:extLst>
                    <a:ext uri="{FF2B5EF4-FFF2-40B4-BE49-F238E27FC236}">
                      <a16:creationId xmlns:a16="http://schemas.microsoft.com/office/drawing/2014/main" id="{2BF96A69-5B4C-4E9C-B121-2DFC919A06BE}"/>
                    </a:ext>
                  </a:extLst>
                </p:cNvPr>
                <p:cNvSpPr/>
                <p:nvPr/>
              </p:nvSpPr>
              <p:spPr>
                <a:xfrm>
                  <a:off x="7528205" y="4465310"/>
                  <a:ext cx="14868" cy="58261"/>
                </a:xfrm>
                <a:custGeom>
                  <a:avLst/>
                  <a:gdLst>
                    <a:gd name="connsiteX0" fmla="*/ 531 w 14868"/>
                    <a:gd name="connsiteY0" fmla="*/ 0 h 58261"/>
                    <a:gd name="connsiteX1" fmla="*/ 0 w 14868"/>
                    <a:gd name="connsiteY1" fmla="*/ 50068 h 58261"/>
                    <a:gd name="connsiteX2" fmla="*/ 14338 w 14868"/>
                    <a:gd name="connsiteY2" fmla="*/ 58261 h 58261"/>
                    <a:gd name="connsiteX3" fmla="*/ 14869 w 14868"/>
                    <a:gd name="connsiteY3" fmla="*/ 8193 h 58261"/>
                    <a:gd name="connsiteX4" fmla="*/ 531 w 14868"/>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261">
                      <a:moveTo>
                        <a:pt x="531" y="0"/>
                      </a:moveTo>
                      <a:lnTo>
                        <a:pt x="0" y="50068"/>
                      </a:lnTo>
                      <a:lnTo>
                        <a:pt x="14338" y="58261"/>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6" name="Freeform: Shape 369">
                  <a:extLst>
                    <a:ext uri="{FF2B5EF4-FFF2-40B4-BE49-F238E27FC236}">
                      <a16:creationId xmlns:a16="http://schemas.microsoft.com/office/drawing/2014/main" id="{EDAC09BB-AB12-4725-9DF7-E3FABDB85E23}"/>
                    </a:ext>
                  </a:extLst>
                </p:cNvPr>
                <p:cNvSpPr/>
                <p:nvPr/>
              </p:nvSpPr>
              <p:spPr>
                <a:xfrm>
                  <a:off x="7495054" y="4445890"/>
                  <a:ext cx="14337" cy="58261"/>
                </a:xfrm>
                <a:custGeom>
                  <a:avLst/>
                  <a:gdLst>
                    <a:gd name="connsiteX0" fmla="*/ 0 w 14337"/>
                    <a:gd name="connsiteY0" fmla="*/ 0 h 58261"/>
                    <a:gd name="connsiteX1" fmla="*/ 0 w 14337"/>
                    <a:gd name="connsiteY1" fmla="*/ 49537 h 58261"/>
                    <a:gd name="connsiteX2" fmla="*/ 14338 w 14337"/>
                    <a:gd name="connsiteY2" fmla="*/ 58261 h 58261"/>
                    <a:gd name="connsiteX3" fmla="*/ 14338 w 14337"/>
                    <a:gd name="connsiteY3" fmla="*/ 8193 h 58261"/>
                    <a:gd name="connsiteX4" fmla="*/ 0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0" y="0"/>
                      </a:moveTo>
                      <a:lnTo>
                        <a:pt x="0" y="49537"/>
                      </a:lnTo>
                      <a:lnTo>
                        <a:pt x="14338" y="58261"/>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7" name="Freeform: Shape 370">
                  <a:extLst>
                    <a:ext uri="{FF2B5EF4-FFF2-40B4-BE49-F238E27FC236}">
                      <a16:creationId xmlns:a16="http://schemas.microsoft.com/office/drawing/2014/main" id="{0B994F97-9AED-419E-B1D6-E0A2FA0E71D8}"/>
                    </a:ext>
                  </a:extLst>
                </p:cNvPr>
                <p:cNvSpPr/>
                <p:nvPr/>
              </p:nvSpPr>
              <p:spPr>
                <a:xfrm>
                  <a:off x="7631376" y="4370257"/>
                  <a:ext cx="14868" cy="61371"/>
                </a:xfrm>
                <a:custGeom>
                  <a:avLst/>
                  <a:gdLst>
                    <a:gd name="connsiteX0" fmla="*/ 14869 w 14868"/>
                    <a:gd name="connsiteY0" fmla="*/ 0 h 61371"/>
                    <a:gd name="connsiteX1" fmla="*/ 14869 w 14868"/>
                    <a:gd name="connsiteY1" fmla="*/ 52647 h 61371"/>
                    <a:gd name="connsiteX2" fmla="*/ 531 w 14868"/>
                    <a:gd name="connsiteY2" fmla="*/ 61371 h 61371"/>
                    <a:gd name="connsiteX3" fmla="*/ 0 w 14868"/>
                    <a:gd name="connsiteY3" fmla="*/ 8269 h 61371"/>
                    <a:gd name="connsiteX4" fmla="*/ 14869 w 14868"/>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371">
                      <a:moveTo>
                        <a:pt x="14869" y="0"/>
                      </a:moveTo>
                      <a:lnTo>
                        <a:pt x="14869" y="52647"/>
                      </a:lnTo>
                      <a:lnTo>
                        <a:pt x="531" y="61371"/>
                      </a:lnTo>
                      <a:lnTo>
                        <a:pt x="0" y="8269"/>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8" name="Freeform: Shape 371">
                  <a:extLst>
                    <a:ext uri="{FF2B5EF4-FFF2-40B4-BE49-F238E27FC236}">
                      <a16:creationId xmlns:a16="http://schemas.microsoft.com/office/drawing/2014/main" id="{B6C05015-11A1-4B70-99B6-05A33C6842CA}"/>
                    </a:ext>
                  </a:extLst>
                </p:cNvPr>
                <p:cNvSpPr/>
                <p:nvPr/>
              </p:nvSpPr>
              <p:spPr>
                <a:xfrm>
                  <a:off x="7682051" y="4341657"/>
                  <a:ext cx="13275" cy="60309"/>
                </a:xfrm>
                <a:custGeom>
                  <a:avLst/>
                  <a:gdLst>
                    <a:gd name="connsiteX0" fmla="*/ 12745 w 13275"/>
                    <a:gd name="connsiteY0" fmla="*/ 0 h 60309"/>
                    <a:gd name="connsiteX1" fmla="*/ 13276 w 13275"/>
                    <a:gd name="connsiteY1" fmla="*/ 52647 h 60309"/>
                    <a:gd name="connsiteX2" fmla="*/ 0 w 13275"/>
                    <a:gd name="connsiteY2" fmla="*/ 60309 h 60309"/>
                    <a:gd name="connsiteX3" fmla="*/ 0 w 13275"/>
                    <a:gd name="connsiteY3" fmla="*/ 7662 h 60309"/>
                    <a:gd name="connsiteX4" fmla="*/ 12745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12745" y="0"/>
                      </a:moveTo>
                      <a:lnTo>
                        <a:pt x="13276" y="52647"/>
                      </a:lnTo>
                      <a:lnTo>
                        <a:pt x="0" y="60309"/>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9" name="Freeform: Shape 372">
                  <a:extLst>
                    <a:ext uri="{FF2B5EF4-FFF2-40B4-BE49-F238E27FC236}">
                      <a16:creationId xmlns:a16="http://schemas.microsoft.com/office/drawing/2014/main" id="{E2E70D6F-3716-4884-BA48-2998DA47FD37}"/>
                    </a:ext>
                  </a:extLst>
                </p:cNvPr>
                <p:cNvSpPr/>
                <p:nvPr/>
              </p:nvSpPr>
              <p:spPr>
                <a:xfrm>
                  <a:off x="7598225" y="4389677"/>
                  <a:ext cx="14337" cy="61371"/>
                </a:xfrm>
                <a:custGeom>
                  <a:avLst/>
                  <a:gdLst>
                    <a:gd name="connsiteX0" fmla="*/ 14338 w 14337"/>
                    <a:gd name="connsiteY0" fmla="*/ 0 h 61371"/>
                    <a:gd name="connsiteX1" fmla="*/ 14338 w 14337"/>
                    <a:gd name="connsiteY1" fmla="*/ 52647 h 61371"/>
                    <a:gd name="connsiteX2" fmla="*/ 0 w 14337"/>
                    <a:gd name="connsiteY2" fmla="*/ 61371 h 61371"/>
                    <a:gd name="connsiteX3" fmla="*/ 0 w 14337"/>
                    <a:gd name="connsiteY3" fmla="*/ 8269 h 61371"/>
                    <a:gd name="connsiteX4" fmla="*/ 14338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14338" y="0"/>
                      </a:moveTo>
                      <a:lnTo>
                        <a:pt x="14338" y="52647"/>
                      </a:lnTo>
                      <a:lnTo>
                        <a:pt x="0" y="61371"/>
                      </a:lnTo>
                      <a:lnTo>
                        <a:pt x="0" y="8269"/>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0" name="Freeform: Shape 373">
                  <a:extLst>
                    <a:ext uri="{FF2B5EF4-FFF2-40B4-BE49-F238E27FC236}">
                      <a16:creationId xmlns:a16="http://schemas.microsoft.com/office/drawing/2014/main" id="{C5FE2FE8-4AED-4643-863C-33880DF58A7A}"/>
                    </a:ext>
                  </a:extLst>
                </p:cNvPr>
                <p:cNvSpPr/>
                <p:nvPr/>
              </p:nvSpPr>
              <p:spPr>
                <a:xfrm>
                  <a:off x="7665134" y="4350381"/>
                  <a:ext cx="14337" cy="61826"/>
                </a:xfrm>
                <a:custGeom>
                  <a:avLst/>
                  <a:gdLst>
                    <a:gd name="connsiteX0" fmla="*/ 14338 w 14337"/>
                    <a:gd name="connsiteY0" fmla="*/ 0 h 61826"/>
                    <a:gd name="connsiteX1" fmla="*/ 14338 w 14337"/>
                    <a:gd name="connsiteY1" fmla="*/ 53103 h 61826"/>
                    <a:gd name="connsiteX2" fmla="*/ 0 w 14337"/>
                    <a:gd name="connsiteY2" fmla="*/ 61827 h 61826"/>
                    <a:gd name="connsiteX3" fmla="*/ 0 w 14337"/>
                    <a:gd name="connsiteY3" fmla="*/ 8724 h 61826"/>
                    <a:gd name="connsiteX4" fmla="*/ 14338 w 14337"/>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826">
                      <a:moveTo>
                        <a:pt x="14338" y="0"/>
                      </a:moveTo>
                      <a:lnTo>
                        <a:pt x="14338" y="53103"/>
                      </a:lnTo>
                      <a:lnTo>
                        <a:pt x="0" y="61827"/>
                      </a:lnTo>
                      <a:lnTo>
                        <a:pt x="0" y="8724"/>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1" name="Freeform: Shape 374">
                  <a:extLst>
                    <a:ext uri="{FF2B5EF4-FFF2-40B4-BE49-F238E27FC236}">
                      <a16:creationId xmlns:a16="http://schemas.microsoft.com/office/drawing/2014/main" id="{9CCE8DF2-1486-438C-8DF7-1E49AFA637B1}"/>
                    </a:ext>
                  </a:extLst>
                </p:cNvPr>
                <p:cNvSpPr/>
                <p:nvPr/>
              </p:nvSpPr>
              <p:spPr>
                <a:xfrm>
                  <a:off x="7648293" y="4360547"/>
                  <a:ext cx="14868" cy="61295"/>
                </a:xfrm>
                <a:custGeom>
                  <a:avLst/>
                  <a:gdLst>
                    <a:gd name="connsiteX0" fmla="*/ 14338 w 14868"/>
                    <a:gd name="connsiteY0" fmla="*/ 0 h 61295"/>
                    <a:gd name="connsiteX1" fmla="*/ 14869 w 14868"/>
                    <a:gd name="connsiteY1" fmla="*/ 52647 h 61295"/>
                    <a:gd name="connsiteX2" fmla="*/ 531 w 14868"/>
                    <a:gd name="connsiteY2" fmla="*/ 61295 h 61295"/>
                    <a:gd name="connsiteX3" fmla="*/ 0 w 14868"/>
                    <a:gd name="connsiteY3" fmla="*/ 8193 h 61295"/>
                    <a:gd name="connsiteX4" fmla="*/ 14338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14338" y="0"/>
                      </a:moveTo>
                      <a:lnTo>
                        <a:pt x="14869" y="52647"/>
                      </a:lnTo>
                      <a:lnTo>
                        <a:pt x="531"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2" name="Freeform: Shape 375">
                  <a:extLst>
                    <a:ext uri="{FF2B5EF4-FFF2-40B4-BE49-F238E27FC236}">
                      <a16:creationId xmlns:a16="http://schemas.microsoft.com/office/drawing/2014/main" id="{8015F4D7-CAB1-4253-B60E-5B8D3EE3BF4A}"/>
                    </a:ext>
                  </a:extLst>
                </p:cNvPr>
                <p:cNvSpPr/>
                <p:nvPr/>
              </p:nvSpPr>
              <p:spPr>
                <a:xfrm>
                  <a:off x="7564012" y="4409173"/>
                  <a:ext cx="15323" cy="62281"/>
                </a:xfrm>
                <a:custGeom>
                  <a:avLst/>
                  <a:gdLst>
                    <a:gd name="connsiteX0" fmla="*/ 0 w 15323"/>
                    <a:gd name="connsiteY0" fmla="*/ 62282 h 62281"/>
                    <a:gd name="connsiteX1" fmla="*/ 0 w 15323"/>
                    <a:gd name="connsiteY1" fmla="*/ 8648 h 62281"/>
                    <a:gd name="connsiteX2" fmla="*/ 15324 w 15323"/>
                    <a:gd name="connsiteY2" fmla="*/ 0 h 62281"/>
                    <a:gd name="connsiteX3" fmla="*/ 15324 w 15323"/>
                    <a:gd name="connsiteY3" fmla="*/ 53103 h 62281"/>
                    <a:gd name="connsiteX4" fmla="*/ 0 w 15323"/>
                    <a:gd name="connsiteY4" fmla="*/ 62282 h 6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62281">
                      <a:moveTo>
                        <a:pt x="0" y="62282"/>
                      </a:moveTo>
                      <a:lnTo>
                        <a:pt x="0" y="8648"/>
                      </a:lnTo>
                      <a:lnTo>
                        <a:pt x="15324" y="0"/>
                      </a:lnTo>
                      <a:lnTo>
                        <a:pt x="15324" y="53103"/>
                      </a:lnTo>
                      <a:lnTo>
                        <a:pt x="0" y="62282"/>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3" name="Freeform: Shape 376">
                  <a:extLst>
                    <a:ext uri="{FF2B5EF4-FFF2-40B4-BE49-F238E27FC236}">
                      <a16:creationId xmlns:a16="http://schemas.microsoft.com/office/drawing/2014/main" id="{290D4DC2-13D0-4871-BCC1-98FC1C7FC384}"/>
                    </a:ext>
                  </a:extLst>
                </p:cNvPr>
                <p:cNvSpPr/>
                <p:nvPr/>
              </p:nvSpPr>
              <p:spPr>
                <a:xfrm>
                  <a:off x="7581384" y="4399387"/>
                  <a:ext cx="14792" cy="61295"/>
                </a:xfrm>
                <a:custGeom>
                  <a:avLst/>
                  <a:gdLst>
                    <a:gd name="connsiteX0" fmla="*/ 14262 w 14792"/>
                    <a:gd name="connsiteY0" fmla="*/ 0 h 61295"/>
                    <a:gd name="connsiteX1" fmla="*/ 14793 w 14792"/>
                    <a:gd name="connsiteY1" fmla="*/ 53103 h 61295"/>
                    <a:gd name="connsiteX2" fmla="*/ 0 w 14792"/>
                    <a:gd name="connsiteY2" fmla="*/ 61295 h 61295"/>
                    <a:gd name="connsiteX3" fmla="*/ 0 w 14792"/>
                    <a:gd name="connsiteY3" fmla="*/ 8193 h 61295"/>
                    <a:gd name="connsiteX4" fmla="*/ 14262 w 14792"/>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262" y="0"/>
                      </a:moveTo>
                      <a:lnTo>
                        <a:pt x="14793" y="53103"/>
                      </a:lnTo>
                      <a:lnTo>
                        <a:pt x="0" y="61295"/>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4" name="Freeform: Shape 377">
                  <a:extLst>
                    <a:ext uri="{FF2B5EF4-FFF2-40B4-BE49-F238E27FC236}">
                      <a16:creationId xmlns:a16="http://schemas.microsoft.com/office/drawing/2014/main" id="{D19BC49A-1B86-4500-B96A-1BDC758FB051}"/>
                    </a:ext>
                  </a:extLst>
                </p:cNvPr>
                <p:cNvSpPr/>
                <p:nvPr/>
              </p:nvSpPr>
              <p:spPr>
                <a:xfrm>
                  <a:off x="7615066" y="4379967"/>
                  <a:ext cx="14337" cy="61295"/>
                </a:xfrm>
                <a:custGeom>
                  <a:avLst/>
                  <a:gdLst>
                    <a:gd name="connsiteX0" fmla="*/ 14338 w 14337"/>
                    <a:gd name="connsiteY0" fmla="*/ 0 h 61295"/>
                    <a:gd name="connsiteX1" fmla="*/ 14338 w 14337"/>
                    <a:gd name="connsiteY1" fmla="*/ 52647 h 61295"/>
                    <a:gd name="connsiteX2" fmla="*/ 0 w 14337"/>
                    <a:gd name="connsiteY2" fmla="*/ 61295 h 61295"/>
                    <a:gd name="connsiteX3" fmla="*/ 0 w 14337"/>
                    <a:gd name="connsiteY3" fmla="*/ 8193 h 61295"/>
                    <a:gd name="connsiteX4" fmla="*/ 14338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14338" y="0"/>
                      </a:moveTo>
                      <a:lnTo>
                        <a:pt x="14338" y="52647"/>
                      </a:lnTo>
                      <a:lnTo>
                        <a:pt x="0"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5" name="Freeform: Shape 378">
                  <a:extLst>
                    <a:ext uri="{FF2B5EF4-FFF2-40B4-BE49-F238E27FC236}">
                      <a16:creationId xmlns:a16="http://schemas.microsoft.com/office/drawing/2014/main" id="{0CB8D082-9858-4F51-B2AF-FF9C3F09B014}"/>
                    </a:ext>
                  </a:extLst>
                </p:cNvPr>
                <p:cNvSpPr/>
                <p:nvPr/>
              </p:nvSpPr>
              <p:spPr>
                <a:xfrm>
                  <a:off x="7631376" y="4436180"/>
                  <a:ext cx="14868" cy="58185"/>
                </a:xfrm>
                <a:custGeom>
                  <a:avLst/>
                  <a:gdLst>
                    <a:gd name="connsiteX0" fmla="*/ 14869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869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869" y="0"/>
                      </a:moveTo>
                      <a:lnTo>
                        <a:pt x="14869" y="49537"/>
                      </a:lnTo>
                      <a:lnTo>
                        <a:pt x="531" y="58185"/>
                      </a:lnTo>
                      <a:lnTo>
                        <a:pt x="0" y="8117"/>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6" name="Freeform: Shape 379">
                  <a:extLst>
                    <a:ext uri="{FF2B5EF4-FFF2-40B4-BE49-F238E27FC236}">
                      <a16:creationId xmlns:a16="http://schemas.microsoft.com/office/drawing/2014/main" id="{183CE906-4E4F-4F61-AFA9-4346E25253DD}"/>
                    </a:ext>
                  </a:extLst>
                </p:cNvPr>
                <p:cNvSpPr/>
                <p:nvPr/>
              </p:nvSpPr>
              <p:spPr>
                <a:xfrm>
                  <a:off x="7682051" y="4407580"/>
                  <a:ext cx="13275" cy="57730"/>
                </a:xfrm>
                <a:custGeom>
                  <a:avLst/>
                  <a:gdLst>
                    <a:gd name="connsiteX0" fmla="*/ 12745 w 13275"/>
                    <a:gd name="connsiteY0" fmla="*/ 0 h 57730"/>
                    <a:gd name="connsiteX1" fmla="*/ 13276 w 13275"/>
                    <a:gd name="connsiteY1" fmla="*/ 50068 h 57730"/>
                    <a:gd name="connsiteX2" fmla="*/ 0 w 13275"/>
                    <a:gd name="connsiteY2" fmla="*/ 57730 h 57730"/>
                    <a:gd name="connsiteX3" fmla="*/ 0 w 13275"/>
                    <a:gd name="connsiteY3" fmla="*/ 7662 h 57730"/>
                    <a:gd name="connsiteX4" fmla="*/ 12745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12745" y="0"/>
                      </a:moveTo>
                      <a:lnTo>
                        <a:pt x="13276" y="50068"/>
                      </a:lnTo>
                      <a:lnTo>
                        <a:pt x="0" y="57730"/>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7" name="Freeform: Shape 380">
                  <a:extLst>
                    <a:ext uri="{FF2B5EF4-FFF2-40B4-BE49-F238E27FC236}">
                      <a16:creationId xmlns:a16="http://schemas.microsoft.com/office/drawing/2014/main" id="{1390D932-2862-4320-BA22-E92ECD0036B5}"/>
                    </a:ext>
                  </a:extLst>
                </p:cNvPr>
                <p:cNvSpPr/>
                <p:nvPr/>
              </p:nvSpPr>
              <p:spPr>
                <a:xfrm>
                  <a:off x="7598225" y="4455600"/>
                  <a:ext cx="14337" cy="58261"/>
                </a:xfrm>
                <a:custGeom>
                  <a:avLst/>
                  <a:gdLst>
                    <a:gd name="connsiteX0" fmla="*/ 14338 w 14337"/>
                    <a:gd name="connsiteY0" fmla="*/ 0 h 58261"/>
                    <a:gd name="connsiteX1" fmla="*/ 14338 w 14337"/>
                    <a:gd name="connsiteY1" fmla="*/ 50068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50068"/>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8" name="Freeform: Shape 381">
                  <a:extLst>
                    <a:ext uri="{FF2B5EF4-FFF2-40B4-BE49-F238E27FC236}">
                      <a16:creationId xmlns:a16="http://schemas.microsoft.com/office/drawing/2014/main" id="{D2D684C3-EB54-4D8C-9031-9A81BDB6DF0D}"/>
                    </a:ext>
                  </a:extLst>
                </p:cNvPr>
                <p:cNvSpPr/>
                <p:nvPr/>
              </p:nvSpPr>
              <p:spPr>
                <a:xfrm>
                  <a:off x="7665134" y="4416759"/>
                  <a:ext cx="14337" cy="58185"/>
                </a:xfrm>
                <a:custGeom>
                  <a:avLst/>
                  <a:gdLst>
                    <a:gd name="connsiteX0" fmla="*/ 14338 w 14337"/>
                    <a:gd name="connsiteY0" fmla="*/ 0 h 58185"/>
                    <a:gd name="connsiteX1" fmla="*/ 14338 w 14337"/>
                    <a:gd name="connsiteY1" fmla="*/ 49537 h 58185"/>
                    <a:gd name="connsiteX2" fmla="*/ 0 w 14337"/>
                    <a:gd name="connsiteY2" fmla="*/ 58185 h 58185"/>
                    <a:gd name="connsiteX3" fmla="*/ 0 w 14337"/>
                    <a:gd name="connsiteY3" fmla="*/ 8117 h 58185"/>
                    <a:gd name="connsiteX4" fmla="*/ 14338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14338" y="0"/>
                      </a:moveTo>
                      <a:lnTo>
                        <a:pt x="14338" y="49537"/>
                      </a:lnTo>
                      <a:lnTo>
                        <a:pt x="0"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9" name="Freeform: Shape 382">
                  <a:extLst>
                    <a:ext uri="{FF2B5EF4-FFF2-40B4-BE49-F238E27FC236}">
                      <a16:creationId xmlns:a16="http://schemas.microsoft.com/office/drawing/2014/main" id="{3298524C-44B2-4A10-B51B-8BF681DBE2F9}"/>
                    </a:ext>
                  </a:extLst>
                </p:cNvPr>
                <p:cNvSpPr/>
                <p:nvPr/>
              </p:nvSpPr>
              <p:spPr>
                <a:xfrm>
                  <a:off x="7648293" y="4426470"/>
                  <a:ext cx="14868" cy="58185"/>
                </a:xfrm>
                <a:custGeom>
                  <a:avLst/>
                  <a:gdLst>
                    <a:gd name="connsiteX0" fmla="*/ 14338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338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338" y="0"/>
                      </a:moveTo>
                      <a:lnTo>
                        <a:pt x="14869" y="49537"/>
                      </a:lnTo>
                      <a:lnTo>
                        <a:pt x="531"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0" name="Freeform: Shape 383">
                  <a:extLst>
                    <a:ext uri="{FF2B5EF4-FFF2-40B4-BE49-F238E27FC236}">
                      <a16:creationId xmlns:a16="http://schemas.microsoft.com/office/drawing/2014/main" id="{09B93323-9FAD-4D42-9B16-7A05334BE364}"/>
                    </a:ext>
                  </a:extLst>
                </p:cNvPr>
                <p:cNvSpPr/>
                <p:nvPr/>
              </p:nvSpPr>
              <p:spPr>
                <a:xfrm>
                  <a:off x="7564012" y="4475021"/>
                  <a:ext cx="15323" cy="59247"/>
                </a:xfrm>
                <a:custGeom>
                  <a:avLst/>
                  <a:gdLst>
                    <a:gd name="connsiteX0" fmla="*/ 0 w 15323"/>
                    <a:gd name="connsiteY0" fmla="*/ 59247 h 59247"/>
                    <a:gd name="connsiteX1" fmla="*/ 0 w 15323"/>
                    <a:gd name="connsiteY1" fmla="*/ 8648 h 59247"/>
                    <a:gd name="connsiteX2" fmla="*/ 15324 w 15323"/>
                    <a:gd name="connsiteY2" fmla="*/ 0 h 59247"/>
                    <a:gd name="connsiteX3" fmla="*/ 15324 w 15323"/>
                    <a:gd name="connsiteY3" fmla="*/ 50068 h 59247"/>
                    <a:gd name="connsiteX4" fmla="*/ 0 w 15323"/>
                    <a:gd name="connsiteY4" fmla="*/ 59247 h 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59247">
                      <a:moveTo>
                        <a:pt x="0" y="59247"/>
                      </a:moveTo>
                      <a:lnTo>
                        <a:pt x="0" y="8648"/>
                      </a:lnTo>
                      <a:lnTo>
                        <a:pt x="15324" y="0"/>
                      </a:lnTo>
                      <a:lnTo>
                        <a:pt x="15324" y="50068"/>
                      </a:lnTo>
                      <a:lnTo>
                        <a:pt x="0" y="5924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1" name="Freeform: Shape 384">
                  <a:extLst>
                    <a:ext uri="{FF2B5EF4-FFF2-40B4-BE49-F238E27FC236}">
                      <a16:creationId xmlns:a16="http://schemas.microsoft.com/office/drawing/2014/main" id="{5AE3FA52-4128-4C20-850D-308A5CB6ABA8}"/>
                    </a:ext>
                  </a:extLst>
                </p:cNvPr>
                <p:cNvSpPr/>
                <p:nvPr/>
              </p:nvSpPr>
              <p:spPr>
                <a:xfrm>
                  <a:off x="7581384" y="4465310"/>
                  <a:ext cx="14792" cy="58261"/>
                </a:xfrm>
                <a:custGeom>
                  <a:avLst/>
                  <a:gdLst>
                    <a:gd name="connsiteX0" fmla="*/ 14262 w 14792"/>
                    <a:gd name="connsiteY0" fmla="*/ 0 h 58261"/>
                    <a:gd name="connsiteX1" fmla="*/ 14793 w 14792"/>
                    <a:gd name="connsiteY1" fmla="*/ 50068 h 58261"/>
                    <a:gd name="connsiteX2" fmla="*/ 0 w 14792"/>
                    <a:gd name="connsiteY2" fmla="*/ 58261 h 58261"/>
                    <a:gd name="connsiteX3" fmla="*/ 0 w 14792"/>
                    <a:gd name="connsiteY3" fmla="*/ 8193 h 58261"/>
                    <a:gd name="connsiteX4" fmla="*/ 14262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262" y="0"/>
                      </a:moveTo>
                      <a:lnTo>
                        <a:pt x="14793" y="50068"/>
                      </a:lnTo>
                      <a:lnTo>
                        <a:pt x="0" y="58261"/>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2" name="Freeform: Shape 385">
                  <a:extLst>
                    <a:ext uri="{FF2B5EF4-FFF2-40B4-BE49-F238E27FC236}">
                      <a16:creationId xmlns:a16="http://schemas.microsoft.com/office/drawing/2014/main" id="{15A7910B-9102-4C51-999D-8108418A3A6D}"/>
                    </a:ext>
                  </a:extLst>
                </p:cNvPr>
                <p:cNvSpPr/>
                <p:nvPr/>
              </p:nvSpPr>
              <p:spPr>
                <a:xfrm>
                  <a:off x="7615066" y="4445890"/>
                  <a:ext cx="14337" cy="58261"/>
                </a:xfrm>
                <a:custGeom>
                  <a:avLst/>
                  <a:gdLst>
                    <a:gd name="connsiteX0" fmla="*/ 14338 w 14337"/>
                    <a:gd name="connsiteY0" fmla="*/ 0 h 58261"/>
                    <a:gd name="connsiteX1" fmla="*/ 14338 w 14337"/>
                    <a:gd name="connsiteY1" fmla="*/ 49537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49537"/>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3" name="Freeform: Shape 386">
                  <a:extLst>
                    <a:ext uri="{FF2B5EF4-FFF2-40B4-BE49-F238E27FC236}">
                      <a16:creationId xmlns:a16="http://schemas.microsoft.com/office/drawing/2014/main" id="{5A49BB8F-C80C-4166-B535-A8A67897FAF6}"/>
                    </a:ext>
                  </a:extLst>
                </p:cNvPr>
                <p:cNvSpPr/>
                <p:nvPr/>
              </p:nvSpPr>
              <p:spPr>
                <a:xfrm>
                  <a:off x="7560901" y="4206321"/>
                  <a:ext cx="132832" cy="79198"/>
                </a:xfrm>
                <a:custGeom>
                  <a:avLst/>
                  <a:gdLst>
                    <a:gd name="connsiteX0" fmla="*/ 0 w 132832"/>
                    <a:gd name="connsiteY0" fmla="*/ 0 h 79198"/>
                    <a:gd name="connsiteX1" fmla="*/ 132832 w 132832"/>
                    <a:gd name="connsiteY1" fmla="*/ 79199 h 79198"/>
                    <a:gd name="connsiteX2" fmla="*/ 125170 w 132832"/>
                    <a:gd name="connsiteY2" fmla="*/ 77151 h 79198"/>
                    <a:gd name="connsiteX3" fmla="*/ 0 w 132832"/>
                    <a:gd name="connsiteY3" fmla="*/ 2048 h 79198"/>
                    <a:gd name="connsiteX4" fmla="*/ 0 w 132832"/>
                    <a:gd name="connsiteY4" fmla="*/ 0 h 7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2" h="79198">
                      <a:moveTo>
                        <a:pt x="0" y="0"/>
                      </a:moveTo>
                      <a:cubicBezTo>
                        <a:pt x="43392" y="25034"/>
                        <a:pt x="89440" y="53634"/>
                        <a:pt x="132832" y="79199"/>
                      </a:cubicBezTo>
                      <a:cubicBezTo>
                        <a:pt x="131315" y="78137"/>
                        <a:pt x="128736" y="77682"/>
                        <a:pt x="125170" y="77151"/>
                      </a:cubicBezTo>
                      <a:lnTo>
                        <a:pt x="0" y="2048"/>
                      </a:lnTo>
                      <a:cubicBezTo>
                        <a:pt x="0" y="455"/>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4" name="Freeform: Shape 387">
                  <a:extLst>
                    <a:ext uri="{FF2B5EF4-FFF2-40B4-BE49-F238E27FC236}">
                      <a16:creationId xmlns:a16="http://schemas.microsoft.com/office/drawing/2014/main" id="{A4C7CF13-BF3C-45AC-8D0A-7575ED768C74}"/>
                    </a:ext>
                  </a:extLst>
                </p:cNvPr>
                <p:cNvSpPr/>
                <p:nvPr/>
              </p:nvSpPr>
              <p:spPr>
                <a:xfrm>
                  <a:off x="7428069" y="4205790"/>
                  <a:ext cx="133363" cy="82233"/>
                </a:xfrm>
                <a:custGeom>
                  <a:avLst/>
                  <a:gdLst>
                    <a:gd name="connsiteX0" fmla="*/ 0 w 133363"/>
                    <a:gd name="connsiteY0" fmla="*/ 82233 h 82233"/>
                    <a:gd name="connsiteX1" fmla="*/ 133363 w 133363"/>
                    <a:gd name="connsiteY1" fmla="*/ 0 h 82233"/>
                    <a:gd name="connsiteX2" fmla="*/ 133363 w 133363"/>
                    <a:gd name="connsiteY2" fmla="*/ 2579 h 82233"/>
                    <a:gd name="connsiteX3" fmla="*/ 7662 w 133363"/>
                    <a:gd name="connsiteY3" fmla="*/ 80261 h 82233"/>
                    <a:gd name="connsiteX4" fmla="*/ 0 w 133363"/>
                    <a:gd name="connsiteY4" fmla="*/ 82233 h 8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 h="82233">
                      <a:moveTo>
                        <a:pt x="0" y="82233"/>
                      </a:moveTo>
                      <a:cubicBezTo>
                        <a:pt x="43392" y="57199"/>
                        <a:pt x="89895" y="25489"/>
                        <a:pt x="133363" y="0"/>
                      </a:cubicBezTo>
                      <a:cubicBezTo>
                        <a:pt x="133363" y="0"/>
                        <a:pt x="133363" y="531"/>
                        <a:pt x="133363" y="2579"/>
                      </a:cubicBezTo>
                      <a:lnTo>
                        <a:pt x="7662" y="80261"/>
                      </a:lnTo>
                      <a:cubicBezTo>
                        <a:pt x="4096" y="80716"/>
                        <a:pt x="1593" y="81247"/>
                        <a:pt x="0" y="82233"/>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5" name="Freeform: Shape 388">
                  <a:extLst>
                    <a:ext uri="{FF2B5EF4-FFF2-40B4-BE49-F238E27FC236}">
                      <a16:creationId xmlns:a16="http://schemas.microsoft.com/office/drawing/2014/main" id="{F7AE86F5-FCC4-4FAA-A91A-5937934D730C}"/>
                    </a:ext>
                  </a:extLst>
                </p:cNvPr>
                <p:cNvSpPr/>
                <p:nvPr/>
              </p:nvSpPr>
              <p:spPr>
                <a:xfrm>
                  <a:off x="7435276" y="4208294"/>
                  <a:ext cx="250871" cy="149749"/>
                </a:xfrm>
                <a:custGeom>
                  <a:avLst/>
                  <a:gdLst>
                    <a:gd name="connsiteX0" fmla="*/ 250872 w 250871"/>
                    <a:gd name="connsiteY0" fmla="*/ 74647 h 149749"/>
                    <a:gd name="connsiteX1" fmla="*/ 124639 w 250871"/>
                    <a:gd name="connsiteY1" fmla="*/ 149749 h 149749"/>
                    <a:gd name="connsiteX2" fmla="*/ 0 w 250871"/>
                    <a:gd name="connsiteY2" fmla="*/ 77681 h 149749"/>
                    <a:gd name="connsiteX3" fmla="*/ 125701 w 250871"/>
                    <a:gd name="connsiteY3" fmla="*/ 0 h 149749"/>
                    <a:gd name="connsiteX4" fmla="*/ 250872 w 250871"/>
                    <a:gd name="connsiteY4" fmla="*/ 74647 h 14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71" h="149749">
                      <a:moveTo>
                        <a:pt x="250872" y="74647"/>
                      </a:moveTo>
                      <a:cubicBezTo>
                        <a:pt x="212031" y="97102"/>
                        <a:pt x="163480" y="127294"/>
                        <a:pt x="124639" y="149749"/>
                      </a:cubicBezTo>
                      <a:cubicBezTo>
                        <a:pt x="85268" y="127294"/>
                        <a:pt x="39296" y="100212"/>
                        <a:pt x="0" y="77681"/>
                      </a:cubicBezTo>
                      <a:cubicBezTo>
                        <a:pt x="38841" y="55227"/>
                        <a:pt x="86861" y="22531"/>
                        <a:pt x="125701" y="0"/>
                      </a:cubicBezTo>
                      <a:cubicBezTo>
                        <a:pt x="164997" y="22531"/>
                        <a:pt x="212031" y="52116"/>
                        <a:pt x="250872" y="74647"/>
                      </a:cubicBez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6" name="Freeform: Shape 389">
                  <a:extLst>
                    <a:ext uri="{FF2B5EF4-FFF2-40B4-BE49-F238E27FC236}">
                      <a16:creationId xmlns:a16="http://schemas.microsoft.com/office/drawing/2014/main" id="{8CD0101F-E74E-48B7-8D7C-70B28E325F77}"/>
                    </a:ext>
                  </a:extLst>
                </p:cNvPr>
                <p:cNvSpPr/>
                <p:nvPr/>
              </p:nvSpPr>
              <p:spPr>
                <a:xfrm>
                  <a:off x="7424502" y="4286051"/>
                  <a:ext cx="135413" cy="87315"/>
                </a:xfrm>
                <a:custGeom>
                  <a:avLst/>
                  <a:gdLst>
                    <a:gd name="connsiteX0" fmla="*/ 135413 w 135413"/>
                    <a:gd name="connsiteY0" fmla="*/ 87316 h 87315"/>
                    <a:gd name="connsiteX1" fmla="*/ 3112 w 135413"/>
                    <a:gd name="connsiteY1" fmla="*/ 10696 h 87315"/>
                    <a:gd name="connsiteX2" fmla="*/ 78 w 135413"/>
                    <a:gd name="connsiteY2" fmla="*/ 7131 h 87315"/>
                    <a:gd name="connsiteX3" fmla="*/ 10774 w 135413"/>
                    <a:gd name="connsiteY3" fmla="*/ 0 h 87315"/>
                    <a:gd name="connsiteX4" fmla="*/ 135413 w 135413"/>
                    <a:gd name="connsiteY4" fmla="*/ 72068 h 87315"/>
                    <a:gd name="connsiteX5" fmla="*/ 135413 w 135413"/>
                    <a:gd name="connsiteY5" fmla="*/ 85875 h 87315"/>
                    <a:gd name="connsiteX6" fmla="*/ 135413 w 135413"/>
                    <a:gd name="connsiteY6" fmla="*/ 87316 h 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13" h="87315">
                      <a:moveTo>
                        <a:pt x="135413" y="87316"/>
                      </a:moveTo>
                      <a:cubicBezTo>
                        <a:pt x="92021" y="62282"/>
                        <a:pt x="46504" y="36261"/>
                        <a:pt x="3112" y="10696"/>
                      </a:cubicBezTo>
                      <a:cubicBezTo>
                        <a:pt x="1595" y="9710"/>
                        <a:pt x="533" y="8648"/>
                        <a:pt x="78" y="7131"/>
                      </a:cubicBezTo>
                      <a:cubicBezTo>
                        <a:pt x="-453" y="5083"/>
                        <a:pt x="1595" y="986"/>
                        <a:pt x="10774" y="0"/>
                      </a:cubicBezTo>
                      <a:lnTo>
                        <a:pt x="135413" y="72068"/>
                      </a:lnTo>
                      <a:cubicBezTo>
                        <a:pt x="135413" y="78744"/>
                        <a:pt x="135413" y="83826"/>
                        <a:pt x="135413" y="85875"/>
                      </a:cubicBezTo>
                      <a:cubicBezTo>
                        <a:pt x="135413" y="86785"/>
                        <a:pt x="135413" y="87316"/>
                        <a:pt x="135413" y="8731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7" name="Freeform: Shape 390">
                  <a:extLst>
                    <a:ext uri="{FF2B5EF4-FFF2-40B4-BE49-F238E27FC236}">
                      <a16:creationId xmlns:a16="http://schemas.microsoft.com/office/drawing/2014/main" id="{7BDCA2D0-334B-4F2B-A0B9-AB171E9A5C87}"/>
                    </a:ext>
                  </a:extLst>
                </p:cNvPr>
                <p:cNvSpPr/>
                <p:nvPr/>
              </p:nvSpPr>
              <p:spPr>
                <a:xfrm>
                  <a:off x="7560371" y="4282941"/>
                  <a:ext cx="136945" cy="90426"/>
                </a:xfrm>
                <a:custGeom>
                  <a:avLst/>
                  <a:gdLst>
                    <a:gd name="connsiteX0" fmla="*/ 133894 w 136945"/>
                    <a:gd name="connsiteY0" fmla="*/ 10696 h 90426"/>
                    <a:gd name="connsiteX1" fmla="*/ 0 w 136945"/>
                    <a:gd name="connsiteY1" fmla="*/ 90426 h 90426"/>
                    <a:gd name="connsiteX2" fmla="*/ 0 w 136945"/>
                    <a:gd name="connsiteY2" fmla="*/ 75102 h 90426"/>
                    <a:gd name="connsiteX3" fmla="*/ 126156 w 136945"/>
                    <a:gd name="connsiteY3" fmla="*/ 0 h 90426"/>
                    <a:gd name="connsiteX4" fmla="*/ 136853 w 136945"/>
                    <a:gd name="connsiteY4" fmla="*/ 7131 h 90426"/>
                    <a:gd name="connsiteX5" fmla="*/ 133894 w 136945"/>
                    <a:gd name="connsiteY5" fmla="*/ 10696 h 9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5" h="90426">
                      <a:moveTo>
                        <a:pt x="133894" y="10696"/>
                      </a:moveTo>
                      <a:cubicBezTo>
                        <a:pt x="133894" y="10696"/>
                        <a:pt x="12820" y="82764"/>
                        <a:pt x="0" y="90426"/>
                      </a:cubicBezTo>
                      <a:cubicBezTo>
                        <a:pt x="0" y="90426"/>
                        <a:pt x="0" y="81778"/>
                        <a:pt x="0" y="75102"/>
                      </a:cubicBezTo>
                      <a:lnTo>
                        <a:pt x="126156" y="0"/>
                      </a:lnTo>
                      <a:cubicBezTo>
                        <a:pt x="135867" y="986"/>
                        <a:pt x="137384" y="5083"/>
                        <a:pt x="136853" y="7131"/>
                      </a:cubicBezTo>
                      <a:cubicBezTo>
                        <a:pt x="135943" y="9179"/>
                        <a:pt x="134956" y="10165"/>
                        <a:pt x="133894" y="10696"/>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8" name="Freeform: Shape 391">
                  <a:extLst>
                    <a:ext uri="{FF2B5EF4-FFF2-40B4-BE49-F238E27FC236}">
                      <a16:creationId xmlns:a16="http://schemas.microsoft.com/office/drawing/2014/main" id="{8589A2D9-D85A-483E-B1A5-CB1F42AFC0AA}"/>
                    </a:ext>
                  </a:extLst>
                </p:cNvPr>
                <p:cNvSpPr/>
                <p:nvPr/>
              </p:nvSpPr>
              <p:spPr>
                <a:xfrm>
                  <a:off x="7560446" y="4218535"/>
                  <a:ext cx="110377" cy="68502"/>
                </a:xfrm>
                <a:custGeom>
                  <a:avLst/>
                  <a:gdLst>
                    <a:gd name="connsiteX0" fmla="*/ 0 w 110377"/>
                    <a:gd name="connsiteY0" fmla="*/ 6676 h 68502"/>
                    <a:gd name="connsiteX1" fmla="*/ 531 w 110377"/>
                    <a:gd name="connsiteY1" fmla="*/ 0 h 68502"/>
                    <a:gd name="connsiteX2" fmla="*/ 110378 w 110377"/>
                    <a:gd name="connsiteY2" fmla="*/ 64406 h 68502"/>
                    <a:gd name="connsiteX3" fmla="*/ 103702 w 110377"/>
                    <a:gd name="connsiteY3" fmla="*/ 68502 h 68502"/>
                    <a:gd name="connsiteX4" fmla="*/ 0 w 110377"/>
                    <a:gd name="connsiteY4" fmla="*/ 6676 h 6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68502">
                      <a:moveTo>
                        <a:pt x="0" y="6676"/>
                      </a:moveTo>
                      <a:lnTo>
                        <a:pt x="531" y="0"/>
                      </a:lnTo>
                      <a:lnTo>
                        <a:pt x="110378" y="64406"/>
                      </a:lnTo>
                      <a:lnTo>
                        <a:pt x="103702" y="68502"/>
                      </a:lnTo>
                      <a:lnTo>
                        <a:pt x="0" y="667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9" name="Freeform: Shape 392">
                  <a:extLst>
                    <a:ext uri="{FF2B5EF4-FFF2-40B4-BE49-F238E27FC236}">
                      <a16:creationId xmlns:a16="http://schemas.microsoft.com/office/drawing/2014/main" id="{1BFE5BD3-9F58-439A-BE66-0F88B66A272A}"/>
                    </a:ext>
                  </a:extLst>
                </p:cNvPr>
                <p:cNvSpPr/>
                <p:nvPr/>
              </p:nvSpPr>
              <p:spPr>
                <a:xfrm>
                  <a:off x="7455758" y="4218080"/>
                  <a:ext cx="105218" cy="67971"/>
                </a:xfrm>
                <a:custGeom>
                  <a:avLst/>
                  <a:gdLst>
                    <a:gd name="connsiteX0" fmla="*/ 104688 w 105218"/>
                    <a:gd name="connsiteY0" fmla="*/ 7131 h 67971"/>
                    <a:gd name="connsiteX1" fmla="*/ 105219 w 105218"/>
                    <a:gd name="connsiteY1" fmla="*/ 0 h 67971"/>
                    <a:gd name="connsiteX2" fmla="*/ 0 w 105218"/>
                    <a:gd name="connsiteY2" fmla="*/ 64406 h 67971"/>
                    <a:gd name="connsiteX3" fmla="*/ 6145 w 105218"/>
                    <a:gd name="connsiteY3" fmla="*/ 67971 h 67971"/>
                    <a:gd name="connsiteX4" fmla="*/ 104688 w 105218"/>
                    <a:gd name="connsiteY4" fmla="*/ 7131 h 6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8" h="67971">
                      <a:moveTo>
                        <a:pt x="104688" y="7131"/>
                      </a:moveTo>
                      <a:lnTo>
                        <a:pt x="105219" y="0"/>
                      </a:lnTo>
                      <a:lnTo>
                        <a:pt x="0" y="64406"/>
                      </a:lnTo>
                      <a:lnTo>
                        <a:pt x="6145" y="67971"/>
                      </a:lnTo>
                      <a:lnTo>
                        <a:pt x="104688" y="7131"/>
                      </a:ln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4" name="TextBox 293">
                <a:extLst>
                  <a:ext uri="{FF2B5EF4-FFF2-40B4-BE49-F238E27FC236}">
                    <a16:creationId xmlns:a16="http://schemas.microsoft.com/office/drawing/2014/main" id="{6E417A47-7533-4179-9C92-A44B1584EA54}"/>
                  </a:ext>
                </a:extLst>
              </p:cNvPr>
              <p:cNvSpPr txBox="1"/>
              <p:nvPr/>
            </p:nvSpPr>
            <p:spPr>
              <a:xfrm>
                <a:off x="3826558" y="2966464"/>
                <a:ext cx="180348" cy="505918"/>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On-prem</a:t>
                </a:r>
              </a:p>
            </p:txBody>
          </p:sp>
        </p:grpSp>
        <p:grpSp>
          <p:nvGrpSpPr>
            <p:cNvPr id="207" name="Group 206">
              <a:extLst>
                <a:ext uri="{FF2B5EF4-FFF2-40B4-BE49-F238E27FC236}">
                  <a16:creationId xmlns:a16="http://schemas.microsoft.com/office/drawing/2014/main" id="{C808482E-AFE6-4E4E-9054-B1DB22B04701}"/>
                </a:ext>
              </a:extLst>
            </p:cNvPr>
            <p:cNvGrpSpPr/>
            <p:nvPr/>
          </p:nvGrpSpPr>
          <p:grpSpPr>
            <a:xfrm>
              <a:off x="7372888" y="4823565"/>
              <a:ext cx="2262326" cy="1589935"/>
              <a:chOff x="7197485" y="4775203"/>
              <a:chExt cx="1589167" cy="1116848"/>
            </a:xfrm>
          </p:grpSpPr>
          <p:grpSp>
            <p:nvGrpSpPr>
              <p:cNvPr id="262" name="Graphic 3">
                <a:extLst>
                  <a:ext uri="{FF2B5EF4-FFF2-40B4-BE49-F238E27FC236}">
                    <a16:creationId xmlns:a16="http://schemas.microsoft.com/office/drawing/2014/main" id="{97AB5F89-8602-489E-8783-0C13501962C7}"/>
                  </a:ext>
                </a:extLst>
              </p:cNvPr>
              <p:cNvGrpSpPr/>
              <p:nvPr/>
            </p:nvGrpSpPr>
            <p:grpSpPr>
              <a:xfrm>
                <a:off x="7197485" y="4852485"/>
                <a:ext cx="919174" cy="514386"/>
                <a:chOff x="9062263" y="5328682"/>
                <a:chExt cx="823925" cy="461083"/>
              </a:xfrm>
              <a:solidFill>
                <a:srgbClr val="50E6FF"/>
              </a:solidFill>
            </p:grpSpPr>
            <p:sp>
              <p:nvSpPr>
                <p:cNvPr id="276" name="Freeform: Shape 300">
                  <a:extLst>
                    <a:ext uri="{FF2B5EF4-FFF2-40B4-BE49-F238E27FC236}">
                      <a16:creationId xmlns:a16="http://schemas.microsoft.com/office/drawing/2014/main" id="{DFFC9D94-DE95-4076-AF4B-9BD707E93313}"/>
                    </a:ext>
                  </a:extLst>
                </p:cNvPr>
                <p:cNvSpPr/>
                <p:nvPr/>
              </p:nvSpPr>
              <p:spPr>
                <a:xfrm>
                  <a:off x="9062263" y="5514238"/>
                  <a:ext cx="154225" cy="79274"/>
                </a:xfrm>
                <a:custGeom>
                  <a:avLst/>
                  <a:gdLst>
                    <a:gd name="connsiteX0" fmla="*/ 16083 w 154225"/>
                    <a:gd name="connsiteY0" fmla="*/ 0 h 79274"/>
                    <a:gd name="connsiteX1" fmla="*/ 119253 w 154225"/>
                    <a:gd name="connsiteY1" fmla="*/ 50599 h 79274"/>
                    <a:gd name="connsiteX2" fmla="*/ 142770 w 154225"/>
                    <a:gd name="connsiteY2" fmla="*/ 35731 h 79274"/>
                    <a:gd name="connsiteX3" fmla="*/ 154225 w 154225"/>
                    <a:gd name="connsiteY3" fmla="*/ 41344 h 79274"/>
                    <a:gd name="connsiteX4" fmla="*/ 94978 w 154225"/>
                    <a:gd name="connsiteY4" fmla="*/ 79274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3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3" y="0"/>
                      </a:moveTo>
                      <a:lnTo>
                        <a:pt x="119253" y="50599"/>
                      </a:lnTo>
                      <a:lnTo>
                        <a:pt x="142770" y="35731"/>
                      </a:lnTo>
                      <a:lnTo>
                        <a:pt x="154225" y="41344"/>
                      </a:lnTo>
                      <a:lnTo>
                        <a:pt x="94978" y="79274"/>
                      </a:lnTo>
                      <a:lnTo>
                        <a:pt x="83523" y="73661"/>
                      </a:lnTo>
                      <a:lnTo>
                        <a:pt x="107040" y="58792"/>
                      </a:lnTo>
                      <a:lnTo>
                        <a:pt x="20255" y="16234"/>
                      </a:lnTo>
                      <a:lnTo>
                        <a:pt x="13883" y="41572"/>
                      </a:lnTo>
                      <a:lnTo>
                        <a:pt x="0" y="40889"/>
                      </a:lnTo>
                      <a:lnTo>
                        <a:pt x="7055" y="5765"/>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7" name="Freeform: Shape 301">
                  <a:extLst>
                    <a:ext uri="{FF2B5EF4-FFF2-40B4-BE49-F238E27FC236}">
                      <a16:creationId xmlns:a16="http://schemas.microsoft.com/office/drawing/2014/main" id="{B25C1BCE-4F60-47DE-88D5-29AE59D9C02C}"/>
                    </a:ext>
                  </a:extLst>
                </p:cNvPr>
                <p:cNvSpPr/>
                <p:nvPr/>
              </p:nvSpPr>
              <p:spPr>
                <a:xfrm>
                  <a:off x="9154055" y="545157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2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2"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8" name="Freeform: Shape 302">
                  <a:extLst>
                    <a:ext uri="{FF2B5EF4-FFF2-40B4-BE49-F238E27FC236}">
                      <a16:creationId xmlns:a16="http://schemas.microsoft.com/office/drawing/2014/main" id="{6D0D3D01-74B3-4047-ADA0-ADD14AE1230E}"/>
                    </a:ext>
                  </a:extLst>
                </p:cNvPr>
                <p:cNvSpPr/>
                <p:nvPr/>
              </p:nvSpPr>
              <p:spPr>
                <a:xfrm>
                  <a:off x="9244936" y="5390585"/>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9" name="Freeform: Shape 303">
                  <a:extLst>
                    <a:ext uri="{FF2B5EF4-FFF2-40B4-BE49-F238E27FC236}">
                      <a16:creationId xmlns:a16="http://schemas.microsoft.com/office/drawing/2014/main" id="{5FF88F0D-21C8-4F80-9CA3-EADAC218C9BE}"/>
                    </a:ext>
                  </a:extLst>
                </p:cNvPr>
                <p:cNvSpPr/>
                <p:nvPr/>
              </p:nvSpPr>
              <p:spPr>
                <a:xfrm>
                  <a:off x="9338169" y="5328682"/>
                  <a:ext cx="154224" cy="80943"/>
                </a:xfrm>
                <a:custGeom>
                  <a:avLst/>
                  <a:gdLst>
                    <a:gd name="connsiteX0" fmla="*/ 16082 w 154224"/>
                    <a:gd name="connsiteY0" fmla="*/ 0 h 80943"/>
                    <a:gd name="connsiteX1" fmla="*/ 119253 w 154224"/>
                    <a:gd name="connsiteY1" fmla="*/ 50599 h 80943"/>
                    <a:gd name="connsiteX2" fmla="*/ 142770 w 154224"/>
                    <a:gd name="connsiteY2" fmla="*/ 35730 h 80943"/>
                    <a:gd name="connsiteX3" fmla="*/ 154225 w 154224"/>
                    <a:gd name="connsiteY3" fmla="*/ 41344 h 80943"/>
                    <a:gd name="connsiteX4" fmla="*/ 94143 w 154224"/>
                    <a:gd name="connsiteY4" fmla="*/ 80944 h 80943"/>
                    <a:gd name="connsiteX5" fmla="*/ 82688 w 154224"/>
                    <a:gd name="connsiteY5" fmla="*/ 75330 h 80943"/>
                    <a:gd name="connsiteX6" fmla="*/ 107040 w 154224"/>
                    <a:gd name="connsiteY6" fmla="*/ 58868 h 80943"/>
                    <a:gd name="connsiteX7" fmla="*/ 20255 w 154224"/>
                    <a:gd name="connsiteY7" fmla="*/ 16310 h 80943"/>
                    <a:gd name="connsiteX8" fmla="*/ 13882 w 154224"/>
                    <a:gd name="connsiteY8" fmla="*/ 41648 h 80943"/>
                    <a:gd name="connsiteX9" fmla="*/ 0 w 154224"/>
                    <a:gd name="connsiteY9" fmla="*/ 40965 h 80943"/>
                    <a:gd name="connsiteX10" fmla="*/ 7055 w 154224"/>
                    <a:gd name="connsiteY10" fmla="*/ 5841 h 80943"/>
                    <a:gd name="connsiteX11" fmla="*/ 16082 w 154224"/>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4" h="80943">
                      <a:moveTo>
                        <a:pt x="16082" y="0"/>
                      </a:moveTo>
                      <a:lnTo>
                        <a:pt x="119253" y="50599"/>
                      </a:lnTo>
                      <a:lnTo>
                        <a:pt x="142770" y="35730"/>
                      </a:lnTo>
                      <a:lnTo>
                        <a:pt x="154225" y="41344"/>
                      </a:lnTo>
                      <a:lnTo>
                        <a:pt x="94143" y="80944"/>
                      </a:lnTo>
                      <a:lnTo>
                        <a:pt x="82688" y="75330"/>
                      </a:lnTo>
                      <a:lnTo>
                        <a:pt x="107040" y="58868"/>
                      </a:lnTo>
                      <a:lnTo>
                        <a:pt x="20255" y="16310"/>
                      </a:lnTo>
                      <a:lnTo>
                        <a:pt x="13882" y="41648"/>
                      </a:lnTo>
                      <a:lnTo>
                        <a:pt x="0" y="40965"/>
                      </a:lnTo>
                      <a:lnTo>
                        <a:pt x="7055" y="5841"/>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0" name="Freeform: Shape 304">
                  <a:extLst>
                    <a:ext uri="{FF2B5EF4-FFF2-40B4-BE49-F238E27FC236}">
                      <a16:creationId xmlns:a16="http://schemas.microsoft.com/office/drawing/2014/main" id="{3E6D67C5-32E4-4692-AEE4-783C6DE5D7CE}"/>
                    </a:ext>
                  </a:extLst>
                </p:cNvPr>
                <p:cNvSpPr/>
                <p:nvPr/>
              </p:nvSpPr>
              <p:spPr>
                <a:xfrm>
                  <a:off x="9249373" y="5603147"/>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5 h 85421"/>
                    <a:gd name="connsiteX4" fmla="*/ 146603 w 148462"/>
                    <a:gd name="connsiteY4" fmla="*/ 58868 h 85421"/>
                    <a:gd name="connsiteX5" fmla="*/ 133630 w 148462"/>
                    <a:gd name="connsiteY5" fmla="*/ 72827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23 h 85421"/>
                    <a:gd name="connsiteX18" fmla="*/ 99038 w 148462"/>
                    <a:gd name="connsiteY18" fmla="*/ 27310 h 85421"/>
                    <a:gd name="connsiteX19" fmla="*/ 82652 w 148462"/>
                    <a:gd name="connsiteY19" fmla="*/ 19268 h 85421"/>
                    <a:gd name="connsiteX20" fmla="*/ 81438 w 148462"/>
                    <a:gd name="connsiteY20" fmla="*/ 71461 h 85421"/>
                    <a:gd name="connsiteX21" fmla="*/ 102679 w 148462"/>
                    <a:gd name="connsiteY21" fmla="*/ 73737 h 85421"/>
                    <a:gd name="connsiteX22" fmla="*/ 122175 w 148462"/>
                    <a:gd name="connsiteY22" fmla="*/ 67061 h 85421"/>
                    <a:gd name="connsiteX23" fmla="*/ 129382 w 148462"/>
                    <a:gd name="connsiteY23" fmla="*/ 48323 h 85421"/>
                    <a:gd name="connsiteX24" fmla="*/ 65887 w 148462"/>
                    <a:gd name="connsiteY24" fmla="*/ 65923 h 85421"/>
                    <a:gd name="connsiteX25" fmla="*/ 67100 w 148462"/>
                    <a:gd name="connsiteY25" fmla="*/ 13731 h 85421"/>
                    <a:gd name="connsiteX26" fmla="*/ 45859 w 148462"/>
                    <a:gd name="connsiteY26" fmla="*/ 11455 h 85421"/>
                    <a:gd name="connsiteX27" fmla="*/ 26363 w 148462"/>
                    <a:gd name="connsiteY27" fmla="*/ 18131 h 85421"/>
                    <a:gd name="connsiteX28" fmla="*/ 19156 w 148462"/>
                    <a:gd name="connsiteY28" fmla="*/ 36944 h 85421"/>
                    <a:gd name="connsiteX29" fmla="*/ 49501 w 148462"/>
                    <a:gd name="connsiteY29" fmla="*/ 57958 h 85421"/>
                    <a:gd name="connsiteX30" fmla="*/ 57694 w 148462"/>
                    <a:gd name="connsiteY30" fmla="*/ 61978 h 85421"/>
                    <a:gd name="connsiteX31" fmla="*/ 65887 w 148462"/>
                    <a:gd name="connsiteY31" fmla="*/ 65923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3955" y="8648"/>
                        <a:pt x="102148" y="12669"/>
                        <a:pt x="112010" y="17524"/>
                      </a:cubicBezTo>
                      <a:cubicBezTo>
                        <a:pt x="121796" y="22379"/>
                        <a:pt x="129989" y="26324"/>
                        <a:pt x="135754" y="31179"/>
                      </a:cubicBezTo>
                      <a:cubicBezTo>
                        <a:pt x="141520" y="36034"/>
                        <a:pt x="145616" y="40055"/>
                        <a:pt x="147285" y="44985"/>
                      </a:cubicBezTo>
                      <a:cubicBezTo>
                        <a:pt x="148954" y="49841"/>
                        <a:pt x="148954" y="53937"/>
                        <a:pt x="146603" y="58868"/>
                      </a:cubicBezTo>
                      <a:cubicBezTo>
                        <a:pt x="144251" y="63799"/>
                        <a:pt x="140154" y="67896"/>
                        <a:pt x="133630" y="72827"/>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040"/>
                        <a:pt x="18474" y="59095"/>
                        <a:pt x="12708" y="54241"/>
                      </a:cubicBezTo>
                      <a:cubicBezTo>
                        <a:pt x="6943" y="49385"/>
                        <a:pt x="2846" y="45365"/>
                        <a:pt x="1177" y="40434"/>
                      </a:cubicBezTo>
                      <a:cubicBezTo>
                        <a:pt x="-492" y="35579"/>
                        <a:pt x="-492" y="31482"/>
                        <a:pt x="1860" y="26551"/>
                      </a:cubicBezTo>
                      <a:cubicBezTo>
                        <a:pt x="4288" y="21621"/>
                        <a:pt x="8308" y="17524"/>
                        <a:pt x="14832" y="12593"/>
                      </a:cubicBezTo>
                      <a:cubicBezTo>
                        <a:pt x="21356" y="7662"/>
                        <a:pt x="28639" y="5158"/>
                        <a:pt x="35997" y="2655"/>
                      </a:cubicBezTo>
                      <a:cubicBezTo>
                        <a:pt x="43356" y="152"/>
                        <a:pt x="51473" y="76"/>
                        <a:pt x="59666" y="0"/>
                      </a:cubicBezTo>
                      <a:cubicBezTo>
                        <a:pt x="67024" y="1517"/>
                        <a:pt x="75976" y="3869"/>
                        <a:pt x="85004" y="6297"/>
                      </a:cubicBezTo>
                      <a:close/>
                      <a:moveTo>
                        <a:pt x="129382" y="48323"/>
                      </a:moveTo>
                      <a:cubicBezTo>
                        <a:pt x="124451" y="41799"/>
                        <a:pt x="115424" y="35351"/>
                        <a:pt x="99038" y="27310"/>
                      </a:cubicBezTo>
                      <a:cubicBezTo>
                        <a:pt x="92514" y="24124"/>
                        <a:pt x="87583" y="21696"/>
                        <a:pt x="82652" y="19268"/>
                      </a:cubicBezTo>
                      <a:lnTo>
                        <a:pt x="81438" y="71461"/>
                      </a:lnTo>
                      <a:cubicBezTo>
                        <a:pt x="88797" y="73054"/>
                        <a:pt x="96155" y="74647"/>
                        <a:pt x="102679" y="73737"/>
                      </a:cubicBezTo>
                      <a:cubicBezTo>
                        <a:pt x="109203" y="72827"/>
                        <a:pt x="116486" y="70399"/>
                        <a:pt x="122175" y="67061"/>
                      </a:cubicBezTo>
                      <a:cubicBezTo>
                        <a:pt x="131051" y="61372"/>
                        <a:pt x="134313" y="54847"/>
                        <a:pt x="129382" y="48323"/>
                      </a:cubicBezTo>
                      <a:close/>
                      <a:moveTo>
                        <a:pt x="65887" y="65923"/>
                      </a:moveTo>
                      <a:lnTo>
                        <a:pt x="67100" y="13731"/>
                      </a:lnTo>
                      <a:cubicBezTo>
                        <a:pt x="59742" y="12138"/>
                        <a:pt x="52383" y="10545"/>
                        <a:pt x="45859" y="11455"/>
                      </a:cubicBezTo>
                      <a:cubicBezTo>
                        <a:pt x="39335" y="12289"/>
                        <a:pt x="32053" y="14793"/>
                        <a:pt x="26363" y="18131"/>
                      </a:cubicBezTo>
                      <a:cubicBezTo>
                        <a:pt x="17412" y="23896"/>
                        <a:pt x="14225" y="30420"/>
                        <a:pt x="19156" y="36944"/>
                      </a:cubicBezTo>
                      <a:cubicBezTo>
                        <a:pt x="24087" y="43468"/>
                        <a:pt x="33115" y="49917"/>
                        <a:pt x="49501" y="57958"/>
                      </a:cubicBezTo>
                      <a:cubicBezTo>
                        <a:pt x="52763" y="59551"/>
                        <a:pt x="54432" y="60385"/>
                        <a:pt x="57694" y="61978"/>
                      </a:cubicBezTo>
                      <a:cubicBezTo>
                        <a:pt x="60121" y="65165"/>
                        <a:pt x="62625" y="64330"/>
                        <a:pt x="65887" y="6592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1" name="Freeform: Shape 305">
                  <a:extLst>
                    <a:ext uri="{FF2B5EF4-FFF2-40B4-BE49-F238E27FC236}">
                      <a16:creationId xmlns:a16="http://schemas.microsoft.com/office/drawing/2014/main" id="{4D20D97A-3359-496C-BDBB-ED61B8A9B4B3}"/>
                    </a:ext>
                  </a:extLst>
                </p:cNvPr>
                <p:cNvSpPr/>
                <p:nvPr/>
              </p:nvSpPr>
              <p:spPr>
                <a:xfrm>
                  <a:off x="9351369" y="5550424"/>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2" name="Freeform: Shape 306">
                  <a:extLst>
                    <a:ext uri="{FF2B5EF4-FFF2-40B4-BE49-F238E27FC236}">
                      <a16:creationId xmlns:a16="http://schemas.microsoft.com/office/drawing/2014/main" id="{B2A11515-215C-44E9-B714-5D7107008991}"/>
                    </a:ext>
                  </a:extLst>
                </p:cNvPr>
                <p:cNvSpPr/>
                <p:nvPr/>
              </p:nvSpPr>
              <p:spPr>
                <a:xfrm>
                  <a:off x="9432728" y="5481767"/>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1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809 h 82996"/>
                    <a:gd name="connsiteX18" fmla="*/ 99796 w 147628"/>
                    <a:gd name="connsiteY18" fmla="*/ 25795 h 82996"/>
                    <a:gd name="connsiteX19" fmla="*/ 83410 w 147628"/>
                    <a:gd name="connsiteY19" fmla="*/ 17754 h 82996"/>
                    <a:gd name="connsiteX20" fmla="*/ 82197 w 147628"/>
                    <a:gd name="connsiteY20" fmla="*/ 69946 h 82996"/>
                    <a:gd name="connsiteX21" fmla="*/ 105031 w 147628"/>
                    <a:gd name="connsiteY21" fmla="*/ 73057 h 82996"/>
                    <a:gd name="connsiteX22" fmla="*/ 124527 w 147628"/>
                    <a:gd name="connsiteY22" fmla="*/ 66381 h 82996"/>
                    <a:gd name="connsiteX23" fmla="*/ 130141 w 147628"/>
                    <a:gd name="connsiteY23" fmla="*/ 46809 h 82996"/>
                    <a:gd name="connsiteX24" fmla="*/ 66721 w 147628"/>
                    <a:gd name="connsiteY24" fmla="*/ 64409 h 82996"/>
                    <a:gd name="connsiteX25" fmla="*/ 67935 w 147628"/>
                    <a:gd name="connsiteY25" fmla="*/ 12216 h 82996"/>
                    <a:gd name="connsiteX26" fmla="*/ 46694 w 147628"/>
                    <a:gd name="connsiteY26" fmla="*/ 9940 h 82996"/>
                    <a:gd name="connsiteX27" fmla="*/ 27198 w 147628"/>
                    <a:gd name="connsiteY27" fmla="*/ 16616 h 82996"/>
                    <a:gd name="connsiteX28" fmla="*/ 19991 w 147628"/>
                    <a:gd name="connsiteY28" fmla="*/ 35430 h 82996"/>
                    <a:gd name="connsiteX29" fmla="*/ 50335 w 147628"/>
                    <a:gd name="connsiteY29" fmla="*/ 56443 h 82996"/>
                    <a:gd name="connsiteX30" fmla="*/ 58528 w 147628"/>
                    <a:gd name="connsiteY30" fmla="*/ 60464 h 82996"/>
                    <a:gd name="connsiteX31" fmla="*/ 66721 w 147628"/>
                    <a:gd name="connsiteY31" fmla="*/ 64409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21" y="6223"/>
                        <a:pt x="101313" y="10244"/>
                        <a:pt x="111176" y="15099"/>
                      </a:cubicBezTo>
                      <a:cubicBezTo>
                        <a:pt x="120961" y="19954"/>
                        <a:pt x="129154" y="23899"/>
                        <a:pt x="134920" y="28754"/>
                      </a:cubicBezTo>
                      <a:cubicBezTo>
                        <a:pt x="140685" y="33609"/>
                        <a:pt x="144782" y="37630"/>
                        <a:pt x="146451" y="42561"/>
                      </a:cubicBezTo>
                      <a:cubicBezTo>
                        <a:pt x="148120" y="47416"/>
                        <a:pt x="148120" y="51512"/>
                        <a:pt x="145768" y="56443"/>
                      </a:cubicBezTo>
                      <a:cubicBezTo>
                        <a:pt x="143416" y="61374"/>
                        <a:pt x="139320" y="65471"/>
                        <a:pt x="132796" y="70401"/>
                      </a:cubicBezTo>
                      <a:cubicBezTo>
                        <a:pt x="126272" y="75332"/>
                        <a:pt x="118989" y="77836"/>
                        <a:pt x="111631" y="80339"/>
                      </a:cubicBezTo>
                      <a:cubicBezTo>
                        <a:pt x="104272" y="82843"/>
                        <a:pt x="96155" y="82918"/>
                        <a:pt x="87962" y="82994"/>
                      </a:cubicBezTo>
                      <a:cubicBezTo>
                        <a:pt x="79769" y="83070"/>
                        <a:pt x="70817" y="80643"/>
                        <a:pt x="61790" y="78291"/>
                      </a:cubicBezTo>
                      <a:cubicBezTo>
                        <a:pt x="52763" y="75939"/>
                        <a:pt x="44645" y="71919"/>
                        <a:pt x="36453" y="67898"/>
                      </a:cubicBezTo>
                      <a:cubicBezTo>
                        <a:pt x="26666" y="63043"/>
                        <a:pt x="18474" y="59098"/>
                        <a:pt x="12708" y="54243"/>
                      </a:cubicBezTo>
                      <a:cubicBezTo>
                        <a:pt x="6943" y="49388"/>
                        <a:pt x="2846" y="45367"/>
                        <a:pt x="1177" y="40437"/>
                      </a:cubicBezTo>
                      <a:cubicBezTo>
                        <a:pt x="-492" y="35581"/>
                        <a:pt x="-492" y="31485"/>
                        <a:pt x="1860" y="26554"/>
                      </a:cubicBezTo>
                      <a:cubicBezTo>
                        <a:pt x="4288" y="21623"/>
                        <a:pt x="8308" y="17526"/>
                        <a:pt x="14832" y="12596"/>
                      </a:cubicBezTo>
                      <a:cubicBezTo>
                        <a:pt x="21356" y="7665"/>
                        <a:pt x="28639" y="5161"/>
                        <a:pt x="35997" y="2658"/>
                      </a:cubicBezTo>
                      <a:cubicBezTo>
                        <a:pt x="43356" y="154"/>
                        <a:pt x="51473" y="79"/>
                        <a:pt x="59666" y="3"/>
                      </a:cubicBezTo>
                      <a:cubicBezTo>
                        <a:pt x="67859" y="-73"/>
                        <a:pt x="75217" y="1520"/>
                        <a:pt x="84169" y="3872"/>
                      </a:cubicBezTo>
                      <a:close/>
                      <a:moveTo>
                        <a:pt x="130141" y="46809"/>
                      </a:moveTo>
                      <a:cubicBezTo>
                        <a:pt x="125210" y="40285"/>
                        <a:pt x="116182" y="33837"/>
                        <a:pt x="99796" y="25795"/>
                      </a:cubicBezTo>
                      <a:cubicBezTo>
                        <a:pt x="93272" y="22609"/>
                        <a:pt x="88341" y="20182"/>
                        <a:pt x="83410" y="17754"/>
                      </a:cubicBezTo>
                      <a:lnTo>
                        <a:pt x="82197" y="69946"/>
                      </a:lnTo>
                      <a:cubicBezTo>
                        <a:pt x="89555" y="71539"/>
                        <a:pt x="96914" y="73133"/>
                        <a:pt x="105031" y="73057"/>
                      </a:cubicBezTo>
                      <a:cubicBezTo>
                        <a:pt x="111555" y="72222"/>
                        <a:pt x="118837" y="69719"/>
                        <a:pt x="124527" y="66381"/>
                      </a:cubicBezTo>
                      <a:cubicBezTo>
                        <a:pt x="131885" y="59857"/>
                        <a:pt x="133479" y="52498"/>
                        <a:pt x="130141" y="46809"/>
                      </a:cubicBezTo>
                      <a:close/>
                      <a:moveTo>
                        <a:pt x="66721" y="64409"/>
                      </a:moveTo>
                      <a:lnTo>
                        <a:pt x="67935" y="12216"/>
                      </a:lnTo>
                      <a:cubicBezTo>
                        <a:pt x="60576" y="10623"/>
                        <a:pt x="53218" y="9030"/>
                        <a:pt x="46694" y="9940"/>
                      </a:cubicBezTo>
                      <a:cubicBezTo>
                        <a:pt x="40170" y="10775"/>
                        <a:pt x="32887" y="13278"/>
                        <a:pt x="27198" y="16616"/>
                      </a:cubicBezTo>
                      <a:cubicBezTo>
                        <a:pt x="18246" y="22382"/>
                        <a:pt x="15060" y="28906"/>
                        <a:pt x="19991" y="35430"/>
                      </a:cubicBezTo>
                      <a:cubicBezTo>
                        <a:pt x="24922" y="41954"/>
                        <a:pt x="33949" y="48402"/>
                        <a:pt x="50335" y="56443"/>
                      </a:cubicBezTo>
                      <a:cubicBezTo>
                        <a:pt x="53597" y="58036"/>
                        <a:pt x="55266" y="58871"/>
                        <a:pt x="58528" y="60464"/>
                      </a:cubicBezTo>
                      <a:cubicBezTo>
                        <a:pt x="60956" y="63650"/>
                        <a:pt x="63383" y="62815"/>
                        <a:pt x="66721" y="6440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3" name="Freeform: Shape 307">
                  <a:extLst>
                    <a:ext uri="{FF2B5EF4-FFF2-40B4-BE49-F238E27FC236}">
                      <a16:creationId xmlns:a16="http://schemas.microsoft.com/office/drawing/2014/main" id="{00046C9E-CBC2-4816-9C6D-F971F4DE5C7D}"/>
                    </a:ext>
                  </a:extLst>
                </p:cNvPr>
                <p:cNvSpPr/>
                <p:nvPr/>
              </p:nvSpPr>
              <p:spPr>
                <a:xfrm>
                  <a:off x="9525278" y="5421267"/>
                  <a:ext cx="147628" cy="83338"/>
                </a:xfrm>
                <a:custGeom>
                  <a:avLst/>
                  <a:gdLst>
                    <a:gd name="connsiteX0" fmla="*/ 84169 w 147628"/>
                    <a:gd name="connsiteY0" fmla="*/ 4214 h 83338"/>
                    <a:gd name="connsiteX1" fmla="*/ 111176 w 147628"/>
                    <a:gd name="connsiteY1" fmla="*/ 15441 h 83338"/>
                    <a:gd name="connsiteX2" fmla="*/ 134920 w 147628"/>
                    <a:gd name="connsiteY2" fmla="*/ 29096 h 83338"/>
                    <a:gd name="connsiteX3" fmla="*/ 146451 w 147628"/>
                    <a:gd name="connsiteY3" fmla="*/ 42903 h 83338"/>
                    <a:gd name="connsiteX4" fmla="*/ 145768 w 147628"/>
                    <a:gd name="connsiteY4" fmla="*/ 56786 h 83338"/>
                    <a:gd name="connsiteX5" fmla="*/ 132796 w 147628"/>
                    <a:gd name="connsiteY5" fmla="*/ 70744 h 83338"/>
                    <a:gd name="connsiteX6" fmla="*/ 111631 w 147628"/>
                    <a:gd name="connsiteY6" fmla="*/ 80682 h 83338"/>
                    <a:gd name="connsiteX7" fmla="*/ 87962 w 147628"/>
                    <a:gd name="connsiteY7" fmla="*/ 83337 h 83338"/>
                    <a:gd name="connsiteX8" fmla="*/ 61790 w 147628"/>
                    <a:gd name="connsiteY8" fmla="*/ 78634 h 83338"/>
                    <a:gd name="connsiteX9" fmla="*/ 36453 w 147628"/>
                    <a:gd name="connsiteY9" fmla="*/ 68241 h 83338"/>
                    <a:gd name="connsiteX10" fmla="*/ 12708 w 147628"/>
                    <a:gd name="connsiteY10" fmla="*/ 54586 h 83338"/>
                    <a:gd name="connsiteX11" fmla="*/ 1177 w 147628"/>
                    <a:gd name="connsiteY11" fmla="*/ 40779 h 83338"/>
                    <a:gd name="connsiteX12" fmla="*/ 1860 w 147628"/>
                    <a:gd name="connsiteY12" fmla="*/ 26896 h 83338"/>
                    <a:gd name="connsiteX13" fmla="*/ 14832 w 147628"/>
                    <a:gd name="connsiteY13" fmla="*/ 12938 h 83338"/>
                    <a:gd name="connsiteX14" fmla="*/ 35997 w 147628"/>
                    <a:gd name="connsiteY14" fmla="*/ 3000 h 83338"/>
                    <a:gd name="connsiteX15" fmla="*/ 59666 w 147628"/>
                    <a:gd name="connsiteY15" fmla="*/ 345 h 83338"/>
                    <a:gd name="connsiteX16" fmla="*/ 84169 w 147628"/>
                    <a:gd name="connsiteY16" fmla="*/ 4214 h 83338"/>
                    <a:gd name="connsiteX17" fmla="*/ 129382 w 147628"/>
                    <a:gd name="connsiteY17" fmla="*/ 44648 h 83338"/>
                    <a:gd name="connsiteX18" fmla="*/ 99038 w 147628"/>
                    <a:gd name="connsiteY18" fmla="*/ 23634 h 83338"/>
                    <a:gd name="connsiteX19" fmla="*/ 82652 w 147628"/>
                    <a:gd name="connsiteY19" fmla="*/ 15593 h 83338"/>
                    <a:gd name="connsiteX20" fmla="*/ 81438 w 147628"/>
                    <a:gd name="connsiteY20" fmla="*/ 67786 h 83338"/>
                    <a:gd name="connsiteX21" fmla="*/ 104272 w 147628"/>
                    <a:gd name="connsiteY21" fmla="*/ 70896 h 83338"/>
                    <a:gd name="connsiteX22" fmla="*/ 123768 w 147628"/>
                    <a:gd name="connsiteY22" fmla="*/ 64220 h 83338"/>
                    <a:gd name="connsiteX23" fmla="*/ 129382 w 147628"/>
                    <a:gd name="connsiteY23" fmla="*/ 44648 h 83338"/>
                    <a:gd name="connsiteX24" fmla="*/ 65052 w 147628"/>
                    <a:gd name="connsiteY24" fmla="*/ 63917 h 83338"/>
                    <a:gd name="connsiteX25" fmla="*/ 66266 w 147628"/>
                    <a:gd name="connsiteY25" fmla="*/ 11724 h 83338"/>
                    <a:gd name="connsiteX26" fmla="*/ 45025 w 147628"/>
                    <a:gd name="connsiteY26" fmla="*/ 9448 h 83338"/>
                    <a:gd name="connsiteX27" fmla="*/ 25529 w 147628"/>
                    <a:gd name="connsiteY27" fmla="*/ 16124 h 83338"/>
                    <a:gd name="connsiteX28" fmla="*/ 18322 w 147628"/>
                    <a:gd name="connsiteY28" fmla="*/ 34938 h 83338"/>
                    <a:gd name="connsiteX29" fmla="*/ 48666 w 147628"/>
                    <a:gd name="connsiteY29" fmla="*/ 55951 h 83338"/>
                    <a:gd name="connsiteX30" fmla="*/ 56859 w 147628"/>
                    <a:gd name="connsiteY30" fmla="*/ 59972 h 83338"/>
                    <a:gd name="connsiteX31" fmla="*/ 65052 w 147628"/>
                    <a:gd name="connsiteY31" fmla="*/ 63917 h 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38">
                      <a:moveTo>
                        <a:pt x="84169" y="4214"/>
                      </a:moveTo>
                      <a:cubicBezTo>
                        <a:pt x="93121" y="6566"/>
                        <a:pt x="101314" y="10586"/>
                        <a:pt x="111176" y="15441"/>
                      </a:cubicBezTo>
                      <a:cubicBezTo>
                        <a:pt x="120962" y="20297"/>
                        <a:pt x="129154" y="24241"/>
                        <a:pt x="134920" y="29096"/>
                      </a:cubicBezTo>
                      <a:cubicBezTo>
                        <a:pt x="140685" y="33951"/>
                        <a:pt x="144782" y="37972"/>
                        <a:pt x="146451" y="42903"/>
                      </a:cubicBezTo>
                      <a:cubicBezTo>
                        <a:pt x="148120" y="47758"/>
                        <a:pt x="148120" y="51855"/>
                        <a:pt x="145768" y="56786"/>
                      </a:cubicBezTo>
                      <a:cubicBezTo>
                        <a:pt x="143341" y="61716"/>
                        <a:pt x="139320" y="65813"/>
                        <a:pt x="132796" y="70744"/>
                      </a:cubicBezTo>
                      <a:cubicBezTo>
                        <a:pt x="126272" y="75675"/>
                        <a:pt x="118989" y="78178"/>
                        <a:pt x="111631" y="80682"/>
                      </a:cubicBezTo>
                      <a:cubicBezTo>
                        <a:pt x="104272" y="83185"/>
                        <a:pt x="96155" y="83261"/>
                        <a:pt x="87962" y="83337"/>
                      </a:cubicBezTo>
                      <a:cubicBezTo>
                        <a:pt x="79769" y="83413"/>
                        <a:pt x="70818" y="80985"/>
                        <a:pt x="61790" y="78634"/>
                      </a:cubicBezTo>
                      <a:cubicBezTo>
                        <a:pt x="52839" y="76282"/>
                        <a:pt x="44646" y="72261"/>
                        <a:pt x="36453" y="68241"/>
                      </a:cubicBezTo>
                      <a:cubicBezTo>
                        <a:pt x="26667" y="63385"/>
                        <a:pt x="18474" y="59441"/>
                        <a:pt x="12708" y="54586"/>
                      </a:cubicBezTo>
                      <a:cubicBezTo>
                        <a:pt x="6943" y="49731"/>
                        <a:pt x="2846" y="45710"/>
                        <a:pt x="1177" y="40779"/>
                      </a:cubicBezTo>
                      <a:cubicBezTo>
                        <a:pt x="-492" y="35924"/>
                        <a:pt x="-492" y="31827"/>
                        <a:pt x="1860" y="26896"/>
                      </a:cubicBezTo>
                      <a:cubicBezTo>
                        <a:pt x="4212" y="21965"/>
                        <a:pt x="8308" y="17869"/>
                        <a:pt x="14832" y="12938"/>
                      </a:cubicBezTo>
                      <a:cubicBezTo>
                        <a:pt x="21356" y="8007"/>
                        <a:pt x="28639" y="5504"/>
                        <a:pt x="35997" y="3000"/>
                      </a:cubicBezTo>
                      <a:cubicBezTo>
                        <a:pt x="43356" y="497"/>
                        <a:pt x="51473" y="421"/>
                        <a:pt x="59666" y="345"/>
                      </a:cubicBezTo>
                      <a:cubicBezTo>
                        <a:pt x="66190" y="-565"/>
                        <a:pt x="75976" y="193"/>
                        <a:pt x="84169" y="4214"/>
                      </a:cubicBezTo>
                      <a:close/>
                      <a:moveTo>
                        <a:pt x="129382" y="44648"/>
                      </a:moveTo>
                      <a:cubicBezTo>
                        <a:pt x="124451" y="38124"/>
                        <a:pt x="115424" y="31676"/>
                        <a:pt x="99038" y="23634"/>
                      </a:cubicBezTo>
                      <a:cubicBezTo>
                        <a:pt x="92514" y="20448"/>
                        <a:pt x="87583" y="18021"/>
                        <a:pt x="82652" y="15593"/>
                      </a:cubicBezTo>
                      <a:lnTo>
                        <a:pt x="81438" y="67786"/>
                      </a:lnTo>
                      <a:cubicBezTo>
                        <a:pt x="88797" y="69379"/>
                        <a:pt x="96155" y="70972"/>
                        <a:pt x="104272" y="70896"/>
                      </a:cubicBezTo>
                      <a:cubicBezTo>
                        <a:pt x="110796" y="70061"/>
                        <a:pt x="118079" y="67558"/>
                        <a:pt x="123768" y="64220"/>
                      </a:cubicBezTo>
                      <a:cubicBezTo>
                        <a:pt x="131127" y="57696"/>
                        <a:pt x="134313" y="51096"/>
                        <a:pt x="129382" y="44648"/>
                      </a:cubicBezTo>
                      <a:close/>
                      <a:moveTo>
                        <a:pt x="65052" y="63917"/>
                      </a:moveTo>
                      <a:lnTo>
                        <a:pt x="66266" y="11724"/>
                      </a:lnTo>
                      <a:cubicBezTo>
                        <a:pt x="58908" y="10131"/>
                        <a:pt x="51549" y="8538"/>
                        <a:pt x="45025" y="9448"/>
                      </a:cubicBezTo>
                      <a:cubicBezTo>
                        <a:pt x="38501" y="10283"/>
                        <a:pt x="31218" y="12786"/>
                        <a:pt x="25529" y="16124"/>
                      </a:cubicBezTo>
                      <a:cubicBezTo>
                        <a:pt x="16577" y="21890"/>
                        <a:pt x="13391" y="28414"/>
                        <a:pt x="18322" y="34938"/>
                      </a:cubicBezTo>
                      <a:cubicBezTo>
                        <a:pt x="23253" y="41462"/>
                        <a:pt x="32280" y="47910"/>
                        <a:pt x="48666" y="55951"/>
                      </a:cubicBezTo>
                      <a:cubicBezTo>
                        <a:pt x="51928" y="57544"/>
                        <a:pt x="53597" y="58379"/>
                        <a:pt x="56859" y="59972"/>
                      </a:cubicBezTo>
                      <a:cubicBezTo>
                        <a:pt x="60197" y="61489"/>
                        <a:pt x="61790" y="62248"/>
                        <a:pt x="65052" y="6391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4" name="Freeform: Shape 308">
                  <a:extLst>
                    <a:ext uri="{FF2B5EF4-FFF2-40B4-BE49-F238E27FC236}">
                      <a16:creationId xmlns:a16="http://schemas.microsoft.com/office/drawing/2014/main" id="{65F7DD13-A918-4932-A0AB-ACDE0C59BC14}"/>
                    </a:ext>
                  </a:extLst>
                </p:cNvPr>
                <p:cNvSpPr/>
                <p:nvPr/>
              </p:nvSpPr>
              <p:spPr>
                <a:xfrm>
                  <a:off x="9456133" y="5707911"/>
                  <a:ext cx="154983" cy="81854"/>
                </a:xfrm>
                <a:custGeom>
                  <a:avLst/>
                  <a:gdLst>
                    <a:gd name="connsiteX0" fmla="*/ 16841 w 154983"/>
                    <a:gd name="connsiteY0" fmla="*/ 0 h 81854"/>
                    <a:gd name="connsiteX1" fmla="*/ 119177 w 154983"/>
                    <a:gd name="connsiteY1" fmla="*/ 52268 h 81854"/>
                    <a:gd name="connsiteX2" fmla="*/ 143529 w 154983"/>
                    <a:gd name="connsiteY2" fmla="*/ 35807 h 81854"/>
                    <a:gd name="connsiteX3" fmla="*/ 154984 w 154983"/>
                    <a:gd name="connsiteY3" fmla="*/ 41420 h 81854"/>
                    <a:gd name="connsiteX4" fmla="*/ 96571 w 154983"/>
                    <a:gd name="connsiteY4" fmla="*/ 81854 h 81854"/>
                    <a:gd name="connsiteX5" fmla="*/ 85116 w 154983"/>
                    <a:gd name="connsiteY5" fmla="*/ 76240 h 81854"/>
                    <a:gd name="connsiteX6" fmla="*/ 107798 w 154983"/>
                    <a:gd name="connsiteY6" fmla="*/ 58944 h 81854"/>
                    <a:gd name="connsiteX7" fmla="*/ 22682 w 154983"/>
                    <a:gd name="connsiteY7" fmla="*/ 17145 h 81854"/>
                    <a:gd name="connsiteX8" fmla="*/ 16310 w 154983"/>
                    <a:gd name="connsiteY8" fmla="*/ 42482 h 81854"/>
                    <a:gd name="connsiteX9" fmla="*/ 0 w 154983"/>
                    <a:gd name="connsiteY9" fmla="*/ 42634 h 81854"/>
                    <a:gd name="connsiteX10" fmla="*/ 7890 w 154983"/>
                    <a:gd name="connsiteY10" fmla="*/ 5841 h 81854"/>
                    <a:gd name="connsiteX11" fmla="*/ 16841 w 154983"/>
                    <a:gd name="connsiteY11" fmla="*/ 0 h 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4">
                      <a:moveTo>
                        <a:pt x="16841" y="0"/>
                      </a:moveTo>
                      <a:lnTo>
                        <a:pt x="119177" y="52268"/>
                      </a:lnTo>
                      <a:lnTo>
                        <a:pt x="143529" y="35807"/>
                      </a:lnTo>
                      <a:lnTo>
                        <a:pt x="154984" y="41420"/>
                      </a:lnTo>
                      <a:lnTo>
                        <a:pt x="96571" y="81854"/>
                      </a:lnTo>
                      <a:lnTo>
                        <a:pt x="85116" y="76240"/>
                      </a:lnTo>
                      <a:lnTo>
                        <a:pt x="107798" y="58944"/>
                      </a:lnTo>
                      <a:lnTo>
                        <a:pt x="22682" y="17145"/>
                      </a:lnTo>
                      <a:lnTo>
                        <a:pt x="16310" y="42482"/>
                      </a:lnTo>
                      <a:lnTo>
                        <a:pt x="0" y="42634"/>
                      </a:lnTo>
                      <a:lnTo>
                        <a:pt x="7890"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5" name="Freeform: Shape 309">
                  <a:extLst>
                    <a:ext uri="{FF2B5EF4-FFF2-40B4-BE49-F238E27FC236}">
                      <a16:creationId xmlns:a16="http://schemas.microsoft.com/office/drawing/2014/main" id="{1E0A4467-92CB-4B3C-8E04-D10B5FC25311}"/>
                    </a:ext>
                  </a:extLst>
                </p:cNvPr>
                <p:cNvSpPr/>
                <p:nvPr/>
              </p:nvSpPr>
              <p:spPr>
                <a:xfrm>
                  <a:off x="9547772" y="5646843"/>
                  <a:ext cx="155818" cy="81853"/>
                </a:xfrm>
                <a:custGeom>
                  <a:avLst/>
                  <a:gdLst>
                    <a:gd name="connsiteX0" fmla="*/ 16007 w 155818"/>
                    <a:gd name="connsiteY0" fmla="*/ 0 h 81853"/>
                    <a:gd name="connsiteX1" fmla="*/ 120771 w 155818"/>
                    <a:gd name="connsiteY1" fmla="*/ 51433 h 81853"/>
                    <a:gd name="connsiteX2" fmla="*/ 142694 w 155818"/>
                    <a:gd name="connsiteY2" fmla="*/ 35806 h 81853"/>
                    <a:gd name="connsiteX3" fmla="*/ 155818 w 155818"/>
                    <a:gd name="connsiteY3" fmla="*/ 42255 h 81853"/>
                    <a:gd name="connsiteX4" fmla="*/ 95737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3"/>
                      </a:lnTo>
                      <a:lnTo>
                        <a:pt x="142694" y="35806"/>
                      </a:lnTo>
                      <a:lnTo>
                        <a:pt x="155818" y="42255"/>
                      </a:lnTo>
                      <a:lnTo>
                        <a:pt x="95737"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6" name="Freeform: Shape 310">
                  <a:extLst>
                    <a:ext uri="{FF2B5EF4-FFF2-40B4-BE49-F238E27FC236}">
                      <a16:creationId xmlns:a16="http://schemas.microsoft.com/office/drawing/2014/main" id="{CB37B123-B3F8-4F80-94A5-B224C07055EC}"/>
                    </a:ext>
                  </a:extLst>
                </p:cNvPr>
                <p:cNvSpPr/>
                <p:nvPr/>
              </p:nvSpPr>
              <p:spPr>
                <a:xfrm>
                  <a:off x="9630042" y="5580671"/>
                  <a:ext cx="147628" cy="83014"/>
                </a:xfrm>
                <a:custGeom>
                  <a:avLst/>
                  <a:gdLst>
                    <a:gd name="connsiteX0" fmla="*/ 84169 w 147628"/>
                    <a:gd name="connsiteY0" fmla="*/ 3889 h 83014"/>
                    <a:gd name="connsiteX1" fmla="*/ 111175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20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4 h 83014"/>
                    <a:gd name="connsiteX12" fmla="*/ 1860 w 147628"/>
                    <a:gd name="connsiteY12" fmla="*/ 26572 h 83014"/>
                    <a:gd name="connsiteX13" fmla="*/ 14832 w 147628"/>
                    <a:gd name="connsiteY13" fmla="*/ 12614 h 83014"/>
                    <a:gd name="connsiteX14" fmla="*/ 35998 w 147628"/>
                    <a:gd name="connsiteY14" fmla="*/ 2676 h 83014"/>
                    <a:gd name="connsiteX15" fmla="*/ 59666 w 147628"/>
                    <a:gd name="connsiteY15" fmla="*/ 21 h 83014"/>
                    <a:gd name="connsiteX16" fmla="*/ 84169 w 147628"/>
                    <a:gd name="connsiteY16" fmla="*/ 3889 h 83014"/>
                    <a:gd name="connsiteX17" fmla="*/ 129382 w 147628"/>
                    <a:gd name="connsiteY17" fmla="*/ 44323 h 83014"/>
                    <a:gd name="connsiteX18" fmla="*/ 99038 w 147628"/>
                    <a:gd name="connsiteY18" fmla="*/ 23310 h 83014"/>
                    <a:gd name="connsiteX19" fmla="*/ 82652 w 147628"/>
                    <a:gd name="connsiteY19" fmla="*/ 15269 h 83014"/>
                    <a:gd name="connsiteX20" fmla="*/ 81438 w 147628"/>
                    <a:gd name="connsiteY20" fmla="*/ 67461 h 83014"/>
                    <a:gd name="connsiteX21" fmla="*/ 104272 w 147628"/>
                    <a:gd name="connsiteY21" fmla="*/ 70571 h 83014"/>
                    <a:gd name="connsiteX22" fmla="*/ 123768 w 147628"/>
                    <a:gd name="connsiteY22" fmla="*/ 63896 h 83014"/>
                    <a:gd name="connsiteX23" fmla="*/ 129382 w 147628"/>
                    <a:gd name="connsiteY23" fmla="*/ 44323 h 83014"/>
                    <a:gd name="connsiteX24" fmla="*/ 65052 w 147628"/>
                    <a:gd name="connsiteY24" fmla="*/ 63516 h 83014"/>
                    <a:gd name="connsiteX25" fmla="*/ 66266 w 147628"/>
                    <a:gd name="connsiteY25" fmla="*/ 11324 h 83014"/>
                    <a:gd name="connsiteX26" fmla="*/ 45025 w 147628"/>
                    <a:gd name="connsiteY26" fmla="*/ 9048 h 83014"/>
                    <a:gd name="connsiteX27" fmla="*/ 25529 w 147628"/>
                    <a:gd name="connsiteY27" fmla="*/ 15724 h 83014"/>
                    <a:gd name="connsiteX28" fmla="*/ 18322 w 147628"/>
                    <a:gd name="connsiteY28" fmla="*/ 34538 h 83014"/>
                    <a:gd name="connsiteX29" fmla="*/ 48666 w 147628"/>
                    <a:gd name="connsiteY29" fmla="*/ 55551 h 83014"/>
                    <a:gd name="connsiteX30" fmla="*/ 56859 w 147628"/>
                    <a:gd name="connsiteY30" fmla="*/ 59572 h 83014"/>
                    <a:gd name="connsiteX31" fmla="*/ 65052 w 147628"/>
                    <a:gd name="connsiteY31" fmla="*/ 63516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89"/>
                      </a:moveTo>
                      <a:cubicBezTo>
                        <a:pt x="93121" y="6241"/>
                        <a:pt x="101314" y="10262"/>
                        <a:pt x="111175" y="15117"/>
                      </a:cubicBezTo>
                      <a:cubicBezTo>
                        <a:pt x="120962" y="19972"/>
                        <a:pt x="129155" y="23917"/>
                        <a:pt x="134920" y="28772"/>
                      </a:cubicBezTo>
                      <a:cubicBezTo>
                        <a:pt x="140685" y="33627"/>
                        <a:pt x="144782" y="37648"/>
                        <a:pt x="146451" y="42579"/>
                      </a:cubicBezTo>
                      <a:cubicBezTo>
                        <a:pt x="148120" y="47434"/>
                        <a:pt x="148120" y="51530"/>
                        <a:pt x="145768" y="56461"/>
                      </a:cubicBezTo>
                      <a:cubicBezTo>
                        <a:pt x="143341" y="61392"/>
                        <a:pt x="139320" y="65488"/>
                        <a:pt x="132796" y="70420"/>
                      </a:cubicBezTo>
                      <a:cubicBezTo>
                        <a:pt x="126272" y="75351"/>
                        <a:pt x="118989" y="77854"/>
                        <a:pt x="111631" y="80357"/>
                      </a:cubicBezTo>
                      <a:cubicBezTo>
                        <a:pt x="104272" y="82861"/>
                        <a:pt x="96155" y="82937"/>
                        <a:pt x="87962" y="83012"/>
                      </a:cubicBezTo>
                      <a:cubicBezTo>
                        <a:pt x="79769" y="83088"/>
                        <a:pt x="70818" y="80661"/>
                        <a:pt x="61790" y="78309"/>
                      </a:cubicBezTo>
                      <a:cubicBezTo>
                        <a:pt x="52763" y="75957"/>
                        <a:pt x="44646" y="71937"/>
                        <a:pt x="36453" y="67916"/>
                      </a:cubicBezTo>
                      <a:cubicBezTo>
                        <a:pt x="26667" y="63061"/>
                        <a:pt x="18474" y="59116"/>
                        <a:pt x="12708" y="54261"/>
                      </a:cubicBezTo>
                      <a:cubicBezTo>
                        <a:pt x="6943" y="49406"/>
                        <a:pt x="2846" y="45386"/>
                        <a:pt x="1177" y="40454"/>
                      </a:cubicBezTo>
                      <a:cubicBezTo>
                        <a:pt x="-492" y="35599"/>
                        <a:pt x="-492" y="31503"/>
                        <a:pt x="1860" y="26572"/>
                      </a:cubicBezTo>
                      <a:cubicBezTo>
                        <a:pt x="4288" y="21641"/>
                        <a:pt x="8308" y="17545"/>
                        <a:pt x="14832" y="12614"/>
                      </a:cubicBezTo>
                      <a:cubicBezTo>
                        <a:pt x="21356" y="7683"/>
                        <a:pt x="28639" y="5179"/>
                        <a:pt x="35998" y="2676"/>
                      </a:cubicBezTo>
                      <a:cubicBezTo>
                        <a:pt x="43356" y="172"/>
                        <a:pt x="51473" y="96"/>
                        <a:pt x="59666" y="21"/>
                      </a:cubicBezTo>
                      <a:cubicBezTo>
                        <a:pt x="67859" y="-55"/>
                        <a:pt x="76052" y="-131"/>
                        <a:pt x="84169" y="3889"/>
                      </a:cubicBezTo>
                      <a:close/>
                      <a:moveTo>
                        <a:pt x="129382" y="44323"/>
                      </a:moveTo>
                      <a:cubicBezTo>
                        <a:pt x="124451" y="37800"/>
                        <a:pt x="115424" y="31351"/>
                        <a:pt x="99038" y="23310"/>
                      </a:cubicBezTo>
                      <a:cubicBezTo>
                        <a:pt x="92514" y="20124"/>
                        <a:pt x="87583" y="17696"/>
                        <a:pt x="82652" y="15269"/>
                      </a:cubicBezTo>
                      <a:lnTo>
                        <a:pt x="81438" y="67461"/>
                      </a:lnTo>
                      <a:cubicBezTo>
                        <a:pt x="88797" y="69054"/>
                        <a:pt x="96155" y="70647"/>
                        <a:pt x="104272" y="70571"/>
                      </a:cubicBezTo>
                      <a:cubicBezTo>
                        <a:pt x="110796" y="69737"/>
                        <a:pt x="118079" y="67234"/>
                        <a:pt x="123768" y="63896"/>
                      </a:cubicBezTo>
                      <a:cubicBezTo>
                        <a:pt x="131127" y="57372"/>
                        <a:pt x="134313" y="50771"/>
                        <a:pt x="129382" y="44323"/>
                      </a:cubicBezTo>
                      <a:close/>
                      <a:moveTo>
                        <a:pt x="65052" y="63516"/>
                      </a:moveTo>
                      <a:lnTo>
                        <a:pt x="66266" y="11324"/>
                      </a:lnTo>
                      <a:cubicBezTo>
                        <a:pt x="58907" y="9731"/>
                        <a:pt x="51549" y="8138"/>
                        <a:pt x="45025" y="9048"/>
                      </a:cubicBezTo>
                      <a:cubicBezTo>
                        <a:pt x="38501" y="9883"/>
                        <a:pt x="31218" y="12386"/>
                        <a:pt x="25529" y="15724"/>
                      </a:cubicBezTo>
                      <a:cubicBezTo>
                        <a:pt x="16577" y="21489"/>
                        <a:pt x="13391" y="28013"/>
                        <a:pt x="18322" y="34538"/>
                      </a:cubicBezTo>
                      <a:cubicBezTo>
                        <a:pt x="23253" y="41061"/>
                        <a:pt x="33949" y="48268"/>
                        <a:pt x="48666" y="55551"/>
                      </a:cubicBezTo>
                      <a:cubicBezTo>
                        <a:pt x="51928" y="57144"/>
                        <a:pt x="53597" y="57978"/>
                        <a:pt x="56859" y="59572"/>
                      </a:cubicBezTo>
                      <a:cubicBezTo>
                        <a:pt x="60197" y="61165"/>
                        <a:pt x="63459" y="62758"/>
                        <a:pt x="65052" y="63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7" name="Freeform: Shape 311">
                  <a:extLst>
                    <a:ext uri="{FF2B5EF4-FFF2-40B4-BE49-F238E27FC236}">
                      <a16:creationId xmlns:a16="http://schemas.microsoft.com/office/drawing/2014/main" id="{B40EF99A-8451-46E0-86F4-5CFA394C081C}"/>
                    </a:ext>
                  </a:extLst>
                </p:cNvPr>
                <p:cNvSpPr/>
                <p:nvPr/>
              </p:nvSpPr>
              <p:spPr>
                <a:xfrm>
                  <a:off x="9732039" y="5523948"/>
                  <a:ext cx="154149" cy="81778"/>
                </a:xfrm>
                <a:custGeom>
                  <a:avLst/>
                  <a:gdLst>
                    <a:gd name="connsiteX0" fmla="*/ 16007 w 154149"/>
                    <a:gd name="connsiteY0" fmla="*/ 0 h 81778"/>
                    <a:gd name="connsiteX1" fmla="*/ 119177 w 154149"/>
                    <a:gd name="connsiteY1" fmla="*/ 50599 h 81778"/>
                    <a:gd name="connsiteX2" fmla="*/ 142694 w 154149"/>
                    <a:gd name="connsiteY2" fmla="*/ 35731 h 81778"/>
                    <a:gd name="connsiteX3" fmla="*/ 154149 w 154149"/>
                    <a:gd name="connsiteY3" fmla="*/ 41344 h 81778"/>
                    <a:gd name="connsiteX4" fmla="*/ 95736 w 154149"/>
                    <a:gd name="connsiteY4" fmla="*/ 81778 h 81778"/>
                    <a:gd name="connsiteX5" fmla="*/ 82613 w 154149"/>
                    <a:gd name="connsiteY5" fmla="*/ 75330 h 81778"/>
                    <a:gd name="connsiteX6" fmla="*/ 106964 w 154149"/>
                    <a:gd name="connsiteY6" fmla="*/ 58868 h 81778"/>
                    <a:gd name="connsiteX7" fmla="*/ 20179 w 154149"/>
                    <a:gd name="connsiteY7" fmla="*/ 16310 h 81778"/>
                    <a:gd name="connsiteX8" fmla="*/ 15476 w 154149"/>
                    <a:gd name="connsiteY8" fmla="*/ 42482 h 81778"/>
                    <a:gd name="connsiteX9" fmla="*/ 0 w 154149"/>
                    <a:gd name="connsiteY9" fmla="*/ 40965 h 81778"/>
                    <a:gd name="connsiteX10" fmla="*/ 7055 w 154149"/>
                    <a:gd name="connsiteY10" fmla="*/ 5841 h 81778"/>
                    <a:gd name="connsiteX11" fmla="*/ 16007 w 154149"/>
                    <a:gd name="connsiteY11" fmla="*/ 0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8">
                      <a:moveTo>
                        <a:pt x="16007" y="0"/>
                      </a:moveTo>
                      <a:lnTo>
                        <a:pt x="119177" y="50599"/>
                      </a:lnTo>
                      <a:lnTo>
                        <a:pt x="142694" y="35731"/>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3" name="Graphic 3">
                <a:extLst>
                  <a:ext uri="{FF2B5EF4-FFF2-40B4-BE49-F238E27FC236}">
                    <a16:creationId xmlns:a16="http://schemas.microsoft.com/office/drawing/2014/main" id="{B8A3A927-2A85-4B0D-A517-9626AC34D052}"/>
                  </a:ext>
                </a:extLst>
              </p:cNvPr>
              <p:cNvGrpSpPr/>
              <p:nvPr/>
            </p:nvGrpSpPr>
            <p:grpSpPr>
              <a:xfrm>
                <a:off x="7434100" y="4962597"/>
                <a:ext cx="1352552" cy="929454"/>
                <a:chOff x="9236262" y="5465479"/>
                <a:chExt cx="1212395" cy="833140"/>
              </a:xfrm>
            </p:grpSpPr>
            <p:sp>
              <p:nvSpPr>
                <p:cNvPr id="273" name="Freeform: Shape 313">
                  <a:extLst>
                    <a:ext uri="{FF2B5EF4-FFF2-40B4-BE49-F238E27FC236}">
                      <a16:creationId xmlns:a16="http://schemas.microsoft.com/office/drawing/2014/main" id="{4F723DB3-2077-45DE-A8C9-0BB5554D3B66}"/>
                    </a:ext>
                  </a:extLst>
                </p:cNvPr>
                <p:cNvSpPr/>
                <p:nvPr/>
              </p:nvSpPr>
              <p:spPr>
                <a:xfrm>
                  <a:off x="9236326" y="5596869"/>
                  <a:ext cx="1212331" cy="701750"/>
                </a:xfrm>
                <a:custGeom>
                  <a:avLst/>
                  <a:gdLst>
                    <a:gd name="connsiteX0" fmla="*/ 1189688 w 1212331"/>
                    <a:gd name="connsiteY0" fmla="*/ 323983 h 701750"/>
                    <a:gd name="connsiteX1" fmla="*/ 1189688 w 1212331"/>
                    <a:gd name="connsiteY1" fmla="*/ 385658 h 701750"/>
                    <a:gd name="connsiteX2" fmla="*/ 668524 w 1212331"/>
                    <a:gd name="connsiteY2" fmla="*/ 688949 h 701750"/>
                    <a:gd name="connsiteX3" fmla="*/ 560877 w 1212331"/>
                    <a:gd name="connsiteY3" fmla="*/ 688949 h 701750"/>
                    <a:gd name="connsiteX4" fmla="*/ 22645 w 1212331"/>
                    <a:gd name="connsiteY4" fmla="*/ 377768 h 701750"/>
                    <a:gd name="connsiteX5" fmla="*/ 22645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2"/>
                        <a:pt x="1219880" y="368589"/>
                        <a:pt x="1189688" y="385658"/>
                      </a:cubicBezTo>
                      <a:lnTo>
                        <a:pt x="668524" y="688949"/>
                      </a:lnTo>
                      <a:cubicBezTo>
                        <a:pt x="639621" y="706018"/>
                        <a:pt x="591070" y="706018"/>
                        <a:pt x="560877" y="688949"/>
                      </a:cubicBezTo>
                      <a:lnTo>
                        <a:pt x="22645" y="377768"/>
                      </a:lnTo>
                      <a:cubicBezTo>
                        <a:pt x="-7548" y="360700"/>
                        <a:pt x="-7548" y="333162"/>
                        <a:pt x="22645"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4" name="Freeform: Shape 314">
                  <a:extLst>
                    <a:ext uri="{FF2B5EF4-FFF2-40B4-BE49-F238E27FC236}">
                      <a16:creationId xmlns:a16="http://schemas.microsoft.com/office/drawing/2014/main" id="{3E85BBF4-8BC6-4745-A20D-B60BB9BD9380}"/>
                    </a:ext>
                  </a:extLst>
                </p:cNvPr>
                <p:cNvSpPr/>
                <p:nvPr/>
              </p:nvSpPr>
              <p:spPr>
                <a:xfrm>
                  <a:off x="9236364" y="5809716"/>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4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4"/>
                      </a:cubicBezTo>
                      <a:lnTo>
                        <a:pt x="562129" y="397359"/>
                      </a:lnTo>
                      <a:cubicBezTo>
                        <a:pt x="592321" y="414428"/>
                        <a:pt x="640948" y="414428"/>
                        <a:pt x="669775" y="397359"/>
                      </a:cubicBezTo>
                      <a:lnTo>
                        <a:pt x="1189650" y="95433"/>
                      </a:lnTo>
                      <a:cubicBezTo>
                        <a:pt x="1204063" y="87544"/>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5" name="Freeform: Shape 315">
                  <a:extLst>
                    <a:ext uri="{FF2B5EF4-FFF2-40B4-BE49-F238E27FC236}">
                      <a16:creationId xmlns:a16="http://schemas.microsoft.com/office/drawing/2014/main" id="{7CE22285-AC71-42A2-AF01-38653436EC60}"/>
                    </a:ext>
                  </a:extLst>
                </p:cNvPr>
                <p:cNvSpPr/>
                <p:nvPr/>
              </p:nvSpPr>
              <p:spPr>
                <a:xfrm>
                  <a:off x="9236262" y="5465479"/>
                  <a:ext cx="1212320"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2" y="324362"/>
                        <a:pt x="22633" y="316093"/>
                      </a:cubicBezTo>
                      <a:lnTo>
                        <a:pt x="543797" y="12802"/>
                      </a:lnTo>
                      <a:cubicBezTo>
                        <a:pt x="572700" y="-4267"/>
                        <a:pt x="621251"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4" name="Graphic 3">
                <a:extLst>
                  <a:ext uri="{FF2B5EF4-FFF2-40B4-BE49-F238E27FC236}">
                    <a16:creationId xmlns:a16="http://schemas.microsoft.com/office/drawing/2014/main" id="{687C958E-9FD7-4789-9767-6E824CE55D74}"/>
                  </a:ext>
                </a:extLst>
              </p:cNvPr>
              <p:cNvGrpSpPr/>
              <p:nvPr/>
            </p:nvGrpSpPr>
            <p:grpSpPr>
              <a:xfrm>
                <a:off x="7857959" y="4775203"/>
                <a:ext cx="717921" cy="635856"/>
                <a:chOff x="9616199" y="5297494"/>
                <a:chExt cx="643527" cy="569965"/>
              </a:xfrm>
            </p:grpSpPr>
            <p:sp>
              <p:nvSpPr>
                <p:cNvPr id="266" name="Freeform: Shape 317">
                  <a:extLst>
                    <a:ext uri="{FF2B5EF4-FFF2-40B4-BE49-F238E27FC236}">
                      <a16:creationId xmlns:a16="http://schemas.microsoft.com/office/drawing/2014/main" id="{E38AC43E-6FA1-4CE4-9E94-EACC37360CA3}"/>
                    </a:ext>
                  </a:extLst>
                </p:cNvPr>
                <p:cNvSpPr/>
                <p:nvPr/>
              </p:nvSpPr>
              <p:spPr>
                <a:xfrm>
                  <a:off x="9723770" y="5297494"/>
                  <a:ext cx="535956" cy="499989"/>
                </a:xfrm>
                <a:custGeom>
                  <a:avLst/>
                  <a:gdLst>
                    <a:gd name="connsiteX0" fmla="*/ 448793 w 535956"/>
                    <a:gd name="connsiteY0" fmla="*/ 292074 h 499989"/>
                    <a:gd name="connsiteX1" fmla="*/ 448793 w 535956"/>
                    <a:gd name="connsiteY1" fmla="*/ 292377 h 499989"/>
                    <a:gd name="connsiteX2" fmla="*/ 449020 w 535956"/>
                    <a:gd name="connsiteY2" fmla="*/ 292529 h 499989"/>
                    <a:gd name="connsiteX3" fmla="*/ 510619 w 535956"/>
                    <a:gd name="connsiteY3" fmla="*/ 356632 h 499989"/>
                    <a:gd name="connsiteX4" fmla="*/ 535957 w 535956"/>
                    <a:gd name="connsiteY4" fmla="*/ 439699 h 499989"/>
                    <a:gd name="connsiteX5" fmla="*/ 509557 w 535956"/>
                    <a:gd name="connsiteY5" fmla="*/ 494774 h 499989"/>
                    <a:gd name="connsiteX6" fmla="*/ 446138 w 535956"/>
                    <a:gd name="connsiteY6" fmla="*/ 488478 h 499989"/>
                    <a:gd name="connsiteX7" fmla="*/ 89668 w 535956"/>
                    <a:gd name="connsiteY7" fmla="*/ 292301 h 499989"/>
                    <a:gd name="connsiteX8" fmla="*/ 26172 w 535956"/>
                    <a:gd name="connsiteY8" fmla="*/ 227668 h 499989"/>
                    <a:gd name="connsiteX9" fmla="*/ 0 w 535956"/>
                    <a:gd name="connsiteY9" fmla="*/ 143083 h 499989"/>
                    <a:gd name="connsiteX10" fmla="*/ 26400 w 535956"/>
                    <a:gd name="connsiteY10" fmla="*/ 88008 h 499989"/>
                    <a:gd name="connsiteX11" fmla="*/ 79350 w 535956"/>
                    <a:gd name="connsiteY11" fmla="*/ 88767 h 499989"/>
                    <a:gd name="connsiteX12" fmla="*/ 80033 w 535956"/>
                    <a:gd name="connsiteY12" fmla="*/ 89070 h 499989"/>
                    <a:gd name="connsiteX13" fmla="*/ 80109 w 535956"/>
                    <a:gd name="connsiteY13" fmla="*/ 88312 h 499989"/>
                    <a:gd name="connsiteX14" fmla="*/ 122743 w 535956"/>
                    <a:gd name="connsiteY14" fmla="*/ 9340 h 499989"/>
                    <a:gd name="connsiteX15" fmla="*/ 122743 w 535956"/>
                    <a:gd name="connsiteY15" fmla="*/ 9340 h 499989"/>
                    <a:gd name="connsiteX16" fmla="*/ 226975 w 535956"/>
                    <a:gd name="connsiteY16" fmla="*/ 19202 h 499989"/>
                    <a:gd name="connsiteX17" fmla="*/ 349112 w 535956"/>
                    <a:gd name="connsiteY17" fmla="*/ 158179 h 499989"/>
                    <a:gd name="connsiteX18" fmla="*/ 349188 w 535956"/>
                    <a:gd name="connsiteY18" fmla="*/ 158407 h 499989"/>
                    <a:gd name="connsiteX19" fmla="*/ 349415 w 535956"/>
                    <a:gd name="connsiteY19" fmla="*/ 158483 h 499989"/>
                    <a:gd name="connsiteX20" fmla="*/ 368987 w 535956"/>
                    <a:gd name="connsiteY20" fmla="*/ 166904 h 499989"/>
                    <a:gd name="connsiteX21" fmla="*/ 423379 w 535956"/>
                    <a:gd name="connsiteY21" fmla="*/ 220385 h 499989"/>
                    <a:gd name="connsiteX22" fmla="*/ 448793 w 535956"/>
                    <a:gd name="connsiteY22" fmla="*/ 292074 h 49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956" h="499989">
                      <a:moveTo>
                        <a:pt x="448793" y="292074"/>
                      </a:moveTo>
                      <a:lnTo>
                        <a:pt x="448793" y="292377"/>
                      </a:lnTo>
                      <a:lnTo>
                        <a:pt x="449020" y="292529"/>
                      </a:lnTo>
                      <a:cubicBezTo>
                        <a:pt x="473144" y="306867"/>
                        <a:pt x="494916" y="330156"/>
                        <a:pt x="510619" y="356632"/>
                      </a:cubicBezTo>
                      <a:cubicBezTo>
                        <a:pt x="526323" y="383107"/>
                        <a:pt x="535957" y="412692"/>
                        <a:pt x="535957" y="439699"/>
                      </a:cubicBezTo>
                      <a:cubicBezTo>
                        <a:pt x="535957" y="466933"/>
                        <a:pt x="525488" y="485746"/>
                        <a:pt x="509557" y="494774"/>
                      </a:cubicBezTo>
                      <a:cubicBezTo>
                        <a:pt x="492868" y="503119"/>
                        <a:pt x="470565" y="501753"/>
                        <a:pt x="446138" y="488478"/>
                      </a:cubicBezTo>
                      <a:lnTo>
                        <a:pt x="89668" y="292301"/>
                      </a:lnTo>
                      <a:cubicBezTo>
                        <a:pt x="64785" y="278267"/>
                        <a:pt x="42406" y="254674"/>
                        <a:pt x="26172" y="227668"/>
                      </a:cubicBezTo>
                      <a:cubicBezTo>
                        <a:pt x="9938" y="200661"/>
                        <a:pt x="0" y="170317"/>
                        <a:pt x="0" y="143083"/>
                      </a:cubicBezTo>
                      <a:cubicBezTo>
                        <a:pt x="0" y="115773"/>
                        <a:pt x="10469" y="97036"/>
                        <a:pt x="26400" y="88008"/>
                      </a:cubicBezTo>
                      <a:cubicBezTo>
                        <a:pt x="40282" y="80346"/>
                        <a:pt x="59096" y="80346"/>
                        <a:pt x="79350" y="88767"/>
                      </a:cubicBezTo>
                      <a:lnTo>
                        <a:pt x="80033" y="89070"/>
                      </a:lnTo>
                      <a:lnTo>
                        <a:pt x="80109" y="88312"/>
                      </a:lnTo>
                      <a:cubicBezTo>
                        <a:pt x="82916" y="49774"/>
                        <a:pt x="98316" y="22540"/>
                        <a:pt x="122743" y="9340"/>
                      </a:cubicBezTo>
                      <a:lnTo>
                        <a:pt x="122743" y="9340"/>
                      </a:lnTo>
                      <a:cubicBezTo>
                        <a:pt x="149218" y="-5301"/>
                        <a:pt x="186314" y="-3252"/>
                        <a:pt x="226975" y="19202"/>
                      </a:cubicBezTo>
                      <a:cubicBezTo>
                        <a:pt x="277499" y="47271"/>
                        <a:pt x="322409" y="100601"/>
                        <a:pt x="349112" y="158179"/>
                      </a:cubicBezTo>
                      <a:lnTo>
                        <a:pt x="349188" y="158407"/>
                      </a:lnTo>
                      <a:lnTo>
                        <a:pt x="349415" y="158483"/>
                      </a:lnTo>
                      <a:cubicBezTo>
                        <a:pt x="355712" y="160607"/>
                        <a:pt x="362008" y="163414"/>
                        <a:pt x="368987" y="166904"/>
                      </a:cubicBezTo>
                      <a:cubicBezTo>
                        <a:pt x="390000" y="178434"/>
                        <a:pt x="409041" y="197855"/>
                        <a:pt x="423379" y="220385"/>
                      </a:cubicBezTo>
                      <a:cubicBezTo>
                        <a:pt x="437565" y="242688"/>
                        <a:pt x="447048" y="268254"/>
                        <a:pt x="448793" y="292074"/>
                      </a:cubicBezTo>
                      <a:close/>
                    </a:path>
                  </a:pathLst>
                </a:custGeom>
                <a:noFill/>
                <a:ln w="2026"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7" name="Freeform: Shape 318">
                  <a:extLst>
                    <a:ext uri="{FF2B5EF4-FFF2-40B4-BE49-F238E27FC236}">
                      <a16:creationId xmlns:a16="http://schemas.microsoft.com/office/drawing/2014/main" id="{FEB538FC-6547-49E3-845F-989C120D31DE}"/>
                    </a:ext>
                  </a:extLst>
                </p:cNvPr>
                <p:cNvSpPr/>
                <p:nvPr/>
              </p:nvSpPr>
              <p:spPr>
                <a:xfrm>
                  <a:off x="9704805" y="5311085"/>
                  <a:ext cx="534970" cy="499055"/>
                </a:xfrm>
                <a:custGeom>
                  <a:avLst/>
                  <a:gdLst>
                    <a:gd name="connsiteX0" fmla="*/ 447731 w 534970"/>
                    <a:gd name="connsiteY0" fmla="*/ 291759 h 499055"/>
                    <a:gd name="connsiteX1" fmla="*/ 447807 w 534970"/>
                    <a:gd name="connsiteY1" fmla="*/ 292365 h 499055"/>
                    <a:gd name="connsiteX2" fmla="*/ 448337 w 534970"/>
                    <a:gd name="connsiteY2" fmla="*/ 292669 h 499055"/>
                    <a:gd name="connsiteX3" fmla="*/ 509709 w 534970"/>
                    <a:gd name="connsiteY3" fmla="*/ 356620 h 499055"/>
                    <a:gd name="connsiteX4" fmla="*/ 534971 w 534970"/>
                    <a:gd name="connsiteY4" fmla="*/ 439384 h 499055"/>
                    <a:gd name="connsiteX5" fmla="*/ 508875 w 534970"/>
                    <a:gd name="connsiteY5" fmla="*/ 493928 h 499055"/>
                    <a:gd name="connsiteX6" fmla="*/ 445910 w 534970"/>
                    <a:gd name="connsiteY6" fmla="*/ 487632 h 499055"/>
                    <a:gd name="connsiteX7" fmla="*/ 89440 w 534970"/>
                    <a:gd name="connsiteY7" fmla="*/ 291455 h 499055"/>
                    <a:gd name="connsiteX8" fmla="*/ 89440 w 534970"/>
                    <a:gd name="connsiteY8" fmla="*/ 291455 h 499055"/>
                    <a:gd name="connsiteX9" fmla="*/ 26096 w 534970"/>
                    <a:gd name="connsiteY9" fmla="*/ 226974 h 499055"/>
                    <a:gd name="connsiteX10" fmla="*/ 0 w 534970"/>
                    <a:gd name="connsiteY10" fmla="*/ 142616 h 499055"/>
                    <a:gd name="connsiteX11" fmla="*/ 26172 w 534970"/>
                    <a:gd name="connsiteY11" fmla="*/ 87996 h 499055"/>
                    <a:gd name="connsiteX12" fmla="*/ 78668 w 534970"/>
                    <a:gd name="connsiteY12" fmla="*/ 88755 h 499055"/>
                    <a:gd name="connsiteX13" fmla="*/ 80109 w 534970"/>
                    <a:gd name="connsiteY13" fmla="*/ 89362 h 499055"/>
                    <a:gd name="connsiteX14" fmla="*/ 80185 w 534970"/>
                    <a:gd name="connsiteY14" fmla="*/ 87845 h 499055"/>
                    <a:gd name="connsiteX15" fmla="*/ 122515 w 534970"/>
                    <a:gd name="connsiteY15" fmla="*/ 9253 h 499055"/>
                    <a:gd name="connsiteX16" fmla="*/ 122515 w 534970"/>
                    <a:gd name="connsiteY16" fmla="*/ 9253 h 499055"/>
                    <a:gd name="connsiteX17" fmla="*/ 226217 w 534970"/>
                    <a:gd name="connsiteY17" fmla="*/ 19115 h 499055"/>
                    <a:gd name="connsiteX18" fmla="*/ 348125 w 534970"/>
                    <a:gd name="connsiteY18" fmla="*/ 157789 h 499055"/>
                    <a:gd name="connsiteX19" fmla="*/ 348353 w 534970"/>
                    <a:gd name="connsiteY19" fmla="*/ 158244 h 499055"/>
                    <a:gd name="connsiteX20" fmla="*/ 348808 w 534970"/>
                    <a:gd name="connsiteY20" fmla="*/ 158395 h 499055"/>
                    <a:gd name="connsiteX21" fmla="*/ 368304 w 534970"/>
                    <a:gd name="connsiteY21" fmla="*/ 166740 h 499055"/>
                    <a:gd name="connsiteX22" fmla="*/ 422469 w 534970"/>
                    <a:gd name="connsiteY22" fmla="*/ 220070 h 499055"/>
                    <a:gd name="connsiteX23" fmla="*/ 447731 w 534970"/>
                    <a:gd name="connsiteY23" fmla="*/ 291759 h 4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970" h="499055">
                      <a:moveTo>
                        <a:pt x="447731" y="291759"/>
                      </a:moveTo>
                      <a:lnTo>
                        <a:pt x="447807" y="292365"/>
                      </a:lnTo>
                      <a:lnTo>
                        <a:pt x="448337" y="292669"/>
                      </a:lnTo>
                      <a:cubicBezTo>
                        <a:pt x="472386" y="307007"/>
                        <a:pt x="494082" y="330220"/>
                        <a:pt x="509709" y="356620"/>
                      </a:cubicBezTo>
                      <a:cubicBezTo>
                        <a:pt x="525336" y="383019"/>
                        <a:pt x="534971" y="412529"/>
                        <a:pt x="534971" y="439384"/>
                      </a:cubicBezTo>
                      <a:cubicBezTo>
                        <a:pt x="534971" y="466542"/>
                        <a:pt x="524578" y="485052"/>
                        <a:pt x="508875" y="493928"/>
                      </a:cubicBezTo>
                      <a:cubicBezTo>
                        <a:pt x="492412" y="502121"/>
                        <a:pt x="470337" y="500831"/>
                        <a:pt x="445910" y="487632"/>
                      </a:cubicBezTo>
                      <a:lnTo>
                        <a:pt x="89440" y="291455"/>
                      </a:lnTo>
                      <a:cubicBezTo>
                        <a:pt x="89440" y="291455"/>
                        <a:pt x="89440" y="291455"/>
                        <a:pt x="89440" y="291455"/>
                      </a:cubicBezTo>
                      <a:cubicBezTo>
                        <a:pt x="64709" y="277497"/>
                        <a:pt x="42330" y="253904"/>
                        <a:pt x="26096" y="226974"/>
                      </a:cubicBezTo>
                      <a:cubicBezTo>
                        <a:pt x="9938" y="200043"/>
                        <a:pt x="0" y="169850"/>
                        <a:pt x="0" y="142616"/>
                      </a:cubicBezTo>
                      <a:cubicBezTo>
                        <a:pt x="0" y="115458"/>
                        <a:pt x="10393" y="96948"/>
                        <a:pt x="26172" y="87996"/>
                      </a:cubicBezTo>
                      <a:cubicBezTo>
                        <a:pt x="39827" y="80486"/>
                        <a:pt x="58489" y="80410"/>
                        <a:pt x="78668" y="88755"/>
                      </a:cubicBezTo>
                      <a:lnTo>
                        <a:pt x="80109" y="89362"/>
                      </a:lnTo>
                      <a:lnTo>
                        <a:pt x="80185" y="87845"/>
                      </a:lnTo>
                      <a:cubicBezTo>
                        <a:pt x="82992" y="49383"/>
                        <a:pt x="98316" y="22377"/>
                        <a:pt x="122515" y="9253"/>
                      </a:cubicBezTo>
                      <a:lnTo>
                        <a:pt x="122515" y="9253"/>
                      </a:lnTo>
                      <a:cubicBezTo>
                        <a:pt x="148763" y="-5237"/>
                        <a:pt x="185631" y="-3264"/>
                        <a:pt x="226217" y="19115"/>
                      </a:cubicBezTo>
                      <a:cubicBezTo>
                        <a:pt x="276589" y="47108"/>
                        <a:pt x="321422" y="100362"/>
                        <a:pt x="348125" y="157789"/>
                      </a:cubicBezTo>
                      <a:lnTo>
                        <a:pt x="348353" y="158244"/>
                      </a:lnTo>
                      <a:lnTo>
                        <a:pt x="348808" y="158395"/>
                      </a:lnTo>
                      <a:cubicBezTo>
                        <a:pt x="355029" y="160443"/>
                        <a:pt x="361325" y="163250"/>
                        <a:pt x="368304" y="166740"/>
                      </a:cubicBezTo>
                      <a:cubicBezTo>
                        <a:pt x="389166" y="178271"/>
                        <a:pt x="408207" y="197615"/>
                        <a:pt x="422469" y="220070"/>
                      </a:cubicBezTo>
                      <a:cubicBezTo>
                        <a:pt x="436579" y="242601"/>
                        <a:pt x="446062" y="268090"/>
                        <a:pt x="447731" y="291759"/>
                      </a:cubicBezTo>
                      <a:close/>
                    </a:path>
                  </a:pathLst>
                </a:custGeom>
                <a:noFill/>
                <a:ln w="4052"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8" name="Freeform: Shape 319">
                  <a:extLst>
                    <a:ext uri="{FF2B5EF4-FFF2-40B4-BE49-F238E27FC236}">
                      <a16:creationId xmlns:a16="http://schemas.microsoft.com/office/drawing/2014/main" id="{31B7E8CE-2D50-4079-8118-2DC788326D95}"/>
                    </a:ext>
                  </a:extLst>
                </p:cNvPr>
                <p:cNvSpPr/>
                <p:nvPr/>
              </p:nvSpPr>
              <p:spPr>
                <a:xfrm>
                  <a:off x="9685915" y="5324772"/>
                  <a:ext cx="533908" cy="497982"/>
                </a:xfrm>
                <a:custGeom>
                  <a:avLst/>
                  <a:gdLst>
                    <a:gd name="connsiteX0" fmla="*/ 446669 w 533908"/>
                    <a:gd name="connsiteY0" fmla="*/ 291347 h 497982"/>
                    <a:gd name="connsiteX1" fmla="*/ 446745 w 533908"/>
                    <a:gd name="connsiteY1" fmla="*/ 292182 h 497982"/>
                    <a:gd name="connsiteX2" fmla="*/ 447503 w 533908"/>
                    <a:gd name="connsiteY2" fmla="*/ 292637 h 497982"/>
                    <a:gd name="connsiteX3" fmla="*/ 508723 w 533908"/>
                    <a:gd name="connsiteY3" fmla="*/ 356360 h 497982"/>
                    <a:gd name="connsiteX4" fmla="*/ 533909 w 533908"/>
                    <a:gd name="connsiteY4" fmla="*/ 438821 h 497982"/>
                    <a:gd name="connsiteX5" fmla="*/ 508040 w 533908"/>
                    <a:gd name="connsiteY5" fmla="*/ 492910 h 497982"/>
                    <a:gd name="connsiteX6" fmla="*/ 445606 w 533908"/>
                    <a:gd name="connsiteY6" fmla="*/ 486613 h 497982"/>
                    <a:gd name="connsiteX7" fmla="*/ 89136 w 533908"/>
                    <a:gd name="connsiteY7" fmla="*/ 290437 h 497982"/>
                    <a:gd name="connsiteX8" fmla="*/ 89136 w 533908"/>
                    <a:gd name="connsiteY8" fmla="*/ 290437 h 497982"/>
                    <a:gd name="connsiteX9" fmla="*/ 26020 w 533908"/>
                    <a:gd name="connsiteY9" fmla="*/ 226183 h 497982"/>
                    <a:gd name="connsiteX10" fmla="*/ 0 w 533908"/>
                    <a:gd name="connsiteY10" fmla="*/ 142129 h 497982"/>
                    <a:gd name="connsiteX11" fmla="*/ 25869 w 533908"/>
                    <a:gd name="connsiteY11" fmla="*/ 88040 h 497982"/>
                    <a:gd name="connsiteX12" fmla="*/ 77833 w 533908"/>
                    <a:gd name="connsiteY12" fmla="*/ 88799 h 497982"/>
                    <a:gd name="connsiteX13" fmla="*/ 79957 w 533908"/>
                    <a:gd name="connsiteY13" fmla="*/ 89633 h 497982"/>
                    <a:gd name="connsiteX14" fmla="*/ 80109 w 533908"/>
                    <a:gd name="connsiteY14" fmla="*/ 87357 h 497982"/>
                    <a:gd name="connsiteX15" fmla="*/ 122136 w 533908"/>
                    <a:gd name="connsiteY15" fmla="*/ 9221 h 497982"/>
                    <a:gd name="connsiteX16" fmla="*/ 122136 w 533908"/>
                    <a:gd name="connsiteY16" fmla="*/ 9221 h 497982"/>
                    <a:gd name="connsiteX17" fmla="*/ 225307 w 533908"/>
                    <a:gd name="connsiteY17" fmla="*/ 19083 h 497982"/>
                    <a:gd name="connsiteX18" fmla="*/ 346911 w 533908"/>
                    <a:gd name="connsiteY18" fmla="*/ 157529 h 497982"/>
                    <a:gd name="connsiteX19" fmla="*/ 347215 w 533908"/>
                    <a:gd name="connsiteY19" fmla="*/ 158211 h 497982"/>
                    <a:gd name="connsiteX20" fmla="*/ 347898 w 533908"/>
                    <a:gd name="connsiteY20" fmla="*/ 158439 h 497982"/>
                    <a:gd name="connsiteX21" fmla="*/ 367318 w 533908"/>
                    <a:gd name="connsiteY21" fmla="*/ 166784 h 497982"/>
                    <a:gd name="connsiteX22" fmla="*/ 421255 w 533908"/>
                    <a:gd name="connsiteY22" fmla="*/ 219886 h 497982"/>
                    <a:gd name="connsiteX23" fmla="*/ 446669 w 533908"/>
                    <a:gd name="connsiteY23" fmla="*/ 291347 h 4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908" h="497982">
                      <a:moveTo>
                        <a:pt x="446669" y="291347"/>
                      </a:moveTo>
                      <a:lnTo>
                        <a:pt x="446745" y="292182"/>
                      </a:lnTo>
                      <a:lnTo>
                        <a:pt x="447503" y="292637"/>
                      </a:lnTo>
                      <a:cubicBezTo>
                        <a:pt x="471475" y="306899"/>
                        <a:pt x="493095" y="330036"/>
                        <a:pt x="508723" y="356360"/>
                      </a:cubicBezTo>
                      <a:cubicBezTo>
                        <a:pt x="524350" y="382684"/>
                        <a:pt x="533909" y="412118"/>
                        <a:pt x="533909" y="438821"/>
                      </a:cubicBezTo>
                      <a:cubicBezTo>
                        <a:pt x="533909" y="465827"/>
                        <a:pt x="523592" y="484109"/>
                        <a:pt x="508040" y="492910"/>
                      </a:cubicBezTo>
                      <a:cubicBezTo>
                        <a:pt x="491806" y="501027"/>
                        <a:pt x="469882" y="499737"/>
                        <a:pt x="445606" y="486613"/>
                      </a:cubicBezTo>
                      <a:lnTo>
                        <a:pt x="89136" y="290437"/>
                      </a:lnTo>
                      <a:cubicBezTo>
                        <a:pt x="89136" y="290437"/>
                        <a:pt x="89136" y="290437"/>
                        <a:pt x="89136" y="290437"/>
                      </a:cubicBezTo>
                      <a:cubicBezTo>
                        <a:pt x="64482" y="276554"/>
                        <a:pt x="42179" y="253038"/>
                        <a:pt x="26020" y="226183"/>
                      </a:cubicBezTo>
                      <a:cubicBezTo>
                        <a:pt x="9862" y="199328"/>
                        <a:pt x="0" y="169211"/>
                        <a:pt x="0" y="142129"/>
                      </a:cubicBezTo>
                      <a:cubicBezTo>
                        <a:pt x="0" y="115122"/>
                        <a:pt x="10393" y="96764"/>
                        <a:pt x="25869" y="88040"/>
                      </a:cubicBezTo>
                      <a:cubicBezTo>
                        <a:pt x="39372" y="80606"/>
                        <a:pt x="57806" y="80530"/>
                        <a:pt x="77833" y="88799"/>
                      </a:cubicBezTo>
                      <a:lnTo>
                        <a:pt x="79957" y="89633"/>
                      </a:lnTo>
                      <a:lnTo>
                        <a:pt x="80109" y="87357"/>
                      </a:lnTo>
                      <a:cubicBezTo>
                        <a:pt x="82916" y="49048"/>
                        <a:pt x="98164" y="22269"/>
                        <a:pt x="122136" y="9221"/>
                      </a:cubicBezTo>
                      <a:lnTo>
                        <a:pt x="122136" y="9221"/>
                      </a:lnTo>
                      <a:cubicBezTo>
                        <a:pt x="148156" y="-5193"/>
                        <a:pt x="184797" y="-3296"/>
                        <a:pt x="225307" y="19083"/>
                      </a:cubicBezTo>
                      <a:cubicBezTo>
                        <a:pt x="275527" y="46999"/>
                        <a:pt x="320360" y="100102"/>
                        <a:pt x="346911" y="157529"/>
                      </a:cubicBezTo>
                      <a:lnTo>
                        <a:pt x="347215" y="158211"/>
                      </a:lnTo>
                      <a:lnTo>
                        <a:pt x="347898" y="158439"/>
                      </a:lnTo>
                      <a:cubicBezTo>
                        <a:pt x="354118" y="160487"/>
                        <a:pt x="360339" y="163294"/>
                        <a:pt x="367318" y="166784"/>
                      </a:cubicBezTo>
                      <a:cubicBezTo>
                        <a:pt x="388104" y="178239"/>
                        <a:pt x="407069" y="197507"/>
                        <a:pt x="421255" y="219886"/>
                      </a:cubicBezTo>
                      <a:cubicBezTo>
                        <a:pt x="435517" y="242341"/>
                        <a:pt x="444924" y="267755"/>
                        <a:pt x="446669" y="291347"/>
                      </a:cubicBezTo>
                      <a:close/>
                    </a:path>
                  </a:pathLst>
                </a:custGeom>
                <a:noFill/>
                <a:ln w="6079"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9" name="Freeform: Shape 320">
                  <a:extLst>
                    <a:ext uri="{FF2B5EF4-FFF2-40B4-BE49-F238E27FC236}">
                      <a16:creationId xmlns:a16="http://schemas.microsoft.com/office/drawing/2014/main" id="{CAE5FE49-BE68-4E4A-9F7A-9DCA8E89B64D}"/>
                    </a:ext>
                  </a:extLst>
                </p:cNvPr>
                <p:cNvSpPr/>
                <p:nvPr/>
              </p:nvSpPr>
              <p:spPr>
                <a:xfrm>
                  <a:off x="9667026" y="5338666"/>
                  <a:ext cx="532694" cy="496843"/>
                </a:xfrm>
                <a:custGeom>
                  <a:avLst/>
                  <a:gdLst>
                    <a:gd name="connsiteX0" fmla="*/ 445531 w 532694"/>
                    <a:gd name="connsiteY0" fmla="*/ 290729 h 496843"/>
                    <a:gd name="connsiteX1" fmla="*/ 445607 w 532694"/>
                    <a:gd name="connsiteY1" fmla="*/ 291866 h 496843"/>
                    <a:gd name="connsiteX2" fmla="*/ 446593 w 532694"/>
                    <a:gd name="connsiteY2" fmla="*/ 292473 h 496843"/>
                    <a:gd name="connsiteX3" fmla="*/ 507585 w 532694"/>
                    <a:gd name="connsiteY3" fmla="*/ 356045 h 496843"/>
                    <a:gd name="connsiteX4" fmla="*/ 532695 w 532694"/>
                    <a:gd name="connsiteY4" fmla="*/ 438202 h 496843"/>
                    <a:gd name="connsiteX5" fmla="*/ 507130 w 532694"/>
                    <a:gd name="connsiteY5" fmla="*/ 491836 h 496843"/>
                    <a:gd name="connsiteX6" fmla="*/ 445227 w 532694"/>
                    <a:gd name="connsiteY6" fmla="*/ 485539 h 496843"/>
                    <a:gd name="connsiteX7" fmla="*/ 445227 w 532694"/>
                    <a:gd name="connsiteY7" fmla="*/ 485539 h 496843"/>
                    <a:gd name="connsiteX8" fmla="*/ 88833 w 532694"/>
                    <a:gd name="connsiteY8" fmla="*/ 289363 h 496843"/>
                    <a:gd name="connsiteX9" fmla="*/ 88833 w 532694"/>
                    <a:gd name="connsiteY9" fmla="*/ 289363 h 496843"/>
                    <a:gd name="connsiteX10" fmla="*/ 25945 w 532694"/>
                    <a:gd name="connsiteY10" fmla="*/ 225261 h 496843"/>
                    <a:gd name="connsiteX11" fmla="*/ 0 w 532694"/>
                    <a:gd name="connsiteY11" fmla="*/ 141510 h 496843"/>
                    <a:gd name="connsiteX12" fmla="*/ 25565 w 532694"/>
                    <a:gd name="connsiteY12" fmla="*/ 87877 h 496843"/>
                    <a:gd name="connsiteX13" fmla="*/ 77075 w 532694"/>
                    <a:gd name="connsiteY13" fmla="*/ 88711 h 496843"/>
                    <a:gd name="connsiteX14" fmla="*/ 79881 w 532694"/>
                    <a:gd name="connsiteY14" fmla="*/ 89849 h 496843"/>
                    <a:gd name="connsiteX15" fmla="*/ 80109 w 532694"/>
                    <a:gd name="connsiteY15" fmla="*/ 86815 h 496843"/>
                    <a:gd name="connsiteX16" fmla="*/ 121832 w 532694"/>
                    <a:gd name="connsiteY16" fmla="*/ 9133 h 496843"/>
                    <a:gd name="connsiteX17" fmla="*/ 121832 w 532694"/>
                    <a:gd name="connsiteY17" fmla="*/ 9133 h 496843"/>
                    <a:gd name="connsiteX18" fmla="*/ 121832 w 532694"/>
                    <a:gd name="connsiteY18" fmla="*/ 9133 h 496843"/>
                    <a:gd name="connsiteX19" fmla="*/ 224472 w 532694"/>
                    <a:gd name="connsiteY19" fmla="*/ 18995 h 496843"/>
                    <a:gd name="connsiteX20" fmla="*/ 345850 w 532694"/>
                    <a:gd name="connsiteY20" fmla="*/ 157213 h 496843"/>
                    <a:gd name="connsiteX21" fmla="*/ 346229 w 532694"/>
                    <a:gd name="connsiteY21" fmla="*/ 158048 h 496843"/>
                    <a:gd name="connsiteX22" fmla="*/ 347139 w 532694"/>
                    <a:gd name="connsiteY22" fmla="*/ 158351 h 496843"/>
                    <a:gd name="connsiteX23" fmla="*/ 366484 w 532694"/>
                    <a:gd name="connsiteY23" fmla="*/ 166620 h 496843"/>
                    <a:gd name="connsiteX24" fmla="*/ 420193 w 532694"/>
                    <a:gd name="connsiteY24" fmla="*/ 219571 h 496843"/>
                    <a:gd name="connsiteX25" fmla="*/ 445531 w 532694"/>
                    <a:gd name="connsiteY25" fmla="*/ 290729 h 4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694" h="496843">
                      <a:moveTo>
                        <a:pt x="445531" y="290729"/>
                      </a:moveTo>
                      <a:lnTo>
                        <a:pt x="445607" y="291866"/>
                      </a:lnTo>
                      <a:lnTo>
                        <a:pt x="446593" y="292473"/>
                      </a:lnTo>
                      <a:cubicBezTo>
                        <a:pt x="470489" y="306659"/>
                        <a:pt x="492034" y="329721"/>
                        <a:pt x="507585" y="356045"/>
                      </a:cubicBezTo>
                      <a:cubicBezTo>
                        <a:pt x="523136" y="382368"/>
                        <a:pt x="532695" y="411651"/>
                        <a:pt x="532695" y="438202"/>
                      </a:cubicBezTo>
                      <a:cubicBezTo>
                        <a:pt x="532695" y="465057"/>
                        <a:pt x="522454" y="483112"/>
                        <a:pt x="507130" y="491836"/>
                      </a:cubicBezTo>
                      <a:cubicBezTo>
                        <a:pt x="491123" y="499801"/>
                        <a:pt x="469427" y="498663"/>
                        <a:pt x="445227" y="485539"/>
                      </a:cubicBezTo>
                      <a:cubicBezTo>
                        <a:pt x="445227" y="485539"/>
                        <a:pt x="445227" y="485539"/>
                        <a:pt x="445227" y="485539"/>
                      </a:cubicBezTo>
                      <a:lnTo>
                        <a:pt x="88833" y="289363"/>
                      </a:lnTo>
                      <a:cubicBezTo>
                        <a:pt x="88833" y="289363"/>
                        <a:pt x="88833" y="289363"/>
                        <a:pt x="88833" y="289363"/>
                      </a:cubicBezTo>
                      <a:cubicBezTo>
                        <a:pt x="64254" y="275556"/>
                        <a:pt x="42027" y="252115"/>
                        <a:pt x="25945" y="225261"/>
                      </a:cubicBezTo>
                      <a:cubicBezTo>
                        <a:pt x="9862" y="198406"/>
                        <a:pt x="0" y="168441"/>
                        <a:pt x="0" y="141510"/>
                      </a:cubicBezTo>
                      <a:cubicBezTo>
                        <a:pt x="0" y="114655"/>
                        <a:pt x="10317" y="96525"/>
                        <a:pt x="25565" y="87877"/>
                      </a:cubicBezTo>
                      <a:cubicBezTo>
                        <a:pt x="38841" y="80594"/>
                        <a:pt x="57123" y="80442"/>
                        <a:pt x="77075" y="88711"/>
                      </a:cubicBezTo>
                      <a:lnTo>
                        <a:pt x="79881" y="89849"/>
                      </a:lnTo>
                      <a:lnTo>
                        <a:pt x="80109" y="86815"/>
                      </a:lnTo>
                      <a:cubicBezTo>
                        <a:pt x="82916" y="48657"/>
                        <a:pt x="98088" y="22029"/>
                        <a:pt x="121832" y="9133"/>
                      </a:cubicBezTo>
                      <a:lnTo>
                        <a:pt x="121832" y="9133"/>
                      </a:lnTo>
                      <a:lnTo>
                        <a:pt x="121832" y="9133"/>
                      </a:lnTo>
                      <a:cubicBezTo>
                        <a:pt x="147625" y="-5129"/>
                        <a:pt x="184114" y="-3308"/>
                        <a:pt x="224472" y="18995"/>
                      </a:cubicBezTo>
                      <a:cubicBezTo>
                        <a:pt x="274616" y="46836"/>
                        <a:pt x="319298" y="99863"/>
                        <a:pt x="345850" y="157213"/>
                      </a:cubicBezTo>
                      <a:lnTo>
                        <a:pt x="346229" y="158048"/>
                      </a:lnTo>
                      <a:lnTo>
                        <a:pt x="347139" y="158351"/>
                      </a:lnTo>
                      <a:cubicBezTo>
                        <a:pt x="353284" y="160399"/>
                        <a:pt x="359504" y="163131"/>
                        <a:pt x="366484" y="166620"/>
                      </a:cubicBezTo>
                      <a:cubicBezTo>
                        <a:pt x="387194" y="177999"/>
                        <a:pt x="406083" y="197192"/>
                        <a:pt x="420193" y="219571"/>
                      </a:cubicBezTo>
                      <a:cubicBezTo>
                        <a:pt x="434455" y="241950"/>
                        <a:pt x="443786" y="267211"/>
                        <a:pt x="445531" y="290729"/>
                      </a:cubicBezTo>
                      <a:close/>
                    </a:path>
                  </a:pathLst>
                </a:custGeom>
                <a:noFill/>
                <a:ln w="8104"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0" name="Freeform: Shape 321">
                  <a:extLst>
                    <a:ext uri="{FF2B5EF4-FFF2-40B4-BE49-F238E27FC236}">
                      <a16:creationId xmlns:a16="http://schemas.microsoft.com/office/drawing/2014/main" id="{8D5D1AFD-3A06-4D20-85BD-F667AEB32707}"/>
                    </a:ext>
                  </a:extLst>
                </p:cNvPr>
                <p:cNvSpPr/>
                <p:nvPr/>
              </p:nvSpPr>
              <p:spPr>
                <a:xfrm>
                  <a:off x="9648136" y="5352528"/>
                  <a:ext cx="531556" cy="495670"/>
                </a:xfrm>
                <a:custGeom>
                  <a:avLst/>
                  <a:gdLst>
                    <a:gd name="connsiteX0" fmla="*/ 444393 w 531556"/>
                    <a:gd name="connsiteY0" fmla="*/ 290142 h 495670"/>
                    <a:gd name="connsiteX1" fmla="*/ 444469 w 531556"/>
                    <a:gd name="connsiteY1" fmla="*/ 291584 h 495670"/>
                    <a:gd name="connsiteX2" fmla="*/ 445683 w 531556"/>
                    <a:gd name="connsiteY2" fmla="*/ 292342 h 495670"/>
                    <a:gd name="connsiteX3" fmla="*/ 506523 w 531556"/>
                    <a:gd name="connsiteY3" fmla="*/ 355686 h 495670"/>
                    <a:gd name="connsiteX4" fmla="*/ 531557 w 531556"/>
                    <a:gd name="connsiteY4" fmla="*/ 437616 h 495670"/>
                    <a:gd name="connsiteX5" fmla="*/ 506295 w 531556"/>
                    <a:gd name="connsiteY5" fmla="*/ 490718 h 495670"/>
                    <a:gd name="connsiteX6" fmla="*/ 444924 w 531556"/>
                    <a:gd name="connsiteY6" fmla="*/ 484422 h 495670"/>
                    <a:gd name="connsiteX7" fmla="*/ 444924 w 531556"/>
                    <a:gd name="connsiteY7" fmla="*/ 484422 h 495670"/>
                    <a:gd name="connsiteX8" fmla="*/ 88530 w 531556"/>
                    <a:gd name="connsiteY8" fmla="*/ 288322 h 495670"/>
                    <a:gd name="connsiteX9" fmla="*/ 88530 w 531556"/>
                    <a:gd name="connsiteY9" fmla="*/ 288322 h 495670"/>
                    <a:gd name="connsiteX10" fmla="*/ 25869 w 531556"/>
                    <a:gd name="connsiteY10" fmla="*/ 224446 h 495670"/>
                    <a:gd name="connsiteX11" fmla="*/ 0 w 531556"/>
                    <a:gd name="connsiteY11" fmla="*/ 141000 h 495670"/>
                    <a:gd name="connsiteX12" fmla="*/ 25337 w 531556"/>
                    <a:gd name="connsiteY12" fmla="*/ 87821 h 495670"/>
                    <a:gd name="connsiteX13" fmla="*/ 76392 w 531556"/>
                    <a:gd name="connsiteY13" fmla="*/ 88656 h 495670"/>
                    <a:gd name="connsiteX14" fmla="*/ 79881 w 531556"/>
                    <a:gd name="connsiteY14" fmla="*/ 90097 h 495670"/>
                    <a:gd name="connsiteX15" fmla="*/ 80185 w 531556"/>
                    <a:gd name="connsiteY15" fmla="*/ 86304 h 495670"/>
                    <a:gd name="connsiteX16" fmla="*/ 121605 w 531556"/>
                    <a:gd name="connsiteY16" fmla="*/ 9078 h 495670"/>
                    <a:gd name="connsiteX17" fmla="*/ 121605 w 531556"/>
                    <a:gd name="connsiteY17" fmla="*/ 9078 h 495670"/>
                    <a:gd name="connsiteX18" fmla="*/ 121605 w 531556"/>
                    <a:gd name="connsiteY18" fmla="*/ 9078 h 495670"/>
                    <a:gd name="connsiteX19" fmla="*/ 223714 w 531556"/>
                    <a:gd name="connsiteY19" fmla="*/ 18940 h 495670"/>
                    <a:gd name="connsiteX20" fmla="*/ 344863 w 531556"/>
                    <a:gd name="connsiteY20" fmla="*/ 156930 h 495670"/>
                    <a:gd name="connsiteX21" fmla="*/ 345394 w 531556"/>
                    <a:gd name="connsiteY21" fmla="*/ 157993 h 495670"/>
                    <a:gd name="connsiteX22" fmla="*/ 346532 w 531556"/>
                    <a:gd name="connsiteY22" fmla="*/ 158372 h 495670"/>
                    <a:gd name="connsiteX23" fmla="*/ 365801 w 531556"/>
                    <a:gd name="connsiteY23" fmla="*/ 166641 h 495670"/>
                    <a:gd name="connsiteX24" fmla="*/ 419359 w 531556"/>
                    <a:gd name="connsiteY24" fmla="*/ 219364 h 495670"/>
                    <a:gd name="connsiteX25" fmla="*/ 444393 w 531556"/>
                    <a:gd name="connsiteY25" fmla="*/ 290142 h 49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556" h="495670">
                      <a:moveTo>
                        <a:pt x="444393" y="290142"/>
                      </a:moveTo>
                      <a:lnTo>
                        <a:pt x="444469" y="291584"/>
                      </a:lnTo>
                      <a:lnTo>
                        <a:pt x="445683" y="292342"/>
                      </a:lnTo>
                      <a:cubicBezTo>
                        <a:pt x="469503" y="306452"/>
                        <a:pt x="490971" y="329514"/>
                        <a:pt x="506523" y="355686"/>
                      </a:cubicBezTo>
                      <a:cubicBezTo>
                        <a:pt x="522074" y="381934"/>
                        <a:pt x="531557" y="411140"/>
                        <a:pt x="531557" y="437616"/>
                      </a:cubicBezTo>
                      <a:cubicBezTo>
                        <a:pt x="531557" y="464318"/>
                        <a:pt x="521316" y="482222"/>
                        <a:pt x="506295" y="490718"/>
                      </a:cubicBezTo>
                      <a:cubicBezTo>
                        <a:pt x="490516" y="498608"/>
                        <a:pt x="468972" y="497470"/>
                        <a:pt x="444924" y="484422"/>
                      </a:cubicBezTo>
                      <a:cubicBezTo>
                        <a:pt x="444924" y="484422"/>
                        <a:pt x="444924" y="484422"/>
                        <a:pt x="444924" y="484422"/>
                      </a:cubicBezTo>
                      <a:lnTo>
                        <a:pt x="88530" y="288322"/>
                      </a:lnTo>
                      <a:cubicBezTo>
                        <a:pt x="88530" y="288322"/>
                        <a:pt x="88530" y="288322"/>
                        <a:pt x="88530" y="288322"/>
                      </a:cubicBezTo>
                      <a:cubicBezTo>
                        <a:pt x="64102" y="274515"/>
                        <a:pt x="41875" y="251226"/>
                        <a:pt x="25869" y="224446"/>
                      </a:cubicBezTo>
                      <a:cubicBezTo>
                        <a:pt x="9786" y="197668"/>
                        <a:pt x="0" y="167779"/>
                        <a:pt x="0" y="141000"/>
                      </a:cubicBezTo>
                      <a:cubicBezTo>
                        <a:pt x="0" y="114297"/>
                        <a:pt x="10241" y="96394"/>
                        <a:pt x="25337" y="87821"/>
                      </a:cubicBezTo>
                      <a:cubicBezTo>
                        <a:pt x="38462" y="80614"/>
                        <a:pt x="56516" y="80463"/>
                        <a:pt x="76392" y="88656"/>
                      </a:cubicBezTo>
                      <a:lnTo>
                        <a:pt x="79881" y="90097"/>
                      </a:lnTo>
                      <a:lnTo>
                        <a:pt x="80185" y="86304"/>
                      </a:lnTo>
                      <a:cubicBezTo>
                        <a:pt x="82916" y="48222"/>
                        <a:pt x="98088" y="21822"/>
                        <a:pt x="121605" y="9078"/>
                      </a:cubicBezTo>
                      <a:lnTo>
                        <a:pt x="121605" y="9078"/>
                      </a:lnTo>
                      <a:lnTo>
                        <a:pt x="121605" y="9078"/>
                      </a:lnTo>
                      <a:cubicBezTo>
                        <a:pt x="147246" y="-5108"/>
                        <a:pt x="183431" y="-3288"/>
                        <a:pt x="223714" y="18940"/>
                      </a:cubicBezTo>
                      <a:cubicBezTo>
                        <a:pt x="273706" y="46705"/>
                        <a:pt x="318388" y="99656"/>
                        <a:pt x="344863" y="156930"/>
                      </a:cubicBezTo>
                      <a:lnTo>
                        <a:pt x="345394" y="157993"/>
                      </a:lnTo>
                      <a:lnTo>
                        <a:pt x="346532" y="158372"/>
                      </a:lnTo>
                      <a:cubicBezTo>
                        <a:pt x="352677" y="160420"/>
                        <a:pt x="358822" y="163151"/>
                        <a:pt x="365801" y="166641"/>
                      </a:cubicBezTo>
                      <a:cubicBezTo>
                        <a:pt x="386359" y="177944"/>
                        <a:pt x="405249" y="197137"/>
                        <a:pt x="419359" y="219364"/>
                      </a:cubicBezTo>
                      <a:cubicBezTo>
                        <a:pt x="433393" y="241515"/>
                        <a:pt x="442724" y="266777"/>
                        <a:pt x="444393" y="290142"/>
                      </a:cubicBezTo>
                      <a:close/>
                    </a:path>
                  </a:pathLst>
                </a:custGeom>
                <a:noFill/>
                <a:ln w="10130"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1" name="Freeform: Shape 322">
                  <a:extLst>
                    <a:ext uri="{FF2B5EF4-FFF2-40B4-BE49-F238E27FC236}">
                      <a16:creationId xmlns:a16="http://schemas.microsoft.com/office/drawing/2014/main" id="{5E660FD4-B3E5-4FAD-8102-0AA721939D58}"/>
                    </a:ext>
                  </a:extLst>
                </p:cNvPr>
                <p:cNvSpPr/>
                <p:nvPr/>
              </p:nvSpPr>
              <p:spPr>
                <a:xfrm>
                  <a:off x="9629247" y="5366423"/>
                  <a:ext cx="530494" cy="494509"/>
                </a:xfrm>
                <a:custGeom>
                  <a:avLst/>
                  <a:gdLst>
                    <a:gd name="connsiteX0" fmla="*/ 443255 w 530494"/>
                    <a:gd name="connsiteY0" fmla="*/ 289524 h 494509"/>
                    <a:gd name="connsiteX1" fmla="*/ 443406 w 530494"/>
                    <a:gd name="connsiteY1" fmla="*/ 291268 h 494509"/>
                    <a:gd name="connsiteX2" fmla="*/ 444924 w 530494"/>
                    <a:gd name="connsiteY2" fmla="*/ 292179 h 494509"/>
                    <a:gd name="connsiteX3" fmla="*/ 505536 w 530494"/>
                    <a:gd name="connsiteY3" fmla="*/ 355371 h 494509"/>
                    <a:gd name="connsiteX4" fmla="*/ 530495 w 530494"/>
                    <a:gd name="connsiteY4" fmla="*/ 436997 h 494509"/>
                    <a:gd name="connsiteX5" fmla="*/ 505536 w 530494"/>
                    <a:gd name="connsiteY5" fmla="*/ 489644 h 494509"/>
                    <a:gd name="connsiteX6" fmla="*/ 444696 w 530494"/>
                    <a:gd name="connsiteY6" fmla="*/ 483348 h 494509"/>
                    <a:gd name="connsiteX7" fmla="*/ 444696 w 530494"/>
                    <a:gd name="connsiteY7" fmla="*/ 483348 h 494509"/>
                    <a:gd name="connsiteX8" fmla="*/ 88302 w 530494"/>
                    <a:gd name="connsiteY8" fmla="*/ 287248 h 494509"/>
                    <a:gd name="connsiteX9" fmla="*/ 88302 w 530494"/>
                    <a:gd name="connsiteY9" fmla="*/ 287248 h 494509"/>
                    <a:gd name="connsiteX10" fmla="*/ 25793 w 530494"/>
                    <a:gd name="connsiteY10" fmla="*/ 223600 h 494509"/>
                    <a:gd name="connsiteX11" fmla="*/ 0 w 530494"/>
                    <a:gd name="connsiteY11" fmla="*/ 140381 h 494509"/>
                    <a:gd name="connsiteX12" fmla="*/ 25034 w 530494"/>
                    <a:gd name="connsiteY12" fmla="*/ 87734 h 494509"/>
                    <a:gd name="connsiteX13" fmla="*/ 75633 w 530494"/>
                    <a:gd name="connsiteY13" fmla="*/ 88568 h 494509"/>
                    <a:gd name="connsiteX14" fmla="*/ 79881 w 530494"/>
                    <a:gd name="connsiteY14" fmla="*/ 90313 h 494509"/>
                    <a:gd name="connsiteX15" fmla="*/ 80185 w 530494"/>
                    <a:gd name="connsiteY15" fmla="*/ 85761 h 494509"/>
                    <a:gd name="connsiteX16" fmla="*/ 121377 w 530494"/>
                    <a:gd name="connsiteY16" fmla="*/ 8990 h 494509"/>
                    <a:gd name="connsiteX17" fmla="*/ 121377 w 530494"/>
                    <a:gd name="connsiteY17" fmla="*/ 8990 h 494509"/>
                    <a:gd name="connsiteX18" fmla="*/ 121377 w 530494"/>
                    <a:gd name="connsiteY18" fmla="*/ 8990 h 494509"/>
                    <a:gd name="connsiteX19" fmla="*/ 222955 w 530494"/>
                    <a:gd name="connsiteY19" fmla="*/ 18852 h 494509"/>
                    <a:gd name="connsiteX20" fmla="*/ 343877 w 530494"/>
                    <a:gd name="connsiteY20" fmla="*/ 156539 h 494509"/>
                    <a:gd name="connsiteX21" fmla="*/ 344484 w 530494"/>
                    <a:gd name="connsiteY21" fmla="*/ 157829 h 494509"/>
                    <a:gd name="connsiteX22" fmla="*/ 345850 w 530494"/>
                    <a:gd name="connsiteY22" fmla="*/ 158284 h 494509"/>
                    <a:gd name="connsiteX23" fmla="*/ 365042 w 530494"/>
                    <a:gd name="connsiteY23" fmla="*/ 166477 h 494509"/>
                    <a:gd name="connsiteX24" fmla="*/ 418372 w 530494"/>
                    <a:gd name="connsiteY24" fmla="*/ 219049 h 494509"/>
                    <a:gd name="connsiteX25" fmla="*/ 443255 w 530494"/>
                    <a:gd name="connsiteY25" fmla="*/ 289524 h 49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494" h="494509">
                      <a:moveTo>
                        <a:pt x="443255" y="289524"/>
                      </a:moveTo>
                      <a:lnTo>
                        <a:pt x="443406" y="291268"/>
                      </a:lnTo>
                      <a:lnTo>
                        <a:pt x="444924" y="292179"/>
                      </a:lnTo>
                      <a:cubicBezTo>
                        <a:pt x="468592" y="306289"/>
                        <a:pt x="490061" y="329199"/>
                        <a:pt x="505536" y="355371"/>
                      </a:cubicBezTo>
                      <a:cubicBezTo>
                        <a:pt x="521012" y="381543"/>
                        <a:pt x="530495" y="410673"/>
                        <a:pt x="530495" y="436997"/>
                      </a:cubicBezTo>
                      <a:cubicBezTo>
                        <a:pt x="530495" y="463548"/>
                        <a:pt x="520329" y="481224"/>
                        <a:pt x="505536" y="489644"/>
                      </a:cubicBezTo>
                      <a:cubicBezTo>
                        <a:pt x="489909" y="497382"/>
                        <a:pt x="468668" y="496320"/>
                        <a:pt x="444696" y="483348"/>
                      </a:cubicBezTo>
                      <a:lnTo>
                        <a:pt x="444696" y="483348"/>
                      </a:lnTo>
                      <a:lnTo>
                        <a:pt x="88302" y="287248"/>
                      </a:lnTo>
                      <a:cubicBezTo>
                        <a:pt x="88302" y="287248"/>
                        <a:pt x="88302" y="287248"/>
                        <a:pt x="88302" y="287248"/>
                      </a:cubicBezTo>
                      <a:cubicBezTo>
                        <a:pt x="63951" y="273517"/>
                        <a:pt x="41799" y="250228"/>
                        <a:pt x="25793" y="223600"/>
                      </a:cubicBezTo>
                      <a:cubicBezTo>
                        <a:pt x="9786" y="196897"/>
                        <a:pt x="0" y="167084"/>
                        <a:pt x="0" y="140381"/>
                      </a:cubicBezTo>
                      <a:cubicBezTo>
                        <a:pt x="0" y="113830"/>
                        <a:pt x="10165" y="96154"/>
                        <a:pt x="25034" y="87734"/>
                      </a:cubicBezTo>
                      <a:cubicBezTo>
                        <a:pt x="37930" y="80603"/>
                        <a:pt x="55833" y="80451"/>
                        <a:pt x="75633" y="88568"/>
                      </a:cubicBezTo>
                      <a:lnTo>
                        <a:pt x="79881" y="90313"/>
                      </a:lnTo>
                      <a:lnTo>
                        <a:pt x="80185" y="85761"/>
                      </a:lnTo>
                      <a:cubicBezTo>
                        <a:pt x="82916" y="47831"/>
                        <a:pt x="98012" y="21659"/>
                        <a:pt x="121377" y="8990"/>
                      </a:cubicBezTo>
                      <a:lnTo>
                        <a:pt x="121377" y="8990"/>
                      </a:lnTo>
                      <a:lnTo>
                        <a:pt x="121377" y="8990"/>
                      </a:lnTo>
                      <a:cubicBezTo>
                        <a:pt x="146791" y="-5044"/>
                        <a:pt x="182749" y="-3299"/>
                        <a:pt x="222955" y="18852"/>
                      </a:cubicBezTo>
                      <a:cubicBezTo>
                        <a:pt x="272871" y="46541"/>
                        <a:pt x="317402" y="99416"/>
                        <a:pt x="343877" y="156539"/>
                      </a:cubicBezTo>
                      <a:lnTo>
                        <a:pt x="344484" y="157829"/>
                      </a:lnTo>
                      <a:lnTo>
                        <a:pt x="345850" y="158284"/>
                      </a:lnTo>
                      <a:cubicBezTo>
                        <a:pt x="351918" y="160332"/>
                        <a:pt x="358139" y="163063"/>
                        <a:pt x="365042" y="166477"/>
                      </a:cubicBezTo>
                      <a:cubicBezTo>
                        <a:pt x="385525" y="177780"/>
                        <a:pt x="404262" y="196822"/>
                        <a:pt x="418372" y="219049"/>
                      </a:cubicBezTo>
                      <a:cubicBezTo>
                        <a:pt x="432331" y="241124"/>
                        <a:pt x="441586" y="266234"/>
                        <a:pt x="443255" y="289524"/>
                      </a:cubicBezTo>
                      <a:close/>
                    </a:path>
                  </a:pathLst>
                </a:custGeom>
                <a:noFill/>
                <a:ln w="12157"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2" name="Freeform: Shape 323">
                  <a:extLst>
                    <a:ext uri="{FF2B5EF4-FFF2-40B4-BE49-F238E27FC236}">
                      <a16:creationId xmlns:a16="http://schemas.microsoft.com/office/drawing/2014/main" id="{943A8E87-ACC2-4CD1-AC86-50C4E1D9A5D8}"/>
                    </a:ext>
                  </a:extLst>
                </p:cNvPr>
                <p:cNvSpPr/>
                <p:nvPr/>
              </p:nvSpPr>
              <p:spPr>
                <a:xfrm>
                  <a:off x="9616199" y="5386141"/>
                  <a:ext cx="517446" cy="481318"/>
                </a:xfrm>
                <a:custGeom>
                  <a:avLst/>
                  <a:gdLst>
                    <a:gd name="connsiteX0" fmla="*/ 430282 w 517446"/>
                    <a:gd name="connsiteY0" fmla="*/ 283460 h 481318"/>
                    <a:gd name="connsiteX1" fmla="*/ 430662 w 517446"/>
                    <a:gd name="connsiteY1" fmla="*/ 288618 h 481318"/>
                    <a:gd name="connsiteX2" fmla="*/ 435062 w 517446"/>
                    <a:gd name="connsiteY2" fmla="*/ 291273 h 481318"/>
                    <a:gd name="connsiteX3" fmla="*/ 493399 w 517446"/>
                    <a:gd name="connsiteY3" fmla="*/ 352114 h 481318"/>
                    <a:gd name="connsiteX4" fmla="*/ 517447 w 517446"/>
                    <a:gd name="connsiteY4" fmla="*/ 430402 h 481318"/>
                    <a:gd name="connsiteX5" fmla="*/ 495978 w 517446"/>
                    <a:gd name="connsiteY5" fmla="*/ 477208 h 481318"/>
                    <a:gd name="connsiteX6" fmla="*/ 441358 w 517446"/>
                    <a:gd name="connsiteY6" fmla="*/ 470912 h 481318"/>
                    <a:gd name="connsiteX7" fmla="*/ 441358 w 517446"/>
                    <a:gd name="connsiteY7" fmla="*/ 470912 h 481318"/>
                    <a:gd name="connsiteX8" fmla="*/ 84964 w 517446"/>
                    <a:gd name="connsiteY8" fmla="*/ 274811 h 481318"/>
                    <a:gd name="connsiteX9" fmla="*/ 24882 w 517446"/>
                    <a:gd name="connsiteY9" fmla="*/ 213516 h 481318"/>
                    <a:gd name="connsiteX10" fmla="*/ 0 w 517446"/>
                    <a:gd name="connsiteY10" fmla="*/ 133710 h 481318"/>
                    <a:gd name="connsiteX11" fmla="*/ 21620 w 517446"/>
                    <a:gd name="connsiteY11" fmla="*/ 86828 h 481318"/>
                    <a:gd name="connsiteX12" fmla="*/ 66454 w 517446"/>
                    <a:gd name="connsiteY12" fmla="*/ 88042 h 481318"/>
                    <a:gd name="connsiteX13" fmla="*/ 79123 w 517446"/>
                    <a:gd name="connsiteY13" fmla="*/ 93277 h 481318"/>
                    <a:gd name="connsiteX14" fmla="*/ 80109 w 517446"/>
                    <a:gd name="connsiteY14" fmla="*/ 79622 h 481318"/>
                    <a:gd name="connsiteX15" fmla="*/ 117888 w 517446"/>
                    <a:gd name="connsiteY15" fmla="*/ 8161 h 481318"/>
                    <a:gd name="connsiteX16" fmla="*/ 117888 w 517446"/>
                    <a:gd name="connsiteY16" fmla="*/ 8161 h 481318"/>
                    <a:gd name="connsiteX17" fmla="*/ 117888 w 517446"/>
                    <a:gd name="connsiteY17" fmla="*/ 8161 h 481318"/>
                    <a:gd name="connsiteX18" fmla="*/ 213093 w 517446"/>
                    <a:gd name="connsiteY18" fmla="*/ 18023 h 481318"/>
                    <a:gd name="connsiteX19" fmla="*/ 331208 w 517446"/>
                    <a:gd name="connsiteY19" fmla="*/ 152751 h 481318"/>
                    <a:gd name="connsiteX20" fmla="*/ 333029 w 517446"/>
                    <a:gd name="connsiteY20" fmla="*/ 156620 h 481318"/>
                    <a:gd name="connsiteX21" fmla="*/ 337050 w 517446"/>
                    <a:gd name="connsiteY21" fmla="*/ 157986 h 481318"/>
                    <a:gd name="connsiteX22" fmla="*/ 355256 w 517446"/>
                    <a:gd name="connsiteY22" fmla="*/ 165799 h 481318"/>
                    <a:gd name="connsiteX23" fmla="*/ 406083 w 517446"/>
                    <a:gd name="connsiteY23" fmla="*/ 216019 h 481318"/>
                    <a:gd name="connsiteX24" fmla="*/ 430282 w 517446"/>
                    <a:gd name="connsiteY24" fmla="*/ 283460 h 4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46" h="481318">
                      <a:moveTo>
                        <a:pt x="430282" y="283460"/>
                      </a:moveTo>
                      <a:lnTo>
                        <a:pt x="430662" y="288618"/>
                      </a:lnTo>
                      <a:lnTo>
                        <a:pt x="435062" y="291273"/>
                      </a:lnTo>
                      <a:cubicBezTo>
                        <a:pt x="457669" y="304701"/>
                        <a:pt x="478302" y="326776"/>
                        <a:pt x="493399" y="352114"/>
                      </a:cubicBezTo>
                      <a:cubicBezTo>
                        <a:pt x="508495" y="377527"/>
                        <a:pt x="517447" y="405520"/>
                        <a:pt x="517447" y="430402"/>
                      </a:cubicBezTo>
                      <a:cubicBezTo>
                        <a:pt x="517447" y="455133"/>
                        <a:pt x="508116" y="470229"/>
                        <a:pt x="495978" y="477208"/>
                      </a:cubicBezTo>
                      <a:cubicBezTo>
                        <a:pt x="482930" y="483657"/>
                        <a:pt x="464041" y="483201"/>
                        <a:pt x="441358" y="470912"/>
                      </a:cubicBezTo>
                      <a:cubicBezTo>
                        <a:pt x="441358" y="470912"/>
                        <a:pt x="441358" y="470912"/>
                        <a:pt x="441358" y="470912"/>
                      </a:cubicBezTo>
                      <a:lnTo>
                        <a:pt x="84964" y="274811"/>
                      </a:lnTo>
                      <a:cubicBezTo>
                        <a:pt x="61827" y="261764"/>
                        <a:pt x="40510" y="239461"/>
                        <a:pt x="24882" y="213516"/>
                      </a:cubicBezTo>
                      <a:cubicBezTo>
                        <a:pt x="9255" y="187571"/>
                        <a:pt x="0" y="158896"/>
                        <a:pt x="0" y="133710"/>
                      </a:cubicBezTo>
                      <a:cubicBezTo>
                        <a:pt x="0" y="108828"/>
                        <a:pt x="9407" y="93732"/>
                        <a:pt x="21620" y="86828"/>
                      </a:cubicBezTo>
                      <a:cubicBezTo>
                        <a:pt x="32241" y="80987"/>
                        <a:pt x="47944" y="80380"/>
                        <a:pt x="66454" y="88042"/>
                      </a:cubicBezTo>
                      <a:lnTo>
                        <a:pt x="79123" y="93277"/>
                      </a:lnTo>
                      <a:lnTo>
                        <a:pt x="80109" y="79622"/>
                      </a:lnTo>
                      <a:cubicBezTo>
                        <a:pt x="82764" y="43133"/>
                        <a:pt x="97102" y="19388"/>
                        <a:pt x="117888" y="8161"/>
                      </a:cubicBezTo>
                      <a:lnTo>
                        <a:pt x="117888" y="8161"/>
                      </a:lnTo>
                      <a:lnTo>
                        <a:pt x="117888" y="8161"/>
                      </a:lnTo>
                      <a:cubicBezTo>
                        <a:pt x="140570" y="-4356"/>
                        <a:pt x="174100" y="-3522"/>
                        <a:pt x="213093" y="18023"/>
                      </a:cubicBezTo>
                      <a:cubicBezTo>
                        <a:pt x="261492" y="44953"/>
                        <a:pt x="305188" y="96538"/>
                        <a:pt x="331208" y="152751"/>
                      </a:cubicBezTo>
                      <a:lnTo>
                        <a:pt x="333029" y="156620"/>
                      </a:lnTo>
                      <a:lnTo>
                        <a:pt x="337050" y="157986"/>
                      </a:lnTo>
                      <a:cubicBezTo>
                        <a:pt x="342739" y="159882"/>
                        <a:pt x="348505" y="162462"/>
                        <a:pt x="355256" y="165799"/>
                      </a:cubicBezTo>
                      <a:cubicBezTo>
                        <a:pt x="374525" y="176420"/>
                        <a:pt x="392504" y="194551"/>
                        <a:pt x="406083" y="216019"/>
                      </a:cubicBezTo>
                      <a:cubicBezTo>
                        <a:pt x="419890" y="237412"/>
                        <a:pt x="428690" y="261536"/>
                        <a:pt x="430282" y="283460"/>
                      </a:cubicBezTo>
                      <a:close/>
                    </a:path>
                  </a:pathLst>
                </a:custGeom>
                <a:solidFill>
                  <a:srgbClr val="F4F5F6">
                    <a:alpha val="70000"/>
                  </a:srgbClr>
                </a:solidFill>
                <a:ln w="36470" cap="flat">
                  <a:solidFill>
                    <a:srgbClr val="74747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65" name="TextBox 264">
                <a:extLst>
                  <a:ext uri="{FF2B5EF4-FFF2-40B4-BE49-F238E27FC236}">
                    <a16:creationId xmlns:a16="http://schemas.microsoft.com/office/drawing/2014/main" id="{89BEA620-5330-4837-97BB-4233FEE36847}"/>
                  </a:ext>
                </a:extLst>
              </p:cNvPr>
              <p:cNvSpPr txBox="1"/>
              <p:nvPr/>
            </p:nvSpPr>
            <p:spPr>
              <a:xfrm rot="162676">
                <a:off x="7835435" y="5162336"/>
                <a:ext cx="180348" cy="592606"/>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err="1">
                    <a:ln>
                      <a:noFill/>
                    </a:ln>
                    <a:solidFill>
                      <a:schemeClr val="accent1"/>
                    </a:solidFill>
                    <a:effectLst/>
                    <a:uLnTx/>
                    <a:uFillTx/>
                    <a:latin typeface="Segoe UI" panose="020B0502040204020203" pitchFamily="34" charset="0"/>
                    <a:cs typeface="Segoe UI" panose="020B0502040204020203" pitchFamily="34" charset="0"/>
                  </a:rPr>
                  <a:t>Multicloud</a:t>
                </a:r>
                <a:endPar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08" name="Group 207">
              <a:extLst>
                <a:ext uri="{FF2B5EF4-FFF2-40B4-BE49-F238E27FC236}">
                  <a16:creationId xmlns:a16="http://schemas.microsoft.com/office/drawing/2014/main" id="{844BC562-D4B0-4684-A2BF-04E669D99F1F}"/>
                </a:ext>
              </a:extLst>
            </p:cNvPr>
            <p:cNvGrpSpPr/>
            <p:nvPr/>
          </p:nvGrpSpPr>
          <p:grpSpPr>
            <a:xfrm>
              <a:off x="4316282" y="2762644"/>
              <a:ext cx="3806099" cy="2955741"/>
              <a:chOff x="5417627" y="3660045"/>
              <a:chExt cx="1356744" cy="1053620"/>
            </a:xfrm>
          </p:grpSpPr>
          <p:grpSp>
            <p:nvGrpSpPr>
              <p:cNvPr id="256" name="Graphic 3">
                <a:extLst>
                  <a:ext uri="{FF2B5EF4-FFF2-40B4-BE49-F238E27FC236}">
                    <a16:creationId xmlns:a16="http://schemas.microsoft.com/office/drawing/2014/main" id="{C23D62E0-643E-4882-8396-0071FB2ACA8A}"/>
                  </a:ext>
                </a:extLst>
              </p:cNvPr>
              <p:cNvGrpSpPr/>
              <p:nvPr/>
            </p:nvGrpSpPr>
            <p:grpSpPr>
              <a:xfrm>
                <a:off x="5417627" y="3785367"/>
                <a:ext cx="1356744" cy="928298"/>
                <a:chOff x="7849208" y="2273956"/>
                <a:chExt cx="1928176" cy="1324985"/>
              </a:xfrm>
            </p:grpSpPr>
            <p:sp>
              <p:nvSpPr>
                <p:cNvPr id="259" name="Freeform: Shape 480">
                  <a:extLst>
                    <a:ext uri="{FF2B5EF4-FFF2-40B4-BE49-F238E27FC236}">
                      <a16:creationId xmlns:a16="http://schemas.microsoft.com/office/drawing/2014/main" id="{81472BEE-A53A-4352-9FE2-A1B09D3C07F8}"/>
                    </a:ext>
                  </a:extLst>
                </p:cNvPr>
                <p:cNvSpPr/>
                <p:nvPr/>
              </p:nvSpPr>
              <p:spPr>
                <a:xfrm>
                  <a:off x="7849268" y="2482877"/>
                  <a:ext cx="1928116" cy="1116064"/>
                </a:xfrm>
                <a:custGeom>
                  <a:avLst/>
                  <a:gdLst>
                    <a:gd name="connsiteX0" fmla="*/ 1892102 w 1928116"/>
                    <a:gd name="connsiteY0" fmla="*/ 515285 h 1116064"/>
                    <a:gd name="connsiteX1" fmla="*/ 1892102 w 1928116"/>
                    <a:gd name="connsiteY1" fmla="*/ 613449 h 1116064"/>
                    <a:gd name="connsiteX2" fmla="*/ 1063246 w 1928116"/>
                    <a:gd name="connsiteY2" fmla="*/ 1095696 h 1116064"/>
                    <a:gd name="connsiteX3" fmla="*/ 892029 w 1928116"/>
                    <a:gd name="connsiteY3" fmla="*/ 1095696 h 1116064"/>
                    <a:gd name="connsiteX4" fmla="*/ 36015 w 1928116"/>
                    <a:gd name="connsiteY4" fmla="*/ 600856 h 1116064"/>
                    <a:gd name="connsiteX5" fmla="*/ 36015 w 1928116"/>
                    <a:gd name="connsiteY5" fmla="*/ 502692 h 1116064"/>
                    <a:gd name="connsiteX6" fmla="*/ 864870 w 1928116"/>
                    <a:gd name="connsiteY6" fmla="*/ 20369 h 1116064"/>
                    <a:gd name="connsiteX7" fmla="*/ 1036088 w 1928116"/>
                    <a:gd name="connsiteY7" fmla="*/ 20369 h 1116064"/>
                    <a:gd name="connsiteX8" fmla="*/ 1892102 w 1928116"/>
                    <a:gd name="connsiteY8" fmla="*/ 515285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116" h="1116064">
                      <a:moveTo>
                        <a:pt x="1892102" y="515285"/>
                      </a:moveTo>
                      <a:cubicBezTo>
                        <a:pt x="1940122" y="542443"/>
                        <a:pt x="1940122" y="586290"/>
                        <a:pt x="1892102" y="613449"/>
                      </a:cubicBezTo>
                      <a:lnTo>
                        <a:pt x="1063246" y="1095696"/>
                      </a:lnTo>
                      <a:cubicBezTo>
                        <a:pt x="1017275" y="1122854"/>
                        <a:pt x="940049" y="1122854"/>
                        <a:pt x="892029" y="1095696"/>
                      </a:cubicBezTo>
                      <a:lnTo>
                        <a:pt x="36015" y="600856"/>
                      </a:lnTo>
                      <a:cubicBezTo>
                        <a:pt x="-12005" y="573698"/>
                        <a:pt x="-12005" y="529850"/>
                        <a:pt x="36015" y="502692"/>
                      </a:cubicBezTo>
                      <a:lnTo>
                        <a:pt x="864870" y="20369"/>
                      </a:lnTo>
                      <a:cubicBezTo>
                        <a:pt x="910842" y="-6790"/>
                        <a:pt x="988068" y="-6790"/>
                        <a:pt x="1036088" y="20369"/>
                      </a:cubicBezTo>
                      <a:lnTo>
                        <a:pt x="1892102" y="515285"/>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0" name="Freeform: Shape 481">
                  <a:extLst>
                    <a:ext uri="{FF2B5EF4-FFF2-40B4-BE49-F238E27FC236}">
                      <a16:creationId xmlns:a16="http://schemas.microsoft.com/office/drawing/2014/main" id="{55FCEC27-88B7-4925-8B5B-10D3D6F3E33C}"/>
                    </a:ext>
                  </a:extLst>
                </p:cNvPr>
                <p:cNvSpPr/>
                <p:nvPr/>
              </p:nvSpPr>
              <p:spPr>
                <a:xfrm>
                  <a:off x="7849248" y="2821558"/>
                  <a:ext cx="1927623" cy="652289"/>
                </a:xfrm>
                <a:custGeom>
                  <a:avLst/>
                  <a:gdLst>
                    <a:gd name="connsiteX0" fmla="*/ 1892121 w 1927623"/>
                    <a:gd name="connsiteY0" fmla="*/ 60537 h 652289"/>
                    <a:gd name="connsiteX1" fmla="*/ 1892121 w 1927623"/>
                    <a:gd name="connsiteY1" fmla="*/ 62661 h 652289"/>
                    <a:gd name="connsiteX2" fmla="*/ 1065314 w 1927623"/>
                    <a:gd name="connsiteY2" fmla="*/ 542860 h 652289"/>
                    <a:gd name="connsiteX3" fmla="*/ 894096 w 1927623"/>
                    <a:gd name="connsiteY3" fmla="*/ 542860 h 652289"/>
                    <a:gd name="connsiteX4" fmla="*/ 38082 w 1927623"/>
                    <a:gd name="connsiteY4" fmla="*/ 48020 h 652289"/>
                    <a:gd name="connsiteX5" fmla="*/ 38082 w 1927623"/>
                    <a:gd name="connsiteY5" fmla="*/ 50144 h 652289"/>
                    <a:gd name="connsiteX6" fmla="*/ 0 w 1927623"/>
                    <a:gd name="connsiteY6" fmla="*/ 0 h 652289"/>
                    <a:gd name="connsiteX7" fmla="*/ 0 w 1927623"/>
                    <a:gd name="connsiteY7" fmla="*/ 89061 h 652289"/>
                    <a:gd name="connsiteX8" fmla="*/ 38082 w 1927623"/>
                    <a:gd name="connsiteY8" fmla="*/ 139205 h 652289"/>
                    <a:gd name="connsiteX9" fmla="*/ 894096 w 1927623"/>
                    <a:gd name="connsiteY9" fmla="*/ 631921 h 652289"/>
                    <a:gd name="connsiteX10" fmla="*/ 1065314 w 1927623"/>
                    <a:gd name="connsiteY10" fmla="*/ 631921 h 652289"/>
                    <a:gd name="connsiteX11" fmla="*/ 1892121 w 1927623"/>
                    <a:gd name="connsiteY11" fmla="*/ 151722 h 652289"/>
                    <a:gd name="connsiteX12" fmla="*/ 1927624 w 1927623"/>
                    <a:gd name="connsiteY12" fmla="*/ 101578 h 652289"/>
                    <a:gd name="connsiteX13" fmla="*/ 1927624 w 1927623"/>
                    <a:gd name="connsiteY13" fmla="*/ 12593 h 652289"/>
                    <a:gd name="connsiteX14" fmla="*/ 1892121 w 1927623"/>
                    <a:gd name="connsiteY14" fmla="*/ 60537 h 65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23" h="652289">
                      <a:moveTo>
                        <a:pt x="1892121" y="60537"/>
                      </a:moveTo>
                      <a:lnTo>
                        <a:pt x="1892121" y="62661"/>
                      </a:lnTo>
                      <a:lnTo>
                        <a:pt x="1065314" y="542860"/>
                      </a:lnTo>
                      <a:cubicBezTo>
                        <a:pt x="1017294" y="570018"/>
                        <a:pt x="942116" y="570018"/>
                        <a:pt x="894096" y="542860"/>
                      </a:cubicBezTo>
                      <a:lnTo>
                        <a:pt x="38082" y="48020"/>
                      </a:lnTo>
                      <a:lnTo>
                        <a:pt x="38082" y="50144"/>
                      </a:lnTo>
                      <a:cubicBezTo>
                        <a:pt x="15096" y="35503"/>
                        <a:pt x="0" y="18814"/>
                        <a:pt x="0" y="0"/>
                      </a:cubicBezTo>
                      <a:lnTo>
                        <a:pt x="0" y="89061"/>
                      </a:lnTo>
                      <a:cubicBezTo>
                        <a:pt x="0" y="107874"/>
                        <a:pt x="15096" y="124563"/>
                        <a:pt x="38082" y="139205"/>
                      </a:cubicBezTo>
                      <a:lnTo>
                        <a:pt x="894096" y="631921"/>
                      </a:lnTo>
                      <a:cubicBezTo>
                        <a:pt x="942116" y="659079"/>
                        <a:pt x="1019418" y="659079"/>
                        <a:pt x="1065314" y="631921"/>
                      </a:cubicBezTo>
                      <a:lnTo>
                        <a:pt x="1892121" y="151722"/>
                      </a:lnTo>
                      <a:cubicBezTo>
                        <a:pt x="1915107" y="139205"/>
                        <a:pt x="1927624" y="118267"/>
                        <a:pt x="1927624" y="101578"/>
                      </a:cubicBezTo>
                      <a:lnTo>
                        <a:pt x="1927624" y="12593"/>
                      </a:lnTo>
                      <a:cubicBezTo>
                        <a:pt x="1927624" y="31331"/>
                        <a:pt x="1917231" y="48020"/>
                        <a:pt x="1892121" y="6053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1" name="Freeform: Shape 482">
                  <a:extLst>
                    <a:ext uri="{FF2B5EF4-FFF2-40B4-BE49-F238E27FC236}">
                      <a16:creationId xmlns:a16="http://schemas.microsoft.com/office/drawing/2014/main" id="{38680C55-581E-48DE-9D11-28C772AE3D28}"/>
                    </a:ext>
                  </a:extLst>
                </p:cNvPr>
                <p:cNvSpPr/>
                <p:nvPr/>
              </p:nvSpPr>
              <p:spPr>
                <a:xfrm>
                  <a:off x="7849208" y="2273956"/>
                  <a:ext cx="1928100" cy="1116064"/>
                </a:xfrm>
                <a:custGeom>
                  <a:avLst/>
                  <a:gdLst>
                    <a:gd name="connsiteX0" fmla="*/ 1892086 w 1928100"/>
                    <a:gd name="connsiteY0" fmla="*/ 515209 h 1116064"/>
                    <a:gd name="connsiteX1" fmla="*/ 1892086 w 1928100"/>
                    <a:gd name="connsiteY1" fmla="*/ 613373 h 1116064"/>
                    <a:gd name="connsiteX2" fmla="*/ 1063230 w 1928100"/>
                    <a:gd name="connsiteY2" fmla="*/ 1095696 h 1116064"/>
                    <a:gd name="connsiteX3" fmla="*/ 892012 w 1928100"/>
                    <a:gd name="connsiteY3" fmla="*/ 1095696 h 1116064"/>
                    <a:gd name="connsiteX4" fmla="*/ 35999 w 1928100"/>
                    <a:gd name="connsiteY4" fmla="*/ 600856 h 1116064"/>
                    <a:gd name="connsiteX5" fmla="*/ 41 w 1928100"/>
                    <a:gd name="connsiteY5" fmla="*/ 550181 h 1116064"/>
                    <a:gd name="connsiteX6" fmla="*/ 35999 w 1928100"/>
                    <a:gd name="connsiteY6" fmla="*/ 502692 h 1116064"/>
                    <a:gd name="connsiteX7" fmla="*/ 864854 w 1928100"/>
                    <a:gd name="connsiteY7" fmla="*/ 20369 h 1116064"/>
                    <a:gd name="connsiteX8" fmla="*/ 1036072 w 1928100"/>
                    <a:gd name="connsiteY8" fmla="*/ 20369 h 1116064"/>
                    <a:gd name="connsiteX9" fmla="*/ 1892086 w 1928100"/>
                    <a:gd name="connsiteY9" fmla="*/ 515209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8100" h="1116064">
                      <a:moveTo>
                        <a:pt x="1892086" y="515209"/>
                      </a:moveTo>
                      <a:cubicBezTo>
                        <a:pt x="1940106" y="542367"/>
                        <a:pt x="1940106" y="586215"/>
                        <a:pt x="1892086" y="613373"/>
                      </a:cubicBezTo>
                      <a:lnTo>
                        <a:pt x="1063230" y="1095696"/>
                      </a:lnTo>
                      <a:cubicBezTo>
                        <a:pt x="1017258" y="1122854"/>
                        <a:pt x="940032" y="1122854"/>
                        <a:pt x="892012" y="1095696"/>
                      </a:cubicBezTo>
                      <a:lnTo>
                        <a:pt x="35999" y="600856"/>
                      </a:lnTo>
                      <a:cubicBezTo>
                        <a:pt x="11268" y="586897"/>
                        <a:pt x="-794" y="568463"/>
                        <a:pt x="41" y="550181"/>
                      </a:cubicBezTo>
                      <a:cubicBezTo>
                        <a:pt x="723" y="532960"/>
                        <a:pt x="12709" y="515892"/>
                        <a:pt x="35999" y="502692"/>
                      </a:cubicBezTo>
                      <a:lnTo>
                        <a:pt x="864854" y="20369"/>
                      </a:lnTo>
                      <a:cubicBezTo>
                        <a:pt x="910826" y="-6790"/>
                        <a:pt x="988052" y="-6790"/>
                        <a:pt x="1036072" y="20369"/>
                      </a:cubicBezTo>
                      <a:lnTo>
                        <a:pt x="1892086" y="515209"/>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57" name="TextBox 256">
                <a:extLst>
                  <a:ext uri="{FF2B5EF4-FFF2-40B4-BE49-F238E27FC236}">
                    <a16:creationId xmlns:a16="http://schemas.microsoft.com/office/drawing/2014/main" id="{2AB7259A-FAA1-4457-AF61-4505086EEE64}"/>
                  </a:ext>
                </a:extLst>
              </p:cNvPr>
              <p:cNvSpPr txBox="1"/>
              <p:nvPr/>
            </p:nvSpPr>
            <p:spPr>
              <a:xfrm>
                <a:off x="5967333" y="4054042"/>
                <a:ext cx="199679" cy="343995"/>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         </a:t>
                </a:r>
              </a:p>
            </p:txBody>
          </p:sp>
          <p:pic>
            <p:nvPicPr>
              <p:cNvPr id="258" name="Graphic 257">
                <a:extLst>
                  <a:ext uri="{FF2B5EF4-FFF2-40B4-BE49-F238E27FC236}">
                    <a16:creationId xmlns:a16="http://schemas.microsoft.com/office/drawing/2014/main" id="{6FC479BF-17FE-4069-B007-7967BD4B6DF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5451041" y="3660045"/>
                <a:ext cx="1065760" cy="657597"/>
              </a:xfrm>
              <a:prstGeom prst="rect">
                <a:avLst/>
              </a:prstGeom>
              <a:scene3d>
                <a:camera prst="perspectiveContrastingLeftFacing" fov="7200000">
                  <a:rot lat="1200000" lon="3000000" rev="21594000"/>
                </a:camera>
                <a:lightRig rig="threePt" dir="t"/>
              </a:scene3d>
              <a:sp3d z="6350" prstMaterial="matte"/>
            </p:spPr>
          </p:pic>
        </p:grpSp>
        <p:grpSp>
          <p:nvGrpSpPr>
            <p:cNvPr id="209" name="Group 208">
              <a:extLst>
                <a:ext uri="{FF2B5EF4-FFF2-40B4-BE49-F238E27FC236}">
                  <a16:creationId xmlns:a16="http://schemas.microsoft.com/office/drawing/2014/main" id="{231B30E8-F516-429B-87AC-A14FCEF67C18}"/>
                </a:ext>
              </a:extLst>
            </p:cNvPr>
            <p:cNvGrpSpPr/>
            <p:nvPr/>
          </p:nvGrpSpPr>
          <p:grpSpPr>
            <a:xfrm>
              <a:off x="2622859" y="4363365"/>
              <a:ext cx="2620914" cy="2170304"/>
              <a:chOff x="3102057" y="4446352"/>
              <a:chExt cx="1841057" cy="1524528"/>
            </a:xfrm>
          </p:grpSpPr>
          <p:grpSp>
            <p:nvGrpSpPr>
              <p:cNvPr id="210" name="Graphic 3">
                <a:extLst>
                  <a:ext uri="{FF2B5EF4-FFF2-40B4-BE49-F238E27FC236}">
                    <a16:creationId xmlns:a16="http://schemas.microsoft.com/office/drawing/2014/main" id="{267BF5E0-B975-4D7E-BCF2-18C3E7BE909B}"/>
                  </a:ext>
                </a:extLst>
              </p:cNvPr>
              <p:cNvGrpSpPr/>
              <p:nvPr/>
            </p:nvGrpSpPr>
            <p:grpSpPr>
              <a:xfrm>
                <a:off x="3607562" y="4855135"/>
                <a:ext cx="1335552" cy="785033"/>
                <a:chOff x="7395904" y="5255325"/>
                <a:chExt cx="1197160" cy="703684"/>
              </a:xfrm>
              <a:solidFill>
                <a:srgbClr val="50E6FF"/>
              </a:solidFill>
            </p:grpSpPr>
            <p:sp>
              <p:nvSpPr>
                <p:cNvPr id="232" name="Freeform: Shape 18">
                  <a:extLst>
                    <a:ext uri="{FF2B5EF4-FFF2-40B4-BE49-F238E27FC236}">
                      <a16:creationId xmlns:a16="http://schemas.microsoft.com/office/drawing/2014/main" id="{9F72F669-9293-4A0A-8E1D-113A3FA59328}"/>
                    </a:ext>
                  </a:extLst>
                </p:cNvPr>
                <p:cNvSpPr/>
                <p:nvPr/>
              </p:nvSpPr>
              <p:spPr>
                <a:xfrm>
                  <a:off x="7395904" y="5673242"/>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3 w 154073"/>
                    <a:gd name="connsiteY3" fmla="*/ 44379 h 81019"/>
                    <a:gd name="connsiteX4" fmla="*/ 93992 w 154073"/>
                    <a:gd name="connsiteY4" fmla="*/ 81019 h 81019"/>
                    <a:gd name="connsiteX5" fmla="*/ 82688 w 154073"/>
                    <a:gd name="connsiteY5" fmla="*/ 75178 h 81019"/>
                    <a:gd name="connsiteX6" fmla="*/ 106584 w 154073"/>
                    <a:gd name="connsiteY6" fmla="*/ 60841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3" y="44379"/>
                      </a:lnTo>
                      <a:lnTo>
                        <a:pt x="93992" y="81019"/>
                      </a:lnTo>
                      <a:lnTo>
                        <a:pt x="82688" y="75178"/>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3" name="Freeform: Shape 21">
                  <a:extLst>
                    <a:ext uri="{FF2B5EF4-FFF2-40B4-BE49-F238E27FC236}">
                      <a16:creationId xmlns:a16="http://schemas.microsoft.com/office/drawing/2014/main" id="{A42AD30C-C65D-4607-A7C7-710B9E2A8BCA}"/>
                    </a:ext>
                  </a:extLst>
                </p:cNvPr>
                <p:cNvSpPr/>
                <p:nvPr/>
              </p:nvSpPr>
              <p:spPr>
                <a:xfrm>
                  <a:off x="7488910" y="5612630"/>
                  <a:ext cx="154149" cy="83522"/>
                </a:xfrm>
                <a:custGeom>
                  <a:avLst/>
                  <a:gdLst>
                    <a:gd name="connsiteX0" fmla="*/ 16917 w 154149"/>
                    <a:gd name="connsiteY0" fmla="*/ 0 h 83522"/>
                    <a:gd name="connsiteX1" fmla="*/ 118950 w 154149"/>
                    <a:gd name="connsiteY1" fmla="*/ 52875 h 83522"/>
                    <a:gd name="connsiteX2" fmla="*/ 142846 w 154149"/>
                    <a:gd name="connsiteY2" fmla="*/ 38537 h 83522"/>
                    <a:gd name="connsiteX3" fmla="*/ 154149 w 154149"/>
                    <a:gd name="connsiteY3" fmla="*/ 44379 h 83522"/>
                    <a:gd name="connsiteX4" fmla="*/ 94826 w 154149"/>
                    <a:gd name="connsiteY4" fmla="*/ 83523 h 83522"/>
                    <a:gd name="connsiteX5" fmla="*/ 83523 w 154149"/>
                    <a:gd name="connsiteY5" fmla="*/ 77681 h 83522"/>
                    <a:gd name="connsiteX6" fmla="*/ 106584 w 154149"/>
                    <a:gd name="connsiteY6" fmla="*/ 60916 h 83522"/>
                    <a:gd name="connsiteX7" fmla="*/ 22379 w 154149"/>
                    <a:gd name="connsiteY7" fmla="*/ 17296 h 83522"/>
                    <a:gd name="connsiteX8" fmla="*/ 15476 w 154149"/>
                    <a:gd name="connsiteY8" fmla="*/ 42482 h 83522"/>
                    <a:gd name="connsiteX9" fmla="*/ 0 w 154149"/>
                    <a:gd name="connsiteY9" fmla="*/ 40661 h 83522"/>
                    <a:gd name="connsiteX10" fmla="*/ 7814 w 154149"/>
                    <a:gd name="connsiteY10" fmla="*/ 5690 h 83522"/>
                    <a:gd name="connsiteX11" fmla="*/ 16917 w 154149"/>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3522">
                      <a:moveTo>
                        <a:pt x="16917" y="0"/>
                      </a:moveTo>
                      <a:lnTo>
                        <a:pt x="118950" y="52875"/>
                      </a:lnTo>
                      <a:lnTo>
                        <a:pt x="142846" y="38537"/>
                      </a:lnTo>
                      <a:lnTo>
                        <a:pt x="154149" y="44379"/>
                      </a:lnTo>
                      <a:lnTo>
                        <a:pt x="94826" y="83523"/>
                      </a:lnTo>
                      <a:lnTo>
                        <a:pt x="83523" y="77681"/>
                      </a:lnTo>
                      <a:lnTo>
                        <a:pt x="106584" y="60916"/>
                      </a:lnTo>
                      <a:lnTo>
                        <a:pt x="22379" y="17296"/>
                      </a:lnTo>
                      <a:lnTo>
                        <a:pt x="15476" y="42482"/>
                      </a:lnTo>
                      <a:lnTo>
                        <a:pt x="0" y="40661"/>
                      </a:lnTo>
                      <a:lnTo>
                        <a:pt x="7814" y="5690"/>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4" name="Freeform: Shape 22">
                  <a:extLst>
                    <a:ext uri="{FF2B5EF4-FFF2-40B4-BE49-F238E27FC236}">
                      <a16:creationId xmlns:a16="http://schemas.microsoft.com/office/drawing/2014/main" id="{DA52B14A-834D-4DCA-9A04-7848C269CD2D}"/>
                    </a:ext>
                  </a:extLst>
                </p:cNvPr>
                <p:cNvSpPr/>
                <p:nvPr/>
              </p:nvSpPr>
              <p:spPr>
                <a:xfrm>
                  <a:off x="7581080" y="5553610"/>
                  <a:ext cx="155818" cy="81853"/>
                </a:xfrm>
                <a:custGeom>
                  <a:avLst/>
                  <a:gdLst>
                    <a:gd name="connsiteX0" fmla="*/ 16993 w 155818"/>
                    <a:gd name="connsiteY0" fmla="*/ 0 h 81853"/>
                    <a:gd name="connsiteX1" fmla="*/ 120619 w 155818"/>
                    <a:gd name="connsiteY1" fmla="*/ 53709 h 81853"/>
                    <a:gd name="connsiteX2" fmla="*/ 142846 w 155818"/>
                    <a:gd name="connsiteY2" fmla="*/ 38537 h 81853"/>
                    <a:gd name="connsiteX3" fmla="*/ 155818 w 155818"/>
                    <a:gd name="connsiteY3" fmla="*/ 45213 h 81853"/>
                    <a:gd name="connsiteX4" fmla="*/ 95736 w 155818"/>
                    <a:gd name="connsiteY4" fmla="*/ 81854 h 81853"/>
                    <a:gd name="connsiteX5" fmla="*/ 84433 w 155818"/>
                    <a:gd name="connsiteY5" fmla="*/ 76012 h 81853"/>
                    <a:gd name="connsiteX6" fmla="*/ 108329 w 155818"/>
                    <a:gd name="connsiteY6" fmla="*/ 61675 h 81853"/>
                    <a:gd name="connsiteX7" fmla="*/ 22379 w 155818"/>
                    <a:gd name="connsiteY7" fmla="*/ 17221 h 81853"/>
                    <a:gd name="connsiteX8" fmla="*/ 15476 w 155818"/>
                    <a:gd name="connsiteY8" fmla="*/ 42406 h 81853"/>
                    <a:gd name="connsiteX9" fmla="*/ 0 w 155818"/>
                    <a:gd name="connsiteY9" fmla="*/ 40586 h 81853"/>
                    <a:gd name="connsiteX10" fmla="*/ 9483 w 155818"/>
                    <a:gd name="connsiteY10" fmla="*/ 6448 h 81853"/>
                    <a:gd name="connsiteX11" fmla="*/ 16993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993" y="0"/>
                      </a:moveTo>
                      <a:lnTo>
                        <a:pt x="120619" y="53709"/>
                      </a:lnTo>
                      <a:lnTo>
                        <a:pt x="142846" y="38537"/>
                      </a:lnTo>
                      <a:lnTo>
                        <a:pt x="155818" y="45213"/>
                      </a:lnTo>
                      <a:lnTo>
                        <a:pt x="95736" y="81854"/>
                      </a:lnTo>
                      <a:lnTo>
                        <a:pt x="84433" y="76012"/>
                      </a:lnTo>
                      <a:lnTo>
                        <a:pt x="108329" y="61675"/>
                      </a:lnTo>
                      <a:lnTo>
                        <a:pt x="22379" y="17221"/>
                      </a:lnTo>
                      <a:lnTo>
                        <a:pt x="15476" y="42406"/>
                      </a:lnTo>
                      <a:lnTo>
                        <a:pt x="0" y="40586"/>
                      </a:lnTo>
                      <a:lnTo>
                        <a:pt x="9483" y="6448"/>
                      </a:lnTo>
                      <a:lnTo>
                        <a:pt x="1699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5" name="Freeform: Shape 23">
                  <a:extLst>
                    <a:ext uri="{FF2B5EF4-FFF2-40B4-BE49-F238E27FC236}">
                      <a16:creationId xmlns:a16="http://schemas.microsoft.com/office/drawing/2014/main" id="{D915B0A3-1A74-4C93-951C-8E7B48B0727D}"/>
                    </a:ext>
                  </a:extLst>
                </p:cNvPr>
                <p:cNvSpPr/>
                <p:nvPr/>
              </p:nvSpPr>
              <p:spPr>
                <a:xfrm>
                  <a:off x="7675831" y="5493831"/>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9 h 82612"/>
                    <a:gd name="connsiteX4" fmla="*/ 93157 w 154073"/>
                    <a:gd name="connsiteY4" fmla="*/ 82612 h 82612"/>
                    <a:gd name="connsiteX5" fmla="*/ 81854 w 154073"/>
                    <a:gd name="connsiteY5" fmla="*/ 76771 h 82612"/>
                    <a:gd name="connsiteX6" fmla="*/ 106584 w 154073"/>
                    <a:gd name="connsiteY6" fmla="*/ 60841 h 82612"/>
                    <a:gd name="connsiteX7" fmla="*/ 20786 w 154073"/>
                    <a:gd name="connsiteY7" fmla="*/ 16386 h 82612"/>
                    <a:gd name="connsiteX8" fmla="*/ 13883 w 154073"/>
                    <a:gd name="connsiteY8" fmla="*/ 41572 h 82612"/>
                    <a:gd name="connsiteX9" fmla="*/ 0 w 154073"/>
                    <a:gd name="connsiteY9" fmla="*/ 40586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9"/>
                      </a:lnTo>
                      <a:lnTo>
                        <a:pt x="93157" y="82612"/>
                      </a:lnTo>
                      <a:lnTo>
                        <a:pt x="81854" y="76771"/>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6" name="Freeform: Shape 24">
                  <a:extLst>
                    <a:ext uri="{FF2B5EF4-FFF2-40B4-BE49-F238E27FC236}">
                      <a16:creationId xmlns:a16="http://schemas.microsoft.com/office/drawing/2014/main" id="{DA3D5B24-ED39-473D-88BA-D6F7783655AA}"/>
                    </a:ext>
                  </a:extLst>
                </p:cNvPr>
                <p:cNvSpPr/>
                <p:nvPr/>
              </p:nvSpPr>
              <p:spPr>
                <a:xfrm>
                  <a:off x="7758133" y="542954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8 w 147184"/>
                    <a:gd name="connsiteY9" fmla="*/ 67398 h 83666"/>
                    <a:gd name="connsiteX10" fmla="*/ 12296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30564 w 147184"/>
                    <a:gd name="connsiteY17" fmla="*/ 46689 h 83666"/>
                    <a:gd name="connsiteX18" fmla="*/ 100674 w 147184"/>
                    <a:gd name="connsiteY18" fmla="*/ 25068 h 83666"/>
                    <a:gd name="connsiteX19" fmla="*/ 84516 w 147184"/>
                    <a:gd name="connsiteY19" fmla="*/ 16647 h 83666"/>
                    <a:gd name="connsiteX20" fmla="*/ 82164 w 147184"/>
                    <a:gd name="connsiteY20" fmla="*/ 68840 h 83666"/>
                    <a:gd name="connsiteX21" fmla="*/ 104923 w 147184"/>
                    <a:gd name="connsiteY21" fmla="*/ 72405 h 83666"/>
                    <a:gd name="connsiteX22" fmla="*/ 124571 w 147184"/>
                    <a:gd name="connsiteY22" fmla="*/ 66185 h 83666"/>
                    <a:gd name="connsiteX23" fmla="*/ 130564 w 147184"/>
                    <a:gd name="connsiteY23" fmla="*/ 46689 h 83666"/>
                    <a:gd name="connsiteX24" fmla="*/ 65854 w 147184"/>
                    <a:gd name="connsiteY24" fmla="*/ 64516 h 83666"/>
                    <a:gd name="connsiteX25" fmla="*/ 68206 w 147184"/>
                    <a:gd name="connsiteY25" fmla="*/ 12324 h 83666"/>
                    <a:gd name="connsiteX26" fmla="*/ 47041 w 147184"/>
                    <a:gd name="connsiteY26" fmla="*/ 9592 h 83666"/>
                    <a:gd name="connsiteX27" fmla="*/ 27393 w 147184"/>
                    <a:gd name="connsiteY27" fmla="*/ 15813 h 83666"/>
                    <a:gd name="connsiteX28" fmla="*/ 19807 w 147184"/>
                    <a:gd name="connsiteY28" fmla="*/ 34475 h 83666"/>
                    <a:gd name="connsiteX29" fmla="*/ 49696 w 147184"/>
                    <a:gd name="connsiteY29" fmla="*/ 56095 h 83666"/>
                    <a:gd name="connsiteX30" fmla="*/ 57813 w 147184"/>
                    <a:gd name="connsiteY30" fmla="*/ 60267 h 83666"/>
                    <a:gd name="connsiteX31" fmla="*/ 65854 w 147184"/>
                    <a:gd name="connsiteY31" fmla="*/ 64516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661" y="11185"/>
                        <a:pt x="111447" y="16268"/>
                      </a:cubicBezTo>
                      <a:cubicBezTo>
                        <a:pt x="121233" y="21351"/>
                        <a:pt x="129274" y="25523"/>
                        <a:pt x="134888" y="30454"/>
                      </a:cubicBezTo>
                      <a:cubicBezTo>
                        <a:pt x="140501" y="35461"/>
                        <a:pt x="144522" y="39558"/>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8"/>
                        <a:pt x="86868" y="83633"/>
                      </a:cubicBezTo>
                      <a:cubicBezTo>
                        <a:pt x="78675" y="83481"/>
                        <a:pt x="69799" y="80902"/>
                        <a:pt x="60847" y="78398"/>
                      </a:cubicBezTo>
                      <a:cubicBezTo>
                        <a:pt x="51896" y="75819"/>
                        <a:pt x="43779" y="71647"/>
                        <a:pt x="35738" y="67398"/>
                      </a:cubicBezTo>
                      <a:cubicBezTo>
                        <a:pt x="26027" y="62392"/>
                        <a:pt x="17910" y="58143"/>
                        <a:pt x="12296" y="53212"/>
                      </a:cubicBezTo>
                      <a:cubicBezTo>
                        <a:pt x="6683" y="48206"/>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10"/>
                        <a:pt x="75716" y="1855"/>
                        <a:pt x="84668" y="4434"/>
                      </a:cubicBezTo>
                      <a:close/>
                      <a:moveTo>
                        <a:pt x="130564" y="46689"/>
                      </a:moveTo>
                      <a:cubicBezTo>
                        <a:pt x="125784" y="40088"/>
                        <a:pt x="116909" y="33413"/>
                        <a:pt x="100674" y="25068"/>
                      </a:cubicBezTo>
                      <a:cubicBezTo>
                        <a:pt x="94226" y="21730"/>
                        <a:pt x="89371" y="19227"/>
                        <a:pt x="84516" y="16647"/>
                      </a:cubicBezTo>
                      <a:lnTo>
                        <a:pt x="82164" y="68840"/>
                      </a:lnTo>
                      <a:cubicBezTo>
                        <a:pt x="89447" y="70585"/>
                        <a:pt x="96805" y="72329"/>
                        <a:pt x="104923" y="72405"/>
                      </a:cubicBezTo>
                      <a:cubicBezTo>
                        <a:pt x="111447" y="71647"/>
                        <a:pt x="118805" y="69371"/>
                        <a:pt x="124571" y="66185"/>
                      </a:cubicBezTo>
                      <a:cubicBezTo>
                        <a:pt x="132005" y="59737"/>
                        <a:pt x="132915" y="54047"/>
                        <a:pt x="130564" y="46689"/>
                      </a:cubicBezTo>
                      <a:close/>
                      <a:moveTo>
                        <a:pt x="65854" y="64516"/>
                      </a:moveTo>
                      <a:lnTo>
                        <a:pt x="68206" y="12324"/>
                      </a:lnTo>
                      <a:cubicBezTo>
                        <a:pt x="60923" y="10579"/>
                        <a:pt x="53565" y="8834"/>
                        <a:pt x="47041" y="9592"/>
                      </a:cubicBezTo>
                      <a:cubicBezTo>
                        <a:pt x="40517" y="10351"/>
                        <a:pt x="33158" y="12627"/>
                        <a:pt x="27393" y="15813"/>
                      </a:cubicBezTo>
                      <a:cubicBezTo>
                        <a:pt x="18365" y="21427"/>
                        <a:pt x="14952" y="27875"/>
                        <a:pt x="19807" y="34475"/>
                      </a:cubicBezTo>
                      <a:cubicBezTo>
                        <a:pt x="24586" y="41075"/>
                        <a:pt x="33462" y="47750"/>
                        <a:pt x="49696" y="56095"/>
                      </a:cubicBezTo>
                      <a:cubicBezTo>
                        <a:pt x="52958" y="57764"/>
                        <a:pt x="54551" y="58599"/>
                        <a:pt x="57813" y="60267"/>
                      </a:cubicBezTo>
                      <a:cubicBezTo>
                        <a:pt x="59406" y="61178"/>
                        <a:pt x="62592" y="62847"/>
                        <a:pt x="65854" y="64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7" name="Freeform: Shape 25">
                  <a:extLst>
                    <a:ext uri="{FF2B5EF4-FFF2-40B4-BE49-F238E27FC236}">
                      <a16:creationId xmlns:a16="http://schemas.microsoft.com/office/drawing/2014/main" id="{0770CB6D-A8F2-434E-974E-54808995516F}"/>
                    </a:ext>
                  </a:extLst>
                </p:cNvPr>
                <p:cNvSpPr/>
                <p:nvPr/>
              </p:nvSpPr>
              <p:spPr>
                <a:xfrm>
                  <a:off x="7852883" y="5369612"/>
                  <a:ext cx="147184" cy="83819"/>
                </a:xfrm>
                <a:custGeom>
                  <a:avLst/>
                  <a:gdLst>
                    <a:gd name="connsiteX0" fmla="*/ 84668 w 147184"/>
                    <a:gd name="connsiteY0" fmla="*/ 4587 h 83819"/>
                    <a:gd name="connsiteX1" fmla="*/ 111447 w 147184"/>
                    <a:gd name="connsiteY1" fmla="*/ 16421 h 83819"/>
                    <a:gd name="connsiteX2" fmla="*/ 134888 w 147184"/>
                    <a:gd name="connsiteY2" fmla="*/ 30607 h 83819"/>
                    <a:gd name="connsiteX3" fmla="*/ 146115 w 147184"/>
                    <a:gd name="connsiteY3" fmla="*/ 44642 h 83819"/>
                    <a:gd name="connsiteX4" fmla="*/ 145129 w 147184"/>
                    <a:gd name="connsiteY4" fmla="*/ 58524 h 83819"/>
                    <a:gd name="connsiteX5" fmla="*/ 131853 w 147184"/>
                    <a:gd name="connsiteY5" fmla="*/ 72179 h 83819"/>
                    <a:gd name="connsiteX6" fmla="*/ 110536 w 147184"/>
                    <a:gd name="connsiteY6" fmla="*/ 81662 h 83819"/>
                    <a:gd name="connsiteX7" fmla="*/ 86868 w 147184"/>
                    <a:gd name="connsiteY7" fmla="*/ 83786 h 83819"/>
                    <a:gd name="connsiteX8" fmla="*/ 60847 w 147184"/>
                    <a:gd name="connsiteY8" fmla="*/ 78475 h 83819"/>
                    <a:gd name="connsiteX9" fmla="*/ 35737 w 147184"/>
                    <a:gd name="connsiteY9" fmla="*/ 67476 h 83819"/>
                    <a:gd name="connsiteX10" fmla="*/ 12297 w 147184"/>
                    <a:gd name="connsiteY10" fmla="*/ 53290 h 83819"/>
                    <a:gd name="connsiteX11" fmla="*/ 1069 w 147184"/>
                    <a:gd name="connsiteY11" fmla="*/ 39255 h 83819"/>
                    <a:gd name="connsiteX12" fmla="*/ 2055 w 147184"/>
                    <a:gd name="connsiteY12" fmla="*/ 25373 h 83819"/>
                    <a:gd name="connsiteX13" fmla="*/ 15331 w 147184"/>
                    <a:gd name="connsiteY13" fmla="*/ 11718 h 83819"/>
                    <a:gd name="connsiteX14" fmla="*/ 36648 w 147184"/>
                    <a:gd name="connsiteY14" fmla="*/ 2235 h 83819"/>
                    <a:gd name="connsiteX15" fmla="*/ 60316 w 147184"/>
                    <a:gd name="connsiteY15" fmla="*/ 111 h 83819"/>
                    <a:gd name="connsiteX16" fmla="*/ 84668 w 147184"/>
                    <a:gd name="connsiteY16" fmla="*/ 4587 h 83819"/>
                    <a:gd name="connsiteX17" fmla="*/ 128060 w 147184"/>
                    <a:gd name="connsiteY17" fmla="*/ 47600 h 83819"/>
                    <a:gd name="connsiteX18" fmla="*/ 98171 w 147184"/>
                    <a:gd name="connsiteY18" fmla="*/ 25980 h 83819"/>
                    <a:gd name="connsiteX19" fmla="*/ 82013 w 147184"/>
                    <a:gd name="connsiteY19" fmla="*/ 17559 h 83819"/>
                    <a:gd name="connsiteX20" fmla="*/ 79661 w 147184"/>
                    <a:gd name="connsiteY20" fmla="*/ 69751 h 83819"/>
                    <a:gd name="connsiteX21" fmla="*/ 102419 w 147184"/>
                    <a:gd name="connsiteY21" fmla="*/ 73317 h 83819"/>
                    <a:gd name="connsiteX22" fmla="*/ 122067 w 147184"/>
                    <a:gd name="connsiteY22" fmla="*/ 67096 h 83819"/>
                    <a:gd name="connsiteX23" fmla="*/ 128060 w 147184"/>
                    <a:gd name="connsiteY23" fmla="*/ 47600 h 83819"/>
                    <a:gd name="connsiteX24" fmla="*/ 63351 w 147184"/>
                    <a:gd name="connsiteY24" fmla="*/ 65427 h 83819"/>
                    <a:gd name="connsiteX25" fmla="*/ 65778 w 147184"/>
                    <a:gd name="connsiteY25" fmla="*/ 13235 h 83819"/>
                    <a:gd name="connsiteX26" fmla="*/ 44613 w 147184"/>
                    <a:gd name="connsiteY26" fmla="*/ 10504 h 83819"/>
                    <a:gd name="connsiteX27" fmla="*/ 24965 w 147184"/>
                    <a:gd name="connsiteY27" fmla="*/ 16725 h 83819"/>
                    <a:gd name="connsiteX28" fmla="*/ 17379 w 147184"/>
                    <a:gd name="connsiteY28" fmla="*/ 35386 h 83819"/>
                    <a:gd name="connsiteX29" fmla="*/ 47268 w 147184"/>
                    <a:gd name="connsiteY29" fmla="*/ 57007 h 83819"/>
                    <a:gd name="connsiteX30" fmla="*/ 55385 w 147184"/>
                    <a:gd name="connsiteY30" fmla="*/ 61179 h 83819"/>
                    <a:gd name="connsiteX31" fmla="*/ 63351 w 147184"/>
                    <a:gd name="connsiteY31" fmla="*/ 65427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819">
                      <a:moveTo>
                        <a:pt x="84668" y="4587"/>
                      </a:moveTo>
                      <a:cubicBezTo>
                        <a:pt x="93619" y="7166"/>
                        <a:pt x="101661" y="11339"/>
                        <a:pt x="111447" y="16421"/>
                      </a:cubicBezTo>
                      <a:cubicBezTo>
                        <a:pt x="121157" y="21428"/>
                        <a:pt x="129274" y="25676"/>
                        <a:pt x="134888" y="30607"/>
                      </a:cubicBezTo>
                      <a:cubicBezTo>
                        <a:pt x="140501" y="35614"/>
                        <a:pt x="144522" y="39711"/>
                        <a:pt x="146115" y="44642"/>
                      </a:cubicBezTo>
                      <a:cubicBezTo>
                        <a:pt x="147708" y="49572"/>
                        <a:pt x="147632" y="53669"/>
                        <a:pt x="145129" y="58524"/>
                      </a:cubicBezTo>
                      <a:cubicBezTo>
                        <a:pt x="142625" y="63379"/>
                        <a:pt x="138453" y="67400"/>
                        <a:pt x="131853" y="72179"/>
                      </a:cubicBezTo>
                      <a:cubicBezTo>
                        <a:pt x="125253" y="76958"/>
                        <a:pt x="117895" y="79310"/>
                        <a:pt x="110536" y="81662"/>
                      </a:cubicBezTo>
                      <a:cubicBezTo>
                        <a:pt x="103178" y="84013"/>
                        <a:pt x="94985" y="83862"/>
                        <a:pt x="86868" y="83786"/>
                      </a:cubicBezTo>
                      <a:cubicBezTo>
                        <a:pt x="78751" y="83634"/>
                        <a:pt x="69799" y="81055"/>
                        <a:pt x="60847" y="78475"/>
                      </a:cubicBezTo>
                      <a:cubicBezTo>
                        <a:pt x="51896" y="75896"/>
                        <a:pt x="43779" y="71724"/>
                        <a:pt x="35737" y="67476"/>
                      </a:cubicBezTo>
                      <a:cubicBezTo>
                        <a:pt x="26027" y="62469"/>
                        <a:pt x="17910" y="58221"/>
                        <a:pt x="12297" y="53290"/>
                      </a:cubicBezTo>
                      <a:cubicBezTo>
                        <a:pt x="6683" y="48283"/>
                        <a:pt x="2662" y="44186"/>
                        <a:pt x="1069" y="39255"/>
                      </a:cubicBezTo>
                      <a:cubicBezTo>
                        <a:pt x="-524" y="34325"/>
                        <a:pt x="-448" y="30228"/>
                        <a:pt x="2055" y="25373"/>
                      </a:cubicBezTo>
                      <a:cubicBezTo>
                        <a:pt x="4559" y="20518"/>
                        <a:pt x="8731" y="16497"/>
                        <a:pt x="15331" y="11718"/>
                      </a:cubicBezTo>
                      <a:cubicBezTo>
                        <a:pt x="21931" y="6939"/>
                        <a:pt x="29289" y="4587"/>
                        <a:pt x="36648" y="2235"/>
                      </a:cubicBezTo>
                      <a:cubicBezTo>
                        <a:pt x="44006" y="-116"/>
                        <a:pt x="52199" y="35"/>
                        <a:pt x="60316" y="111"/>
                      </a:cubicBezTo>
                      <a:cubicBezTo>
                        <a:pt x="66765" y="-571"/>
                        <a:pt x="75716" y="2008"/>
                        <a:pt x="84668" y="4587"/>
                      </a:cubicBezTo>
                      <a:close/>
                      <a:moveTo>
                        <a:pt x="128060" y="47600"/>
                      </a:moveTo>
                      <a:cubicBezTo>
                        <a:pt x="123281" y="41000"/>
                        <a:pt x="114405" y="34325"/>
                        <a:pt x="98171" y="25980"/>
                      </a:cubicBezTo>
                      <a:cubicBezTo>
                        <a:pt x="91723" y="22642"/>
                        <a:pt x="86868" y="20138"/>
                        <a:pt x="82013" y="17559"/>
                      </a:cubicBezTo>
                      <a:lnTo>
                        <a:pt x="79661" y="69751"/>
                      </a:lnTo>
                      <a:cubicBezTo>
                        <a:pt x="86944" y="71496"/>
                        <a:pt x="94302" y="73241"/>
                        <a:pt x="102419" y="73317"/>
                      </a:cubicBezTo>
                      <a:cubicBezTo>
                        <a:pt x="108943" y="72558"/>
                        <a:pt x="116302" y="70283"/>
                        <a:pt x="122067" y="67096"/>
                      </a:cubicBezTo>
                      <a:cubicBezTo>
                        <a:pt x="129502" y="60648"/>
                        <a:pt x="132839" y="54200"/>
                        <a:pt x="128060" y="47600"/>
                      </a:cubicBezTo>
                      <a:close/>
                      <a:moveTo>
                        <a:pt x="63351" y="65427"/>
                      </a:moveTo>
                      <a:lnTo>
                        <a:pt x="65778" y="13235"/>
                      </a:lnTo>
                      <a:cubicBezTo>
                        <a:pt x="58496" y="11490"/>
                        <a:pt x="51137" y="9745"/>
                        <a:pt x="44613" y="10504"/>
                      </a:cubicBezTo>
                      <a:cubicBezTo>
                        <a:pt x="38089" y="11263"/>
                        <a:pt x="30731" y="13539"/>
                        <a:pt x="24965" y="16725"/>
                      </a:cubicBezTo>
                      <a:cubicBezTo>
                        <a:pt x="15938" y="22338"/>
                        <a:pt x="12524" y="28787"/>
                        <a:pt x="17379" y="35386"/>
                      </a:cubicBezTo>
                      <a:cubicBezTo>
                        <a:pt x="22158" y="41986"/>
                        <a:pt x="31034" y="48662"/>
                        <a:pt x="47268" y="57007"/>
                      </a:cubicBezTo>
                      <a:cubicBezTo>
                        <a:pt x="50530" y="58676"/>
                        <a:pt x="52123" y="59510"/>
                        <a:pt x="55385" y="61179"/>
                      </a:cubicBezTo>
                      <a:cubicBezTo>
                        <a:pt x="58496" y="62924"/>
                        <a:pt x="60089" y="63758"/>
                        <a:pt x="63351" y="6542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8" name="Freeform: Shape 26">
                  <a:extLst>
                    <a:ext uri="{FF2B5EF4-FFF2-40B4-BE49-F238E27FC236}">
                      <a16:creationId xmlns:a16="http://schemas.microsoft.com/office/drawing/2014/main" id="{5AB41E9A-7E48-4971-8763-29A41D77FC2F}"/>
                    </a:ext>
                  </a:extLst>
                </p:cNvPr>
                <p:cNvSpPr/>
                <p:nvPr/>
              </p:nvSpPr>
              <p:spPr>
                <a:xfrm>
                  <a:off x="7954923" y="5315938"/>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4 w 154073"/>
                    <a:gd name="connsiteY3" fmla="*/ 44379 h 81019"/>
                    <a:gd name="connsiteX4" fmla="*/ 93992 w 154073"/>
                    <a:gd name="connsiteY4" fmla="*/ 81019 h 81019"/>
                    <a:gd name="connsiteX5" fmla="*/ 82688 w 154073"/>
                    <a:gd name="connsiteY5" fmla="*/ 75178 h 81019"/>
                    <a:gd name="connsiteX6" fmla="*/ 106585 w 154073"/>
                    <a:gd name="connsiteY6" fmla="*/ 60840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4" y="44379"/>
                      </a:lnTo>
                      <a:lnTo>
                        <a:pt x="93992" y="81019"/>
                      </a:lnTo>
                      <a:lnTo>
                        <a:pt x="82688" y="75178"/>
                      </a:lnTo>
                      <a:lnTo>
                        <a:pt x="106585" y="60840"/>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9" name="Freeform: Shape 27">
                  <a:extLst>
                    <a:ext uri="{FF2B5EF4-FFF2-40B4-BE49-F238E27FC236}">
                      <a16:creationId xmlns:a16="http://schemas.microsoft.com/office/drawing/2014/main" id="{AE6D4976-9B35-4E15-B521-C91AB9EC1DA6}"/>
                    </a:ext>
                  </a:extLst>
                </p:cNvPr>
                <p:cNvSpPr/>
                <p:nvPr/>
              </p:nvSpPr>
              <p:spPr>
                <a:xfrm>
                  <a:off x="8048004" y="5255325"/>
                  <a:ext cx="154073" cy="83446"/>
                </a:xfrm>
                <a:custGeom>
                  <a:avLst/>
                  <a:gdLst>
                    <a:gd name="connsiteX0" fmla="*/ 16841 w 154073"/>
                    <a:gd name="connsiteY0" fmla="*/ 0 h 83446"/>
                    <a:gd name="connsiteX1" fmla="*/ 118874 w 154073"/>
                    <a:gd name="connsiteY1" fmla="*/ 52875 h 83446"/>
                    <a:gd name="connsiteX2" fmla="*/ 142770 w 154073"/>
                    <a:gd name="connsiteY2" fmla="*/ 38537 h 83446"/>
                    <a:gd name="connsiteX3" fmla="*/ 154073 w 154073"/>
                    <a:gd name="connsiteY3" fmla="*/ 44379 h 83446"/>
                    <a:gd name="connsiteX4" fmla="*/ 94750 w 154073"/>
                    <a:gd name="connsiteY4" fmla="*/ 83447 h 83446"/>
                    <a:gd name="connsiteX5" fmla="*/ 81778 w 154073"/>
                    <a:gd name="connsiteY5" fmla="*/ 76771 h 83446"/>
                    <a:gd name="connsiteX6" fmla="*/ 106509 w 154073"/>
                    <a:gd name="connsiteY6" fmla="*/ 60841 h 83446"/>
                    <a:gd name="connsiteX7" fmla="*/ 20710 w 154073"/>
                    <a:gd name="connsiteY7" fmla="*/ 16386 h 83446"/>
                    <a:gd name="connsiteX8" fmla="*/ 15476 w 154073"/>
                    <a:gd name="connsiteY8" fmla="*/ 42406 h 83446"/>
                    <a:gd name="connsiteX9" fmla="*/ 0 w 154073"/>
                    <a:gd name="connsiteY9" fmla="*/ 40586 h 83446"/>
                    <a:gd name="connsiteX10" fmla="*/ 7814 w 154073"/>
                    <a:gd name="connsiteY10" fmla="*/ 5614 h 83446"/>
                    <a:gd name="connsiteX11" fmla="*/ 16841 w 154073"/>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446">
                      <a:moveTo>
                        <a:pt x="16841" y="0"/>
                      </a:moveTo>
                      <a:lnTo>
                        <a:pt x="118874" y="52875"/>
                      </a:lnTo>
                      <a:lnTo>
                        <a:pt x="142770" y="38537"/>
                      </a:lnTo>
                      <a:lnTo>
                        <a:pt x="154073" y="44379"/>
                      </a:lnTo>
                      <a:lnTo>
                        <a:pt x="94750" y="83447"/>
                      </a:lnTo>
                      <a:lnTo>
                        <a:pt x="81778" y="76771"/>
                      </a:lnTo>
                      <a:lnTo>
                        <a:pt x="106509" y="60841"/>
                      </a:lnTo>
                      <a:lnTo>
                        <a:pt x="20710" y="16386"/>
                      </a:lnTo>
                      <a:lnTo>
                        <a:pt x="15476" y="42406"/>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0" name="Freeform: Shape 28">
                  <a:extLst>
                    <a:ext uri="{FF2B5EF4-FFF2-40B4-BE49-F238E27FC236}">
                      <a16:creationId xmlns:a16="http://schemas.microsoft.com/office/drawing/2014/main" id="{FE65E314-D98A-425F-8D80-15FAA04E4801}"/>
                    </a:ext>
                  </a:extLst>
                </p:cNvPr>
                <p:cNvSpPr/>
                <p:nvPr/>
              </p:nvSpPr>
              <p:spPr>
                <a:xfrm>
                  <a:off x="7581149" y="5767048"/>
                  <a:ext cx="148018" cy="86170"/>
                </a:xfrm>
                <a:custGeom>
                  <a:avLst/>
                  <a:gdLst>
                    <a:gd name="connsiteX0" fmla="*/ 85502 w 148018"/>
                    <a:gd name="connsiteY0" fmla="*/ 6937 h 86170"/>
                    <a:gd name="connsiteX1" fmla="*/ 112281 w 148018"/>
                    <a:gd name="connsiteY1" fmla="*/ 18772 h 86170"/>
                    <a:gd name="connsiteX2" fmla="*/ 135722 w 148018"/>
                    <a:gd name="connsiteY2" fmla="*/ 32958 h 86170"/>
                    <a:gd name="connsiteX3" fmla="*/ 146949 w 148018"/>
                    <a:gd name="connsiteY3" fmla="*/ 46992 h 86170"/>
                    <a:gd name="connsiteX4" fmla="*/ 145963 w 148018"/>
                    <a:gd name="connsiteY4" fmla="*/ 60874 h 86170"/>
                    <a:gd name="connsiteX5" fmla="*/ 132688 w 148018"/>
                    <a:gd name="connsiteY5" fmla="*/ 74529 h 86170"/>
                    <a:gd name="connsiteX6" fmla="*/ 111371 w 148018"/>
                    <a:gd name="connsiteY6" fmla="*/ 84012 h 86170"/>
                    <a:gd name="connsiteX7" fmla="*/ 87702 w 148018"/>
                    <a:gd name="connsiteY7" fmla="*/ 86136 h 86170"/>
                    <a:gd name="connsiteX8" fmla="*/ 61682 w 148018"/>
                    <a:gd name="connsiteY8" fmla="*/ 80826 h 86170"/>
                    <a:gd name="connsiteX9" fmla="*/ 35738 w 148018"/>
                    <a:gd name="connsiteY9" fmla="*/ 67398 h 86170"/>
                    <a:gd name="connsiteX10" fmla="*/ 12296 w 148018"/>
                    <a:gd name="connsiteY10" fmla="*/ 53212 h 86170"/>
                    <a:gd name="connsiteX11" fmla="*/ 1069 w 148018"/>
                    <a:gd name="connsiteY11" fmla="*/ 39178 h 86170"/>
                    <a:gd name="connsiteX12" fmla="*/ 2055 w 148018"/>
                    <a:gd name="connsiteY12" fmla="*/ 25296 h 86170"/>
                    <a:gd name="connsiteX13" fmla="*/ 15331 w 148018"/>
                    <a:gd name="connsiteY13" fmla="*/ 11641 h 86170"/>
                    <a:gd name="connsiteX14" fmla="*/ 36648 w 148018"/>
                    <a:gd name="connsiteY14" fmla="*/ 2158 h 86170"/>
                    <a:gd name="connsiteX15" fmla="*/ 60316 w 148018"/>
                    <a:gd name="connsiteY15" fmla="*/ 34 h 86170"/>
                    <a:gd name="connsiteX16" fmla="*/ 85502 w 148018"/>
                    <a:gd name="connsiteY16" fmla="*/ 6937 h 86170"/>
                    <a:gd name="connsiteX17" fmla="*/ 128895 w 148018"/>
                    <a:gd name="connsiteY17" fmla="*/ 50026 h 86170"/>
                    <a:gd name="connsiteX18" fmla="*/ 99005 w 148018"/>
                    <a:gd name="connsiteY18" fmla="*/ 28406 h 86170"/>
                    <a:gd name="connsiteX19" fmla="*/ 82847 w 148018"/>
                    <a:gd name="connsiteY19" fmla="*/ 19985 h 86170"/>
                    <a:gd name="connsiteX20" fmla="*/ 80495 w 148018"/>
                    <a:gd name="connsiteY20" fmla="*/ 72178 h 86170"/>
                    <a:gd name="connsiteX21" fmla="*/ 101661 w 148018"/>
                    <a:gd name="connsiteY21" fmla="*/ 74908 h 86170"/>
                    <a:gd name="connsiteX22" fmla="*/ 121309 w 148018"/>
                    <a:gd name="connsiteY22" fmla="*/ 68688 h 86170"/>
                    <a:gd name="connsiteX23" fmla="*/ 128895 w 148018"/>
                    <a:gd name="connsiteY23" fmla="*/ 50026 h 86170"/>
                    <a:gd name="connsiteX24" fmla="*/ 65020 w 148018"/>
                    <a:gd name="connsiteY24" fmla="*/ 66185 h 86170"/>
                    <a:gd name="connsiteX25" fmla="*/ 67447 w 148018"/>
                    <a:gd name="connsiteY25" fmla="*/ 13992 h 86170"/>
                    <a:gd name="connsiteX26" fmla="*/ 46282 w 148018"/>
                    <a:gd name="connsiteY26" fmla="*/ 11262 h 86170"/>
                    <a:gd name="connsiteX27" fmla="*/ 26634 w 148018"/>
                    <a:gd name="connsiteY27" fmla="*/ 17482 h 86170"/>
                    <a:gd name="connsiteX28" fmla="*/ 19048 w 148018"/>
                    <a:gd name="connsiteY28" fmla="*/ 36144 h 86170"/>
                    <a:gd name="connsiteX29" fmla="*/ 48937 w 148018"/>
                    <a:gd name="connsiteY29" fmla="*/ 57764 h 86170"/>
                    <a:gd name="connsiteX30" fmla="*/ 57054 w 148018"/>
                    <a:gd name="connsiteY30" fmla="*/ 61937 h 86170"/>
                    <a:gd name="connsiteX31" fmla="*/ 65020 w 148018"/>
                    <a:gd name="connsiteY31" fmla="*/ 66185 h 8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018" h="86170">
                      <a:moveTo>
                        <a:pt x="85502" y="6937"/>
                      </a:moveTo>
                      <a:cubicBezTo>
                        <a:pt x="94454" y="9516"/>
                        <a:pt x="102495" y="13689"/>
                        <a:pt x="112281" y="18772"/>
                      </a:cubicBezTo>
                      <a:cubicBezTo>
                        <a:pt x="121991" y="23778"/>
                        <a:pt x="130108" y="28026"/>
                        <a:pt x="135722" y="32958"/>
                      </a:cubicBezTo>
                      <a:cubicBezTo>
                        <a:pt x="141336" y="37964"/>
                        <a:pt x="145356" y="42061"/>
                        <a:pt x="146949" y="46992"/>
                      </a:cubicBezTo>
                      <a:cubicBezTo>
                        <a:pt x="148543" y="51923"/>
                        <a:pt x="148467" y="56019"/>
                        <a:pt x="145963" y="60874"/>
                      </a:cubicBezTo>
                      <a:cubicBezTo>
                        <a:pt x="143460" y="65730"/>
                        <a:pt x="139288" y="69750"/>
                        <a:pt x="132688" y="74529"/>
                      </a:cubicBezTo>
                      <a:cubicBezTo>
                        <a:pt x="126088" y="79308"/>
                        <a:pt x="118729" y="81660"/>
                        <a:pt x="111371" y="84012"/>
                      </a:cubicBezTo>
                      <a:cubicBezTo>
                        <a:pt x="104012" y="86363"/>
                        <a:pt x="95819" y="86212"/>
                        <a:pt x="87702" y="86136"/>
                      </a:cubicBezTo>
                      <a:cubicBezTo>
                        <a:pt x="79509" y="85984"/>
                        <a:pt x="70633" y="83405"/>
                        <a:pt x="61682" y="80826"/>
                      </a:cubicBezTo>
                      <a:cubicBezTo>
                        <a:pt x="53565" y="76654"/>
                        <a:pt x="45524" y="72405"/>
                        <a:pt x="35738" y="67398"/>
                      </a:cubicBezTo>
                      <a:cubicBezTo>
                        <a:pt x="25951" y="62392"/>
                        <a:pt x="17910" y="58143"/>
                        <a:pt x="12296"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7599" y="1779"/>
                        <a:pt x="76551" y="4358"/>
                        <a:pt x="85502" y="6937"/>
                      </a:cubicBezTo>
                      <a:close/>
                      <a:moveTo>
                        <a:pt x="128895" y="50026"/>
                      </a:moveTo>
                      <a:cubicBezTo>
                        <a:pt x="124115" y="43426"/>
                        <a:pt x="115240" y="36751"/>
                        <a:pt x="99005" y="28406"/>
                      </a:cubicBezTo>
                      <a:cubicBezTo>
                        <a:pt x="92557" y="25068"/>
                        <a:pt x="87702" y="22565"/>
                        <a:pt x="82847" y="19985"/>
                      </a:cubicBezTo>
                      <a:lnTo>
                        <a:pt x="80495" y="72178"/>
                      </a:lnTo>
                      <a:cubicBezTo>
                        <a:pt x="87778" y="73923"/>
                        <a:pt x="95137" y="75667"/>
                        <a:pt x="101661" y="74908"/>
                      </a:cubicBezTo>
                      <a:cubicBezTo>
                        <a:pt x="108185" y="74226"/>
                        <a:pt x="115543" y="71874"/>
                        <a:pt x="121309" y="68688"/>
                      </a:cubicBezTo>
                      <a:cubicBezTo>
                        <a:pt x="130336" y="63074"/>
                        <a:pt x="133674" y="56626"/>
                        <a:pt x="128895" y="50026"/>
                      </a:cubicBezTo>
                      <a:close/>
                      <a:moveTo>
                        <a:pt x="65020" y="66185"/>
                      </a:moveTo>
                      <a:lnTo>
                        <a:pt x="67447" y="13992"/>
                      </a:lnTo>
                      <a:cubicBezTo>
                        <a:pt x="60165" y="12248"/>
                        <a:pt x="52806" y="10503"/>
                        <a:pt x="46282" y="11262"/>
                      </a:cubicBezTo>
                      <a:cubicBezTo>
                        <a:pt x="39758" y="12020"/>
                        <a:pt x="32400" y="14296"/>
                        <a:pt x="26634" y="17482"/>
                      </a:cubicBezTo>
                      <a:cubicBezTo>
                        <a:pt x="17607" y="23096"/>
                        <a:pt x="14193" y="29544"/>
                        <a:pt x="19048" y="36144"/>
                      </a:cubicBezTo>
                      <a:cubicBezTo>
                        <a:pt x="23827" y="42744"/>
                        <a:pt x="32703" y="49419"/>
                        <a:pt x="48937" y="57764"/>
                      </a:cubicBezTo>
                      <a:cubicBezTo>
                        <a:pt x="52199" y="59433"/>
                        <a:pt x="53792" y="60267"/>
                        <a:pt x="57054" y="61937"/>
                      </a:cubicBezTo>
                      <a:cubicBezTo>
                        <a:pt x="59330" y="65350"/>
                        <a:pt x="61834" y="64516"/>
                        <a:pt x="65020" y="661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1" name="Freeform: Shape 29">
                  <a:extLst>
                    <a:ext uri="{FF2B5EF4-FFF2-40B4-BE49-F238E27FC236}">
                      <a16:creationId xmlns:a16="http://schemas.microsoft.com/office/drawing/2014/main" id="{F42FF568-E2A6-486B-B0F1-1D205617CBC7}"/>
                    </a:ext>
                  </a:extLst>
                </p:cNvPr>
                <p:cNvSpPr/>
                <p:nvPr/>
              </p:nvSpPr>
              <p:spPr>
                <a:xfrm>
                  <a:off x="7684100" y="5715801"/>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5 h 81019"/>
                    <a:gd name="connsiteX4" fmla="*/ 93992 w 154907"/>
                    <a:gd name="connsiteY4" fmla="*/ 81019 h 81019"/>
                    <a:gd name="connsiteX5" fmla="*/ 82688 w 154907"/>
                    <a:gd name="connsiteY5" fmla="*/ 75178 h 81019"/>
                    <a:gd name="connsiteX6" fmla="*/ 106584 w 154907"/>
                    <a:gd name="connsiteY6" fmla="*/ 60840 h 81019"/>
                    <a:gd name="connsiteX7" fmla="*/ 21620 w 154907"/>
                    <a:gd name="connsiteY7" fmla="*/ 14717 h 81019"/>
                    <a:gd name="connsiteX8" fmla="*/ 14717 w 154907"/>
                    <a:gd name="connsiteY8" fmla="*/ 39902 h 81019"/>
                    <a:gd name="connsiteX9" fmla="*/ 0 w 154907"/>
                    <a:gd name="connsiteY9" fmla="*/ 40509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5"/>
                      </a:lnTo>
                      <a:lnTo>
                        <a:pt x="93992" y="81019"/>
                      </a:lnTo>
                      <a:lnTo>
                        <a:pt x="82688" y="75178"/>
                      </a:lnTo>
                      <a:lnTo>
                        <a:pt x="106584" y="60840"/>
                      </a:lnTo>
                      <a:lnTo>
                        <a:pt x="21620" y="14717"/>
                      </a:lnTo>
                      <a:lnTo>
                        <a:pt x="14717" y="39902"/>
                      </a:lnTo>
                      <a:lnTo>
                        <a:pt x="0" y="40509"/>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2" name="Freeform: Shape 30">
                  <a:extLst>
                    <a:ext uri="{FF2B5EF4-FFF2-40B4-BE49-F238E27FC236}">
                      <a16:creationId xmlns:a16="http://schemas.microsoft.com/office/drawing/2014/main" id="{F52730AA-C223-48D4-B279-0D94C53350C0}"/>
                    </a:ext>
                  </a:extLst>
                </p:cNvPr>
                <p:cNvSpPr/>
                <p:nvPr/>
              </p:nvSpPr>
              <p:spPr>
                <a:xfrm>
                  <a:off x="7767160" y="5649843"/>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7 w 147184"/>
                    <a:gd name="connsiteY9" fmla="*/ 67398 h 83742"/>
                    <a:gd name="connsiteX10" fmla="*/ 12296 w 147184"/>
                    <a:gd name="connsiteY10" fmla="*/ 53212 h 83742"/>
                    <a:gd name="connsiteX11" fmla="*/ 1069 w 147184"/>
                    <a:gd name="connsiteY11" fmla="*/ 39178 h 83742"/>
                    <a:gd name="connsiteX12" fmla="*/ 2055 w 147184"/>
                    <a:gd name="connsiteY12" fmla="*/ 25295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9729 w 147184"/>
                    <a:gd name="connsiteY17" fmla="*/ 48357 h 83742"/>
                    <a:gd name="connsiteX18" fmla="*/ 99840 w 147184"/>
                    <a:gd name="connsiteY18" fmla="*/ 26737 h 83742"/>
                    <a:gd name="connsiteX19" fmla="*/ 83682 w 147184"/>
                    <a:gd name="connsiteY19" fmla="*/ 18316 h 83742"/>
                    <a:gd name="connsiteX20" fmla="*/ 81254 w 147184"/>
                    <a:gd name="connsiteY20" fmla="*/ 70509 h 83742"/>
                    <a:gd name="connsiteX21" fmla="*/ 104012 w 147184"/>
                    <a:gd name="connsiteY21" fmla="*/ 74074 h 83742"/>
                    <a:gd name="connsiteX22" fmla="*/ 123660 w 147184"/>
                    <a:gd name="connsiteY22" fmla="*/ 67854 h 83742"/>
                    <a:gd name="connsiteX23" fmla="*/ 129729 w 147184"/>
                    <a:gd name="connsiteY23" fmla="*/ 48357 h 83742"/>
                    <a:gd name="connsiteX24" fmla="*/ 65854 w 147184"/>
                    <a:gd name="connsiteY24" fmla="*/ 64591 h 83742"/>
                    <a:gd name="connsiteX25" fmla="*/ 68206 w 147184"/>
                    <a:gd name="connsiteY25" fmla="*/ 12399 h 83742"/>
                    <a:gd name="connsiteX26" fmla="*/ 47041 w 147184"/>
                    <a:gd name="connsiteY26" fmla="*/ 9668 h 83742"/>
                    <a:gd name="connsiteX27" fmla="*/ 27393 w 147184"/>
                    <a:gd name="connsiteY27" fmla="*/ 15889 h 83742"/>
                    <a:gd name="connsiteX28" fmla="*/ 19807 w 147184"/>
                    <a:gd name="connsiteY28" fmla="*/ 34551 h 83742"/>
                    <a:gd name="connsiteX29" fmla="*/ 49696 w 147184"/>
                    <a:gd name="connsiteY29" fmla="*/ 56171 h 83742"/>
                    <a:gd name="connsiteX30" fmla="*/ 57813 w 147184"/>
                    <a:gd name="connsiteY30" fmla="*/ 60343 h 83742"/>
                    <a:gd name="connsiteX31" fmla="*/ 65854 w 147184"/>
                    <a:gd name="connsiteY31" fmla="*/ 64591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751" y="83556"/>
                        <a:pt x="69799" y="80977"/>
                        <a:pt x="60847" y="78398"/>
                      </a:cubicBezTo>
                      <a:cubicBezTo>
                        <a:pt x="51896" y="75819"/>
                        <a:pt x="43779" y="71647"/>
                        <a:pt x="35737" y="67398"/>
                      </a:cubicBezTo>
                      <a:cubicBezTo>
                        <a:pt x="26027" y="62391"/>
                        <a:pt x="17910" y="58143"/>
                        <a:pt x="12296" y="53212"/>
                      </a:cubicBezTo>
                      <a:cubicBezTo>
                        <a:pt x="6683" y="48205"/>
                        <a:pt x="2662" y="44109"/>
                        <a:pt x="1069" y="39178"/>
                      </a:cubicBezTo>
                      <a:cubicBezTo>
                        <a:pt x="-524" y="34247"/>
                        <a:pt x="-448" y="30151"/>
                        <a:pt x="2055" y="25295"/>
                      </a:cubicBezTo>
                      <a:cubicBezTo>
                        <a:pt x="4559" y="20441"/>
                        <a:pt x="8731" y="16420"/>
                        <a:pt x="15331" y="11641"/>
                      </a:cubicBezTo>
                      <a:cubicBezTo>
                        <a:pt x="21931" y="6861"/>
                        <a:pt x="29289" y="4510"/>
                        <a:pt x="36648" y="2158"/>
                      </a:cubicBezTo>
                      <a:cubicBezTo>
                        <a:pt x="44006" y="-194"/>
                        <a:pt x="52199" y="-42"/>
                        <a:pt x="60316" y="34"/>
                      </a:cubicBezTo>
                      <a:cubicBezTo>
                        <a:pt x="68434" y="185"/>
                        <a:pt x="75716" y="1931"/>
                        <a:pt x="84668" y="4510"/>
                      </a:cubicBezTo>
                      <a:close/>
                      <a:moveTo>
                        <a:pt x="129729" y="48357"/>
                      </a:moveTo>
                      <a:cubicBezTo>
                        <a:pt x="124950" y="41758"/>
                        <a:pt x="116074" y="35082"/>
                        <a:pt x="99840" y="26737"/>
                      </a:cubicBezTo>
                      <a:cubicBezTo>
                        <a:pt x="93392" y="23399"/>
                        <a:pt x="88537" y="20896"/>
                        <a:pt x="83682" y="18316"/>
                      </a:cubicBezTo>
                      <a:lnTo>
                        <a:pt x="81254" y="70509"/>
                      </a:lnTo>
                      <a:cubicBezTo>
                        <a:pt x="88537" y="72253"/>
                        <a:pt x="95895" y="73998"/>
                        <a:pt x="104012" y="74074"/>
                      </a:cubicBezTo>
                      <a:cubicBezTo>
                        <a:pt x="110536" y="73315"/>
                        <a:pt x="117895" y="71040"/>
                        <a:pt x="123660" y="67854"/>
                      </a:cubicBezTo>
                      <a:cubicBezTo>
                        <a:pt x="131170" y="61405"/>
                        <a:pt x="132915" y="54122"/>
                        <a:pt x="129729" y="48357"/>
                      </a:cubicBezTo>
                      <a:close/>
                      <a:moveTo>
                        <a:pt x="65854" y="64591"/>
                      </a:moveTo>
                      <a:lnTo>
                        <a:pt x="68206" y="12399"/>
                      </a:lnTo>
                      <a:cubicBezTo>
                        <a:pt x="60923" y="10654"/>
                        <a:pt x="53565" y="8910"/>
                        <a:pt x="47041" y="9668"/>
                      </a:cubicBezTo>
                      <a:cubicBezTo>
                        <a:pt x="40517" y="10427"/>
                        <a:pt x="33158" y="12703"/>
                        <a:pt x="27393" y="15889"/>
                      </a:cubicBezTo>
                      <a:cubicBezTo>
                        <a:pt x="18365" y="21502"/>
                        <a:pt x="14952" y="27951"/>
                        <a:pt x="19807" y="34551"/>
                      </a:cubicBezTo>
                      <a:cubicBezTo>
                        <a:pt x="24586" y="41150"/>
                        <a:pt x="33462" y="47826"/>
                        <a:pt x="49696" y="56171"/>
                      </a:cubicBezTo>
                      <a:cubicBezTo>
                        <a:pt x="52958" y="57840"/>
                        <a:pt x="54551" y="58674"/>
                        <a:pt x="57813" y="60343"/>
                      </a:cubicBezTo>
                      <a:cubicBezTo>
                        <a:pt x="60165" y="63681"/>
                        <a:pt x="62592" y="62923"/>
                        <a:pt x="65854" y="6459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3" name="Freeform: Shape 31">
                  <a:extLst>
                    <a:ext uri="{FF2B5EF4-FFF2-40B4-BE49-F238E27FC236}">
                      <a16:creationId xmlns:a16="http://schemas.microsoft.com/office/drawing/2014/main" id="{1AB1F6FC-C401-426F-B877-D8313E08AEE6}"/>
                    </a:ext>
                  </a:extLst>
                </p:cNvPr>
                <p:cNvSpPr/>
                <p:nvPr/>
              </p:nvSpPr>
              <p:spPr>
                <a:xfrm>
                  <a:off x="7861076" y="5591494"/>
                  <a:ext cx="147184" cy="83906"/>
                </a:xfrm>
                <a:custGeom>
                  <a:avLst/>
                  <a:gdLst>
                    <a:gd name="connsiteX0" fmla="*/ 84668 w 147184"/>
                    <a:gd name="connsiteY0" fmla="*/ 4674 h 83906"/>
                    <a:gd name="connsiteX1" fmla="*/ 111447 w 147184"/>
                    <a:gd name="connsiteY1" fmla="*/ 16508 h 83906"/>
                    <a:gd name="connsiteX2" fmla="*/ 134888 w 147184"/>
                    <a:gd name="connsiteY2" fmla="*/ 30694 h 83906"/>
                    <a:gd name="connsiteX3" fmla="*/ 146115 w 147184"/>
                    <a:gd name="connsiteY3" fmla="*/ 44728 h 83906"/>
                    <a:gd name="connsiteX4" fmla="*/ 145129 w 147184"/>
                    <a:gd name="connsiteY4" fmla="*/ 58611 h 83906"/>
                    <a:gd name="connsiteX5" fmla="*/ 131853 w 147184"/>
                    <a:gd name="connsiteY5" fmla="*/ 72266 h 83906"/>
                    <a:gd name="connsiteX6" fmla="*/ 110536 w 147184"/>
                    <a:gd name="connsiteY6" fmla="*/ 81748 h 83906"/>
                    <a:gd name="connsiteX7" fmla="*/ 86868 w 147184"/>
                    <a:gd name="connsiteY7" fmla="*/ 83873 h 83906"/>
                    <a:gd name="connsiteX8" fmla="*/ 60848 w 147184"/>
                    <a:gd name="connsiteY8" fmla="*/ 78562 h 83906"/>
                    <a:gd name="connsiteX9" fmla="*/ 35738 w 147184"/>
                    <a:gd name="connsiteY9" fmla="*/ 67562 h 83906"/>
                    <a:gd name="connsiteX10" fmla="*/ 12297 w 147184"/>
                    <a:gd name="connsiteY10" fmla="*/ 53376 h 83906"/>
                    <a:gd name="connsiteX11" fmla="*/ 1069 w 147184"/>
                    <a:gd name="connsiteY11" fmla="*/ 39342 h 83906"/>
                    <a:gd name="connsiteX12" fmla="*/ 2055 w 147184"/>
                    <a:gd name="connsiteY12" fmla="*/ 25460 h 83906"/>
                    <a:gd name="connsiteX13" fmla="*/ 15331 w 147184"/>
                    <a:gd name="connsiteY13" fmla="*/ 11805 h 83906"/>
                    <a:gd name="connsiteX14" fmla="*/ 36648 w 147184"/>
                    <a:gd name="connsiteY14" fmla="*/ 2322 h 83906"/>
                    <a:gd name="connsiteX15" fmla="*/ 60316 w 147184"/>
                    <a:gd name="connsiteY15" fmla="*/ 198 h 83906"/>
                    <a:gd name="connsiteX16" fmla="*/ 84668 w 147184"/>
                    <a:gd name="connsiteY16" fmla="*/ 4674 h 83906"/>
                    <a:gd name="connsiteX17" fmla="*/ 128895 w 147184"/>
                    <a:gd name="connsiteY17" fmla="*/ 46094 h 83906"/>
                    <a:gd name="connsiteX18" fmla="*/ 99006 w 147184"/>
                    <a:gd name="connsiteY18" fmla="*/ 24473 h 83906"/>
                    <a:gd name="connsiteX19" fmla="*/ 82847 w 147184"/>
                    <a:gd name="connsiteY19" fmla="*/ 16053 h 83906"/>
                    <a:gd name="connsiteX20" fmla="*/ 80420 w 147184"/>
                    <a:gd name="connsiteY20" fmla="*/ 68245 h 83906"/>
                    <a:gd name="connsiteX21" fmla="*/ 103178 w 147184"/>
                    <a:gd name="connsiteY21" fmla="*/ 71811 h 83906"/>
                    <a:gd name="connsiteX22" fmla="*/ 122826 w 147184"/>
                    <a:gd name="connsiteY22" fmla="*/ 65590 h 83906"/>
                    <a:gd name="connsiteX23" fmla="*/ 128895 w 147184"/>
                    <a:gd name="connsiteY23" fmla="*/ 46094 h 83906"/>
                    <a:gd name="connsiteX24" fmla="*/ 64185 w 147184"/>
                    <a:gd name="connsiteY24" fmla="*/ 63921 h 83906"/>
                    <a:gd name="connsiteX25" fmla="*/ 66613 w 147184"/>
                    <a:gd name="connsiteY25" fmla="*/ 11729 h 83906"/>
                    <a:gd name="connsiteX26" fmla="*/ 45448 w 147184"/>
                    <a:gd name="connsiteY26" fmla="*/ 8998 h 83906"/>
                    <a:gd name="connsiteX27" fmla="*/ 25800 w 147184"/>
                    <a:gd name="connsiteY27" fmla="*/ 15219 h 83906"/>
                    <a:gd name="connsiteX28" fmla="*/ 18214 w 147184"/>
                    <a:gd name="connsiteY28" fmla="*/ 33880 h 83906"/>
                    <a:gd name="connsiteX29" fmla="*/ 48103 w 147184"/>
                    <a:gd name="connsiteY29" fmla="*/ 55501 h 83906"/>
                    <a:gd name="connsiteX30" fmla="*/ 56220 w 147184"/>
                    <a:gd name="connsiteY30" fmla="*/ 59673 h 83906"/>
                    <a:gd name="connsiteX31" fmla="*/ 64185 w 147184"/>
                    <a:gd name="connsiteY31" fmla="*/ 63921 h 8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906">
                      <a:moveTo>
                        <a:pt x="84668" y="4674"/>
                      </a:moveTo>
                      <a:cubicBezTo>
                        <a:pt x="93619" y="7253"/>
                        <a:pt x="101660" y="11426"/>
                        <a:pt x="111447" y="16508"/>
                      </a:cubicBezTo>
                      <a:cubicBezTo>
                        <a:pt x="121157" y="21515"/>
                        <a:pt x="129274" y="25763"/>
                        <a:pt x="134888" y="30694"/>
                      </a:cubicBezTo>
                      <a:cubicBezTo>
                        <a:pt x="140501" y="35625"/>
                        <a:pt x="144522" y="39798"/>
                        <a:pt x="146115" y="44728"/>
                      </a:cubicBezTo>
                      <a:cubicBezTo>
                        <a:pt x="147708" y="49659"/>
                        <a:pt x="147632" y="53756"/>
                        <a:pt x="145129" y="58611"/>
                      </a:cubicBezTo>
                      <a:cubicBezTo>
                        <a:pt x="142626" y="63466"/>
                        <a:pt x="138453" y="67486"/>
                        <a:pt x="131853" y="72266"/>
                      </a:cubicBezTo>
                      <a:cubicBezTo>
                        <a:pt x="125253" y="77045"/>
                        <a:pt x="117895" y="79397"/>
                        <a:pt x="110536" y="81748"/>
                      </a:cubicBezTo>
                      <a:cubicBezTo>
                        <a:pt x="103178" y="84100"/>
                        <a:pt x="94985" y="83949"/>
                        <a:pt x="86868" y="83873"/>
                      </a:cubicBezTo>
                      <a:cubicBezTo>
                        <a:pt x="78751" y="83721"/>
                        <a:pt x="69799" y="81142"/>
                        <a:pt x="60848" y="78562"/>
                      </a:cubicBezTo>
                      <a:cubicBezTo>
                        <a:pt x="51896" y="75983"/>
                        <a:pt x="43855" y="71811"/>
                        <a:pt x="35738" y="67562"/>
                      </a:cubicBezTo>
                      <a:cubicBezTo>
                        <a:pt x="26027" y="62556"/>
                        <a:pt x="17910" y="58308"/>
                        <a:pt x="12297" y="53376"/>
                      </a:cubicBezTo>
                      <a:cubicBezTo>
                        <a:pt x="6683" y="48370"/>
                        <a:pt x="2662" y="44273"/>
                        <a:pt x="1069" y="39342"/>
                      </a:cubicBezTo>
                      <a:cubicBezTo>
                        <a:pt x="-524" y="34411"/>
                        <a:pt x="-448" y="30315"/>
                        <a:pt x="2055" y="25460"/>
                      </a:cubicBezTo>
                      <a:cubicBezTo>
                        <a:pt x="4559" y="20604"/>
                        <a:pt x="8731" y="16584"/>
                        <a:pt x="15331" y="11805"/>
                      </a:cubicBezTo>
                      <a:cubicBezTo>
                        <a:pt x="21931" y="7026"/>
                        <a:pt x="29289" y="4674"/>
                        <a:pt x="36648" y="2322"/>
                      </a:cubicBezTo>
                      <a:cubicBezTo>
                        <a:pt x="44006" y="-29"/>
                        <a:pt x="52199" y="122"/>
                        <a:pt x="60316" y="198"/>
                      </a:cubicBezTo>
                      <a:cubicBezTo>
                        <a:pt x="66765" y="-485"/>
                        <a:pt x="76551" y="502"/>
                        <a:pt x="84668" y="4674"/>
                      </a:cubicBezTo>
                      <a:close/>
                      <a:moveTo>
                        <a:pt x="128895" y="46094"/>
                      </a:moveTo>
                      <a:cubicBezTo>
                        <a:pt x="124115" y="39494"/>
                        <a:pt x="115240" y="32818"/>
                        <a:pt x="99006" y="24473"/>
                      </a:cubicBezTo>
                      <a:cubicBezTo>
                        <a:pt x="92557" y="21136"/>
                        <a:pt x="87702" y="18632"/>
                        <a:pt x="82847" y="16053"/>
                      </a:cubicBezTo>
                      <a:lnTo>
                        <a:pt x="80420" y="68245"/>
                      </a:lnTo>
                      <a:cubicBezTo>
                        <a:pt x="87702" y="69990"/>
                        <a:pt x="95061" y="71735"/>
                        <a:pt x="103178" y="71811"/>
                      </a:cubicBezTo>
                      <a:cubicBezTo>
                        <a:pt x="109702" y="71052"/>
                        <a:pt x="117060" y="68776"/>
                        <a:pt x="122826" y="65590"/>
                      </a:cubicBezTo>
                      <a:cubicBezTo>
                        <a:pt x="130336" y="59218"/>
                        <a:pt x="133674" y="52694"/>
                        <a:pt x="128895" y="46094"/>
                      </a:cubicBezTo>
                      <a:close/>
                      <a:moveTo>
                        <a:pt x="64185" y="63921"/>
                      </a:moveTo>
                      <a:lnTo>
                        <a:pt x="66613" y="11729"/>
                      </a:lnTo>
                      <a:cubicBezTo>
                        <a:pt x="59330" y="9984"/>
                        <a:pt x="51972" y="8239"/>
                        <a:pt x="45448" y="8998"/>
                      </a:cubicBezTo>
                      <a:cubicBezTo>
                        <a:pt x="38924" y="9756"/>
                        <a:pt x="31565" y="12032"/>
                        <a:pt x="25800" y="15219"/>
                      </a:cubicBezTo>
                      <a:cubicBezTo>
                        <a:pt x="16772" y="20832"/>
                        <a:pt x="13359" y="27280"/>
                        <a:pt x="18214" y="33880"/>
                      </a:cubicBezTo>
                      <a:cubicBezTo>
                        <a:pt x="22993" y="40480"/>
                        <a:pt x="31869" y="47156"/>
                        <a:pt x="48103" y="55501"/>
                      </a:cubicBezTo>
                      <a:cubicBezTo>
                        <a:pt x="51365" y="57169"/>
                        <a:pt x="52958" y="58004"/>
                        <a:pt x="56220" y="59673"/>
                      </a:cubicBezTo>
                      <a:cubicBezTo>
                        <a:pt x="59330" y="61418"/>
                        <a:pt x="60999" y="62252"/>
                        <a:pt x="64185" y="6392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4" name="Freeform: Shape 32">
                  <a:extLst>
                    <a:ext uri="{FF2B5EF4-FFF2-40B4-BE49-F238E27FC236}">
                      <a16:creationId xmlns:a16="http://schemas.microsoft.com/office/drawing/2014/main" id="{F251FAD4-2AA5-46EB-A91C-7DDDD1BFB9A8}"/>
                    </a:ext>
                  </a:extLst>
                </p:cNvPr>
                <p:cNvSpPr/>
                <p:nvPr/>
              </p:nvSpPr>
              <p:spPr>
                <a:xfrm>
                  <a:off x="7963950" y="5536314"/>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8 h 82612"/>
                    <a:gd name="connsiteX4" fmla="*/ 93157 w 154073"/>
                    <a:gd name="connsiteY4" fmla="*/ 82613 h 82612"/>
                    <a:gd name="connsiteX5" fmla="*/ 81854 w 154073"/>
                    <a:gd name="connsiteY5" fmla="*/ 76771 h 82612"/>
                    <a:gd name="connsiteX6" fmla="*/ 106585 w 154073"/>
                    <a:gd name="connsiteY6" fmla="*/ 60841 h 82612"/>
                    <a:gd name="connsiteX7" fmla="*/ 20786 w 154073"/>
                    <a:gd name="connsiteY7" fmla="*/ 16386 h 82612"/>
                    <a:gd name="connsiteX8" fmla="*/ 13883 w 154073"/>
                    <a:gd name="connsiteY8" fmla="*/ 41572 h 82612"/>
                    <a:gd name="connsiteX9" fmla="*/ 0 w 154073"/>
                    <a:gd name="connsiteY9" fmla="*/ 40585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8"/>
                      </a:lnTo>
                      <a:lnTo>
                        <a:pt x="93157" y="82613"/>
                      </a:lnTo>
                      <a:lnTo>
                        <a:pt x="81854" y="76771"/>
                      </a:lnTo>
                      <a:lnTo>
                        <a:pt x="106585" y="60841"/>
                      </a:lnTo>
                      <a:lnTo>
                        <a:pt x="20786" y="16386"/>
                      </a:lnTo>
                      <a:lnTo>
                        <a:pt x="13883" y="41572"/>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5" name="Freeform: Shape 33">
                  <a:extLst>
                    <a:ext uri="{FF2B5EF4-FFF2-40B4-BE49-F238E27FC236}">
                      <a16:creationId xmlns:a16="http://schemas.microsoft.com/office/drawing/2014/main" id="{CDBD7424-B34B-4658-B14E-40759C7B3ABB}"/>
                    </a:ext>
                  </a:extLst>
                </p:cNvPr>
                <p:cNvSpPr/>
                <p:nvPr/>
              </p:nvSpPr>
              <p:spPr>
                <a:xfrm>
                  <a:off x="8056121" y="5477294"/>
                  <a:ext cx="154983" cy="81929"/>
                </a:xfrm>
                <a:custGeom>
                  <a:avLst/>
                  <a:gdLst>
                    <a:gd name="connsiteX0" fmla="*/ 16917 w 154983"/>
                    <a:gd name="connsiteY0" fmla="*/ 0 h 81929"/>
                    <a:gd name="connsiteX1" fmla="*/ 118950 w 154983"/>
                    <a:gd name="connsiteY1" fmla="*/ 52875 h 81929"/>
                    <a:gd name="connsiteX2" fmla="*/ 143680 w 154983"/>
                    <a:gd name="connsiteY2" fmla="*/ 36944 h 81929"/>
                    <a:gd name="connsiteX3" fmla="*/ 154984 w 154983"/>
                    <a:gd name="connsiteY3" fmla="*/ 42786 h 81929"/>
                    <a:gd name="connsiteX4" fmla="*/ 95660 w 154983"/>
                    <a:gd name="connsiteY4" fmla="*/ 81930 h 81929"/>
                    <a:gd name="connsiteX5" fmla="*/ 82688 w 154983"/>
                    <a:gd name="connsiteY5" fmla="*/ 75178 h 81929"/>
                    <a:gd name="connsiteX6" fmla="*/ 106584 w 154983"/>
                    <a:gd name="connsiteY6" fmla="*/ 60840 h 81929"/>
                    <a:gd name="connsiteX7" fmla="*/ 21620 w 154983"/>
                    <a:gd name="connsiteY7" fmla="*/ 14717 h 81929"/>
                    <a:gd name="connsiteX8" fmla="*/ 16310 w 154983"/>
                    <a:gd name="connsiteY8" fmla="*/ 40737 h 81929"/>
                    <a:gd name="connsiteX9" fmla="*/ 0 w 154983"/>
                    <a:gd name="connsiteY9" fmla="*/ 40510 h 81929"/>
                    <a:gd name="connsiteX10" fmla="*/ 7814 w 154983"/>
                    <a:gd name="connsiteY10" fmla="*/ 5538 h 81929"/>
                    <a:gd name="connsiteX11" fmla="*/ 16917 w 154983"/>
                    <a:gd name="connsiteY11" fmla="*/ 0 h 8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929">
                      <a:moveTo>
                        <a:pt x="16917" y="0"/>
                      </a:moveTo>
                      <a:lnTo>
                        <a:pt x="118950" y="52875"/>
                      </a:lnTo>
                      <a:lnTo>
                        <a:pt x="143680" y="36944"/>
                      </a:lnTo>
                      <a:lnTo>
                        <a:pt x="154984" y="42786"/>
                      </a:lnTo>
                      <a:lnTo>
                        <a:pt x="95660" y="81930"/>
                      </a:lnTo>
                      <a:lnTo>
                        <a:pt x="82688" y="75178"/>
                      </a:lnTo>
                      <a:lnTo>
                        <a:pt x="106584" y="60840"/>
                      </a:lnTo>
                      <a:lnTo>
                        <a:pt x="21620" y="14717"/>
                      </a:lnTo>
                      <a:lnTo>
                        <a:pt x="16310" y="40737"/>
                      </a:lnTo>
                      <a:lnTo>
                        <a:pt x="0" y="40510"/>
                      </a:lnTo>
                      <a:lnTo>
                        <a:pt x="7814" y="5538"/>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6" name="Freeform: Shape 34">
                  <a:extLst>
                    <a:ext uri="{FF2B5EF4-FFF2-40B4-BE49-F238E27FC236}">
                      <a16:creationId xmlns:a16="http://schemas.microsoft.com/office/drawing/2014/main" id="{8DF007D5-C99E-42A8-84D5-3CBCE7F5E2DE}"/>
                    </a:ext>
                  </a:extLst>
                </p:cNvPr>
                <p:cNvSpPr/>
                <p:nvPr/>
              </p:nvSpPr>
              <p:spPr>
                <a:xfrm>
                  <a:off x="8149278" y="5416681"/>
                  <a:ext cx="155666" cy="83522"/>
                </a:xfrm>
                <a:custGeom>
                  <a:avLst/>
                  <a:gdLst>
                    <a:gd name="connsiteX0" fmla="*/ 16841 w 155666"/>
                    <a:gd name="connsiteY0" fmla="*/ 0 h 83522"/>
                    <a:gd name="connsiteX1" fmla="*/ 120467 w 155666"/>
                    <a:gd name="connsiteY1" fmla="*/ 53709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7 w 155666"/>
                    <a:gd name="connsiteY6" fmla="*/ 61751 h 83522"/>
                    <a:gd name="connsiteX7" fmla="*/ 22379 w 155666"/>
                    <a:gd name="connsiteY7" fmla="*/ 17296 h 83522"/>
                    <a:gd name="connsiteX8" fmla="*/ 15475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09"/>
                      </a:lnTo>
                      <a:lnTo>
                        <a:pt x="142694" y="38537"/>
                      </a:lnTo>
                      <a:lnTo>
                        <a:pt x="155666" y="45289"/>
                      </a:lnTo>
                      <a:lnTo>
                        <a:pt x="94750" y="83523"/>
                      </a:lnTo>
                      <a:lnTo>
                        <a:pt x="83447" y="77681"/>
                      </a:lnTo>
                      <a:lnTo>
                        <a:pt x="108177" y="61751"/>
                      </a:lnTo>
                      <a:lnTo>
                        <a:pt x="22379" y="17296"/>
                      </a:lnTo>
                      <a:lnTo>
                        <a:pt x="15475"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7" name="Freeform: Shape 35">
                  <a:extLst>
                    <a:ext uri="{FF2B5EF4-FFF2-40B4-BE49-F238E27FC236}">
                      <a16:creationId xmlns:a16="http://schemas.microsoft.com/office/drawing/2014/main" id="{531DC50E-6F80-496B-9DB9-4F05AECC6147}"/>
                    </a:ext>
                  </a:extLst>
                </p:cNvPr>
                <p:cNvSpPr/>
                <p:nvPr/>
              </p:nvSpPr>
              <p:spPr>
                <a:xfrm>
                  <a:off x="8243118" y="5358496"/>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6 h 81019"/>
                    <a:gd name="connsiteX4" fmla="*/ 93991 w 154907"/>
                    <a:gd name="connsiteY4" fmla="*/ 81019 h 81019"/>
                    <a:gd name="connsiteX5" fmla="*/ 82688 w 154907"/>
                    <a:gd name="connsiteY5" fmla="*/ 75178 h 81019"/>
                    <a:gd name="connsiteX6" fmla="*/ 106584 w 154907"/>
                    <a:gd name="connsiteY6" fmla="*/ 60841 h 81019"/>
                    <a:gd name="connsiteX7" fmla="*/ 21620 w 154907"/>
                    <a:gd name="connsiteY7" fmla="*/ 14717 h 81019"/>
                    <a:gd name="connsiteX8" fmla="*/ 14717 w 154907"/>
                    <a:gd name="connsiteY8" fmla="*/ 39903 h 81019"/>
                    <a:gd name="connsiteX9" fmla="*/ 0 w 154907"/>
                    <a:gd name="connsiteY9" fmla="*/ 40510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6"/>
                      </a:lnTo>
                      <a:lnTo>
                        <a:pt x="93991" y="81019"/>
                      </a:lnTo>
                      <a:lnTo>
                        <a:pt x="82688" y="75178"/>
                      </a:lnTo>
                      <a:lnTo>
                        <a:pt x="106584" y="60841"/>
                      </a:lnTo>
                      <a:lnTo>
                        <a:pt x="21620" y="14717"/>
                      </a:lnTo>
                      <a:lnTo>
                        <a:pt x="14717" y="39903"/>
                      </a:lnTo>
                      <a:lnTo>
                        <a:pt x="0" y="40510"/>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8" name="Freeform: Shape 36">
                  <a:extLst>
                    <a:ext uri="{FF2B5EF4-FFF2-40B4-BE49-F238E27FC236}">
                      <a16:creationId xmlns:a16="http://schemas.microsoft.com/office/drawing/2014/main" id="{C04957D3-7D2C-45D8-BC15-BDFB09A6A53F}"/>
                    </a:ext>
                  </a:extLst>
                </p:cNvPr>
                <p:cNvSpPr/>
                <p:nvPr/>
              </p:nvSpPr>
              <p:spPr>
                <a:xfrm>
                  <a:off x="7785222" y="5875487"/>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1 w 154983"/>
                    <a:gd name="connsiteY4" fmla="*/ 83523 h 83522"/>
                    <a:gd name="connsiteX5" fmla="*/ 84357 w 154983"/>
                    <a:gd name="connsiteY5" fmla="*/ 77681 h 83522"/>
                    <a:gd name="connsiteX6" fmla="*/ 107419 w 154983"/>
                    <a:gd name="connsiteY6" fmla="*/ 60916 h 83522"/>
                    <a:gd name="connsiteX7" fmla="*/ 23213 w 154983"/>
                    <a:gd name="connsiteY7" fmla="*/ 17296 h 83522"/>
                    <a:gd name="connsiteX8" fmla="*/ 16310 w 154983"/>
                    <a:gd name="connsiteY8" fmla="*/ 42482 h 83522"/>
                    <a:gd name="connsiteX9" fmla="*/ 0 w 154983"/>
                    <a:gd name="connsiteY9" fmla="*/ 42255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1" y="83523"/>
                      </a:lnTo>
                      <a:lnTo>
                        <a:pt x="84357" y="77681"/>
                      </a:lnTo>
                      <a:lnTo>
                        <a:pt x="107419" y="60916"/>
                      </a:lnTo>
                      <a:lnTo>
                        <a:pt x="23213" y="17296"/>
                      </a:lnTo>
                      <a:lnTo>
                        <a:pt x="16310" y="42482"/>
                      </a:lnTo>
                      <a:lnTo>
                        <a:pt x="0" y="42255"/>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9" name="Freeform: Shape 37">
                  <a:extLst>
                    <a:ext uri="{FF2B5EF4-FFF2-40B4-BE49-F238E27FC236}">
                      <a16:creationId xmlns:a16="http://schemas.microsoft.com/office/drawing/2014/main" id="{B3D5CB05-7E39-4675-8ECA-91E5D8BD97B4}"/>
                    </a:ext>
                  </a:extLst>
                </p:cNvPr>
                <p:cNvSpPr/>
                <p:nvPr/>
              </p:nvSpPr>
              <p:spPr>
                <a:xfrm>
                  <a:off x="7878303" y="5816468"/>
                  <a:ext cx="155666" cy="83522"/>
                </a:xfrm>
                <a:custGeom>
                  <a:avLst/>
                  <a:gdLst>
                    <a:gd name="connsiteX0" fmla="*/ 16841 w 155666"/>
                    <a:gd name="connsiteY0" fmla="*/ 0 h 83522"/>
                    <a:gd name="connsiteX1" fmla="*/ 120467 w 155666"/>
                    <a:gd name="connsiteY1" fmla="*/ 53710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8 w 155666"/>
                    <a:gd name="connsiteY6" fmla="*/ 61751 h 83522"/>
                    <a:gd name="connsiteX7" fmla="*/ 22379 w 155666"/>
                    <a:gd name="connsiteY7" fmla="*/ 17296 h 83522"/>
                    <a:gd name="connsiteX8" fmla="*/ 15476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10"/>
                      </a:lnTo>
                      <a:lnTo>
                        <a:pt x="142694" y="38537"/>
                      </a:lnTo>
                      <a:lnTo>
                        <a:pt x="155666" y="45289"/>
                      </a:lnTo>
                      <a:lnTo>
                        <a:pt x="94750" y="83523"/>
                      </a:lnTo>
                      <a:lnTo>
                        <a:pt x="83447" y="77681"/>
                      </a:lnTo>
                      <a:lnTo>
                        <a:pt x="108178" y="61751"/>
                      </a:lnTo>
                      <a:lnTo>
                        <a:pt x="22379" y="17296"/>
                      </a:lnTo>
                      <a:lnTo>
                        <a:pt x="15476"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0" name="Freeform: Shape 38">
                  <a:extLst>
                    <a:ext uri="{FF2B5EF4-FFF2-40B4-BE49-F238E27FC236}">
                      <a16:creationId xmlns:a16="http://schemas.microsoft.com/office/drawing/2014/main" id="{AAE89E0D-8A42-4392-BAA4-D5A7AFB99AF1}"/>
                    </a:ext>
                  </a:extLst>
                </p:cNvPr>
                <p:cNvSpPr/>
                <p:nvPr/>
              </p:nvSpPr>
              <p:spPr>
                <a:xfrm>
                  <a:off x="7962274" y="5753014"/>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8 w 147184"/>
                    <a:gd name="connsiteY9" fmla="*/ 67399 h 83742"/>
                    <a:gd name="connsiteX10" fmla="*/ 12297 w 147184"/>
                    <a:gd name="connsiteY10" fmla="*/ 53213 h 83742"/>
                    <a:gd name="connsiteX11" fmla="*/ 1069 w 147184"/>
                    <a:gd name="connsiteY11" fmla="*/ 39178 h 83742"/>
                    <a:gd name="connsiteX12" fmla="*/ 2055 w 147184"/>
                    <a:gd name="connsiteY12" fmla="*/ 25296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8970 w 147184"/>
                    <a:gd name="connsiteY17" fmla="*/ 45930 h 83742"/>
                    <a:gd name="connsiteX18" fmla="*/ 99081 w 147184"/>
                    <a:gd name="connsiteY18" fmla="*/ 24310 h 83742"/>
                    <a:gd name="connsiteX19" fmla="*/ 82923 w 147184"/>
                    <a:gd name="connsiteY19" fmla="*/ 15889 h 83742"/>
                    <a:gd name="connsiteX20" fmla="*/ 80571 w 147184"/>
                    <a:gd name="connsiteY20" fmla="*/ 68081 h 83742"/>
                    <a:gd name="connsiteX21" fmla="*/ 103330 w 147184"/>
                    <a:gd name="connsiteY21" fmla="*/ 71647 h 83742"/>
                    <a:gd name="connsiteX22" fmla="*/ 122978 w 147184"/>
                    <a:gd name="connsiteY22" fmla="*/ 65426 h 83742"/>
                    <a:gd name="connsiteX23" fmla="*/ 128970 w 147184"/>
                    <a:gd name="connsiteY23" fmla="*/ 45930 h 83742"/>
                    <a:gd name="connsiteX24" fmla="*/ 64261 w 147184"/>
                    <a:gd name="connsiteY24" fmla="*/ 63757 h 83742"/>
                    <a:gd name="connsiteX25" fmla="*/ 66689 w 147184"/>
                    <a:gd name="connsiteY25" fmla="*/ 11565 h 83742"/>
                    <a:gd name="connsiteX26" fmla="*/ 45523 w 147184"/>
                    <a:gd name="connsiteY26" fmla="*/ 8834 h 83742"/>
                    <a:gd name="connsiteX27" fmla="*/ 25876 w 147184"/>
                    <a:gd name="connsiteY27" fmla="*/ 15054 h 83742"/>
                    <a:gd name="connsiteX28" fmla="*/ 18289 w 147184"/>
                    <a:gd name="connsiteY28" fmla="*/ 33716 h 83742"/>
                    <a:gd name="connsiteX29" fmla="*/ 48179 w 147184"/>
                    <a:gd name="connsiteY29" fmla="*/ 55336 h 83742"/>
                    <a:gd name="connsiteX30" fmla="*/ 56296 w 147184"/>
                    <a:gd name="connsiteY30" fmla="*/ 59509 h 83742"/>
                    <a:gd name="connsiteX31" fmla="*/ 64261 w 147184"/>
                    <a:gd name="connsiteY31" fmla="*/ 63757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675" y="83557"/>
                        <a:pt x="69799" y="80977"/>
                        <a:pt x="60847" y="78398"/>
                      </a:cubicBezTo>
                      <a:cubicBezTo>
                        <a:pt x="51896" y="75819"/>
                        <a:pt x="43779" y="71647"/>
                        <a:pt x="35738" y="67399"/>
                      </a:cubicBezTo>
                      <a:cubicBezTo>
                        <a:pt x="26027" y="62391"/>
                        <a:pt x="17910" y="58143"/>
                        <a:pt x="12297" y="53213"/>
                      </a:cubicBezTo>
                      <a:cubicBezTo>
                        <a:pt x="6683" y="48205"/>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86"/>
                        <a:pt x="76551" y="337"/>
                        <a:pt x="84668" y="4510"/>
                      </a:cubicBezTo>
                      <a:close/>
                      <a:moveTo>
                        <a:pt x="128970" y="45930"/>
                      </a:moveTo>
                      <a:cubicBezTo>
                        <a:pt x="124191" y="39330"/>
                        <a:pt x="115316" y="32654"/>
                        <a:pt x="99081" y="24310"/>
                      </a:cubicBezTo>
                      <a:cubicBezTo>
                        <a:pt x="92633" y="20972"/>
                        <a:pt x="87778" y="18468"/>
                        <a:pt x="82923" y="15889"/>
                      </a:cubicBezTo>
                      <a:lnTo>
                        <a:pt x="80571" y="68081"/>
                      </a:lnTo>
                      <a:cubicBezTo>
                        <a:pt x="87854" y="69826"/>
                        <a:pt x="95212" y="71571"/>
                        <a:pt x="103330" y="71647"/>
                      </a:cubicBezTo>
                      <a:cubicBezTo>
                        <a:pt x="109854" y="70888"/>
                        <a:pt x="117212" y="68612"/>
                        <a:pt x="122978" y="65426"/>
                      </a:cubicBezTo>
                      <a:cubicBezTo>
                        <a:pt x="130412" y="58978"/>
                        <a:pt x="133750" y="52530"/>
                        <a:pt x="128970" y="45930"/>
                      </a:cubicBezTo>
                      <a:close/>
                      <a:moveTo>
                        <a:pt x="64261" y="63757"/>
                      </a:moveTo>
                      <a:lnTo>
                        <a:pt x="66689" y="11565"/>
                      </a:lnTo>
                      <a:cubicBezTo>
                        <a:pt x="59406" y="9820"/>
                        <a:pt x="52048" y="8075"/>
                        <a:pt x="45523" y="8834"/>
                      </a:cubicBezTo>
                      <a:cubicBezTo>
                        <a:pt x="39000" y="9517"/>
                        <a:pt x="31641" y="11868"/>
                        <a:pt x="25876" y="15054"/>
                      </a:cubicBezTo>
                      <a:cubicBezTo>
                        <a:pt x="16848" y="20668"/>
                        <a:pt x="13434" y="27116"/>
                        <a:pt x="18289" y="33716"/>
                      </a:cubicBezTo>
                      <a:cubicBezTo>
                        <a:pt x="23069" y="40316"/>
                        <a:pt x="33613" y="47826"/>
                        <a:pt x="48179" y="55336"/>
                      </a:cubicBezTo>
                      <a:cubicBezTo>
                        <a:pt x="51441" y="57006"/>
                        <a:pt x="53034" y="57840"/>
                        <a:pt x="56296" y="59509"/>
                      </a:cubicBezTo>
                      <a:cubicBezTo>
                        <a:pt x="59406" y="61254"/>
                        <a:pt x="62592" y="62923"/>
                        <a:pt x="64261" y="6375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1" name="Freeform: Shape 39">
                  <a:extLst>
                    <a:ext uri="{FF2B5EF4-FFF2-40B4-BE49-F238E27FC236}">
                      <a16:creationId xmlns:a16="http://schemas.microsoft.com/office/drawing/2014/main" id="{7A460BDB-3EC9-4CB4-8837-94C0C54C8BDC}"/>
                    </a:ext>
                  </a:extLst>
                </p:cNvPr>
                <p:cNvSpPr/>
                <p:nvPr/>
              </p:nvSpPr>
              <p:spPr>
                <a:xfrm>
                  <a:off x="8065224" y="5697670"/>
                  <a:ext cx="154073" cy="83522"/>
                </a:xfrm>
                <a:custGeom>
                  <a:avLst/>
                  <a:gdLst>
                    <a:gd name="connsiteX0" fmla="*/ 16841 w 154073"/>
                    <a:gd name="connsiteY0" fmla="*/ 0 h 83522"/>
                    <a:gd name="connsiteX1" fmla="*/ 118874 w 154073"/>
                    <a:gd name="connsiteY1" fmla="*/ 52875 h 83522"/>
                    <a:gd name="connsiteX2" fmla="*/ 142770 w 154073"/>
                    <a:gd name="connsiteY2" fmla="*/ 38537 h 83522"/>
                    <a:gd name="connsiteX3" fmla="*/ 154073 w 154073"/>
                    <a:gd name="connsiteY3" fmla="*/ 44378 h 83522"/>
                    <a:gd name="connsiteX4" fmla="*/ 94750 w 154073"/>
                    <a:gd name="connsiteY4" fmla="*/ 83523 h 83522"/>
                    <a:gd name="connsiteX5" fmla="*/ 81778 w 154073"/>
                    <a:gd name="connsiteY5" fmla="*/ 76771 h 83522"/>
                    <a:gd name="connsiteX6" fmla="*/ 106509 w 154073"/>
                    <a:gd name="connsiteY6" fmla="*/ 60840 h 83522"/>
                    <a:gd name="connsiteX7" fmla="*/ 20710 w 154073"/>
                    <a:gd name="connsiteY7" fmla="*/ 16386 h 83522"/>
                    <a:gd name="connsiteX8" fmla="*/ 15476 w 154073"/>
                    <a:gd name="connsiteY8" fmla="*/ 42406 h 83522"/>
                    <a:gd name="connsiteX9" fmla="*/ 0 w 154073"/>
                    <a:gd name="connsiteY9" fmla="*/ 40585 h 83522"/>
                    <a:gd name="connsiteX10" fmla="*/ 7814 w 154073"/>
                    <a:gd name="connsiteY10" fmla="*/ 5614 h 83522"/>
                    <a:gd name="connsiteX11" fmla="*/ 16841 w 15407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522">
                      <a:moveTo>
                        <a:pt x="16841" y="0"/>
                      </a:moveTo>
                      <a:lnTo>
                        <a:pt x="118874" y="52875"/>
                      </a:lnTo>
                      <a:lnTo>
                        <a:pt x="142770" y="38537"/>
                      </a:lnTo>
                      <a:lnTo>
                        <a:pt x="154073" y="44378"/>
                      </a:lnTo>
                      <a:lnTo>
                        <a:pt x="94750" y="83523"/>
                      </a:lnTo>
                      <a:lnTo>
                        <a:pt x="81778" y="76771"/>
                      </a:lnTo>
                      <a:lnTo>
                        <a:pt x="106509" y="60840"/>
                      </a:lnTo>
                      <a:lnTo>
                        <a:pt x="20710" y="16386"/>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2" name="Freeform: Shape 40">
                  <a:extLst>
                    <a:ext uri="{FF2B5EF4-FFF2-40B4-BE49-F238E27FC236}">
                      <a16:creationId xmlns:a16="http://schemas.microsoft.com/office/drawing/2014/main" id="{5743DFA0-2F72-4393-85C7-698DAA238A5B}"/>
                    </a:ext>
                  </a:extLst>
                </p:cNvPr>
                <p:cNvSpPr/>
                <p:nvPr/>
              </p:nvSpPr>
              <p:spPr>
                <a:xfrm>
                  <a:off x="8157471" y="5636981"/>
                  <a:ext cx="156500" cy="83446"/>
                </a:xfrm>
                <a:custGeom>
                  <a:avLst/>
                  <a:gdLst>
                    <a:gd name="connsiteX0" fmla="*/ 17675 w 156500"/>
                    <a:gd name="connsiteY0" fmla="*/ 0 h 83446"/>
                    <a:gd name="connsiteX1" fmla="*/ 120467 w 156500"/>
                    <a:gd name="connsiteY1" fmla="*/ 55302 h 83446"/>
                    <a:gd name="connsiteX2" fmla="*/ 143529 w 156500"/>
                    <a:gd name="connsiteY2" fmla="*/ 38537 h 83446"/>
                    <a:gd name="connsiteX3" fmla="*/ 156501 w 156500"/>
                    <a:gd name="connsiteY3" fmla="*/ 45213 h 83446"/>
                    <a:gd name="connsiteX4" fmla="*/ 95585 w 156500"/>
                    <a:gd name="connsiteY4" fmla="*/ 83447 h 83446"/>
                    <a:gd name="connsiteX5" fmla="*/ 84282 w 156500"/>
                    <a:gd name="connsiteY5" fmla="*/ 77605 h 83446"/>
                    <a:gd name="connsiteX6" fmla="*/ 109012 w 156500"/>
                    <a:gd name="connsiteY6" fmla="*/ 61675 h 83446"/>
                    <a:gd name="connsiteX7" fmla="*/ 23213 w 156500"/>
                    <a:gd name="connsiteY7" fmla="*/ 17220 h 83446"/>
                    <a:gd name="connsiteX8" fmla="*/ 16310 w 156500"/>
                    <a:gd name="connsiteY8" fmla="*/ 42406 h 83446"/>
                    <a:gd name="connsiteX9" fmla="*/ 0 w 156500"/>
                    <a:gd name="connsiteY9" fmla="*/ 42179 h 83446"/>
                    <a:gd name="connsiteX10" fmla="*/ 10317 w 156500"/>
                    <a:gd name="connsiteY10" fmla="*/ 6448 h 83446"/>
                    <a:gd name="connsiteX11" fmla="*/ 17675 w 156500"/>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500" h="83446">
                      <a:moveTo>
                        <a:pt x="17675" y="0"/>
                      </a:moveTo>
                      <a:lnTo>
                        <a:pt x="120467" y="55302"/>
                      </a:lnTo>
                      <a:lnTo>
                        <a:pt x="143529" y="38537"/>
                      </a:lnTo>
                      <a:lnTo>
                        <a:pt x="156501" y="45213"/>
                      </a:lnTo>
                      <a:lnTo>
                        <a:pt x="95585" y="83447"/>
                      </a:lnTo>
                      <a:lnTo>
                        <a:pt x="84282" y="77605"/>
                      </a:lnTo>
                      <a:lnTo>
                        <a:pt x="109012" y="61675"/>
                      </a:lnTo>
                      <a:lnTo>
                        <a:pt x="23213" y="17220"/>
                      </a:lnTo>
                      <a:lnTo>
                        <a:pt x="16310" y="42406"/>
                      </a:lnTo>
                      <a:lnTo>
                        <a:pt x="0" y="42179"/>
                      </a:lnTo>
                      <a:lnTo>
                        <a:pt x="10317" y="6448"/>
                      </a:lnTo>
                      <a:lnTo>
                        <a:pt x="17675"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3" name="Freeform: Shape 41">
                  <a:extLst>
                    <a:ext uri="{FF2B5EF4-FFF2-40B4-BE49-F238E27FC236}">
                      <a16:creationId xmlns:a16="http://schemas.microsoft.com/office/drawing/2014/main" id="{BEF8E06D-104D-45FA-A3A4-54F5B435203D}"/>
                    </a:ext>
                  </a:extLst>
                </p:cNvPr>
                <p:cNvSpPr/>
                <p:nvPr/>
              </p:nvSpPr>
              <p:spPr>
                <a:xfrm>
                  <a:off x="8242201" y="557360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7 w 147184"/>
                    <a:gd name="connsiteY9" fmla="*/ 67398 h 83666"/>
                    <a:gd name="connsiteX10" fmla="*/ 12297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28060 w 147184"/>
                    <a:gd name="connsiteY17" fmla="*/ 47447 h 83666"/>
                    <a:gd name="connsiteX18" fmla="*/ 98171 w 147184"/>
                    <a:gd name="connsiteY18" fmla="*/ 25827 h 83666"/>
                    <a:gd name="connsiteX19" fmla="*/ 82013 w 147184"/>
                    <a:gd name="connsiteY19" fmla="*/ 17406 h 83666"/>
                    <a:gd name="connsiteX20" fmla="*/ 79661 w 147184"/>
                    <a:gd name="connsiteY20" fmla="*/ 69599 h 83666"/>
                    <a:gd name="connsiteX21" fmla="*/ 102419 w 147184"/>
                    <a:gd name="connsiteY21" fmla="*/ 73164 h 83666"/>
                    <a:gd name="connsiteX22" fmla="*/ 122067 w 147184"/>
                    <a:gd name="connsiteY22" fmla="*/ 66943 h 83666"/>
                    <a:gd name="connsiteX23" fmla="*/ 128060 w 147184"/>
                    <a:gd name="connsiteY23" fmla="*/ 47447 h 83666"/>
                    <a:gd name="connsiteX24" fmla="*/ 64185 w 147184"/>
                    <a:gd name="connsiteY24" fmla="*/ 63681 h 83666"/>
                    <a:gd name="connsiteX25" fmla="*/ 66537 w 147184"/>
                    <a:gd name="connsiteY25" fmla="*/ 11489 h 83666"/>
                    <a:gd name="connsiteX26" fmla="*/ 45372 w 147184"/>
                    <a:gd name="connsiteY26" fmla="*/ 8758 h 83666"/>
                    <a:gd name="connsiteX27" fmla="*/ 25724 w 147184"/>
                    <a:gd name="connsiteY27" fmla="*/ 14979 h 83666"/>
                    <a:gd name="connsiteX28" fmla="*/ 18138 w 147184"/>
                    <a:gd name="connsiteY28" fmla="*/ 33640 h 83666"/>
                    <a:gd name="connsiteX29" fmla="*/ 48027 w 147184"/>
                    <a:gd name="connsiteY29" fmla="*/ 55261 h 83666"/>
                    <a:gd name="connsiteX30" fmla="*/ 56144 w 147184"/>
                    <a:gd name="connsiteY30" fmla="*/ 59433 h 83666"/>
                    <a:gd name="connsiteX31" fmla="*/ 64185 w 147184"/>
                    <a:gd name="connsiteY31" fmla="*/ 63681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736" y="11186"/>
                        <a:pt x="111447" y="16268"/>
                      </a:cubicBezTo>
                      <a:cubicBezTo>
                        <a:pt x="121157" y="21275"/>
                        <a:pt x="129274" y="25523"/>
                        <a:pt x="134888" y="30454"/>
                      </a:cubicBezTo>
                      <a:cubicBezTo>
                        <a:pt x="140501" y="35461"/>
                        <a:pt x="144522" y="39557"/>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9"/>
                        <a:pt x="86868" y="83633"/>
                      </a:cubicBezTo>
                      <a:cubicBezTo>
                        <a:pt x="78750" y="83481"/>
                        <a:pt x="69799" y="80902"/>
                        <a:pt x="60847" y="78398"/>
                      </a:cubicBezTo>
                      <a:cubicBezTo>
                        <a:pt x="51896" y="75819"/>
                        <a:pt x="43779" y="71646"/>
                        <a:pt x="35737" y="67398"/>
                      </a:cubicBezTo>
                      <a:cubicBezTo>
                        <a:pt x="26027" y="62392"/>
                        <a:pt x="17910" y="58143"/>
                        <a:pt x="12297"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8433" y="110"/>
                        <a:pt x="75716" y="1855"/>
                        <a:pt x="84668" y="4434"/>
                      </a:cubicBezTo>
                      <a:close/>
                      <a:moveTo>
                        <a:pt x="128060" y="47447"/>
                      </a:moveTo>
                      <a:cubicBezTo>
                        <a:pt x="123281" y="40847"/>
                        <a:pt x="114405" y="34171"/>
                        <a:pt x="98171" y="25827"/>
                      </a:cubicBezTo>
                      <a:cubicBezTo>
                        <a:pt x="91723" y="22489"/>
                        <a:pt x="86868" y="19985"/>
                        <a:pt x="82013" y="17406"/>
                      </a:cubicBezTo>
                      <a:lnTo>
                        <a:pt x="79661" y="69599"/>
                      </a:lnTo>
                      <a:cubicBezTo>
                        <a:pt x="86944" y="71343"/>
                        <a:pt x="94302" y="73088"/>
                        <a:pt x="102419" y="73164"/>
                      </a:cubicBezTo>
                      <a:cubicBezTo>
                        <a:pt x="108943" y="72481"/>
                        <a:pt x="116302" y="70130"/>
                        <a:pt x="122067" y="66943"/>
                      </a:cubicBezTo>
                      <a:cubicBezTo>
                        <a:pt x="130336" y="58902"/>
                        <a:pt x="132839" y="54047"/>
                        <a:pt x="128060" y="47447"/>
                      </a:cubicBezTo>
                      <a:close/>
                      <a:moveTo>
                        <a:pt x="64185" y="63681"/>
                      </a:moveTo>
                      <a:lnTo>
                        <a:pt x="66537" y="11489"/>
                      </a:lnTo>
                      <a:cubicBezTo>
                        <a:pt x="59254" y="9744"/>
                        <a:pt x="51896" y="8000"/>
                        <a:pt x="45372" y="8758"/>
                      </a:cubicBezTo>
                      <a:cubicBezTo>
                        <a:pt x="38848" y="9516"/>
                        <a:pt x="31489" y="11793"/>
                        <a:pt x="25724" y="14979"/>
                      </a:cubicBezTo>
                      <a:cubicBezTo>
                        <a:pt x="16696" y="20592"/>
                        <a:pt x="13283" y="27040"/>
                        <a:pt x="18138" y="33640"/>
                      </a:cubicBezTo>
                      <a:cubicBezTo>
                        <a:pt x="22917" y="40240"/>
                        <a:pt x="33462" y="47751"/>
                        <a:pt x="48027" y="55261"/>
                      </a:cubicBezTo>
                      <a:cubicBezTo>
                        <a:pt x="51289" y="56929"/>
                        <a:pt x="52882" y="57764"/>
                        <a:pt x="56144" y="59433"/>
                      </a:cubicBezTo>
                      <a:cubicBezTo>
                        <a:pt x="59330" y="61178"/>
                        <a:pt x="62592" y="62847"/>
                        <a:pt x="64185" y="6368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4" name="Freeform: Shape 42">
                  <a:extLst>
                    <a:ext uri="{FF2B5EF4-FFF2-40B4-BE49-F238E27FC236}">
                      <a16:creationId xmlns:a16="http://schemas.microsoft.com/office/drawing/2014/main" id="{361CBDEA-92A9-494B-9F71-651A43CED879}"/>
                    </a:ext>
                  </a:extLst>
                </p:cNvPr>
                <p:cNvSpPr/>
                <p:nvPr/>
              </p:nvSpPr>
              <p:spPr>
                <a:xfrm>
                  <a:off x="8344316" y="5518183"/>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0 w 154983"/>
                    <a:gd name="connsiteY4" fmla="*/ 83523 h 83522"/>
                    <a:gd name="connsiteX5" fmla="*/ 82688 w 154983"/>
                    <a:gd name="connsiteY5" fmla="*/ 76847 h 83522"/>
                    <a:gd name="connsiteX6" fmla="*/ 107419 w 154983"/>
                    <a:gd name="connsiteY6" fmla="*/ 60916 h 83522"/>
                    <a:gd name="connsiteX7" fmla="*/ 21620 w 154983"/>
                    <a:gd name="connsiteY7" fmla="*/ 16462 h 83522"/>
                    <a:gd name="connsiteX8" fmla="*/ 16310 w 154983"/>
                    <a:gd name="connsiteY8" fmla="*/ 42482 h 83522"/>
                    <a:gd name="connsiteX9" fmla="*/ 0 w 154983"/>
                    <a:gd name="connsiteY9" fmla="*/ 42254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0" y="83523"/>
                      </a:lnTo>
                      <a:lnTo>
                        <a:pt x="82688" y="76847"/>
                      </a:lnTo>
                      <a:lnTo>
                        <a:pt x="107419" y="60916"/>
                      </a:lnTo>
                      <a:lnTo>
                        <a:pt x="21620" y="16462"/>
                      </a:lnTo>
                      <a:lnTo>
                        <a:pt x="16310" y="42482"/>
                      </a:lnTo>
                      <a:lnTo>
                        <a:pt x="0" y="42254"/>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5" name="Freeform: Shape 43">
                  <a:extLst>
                    <a:ext uri="{FF2B5EF4-FFF2-40B4-BE49-F238E27FC236}">
                      <a16:creationId xmlns:a16="http://schemas.microsoft.com/office/drawing/2014/main" id="{537847B0-0A03-4668-8476-BA1B347A4420}"/>
                    </a:ext>
                  </a:extLst>
                </p:cNvPr>
                <p:cNvSpPr/>
                <p:nvPr/>
              </p:nvSpPr>
              <p:spPr>
                <a:xfrm>
                  <a:off x="8437398" y="5459163"/>
                  <a:ext cx="155666" cy="83446"/>
                </a:xfrm>
                <a:custGeom>
                  <a:avLst/>
                  <a:gdLst>
                    <a:gd name="connsiteX0" fmla="*/ 16841 w 155666"/>
                    <a:gd name="connsiteY0" fmla="*/ 0 h 83446"/>
                    <a:gd name="connsiteX1" fmla="*/ 120467 w 155666"/>
                    <a:gd name="connsiteY1" fmla="*/ 53709 h 83446"/>
                    <a:gd name="connsiteX2" fmla="*/ 142694 w 155666"/>
                    <a:gd name="connsiteY2" fmla="*/ 38537 h 83446"/>
                    <a:gd name="connsiteX3" fmla="*/ 155667 w 155666"/>
                    <a:gd name="connsiteY3" fmla="*/ 45213 h 83446"/>
                    <a:gd name="connsiteX4" fmla="*/ 94750 w 155666"/>
                    <a:gd name="connsiteY4" fmla="*/ 83447 h 83446"/>
                    <a:gd name="connsiteX5" fmla="*/ 83447 w 155666"/>
                    <a:gd name="connsiteY5" fmla="*/ 77605 h 83446"/>
                    <a:gd name="connsiteX6" fmla="*/ 108178 w 155666"/>
                    <a:gd name="connsiteY6" fmla="*/ 61675 h 83446"/>
                    <a:gd name="connsiteX7" fmla="*/ 22379 w 155666"/>
                    <a:gd name="connsiteY7" fmla="*/ 17220 h 83446"/>
                    <a:gd name="connsiteX8" fmla="*/ 15476 w 155666"/>
                    <a:gd name="connsiteY8" fmla="*/ 42406 h 83446"/>
                    <a:gd name="connsiteX9" fmla="*/ 0 w 155666"/>
                    <a:gd name="connsiteY9" fmla="*/ 40585 h 83446"/>
                    <a:gd name="connsiteX10" fmla="*/ 7814 w 155666"/>
                    <a:gd name="connsiteY10" fmla="*/ 5614 h 83446"/>
                    <a:gd name="connsiteX11" fmla="*/ 16841 w 155666"/>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446">
                      <a:moveTo>
                        <a:pt x="16841" y="0"/>
                      </a:moveTo>
                      <a:lnTo>
                        <a:pt x="120467" y="53709"/>
                      </a:lnTo>
                      <a:lnTo>
                        <a:pt x="142694" y="38537"/>
                      </a:lnTo>
                      <a:lnTo>
                        <a:pt x="155667" y="45213"/>
                      </a:lnTo>
                      <a:lnTo>
                        <a:pt x="94750" y="83447"/>
                      </a:lnTo>
                      <a:lnTo>
                        <a:pt x="83447" y="77605"/>
                      </a:lnTo>
                      <a:lnTo>
                        <a:pt x="108178" y="61675"/>
                      </a:lnTo>
                      <a:lnTo>
                        <a:pt x="22379" y="17220"/>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11" name="Graphic 3">
                <a:extLst>
                  <a:ext uri="{FF2B5EF4-FFF2-40B4-BE49-F238E27FC236}">
                    <a16:creationId xmlns:a16="http://schemas.microsoft.com/office/drawing/2014/main" id="{A3FEDFC9-68C4-4A84-A1E6-68ADCBB482FE}"/>
                  </a:ext>
                </a:extLst>
              </p:cNvPr>
              <p:cNvGrpSpPr/>
              <p:nvPr/>
            </p:nvGrpSpPr>
            <p:grpSpPr>
              <a:xfrm>
                <a:off x="3102057" y="5041340"/>
                <a:ext cx="1352552" cy="929540"/>
                <a:chOff x="6942761" y="5422238"/>
                <a:chExt cx="1212395" cy="833217"/>
              </a:xfrm>
            </p:grpSpPr>
            <p:sp>
              <p:nvSpPr>
                <p:cNvPr id="229" name="Freeform: Shape 279">
                  <a:extLst>
                    <a:ext uri="{FF2B5EF4-FFF2-40B4-BE49-F238E27FC236}">
                      <a16:creationId xmlns:a16="http://schemas.microsoft.com/office/drawing/2014/main" id="{7E5B2967-9FCC-4FC4-8BF5-60487052E5DD}"/>
                    </a:ext>
                  </a:extLst>
                </p:cNvPr>
                <p:cNvSpPr/>
                <p:nvPr/>
              </p:nvSpPr>
              <p:spPr>
                <a:xfrm>
                  <a:off x="6942825" y="5553705"/>
                  <a:ext cx="1212331" cy="701750"/>
                </a:xfrm>
                <a:custGeom>
                  <a:avLst/>
                  <a:gdLst>
                    <a:gd name="connsiteX0" fmla="*/ 1189688 w 1212331"/>
                    <a:gd name="connsiteY0" fmla="*/ 323983 h 701750"/>
                    <a:gd name="connsiteX1" fmla="*/ 1189688 w 1212331"/>
                    <a:gd name="connsiteY1" fmla="*/ 385657 h 701750"/>
                    <a:gd name="connsiteX2" fmla="*/ 668524 w 1212331"/>
                    <a:gd name="connsiteY2" fmla="*/ 688949 h 701750"/>
                    <a:gd name="connsiteX3" fmla="*/ 560877 w 1212331"/>
                    <a:gd name="connsiteY3" fmla="*/ 688949 h 701750"/>
                    <a:gd name="connsiteX4" fmla="*/ 22644 w 1212331"/>
                    <a:gd name="connsiteY4" fmla="*/ 377768 h 701750"/>
                    <a:gd name="connsiteX5" fmla="*/ 22644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1"/>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0" name="Freeform: Shape 280">
                  <a:extLst>
                    <a:ext uri="{FF2B5EF4-FFF2-40B4-BE49-F238E27FC236}">
                      <a16:creationId xmlns:a16="http://schemas.microsoft.com/office/drawing/2014/main" id="{3549314D-4EB1-4700-8179-328F2656F896}"/>
                    </a:ext>
                  </a:extLst>
                </p:cNvPr>
                <p:cNvSpPr/>
                <p:nvPr/>
              </p:nvSpPr>
              <p:spPr>
                <a:xfrm>
                  <a:off x="6942863" y="5766475"/>
                  <a:ext cx="1211953" cy="410160"/>
                </a:xfrm>
                <a:custGeom>
                  <a:avLst/>
                  <a:gdLst>
                    <a:gd name="connsiteX0" fmla="*/ 1189650 w 1211953"/>
                    <a:gd name="connsiteY0" fmla="*/ 38234 h 410160"/>
                    <a:gd name="connsiteX1" fmla="*/ 1189650 w 1211953"/>
                    <a:gd name="connsiteY1" fmla="*/ 39523 h 410160"/>
                    <a:gd name="connsiteX2" fmla="*/ 669775 w 1211953"/>
                    <a:gd name="connsiteY2" fmla="*/ 341449 h 410160"/>
                    <a:gd name="connsiteX3" fmla="*/ 562129 w 1211953"/>
                    <a:gd name="connsiteY3" fmla="*/ 341449 h 410160"/>
                    <a:gd name="connsiteX4" fmla="*/ 23896 w 1211953"/>
                    <a:gd name="connsiteY4" fmla="*/ 30268 h 410160"/>
                    <a:gd name="connsiteX5" fmla="*/ 23896 w 1211953"/>
                    <a:gd name="connsiteY5" fmla="*/ 31558 h 410160"/>
                    <a:gd name="connsiteX6" fmla="*/ 0 w 1211953"/>
                    <a:gd name="connsiteY6" fmla="*/ 0 h 410160"/>
                    <a:gd name="connsiteX7" fmla="*/ 0 w 1211953"/>
                    <a:gd name="connsiteY7" fmla="*/ 55985 h 410160"/>
                    <a:gd name="connsiteX8" fmla="*/ 23896 w 1211953"/>
                    <a:gd name="connsiteY8" fmla="*/ 87543 h 410160"/>
                    <a:gd name="connsiteX9" fmla="*/ 562129 w 1211953"/>
                    <a:gd name="connsiteY9" fmla="*/ 397359 h 410160"/>
                    <a:gd name="connsiteX10" fmla="*/ 669775 w 1211953"/>
                    <a:gd name="connsiteY10" fmla="*/ 397359 h 410160"/>
                    <a:gd name="connsiteX11" fmla="*/ 1189650 w 1211953"/>
                    <a:gd name="connsiteY11" fmla="*/ 95433 h 410160"/>
                    <a:gd name="connsiteX12" fmla="*/ 1211953 w 1211953"/>
                    <a:gd name="connsiteY12" fmla="*/ 63875 h 410160"/>
                    <a:gd name="connsiteX13" fmla="*/ 1211953 w 1211953"/>
                    <a:gd name="connsiteY13" fmla="*/ 7889 h 410160"/>
                    <a:gd name="connsiteX14" fmla="*/ 1189650 w 1211953"/>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3" h="410160">
                      <a:moveTo>
                        <a:pt x="1189650" y="38234"/>
                      </a:moveTo>
                      <a:lnTo>
                        <a:pt x="1189650" y="39523"/>
                      </a:lnTo>
                      <a:lnTo>
                        <a:pt x="669775" y="341449"/>
                      </a:lnTo>
                      <a:cubicBezTo>
                        <a:pt x="639583" y="358518"/>
                        <a:pt x="592321" y="358518"/>
                        <a:pt x="562129" y="341449"/>
                      </a:cubicBezTo>
                      <a:lnTo>
                        <a:pt x="23896" y="30268"/>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89"/>
                      </a:lnTo>
                      <a:cubicBezTo>
                        <a:pt x="1212029" y="19876"/>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1" name="Freeform: Shape 281">
                  <a:extLst>
                    <a:ext uri="{FF2B5EF4-FFF2-40B4-BE49-F238E27FC236}">
                      <a16:creationId xmlns:a16="http://schemas.microsoft.com/office/drawing/2014/main" id="{AAEEB381-41AB-4FE8-9981-76E7BCB63EA7}"/>
                    </a:ext>
                  </a:extLst>
                </p:cNvPr>
                <p:cNvSpPr/>
                <p:nvPr/>
              </p:nvSpPr>
              <p:spPr>
                <a:xfrm>
                  <a:off x="6942761" y="5422238"/>
                  <a:ext cx="1212321"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6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6" y="12802"/>
                      </a:lnTo>
                      <a:cubicBezTo>
                        <a:pt x="572699"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F114C697-6C4D-4F5F-83ED-BDB34608B539}"/>
                  </a:ext>
                </a:extLst>
              </p:cNvPr>
              <p:cNvSpPr txBox="1"/>
              <p:nvPr/>
            </p:nvSpPr>
            <p:spPr>
              <a:xfrm rot="151835">
                <a:off x="3461052" y="5317726"/>
                <a:ext cx="229534" cy="511920"/>
              </a:xfrm>
              <a:prstGeom prst="rect">
                <a:avLst/>
              </a:prstGeom>
              <a:noFill/>
            </p:spPr>
            <p:txBody>
              <a:bodyPr vert="vert" wrap="squar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SaaS</a:t>
                </a:r>
              </a:p>
            </p:txBody>
          </p:sp>
          <p:grpSp>
            <p:nvGrpSpPr>
              <p:cNvPr id="213" name="Graphic 3">
                <a:extLst>
                  <a:ext uri="{FF2B5EF4-FFF2-40B4-BE49-F238E27FC236}">
                    <a16:creationId xmlns:a16="http://schemas.microsoft.com/office/drawing/2014/main" id="{E25EEFF4-D984-45D2-9BF8-4518DCD55257}"/>
                  </a:ext>
                </a:extLst>
              </p:cNvPr>
              <p:cNvGrpSpPr/>
              <p:nvPr/>
            </p:nvGrpSpPr>
            <p:grpSpPr>
              <a:xfrm>
                <a:off x="3590886" y="4446352"/>
                <a:ext cx="432066" cy="1061037"/>
                <a:chOff x="7380935" y="4888895"/>
                <a:chExt cx="387293" cy="951086"/>
              </a:xfrm>
            </p:grpSpPr>
            <p:sp>
              <p:nvSpPr>
                <p:cNvPr id="214" name="Freeform: Shape 6">
                  <a:extLst>
                    <a:ext uri="{FF2B5EF4-FFF2-40B4-BE49-F238E27FC236}">
                      <a16:creationId xmlns:a16="http://schemas.microsoft.com/office/drawing/2014/main" id="{CA1D3037-D2E4-4663-85D7-E555FC71D43D}"/>
                    </a:ext>
                  </a:extLst>
                </p:cNvPr>
                <p:cNvSpPr/>
                <p:nvPr/>
              </p:nvSpPr>
              <p:spPr>
                <a:xfrm>
                  <a:off x="7380935" y="5627265"/>
                  <a:ext cx="387293" cy="212716"/>
                </a:xfrm>
                <a:custGeom>
                  <a:avLst/>
                  <a:gdLst>
                    <a:gd name="connsiteX0" fmla="*/ 387294 w 387293"/>
                    <a:gd name="connsiteY0" fmla="*/ 176540 h 212716"/>
                    <a:gd name="connsiteX1" fmla="*/ 321545 w 387293"/>
                    <a:gd name="connsiteY1" fmla="*/ 212717 h 212716"/>
                    <a:gd name="connsiteX2" fmla="*/ 0 w 387293"/>
                    <a:gd name="connsiteY2" fmla="*/ 36177 h 212716"/>
                    <a:gd name="connsiteX3" fmla="*/ 65749 w 387293"/>
                    <a:gd name="connsiteY3" fmla="*/ 0 h 212716"/>
                    <a:gd name="connsiteX4" fmla="*/ 387294 w 387293"/>
                    <a:gd name="connsiteY4" fmla="*/ 176540 h 21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93" h="212716">
                      <a:moveTo>
                        <a:pt x="387294" y="176540"/>
                      </a:moveTo>
                      <a:lnTo>
                        <a:pt x="321545" y="212717"/>
                      </a:lnTo>
                      <a:lnTo>
                        <a:pt x="0" y="36177"/>
                      </a:lnTo>
                      <a:lnTo>
                        <a:pt x="65749" y="0"/>
                      </a:lnTo>
                      <a:lnTo>
                        <a:pt x="387294" y="176540"/>
                      </a:lnTo>
                      <a:close/>
                    </a:path>
                  </a:pathLst>
                </a:custGeom>
                <a:solidFill>
                  <a:srgbClr val="1F1D21">
                    <a:alpha val="20000"/>
                  </a:srgb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5" name="Freeform: Shape 7">
                  <a:extLst>
                    <a:ext uri="{FF2B5EF4-FFF2-40B4-BE49-F238E27FC236}">
                      <a16:creationId xmlns:a16="http://schemas.microsoft.com/office/drawing/2014/main" id="{16068108-DFE3-40E7-A7D6-4ABB63B3D731}"/>
                    </a:ext>
                  </a:extLst>
                </p:cNvPr>
                <p:cNvSpPr/>
                <p:nvPr/>
              </p:nvSpPr>
              <p:spPr>
                <a:xfrm>
                  <a:off x="7515453" y="5099773"/>
                  <a:ext cx="44832" cy="44823"/>
                </a:xfrm>
                <a:custGeom>
                  <a:avLst/>
                  <a:gdLst>
                    <a:gd name="connsiteX0" fmla="*/ 44759 w 44832"/>
                    <a:gd name="connsiteY0" fmla="*/ 23874 h 44823"/>
                    <a:gd name="connsiteX1" fmla="*/ 23874 w 44832"/>
                    <a:gd name="connsiteY1" fmla="*/ 74 h 44823"/>
                    <a:gd name="connsiteX2" fmla="*/ 74 w 44832"/>
                    <a:gd name="connsiteY2" fmla="*/ 20959 h 44823"/>
                    <a:gd name="connsiteX3" fmla="*/ 20959 w 44832"/>
                    <a:gd name="connsiteY3" fmla="*/ 44759 h 44823"/>
                    <a:gd name="connsiteX4" fmla="*/ 44759 w 44832"/>
                    <a:gd name="connsiteY4" fmla="*/ 23874 h 44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2" h="44823">
                      <a:moveTo>
                        <a:pt x="44759" y="23874"/>
                      </a:moveTo>
                      <a:cubicBezTo>
                        <a:pt x="45771" y="11498"/>
                        <a:pt x="36250" y="1085"/>
                        <a:pt x="23874" y="74"/>
                      </a:cubicBezTo>
                      <a:cubicBezTo>
                        <a:pt x="11438" y="-938"/>
                        <a:pt x="1085" y="8582"/>
                        <a:pt x="74" y="20959"/>
                      </a:cubicBezTo>
                      <a:cubicBezTo>
                        <a:pt x="-938" y="33335"/>
                        <a:pt x="8582" y="43748"/>
                        <a:pt x="20959" y="44759"/>
                      </a:cubicBezTo>
                      <a:cubicBezTo>
                        <a:pt x="33394" y="45652"/>
                        <a:pt x="43748" y="37143"/>
                        <a:pt x="44759" y="23874"/>
                      </a:cubicBez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6" name="Freeform: Shape 10">
                  <a:extLst>
                    <a:ext uri="{FF2B5EF4-FFF2-40B4-BE49-F238E27FC236}">
                      <a16:creationId xmlns:a16="http://schemas.microsoft.com/office/drawing/2014/main" id="{5C76D6AB-0055-4E76-93E6-5CFD31DF6ADF}"/>
                    </a:ext>
                  </a:extLst>
                </p:cNvPr>
                <p:cNvSpPr/>
                <p:nvPr/>
              </p:nvSpPr>
              <p:spPr>
                <a:xfrm>
                  <a:off x="7521119" y="5601739"/>
                  <a:ext cx="130188" cy="75090"/>
                </a:xfrm>
                <a:custGeom>
                  <a:avLst/>
                  <a:gdLst>
                    <a:gd name="connsiteX0" fmla="*/ 0 w 130188"/>
                    <a:gd name="connsiteY0" fmla="*/ 30405 h 75090"/>
                    <a:gd name="connsiteX1" fmla="*/ 53194 w 130188"/>
                    <a:gd name="connsiteY1" fmla="*/ 0 h 75090"/>
                    <a:gd name="connsiteX2" fmla="*/ 130189 w 130188"/>
                    <a:gd name="connsiteY2" fmla="*/ 44685 h 75090"/>
                    <a:gd name="connsiteX3" fmla="*/ 76995 w 130188"/>
                    <a:gd name="connsiteY3" fmla="*/ 75091 h 75090"/>
                    <a:gd name="connsiteX4" fmla="*/ 0 w 130188"/>
                    <a:gd name="connsiteY4" fmla="*/ 30405 h 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88" h="75090">
                      <a:moveTo>
                        <a:pt x="0" y="30405"/>
                      </a:moveTo>
                      <a:lnTo>
                        <a:pt x="53194" y="0"/>
                      </a:lnTo>
                      <a:lnTo>
                        <a:pt x="130189" y="44685"/>
                      </a:lnTo>
                      <a:lnTo>
                        <a:pt x="76995" y="75091"/>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7" name="Freeform: Shape 13">
                  <a:extLst>
                    <a:ext uri="{FF2B5EF4-FFF2-40B4-BE49-F238E27FC236}">
                      <a16:creationId xmlns:a16="http://schemas.microsoft.com/office/drawing/2014/main" id="{EBD7259C-65EB-4A16-BCAF-3E251EAE54C4}"/>
                    </a:ext>
                  </a:extLst>
                </p:cNvPr>
                <p:cNvSpPr/>
                <p:nvPr/>
              </p:nvSpPr>
              <p:spPr>
                <a:xfrm>
                  <a:off x="7598292" y="5646425"/>
                  <a:ext cx="53194" cy="59977"/>
                </a:xfrm>
                <a:custGeom>
                  <a:avLst/>
                  <a:gdLst>
                    <a:gd name="connsiteX0" fmla="*/ 0 w 53194"/>
                    <a:gd name="connsiteY0" fmla="*/ 30405 h 59977"/>
                    <a:gd name="connsiteX1" fmla="*/ 53194 w 53194"/>
                    <a:gd name="connsiteY1" fmla="*/ 0 h 59977"/>
                    <a:gd name="connsiteX2" fmla="*/ 53194 w 53194"/>
                    <a:gd name="connsiteY2" fmla="*/ 29394 h 59977"/>
                    <a:gd name="connsiteX3" fmla="*/ 0 w 53194"/>
                    <a:gd name="connsiteY3" fmla="*/ 59977 h 59977"/>
                    <a:gd name="connsiteX4" fmla="*/ 0 w 53194"/>
                    <a:gd name="connsiteY4" fmla="*/ 30405 h 5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94" h="59977">
                      <a:moveTo>
                        <a:pt x="0" y="30405"/>
                      </a:moveTo>
                      <a:lnTo>
                        <a:pt x="53194" y="0"/>
                      </a:lnTo>
                      <a:lnTo>
                        <a:pt x="53194" y="29394"/>
                      </a:lnTo>
                      <a:lnTo>
                        <a:pt x="0" y="59977"/>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8" name="Freeform: Shape 15">
                  <a:extLst>
                    <a:ext uri="{FF2B5EF4-FFF2-40B4-BE49-F238E27FC236}">
                      <a16:creationId xmlns:a16="http://schemas.microsoft.com/office/drawing/2014/main" id="{33242112-4B8F-437E-AB3F-D40F88A23394}"/>
                    </a:ext>
                  </a:extLst>
                </p:cNvPr>
                <p:cNvSpPr/>
                <p:nvPr/>
              </p:nvSpPr>
              <p:spPr>
                <a:xfrm>
                  <a:off x="7411042" y="4983819"/>
                  <a:ext cx="54205" cy="543781"/>
                </a:xfrm>
                <a:custGeom>
                  <a:avLst/>
                  <a:gdLst>
                    <a:gd name="connsiteX0" fmla="*/ 1845 w 54205"/>
                    <a:gd name="connsiteY0" fmla="*/ 30405 h 543781"/>
                    <a:gd name="connsiteX1" fmla="*/ 54206 w 54205"/>
                    <a:gd name="connsiteY1" fmla="*/ 0 h 543781"/>
                    <a:gd name="connsiteX2" fmla="*/ 53194 w 54205"/>
                    <a:gd name="connsiteY2" fmla="*/ 513377 h 543781"/>
                    <a:gd name="connsiteX3" fmla="*/ 0 w 54205"/>
                    <a:gd name="connsiteY3" fmla="*/ 543782 h 543781"/>
                    <a:gd name="connsiteX4" fmla="*/ 1845 w 54205"/>
                    <a:gd name="connsiteY4" fmla="*/ 30405 h 54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3781">
                      <a:moveTo>
                        <a:pt x="1845" y="30405"/>
                      </a:moveTo>
                      <a:lnTo>
                        <a:pt x="54206" y="0"/>
                      </a:lnTo>
                      <a:lnTo>
                        <a:pt x="53194" y="513377"/>
                      </a:lnTo>
                      <a:lnTo>
                        <a:pt x="0" y="543782"/>
                      </a:lnTo>
                      <a:lnTo>
                        <a:pt x="1845" y="30405"/>
                      </a:lnTo>
                      <a:close/>
                    </a:path>
                  </a:pathLst>
                </a:custGeom>
                <a:solidFill>
                  <a:srgbClr val="454C50"/>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9" name="Freeform: Shape 345">
                  <a:extLst>
                    <a:ext uri="{FF2B5EF4-FFF2-40B4-BE49-F238E27FC236}">
                      <a16:creationId xmlns:a16="http://schemas.microsoft.com/office/drawing/2014/main" id="{A9E36D15-5A9C-4F1F-93EE-C3FF2FFD9B8B}"/>
                    </a:ext>
                  </a:extLst>
                </p:cNvPr>
                <p:cNvSpPr/>
                <p:nvPr/>
              </p:nvSpPr>
              <p:spPr>
                <a:xfrm>
                  <a:off x="7412887" y="4983819"/>
                  <a:ext cx="349926" cy="202542"/>
                </a:xfrm>
                <a:custGeom>
                  <a:avLst/>
                  <a:gdLst>
                    <a:gd name="connsiteX0" fmla="*/ 0 w 349926"/>
                    <a:gd name="connsiteY0" fmla="*/ 30405 h 202542"/>
                    <a:gd name="connsiteX1" fmla="*/ 52361 w 349926"/>
                    <a:gd name="connsiteY1" fmla="*/ 0 h 202542"/>
                    <a:gd name="connsiteX2" fmla="*/ 349927 w 349926"/>
                    <a:gd name="connsiteY2" fmla="*/ 171126 h 202542"/>
                    <a:gd name="connsiteX3" fmla="*/ 296554 w 349926"/>
                    <a:gd name="connsiteY3" fmla="*/ 202542 h 202542"/>
                    <a:gd name="connsiteX4" fmla="*/ 0 w 349926"/>
                    <a:gd name="connsiteY4" fmla="*/ 30405 h 202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6" h="202542">
                      <a:moveTo>
                        <a:pt x="0" y="30405"/>
                      </a:moveTo>
                      <a:lnTo>
                        <a:pt x="52361" y="0"/>
                      </a:lnTo>
                      <a:lnTo>
                        <a:pt x="349927" y="171126"/>
                      </a:lnTo>
                      <a:lnTo>
                        <a:pt x="296554" y="202542"/>
                      </a:lnTo>
                      <a:lnTo>
                        <a:pt x="0" y="30405"/>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0" name="Freeform: Shape 469">
                  <a:extLst>
                    <a:ext uri="{FF2B5EF4-FFF2-40B4-BE49-F238E27FC236}">
                      <a16:creationId xmlns:a16="http://schemas.microsoft.com/office/drawing/2014/main" id="{DA67D255-E2C6-4BD9-B4B6-AC23E87D5C19}"/>
                    </a:ext>
                  </a:extLst>
                </p:cNvPr>
                <p:cNvSpPr/>
                <p:nvPr/>
              </p:nvSpPr>
              <p:spPr>
                <a:xfrm>
                  <a:off x="7552596" y="4997435"/>
                  <a:ext cx="62714" cy="32081"/>
                </a:xfrm>
                <a:custGeom>
                  <a:avLst/>
                  <a:gdLst>
                    <a:gd name="connsiteX0" fmla="*/ 0 w 62714"/>
                    <a:gd name="connsiteY0" fmla="*/ 31070 h 32081"/>
                    <a:gd name="connsiteX1" fmla="*/ 53194 w 62714"/>
                    <a:gd name="connsiteY1" fmla="*/ 664 h 32081"/>
                    <a:gd name="connsiteX2" fmla="*/ 62714 w 62714"/>
                    <a:gd name="connsiteY2" fmla="*/ 1676 h 32081"/>
                    <a:gd name="connsiteX3" fmla="*/ 9520 w 62714"/>
                    <a:gd name="connsiteY3" fmla="*/ 32081 h 32081"/>
                    <a:gd name="connsiteX4" fmla="*/ 0 w 62714"/>
                    <a:gd name="connsiteY4" fmla="*/ 31070 h 3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4" h="32081">
                      <a:moveTo>
                        <a:pt x="0" y="31070"/>
                      </a:moveTo>
                      <a:lnTo>
                        <a:pt x="53194" y="664"/>
                      </a:lnTo>
                      <a:cubicBezTo>
                        <a:pt x="55039" y="-347"/>
                        <a:pt x="58966" y="-347"/>
                        <a:pt x="62714" y="1676"/>
                      </a:cubicBezTo>
                      <a:lnTo>
                        <a:pt x="9520" y="32081"/>
                      </a:lnTo>
                      <a:cubicBezTo>
                        <a:pt x="4760" y="30237"/>
                        <a:pt x="1845" y="30237"/>
                        <a:pt x="0" y="31070"/>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1" name="Freeform: Shape 470">
                  <a:extLst>
                    <a:ext uri="{FF2B5EF4-FFF2-40B4-BE49-F238E27FC236}">
                      <a16:creationId xmlns:a16="http://schemas.microsoft.com/office/drawing/2014/main" id="{AD019F3C-8FF9-4655-88F0-6C14E7202DE4}"/>
                    </a:ext>
                  </a:extLst>
                </p:cNvPr>
                <p:cNvSpPr/>
                <p:nvPr/>
              </p:nvSpPr>
              <p:spPr>
                <a:xfrm>
                  <a:off x="7561223" y="4999111"/>
                  <a:ext cx="66462" cy="60810"/>
                </a:xfrm>
                <a:custGeom>
                  <a:avLst/>
                  <a:gdLst>
                    <a:gd name="connsiteX0" fmla="*/ 62714 w 66462"/>
                    <a:gd name="connsiteY0" fmla="*/ 30405 h 60810"/>
                    <a:gd name="connsiteX1" fmla="*/ 9520 w 66462"/>
                    <a:gd name="connsiteY1" fmla="*/ 60810 h 60810"/>
                    <a:gd name="connsiteX2" fmla="*/ 13269 w 66462"/>
                    <a:gd name="connsiteY2" fmla="*/ 52302 h 60810"/>
                    <a:gd name="connsiteX3" fmla="*/ 0 w 66462"/>
                    <a:gd name="connsiteY3" fmla="*/ 30405 h 60810"/>
                    <a:gd name="connsiteX4" fmla="*/ 53194 w 66462"/>
                    <a:gd name="connsiteY4" fmla="*/ 0 h 60810"/>
                    <a:gd name="connsiteX5" fmla="*/ 66463 w 66462"/>
                    <a:gd name="connsiteY5" fmla="*/ 21896 h 60810"/>
                    <a:gd name="connsiteX6" fmla="*/ 62714 w 66462"/>
                    <a:gd name="connsiteY6" fmla="*/ 30405 h 6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62" h="60810">
                      <a:moveTo>
                        <a:pt x="62714" y="30405"/>
                      </a:moveTo>
                      <a:lnTo>
                        <a:pt x="9520" y="60810"/>
                      </a:lnTo>
                      <a:cubicBezTo>
                        <a:pt x="11365" y="59799"/>
                        <a:pt x="13269" y="57062"/>
                        <a:pt x="13269" y="52302"/>
                      </a:cubicBezTo>
                      <a:cubicBezTo>
                        <a:pt x="13269" y="43793"/>
                        <a:pt x="7497" y="34273"/>
                        <a:pt x="0" y="30405"/>
                      </a:cubicBezTo>
                      <a:lnTo>
                        <a:pt x="53194" y="0"/>
                      </a:lnTo>
                      <a:cubicBezTo>
                        <a:pt x="60870" y="3749"/>
                        <a:pt x="66463" y="14280"/>
                        <a:pt x="66463" y="21896"/>
                      </a:cubicBezTo>
                      <a:cubicBezTo>
                        <a:pt x="66463" y="26478"/>
                        <a:pt x="64618" y="29394"/>
                        <a:pt x="62714" y="30405"/>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2" name="Freeform: Shape 471">
                  <a:extLst>
                    <a:ext uri="{FF2B5EF4-FFF2-40B4-BE49-F238E27FC236}">
                      <a16:creationId xmlns:a16="http://schemas.microsoft.com/office/drawing/2014/main" id="{A065C299-5879-4E2E-88E0-897DB7A4E923}"/>
                    </a:ext>
                  </a:extLst>
                </p:cNvPr>
                <p:cNvSpPr/>
                <p:nvPr/>
              </p:nvSpPr>
              <p:spPr>
                <a:xfrm>
                  <a:off x="7708429" y="5154945"/>
                  <a:ext cx="54205" cy="544674"/>
                </a:xfrm>
                <a:custGeom>
                  <a:avLst/>
                  <a:gdLst>
                    <a:gd name="connsiteX0" fmla="*/ 1012 w 54205"/>
                    <a:gd name="connsiteY0" fmla="*/ 31417 h 544674"/>
                    <a:gd name="connsiteX1" fmla="*/ 54206 w 54205"/>
                    <a:gd name="connsiteY1" fmla="*/ 0 h 544674"/>
                    <a:gd name="connsiteX2" fmla="*/ 53194 w 54205"/>
                    <a:gd name="connsiteY2" fmla="*/ 513377 h 544674"/>
                    <a:gd name="connsiteX3" fmla="*/ 0 w 54205"/>
                    <a:gd name="connsiteY3" fmla="*/ 544674 h 544674"/>
                    <a:gd name="connsiteX4" fmla="*/ 1012 w 54205"/>
                    <a:gd name="connsiteY4" fmla="*/ 31417 h 5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4674">
                      <a:moveTo>
                        <a:pt x="1012" y="31417"/>
                      </a:moveTo>
                      <a:lnTo>
                        <a:pt x="54206" y="0"/>
                      </a:lnTo>
                      <a:lnTo>
                        <a:pt x="53194" y="513377"/>
                      </a:lnTo>
                      <a:lnTo>
                        <a:pt x="0" y="544674"/>
                      </a:lnTo>
                      <a:lnTo>
                        <a:pt x="1012" y="31417"/>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3" name="Freeform: Shape 472">
                  <a:extLst>
                    <a:ext uri="{FF2B5EF4-FFF2-40B4-BE49-F238E27FC236}">
                      <a16:creationId xmlns:a16="http://schemas.microsoft.com/office/drawing/2014/main" id="{33E1BD11-4249-43FF-B4F0-1DC54D1F7800}"/>
                    </a:ext>
                  </a:extLst>
                </p:cNvPr>
                <p:cNvSpPr/>
                <p:nvPr/>
              </p:nvSpPr>
              <p:spPr>
                <a:xfrm>
                  <a:off x="7385219" y="4907361"/>
                  <a:ext cx="349867" cy="898142"/>
                </a:xfrm>
                <a:custGeom>
                  <a:avLst/>
                  <a:gdLst>
                    <a:gd name="connsiteX0" fmla="*/ 305182 w 349867"/>
                    <a:gd name="connsiteY0" fmla="*/ 156309 h 898142"/>
                    <a:gd name="connsiteX1" fmla="*/ 349867 w 349867"/>
                    <a:gd name="connsiteY1" fmla="*/ 233304 h 898142"/>
                    <a:gd name="connsiteX2" fmla="*/ 348023 w 349867"/>
                    <a:gd name="connsiteY2" fmla="*/ 866337 h 898142"/>
                    <a:gd name="connsiteX3" fmla="*/ 303337 w 349867"/>
                    <a:gd name="connsiteY3" fmla="*/ 891982 h 898142"/>
                    <a:gd name="connsiteX4" fmla="*/ 21896 w 349867"/>
                    <a:gd name="connsiteY4" fmla="*/ 729544 h 898142"/>
                    <a:gd name="connsiteX5" fmla="*/ 0 w 349867"/>
                    <a:gd name="connsiteY5" fmla="*/ 691463 h 898142"/>
                    <a:gd name="connsiteX6" fmla="*/ 2023 w 349867"/>
                    <a:gd name="connsiteY6" fmla="*/ 31773 h 898142"/>
                    <a:gd name="connsiteX7" fmla="*/ 46708 w 349867"/>
                    <a:gd name="connsiteY7" fmla="*/ 6128 h 898142"/>
                    <a:gd name="connsiteX8" fmla="*/ 305182 w 349867"/>
                    <a:gd name="connsiteY8" fmla="*/ 156309 h 898142"/>
                    <a:gd name="connsiteX9" fmla="*/ 323211 w 349867"/>
                    <a:gd name="connsiteY9" fmla="*/ 792258 h 898142"/>
                    <a:gd name="connsiteX10" fmla="*/ 325055 w 349867"/>
                    <a:gd name="connsiteY10" fmla="*/ 278822 h 898142"/>
                    <a:gd name="connsiteX11" fmla="*/ 27668 w 349867"/>
                    <a:gd name="connsiteY11" fmla="*/ 106863 h 898142"/>
                    <a:gd name="connsiteX12" fmla="*/ 25824 w 349867"/>
                    <a:gd name="connsiteY12" fmla="*/ 620240 h 898142"/>
                    <a:gd name="connsiteX13" fmla="*/ 323211 w 349867"/>
                    <a:gd name="connsiteY13" fmla="*/ 792258 h 8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9867" h="898142">
                      <a:moveTo>
                        <a:pt x="305182" y="156309"/>
                      </a:moveTo>
                      <a:cubicBezTo>
                        <a:pt x="329815" y="170589"/>
                        <a:pt x="349867" y="205755"/>
                        <a:pt x="349867" y="233304"/>
                      </a:cubicBezTo>
                      <a:lnTo>
                        <a:pt x="348023" y="866337"/>
                      </a:lnTo>
                      <a:cubicBezTo>
                        <a:pt x="348023" y="894898"/>
                        <a:pt x="328149" y="906263"/>
                        <a:pt x="303337" y="891982"/>
                      </a:cubicBezTo>
                      <a:lnTo>
                        <a:pt x="21896" y="729544"/>
                      </a:lnTo>
                      <a:cubicBezTo>
                        <a:pt x="9520" y="722939"/>
                        <a:pt x="0" y="705744"/>
                        <a:pt x="0" y="691463"/>
                      </a:cubicBezTo>
                      <a:lnTo>
                        <a:pt x="2023" y="31773"/>
                      </a:lnTo>
                      <a:cubicBezTo>
                        <a:pt x="2023" y="3391"/>
                        <a:pt x="21896" y="-8152"/>
                        <a:pt x="46708" y="6128"/>
                      </a:cubicBezTo>
                      <a:lnTo>
                        <a:pt x="305182" y="156309"/>
                      </a:lnTo>
                      <a:close/>
                      <a:moveTo>
                        <a:pt x="323211" y="792258"/>
                      </a:moveTo>
                      <a:lnTo>
                        <a:pt x="325055" y="278822"/>
                      </a:lnTo>
                      <a:lnTo>
                        <a:pt x="27668" y="106863"/>
                      </a:lnTo>
                      <a:lnTo>
                        <a:pt x="25824" y="620240"/>
                      </a:lnTo>
                      <a:lnTo>
                        <a:pt x="323211" y="792258"/>
                      </a:lnTo>
                      <a:close/>
                    </a:path>
                  </a:pathLst>
                </a:custGeom>
                <a:solidFill>
                  <a:srgbClr val="44546A"/>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4" name="Freeform: Shape 473">
                  <a:extLst>
                    <a:ext uri="{FF2B5EF4-FFF2-40B4-BE49-F238E27FC236}">
                      <a16:creationId xmlns:a16="http://schemas.microsoft.com/office/drawing/2014/main" id="{FB60801F-3C05-4A16-9C36-B7A73F88DB90}"/>
                    </a:ext>
                  </a:extLst>
                </p:cNvPr>
                <p:cNvSpPr/>
                <p:nvPr/>
              </p:nvSpPr>
              <p:spPr>
                <a:xfrm>
                  <a:off x="7411042" y="5014284"/>
                  <a:ext cx="298398" cy="685335"/>
                </a:xfrm>
                <a:custGeom>
                  <a:avLst/>
                  <a:gdLst>
                    <a:gd name="connsiteX0" fmla="*/ 298399 w 298398"/>
                    <a:gd name="connsiteY0" fmla="*/ 172078 h 685335"/>
                    <a:gd name="connsiteX1" fmla="*/ 297387 w 298398"/>
                    <a:gd name="connsiteY1" fmla="*/ 685335 h 685335"/>
                    <a:gd name="connsiteX2" fmla="*/ 0 w 298398"/>
                    <a:gd name="connsiteY2" fmla="*/ 513377 h 685335"/>
                    <a:gd name="connsiteX3" fmla="*/ 1845 w 298398"/>
                    <a:gd name="connsiteY3" fmla="*/ 0 h 685335"/>
                    <a:gd name="connsiteX4" fmla="*/ 298399 w 298398"/>
                    <a:gd name="connsiteY4" fmla="*/ 172078 h 6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98" h="685335">
                      <a:moveTo>
                        <a:pt x="298399" y="172078"/>
                      </a:moveTo>
                      <a:lnTo>
                        <a:pt x="297387" y="685335"/>
                      </a:lnTo>
                      <a:lnTo>
                        <a:pt x="0" y="513377"/>
                      </a:lnTo>
                      <a:lnTo>
                        <a:pt x="1845" y="0"/>
                      </a:lnTo>
                      <a:lnTo>
                        <a:pt x="298399" y="172078"/>
                      </a:ln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5" name="Freeform: Shape 474">
                  <a:extLst>
                    <a:ext uri="{FF2B5EF4-FFF2-40B4-BE49-F238E27FC236}">
                      <a16:creationId xmlns:a16="http://schemas.microsoft.com/office/drawing/2014/main" id="{E33F8901-959F-487E-9625-3F963AD96E13}"/>
                    </a:ext>
                  </a:extLst>
                </p:cNvPr>
                <p:cNvSpPr/>
                <p:nvPr/>
              </p:nvSpPr>
              <p:spPr>
                <a:xfrm>
                  <a:off x="7400451" y="4888895"/>
                  <a:ext cx="366587" cy="912352"/>
                </a:xfrm>
                <a:custGeom>
                  <a:avLst/>
                  <a:gdLst>
                    <a:gd name="connsiteX0" fmla="*/ 321723 w 366587"/>
                    <a:gd name="connsiteY0" fmla="*/ 156091 h 912352"/>
                    <a:gd name="connsiteX1" fmla="*/ 63250 w 366587"/>
                    <a:gd name="connsiteY1" fmla="*/ 5850 h 912352"/>
                    <a:gd name="connsiteX2" fmla="*/ 31833 w 366587"/>
                    <a:gd name="connsiteY2" fmla="*/ 2935 h 912352"/>
                    <a:gd name="connsiteX3" fmla="*/ 0 w 366587"/>
                    <a:gd name="connsiteY3" fmla="*/ 21678 h 912352"/>
                    <a:gd name="connsiteX4" fmla="*/ 31417 w 366587"/>
                    <a:gd name="connsiteY4" fmla="*/ 24593 h 912352"/>
                    <a:gd name="connsiteX5" fmla="*/ 290128 w 366587"/>
                    <a:gd name="connsiteY5" fmla="*/ 173763 h 912352"/>
                    <a:gd name="connsiteX6" fmla="*/ 334813 w 366587"/>
                    <a:gd name="connsiteY6" fmla="*/ 250758 h 912352"/>
                    <a:gd name="connsiteX7" fmla="*/ 332969 w 366587"/>
                    <a:gd name="connsiteY7" fmla="*/ 883791 h 912352"/>
                    <a:gd name="connsiteX8" fmla="*/ 319700 w 366587"/>
                    <a:gd name="connsiteY8" fmla="*/ 912352 h 912352"/>
                    <a:gd name="connsiteX9" fmla="*/ 351474 w 366587"/>
                    <a:gd name="connsiteY9" fmla="*/ 893669 h 912352"/>
                    <a:gd name="connsiteX10" fmla="*/ 364743 w 366587"/>
                    <a:gd name="connsiteY10" fmla="*/ 865108 h 912352"/>
                    <a:gd name="connsiteX11" fmla="*/ 366587 w 366587"/>
                    <a:gd name="connsiteY11" fmla="*/ 232074 h 912352"/>
                    <a:gd name="connsiteX12" fmla="*/ 321723 w 366587"/>
                    <a:gd name="connsiteY12" fmla="*/ 156091 h 91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87" h="912352">
                      <a:moveTo>
                        <a:pt x="321723" y="156091"/>
                      </a:moveTo>
                      <a:lnTo>
                        <a:pt x="63250" y="5850"/>
                      </a:lnTo>
                      <a:cubicBezTo>
                        <a:pt x="50814" y="-754"/>
                        <a:pt x="39449" y="-1825"/>
                        <a:pt x="31833" y="2935"/>
                      </a:cubicBezTo>
                      <a:lnTo>
                        <a:pt x="0" y="21678"/>
                      </a:lnTo>
                      <a:cubicBezTo>
                        <a:pt x="8509" y="16918"/>
                        <a:pt x="19040" y="17929"/>
                        <a:pt x="31417" y="24593"/>
                      </a:cubicBezTo>
                      <a:lnTo>
                        <a:pt x="290128" y="173763"/>
                      </a:lnTo>
                      <a:cubicBezTo>
                        <a:pt x="314762" y="188043"/>
                        <a:pt x="334813" y="223209"/>
                        <a:pt x="334813" y="250758"/>
                      </a:cubicBezTo>
                      <a:lnTo>
                        <a:pt x="332969" y="883791"/>
                      </a:lnTo>
                      <a:cubicBezTo>
                        <a:pt x="332969" y="898072"/>
                        <a:pt x="328209" y="907592"/>
                        <a:pt x="319700" y="912352"/>
                      </a:cubicBezTo>
                      <a:lnTo>
                        <a:pt x="351474" y="893669"/>
                      </a:lnTo>
                      <a:cubicBezTo>
                        <a:pt x="359149" y="888909"/>
                        <a:pt x="364743" y="879388"/>
                        <a:pt x="364743" y="865108"/>
                      </a:cubicBezTo>
                      <a:lnTo>
                        <a:pt x="366587" y="232074"/>
                      </a:lnTo>
                      <a:cubicBezTo>
                        <a:pt x="366409" y="204525"/>
                        <a:pt x="346535" y="169360"/>
                        <a:pt x="321723" y="156091"/>
                      </a:cubicBezTo>
                      <a:close/>
                    </a:path>
                  </a:pathLst>
                </a:custGeom>
                <a:solidFill>
                  <a:sysClr val="window" lastClr="FFFFFF">
                    <a:lumMod val="50000"/>
                    <a:lumOff val="50000"/>
                  </a:sys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6" name="Freeform: Shape 475">
                  <a:extLst>
                    <a:ext uri="{FF2B5EF4-FFF2-40B4-BE49-F238E27FC236}">
                      <a16:creationId xmlns:a16="http://schemas.microsoft.com/office/drawing/2014/main" id="{AD5B018F-1274-48E9-9BE4-E9DFCA5D60BF}"/>
                    </a:ext>
                  </a:extLst>
                </p:cNvPr>
                <p:cNvSpPr/>
                <p:nvPr/>
              </p:nvSpPr>
              <p:spPr>
                <a:xfrm>
                  <a:off x="7522845" y="5633606"/>
                  <a:ext cx="43138" cy="55625"/>
                </a:xfrm>
                <a:custGeom>
                  <a:avLst/>
                  <a:gdLst>
                    <a:gd name="connsiteX0" fmla="*/ 21242 w 43138"/>
                    <a:gd name="connsiteY0" fmla="*/ 2823 h 55625"/>
                    <a:gd name="connsiteX1" fmla="*/ 43138 w 43138"/>
                    <a:gd name="connsiteY1" fmla="*/ 40190 h 55625"/>
                    <a:gd name="connsiteX2" fmla="*/ 21242 w 43138"/>
                    <a:gd name="connsiteY2" fmla="*/ 52447 h 55625"/>
                    <a:gd name="connsiteX3" fmla="*/ 0 w 43138"/>
                    <a:gd name="connsiteY3" fmla="*/ 15080 h 55625"/>
                    <a:gd name="connsiteX4" fmla="*/ 21242 w 43138"/>
                    <a:gd name="connsiteY4" fmla="*/ 2823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8" h="55625">
                      <a:moveTo>
                        <a:pt x="21242" y="2823"/>
                      </a:moveTo>
                      <a:cubicBezTo>
                        <a:pt x="33499" y="10142"/>
                        <a:pt x="43138" y="26445"/>
                        <a:pt x="43138" y="40190"/>
                      </a:cubicBezTo>
                      <a:cubicBezTo>
                        <a:pt x="43138" y="53935"/>
                        <a:pt x="33440" y="59766"/>
                        <a:pt x="21242" y="52447"/>
                      </a:cubicBezTo>
                      <a:cubicBezTo>
                        <a:pt x="9877" y="45961"/>
                        <a:pt x="0" y="28825"/>
                        <a:pt x="0" y="15080"/>
                      </a:cubicBezTo>
                      <a:cubicBezTo>
                        <a:pt x="0" y="1276"/>
                        <a:pt x="9877" y="-3663"/>
                        <a:pt x="21242" y="2823"/>
                      </a:cubicBezTo>
                      <a:close/>
                    </a:path>
                  </a:pathLst>
                </a:custGeom>
                <a:solidFill>
                  <a:srgbClr val="78787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7" name="Freeform: Shape 476">
                  <a:extLst>
                    <a:ext uri="{FF2B5EF4-FFF2-40B4-BE49-F238E27FC236}">
                      <a16:creationId xmlns:a16="http://schemas.microsoft.com/office/drawing/2014/main" id="{52E8764A-42DE-4492-B03D-47320B7CB130}"/>
                    </a:ext>
                  </a:extLst>
                </p:cNvPr>
                <p:cNvSpPr/>
                <p:nvPr/>
              </p:nvSpPr>
              <p:spPr>
                <a:xfrm>
                  <a:off x="7471197" y="5226312"/>
                  <a:ext cx="172138" cy="221321"/>
                </a:xfrm>
                <a:custGeom>
                  <a:avLst/>
                  <a:gdLst>
                    <a:gd name="connsiteX0" fmla="*/ 86337 w 172138"/>
                    <a:gd name="connsiteY0" fmla="*/ 11756 h 221321"/>
                    <a:gd name="connsiteX1" fmla="*/ 172138 w 172138"/>
                    <a:gd name="connsiteY1" fmla="*/ 160271 h 221321"/>
                    <a:gd name="connsiteX2" fmla="*/ 85801 w 172138"/>
                    <a:gd name="connsiteY2" fmla="*/ 209538 h 221321"/>
                    <a:gd name="connsiteX3" fmla="*/ 1 w 172138"/>
                    <a:gd name="connsiteY3" fmla="*/ 60844 h 221321"/>
                    <a:gd name="connsiteX4" fmla="*/ 86337 w 172138"/>
                    <a:gd name="connsiteY4" fmla="*/ 11756 h 2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38" h="221321">
                      <a:moveTo>
                        <a:pt x="86337" y="11756"/>
                      </a:moveTo>
                      <a:cubicBezTo>
                        <a:pt x="133938" y="39305"/>
                        <a:pt x="172316" y="105708"/>
                        <a:pt x="172138" y="160271"/>
                      </a:cubicBezTo>
                      <a:cubicBezTo>
                        <a:pt x="171959" y="215012"/>
                        <a:pt x="133402" y="236908"/>
                        <a:pt x="85801" y="209538"/>
                      </a:cubicBezTo>
                      <a:cubicBezTo>
                        <a:pt x="38200" y="182167"/>
                        <a:pt x="-178" y="115585"/>
                        <a:pt x="1" y="60844"/>
                      </a:cubicBezTo>
                      <a:cubicBezTo>
                        <a:pt x="1" y="6460"/>
                        <a:pt x="38736" y="-15615"/>
                        <a:pt x="86337" y="11756"/>
                      </a:cubicBezTo>
                      <a:close/>
                    </a:path>
                  </a:pathLst>
                </a:custGeom>
                <a:solidFill>
                  <a:srgbClr val="84ECF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8" name="Freeform: Shape 477">
                  <a:extLst>
                    <a:ext uri="{FF2B5EF4-FFF2-40B4-BE49-F238E27FC236}">
                      <a16:creationId xmlns:a16="http://schemas.microsoft.com/office/drawing/2014/main" id="{F44A2AE2-93D7-41D9-9645-F1331088E689}"/>
                    </a:ext>
                  </a:extLst>
                </p:cNvPr>
                <p:cNvSpPr/>
                <p:nvPr/>
              </p:nvSpPr>
              <p:spPr>
                <a:xfrm>
                  <a:off x="7501722" y="5312980"/>
                  <a:ext cx="109125" cy="66105"/>
                </a:xfrm>
                <a:custGeom>
                  <a:avLst/>
                  <a:gdLst>
                    <a:gd name="connsiteX0" fmla="*/ 96392 w 109125"/>
                    <a:gd name="connsiteY0" fmla="*/ 0 h 66105"/>
                    <a:gd name="connsiteX1" fmla="*/ 109125 w 109125"/>
                    <a:gd name="connsiteY1" fmla="*/ 22075 h 66105"/>
                    <a:gd name="connsiteX2" fmla="*/ 31952 w 109125"/>
                    <a:gd name="connsiteY2" fmla="*/ 66106 h 66105"/>
                    <a:gd name="connsiteX3" fmla="*/ 0 w 109125"/>
                    <a:gd name="connsiteY3" fmla="*/ 10889 h 66105"/>
                    <a:gd name="connsiteX4" fmla="*/ 12912 w 109125"/>
                    <a:gd name="connsiteY4" fmla="*/ 3392 h 66105"/>
                    <a:gd name="connsiteX5" fmla="*/ 32131 w 109125"/>
                    <a:gd name="connsiteY5" fmla="*/ 36712 h 66105"/>
                    <a:gd name="connsiteX6" fmla="*/ 96392 w 109125"/>
                    <a:gd name="connsiteY6" fmla="*/ 0 h 6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25" h="66105">
                      <a:moveTo>
                        <a:pt x="96392" y="0"/>
                      </a:moveTo>
                      <a:lnTo>
                        <a:pt x="109125" y="22075"/>
                      </a:lnTo>
                      <a:lnTo>
                        <a:pt x="31952" y="66106"/>
                      </a:lnTo>
                      <a:lnTo>
                        <a:pt x="0" y="10889"/>
                      </a:lnTo>
                      <a:lnTo>
                        <a:pt x="12912" y="3392"/>
                      </a:lnTo>
                      <a:lnTo>
                        <a:pt x="32131" y="36712"/>
                      </a:lnTo>
                      <a:lnTo>
                        <a:pt x="96392" y="0"/>
                      </a:lnTo>
                      <a:close/>
                    </a:path>
                  </a:pathLst>
                </a:custGeom>
                <a:solidFill>
                  <a:srgbClr val="1D4A7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grpSp>
      <p:sp>
        <p:nvSpPr>
          <p:cNvPr id="375" name="Content Placeholder 1">
            <a:extLst>
              <a:ext uri="{FF2B5EF4-FFF2-40B4-BE49-F238E27FC236}">
                <a16:creationId xmlns:a16="http://schemas.microsoft.com/office/drawing/2014/main" id="{5D59C17C-ECFE-41B8-8194-A834035B2231}"/>
              </a:ext>
            </a:extLst>
          </p:cNvPr>
          <p:cNvSpPr txBox="1">
            <a:spLocks/>
          </p:cNvSpPr>
          <p:nvPr/>
        </p:nvSpPr>
        <p:spPr>
          <a:xfrm>
            <a:off x="2036688" y="359313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ea typeface="Times New Roman" panose="02020603050405020304" pitchFamily="18" charset="0"/>
              </a:rPr>
              <a:t>Discover data that powers business insights </a:t>
            </a:r>
            <a:endParaRPr kumimoji="0" lang="en-US" sz="1800" b="0" i="0" u="none" strike="noStrike" kern="1200" cap="none" spc="0" normalizeH="0" baseline="0" noProof="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pic>
        <p:nvPicPr>
          <p:cNvPr id="376" name="Graphic 375">
            <a:extLst>
              <a:ext uri="{FF2B5EF4-FFF2-40B4-BE49-F238E27FC236}">
                <a16:creationId xmlns:a16="http://schemas.microsoft.com/office/drawing/2014/main" id="{BE76156A-574B-4E11-B645-161300D88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243" y="2146198"/>
            <a:ext cx="1401113" cy="712512"/>
          </a:xfrm>
          <a:prstGeom prst="rect">
            <a:avLst/>
          </a:prstGeom>
        </p:spPr>
      </p:pic>
      <p:pic>
        <p:nvPicPr>
          <p:cNvPr id="377" name="Picture 376">
            <a:extLst>
              <a:ext uri="{FF2B5EF4-FFF2-40B4-BE49-F238E27FC236}">
                <a16:creationId xmlns:a16="http://schemas.microsoft.com/office/drawing/2014/main" id="{E7E2132D-F1AA-4785-A2A1-8C4355740B6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17" y="3429047"/>
            <a:ext cx="1395385" cy="958182"/>
          </a:xfrm>
          <a:prstGeom prst="rect">
            <a:avLst/>
          </a:prstGeom>
        </p:spPr>
      </p:pic>
      <p:grpSp>
        <p:nvGrpSpPr>
          <p:cNvPr id="378" name="Group 377" descr="Icon visual of a package with a shield in front of it and arrows moving through the box">
            <a:extLst>
              <a:ext uri="{FF2B5EF4-FFF2-40B4-BE49-F238E27FC236}">
                <a16:creationId xmlns:a16="http://schemas.microsoft.com/office/drawing/2014/main" id="{124F4D29-E3B3-45DB-BA0E-00CAB07A426C}"/>
              </a:ext>
            </a:extLst>
          </p:cNvPr>
          <p:cNvGrpSpPr/>
          <p:nvPr/>
        </p:nvGrpSpPr>
        <p:grpSpPr>
          <a:xfrm>
            <a:off x="532040" y="4700817"/>
            <a:ext cx="1265389" cy="780883"/>
            <a:chOff x="2365541" y="3128932"/>
            <a:chExt cx="966303" cy="596313"/>
          </a:xfrm>
        </p:grpSpPr>
        <p:grpSp>
          <p:nvGrpSpPr>
            <p:cNvPr id="379" name="Group 378">
              <a:extLst>
                <a:ext uri="{FF2B5EF4-FFF2-40B4-BE49-F238E27FC236}">
                  <a16:creationId xmlns:a16="http://schemas.microsoft.com/office/drawing/2014/main" id="{5CC60002-1E0E-4B60-961A-6A04C7B78C84}"/>
                </a:ext>
              </a:extLst>
            </p:cNvPr>
            <p:cNvGrpSpPr/>
            <p:nvPr/>
          </p:nvGrpSpPr>
          <p:grpSpPr>
            <a:xfrm>
              <a:off x="2702932" y="3128932"/>
              <a:ext cx="504605" cy="583281"/>
              <a:chOff x="2808979" y="3096638"/>
              <a:chExt cx="585466" cy="676752"/>
            </a:xfrm>
          </p:grpSpPr>
          <p:grpSp>
            <p:nvGrpSpPr>
              <p:cNvPr id="390" name="Group 389">
                <a:extLst>
                  <a:ext uri="{FF2B5EF4-FFF2-40B4-BE49-F238E27FC236}">
                    <a16:creationId xmlns:a16="http://schemas.microsoft.com/office/drawing/2014/main" id="{8FEDE5EF-E2E7-4A65-BC05-B8D40A4E6A91}"/>
                  </a:ext>
                </a:extLst>
              </p:cNvPr>
              <p:cNvGrpSpPr/>
              <p:nvPr/>
            </p:nvGrpSpPr>
            <p:grpSpPr>
              <a:xfrm>
                <a:off x="2808979" y="3096638"/>
                <a:ext cx="585466" cy="676752"/>
                <a:chOff x="5847815" y="1368184"/>
                <a:chExt cx="1152352" cy="1332020"/>
              </a:xfrm>
            </p:grpSpPr>
            <p:sp>
              <p:nvSpPr>
                <p:cNvPr id="392" name="Freeform: Shape 39">
                  <a:extLst>
                    <a:ext uri="{FF2B5EF4-FFF2-40B4-BE49-F238E27FC236}">
                      <a16:creationId xmlns:a16="http://schemas.microsoft.com/office/drawing/2014/main" id="{AB021538-1751-445A-94D1-A6C7C931B41E}"/>
                    </a:ext>
                    <a:ext uri="{C183D7F6-B498-43B3-948B-1728B52AA6E4}">
                      <adec:decorative xmlns:adec="http://schemas.microsoft.com/office/drawing/2017/decorative" val="1"/>
                    </a:ext>
                  </a:extLst>
                </p:cNvPr>
                <p:cNvSpPr/>
                <p:nvPr/>
              </p:nvSpPr>
              <p:spPr>
                <a:xfrm>
                  <a:off x="5847815" y="1700513"/>
                  <a:ext cx="583153" cy="999691"/>
                </a:xfrm>
                <a:custGeom>
                  <a:avLst/>
                  <a:gdLst>
                    <a:gd name="connsiteX0" fmla="*/ 375041 w 369369"/>
                    <a:gd name="connsiteY0" fmla="*/ 215817 h 633204"/>
                    <a:gd name="connsiteX1" fmla="*/ 373722 w 369369"/>
                    <a:gd name="connsiteY1" fmla="*/ 645340 h 633204"/>
                    <a:gd name="connsiteX2" fmla="*/ 0 w 369369"/>
                    <a:gd name="connsiteY2" fmla="*/ 429523 h 633204"/>
                    <a:gd name="connsiteX3" fmla="*/ 1187 w 369369"/>
                    <a:gd name="connsiteY3" fmla="*/ 0 h 633204"/>
                  </a:gdLst>
                  <a:ahLst/>
                  <a:cxnLst>
                    <a:cxn ang="0">
                      <a:pos x="connsiteX0" y="connsiteY0"/>
                    </a:cxn>
                    <a:cxn ang="0">
                      <a:pos x="connsiteX1" y="connsiteY1"/>
                    </a:cxn>
                    <a:cxn ang="0">
                      <a:pos x="connsiteX2" y="connsiteY2"/>
                    </a:cxn>
                    <a:cxn ang="0">
                      <a:pos x="connsiteX3" y="connsiteY3"/>
                    </a:cxn>
                  </a:cxnLst>
                  <a:rect l="l" t="t" r="r" b="b"/>
                  <a:pathLst>
                    <a:path w="369369" h="633204">
                      <a:moveTo>
                        <a:pt x="375041" y="215817"/>
                      </a:moveTo>
                      <a:lnTo>
                        <a:pt x="373722" y="645340"/>
                      </a:lnTo>
                      <a:lnTo>
                        <a:pt x="0" y="429523"/>
                      </a:lnTo>
                      <a:lnTo>
                        <a:pt x="1187" y="0"/>
                      </a:lnTo>
                      <a:close/>
                    </a:path>
                  </a:pathLst>
                </a:custGeom>
                <a:solidFill>
                  <a:srgbClr val="0078D4"/>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3" name="Freeform: Shape 40">
                  <a:extLst>
                    <a:ext uri="{FF2B5EF4-FFF2-40B4-BE49-F238E27FC236}">
                      <a16:creationId xmlns:a16="http://schemas.microsoft.com/office/drawing/2014/main" id="{8B45BFE3-ED07-4FF9-A285-11A3AC200CDA}"/>
                    </a:ext>
                    <a:ext uri="{C183D7F6-B498-43B3-948B-1728B52AA6E4}">
                      <adec:decorative xmlns:adec="http://schemas.microsoft.com/office/drawing/2017/decorative" val="1"/>
                    </a:ext>
                  </a:extLst>
                </p:cNvPr>
                <p:cNvSpPr/>
                <p:nvPr/>
              </p:nvSpPr>
              <p:spPr>
                <a:xfrm>
                  <a:off x="6437841" y="1699888"/>
                  <a:ext cx="562326" cy="999691"/>
                </a:xfrm>
                <a:custGeom>
                  <a:avLst/>
                  <a:gdLst>
                    <a:gd name="connsiteX0" fmla="*/ 1319 w 356177"/>
                    <a:gd name="connsiteY0" fmla="*/ 216213 h 633204"/>
                    <a:gd name="connsiteX1" fmla="*/ 365543 w 356177"/>
                    <a:gd name="connsiteY1" fmla="*/ 0 h 633204"/>
                    <a:gd name="connsiteX2" fmla="*/ 364356 w 356177"/>
                    <a:gd name="connsiteY2" fmla="*/ 429523 h 633204"/>
                    <a:gd name="connsiteX3" fmla="*/ 0 w 356177"/>
                    <a:gd name="connsiteY3" fmla="*/ 645736 h 633204"/>
                  </a:gdLst>
                  <a:ahLst/>
                  <a:cxnLst>
                    <a:cxn ang="0">
                      <a:pos x="connsiteX0" y="connsiteY0"/>
                    </a:cxn>
                    <a:cxn ang="0">
                      <a:pos x="connsiteX1" y="connsiteY1"/>
                    </a:cxn>
                    <a:cxn ang="0">
                      <a:pos x="connsiteX2" y="connsiteY2"/>
                    </a:cxn>
                    <a:cxn ang="0">
                      <a:pos x="connsiteX3" y="connsiteY3"/>
                    </a:cxn>
                  </a:cxnLst>
                  <a:rect l="l" t="t" r="r" b="b"/>
                  <a:pathLst>
                    <a:path w="356177" h="633204">
                      <a:moveTo>
                        <a:pt x="1319" y="216213"/>
                      </a:moveTo>
                      <a:lnTo>
                        <a:pt x="365543" y="0"/>
                      </a:lnTo>
                      <a:lnTo>
                        <a:pt x="364356" y="429523"/>
                      </a:lnTo>
                      <a:lnTo>
                        <a:pt x="0" y="645736"/>
                      </a:lnTo>
                      <a:close/>
                    </a:path>
                  </a:pathLst>
                </a:custGeom>
                <a:solidFill>
                  <a:srgbClr val="156AB3"/>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4" name="Freeform: Shape 41">
                  <a:extLst>
                    <a:ext uri="{FF2B5EF4-FFF2-40B4-BE49-F238E27FC236}">
                      <a16:creationId xmlns:a16="http://schemas.microsoft.com/office/drawing/2014/main" id="{FAB34D05-361F-4E81-A6C3-6B37AEF1ABDD}"/>
                    </a:ext>
                    <a:ext uri="{C183D7F6-B498-43B3-948B-1728B52AA6E4}">
                      <adec:decorative xmlns:adec="http://schemas.microsoft.com/office/drawing/2017/decorative" val="1"/>
                    </a:ext>
                  </a:extLst>
                </p:cNvPr>
                <p:cNvSpPr/>
                <p:nvPr/>
              </p:nvSpPr>
              <p:spPr>
                <a:xfrm>
                  <a:off x="5849689" y="1368184"/>
                  <a:ext cx="1145479" cy="666461"/>
                </a:xfrm>
                <a:custGeom>
                  <a:avLst/>
                  <a:gdLst>
                    <a:gd name="connsiteX0" fmla="*/ 0 w 725546"/>
                    <a:gd name="connsiteY0" fmla="*/ 216213 h 422136"/>
                    <a:gd name="connsiteX1" fmla="*/ 364224 w 725546"/>
                    <a:gd name="connsiteY1" fmla="*/ 0 h 422136"/>
                    <a:gd name="connsiteX2" fmla="*/ 738078 w 725546"/>
                    <a:gd name="connsiteY2" fmla="*/ 215817 h 422136"/>
                    <a:gd name="connsiteX3" fmla="*/ 373854 w 725546"/>
                    <a:gd name="connsiteY3" fmla="*/ 432030 h 422136"/>
                  </a:gdLst>
                  <a:ahLst/>
                  <a:cxnLst>
                    <a:cxn ang="0">
                      <a:pos x="connsiteX0" y="connsiteY0"/>
                    </a:cxn>
                    <a:cxn ang="0">
                      <a:pos x="connsiteX1" y="connsiteY1"/>
                    </a:cxn>
                    <a:cxn ang="0">
                      <a:pos x="connsiteX2" y="connsiteY2"/>
                    </a:cxn>
                    <a:cxn ang="0">
                      <a:pos x="connsiteX3" y="connsiteY3"/>
                    </a:cxn>
                  </a:cxnLst>
                  <a:rect l="l" t="t" r="r" b="b"/>
                  <a:pathLst>
                    <a:path w="725546" h="422136">
                      <a:moveTo>
                        <a:pt x="0" y="216213"/>
                      </a:moveTo>
                      <a:lnTo>
                        <a:pt x="364224" y="0"/>
                      </a:lnTo>
                      <a:lnTo>
                        <a:pt x="738078" y="215817"/>
                      </a:lnTo>
                      <a:lnTo>
                        <a:pt x="373854" y="432030"/>
                      </a:lnTo>
                      <a:close/>
                    </a:path>
                  </a:pathLst>
                </a:custGeom>
                <a:solidFill>
                  <a:srgbClr val="219DDB"/>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cxnSp>
            <p:nvCxnSpPr>
              <p:cNvPr id="391" name="Straight Connector 390">
                <a:extLst>
                  <a:ext uri="{FF2B5EF4-FFF2-40B4-BE49-F238E27FC236}">
                    <a16:creationId xmlns:a16="http://schemas.microsoft.com/office/drawing/2014/main" id="{CBA80C58-0D72-4C90-9225-B96EEDC2E0A6}"/>
                  </a:ext>
                  <a:ext uri="{C183D7F6-B498-43B3-948B-1728B52AA6E4}">
                    <adec:decorative xmlns:adec="http://schemas.microsoft.com/office/drawing/2017/decorative" val="1"/>
                  </a:ext>
                </a:extLst>
              </p:cNvPr>
              <p:cNvCxnSpPr>
                <a:cxnSpLocks/>
              </p:cNvCxnSpPr>
              <p:nvPr/>
            </p:nvCxnSpPr>
            <p:spPr>
              <a:xfrm>
                <a:off x="2971800" y="3178969"/>
                <a:ext cx="273844" cy="183356"/>
              </a:xfrm>
              <a:prstGeom prst="line">
                <a:avLst/>
              </a:prstGeom>
              <a:noFill/>
              <a:ln w="12700" cap="flat" cmpd="sng" algn="ctr">
                <a:solidFill>
                  <a:srgbClr val="156AB3"/>
                </a:solidFill>
                <a:prstDash val="solid"/>
                <a:miter lim="800000"/>
                <a:headEnd type="none" w="lg" len="med"/>
                <a:tailEnd type="none" w="lg" len="med"/>
              </a:ln>
              <a:effectLst/>
            </p:spPr>
          </p:cxnSp>
        </p:grpSp>
        <p:grpSp>
          <p:nvGrpSpPr>
            <p:cNvPr id="380" name="Group 379">
              <a:extLst>
                <a:ext uri="{FF2B5EF4-FFF2-40B4-BE49-F238E27FC236}">
                  <a16:creationId xmlns:a16="http://schemas.microsoft.com/office/drawing/2014/main" id="{2705091E-D5B4-4092-80FF-72CF8CD31CC8}"/>
                </a:ext>
              </a:extLst>
            </p:cNvPr>
            <p:cNvGrpSpPr/>
            <p:nvPr/>
          </p:nvGrpSpPr>
          <p:grpSpPr>
            <a:xfrm>
              <a:off x="2365541" y="3371850"/>
              <a:ext cx="373827" cy="136990"/>
              <a:chOff x="1717226" y="3244755"/>
              <a:chExt cx="226795" cy="83110"/>
            </a:xfrm>
            <a:solidFill>
              <a:srgbClr val="50E6FF"/>
            </a:solidFill>
          </p:grpSpPr>
          <p:sp>
            <p:nvSpPr>
              <p:cNvPr id="388" name="Freeform 15">
                <a:extLst>
                  <a:ext uri="{FF2B5EF4-FFF2-40B4-BE49-F238E27FC236}">
                    <a16:creationId xmlns:a16="http://schemas.microsoft.com/office/drawing/2014/main" id="{15FFDBA9-DC4F-4010-AE7E-C62F8CD9CA4F}"/>
                  </a:ext>
                  <a:ext uri="{C183D7F6-B498-43B3-948B-1728B52AA6E4}">
                    <adec:decorative xmlns:adec="http://schemas.microsoft.com/office/drawing/2017/decorative" val="1"/>
                  </a:ext>
                </a:extLst>
              </p:cNvPr>
              <p:cNvSpPr>
                <a:spLocks/>
              </p:cNvSpPr>
              <p:nvPr/>
            </p:nvSpPr>
            <p:spPr bwMode="auto">
              <a:xfrm>
                <a:off x="1834145" y="3244755"/>
                <a:ext cx="109876" cy="7043"/>
              </a:xfrm>
              <a:custGeom>
                <a:avLst/>
                <a:gdLst>
                  <a:gd name="T0" fmla="*/ 129 w 133"/>
                  <a:gd name="T1" fmla="*/ 8 h 8"/>
                  <a:gd name="T2" fmla="*/ 4 w 133"/>
                  <a:gd name="T3" fmla="*/ 8 h 8"/>
                  <a:gd name="T4" fmla="*/ 0 w 133"/>
                  <a:gd name="T5" fmla="*/ 4 h 8"/>
                  <a:gd name="T6" fmla="*/ 4 w 133"/>
                  <a:gd name="T7" fmla="*/ 0 h 8"/>
                  <a:gd name="T8" fmla="*/ 129 w 133"/>
                  <a:gd name="T9" fmla="*/ 0 h 8"/>
                  <a:gd name="T10" fmla="*/ 133 w 133"/>
                  <a:gd name="T11" fmla="*/ 4 h 8"/>
                  <a:gd name="T12" fmla="*/ 129 w 1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3" h="8">
                    <a:moveTo>
                      <a:pt x="129" y="8"/>
                    </a:moveTo>
                    <a:cubicBezTo>
                      <a:pt x="4" y="8"/>
                      <a:pt x="4" y="8"/>
                      <a:pt x="4" y="8"/>
                    </a:cubicBezTo>
                    <a:cubicBezTo>
                      <a:pt x="2" y="8"/>
                      <a:pt x="0" y="7"/>
                      <a:pt x="0" y="4"/>
                    </a:cubicBezTo>
                    <a:cubicBezTo>
                      <a:pt x="0" y="2"/>
                      <a:pt x="2" y="0"/>
                      <a:pt x="4" y="0"/>
                    </a:cubicBezTo>
                    <a:cubicBezTo>
                      <a:pt x="129" y="0"/>
                      <a:pt x="129" y="0"/>
                      <a:pt x="129" y="0"/>
                    </a:cubicBezTo>
                    <a:cubicBezTo>
                      <a:pt x="131" y="0"/>
                      <a:pt x="133" y="2"/>
                      <a:pt x="133" y="4"/>
                    </a:cubicBezTo>
                    <a:cubicBezTo>
                      <a:pt x="133" y="7"/>
                      <a:pt x="131" y="8"/>
                      <a:pt x="129"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9" name="Freeform 16">
                <a:extLst>
                  <a:ext uri="{FF2B5EF4-FFF2-40B4-BE49-F238E27FC236}">
                    <a16:creationId xmlns:a16="http://schemas.microsoft.com/office/drawing/2014/main" id="{09CF1423-FF89-4CE8-B5C6-5DDF2750F726}"/>
                  </a:ext>
                  <a:ext uri="{C183D7F6-B498-43B3-948B-1728B52AA6E4}">
                    <adec:decorative xmlns:adec="http://schemas.microsoft.com/office/drawing/2017/decorative" val="1"/>
                  </a:ext>
                </a:extLst>
              </p:cNvPr>
              <p:cNvSpPr>
                <a:spLocks/>
              </p:cNvSpPr>
              <p:nvPr/>
            </p:nvSpPr>
            <p:spPr bwMode="auto">
              <a:xfrm>
                <a:off x="1717226" y="3320822"/>
                <a:ext cx="219753" cy="7043"/>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381" name="Freeform 16">
              <a:extLst>
                <a:ext uri="{FF2B5EF4-FFF2-40B4-BE49-F238E27FC236}">
                  <a16:creationId xmlns:a16="http://schemas.microsoft.com/office/drawing/2014/main" id="{5FE326C4-4D5B-4772-8C57-7259C9FFB91D}"/>
                </a:ext>
                <a:ext uri="{C183D7F6-B498-43B3-948B-1728B52AA6E4}">
                  <adec:decorative xmlns:adec="http://schemas.microsoft.com/office/drawing/2017/decorative" val="1"/>
                </a:ext>
              </a:extLst>
            </p:cNvPr>
            <p:cNvSpPr>
              <a:spLocks/>
            </p:cNvSpPr>
            <p:nvPr/>
          </p:nvSpPr>
          <p:spPr bwMode="auto">
            <a:xfrm>
              <a:off x="3148964" y="3454368"/>
              <a:ext cx="182880" cy="11609"/>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solidFill>
              <a:srgbClr val="50E6FF"/>
            </a:solid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2" name="Rectangle 13">
              <a:extLst>
                <a:ext uri="{FF2B5EF4-FFF2-40B4-BE49-F238E27FC236}">
                  <a16:creationId xmlns:a16="http://schemas.microsoft.com/office/drawing/2014/main" id="{5AC1C23A-371D-404A-B7A1-0EBEF71D51E6}"/>
                </a:ext>
                <a:ext uri="{C183D7F6-B498-43B3-948B-1728B52AA6E4}">
                  <adec:decorative xmlns:adec="http://schemas.microsoft.com/office/drawing/2017/decorative" val="1"/>
                </a:ext>
              </a:extLst>
            </p:cNvPr>
            <p:cNvSpPr/>
            <p:nvPr/>
          </p:nvSpPr>
          <p:spPr bwMode="auto">
            <a:xfrm rot="8100000">
              <a:off x="3199374" y="3390365"/>
              <a:ext cx="127277" cy="127277"/>
            </a:xfrm>
            <a:custGeom>
              <a:avLst/>
              <a:gdLst>
                <a:gd name="connsiteX0" fmla="*/ 0 w 230981"/>
                <a:gd name="connsiteY0" fmla="*/ 0 h 230981"/>
                <a:gd name="connsiteX1" fmla="*/ 230981 w 230981"/>
                <a:gd name="connsiteY1" fmla="*/ 0 h 230981"/>
                <a:gd name="connsiteX2" fmla="*/ 230981 w 230981"/>
                <a:gd name="connsiteY2" fmla="*/ 230981 h 230981"/>
                <a:gd name="connsiteX3" fmla="*/ 0 w 230981"/>
                <a:gd name="connsiteY3" fmla="*/ 230981 h 230981"/>
                <a:gd name="connsiteX4" fmla="*/ 0 w 230981"/>
                <a:gd name="connsiteY4" fmla="*/ 0 h 230981"/>
                <a:gd name="connsiteX0" fmla="*/ 230981 w 322421"/>
                <a:gd name="connsiteY0" fmla="*/ 230981 h 322421"/>
                <a:gd name="connsiteX1" fmla="*/ 0 w 322421"/>
                <a:gd name="connsiteY1" fmla="*/ 230981 h 322421"/>
                <a:gd name="connsiteX2" fmla="*/ 0 w 322421"/>
                <a:gd name="connsiteY2" fmla="*/ 0 h 322421"/>
                <a:gd name="connsiteX3" fmla="*/ 230981 w 322421"/>
                <a:gd name="connsiteY3" fmla="*/ 0 h 322421"/>
                <a:gd name="connsiteX4" fmla="*/ 322421 w 322421"/>
                <a:gd name="connsiteY4" fmla="*/ 322421 h 322421"/>
                <a:gd name="connsiteX0" fmla="*/ 230981 w 230981"/>
                <a:gd name="connsiteY0" fmla="*/ 230981 h 230981"/>
                <a:gd name="connsiteX1" fmla="*/ 0 w 230981"/>
                <a:gd name="connsiteY1" fmla="*/ 230981 h 230981"/>
                <a:gd name="connsiteX2" fmla="*/ 0 w 230981"/>
                <a:gd name="connsiteY2" fmla="*/ 0 h 230981"/>
                <a:gd name="connsiteX3" fmla="*/ 230981 w 230981"/>
                <a:gd name="connsiteY3" fmla="*/ 0 h 230981"/>
                <a:gd name="connsiteX0" fmla="*/ 0 w 230981"/>
                <a:gd name="connsiteY0" fmla="*/ 230981 h 230981"/>
                <a:gd name="connsiteX1" fmla="*/ 0 w 230981"/>
                <a:gd name="connsiteY1" fmla="*/ 0 h 230981"/>
                <a:gd name="connsiteX2" fmla="*/ 230981 w 230981"/>
                <a:gd name="connsiteY2" fmla="*/ 0 h 230981"/>
              </a:gdLst>
              <a:ahLst/>
              <a:cxnLst>
                <a:cxn ang="0">
                  <a:pos x="connsiteX0" y="connsiteY0"/>
                </a:cxn>
                <a:cxn ang="0">
                  <a:pos x="connsiteX1" y="connsiteY1"/>
                </a:cxn>
                <a:cxn ang="0">
                  <a:pos x="connsiteX2" y="connsiteY2"/>
                </a:cxn>
              </a:cxnLst>
              <a:rect l="l" t="t" r="r" b="b"/>
              <a:pathLst>
                <a:path w="230981" h="230981">
                  <a:moveTo>
                    <a:pt x="0" y="230981"/>
                  </a:moveTo>
                  <a:lnTo>
                    <a:pt x="0" y="0"/>
                  </a:lnTo>
                  <a:lnTo>
                    <a:pt x="230981" y="0"/>
                  </a:lnTo>
                </a:path>
              </a:pathLst>
            </a:custGeom>
            <a:noFill/>
            <a:ln w="31750" cap="rnd" cmpd="sng" algn="ctr">
              <a:solidFill>
                <a:srgbClr val="50E6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chemeClr val="accent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83" name="shield 4" descr="shield, lock">
              <a:extLst>
                <a:ext uri="{FF2B5EF4-FFF2-40B4-BE49-F238E27FC236}">
                  <a16:creationId xmlns:a16="http://schemas.microsoft.com/office/drawing/2014/main" id="{081FF50B-786C-44E8-BDE3-70AA42E30374}"/>
                </a:ext>
              </a:extLst>
            </p:cNvPr>
            <p:cNvGrpSpPr>
              <a:grpSpLocks noChangeAspect="1"/>
            </p:cNvGrpSpPr>
            <p:nvPr/>
          </p:nvGrpSpPr>
          <p:grpSpPr bwMode="auto">
            <a:xfrm>
              <a:off x="2616437" y="3390065"/>
              <a:ext cx="336313" cy="335180"/>
              <a:chOff x="2224" y="3045"/>
              <a:chExt cx="297" cy="296"/>
            </a:xfrm>
          </p:grpSpPr>
          <p:sp>
            <p:nvSpPr>
              <p:cNvPr id="384" name="AutoShape 124">
                <a:extLst>
                  <a:ext uri="{FF2B5EF4-FFF2-40B4-BE49-F238E27FC236}">
                    <a16:creationId xmlns:a16="http://schemas.microsoft.com/office/drawing/2014/main" id="{28C613CD-2ADC-4EFA-B9F2-C3755624DD6E}"/>
                  </a:ext>
                  <a:ext uri="{C183D7F6-B498-43B3-948B-1728B52AA6E4}">
                    <adec:decorative xmlns:adec="http://schemas.microsoft.com/office/drawing/2017/decorative" val="1"/>
                  </a:ext>
                </a:extLst>
              </p:cNvPr>
              <p:cNvSpPr>
                <a:spLocks noChangeAspect="1" noChangeArrowheads="1" noTextEdit="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5" name="Rectangle 127">
                <a:extLst>
                  <a:ext uri="{FF2B5EF4-FFF2-40B4-BE49-F238E27FC236}">
                    <a16:creationId xmlns:a16="http://schemas.microsoft.com/office/drawing/2014/main" id="{11841225-7CE0-41BE-AA08-3AAF9D5A2305}"/>
                  </a:ext>
                  <a:ext uri="{C183D7F6-B498-43B3-948B-1728B52AA6E4}">
                    <adec:decorative xmlns:adec="http://schemas.microsoft.com/office/drawing/2017/decorative" val="1"/>
                  </a:ext>
                </a:extLst>
              </p:cNvPr>
              <p:cNvSpPr>
                <a:spLocks noChangeArrowheads="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6" name="Freeform 128">
                <a:extLst>
                  <a:ext uri="{FF2B5EF4-FFF2-40B4-BE49-F238E27FC236}">
                    <a16:creationId xmlns:a16="http://schemas.microsoft.com/office/drawing/2014/main" id="{6B131364-0C1B-4182-8793-7B706ACF817D}"/>
                  </a:ext>
                  <a:ext uri="{C183D7F6-B498-43B3-948B-1728B52AA6E4}">
                    <adec:decorative xmlns:adec="http://schemas.microsoft.com/office/drawing/2017/decorative" val="1"/>
                  </a:ext>
                </a:extLst>
              </p:cNvPr>
              <p:cNvSpPr>
                <a:spLocks/>
              </p:cNvSpPr>
              <p:nvPr/>
            </p:nvSpPr>
            <p:spPr bwMode="auto">
              <a:xfrm>
                <a:off x="2266" y="3059"/>
                <a:ext cx="213" cy="267"/>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7" name="Freeform 129">
                <a:extLst>
                  <a:ext uri="{FF2B5EF4-FFF2-40B4-BE49-F238E27FC236}">
                    <a16:creationId xmlns:a16="http://schemas.microsoft.com/office/drawing/2014/main" id="{A5F3BAA2-6508-4586-83C1-6CB71633F854}"/>
                  </a:ext>
                  <a:ext uri="{C183D7F6-B498-43B3-948B-1728B52AA6E4}">
                    <adec:decorative xmlns:adec="http://schemas.microsoft.com/office/drawing/2017/decorative" val="1"/>
                  </a:ext>
                </a:extLst>
              </p:cNvPr>
              <p:cNvSpPr>
                <a:spLocks/>
              </p:cNvSpPr>
              <p:nvPr/>
            </p:nvSpPr>
            <p:spPr bwMode="auto">
              <a:xfrm>
                <a:off x="2356" y="3164"/>
                <a:ext cx="34" cy="68"/>
              </a:xfrm>
              <a:custGeom>
                <a:avLst/>
                <a:gdLst>
                  <a:gd name="T0" fmla="*/ 16 w 22"/>
                  <a:gd name="T1" fmla="*/ 22 h 44"/>
                  <a:gd name="T2" fmla="*/ 16 w 22"/>
                  <a:gd name="T3" fmla="*/ 44 h 44"/>
                  <a:gd name="T4" fmla="*/ 7 w 22"/>
                  <a:gd name="T5" fmla="*/ 44 h 44"/>
                  <a:gd name="T6" fmla="*/ 7 w 22"/>
                  <a:gd name="T7" fmla="*/ 22 h 44"/>
                  <a:gd name="T8" fmla="*/ 0 w 22"/>
                  <a:gd name="T9" fmla="*/ 11 h 44"/>
                  <a:gd name="T10" fmla="*/ 11 w 22"/>
                  <a:gd name="T11" fmla="*/ 0 h 44"/>
                  <a:gd name="T12" fmla="*/ 22 w 22"/>
                  <a:gd name="T13" fmla="*/ 11 h 44"/>
                  <a:gd name="T14" fmla="*/ 16 w 22"/>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6" y="22"/>
                    </a:moveTo>
                    <a:cubicBezTo>
                      <a:pt x="16" y="44"/>
                      <a:pt x="16" y="44"/>
                      <a:pt x="16" y="44"/>
                    </a:cubicBezTo>
                    <a:cubicBezTo>
                      <a:pt x="7" y="44"/>
                      <a:pt x="7" y="44"/>
                      <a:pt x="7" y="44"/>
                    </a:cubicBezTo>
                    <a:cubicBezTo>
                      <a:pt x="7" y="22"/>
                      <a:pt x="7" y="22"/>
                      <a:pt x="7" y="22"/>
                    </a:cubicBezTo>
                    <a:cubicBezTo>
                      <a:pt x="2" y="20"/>
                      <a:pt x="0" y="16"/>
                      <a:pt x="0" y="11"/>
                    </a:cubicBezTo>
                    <a:cubicBezTo>
                      <a:pt x="0" y="5"/>
                      <a:pt x="5" y="0"/>
                      <a:pt x="11" y="0"/>
                    </a:cubicBezTo>
                    <a:cubicBezTo>
                      <a:pt x="17" y="0"/>
                      <a:pt x="22" y="5"/>
                      <a:pt x="22" y="11"/>
                    </a:cubicBezTo>
                    <a:cubicBezTo>
                      <a:pt x="22" y="16"/>
                      <a:pt x="20" y="20"/>
                      <a:pt x="16"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sp>
        <p:nvSpPr>
          <p:cNvPr id="395" name="Rectangle 2">
            <a:extLst>
              <a:ext uri="{FF2B5EF4-FFF2-40B4-BE49-F238E27FC236}">
                <a16:creationId xmlns:a16="http://schemas.microsoft.com/office/drawing/2014/main" id="{594D2B03-34A4-4755-911A-CFD36A3F439B}"/>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Azure Purview</a:t>
            </a:r>
          </a:p>
        </p:txBody>
      </p:sp>
    </p:spTree>
    <p:extLst>
      <p:ext uri="{BB962C8B-B14F-4D97-AF65-F5344CB8AC3E}">
        <p14:creationId xmlns:p14="http://schemas.microsoft.com/office/powerpoint/2010/main" val="2212116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10162A1-1D3F-4537-9A55-7646660E2E7C}"/>
              </a:ext>
            </a:extLst>
          </p:cNvPr>
          <p:cNvSpPr/>
          <p:nvPr/>
        </p:nvSpPr>
        <p:spPr bwMode="auto">
          <a:xfrm>
            <a:off x="589823" y="1057086"/>
            <a:ext cx="6557959" cy="1604962"/>
          </a:xfrm>
          <a:prstGeom prst="round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w="0"/>
                <a:solidFill>
                  <a:srgbClr val="4472C4"/>
                </a:solidFill>
                <a:effectLst/>
                <a:uLnTx/>
                <a:uFillTx/>
                <a:latin typeface="Segoe UI Semibold"/>
                <a:ea typeface="+mn-lt"/>
                <a:cs typeface="Segoe UI Semibold"/>
              </a:rPr>
              <a:t>Approach</a:t>
            </a:r>
            <a:endParaRPr kumimoji="0" lang="en-US" sz="2400" b="0" i="0" u="none" strike="noStrike" kern="0" cap="none" spc="0" normalizeH="0" baseline="0" noProof="0">
              <a:ln w="0"/>
              <a:solidFill>
                <a:srgbClr val="4472C4"/>
              </a:solidFill>
              <a:effectLst/>
              <a:uLnTx/>
              <a:uFillTx/>
              <a:latin typeface="Segoe UI"/>
              <a:ea typeface="+mn-lt"/>
              <a:cs typeface="Segoe UI"/>
            </a:endParaRP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Serverless, fully managed, horizontally scaled cloud run-time</a:t>
            </a: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Self-hosted run-time for on-prem system within corp. firewalls</a:t>
            </a:r>
          </a:p>
        </p:txBody>
      </p:sp>
      <p:sp>
        <p:nvSpPr>
          <p:cNvPr id="42" name="Rectangle: Rounded Corners 41">
            <a:extLst>
              <a:ext uri="{FF2B5EF4-FFF2-40B4-BE49-F238E27FC236}">
                <a16:creationId xmlns:a16="http://schemas.microsoft.com/office/drawing/2014/main" id="{5CF1C1FC-9020-4402-8285-6786532869D7}"/>
              </a:ext>
            </a:extLst>
          </p:cNvPr>
          <p:cNvSpPr/>
          <p:nvPr/>
        </p:nvSpPr>
        <p:spPr bwMode="auto">
          <a:xfrm>
            <a:off x="585303" y="3069242"/>
            <a:ext cx="2152647"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bold"/>
                <a:ea typeface="+mn-lt"/>
                <a:cs typeface="Segoe UI Semibold"/>
              </a:rPr>
              <a:t>Scale</a:t>
            </a:r>
            <a:endParaRPr kumimoji="0" lang="en-US" sz="1800" b="0" i="0" u="none" strike="noStrike" kern="0" cap="none" spc="0" normalizeH="0" baseline="0" noProof="0">
              <a:ln>
                <a:noFill/>
              </a:ln>
              <a:solidFill>
                <a:srgbClr val="FFFFFF"/>
              </a:solidFill>
              <a:effectLst/>
              <a:uLnTx/>
              <a:uFillTx/>
              <a:latin typeface="Segoe UI"/>
              <a:ea typeface="+mn-ea"/>
              <a:cs typeface="Segoe UI"/>
            </a:endParaRPr>
          </a:p>
        </p:txBody>
      </p:sp>
      <p:sp>
        <p:nvSpPr>
          <p:cNvPr id="43" name="Rectangle: Rounded Corners 42">
            <a:extLst>
              <a:ext uri="{FF2B5EF4-FFF2-40B4-BE49-F238E27FC236}">
                <a16:creationId xmlns:a16="http://schemas.microsoft.com/office/drawing/2014/main" id="{C8B53724-5315-45A8-B213-07928F7DDC6F}"/>
              </a:ext>
            </a:extLst>
          </p:cNvPr>
          <p:cNvSpPr/>
          <p:nvPr/>
        </p:nvSpPr>
        <p:spPr bwMode="auto">
          <a:xfrm>
            <a:off x="3073711" y="3069242"/>
            <a:ext cx="2498630"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auto" latinLnBrk="0" hangingPunct="1">
              <a:lnSpc>
                <a:spcPct val="100000"/>
              </a:lnSpc>
              <a:spcBef>
                <a:spcPct val="0"/>
              </a:spcBef>
              <a:spcAft>
                <a:spcPct val="0"/>
              </a:spcAft>
              <a:buClrTx/>
              <a:buSzTx/>
              <a:buFontTx/>
              <a:buNone/>
              <a:tabLst/>
              <a:defRPr/>
            </a:pPr>
            <a:r>
              <a:rPr kumimoji="0" lang="en-US" sz="5400" b="0" i="0" u="none" strike="noStrike" kern="0" cap="none" spc="0" normalizeH="0" baseline="0" noProof="0">
                <a:ln>
                  <a:noFill/>
                </a:ln>
                <a:solidFill>
                  <a:srgbClr val="0078D4"/>
                </a:solidFill>
                <a:effectLst/>
                <a:uLnTx/>
                <a:uFillTx/>
                <a:latin typeface="Segoe UI Semibold"/>
                <a:ea typeface="+mn-lt"/>
                <a:cs typeface="Segoe UI"/>
              </a:rPr>
              <a:t>60B+</a:t>
            </a:r>
          </a:p>
          <a:p>
            <a:pPr marL="0" marR="0" lvl="0" indent="0" defTabSz="932472" eaLnBrk="1" fontAlgn="auto"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lt"/>
                <a:cs typeface="Segoe UI"/>
              </a:rPr>
              <a:t>Data Assets Discovered</a:t>
            </a:r>
          </a:p>
        </p:txBody>
      </p:sp>
      <p:sp>
        <p:nvSpPr>
          <p:cNvPr id="44" name="Parallelogram 43">
            <a:extLst>
              <a:ext uri="{FF2B5EF4-FFF2-40B4-BE49-F238E27FC236}">
                <a16:creationId xmlns:a16="http://schemas.microsoft.com/office/drawing/2014/main" id="{15B1BB32-99B0-4391-B8AE-029C62035E50}"/>
              </a:ext>
              <a:ext uri="{C183D7F6-B498-43B3-948B-1728B52AA6E4}">
                <adec:decorative xmlns:adec="http://schemas.microsoft.com/office/drawing/2017/decorative" val="1"/>
              </a:ext>
            </a:extLst>
          </p:cNvPr>
          <p:cNvSpPr/>
          <p:nvPr/>
        </p:nvSpPr>
        <p:spPr bwMode="auto">
          <a:xfrm flipV="1">
            <a:off x="7523113" y="2392373"/>
            <a:ext cx="3952020" cy="503037"/>
          </a:xfrm>
          <a:prstGeom prst="parallelogram">
            <a:avLst>
              <a:gd name="adj" fmla="val 0"/>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26EF3477-F6E7-4367-9337-4BAF6E785837}"/>
              </a:ext>
              <a:ext uri="{C183D7F6-B498-43B3-948B-1728B52AA6E4}">
                <adec:decorative xmlns:adec="http://schemas.microsoft.com/office/drawing/2017/decorative" val="1"/>
              </a:ext>
            </a:extLst>
          </p:cNvPr>
          <p:cNvSpPr txBox="1"/>
          <p:nvPr/>
        </p:nvSpPr>
        <p:spPr>
          <a:xfrm>
            <a:off x="8472944" y="2438211"/>
            <a:ext cx="1783252" cy="457200"/>
          </a:xfrm>
          <a:prstGeom prst="rect">
            <a:avLst/>
          </a:prstGeom>
          <a:noFill/>
          <a:ln>
            <a:noFill/>
          </a:ln>
        </p:spPr>
        <p:txBody>
          <a:bodyPr wrap="none" lIns="0" tIns="0" rIns="0" bIns="0" rtlCol="0" anchor="ctr" anchorCtr="0">
            <a:noAutofit/>
          </a:bodyPr>
          <a:lstStyle/>
          <a:p>
            <a:pPr algn="ctr">
              <a:defRPr/>
            </a:pPr>
            <a:r>
              <a:rPr lang="en-US" sz="1600">
                <a:solidFill>
                  <a:srgbClr val="FFFFFF"/>
                </a:solidFill>
                <a:latin typeface="Segoe UI Semibold"/>
              </a:rPr>
              <a:t>Data Map</a:t>
            </a:r>
          </a:p>
        </p:txBody>
      </p:sp>
      <p:grpSp>
        <p:nvGrpSpPr>
          <p:cNvPr id="46" name="Group 45">
            <a:extLst>
              <a:ext uri="{FF2B5EF4-FFF2-40B4-BE49-F238E27FC236}">
                <a16:creationId xmlns:a16="http://schemas.microsoft.com/office/drawing/2014/main" id="{5F9D4AE8-AB8C-4333-8533-788AEE539963}"/>
              </a:ext>
            </a:extLst>
          </p:cNvPr>
          <p:cNvGrpSpPr/>
          <p:nvPr/>
        </p:nvGrpSpPr>
        <p:grpSpPr>
          <a:xfrm>
            <a:off x="7523113" y="4952690"/>
            <a:ext cx="469845" cy="502088"/>
            <a:chOff x="7323777" y="5618818"/>
            <a:chExt cx="636649" cy="752253"/>
          </a:xfrm>
        </p:grpSpPr>
        <p:pic>
          <p:nvPicPr>
            <p:cNvPr id="47" name="Graphic 46">
              <a:extLst>
                <a:ext uri="{FF2B5EF4-FFF2-40B4-BE49-F238E27FC236}">
                  <a16:creationId xmlns:a16="http://schemas.microsoft.com/office/drawing/2014/main" id="{41C80AAE-5E5D-449D-A07B-2225959D2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3503" y="5618818"/>
              <a:ext cx="457200" cy="457200"/>
            </a:xfrm>
            <a:prstGeom prst="rect">
              <a:avLst/>
            </a:prstGeom>
          </p:spPr>
        </p:pic>
        <p:sp>
          <p:nvSpPr>
            <p:cNvPr id="48" name="TextBox 47">
              <a:extLst>
                <a:ext uri="{FF2B5EF4-FFF2-40B4-BE49-F238E27FC236}">
                  <a16:creationId xmlns:a16="http://schemas.microsoft.com/office/drawing/2014/main" id="{FF0BBE6D-0225-45EE-BB6C-A8370DE82534}"/>
                </a:ext>
              </a:extLst>
            </p:cNvPr>
            <p:cNvSpPr txBox="1"/>
            <p:nvPr/>
          </p:nvSpPr>
          <p:spPr>
            <a:xfrm>
              <a:off x="7323777" y="6186405"/>
              <a:ext cx="636649" cy="184666"/>
            </a:xfrm>
            <a:prstGeom prst="rect">
              <a:avLst/>
            </a:prstGeom>
            <a:noFill/>
            <a:ln>
              <a:noFill/>
            </a:ln>
          </p:spPr>
          <p:txBody>
            <a:bodyPr wrap="none" lIns="0" tIns="0" rIns="0" bIns="0" rtlCol="0">
              <a:spAutoFit/>
            </a:bodyPr>
            <a:lstStyle/>
            <a:p>
              <a:pPr algn="ctr" defTabSz="914225">
                <a:defRPr/>
              </a:pPr>
              <a:r>
                <a:rPr lang="en-US" sz="1200">
                  <a:ln w="0"/>
                  <a:solidFill>
                    <a:prstClr val="black"/>
                  </a:solidFill>
                  <a:effectLst>
                    <a:outerShdw blurRad="38100" dist="19050" dir="2700000" algn="tl" rotWithShape="0">
                      <a:prstClr val="black">
                        <a:alpha val="40000"/>
                      </a:prstClr>
                    </a:outerShdw>
                  </a:effectLst>
                  <a:latin typeface="Segoe UI Semibold" panose="020B0502040204020203" pitchFamily="34" charset="0"/>
                  <a:cs typeface="Segoe UI Semibold" panose="020B0502040204020203" pitchFamily="34" charset="0"/>
                </a:rPr>
                <a:t>On-prem</a:t>
              </a:r>
            </a:p>
          </p:txBody>
        </p:sp>
      </p:grpSp>
      <p:grpSp>
        <p:nvGrpSpPr>
          <p:cNvPr id="49" name="Group 48">
            <a:extLst>
              <a:ext uri="{FF2B5EF4-FFF2-40B4-BE49-F238E27FC236}">
                <a16:creationId xmlns:a16="http://schemas.microsoft.com/office/drawing/2014/main" id="{935E1779-9C59-4912-BD1C-43A8C1C84E71}"/>
              </a:ext>
            </a:extLst>
          </p:cNvPr>
          <p:cNvGrpSpPr/>
          <p:nvPr/>
        </p:nvGrpSpPr>
        <p:grpSpPr>
          <a:xfrm>
            <a:off x="9615241" y="5505257"/>
            <a:ext cx="457200" cy="644849"/>
            <a:chOff x="9208038" y="5071002"/>
            <a:chExt cx="457200" cy="644849"/>
          </a:xfrm>
        </p:grpSpPr>
        <p:pic>
          <p:nvPicPr>
            <p:cNvPr id="50" name="Graphic 49">
              <a:extLst>
                <a:ext uri="{FF2B5EF4-FFF2-40B4-BE49-F238E27FC236}">
                  <a16:creationId xmlns:a16="http://schemas.microsoft.com/office/drawing/2014/main" id="{838CF2B3-D85A-45AD-9158-CF6CB802B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8038" y="5071002"/>
              <a:ext cx="457200" cy="457200"/>
            </a:xfrm>
            <a:prstGeom prst="rect">
              <a:avLst/>
            </a:prstGeom>
          </p:spPr>
        </p:pic>
        <p:sp>
          <p:nvSpPr>
            <p:cNvPr id="51" name="TextBox 50">
              <a:extLst>
                <a:ext uri="{FF2B5EF4-FFF2-40B4-BE49-F238E27FC236}">
                  <a16:creationId xmlns:a16="http://schemas.microsoft.com/office/drawing/2014/main" id="{DF12A90E-0881-4512-87B7-10726BFA448D}"/>
                </a:ext>
              </a:extLst>
            </p:cNvPr>
            <p:cNvSpPr txBox="1"/>
            <p:nvPr/>
          </p:nvSpPr>
          <p:spPr>
            <a:xfrm>
              <a:off x="9219545" y="5531185"/>
              <a:ext cx="410369" cy="18466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Cloud</a:t>
              </a:r>
            </a:p>
          </p:txBody>
        </p:sp>
      </p:grpSp>
      <p:grpSp>
        <p:nvGrpSpPr>
          <p:cNvPr id="52" name="Group 51">
            <a:extLst>
              <a:ext uri="{FF2B5EF4-FFF2-40B4-BE49-F238E27FC236}">
                <a16:creationId xmlns:a16="http://schemas.microsoft.com/office/drawing/2014/main" id="{E8D7062E-7A95-4E91-A9D7-D8747F9A9E91}"/>
              </a:ext>
            </a:extLst>
          </p:cNvPr>
          <p:cNvGrpSpPr/>
          <p:nvPr/>
        </p:nvGrpSpPr>
        <p:grpSpPr>
          <a:xfrm>
            <a:off x="10151286" y="5550303"/>
            <a:ext cx="749737" cy="609504"/>
            <a:chOff x="10466121" y="5043899"/>
            <a:chExt cx="1024160" cy="953737"/>
          </a:xfrm>
        </p:grpSpPr>
        <p:pic>
          <p:nvPicPr>
            <p:cNvPr id="53" name="Graphic 52">
              <a:extLst>
                <a:ext uri="{FF2B5EF4-FFF2-40B4-BE49-F238E27FC236}">
                  <a16:creationId xmlns:a16="http://schemas.microsoft.com/office/drawing/2014/main" id="{B0476ECB-5AE2-4CFB-A2DC-B73CCC4F7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49602" y="5043899"/>
              <a:ext cx="457200" cy="457200"/>
            </a:xfrm>
            <a:prstGeom prst="rect">
              <a:avLst/>
            </a:prstGeom>
          </p:spPr>
        </p:pic>
        <p:sp>
          <p:nvSpPr>
            <p:cNvPr id="54" name="TextBox 53">
              <a:extLst>
                <a:ext uri="{FF2B5EF4-FFF2-40B4-BE49-F238E27FC236}">
                  <a16:creationId xmlns:a16="http://schemas.microsoft.com/office/drawing/2014/main" id="{FB661B2C-31AF-4E68-AF90-F55D9EDA1832}"/>
                </a:ext>
              </a:extLst>
            </p:cNvPr>
            <p:cNvSpPr txBox="1"/>
            <p:nvPr/>
          </p:nvSpPr>
          <p:spPr>
            <a:xfrm>
              <a:off x="10466121" y="5555920"/>
              <a:ext cx="1024160" cy="44171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SaaS</a:t>
              </a:r>
            </a:p>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Applications</a:t>
              </a:r>
            </a:p>
          </p:txBody>
        </p:sp>
      </p:grpSp>
      <p:sp>
        <p:nvSpPr>
          <p:cNvPr id="55" name="Parallelogram 54">
            <a:extLst>
              <a:ext uri="{FF2B5EF4-FFF2-40B4-BE49-F238E27FC236}">
                <a16:creationId xmlns:a16="http://schemas.microsoft.com/office/drawing/2014/main" id="{0B915D14-B12A-4E40-9BF2-2A28BBCCA72B}"/>
              </a:ext>
              <a:ext uri="{C183D7F6-B498-43B3-948B-1728B52AA6E4}">
                <adec:decorative xmlns:adec="http://schemas.microsoft.com/office/drawing/2017/decorative" val="1"/>
              </a:ext>
            </a:extLst>
          </p:cNvPr>
          <p:cNvSpPr/>
          <p:nvPr/>
        </p:nvSpPr>
        <p:spPr bwMode="auto">
          <a:xfrm flipV="1">
            <a:off x="8846968" y="3402687"/>
            <a:ext cx="2592446"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ACBF6235-23BA-40D1-BDE7-7DFA1C32FE16}"/>
              </a:ext>
              <a:ext uri="{C183D7F6-B498-43B3-948B-1728B52AA6E4}">
                <adec:decorative xmlns:adec="http://schemas.microsoft.com/office/drawing/2017/decorative" val="1"/>
              </a:ext>
            </a:extLst>
          </p:cNvPr>
          <p:cNvSpPr txBox="1"/>
          <p:nvPr/>
        </p:nvSpPr>
        <p:spPr>
          <a:xfrm>
            <a:off x="9251565" y="3402687"/>
            <a:ext cx="1783252"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Serverless Cloud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sp>
        <p:nvSpPr>
          <p:cNvPr id="57" name="Parallelogram 56">
            <a:extLst>
              <a:ext uri="{FF2B5EF4-FFF2-40B4-BE49-F238E27FC236}">
                <a16:creationId xmlns:a16="http://schemas.microsoft.com/office/drawing/2014/main" id="{89D18AAB-89BF-457E-A89E-788B0C89EE19}"/>
              </a:ext>
              <a:ext uri="{C183D7F6-B498-43B3-948B-1728B52AA6E4}">
                <adec:decorative xmlns:adec="http://schemas.microsoft.com/office/drawing/2017/decorative" val="1"/>
              </a:ext>
            </a:extLst>
          </p:cNvPr>
          <p:cNvSpPr/>
          <p:nvPr/>
        </p:nvSpPr>
        <p:spPr bwMode="auto">
          <a:xfrm flipV="1">
            <a:off x="7106394" y="4186460"/>
            <a:ext cx="1479555"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1A728814-BD9E-4B16-B1DB-7F3ACFABA936}"/>
              </a:ext>
              <a:ext uri="{C183D7F6-B498-43B3-948B-1728B52AA6E4}">
                <adec:decorative xmlns:adec="http://schemas.microsoft.com/office/drawing/2017/decorative" val="1"/>
              </a:ext>
            </a:extLst>
          </p:cNvPr>
          <p:cNvSpPr txBox="1"/>
          <p:nvPr/>
        </p:nvSpPr>
        <p:spPr>
          <a:xfrm>
            <a:off x="7210721" y="4186460"/>
            <a:ext cx="1270901"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Self-hosted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cxnSp>
        <p:nvCxnSpPr>
          <p:cNvPr id="59" name="Straight Connector 58">
            <a:extLst>
              <a:ext uri="{FF2B5EF4-FFF2-40B4-BE49-F238E27FC236}">
                <a16:creationId xmlns:a16="http://schemas.microsoft.com/office/drawing/2014/main" id="{C0B59770-4B41-4057-BC6E-2985E2E78E80}"/>
              </a:ext>
            </a:extLst>
          </p:cNvPr>
          <p:cNvCxnSpPr>
            <a:cxnSpLocks/>
          </p:cNvCxnSpPr>
          <p:nvPr/>
        </p:nvCxnSpPr>
        <p:spPr>
          <a:xfrm>
            <a:off x="6274852" y="4051408"/>
            <a:ext cx="5542336" cy="0"/>
          </a:xfrm>
          <a:prstGeom prst="line">
            <a:avLst/>
          </a:prstGeom>
          <a:noFill/>
          <a:ln w="12700" cap="flat" cmpd="sng" algn="ctr">
            <a:solidFill>
              <a:srgbClr val="4472C4"/>
            </a:solidFill>
            <a:prstDash val="dash"/>
            <a:miter lim="800000"/>
          </a:ln>
          <a:effectLst/>
        </p:spPr>
      </p:cxnSp>
      <p:sp>
        <p:nvSpPr>
          <p:cNvPr id="60" name="TextBox 59">
            <a:extLst>
              <a:ext uri="{FF2B5EF4-FFF2-40B4-BE49-F238E27FC236}">
                <a16:creationId xmlns:a16="http://schemas.microsoft.com/office/drawing/2014/main" id="{0DC55239-4C49-4F04-8FF7-E86D9B55B841}"/>
              </a:ext>
            </a:extLst>
          </p:cNvPr>
          <p:cNvSpPr txBox="1"/>
          <p:nvPr/>
        </p:nvSpPr>
        <p:spPr>
          <a:xfrm>
            <a:off x="6357995" y="4114207"/>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On-prem</a:t>
            </a:r>
          </a:p>
        </p:txBody>
      </p:sp>
      <p:sp>
        <p:nvSpPr>
          <p:cNvPr id="61" name="TextBox 60">
            <a:extLst>
              <a:ext uri="{FF2B5EF4-FFF2-40B4-BE49-F238E27FC236}">
                <a16:creationId xmlns:a16="http://schemas.microsoft.com/office/drawing/2014/main" id="{B77FA091-3AE2-40F1-9823-894D0924BEEE}"/>
              </a:ext>
            </a:extLst>
          </p:cNvPr>
          <p:cNvSpPr txBox="1"/>
          <p:nvPr/>
        </p:nvSpPr>
        <p:spPr>
          <a:xfrm>
            <a:off x="6357995" y="3767425"/>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Azure</a:t>
            </a:r>
          </a:p>
        </p:txBody>
      </p:sp>
      <p:cxnSp>
        <p:nvCxnSpPr>
          <p:cNvPr id="62" name="Straight Arrow Connector 61">
            <a:extLst>
              <a:ext uri="{FF2B5EF4-FFF2-40B4-BE49-F238E27FC236}">
                <a16:creationId xmlns:a16="http://schemas.microsoft.com/office/drawing/2014/main" id="{4E3EB77F-A87E-4780-861D-ABEEA418DA97}"/>
              </a:ext>
            </a:extLst>
          </p:cNvPr>
          <p:cNvCxnSpPr>
            <a:cxnSpLocks/>
          </p:cNvCxnSpPr>
          <p:nvPr/>
        </p:nvCxnSpPr>
        <p:spPr>
          <a:xfrm>
            <a:off x="10184961" y="3878548"/>
            <a:ext cx="17518" cy="178764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63" name="Straight Arrow Connector 62">
            <a:extLst>
              <a:ext uri="{FF2B5EF4-FFF2-40B4-BE49-F238E27FC236}">
                <a16:creationId xmlns:a16="http://schemas.microsoft.com/office/drawing/2014/main" id="{828CE29E-992B-47F3-841F-FEB25AC8294B}"/>
              </a:ext>
            </a:extLst>
          </p:cNvPr>
          <p:cNvCxnSpPr>
            <a:cxnSpLocks/>
          </p:cNvCxnSpPr>
          <p:nvPr/>
        </p:nvCxnSpPr>
        <p:spPr>
          <a:xfrm>
            <a:off x="7818692" y="2895411"/>
            <a:ext cx="0" cy="1291048"/>
          </a:xfrm>
          <a:prstGeom prst="straightConnector1">
            <a:avLst/>
          </a:prstGeom>
          <a:noFill/>
          <a:ln w="9525" cap="flat" cmpd="sng" algn="ctr">
            <a:solidFill>
              <a:srgbClr val="0078D4"/>
            </a:solidFill>
            <a:prstDash val="solid"/>
            <a:headEnd type="triangle"/>
            <a:tailEnd type="triangle"/>
          </a:ln>
          <a:effectLst/>
        </p:spPr>
      </p:cxnSp>
      <p:cxnSp>
        <p:nvCxnSpPr>
          <p:cNvPr id="64" name="Straight Arrow Connector 63">
            <a:extLst>
              <a:ext uri="{FF2B5EF4-FFF2-40B4-BE49-F238E27FC236}">
                <a16:creationId xmlns:a16="http://schemas.microsoft.com/office/drawing/2014/main" id="{E3646E35-532C-451F-8986-E385C92A9690}"/>
              </a:ext>
            </a:extLst>
          </p:cNvPr>
          <p:cNvCxnSpPr>
            <a:cxnSpLocks/>
          </p:cNvCxnSpPr>
          <p:nvPr/>
        </p:nvCxnSpPr>
        <p:spPr>
          <a:xfrm>
            <a:off x="9428171" y="3859887"/>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5" name="Straight Arrow Connector 64">
            <a:extLst>
              <a:ext uri="{FF2B5EF4-FFF2-40B4-BE49-F238E27FC236}">
                <a16:creationId xmlns:a16="http://schemas.microsoft.com/office/drawing/2014/main" id="{1F79F785-5D47-4E0E-9705-31D15550AFCB}"/>
              </a:ext>
            </a:extLst>
          </p:cNvPr>
          <p:cNvCxnSpPr>
            <a:cxnSpLocks/>
          </p:cNvCxnSpPr>
          <p:nvPr/>
        </p:nvCxnSpPr>
        <p:spPr>
          <a:xfrm>
            <a:off x="10969735" y="3881384"/>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6" name="Straight Arrow Connector 65">
            <a:extLst>
              <a:ext uri="{FF2B5EF4-FFF2-40B4-BE49-F238E27FC236}">
                <a16:creationId xmlns:a16="http://schemas.microsoft.com/office/drawing/2014/main" id="{7DDAAA52-EDF6-412A-BC36-9392C6FB930F}"/>
              </a:ext>
            </a:extLst>
          </p:cNvPr>
          <p:cNvCxnSpPr>
            <a:cxnSpLocks/>
          </p:cNvCxnSpPr>
          <p:nvPr/>
        </p:nvCxnSpPr>
        <p:spPr>
          <a:xfrm>
            <a:off x="7837495" y="4699757"/>
            <a:ext cx="0" cy="36808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67" name="Group 66">
            <a:extLst>
              <a:ext uri="{FF2B5EF4-FFF2-40B4-BE49-F238E27FC236}">
                <a16:creationId xmlns:a16="http://schemas.microsoft.com/office/drawing/2014/main" id="{4C416B6F-A4EB-4DD5-AFAD-715F65365DD7}"/>
              </a:ext>
            </a:extLst>
          </p:cNvPr>
          <p:cNvGrpSpPr/>
          <p:nvPr/>
        </p:nvGrpSpPr>
        <p:grpSpPr>
          <a:xfrm>
            <a:off x="8481622" y="1334957"/>
            <a:ext cx="1937358" cy="778702"/>
            <a:chOff x="9594937" y="1646129"/>
            <a:chExt cx="1937358" cy="778702"/>
          </a:xfrm>
        </p:grpSpPr>
        <p:cxnSp>
          <p:nvCxnSpPr>
            <p:cNvPr id="68" name="Straight Arrow Connector 67">
              <a:extLst>
                <a:ext uri="{FF2B5EF4-FFF2-40B4-BE49-F238E27FC236}">
                  <a16:creationId xmlns:a16="http://schemas.microsoft.com/office/drawing/2014/main" id="{B0FCD5BF-92D1-4DF0-A3FB-9F24E164232A}"/>
                </a:ext>
              </a:extLst>
            </p:cNvPr>
            <p:cNvCxnSpPr>
              <a:cxnSpLocks/>
            </p:cNvCxnSpPr>
            <p:nvPr/>
          </p:nvCxnSpPr>
          <p:spPr>
            <a:xfrm flipV="1">
              <a:off x="9714644" y="2133600"/>
              <a:ext cx="436395" cy="1"/>
            </a:xfrm>
            <a:prstGeom prst="straightConnector1">
              <a:avLst/>
            </a:prstGeom>
            <a:noFill/>
            <a:ln w="9525" cap="flat" cmpd="sng" algn="ctr">
              <a:solidFill>
                <a:sysClr val="windowText" lastClr="000000"/>
              </a:solidFill>
              <a:prstDash val="solid"/>
              <a:headEnd type="triangle"/>
              <a:tailEnd type="triangle"/>
            </a:ln>
            <a:effectLst/>
          </p:spPr>
        </p:cxnSp>
        <p:sp>
          <p:nvSpPr>
            <p:cNvPr id="69" name="TextBox 68">
              <a:extLst>
                <a:ext uri="{FF2B5EF4-FFF2-40B4-BE49-F238E27FC236}">
                  <a16:creationId xmlns:a16="http://schemas.microsoft.com/office/drawing/2014/main" id="{C7509F44-37BB-4307-B720-1631F2490598}"/>
                </a:ext>
              </a:extLst>
            </p:cNvPr>
            <p:cNvSpPr txBox="1"/>
            <p:nvPr/>
          </p:nvSpPr>
          <p:spPr>
            <a:xfrm>
              <a:off x="10222909" y="2053345"/>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Data + Metadata</a:t>
              </a:r>
            </a:p>
          </p:txBody>
        </p:sp>
        <p:cxnSp>
          <p:nvCxnSpPr>
            <p:cNvPr id="70" name="Straight Arrow Connector 69">
              <a:extLst>
                <a:ext uri="{FF2B5EF4-FFF2-40B4-BE49-F238E27FC236}">
                  <a16:creationId xmlns:a16="http://schemas.microsoft.com/office/drawing/2014/main" id="{FD0F3911-286E-41EB-AEEF-BC9053DDE130}"/>
                </a:ext>
              </a:extLst>
            </p:cNvPr>
            <p:cNvCxnSpPr>
              <a:cxnSpLocks/>
            </p:cNvCxnSpPr>
            <p:nvPr/>
          </p:nvCxnSpPr>
          <p:spPr>
            <a:xfrm flipV="1">
              <a:off x="9714644" y="1926976"/>
              <a:ext cx="436395" cy="1"/>
            </a:xfrm>
            <a:prstGeom prst="straightConnector1">
              <a:avLst/>
            </a:prstGeom>
            <a:noFill/>
            <a:ln w="9525" cap="flat" cmpd="sng" algn="ctr">
              <a:solidFill>
                <a:srgbClr val="0078D4"/>
              </a:solidFill>
              <a:prstDash val="solid"/>
              <a:headEnd type="triangle"/>
              <a:tailEnd type="triangle"/>
            </a:ln>
            <a:effectLst/>
          </p:spPr>
        </p:cxnSp>
        <p:sp>
          <p:nvSpPr>
            <p:cNvPr id="71" name="TextBox 70">
              <a:extLst>
                <a:ext uri="{FF2B5EF4-FFF2-40B4-BE49-F238E27FC236}">
                  <a16:creationId xmlns:a16="http://schemas.microsoft.com/office/drawing/2014/main" id="{148BD58D-4149-4B70-8D2B-A3CC12E56C6D}"/>
                </a:ext>
              </a:extLst>
            </p:cNvPr>
            <p:cNvSpPr txBox="1"/>
            <p:nvPr/>
          </p:nvSpPr>
          <p:spPr>
            <a:xfrm>
              <a:off x="10222909" y="1846717"/>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Metadata</a:t>
              </a:r>
            </a:p>
          </p:txBody>
        </p:sp>
        <p:sp>
          <p:nvSpPr>
            <p:cNvPr id="72" name="Rectangle 71">
              <a:extLst>
                <a:ext uri="{FF2B5EF4-FFF2-40B4-BE49-F238E27FC236}">
                  <a16:creationId xmlns:a16="http://schemas.microsoft.com/office/drawing/2014/main" id="{F348CB6C-8EA1-40EE-A0E6-E3C83810F97D}"/>
                </a:ext>
              </a:extLst>
            </p:cNvPr>
            <p:cNvSpPr/>
            <p:nvPr/>
          </p:nvSpPr>
          <p:spPr bwMode="auto">
            <a:xfrm>
              <a:off x="9594937" y="1646129"/>
              <a:ext cx="1937358" cy="778702"/>
            </a:xfrm>
            <a:prstGeom prst="rect">
              <a:avLst/>
            </a:prstGeom>
            <a:noFill/>
            <a:ln w="635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2060"/>
                </a:solidFill>
                <a:effectLst/>
                <a:uLnTx/>
                <a:uFillTx/>
                <a:latin typeface="Segoe UI"/>
                <a:ea typeface="Segoe UI" pitchFamily="34" charset="0"/>
                <a:cs typeface="Segoe UI" pitchFamily="34" charset="0"/>
              </a:endParaRPr>
            </a:p>
          </p:txBody>
        </p:sp>
      </p:grpSp>
      <p:cxnSp>
        <p:nvCxnSpPr>
          <p:cNvPr id="73" name="Straight Connector 72">
            <a:extLst>
              <a:ext uri="{FF2B5EF4-FFF2-40B4-BE49-F238E27FC236}">
                <a16:creationId xmlns:a16="http://schemas.microsoft.com/office/drawing/2014/main" id="{A93CFB49-C3F5-49F7-84E0-0A72790900C3}"/>
              </a:ext>
            </a:extLst>
          </p:cNvPr>
          <p:cNvCxnSpPr>
            <a:cxnSpLocks/>
          </p:cNvCxnSpPr>
          <p:nvPr/>
        </p:nvCxnSpPr>
        <p:spPr>
          <a:xfrm>
            <a:off x="6357995" y="5535500"/>
            <a:ext cx="5542336" cy="0"/>
          </a:xfrm>
          <a:prstGeom prst="line">
            <a:avLst/>
          </a:prstGeom>
          <a:noFill/>
          <a:ln w="12700" cap="flat" cmpd="sng" algn="ctr">
            <a:solidFill>
              <a:srgbClr val="4472C4"/>
            </a:solidFill>
            <a:prstDash val="dash"/>
            <a:miter lim="800000"/>
          </a:ln>
          <a:effectLst/>
        </p:spPr>
      </p:cxnSp>
      <p:sp>
        <p:nvSpPr>
          <p:cNvPr id="74" name="TextBox 73">
            <a:extLst>
              <a:ext uri="{FF2B5EF4-FFF2-40B4-BE49-F238E27FC236}">
                <a16:creationId xmlns:a16="http://schemas.microsoft.com/office/drawing/2014/main" id="{6ACC3EFA-017E-484C-AABA-250040C6A5D4}"/>
              </a:ext>
            </a:extLst>
          </p:cNvPr>
          <p:cNvSpPr txBox="1"/>
          <p:nvPr/>
        </p:nvSpPr>
        <p:spPr>
          <a:xfrm>
            <a:off x="6303531" y="5601564"/>
            <a:ext cx="992014" cy="184666"/>
          </a:xfrm>
          <a:prstGeom prst="rect">
            <a:avLst/>
          </a:prstGeom>
          <a:noFill/>
        </p:spPr>
        <p:txBody>
          <a:bodyPr wrap="square" lIns="0" tIns="0" rIns="0" bIns="0" rtlCol="0">
            <a:spAutoFit/>
          </a:bodyPr>
          <a:lstStyle/>
          <a:p>
            <a:pPr>
              <a:defRPr/>
            </a:pPr>
            <a:r>
              <a:rPr lang="en-US" sz="1200">
                <a:solidFill>
                  <a:srgbClr val="4472C4"/>
                </a:solidFill>
                <a:latin typeface="Segoe UI"/>
              </a:rPr>
              <a:t>Other Clouds</a:t>
            </a:r>
          </a:p>
        </p:txBody>
      </p:sp>
      <p:cxnSp>
        <p:nvCxnSpPr>
          <p:cNvPr id="75" name="Straight Arrow Connector 74">
            <a:extLst>
              <a:ext uri="{FF2B5EF4-FFF2-40B4-BE49-F238E27FC236}">
                <a16:creationId xmlns:a16="http://schemas.microsoft.com/office/drawing/2014/main" id="{59B64FA3-C2F8-4033-B84B-32D0A48C9711}"/>
              </a:ext>
            </a:extLst>
          </p:cNvPr>
          <p:cNvCxnSpPr>
            <a:cxnSpLocks/>
            <a:endCxn id="56" idx="0"/>
          </p:cNvCxnSpPr>
          <p:nvPr/>
        </p:nvCxnSpPr>
        <p:spPr>
          <a:xfrm>
            <a:off x="10128677" y="2881473"/>
            <a:ext cx="14514" cy="521214"/>
          </a:xfrm>
          <a:prstGeom prst="straightConnector1">
            <a:avLst/>
          </a:prstGeom>
          <a:noFill/>
          <a:ln w="9525" cap="flat" cmpd="sng" algn="ctr">
            <a:solidFill>
              <a:srgbClr val="0078D4"/>
            </a:solidFill>
            <a:prstDash val="solid"/>
            <a:headEnd type="triangle"/>
            <a:tailEnd type="triangle"/>
          </a:ln>
          <a:effectLst/>
        </p:spPr>
      </p:cxnSp>
      <p:sp>
        <p:nvSpPr>
          <p:cNvPr id="76" name="TextBox 75">
            <a:extLst>
              <a:ext uri="{FF2B5EF4-FFF2-40B4-BE49-F238E27FC236}">
                <a16:creationId xmlns:a16="http://schemas.microsoft.com/office/drawing/2014/main" id="{21A2DC6B-489A-412B-B5D2-0145E6CC7578}"/>
              </a:ext>
            </a:extLst>
          </p:cNvPr>
          <p:cNvSpPr txBox="1"/>
          <p:nvPr/>
        </p:nvSpPr>
        <p:spPr>
          <a:xfrm>
            <a:off x="131491" y="7070185"/>
            <a:ext cx="4096139"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rPr>
              <a:t>Microsoft Confidential: Content is shared under NDA</a:t>
            </a:r>
            <a:endParaRPr kumimoji="0" lang="en-US" sz="1800" b="0" i="0" u="none" strike="noStrike" kern="0" cap="none" spc="0" normalizeH="0" baseline="0" noProof="0">
              <a:ln>
                <a:noFill/>
              </a:ln>
              <a:solidFill>
                <a:prstClr val="black"/>
              </a:solidFill>
              <a:effectLst/>
              <a:uLnTx/>
              <a:uFillTx/>
            </a:endParaRPr>
          </a:p>
        </p:txBody>
      </p:sp>
      <p:sp>
        <p:nvSpPr>
          <p:cNvPr id="77" name="Rectangle 2">
            <a:extLst>
              <a:ext uri="{FF2B5EF4-FFF2-40B4-BE49-F238E27FC236}">
                <a16:creationId xmlns:a16="http://schemas.microsoft.com/office/drawing/2014/main" id="{1AA508B4-4581-4C4F-BC50-B5B307D85578}"/>
              </a:ext>
            </a:extLst>
          </p:cNvPr>
          <p:cNvSpPr>
            <a:spLocks noGrp="1" noChangeArrowheads="1"/>
          </p:cNvSpPr>
          <p:nvPr>
            <p:ph type="title"/>
          </p:nvPr>
        </p:nvSpPr>
        <p:spPr>
          <a:xfrm>
            <a:off x="1607463" y="171928"/>
            <a:ext cx="8977074" cy="494405"/>
          </a:xfr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a:rPr>
              <a:t>Automated Scanning and Classification at Cloud Scale</a:t>
            </a:r>
            <a:endPar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Semibold" panose="020B0502040204020203" pitchFamily="34" charset="0"/>
            </a:endParaRPr>
          </a:p>
        </p:txBody>
      </p:sp>
    </p:spTree>
    <p:extLst>
      <p:ext uri="{BB962C8B-B14F-4D97-AF65-F5344CB8AC3E}">
        <p14:creationId xmlns:p14="http://schemas.microsoft.com/office/powerpoint/2010/main" val="198080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2</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206973"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Create a Da</a:t>
            </a:r>
            <a:r>
              <a:rPr lang="en-GB" dirty="0">
                <a:ln w="0"/>
                <a:solidFill>
                  <a:schemeClr val="accent1"/>
                </a:solidFill>
                <a:latin typeface="Segoe UI" panose="020B0502040204020203" pitchFamily="34" charset="0"/>
                <a:cs typeface="Segoe UI" panose="020B0502040204020203" pitchFamily="34" charset="0"/>
              </a:rPr>
              <a:t>ta Glossary</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Create an example hierarchy to send into the Data Glossary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99519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62718" y="7241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GRI Guideline Structure</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5836598" cy="1200329"/>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GRI Guidelines and how it will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Explain how other reporting frameworks can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a:t>
            </a:r>
            <a:r>
              <a:rPr lang="en-GB" dirty="0">
                <a:ln w="0"/>
                <a:solidFill>
                  <a:schemeClr val="accent1"/>
                </a:solidFill>
                <a:latin typeface="Segoe UI" panose="020B0502040204020203" pitchFamily="34" charset="0"/>
                <a:cs typeface="Segoe UI" panose="020B0502040204020203" pitchFamily="34" charset="0"/>
              </a:rPr>
              <a:t>usage of the data dictionary</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C7AC3E3-1541-ADF7-9AE0-6E9FC719F408}"/>
              </a:ext>
            </a:extLst>
          </p:cNvPr>
          <p:cNvSpPr txBox="1"/>
          <p:nvPr/>
        </p:nvSpPr>
        <p:spPr>
          <a:xfrm>
            <a:off x="2821943" y="2911017"/>
            <a:ext cx="6372514" cy="203132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  Old Version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Extract the GRI Reporting guideline documents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Store GRI guidelines into the Purview Data Glossary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Ingest the list of company information with sectors etc.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Bing Search API to find Sustainability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Evaluate Sustainability reports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agains</a:t>
            </a:r>
            <a:r>
              <a:rPr lang="en-GB" dirty="0">
                <a:ln w="0"/>
                <a:solidFill>
                  <a:schemeClr val="accent1"/>
                </a:solidFill>
                <a:latin typeface="Segoe UI" panose="020B0502040204020203" pitchFamily="34" charset="0"/>
                <a:cs typeface="Segoe UI" panose="020B0502040204020203" pitchFamily="34" charset="0"/>
              </a:rPr>
              <a:t>t the rules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Show the pipeline of rule</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A5FA4B0-52AA-1786-F16A-6D1880251EA4}"/>
              </a:ext>
            </a:extLst>
          </p:cNvPr>
          <p:cNvSpPr txBox="1">
            <a:spLocks noChangeArrowheads="1"/>
          </p:cNvSpPr>
          <p:nvPr/>
        </p:nvSpPr>
        <p:spPr>
          <a:xfrm>
            <a:off x="662718" y="229778"/>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chemeClr val="accent1"/>
                </a:solidFill>
                <a:latin typeface="Segoe UI Semibold" panose="020B0702040204020203" pitchFamily="34" charset="0"/>
                <a:cs typeface="Segoe UI Semibold" panose="020B0702040204020203" pitchFamily="34" charset="0"/>
              </a:rPr>
              <a:t>Notes: DO NOT USE THIS SLIDE</a:t>
            </a:r>
          </a:p>
        </p:txBody>
      </p:sp>
    </p:spTree>
    <p:extLst>
      <p:ext uri="{BB962C8B-B14F-4D97-AF65-F5344CB8AC3E}">
        <p14:creationId xmlns:p14="http://schemas.microsoft.com/office/powerpoint/2010/main" val="44502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6919330" cy="3139321"/>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Deployment and testing of custom functions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indent="-342900">
              <a:buFontTx/>
              <a:buAutoNum type="arabicPeriod"/>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Deployment  </a:t>
            </a:r>
            <a:r>
              <a:rPr lang="en-GB" dirty="0">
                <a:ln w="0"/>
                <a:solidFill>
                  <a:schemeClr val="accent1"/>
                </a:solidFill>
                <a:latin typeface="Segoe UI" panose="020B0502040204020203" pitchFamily="34" charset="0"/>
                <a:cs typeface="Segoe UI" panose="020B0502040204020203" pitchFamily="34" charset="0"/>
              </a:rPr>
              <a:t>and testing of individual services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Azure Search</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Integration of custom skills to Azure Search</a:t>
            </a:r>
          </a:p>
          <a:p>
            <a:pPr marL="342900"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Setup of the UI Application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Examples of extending and customizing the solution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614963" y="792515"/>
            <a:ext cx="7535076"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750400" y="1011759"/>
            <a:ext cx="11331115" cy="5632311"/>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several Azure services to demonstrate how services can integrated to produce an</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end to end solution. The architecture presented provides a framework for adding additional “skills” that </a:t>
            </a:r>
          </a:p>
          <a:p>
            <a:pPr>
              <a:defRPr/>
            </a:pPr>
            <a:r>
              <a:rPr lang="en-US" dirty="0">
                <a:ln w="0"/>
                <a:solidFill>
                  <a:schemeClr val="accent1"/>
                </a:solidFill>
                <a:latin typeface="Segoe UI" panose="020B0502040204020203" pitchFamily="34" charset="0"/>
                <a:cs typeface="Segoe UI" panose="020B0502040204020203" pitchFamily="34" charset="0"/>
              </a:rPr>
              <a:t>can derive insights about the documents and interrogate the document using the guidance of the different </a:t>
            </a:r>
          </a:p>
          <a:p>
            <a:pPr>
              <a:defRPr/>
            </a:pPr>
            <a:r>
              <a:rPr lang="en-US" dirty="0">
                <a:ln w="0"/>
                <a:solidFill>
                  <a:schemeClr val="accent1"/>
                </a:solidFill>
                <a:latin typeface="Segoe UI" panose="020B0502040204020203" pitchFamily="34" charset="0"/>
                <a:cs typeface="Segoe UI" panose="020B0502040204020203" pitchFamily="34" charset="0"/>
              </a:rPr>
              <a:t>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This workshop attempts to inspire the art of the possible by showing how Azure services can be </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orchestrated to develop a proof of value that can quickly scale to production. Some of the key</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documents with Azure Cognitive Search to quick create a data processing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structured rules to extract data from unstructured data</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Azure Synapse +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6152</TotalTime>
  <Words>2643</Words>
  <Application>Microsoft Office PowerPoint</Application>
  <PresentationFormat>Widescreen</PresentationFormat>
  <Paragraphs>327</Paragraphs>
  <Slides>26</Slides>
  <Notes>25</Notes>
  <HiddenSlides>8</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Arial,Sans-Serif</vt:lpstr>
      <vt:lpstr>Calibri</vt:lpstr>
      <vt:lpstr>Calibri Light</vt:lpstr>
      <vt:lpstr>Segoe UI</vt:lpstr>
      <vt:lpstr>Segoe UI Semibold</vt:lpstr>
      <vt:lpstr>Wingdings</vt:lpstr>
      <vt:lpstr>office theme</vt:lpstr>
      <vt:lpstr>4_Black Template</vt:lpstr>
      <vt:lpstr>ESG HACK-TO-LEARN</vt:lpstr>
      <vt:lpstr>Table of Contents</vt:lpstr>
      <vt:lpstr>Agenda</vt:lpstr>
      <vt:lpstr>Understanding ESG Reporting Frameworks</vt:lpstr>
      <vt:lpstr> The Problem Statement</vt:lpstr>
      <vt:lpstr>Sustainability Report Example</vt:lpstr>
      <vt:lpstr> The Tools &amp; Technique</vt:lpstr>
      <vt:lpstr>About the Architecture </vt:lpstr>
      <vt:lpstr>Purpose of Azure Components</vt:lpstr>
      <vt:lpstr>Slide of UI Screen Shot here</vt:lpstr>
      <vt:lpstr>Explain the Architecture</vt:lpstr>
      <vt:lpstr>Explain the Architecture: Azure Search</vt:lpstr>
      <vt:lpstr>Explain the Architecture: Azure Synapse/SynapseML</vt:lpstr>
      <vt:lpstr>Lab Tasks Description</vt:lpstr>
      <vt:lpstr>Lab Tasks</vt:lpstr>
      <vt:lpstr>Lab Tasks</vt:lpstr>
      <vt:lpstr>Remaining Items for the Lab</vt:lpstr>
      <vt:lpstr>Appendix</vt:lpstr>
      <vt:lpstr>Appendix</vt:lpstr>
      <vt:lpstr>Notebook 3</vt:lpstr>
      <vt:lpstr>Popular transaction processing applications that companies are now running on the cloud</vt:lpstr>
      <vt:lpstr>PowerPoint Presentation</vt:lpstr>
      <vt:lpstr>Azure Purview</vt:lpstr>
      <vt:lpstr>Automated Scanning and Classification at Cloud Scale</vt:lpstr>
      <vt:lpstr>Notebook 2</vt:lpstr>
      <vt:lpstr>GRI Guideline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2023-01-20T05:54:35Z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