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930" autoAdjust="0"/>
  </p:normalViewPr>
  <p:slideViewPr>
    <p:cSldViewPr snapToGrid="0">
      <p:cViewPr varScale="1">
        <p:scale>
          <a:sx n="97" d="100"/>
          <a:sy n="97" d="100"/>
        </p:scale>
        <p:origin x="10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54ADCD-1159-43E7-A9E1-F080724D289D}" type="datetimeFigureOut">
              <a:rPr lang="en-GB" smtClean="0"/>
              <a:t>03/08/2021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3D907E-A4F6-4EA9-8F24-EBDC358A6DD0}" type="slidenum">
              <a:rPr lang="en-GB" smtClean="0"/>
              <a:t>‹#›</a:t>
            </a:fld>
            <a:endParaRPr lang="en-GB"/>
          </a:p>
        </p:txBody>
      </p:sp>
    </p:spTree>
    <p:extLst>
      <p:ext uri="{BB962C8B-B14F-4D97-AF65-F5344CB8AC3E}">
        <p14:creationId xmlns:p14="http://schemas.microsoft.com/office/powerpoint/2010/main" val="2230036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e1146ef680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e1146ef680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GB" b="1" dirty="0" smtClean="0">
                <a:solidFill>
                  <a:srgbClr val="1155CC"/>
                </a:solidFill>
                <a:latin typeface="Calibri" panose="020F0502020204030204" pitchFamily="34" charset="0"/>
                <a:ea typeface="Helvetica Neue"/>
                <a:cs typeface="Calibri" panose="020F0502020204030204" pitchFamily="34" charset="0"/>
                <a:sym typeface="Helvetica Neue"/>
              </a:rPr>
              <a:t>Data visualization</a:t>
            </a:r>
            <a:r>
              <a:rPr lang="en-GB" b="1" dirty="0" smtClean="0">
                <a:latin typeface="Calibri" panose="020F0502020204030204" pitchFamily="34" charset="0"/>
                <a:ea typeface="Helvetica Neue"/>
                <a:cs typeface="Calibri" panose="020F0502020204030204" pitchFamily="34" charset="0"/>
                <a:sym typeface="Helvetica Neue"/>
              </a:rPr>
              <a:t/>
            </a:r>
            <a:br>
              <a:rPr lang="en-GB" b="1" dirty="0" smtClean="0">
                <a:latin typeface="Calibri" panose="020F0502020204030204" pitchFamily="34" charset="0"/>
                <a:ea typeface="Helvetica Neue"/>
                <a:cs typeface="Calibri" panose="020F0502020204030204" pitchFamily="34" charset="0"/>
                <a:sym typeface="Helvetica Neue"/>
              </a:rPr>
            </a:br>
            <a:r>
              <a:rPr lang="en-GB" sz="1200" dirty="0" smtClean="0">
                <a:latin typeface="Calibri" panose="020F0502020204030204" pitchFamily="34" charset="0"/>
                <a:ea typeface="Helvetica Neue"/>
                <a:cs typeface="Calibri" panose="020F0502020204030204" pitchFamily="34" charset="0"/>
                <a:sym typeface="Helvetica Neue"/>
              </a:rPr>
              <a:t>Network diagrams, maps, heat maps, integrated figures, the list goes on...</a:t>
            </a:r>
            <a:r>
              <a:rPr lang="en-GB" dirty="0" smtClean="0"/>
              <a:t/>
            </a:r>
            <a:br>
              <a:rPr lang="en-GB" dirty="0" smtClean="0"/>
            </a:br>
            <a:r>
              <a:rPr lang="en-GB" dirty="0" smtClean="0"/>
              <a:t/>
            </a:r>
            <a:br>
              <a:rPr lang="en-GB" dirty="0" smtClean="0"/>
            </a:br>
            <a:r>
              <a:rPr lang="en-GB" dirty="0" smtClean="0"/>
              <a:t>Data </a:t>
            </a:r>
            <a:r>
              <a:rPr lang="en-GB" dirty="0"/>
              <a:t>viz really essential to understand disease surveillance trends and outbreaks. </a:t>
            </a:r>
          </a:p>
          <a:p>
            <a:pPr marL="0" lvl="0" indent="0" algn="l" rtl="0">
              <a:lnSpc>
                <a:spcPct val="100000"/>
              </a:lnSpc>
              <a:spcBef>
                <a:spcPts val="0"/>
              </a:spcBef>
              <a:spcAft>
                <a:spcPts val="0"/>
              </a:spcAft>
              <a:buSzPts val="1400"/>
              <a:buNone/>
            </a:pPr>
            <a:r>
              <a:rPr lang="en-GB" dirty="0"/>
              <a:t>Image shows how a network diagram with transmission links, to help us understand how infection spreads in an outbreak, for example between who and within what time frames. Featured in </a:t>
            </a:r>
            <a:r>
              <a:rPr lang="en-GB" dirty="0" err="1"/>
              <a:t>epiR</a:t>
            </a:r>
            <a:r>
              <a:rPr lang="en-GB" dirty="0"/>
              <a:t> handbook. </a:t>
            </a:r>
            <a:endParaRPr dirty="0"/>
          </a:p>
        </p:txBody>
      </p:sp>
      <p:sp>
        <p:nvSpPr>
          <p:cNvPr id="168" name="Google Shape;168;ge1146ef680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Tree>
    <p:extLst>
      <p:ext uri="{BB962C8B-B14F-4D97-AF65-F5344CB8AC3E}">
        <p14:creationId xmlns:p14="http://schemas.microsoft.com/office/powerpoint/2010/main" val="1921995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1146ef680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ge1146ef680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GB" sz="1400" b="1" dirty="0" smtClean="0">
                <a:solidFill>
                  <a:srgbClr val="1155CC"/>
                </a:solidFill>
                <a:latin typeface="Calibri" panose="020F0502020204030204" pitchFamily="34" charset="0"/>
                <a:ea typeface="Helvetica Neue"/>
                <a:cs typeface="Calibri" panose="020F0502020204030204" pitchFamily="34" charset="0"/>
                <a:sym typeface="Helvetica Neue"/>
              </a:rPr>
              <a:t>Automated disease surveillance outputs</a:t>
            </a:r>
          </a:p>
          <a:p>
            <a:pPr marL="0" lvl="0" indent="0" algn="l" rtl="0">
              <a:lnSpc>
                <a:spcPct val="90000"/>
              </a:lnSpc>
              <a:spcBef>
                <a:spcPts val="1000"/>
              </a:spcBef>
              <a:spcAft>
                <a:spcPts val="0"/>
              </a:spcAft>
              <a:buSzPts val="1800"/>
              <a:buNone/>
            </a:pPr>
            <a:r>
              <a:rPr lang="en-GB" sz="1200" dirty="0" smtClean="0">
                <a:latin typeface="Calibri" panose="020F0502020204030204" pitchFamily="34" charset="0"/>
                <a:ea typeface="Helvetica Neue"/>
                <a:cs typeface="Calibri" panose="020F0502020204030204" pitchFamily="34" charset="0"/>
                <a:sym typeface="Helvetica Neue"/>
              </a:rPr>
              <a:t>Daily COVID-19 epidemiology reports to 317 local authorities in England </a:t>
            </a:r>
          </a:p>
          <a:p>
            <a:pPr marL="0" lvl="0" indent="0" algn="l" rtl="0">
              <a:lnSpc>
                <a:spcPct val="100000"/>
              </a:lnSpc>
              <a:spcBef>
                <a:spcPts val="0"/>
              </a:spcBef>
              <a:spcAft>
                <a:spcPts val="0"/>
              </a:spcAft>
              <a:buSzPts val="1400"/>
              <a:buNone/>
            </a:pPr>
            <a:r>
              <a:rPr lang="en-US" dirty="0" smtClean="0"/>
              <a:t/>
            </a:r>
            <a:br>
              <a:rPr lang="en-US" dirty="0" smtClean="0"/>
            </a:br>
            <a:r>
              <a:rPr lang="en-US" dirty="0" smtClean="0"/>
              <a:t>Another </a:t>
            </a:r>
            <a:r>
              <a:rPr lang="en-US" dirty="0"/>
              <a:t>important example is the use of R in epidemiology to produce reports at scale. This is an example from my workplace. In England, local authorities, all 317 of them, want to access COVID-19 information daily to guide their local interventions. So my team used R markdown to produce a report bringing in case data, testing data, mortality, and many other details related to </a:t>
            </a:r>
            <a:r>
              <a:rPr lang="en-US" dirty="0" err="1"/>
              <a:t>covid</a:t>
            </a:r>
            <a:r>
              <a:rPr lang="en-US" dirty="0"/>
              <a:t>, but loop through local authorities to produce a report for each.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It’s not a fancy report, it’s a flat word document that caters to their specific needs. For example they liked a report which they could then edit, copy images from, and integrate with their own local reports.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But it’s actually a really key example of local intelligence and there is no way we could do this without the power of R. </a:t>
            </a:r>
            <a:endParaRPr b="1" dirty="0"/>
          </a:p>
        </p:txBody>
      </p:sp>
      <p:sp>
        <p:nvSpPr>
          <p:cNvPr id="134" name="Google Shape;134;ge1146ef680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extLst>
      <p:ext uri="{BB962C8B-B14F-4D97-AF65-F5344CB8AC3E}">
        <p14:creationId xmlns:p14="http://schemas.microsoft.com/office/powerpoint/2010/main" val="4072917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1146ef68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e1146ef68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GB" sz="1200" b="1" dirty="0" smtClean="0">
                <a:solidFill>
                  <a:srgbClr val="1155CC"/>
                </a:solidFill>
                <a:latin typeface="Calibri" panose="020F0502020204030204" pitchFamily="34" charset="0"/>
                <a:ea typeface="Helvetica Neue"/>
                <a:cs typeface="Calibri" panose="020F0502020204030204" pitchFamily="34" charset="0"/>
                <a:sym typeface="Helvetica Neue"/>
              </a:rPr>
              <a:t>Automated surveillance outputs</a:t>
            </a:r>
          </a:p>
          <a:p>
            <a:pPr marL="0" lvl="0" indent="0" algn="l" rtl="0">
              <a:lnSpc>
                <a:spcPct val="90000"/>
              </a:lnSpc>
              <a:spcBef>
                <a:spcPts val="1000"/>
              </a:spcBef>
              <a:spcAft>
                <a:spcPts val="0"/>
              </a:spcAft>
              <a:buSzPts val="1800"/>
              <a:buNone/>
            </a:pPr>
            <a:r>
              <a:rPr lang="en-GB" sz="1200" dirty="0" smtClean="0">
                <a:latin typeface="Calibri" panose="020F0502020204030204" pitchFamily="34" charset="0"/>
                <a:ea typeface="Helvetica Neue"/>
                <a:cs typeface="Calibri" panose="020F0502020204030204" pitchFamily="34" charset="0"/>
                <a:sym typeface="Helvetica Neue"/>
              </a:rPr>
              <a:t>WHO COVID-19 dashboard (Shiny) </a:t>
            </a:r>
            <a:r>
              <a:rPr lang="en-US" dirty="0" smtClean="0"/>
              <a:t/>
            </a:r>
            <a:br>
              <a:rPr lang="en-US" dirty="0" smtClean="0"/>
            </a:br>
            <a:r>
              <a:rPr lang="en-US" dirty="0" smtClean="0"/>
              <a:t/>
            </a:r>
            <a:br>
              <a:rPr lang="en-US" dirty="0" smtClean="0"/>
            </a:br>
            <a:r>
              <a:rPr lang="en-US" dirty="0" smtClean="0"/>
              <a:t>One </a:t>
            </a:r>
            <a:r>
              <a:rPr lang="en-US" dirty="0"/>
              <a:t>example of use of R in Epidemiology is the WHO COVID-19 public-facing dashboard. This is made with R Shiny, which is an R package that is used to build interactive web apps and dashboard. You can see the toggles and interactive tabs. It pulls from dozens of data sources to display data submitted by different national public health bodies to the WHO. The R handbook has a section on R shiny. </a:t>
            </a:r>
            <a:endParaRPr dirty="0"/>
          </a:p>
          <a:p>
            <a:pPr marL="0" lvl="0" indent="0" algn="l" rtl="0">
              <a:lnSpc>
                <a:spcPct val="100000"/>
              </a:lnSpc>
              <a:spcBef>
                <a:spcPts val="0"/>
              </a:spcBef>
              <a:spcAft>
                <a:spcPts val="0"/>
              </a:spcAft>
              <a:buSzPts val="1400"/>
              <a:buNone/>
            </a:pPr>
            <a:endParaRPr dirty="0"/>
          </a:p>
        </p:txBody>
      </p:sp>
      <p:sp>
        <p:nvSpPr>
          <p:cNvPr id="126" name="Google Shape;126;ge1146ef68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extLst>
      <p:ext uri="{BB962C8B-B14F-4D97-AF65-F5344CB8AC3E}">
        <p14:creationId xmlns:p14="http://schemas.microsoft.com/office/powerpoint/2010/main" val="328586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4CCB55-B8C5-41A3-8048-BD86C46C8A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66AAD36-9F1D-4273-A69F-373A1AE003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26790CA-8943-4029-B682-96458CD6930A}"/>
              </a:ext>
            </a:extLst>
          </p:cNvPr>
          <p:cNvSpPr>
            <a:spLocks noGrp="1"/>
          </p:cNvSpPr>
          <p:nvPr>
            <p:ph type="dt" sz="half" idx="10"/>
          </p:nvPr>
        </p:nvSpPr>
        <p:spPr/>
        <p:txBody>
          <a:bodyPr/>
          <a:lstStyle/>
          <a:p>
            <a:fld id="{C49EFF57-3444-4D3C-901B-15A513E1D5E0}" type="datetimeFigureOut">
              <a:rPr lang="en-US" smtClean="0"/>
              <a:t>8/3/2021</a:t>
            </a:fld>
            <a:endParaRPr lang="en-US"/>
          </a:p>
        </p:txBody>
      </p:sp>
      <p:sp>
        <p:nvSpPr>
          <p:cNvPr id="5" name="Footer Placeholder 4">
            <a:extLst>
              <a:ext uri="{FF2B5EF4-FFF2-40B4-BE49-F238E27FC236}">
                <a16:creationId xmlns="" xmlns:a16="http://schemas.microsoft.com/office/drawing/2014/main" id="{0917289B-506B-4B2A-B33D-89DD3C375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41D4907-B717-4827-B34F-DE115A623C02}"/>
              </a:ext>
            </a:extLst>
          </p:cNvPr>
          <p:cNvSpPr>
            <a:spLocks noGrp="1"/>
          </p:cNvSpPr>
          <p:nvPr>
            <p:ph type="sldNum" sz="quarter" idx="12"/>
          </p:nvPr>
        </p:nvSpPr>
        <p:spPr/>
        <p:txBody>
          <a:bodyPr/>
          <a:lstStyle/>
          <a:p>
            <a:fld id="{E3AAF530-C5CF-48EA-9560-319BFD8675A4}" type="slidenum">
              <a:rPr lang="en-US" smtClean="0"/>
              <a:t>‹#›</a:t>
            </a:fld>
            <a:endParaRPr lang="en-US"/>
          </a:p>
        </p:txBody>
      </p:sp>
    </p:spTree>
    <p:extLst>
      <p:ext uri="{BB962C8B-B14F-4D97-AF65-F5344CB8AC3E}">
        <p14:creationId xmlns:p14="http://schemas.microsoft.com/office/powerpoint/2010/main" val="1908982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20E03A-81BB-4627-83C7-510FCD7A1B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C0BD550-8FC0-43A8-B784-0565B258AE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49FA0E8-334C-4D6A-8152-7260480C0F5B}"/>
              </a:ext>
            </a:extLst>
          </p:cNvPr>
          <p:cNvSpPr>
            <a:spLocks noGrp="1"/>
          </p:cNvSpPr>
          <p:nvPr>
            <p:ph type="dt" sz="half" idx="10"/>
          </p:nvPr>
        </p:nvSpPr>
        <p:spPr/>
        <p:txBody>
          <a:bodyPr/>
          <a:lstStyle/>
          <a:p>
            <a:fld id="{C49EFF57-3444-4D3C-901B-15A513E1D5E0}" type="datetimeFigureOut">
              <a:rPr lang="en-US" smtClean="0"/>
              <a:t>8/3/2021</a:t>
            </a:fld>
            <a:endParaRPr lang="en-US"/>
          </a:p>
        </p:txBody>
      </p:sp>
      <p:sp>
        <p:nvSpPr>
          <p:cNvPr id="5" name="Footer Placeholder 4">
            <a:extLst>
              <a:ext uri="{FF2B5EF4-FFF2-40B4-BE49-F238E27FC236}">
                <a16:creationId xmlns="" xmlns:a16="http://schemas.microsoft.com/office/drawing/2014/main" id="{1BC78C8F-CC0C-4819-AC25-B19EBE022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0FAA652-B9C9-41E3-A12E-1EF54438F061}"/>
              </a:ext>
            </a:extLst>
          </p:cNvPr>
          <p:cNvSpPr>
            <a:spLocks noGrp="1"/>
          </p:cNvSpPr>
          <p:nvPr>
            <p:ph type="sldNum" sz="quarter" idx="12"/>
          </p:nvPr>
        </p:nvSpPr>
        <p:spPr/>
        <p:txBody>
          <a:bodyPr/>
          <a:lstStyle/>
          <a:p>
            <a:fld id="{E3AAF530-C5CF-48EA-9560-319BFD8675A4}" type="slidenum">
              <a:rPr lang="en-US" smtClean="0"/>
              <a:t>‹#›</a:t>
            </a:fld>
            <a:endParaRPr lang="en-US"/>
          </a:p>
        </p:txBody>
      </p:sp>
    </p:spTree>
    <p:extLst>
      <p:ext uri="{BB962C8B-B14F-4D97-AF65-F5344CB8AC3E}">
        <p14:creationId xmlns:p14="http://schemas.microsoft.com/office/powerpoint/2010/main" val="2523526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42FAA14-B8D2-44D0-974F-B636079865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2ADF6BCA-3E90-4B4B-BD4E-462FE26CB3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62C96C9-E288-4CC1-A88B-070D5F6F2660}"/>
              </a:ext>
            </a:extLst>
          </p:cNvPr>
          <p:cNvSpPr>
            <a:spLocks noGrp="1"/>
          </p:cNvSpPr>
          <p:nvPr>
            <p:ph type="dt" sz="half" idx="10"/>
          </p:nvPr>
        </p:nvSpPr>
        <p:spPr/>
        <p:txBody>
          <a:bodyPr/>
          <a:lstStyle/>
          <a:p>
            <a:fld id="{C49EFF57-3444-4D3C-901B-15A513E1D5E0}" type="datetimeFigureOut">
              <a:rPr lang="en-US" smtClean="0"/>
              <a:t>8/3/2021</a:t>
            </a:fld>
            <a:endParaRPr lang="en-US"/>
          </a:p>
        </p:txBody>
      </p:sp>
      <p:sp>
        <p:nvSpPr>
          <p:cNvPr id="5" name="Footer Placeholder 4">
            <a:extLst>
              <a:ext uri="{FF2B5EF4-FFF2-40B4-BE49-F238E27FC236}">
                <a16:creationId xmlns="" xmlns:a16="http://schemas.microsoft.com/office/drawing/2014/main" id="{08C36627-58CC-4C1B-B28D-1051C6F12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435E9CE-B7BE-45EB-BFC1-9C8DDC446D6E}"/>
              </a:ext>
            </a:extLst>
          </p:cNvPr>
          <p:cNvSpPr>
            <a:spLocks noGrp="1"/>
          </p:cNvSpPr>
          <p:nvPr>
            <p:ph type="sldNum" sz="quarter" idx="12"/>
          </p:nvPr>
        </p:nvSpPr>
        <p:spPr/>
        <p:txBody>
          <a:bodyPr/>
          <a:lstStyle/>
          <a:p>
            <a:fld id="{E3AAF530-C5CF-48EA-9560-319BFD8675A4}" type="slidenum">
              <a:rPr lang="en-US" smtClean="0"/>
              <a:t>‹#›</a:t>
            </a:fld>
            <a:endParaRPr lang="en-US"/>
          </a:p>
        </p:txBody>
      </p:sp>
    </p:spTree>
    <p:extLst>
      <p:ext uri="{BB962C8B-B14F-4D97-AF65-F5344CB8AC3E}">
        <p14:creationId xmlns:p14="http://schemas.microsoft.com/office/powerpoint/2010/main" val="378268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1DBA32-5CC5-430C-B8B3-25B8BA459A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83CDF94-0079-4F58-A200-BA9472BB40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A829731-795A-42E9-B669-8B2057E226C9}"/>
              </a:ext>
            </a:extLst>
          </p:cNvPr>
          <p:cNvSpPr>
            <a:spLocks noGrp="1"/>
          </p:cNvSpPr>
          <p:nvPr>
            <p:ph type="dt" sz="half" idx="10"/>
          </p:nvPr>
        </p:nvSpPr>
        <p:spPr/>
        <p:txBody>
          <a:bodyPr/>
          <a:lstStyle/>
          <a:p>
            <a:fld id="{C49EFF57-3444-4D3C-901B-15A513E1D5E0}" type="datetimeFigureOut">
              <a:rPr lang="en-US" smtClean="0"/>
              <a:t>8/3/2021</a:t>
            </a:fld>
            <a:endParaRPr lang="en-US"/>
          </a:p>
        </p:txBody>
      </p:sp>
      <p:sp>
        <p:nvSpPr>
          <p:cNvPr id="5" name="Footer Placeholder 4">
            <a:extLst>
              <a:ext uri="{FF2B5EF4-FFF2-40B4-BE49-F238E27FC236}">
                <a16:creationId xmlns="" xmlns:a16="http://schemas.microsoft.com/office/drawing/2014/main" id="{1CF2FF56-0460-431A-A6EA-6161F00D0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481AD67-A743-4277-AC28-D7C1AAA3A11D}"/>
              </a:ext>
            </a:extLst>
          </p:cNvPr>
          <p:cNvSpPr>
            <a:spLocks noGrp="1"/>
          </p:cNvSpPr>
          <p:nvPr>
            <p:ph type="sldNum" sz="quarter" idx="12"/>
          </p:nvPr>
        </p:nvSpPr>
        <p:spPr/>
        <p:txBody>
          <a:bodyPr/>
          <a:lstStyle/>
          <a:p>
            <a:fld id="{E3AAF530-C5CF-48EA-9560-319BFD8675A4}" type="slidenum">
              <a:rPr lang="en-US" smtClean="0"/>
              <a:t>‹#›</a:t>
            </a:fld>
            <a:endParaRPr lang="en-US"/>
          </a:p>
        </p:txBody>
      </p:sp>
    </p:spTree>
    <p:extLst>
      <p:ext uri="{BB962C8B-B14F-4D97-AF65-F5344CB8AC3E}">
        <p14:creationId xmlns:p14="http://schemas.microsoft.com/office/powerpoint/2010/main" val="397501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779BAE-51BC-4852-A4A2-D2281381FF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D251DAE-985D-4D32-9E4C-7FDC75EFD5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030E117-6896-4B05-8EB2-21A347557384}"/>
              </a:ext>
            </a:extLst>
          </p:cNvPr>
          <p:cNvSpPr>
            <a:spLocks noGrp="1"/>
          </p:cNvSpPr>
          <p:nvPr>
            <p:ph type="dt" sz="half" idx="10"/>
          </p:nvPr>
        </p:nvSpPr>
        <p:spPr/>
        <p:txBody>
          <a:bodyPr/>
          <a:lstStyle/>
          <a:p>
            <a:fld id="{C49EFF57-3444-4D3C-901B-15A513E1D5E0}" type="datetimeFigureOut">
              <a:rPr lang="en-US" smtClean="0"/>
              <a:t>8/3/2021</a:t>
            </a:fld>
            <a:endParaRPr lang="en-US"/>
          </a:p>
        </p:txBody>
      </p:sp>
      <p:sp>
        <p:nvSpPr>
          <p:cNvPr id="5" name="Footer Placeholder 4">
            <a:extLst>
              <a:ext uri="{FF2B5EF4-FFF2-40B4-BE49-F238E27FC236}">
                <a16:creationId xmlns="" xmlns:a16="http://schemas.microsoft.com/office/drawing/2014/main" id="{FA16359F-DA33-40F0-AB41-995C4B673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8432DD8-D880-4FB1-9F07-7CF3E5E1552F}"/>
              </a:ext>
            </a:extLst>
          </p:cNvPr>
          <p:cNvSpPr>
            <a:spLocks noGrp="1"/>
          </p:cNvSpPr>
          <p:nvPr>
            <p:ph type="sldNum" sz="quarter" idx="12"/>
          </p:nvPr>
        </p:nvSpPr>
        <p:spPr/>
        <p:txBody>
          <a:bodyPr/>
          <a:lstStyle/>
          <a:p>
            <a:fld id="{E3AAF530-C5CF-48EA-9560-319BFD8675A4}" type="slidenum">
              <a:rPr lang="en-US" smtClean="0"/>
              <a:t>‹#›</a:t>
            </a:fld>
            <a:endParaRPr lang="en-US"/>
          </a:p>
        </p:txBody>
      </p:sp>
    </p:spTree>
    <p:extLst>
      <p:ext uri="{BB962C8B-B14F-4D97-AF65-F5344CB8AC3E}">
        <p14:creationId xmlns:p14="http://schemas.microsoft.com/office/powerpoint/2010/main" val="4031280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FDB2B-6021-4C8F-B126-02B4C55E74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117216C-6DC2-4E5B-AB60-A7982C0140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23D9698-3917-4576-870D-5D532C0F09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D521D871-E076-458C-9A46-BDA567AAEA91}"/>
              </a:ext>
            </a:extLst>
          </p:cNvPr>
          <p:cNvSpPr>
            <a:spLocks noGrp="1"/>
          </p:cNvSpPr>
          <p:nvPr>
            <p:ph type="dt" sz="half" idx="10"/>
          </p:nvPr>
        </p:nvSpPr>
        <p:spPr/>
        <p:txBody>
          <a:bodyPr/>
          <a:lstStyle/>
          <a:p>
            <a:fld id="{C49EFF57-3444-4D3C-901B-15A513E1D5E0}" type="datetimeFigureOut">
              <a:rPr lang="en-US" smtClean="0"/>
              <a:t>8/3/2021</a:t>
            </a:fld>
            <a:endParaRPr lang="en-US"/>
          </a:p>
        </p:txBody>
      </p:sp>
      <p:sp>
        <p:nvSpPr>
          <p:cNvPr id="6" name="Footer Placeholder 5">
            <a:extLst>
              <a:ext uri="{FF2B5EF4-FFF2-40B4-BE49-F238E27FC236}">
                <a16:creationId xmlns="" xmlns:a16="http://schemas.microsoft.com/office/drawing/2014/main" id="{8B424F9D-6E82-46DE-AB01-481B90618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DA2413B-C496-4DF0-BD3B-8F7C894E69B5}"/>
              </a:ext>
            </a:extLst>
          </p:cNvPr>
          <p:cNvSpPr>
            <a:spLocks noGrp="1"/>
          </p:cNvSpPr>
          <p:nvPr>
            <p:ph type="sldNum" sz="quarter" idx="12"/>
          </p:nvPr>
        </p:nvSpPr>
        <p:spPr/>
        <p:txBody>
          <a:bodyPr/>
          <a:lstStyle/>
          <a:p>
            <a:fld id="{E3AAF530-C5CF-48EA-9560-319BFD8675A4}" type="slidenum">
              <a:rPr lang="en-US" smtClean="0"/>
              <a:t>‹#›</a:t>
            </a:fld>
            <a:endParaRPr lang="en-US"/>
          </a:p>
        </p:txBody>
      </p:sp>
    </p:spTree>
    <p:extLst>
      <p:ext uri="{BB962C8B-B14F-4D97-AF65-F5344CB8AC3E}">
        <p14:creationId xmlns:p14="http://schemas.microsoft.com/office/powerpoint/2010/main" val="2927166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8732F5-414C-443A-BBE9-806DE1EF63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424F3C4-8CC5-46A1-9267-99B20710A6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ADD6055-96FC-4089-8A5B-2F1ECD4533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1A73AA1-FDD5-4805-865D-7176749169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C5CC1CC-BEA3-4334-A1B7-F93B50B1F9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5E5CFD0B-E57B-4343-949F-38565BB110BB}"/>
              </a:ext>
            </a:extLst>
          </p:cNvPr>
          <p:cNvSpPr>
            <a:spLocks noGrp="1"/>
          </p:cNvSpPr>
          <p:nvPr>
            <p:ph type="dt" sz="half" idx="10"/>
          </p:nvPr>
        </p:nvSpPr>
        <p:spPr/>
        <p:txBody>
          <a:bodyPr/>
          <a:lstStyle/>
          <a:p>
            <a:fld id="{C49EFF57-3444-4D3C-901B-15A513E1D5E0}" type="datetimeFigureOut">
              <a:rPr lang="en-US" smtClean="0"/>
              <a:t>8/3/2021</a:t>
            </a:fld>
            <a:endParaRPr lang="en-US"/>
          </a:p>
        </p:txBody>
      </p:sp>
      <p:sp>
        <p:nvSpPr>
          <p:cNvPr id="8" name="Footer Placeholder 7">
            <a:extLst>
              <a:ext uri="{FF2B5EF4-FFF2-40B4-BE49-F238E27FC236}">
                <a16:creationId xmlns="" xmlns:a16="http://schemas.microsoft.com/office/drawing/2014/main" id="{C3E49DE3-A418-495E-9805-423A8AF61B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74B29502-8DA6-42FC-B91B-27B0D3CFF7C3}"/>
              </a:ext>
            </a:extLst>
          </p:cNvPr>
          <p:cNvSpPr>
            <a:spLocks noGrp="1"/>
          </p:cNvSpPr>
          <p:nvPr>
            <p:ph type="sldNum" sz="quarter" idx="12"/>
          </p:nvPr>
        </p:nvSpPr>
        <p:spPr/>
        <p:txBody>
          <a:bodyPr/>
          <a:lstStyle/>
          <a:p>
            <a:fld id="{E3AAF530-C5CF-48EA-9560-319BFD8675A4}" type="slidenum">
              <a:rPr lang="en-US" smtClean="0"/>
              <a:t>‹#›</a:t>
            </a:fld>
            <a:endParaRPr lang="en-US"/>
          </a:p>
        </p:txBody>
      </p:sp>
    </p:spTree>
    <p:extLst>
      <p:ext uri="{BB962C8B-B14F-4D97-AF65-F5344CB8AC3E}">
        <p14:creationId xmlns:p14="http://schemas.microsoft.com/office/powerpoint/2010/main" val="368666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AFA395-A4A6-4F26-B259-6647FCE34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9495122-FC78-4388-82D5-1670A28ED1EC}"/>
              </a:ext>
            </a:extLst>
          </p:cNvPr>
          <p:cNvSpPr>
            <a:spLocks noGrp="1"/>
          </p:cNvSpPr>
          <p:nvPr>
            <p:ph type="dt" sz="half" idx="10"/>
          </p:nvPr>
        </p:nvSpPr>
        <p:spPr/>
        <p:txBody>
          <a:bodyPr/>
          <a:lstStyle/>
          <a:p>
            <a:fld id="{C49EFF57-3444-4D3C-901B-15A513E1D5E0}" type="datetimeFigureOut">
              <a:rPr lang="en-US" smtClean="0"/>
              <a:t>8/3/2021</a:t>
            </a:fld>
            <a:endParaRPr lang="en-US"/>
          </a:p>
        </p:txBody>
      </p:sp>
      <p:sp>
        <p:nvSpPr>
          <p:cNvPr id="4" name="Footer Placeholder 3">
            <a:extLst>
              <a:ext uri="{FF2B5EF4-FFF2-40B4-BE49-F238E27FC236}">
                <a16:creationId xmlns="" xmlns:a16="http://schemas.microsoft.com/office/drawing/2014/main" id="{68C07581-73F0-423A-86B4-C007557DCE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FFA8B4C-019F-4552-8ADF-9F7F654D2BA3}"/>
              </a:ext>
            </a:extLst>
          </p:cNvPr>
          <p:cNvSpPr>
            <a:spLocks noGrp="1"/>
          </p:cNvSpPr>
          <p:nvPr>
            <p:ph type="sldNum" sz="quarter" idx="12"/>
          </p:nvPr>
        </p:nvSpPr>
        <p:spPr/>
        <p:txBody>
          <a:bodyPr/>
          <a:lstStyle/>
          <a:p>
            <a:fld id="{E3AAF530-C5CF-48EA-9560-319BFD8675A4}" type="slidenum">
              <a:rPr lang="en-US" smtClean="0"/>
              <a:t>‹#›</a:t>
            </a:fld>
            <a:endParaRPr lang="en-US"/>
          </a:p>
        </p:txBody>
      </p:sp>
    </p:spTree>
    <p:extLst>
      <p:ext uri="{BB962C8B-B14F-4D97-AF65-F5344CB8AC3E}">
        <p14:creationId xmlns:p14="http://schemas.microsoft.com/office/powerpoint/2010/main" val="3320601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777D921-9D27-4CF3-A96E-F78B8CB45B4C}"/>
              </a:ext>
            </a:extLst>
          </p:cNvPr>
          <p:cNvSpPr>
            <a:spLocks noGrp="1"/>
          </p:cNvSpPr>
          <p:nvPr>
            <p:ph type="dt" sz="half" idx="10"/>
          </p:nvPr>
        </p:nvSpPr>
        <p:spPr/>
        <p:txBody>
          <a:bodyPr/>
          <a:lstStyle/>
          <a:p>
            <a:fld id="{C49EFF57-3444-4D3C-901B-15A513E1D5E0}" type="datetimeFigureOut">
              <a:rPr lang="en-US" smtClean="0"/>
              <a:t>8/3/2021</a:t>
            </a:fld>
            <a:endParaRPr lang="en-US"/>
          </a:p>
        </p:txBody>
      </p:sp>
      <p:sp>
        <p:nvSpPr>
          <p:cNvPr id="3" name="Footer Placeholder 2">
            <a:extLst>
              <a:ext uri="{FF2B5EF4-FFF2-40B4-BE49-F238E27FC236}">
                <a16:creationId xmlns="" xmlns:a16="http://schemas.microsoft.com/office/drawing/2014/main" id="{141C14CD-83DD-484E-8FC9-8F1246B187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24B0FE5-FB43-48F3-9570-D659EA60ACC7}"/>
              </a:ext>
            </a:extLst>
          </p:cNvPr>
          <p:cNvSpPr>
            <a:spLocks noGrp="1"/>
          </p:cNvSpPr>
          <p:nvPr>
            <p:ph type="sldNum" sz="quarter" idx="12"/>
          </p:nvPr>
        </p:nvSpPr>
        <p:spPr/>
        <p:txBody>
          <a:bodyPr/>
          <a:lstStyle/>
          <a:p>
            <a:fld id="{E3AAF530-C5CF-48EA-9560-319BFD8675A4}" type="slidenum">
              <a:rPr lang="en-US" smtClean="0"/>
              <a:t>‹#›</a:t>
            </a:fld>
            <a:endParaRPr lang="en-US"/>
          </a:p>
        </p:txBody>
      </p:sp>
    </p:spTree>
    <p:extLst>
      <p:ext uri="{BB962C8B-B14F-4D97-AF65-F5344CB8AC3E}">
        <p14:creationId xmlns:p14="http://schemas.microsoft.com/office/powerpoint/2010/main" val="483438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E1B15A-B92A-4AE0-9628-5DECAC159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C51F275-7731-44CC-A9FA-0036A733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00430C16-D013-4CA1-B7D8-1E8270D790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C923106-37F1-4CCD-A23D-176BE47403C2}"/>
              </a:ext>
            </a:extLst>
          </p:cNvPr>
          <p:cNvSpPr>
            <a:spLocks noGrp="1"/>
          </p:cNvSpPr>
          <p:nvPr>
            <p:ph type="dt" sz="half" idx="10"/>
          </p:nvPr>
        </p:nvSpPr>
        <p:spPr/>
        <p:txBody>
          <a:bodyPr/>
          <a:lstStyle/>
          <a:p>
            <a:fld id="{C49EFF57-3444-4D3C-901B-15A513E1D5E0}" type="datetimeFigureOut">
              <a:rPr lang="en-US" smtClean="0"/>
              <a:t>8/3/2021</a:t>
            </a:fld>
            <a:endParaRPr lang="en-US"/>
          </a:p>
        </p:txBody>
      </p:sp>
      <p:sp>
        <p:nvSpPr>
          <p:cNvPr id="6" name="Footer Placeholder 5">
            <a:extLst>
              <a:ext uri="{FF2B5EF4-FFF2-40B4-BE49-F238E27FC236}">
                <a16:creationId xmlns="" xmlns:a16="http://schemas.microsoft.com/office/drawing/2014/main" id="{F72E3146-B8D2-4548-A27E-8FC9B38D72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3B40ED1-1A01-4358-8D18-AB5A090304D5}"/>
              </a:ext>
            </a:extLst>
          </p:cNvPr>
          <p:cNvSpPr>
            <a:spLocks noGrp="1"/>
          </p:cNvSpPr>
          <p:nvPr>
            <p:ph type="sldNum" sz="quarter" idx="12"/>
          </p:nvPr>
        </p:nvSpPr>
        <p:spPr/>
        <p:txBody>
          <a:bodyPr/>
          <a:lstStyle/>
          <a:p>
            <a:fld id="{E3AAF530-C5CF-48EA-9560-319BFD8675A4}" type="slidenum">
              <a:rPr lang="en-US" smtClean="0"/>
              <a:t>‹#›</a:t>
            </a:fld>
            <a:endParaRPr lang="en-US"/>
          </a:p>
        </p:txBody>
      </p:sp>
    </p:spTree>
    <p:extLst>
      <p:ext uri="{BB962C8B-B14F-4D97-AF65-F5344CB8AC3E}">
        <p14:creationId xmlns:p14="http://schemas.microsoft.com/office/powerpoint/2010/main" val="393873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185B9A-AB4C-4A0A-8F30-2AD42FAA9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D455CDD-3149-4260-BC04-C285467998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384AD761-E4E3-4AE5-81FC-419FD6E2C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0859E57-63EF-4563-8401-BAC1DB268980}"/>
              </a:ext>
            </a:extLst>
          </p:cNvPr>
          <p:cNvSpPr>
            <a:spLocks noGrp="1"/>
          </p:cNvSpPr>
          <p:nvPr>
            <p:ph type="dt" sz="half" idx="10"/>
          </p:nvPr>
        </p:nvSpPr>
        <p:spPr/>
        <p:txBody>
          <a:bodyPr/>
          <a:lstStyle/>
          <a:p>
            <a:fld id="{C49EFF57-3444-4D3C-901B-15A513E1D5E0}" type="datetimeFigureOut">
              <a:rPr lang="en-US" smtClean="0"/>
              <a:t>8/3/2021</a:t>
            </a:fld>
            <a:endParaRPr lang="en-US"/>
          </a:p>
        </p:txBody>
      </p:sp>
      <p:sp>
        <p:nvSpPr>
          <p:cNvPr id="6" name="Footer Placeholder 5">
            <a:extLst>
              <a:ext uri="{FF2B5EF4-FFF2-40B4-BE49-F238E27FC236}">
                <a16:creationId xmlns="" xmlns:a16="http://schemas.microsoft.com/office/drawing/2014/main" id="{DB4FCA0F-8544-4EA7-A43F-A39186999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2A7AD44-502B-4ECC-8850-3F883400E54A}"/>
              </a:ext>
            </a:extLst>
          </p:cNvPr>
          <p:cNvSpPr>
            <a:spLocks noGrp="1"/>
          </p:cNvSpPr>
          <p:nvPr>
            <p:ph type="sldNum" sz="quarter" idx="12"/>
          </p:nvPr>
        </p:nvSpPr>
        <p:spPr/>
        <p:txBody>
          <a:bodyPr/>
          <a:lstStyle/>
          <a:p>
            <a:fld id="{E3AAF530-C5CF-48EA-9560-319BFD8675A4}" type="slidenum">
              <a:rPr lang="en-US" smtClean="0"/>
              <a:t>‹#›</a:t>
            </a:fld>
            <a:endParaRPr lang="en-US"/>
          </a:p>
        </p:txBody>
      </p:sp>
    </p:spTree>
    <p:extLst>
      <p:ext uri="{BB962C8B-B14F-4D97-AF65-F5344CB8AC3E}">
        <p14:creationId xmlns:p14="http://schemas.microsoft.com/office/powerpoint/2010/main" val="17065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54CB78C-0596-4871-9E64-EBFF31B7CC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57C5B8DD-85F2-4E0D-A532-BDF18E09D1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DB1B384-3808-40B2-A1A3-19BEE0D799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EFF57-3444-4D3C-901B-15A513E1D5E0}" type="datetimeFigureOut">
              <a:rPr lang="en-US" smtClean="0"/>
              <a:t>8/3/2021</a:t>
            </a:fld>
            <a:endParaRPr lang="en-US"/>
          </a:p>
        </p:txBody>
      </p:sp>
      <p:sp>
        <p:nvSpPr>
          <p:cNvPr id="5" name="Footer Placeholder 4">
            <a:extLst>
              <a:ext uri="{FF2B5EF4-FFF2-40B4-BE49-F238E27FC236}">
                <a16:creationId xmlns="" xmlns:a16="http://schemas.microsoft.com/office/drawing/2014/main" id="{51E0F577-171E-4A5D-AD0A-2281963708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7F7DC080-D16B-400E-9698-FA7FF4BB3B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AF530-C5CF-48EA-9560-319BFD8675A4}" type="slidenum">
              <a:rPr lang="en-US" smtClean="0"/>
              <a:t>‹#›</a:t>
            </a:fld>
            <a:endParaRPr lang="en-US"/>
          </a:p>
        </p:txBody>
      </p:sp>
    </p:spTree>
    <p:extLst>
      <p:ext uri="{BB962C8B-B14F-4D97-AF65-F5344CB8AC3E}">
        <p14:creationId xmlns:p14="http://schemas.microsoft.com/office/powerpoint/2010/main" val="1387612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8FD51DEE-164F-48F3-85C4-B9A91E0104BB}"/>
              </a:ext>
            </a:extLst>
          </p:cNvPr>
          <p:cNvGrpSpPr/>
          <p:nvPr/>
        </p:nvGrpSpPr>
        <p:grpSpPr>
          <a:xfrm>
            <a:off x="445690" y="1432420"/>
            <a:ext cx="10393760" cy="4195925"/>
            <a:chOff x="455215" y="1432420"/>
            <a:chExt cx="10393760" cy="4195925"/>
          </a:xfrm>
        </p:grpSpPr>
        <p:grpSp>
          <p:nvGrpSpPr>
            <p:cNvPr id="3" name="Group 2">
              <a:extLst>
                <a:ext uri="{FF2B5EF4-FFF2-40B4-BE49-F238E27FC236}">
                  <a16:creationId xmlns="" xmlns:a16="http://schemas.microsoft.com/office/drawing/2014/main" id="{D37A8DF6-170F-4956-B940-2DD5AECE024B}"/>
                </a:ext>
              </a:extLst>
            </p:cNvPr>
            <p:cNvGrpSpPr/>
            <p:nvPr/>
          </p:nvGrpSpPr>
          <p:grpSpPr>
            <a:xfrm>
              <a:off x="455215" y="1432420"/>
              <a:ext cx="10393760" cy="4195925"/>
              <a:chOff x="455215" y="1432420"/>
              <a:chExt cx="10393760" cy="4195925"/>
            </a:xfrm>
          </p:grpSpPr>
          <p:grpSp>
            <p:nvGrpSpPr>
              <p:cNvPr id="22" name="Group 21">
                <a:extLst>
                  <a:ext uri="{FF2B5EF4-FFF2-40B4-BE49-F238E27FC236}">
                    <a16:creationId xmlns="" xmlns:a16="http://schemas.microsoft.com/office/drawing/2014/main" id="{E76B3620-0EB4-412C-9996-8C138AE9B931}"/>
                  </a:ext>
                </a:extLst>
              </p:cNvPr>
              <p:cNvGrpSpPr/>
              <p:nvPr/>
            </p:nvGrpSpPr>
            <p:grpSpPr>
              <a:xfrm>
                <a:off x="591021" y="1432420"/>
                <a:ext cx="10257954" cy="3797290"/>
                <a:chOff x="591021" y="1432420"/>
                <a:chExt cx="10257954" cy="3797290"/>
              </a:xfrm>
            </p:grpSpPr>
            <p:grpSp>
              <p:nvGrpSpPr>
                <p:cNvPr id="15" name="Group 14">
                  <a:extLst>
                    <a:ext uri="{FF2B5EF4-FFF2-40B4-BE49-F238E27FC236}">
                      <a16:creationId xmlns="" xmlns:a16="http://schemas.microsoft.com/office/drawing/2014/main" id="{B3B5DEB4-47A5-4C1A-9833-BD701DF26D6F}"/>
                    </a:ext>
                  </a:extLst>
                </p:cNvPr>
                <p:cNvGrpSpPr/>
                <p:nvPr/>
              </p:nvGrpSpPr>
              <p:grpSpPr>
                <a:xfrm>
                  <a:off x="1096010" y="2681605"/>
                  <a:ext cx="9752965" cy="934720"/>
                  <a:chOff x="924560" y="2367280"/>
                  <a:chExt cx="9752965" cy="934720"/>
                </a:xfrm>
              </p:grpSpPr>
              <p:sp>
                <p:nvSpPr>
                  <p:cNvPr id="4" name="Rectangle: Rounded Corners 3">
                    <a:extLst>
                      <a:ext uri="{FF2B5EF4-FFF2-40B4-BE49-F238E27FC236}">
                        <a16:creationId xmlns="" xmlns:a16="http://schemas.microsoft.com/office/drawing/2014/main" id="{E2548BEB-AED9-4D45-B1D4-5EB5D49EAFF2}"/>
                      </a:ext>
                    </a:extLst>
                  </p:cNvPr>
                  <p:cNvSpPr/>
                  <p:nvPr/>
                </p:nvSpPr>
                <p:spPr>
                  <a:xfrm>
                    <a:off x="924560" y="2367280"/>
                    <a:ext cx="1751965" cy="934720"/>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Explain</a:t>
                    </a:r>
                  </a:p>
                </p:txBody>
              </p:sp>
              <p:sp>
                <p:nvSpPr>
                  <p:cNvPr id="5" name="Rectangle: Rounded Corners 4">
                    <a:extLst>
                      <a:ext uri="{FF2B5EF4-FFF2-40B4-BE49-F238E27FC236}">
                        <a16:creationId xmlns="" xmlns:a16="http://schemas.microsoft.com/office/drawing/2014/main" id="{6AFB17C0-1F78-4254-93EC-31A9DB3CA2E6}"/>
                      </a:ext>
                    </a:extLst>
                  </p:cNvPr>
                  <p:cNvSpPr/>
                  <p:nvPr/>
                </p:nvSpPr>
                <p:spPr>
                  <a:xfrm>
                    <a:off x="3429635" y="2367280"/>
                    <a:ext cx="1751965" cy="93472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Demonstrate</a:t>
                    </a:r>
                  </a:p>
                </p:txBody>
              </p:sp>
              <p:sp>
                <p:nvSpPr>
                  <p:cNvPr id="6" name="Rectangle: Rounded Corners 5">
                    <a:extLst>
                      <a:ext uri="{FF2B5EF4-FFF2-40B4-BE49-F238E27FC236}">
                        <a16:creationId xmlns="" xmlns:a16="http://schemas.microsoft.com/office/drawing/2014/main" id="{DEABF215-C694-42D8-B2C2-E9AB732883B8}"/>
                      </a:ext>
                    </a:extLst>
                  </p:cNvPr>
                  <p:cNvSpPr/>
                  <p:nvPr/>
                </p:nvSpPr>
                <p:spPr>
                  <a:xfrm>
                    <a:off x="6134419" y="2367280"/>
                    <a:ext cx="1751965" cy="934720"/>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Guide</a:t>
                    </a:r>
                  </a:p>
                </p:txBody>
              </p:sp>
              <p:sp>
                <p:nvSpPr>
                  <p:cNvPr id="7" name="Rectangle: Rounded Corners 6">
                    <a:extLst>
                      <a:ext uri="{FF2B5EF4-FFF2-40B4-BE49-F238E27FC236}">
                        <a16:creationId xmlns="" xmlns:a16="http://schemas.microsoft.com/office/drawing/2014/main" id="{4D9AB747-04E9-4577-88C4-25036C4D7660}"/>
                      </a:ext>
                    </a:extLst>
                  </p:cNvPr>
                  <p:cNvSpPr/>
                  <p:nvPr/>
                </p:nvSpPr>
                <p:spPr>
                  <a:xfrm>
                    <a:off x="8925560" y="2367280"/>
                    <a:ext cx="1751965" cy="9347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Evaluate</a:t>
                    </a:r>
                  </a:p>
                </p:txBody>
              </p:sp>
              <p:sp>
                <p:nvSpPr>
                  <p:cNvPr id="8" name="Arrow: Right 7">
                    <a:extLst>
                      <a:ext uri="{FF2B5EF4-FFF2-40B4-BE49-F238E27FC236}">
                        <a16:creationId xmlns="" xmlns:a16="http://schemas.microsoft.com/office/drawing/2014/main" id="{D6528606-6C1C-4247-B1C4-8963009ECFF9}"/>
                      </a:ext>
                    </a:extLst>
                  </p:cNvPr>
                  <p:cNvSpPr/>
                  <p:nvPr/>
                </p:nvSpPr>
                <p:spPr>
                  <a:xfrm>
                    <a:off x="2809717" y="2708910"/>
                    <a:ext cx="381000" cy="31432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 xmlns:a16="http://schemas.microsoft.com/office/drawing/2014/main" id="{FD19A871-AF91-4802-940D-7607D1BBD111}"/>
                      </a:ext>
                    </a:extLst>
                  </p:cNvPr>
                  <p:cNvSpPr/>
                  <p:nvPr/>
                </p:nvSpPr>
                <p:spPr>
                  <a:xfrm>
                    <a:off x="5429727" y="2677477"/>
                    <a:ext cx="381000" cy="31432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 xmlns:a16="http://schemas.microsoft.com/office/drawing/2014/main" id="{17E43123-59C0-41BB-B908-03A2351DF7FE}"/>
                      </a:ext>
                    </a:extLst>
                  </p:cNvPr>
                  <p:cNvSpPr/>
                  <p:nvPr/>
                </p:nvSpPr>
                <p:spPr>
                  <a:xfrm>
                    <a:off x="8210076" y="2677476"/>
                    <a:ext cx="381000" cy="31432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descr="Teacher pointing at laptop screen to young students">
                  <a:extLst>
                    <a:ext uri="{FF2B5EF4-FFF2-40B4-BE49-F238E27FC236}">
                      <a16:creationId xmlns="" xmlns:a16="http://schemas.microsoft.com/office/drawing/2014/main" id="{F9902EE4-E924-4C83-B663-5B19A64669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0414" y="1432420"/>
                  <a:ext cx="1582873" cy="1054992"/>
                </a:xfrm>
                <a:prstGeom prst="rect">
                  <a:avLst/>
                </a:prstGeom>
                <a:ln>
                  <a:solidFill>
                    <a:schemeClr val="tx1"/>
                  </a:solidFill>
                </a:ln>
                <a:effectLst>
                  <a:outerShdw blurRad="292100" dist="139700" dir="2700000" algn="tl" rotWithShape="0">
                    <a:srgbClr val="333333">
                      <a:alpha val="65000"/>
                    </a:srgbClr>
                  </a:outerShdw>
                </a:effectLst>
              </p:spPr>
            </p:pic>
            <p:pic>
              <p:nvPicPr>
                <p:cNvPr id="17" name="Picture 16" descr="Graphical user interface&#10;&#10;Description automatically generated">
                  <a:extLst>
                    <a:ext uri="{FF2B5EF4-FFF2-40B4-BE49-F238E27FC236}">
                      <a16:creationId xmlns="" xmlns:a16="http://schemas.microsoft.com/office/drawing/2014/main" id="{49BC7F51-6CF5-4964-9794-E25F46339A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675" y="3920262"/>
                  <a:ext cx="2704784" cy="1309448"/>
                </a:xfrm>
                <a:prstGeom prst="rect">
                  <a:avLst/>
                </a:prstGeom>
                <a:ln>
                  <a:solidFill>
                    <a:schemeClr val="tx1"/>
                  </a:solidFill>
                </a:ln>
                <a:effectLst>
                  <a:outerShdw blurRad="292100" dist="139700" dir="2700000" algn="tl" rotWithShape="0">
                    <a:srgbClr val="333333">
                      <a:alpha val="65000"/>
                    </a:srgbClr>
                  </a:outerShdw>
                </a:effectLst>
              </p:spPr>
            </p:pic>
            <p:pic>
              <p:nvPicPr>
                <p:cNvPr id="19" name="Picture 18" descr="A picture containing text&#10;&#10;Description automatically generated">
                  <a:extLst>
                    <a:ext uri="{FF2B5EF4-FFF2-40B4-BE49-F238E27FC236}">
                      <a16:creationId xmlns="" xmlns:a16="http://schemas.microsoft.com/office/drawing/2014/main" id="{1E7A230C-C80A-4652-8B8E-0235E37F45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021" y="1486920"/>
                  <a:ext cx="2837979" cy="945993"/>
                </a:xfrm>
                <a:prstGeom prst="rect">
                  <a:avLst/>
                </a:prstGeom>
                <a:ln>
                  <a:solidFill>
                    <a:schemeClr val="tx1"/>
                  </a:solidFill>
                </a:ln>
                <a:effectLst>
                  <a:outerShdw blurRad="292100" dist="139700" dir="2700000" algn="tl" rotWithShape="0">
                    <a:srgbClr val="333333">
                      <a:alpha val="65000"/>
                    </a:srgbClr>
                  </a:outerShdw>
                </a:effectLst>
              </p:spPr>
            </p:pic>
            <p:pic>
              <p:nvPicPr>
                <p:cNvPr id="21" name="Graphic 20" descr="Clipboard Partially Checked with solid fill">
                  <a:extLst>
                    <a:ext uri="{FF2B5EF4-FFF2-40B4-BE49-F238E27FC236}">
                      <a16:creationId xmlns="" xmlns:a16="http://schemas.microsoft.com/office/drawing/2014/main" id="{FA4DBB1C-582A-4BAD-B36F-59770E178DE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9315767" y="3715235"/>
                  <a:ext cx="1514475" cy="1514475"/>
                </a:xfrm>
                <a:prstGeom prst="rect">
                  <a:avLst/>
                </a:prstGeom>
                <a:effectLst>
                  <a:outerShdw blurRad="292100" dist="139700" dir="2700000" algn="tl" rotWithShape="0">
                    <a:srgbClr val="333333">
                      <a:alpha val="65000"/>
                    </a:srgbClr>
                  </a:outerShdw>
                </a:effectLst>
              </p:spPr>
            </p:pic>
          </p:grpSp>
          <p:sp>
            <p:nvSpPr>
              <p:cNvPr id="2" name="TextBox 1">
                <a:extLst>
                  <a:ext uri="{FF2B5EF4-FFF2-40B4-BE49-F238E27FC236}">
                    <a16:creationId xmlns="" xmlns:a16="http://schemas.microsoft.com/office/drawing/2014/main" id="{1D46A293-D635-4C60-AC8C-139EEAF4D100}"/>
                  </a:ext>
                </a:extLst>
              </p:cNvPr>
              <p:cNvSpPr txBox="1"/>
              <p:nvPr/>
            </p:nvSpPr>
            <p:spPr>
              <a:xfrm>
                <a:off x="455215" y="5320568"/>
                <a:ext cx="3366371" cy="307777"/>
              </a:xfrm>
              <a:prstGeom prst="rect">
                <a:avLst/>
              </a:prstGeom>
              <a:noFill/>
            </p:spPr>
            <p:txBody>
              <a:bodyPr wrap="none" rtlCol="0">
                <a:spAutoFit/>
              </a:bodyPr>
              <a:lstStyle/>
              <a:p>
                <a:r>
                  <a:rPr lang="en-US" sz="1400" b="1" dirty="0"/>
                  <a:t>The “EDGE” acronym for teaching/learning</a:t>
                </a:r>
              </a:p>
            </p:txBody>
          </p:sp>
        </p:grpSp>
        <p:sp>
          <p:nvSpPr>
            <p:cNvPr id="11" name="Rectangle: Rounded Corners 10">
              <a:extLst>
                <a:ext uri="{FF2B5EF4-FFF2-40B4-BE49-F238E27FC236}">
                  <a16:creationId xmlns="" xmlns:a16="http://schemas.microsoft.com/office/drawing/2014/main" id="{EAEE53C9-8241-4812-A384-118B1EE155FC}"/>
                </a:ext>
              </a:extLst>
            </p:cNvPr>
            <p:cNvSpPr/>
            <p:nvPr/>
          </p:nvSpPr>
          <p:spPr>
            <a:xfrm>
              <a:off x="3429000" y="2533650"/>
              <a:ext cx="2095023" cy="1247775"/>
            </a:xfrm>
            <a:prstGeom prst="roundRect">
              <a:avLst/>
            </a:prstGeom>
            <a:no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03848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Three brushes with paint tube and a swash of paint">
            <a:extLst>
              <a:ext uri="{FF2B5EF4-FFF2-40B4-BE49-F238E27FC236}">
                <a16:creationId xmlns="" xmlns:a16="http://schemas.microsoft.com/office/drawing/2014/main" id="{EFDEE867-4656-4A4B-8EF8-8CE4097934E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022046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Unser Code aller Programmier-Projekte nun auf GitHub - Modellbahn-Anlage.d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2792" y="5361127"/>
            <a:ext cx="2589085" cy="14295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p:cNvPicPr>
          <p:nvPr/>
        </p:nvPicPr>
        <p:blipFill>
          <a:blip r:embed="rId3"/>
          <a:stretch>
            <a:fillRect/>
          </a:stretch>
        </p:blipFill>
        <p:spPr>
          <a:xfrm>
            <a:off x="2483224" y="3106619"/>
            <a:ext cx="6544770" cy="1483665"/>
          </a:xfrm>
          <a:prstGeom prst="rect">
            <a:avLst/>
          </a:prstGeom>
        </p:spPr>
      </p:pic>
      <p:pic>
        <p:nvPicPr>
          <p:cNvPr id="8" name="Picture 8"/>
          <p:cNvPicPr>
            <a:picLocks noChangeAspect="1"/>
          </p:cNvPicPr>
          <p:nvPr/>
        </p:nvPicPr>
        <p:blipFill>
          <a:blip r:embed="rId4"/>
          <a:stretch>
            <a:fillRect/>
          </a:stretch>
        </p:blipFill>
        <p:spPr>
          <a:xfrm>
            <a:off x="8483878" y="1404870"/>
            <a:ext cx="2305117" cy="1212073"/>
          </a:xfrm>
          <a:prstGeom prst="rect">
            <a:avLst/>
          </a:prstGeom>
        </p:spPr>
      </p:pic>
      <p:pic>
        <p:nvPicPr>
          <p:cNvPr id="10" name="Picture 10"/>
          <p:cNvPicPr>
            <a:picLocks noChangeAspect="1"/>
          </p:cNvPicPr>
          <p:nvPr/>
        </p:nvPicPr>
        <p:blipFill>
          <a:blip r:embed="rId5"/>
          <a:stretch>
            <a:fillRect/>
          </a:stretch>
        </p:blipFill>
        <p:spPr>
          <a:xfrm>
            <a:off x="6006453" y="1577051"/>
            <a:ext cx="1810675" cy="1810735"/>
          </a:xfrm>
          <a:prstGeom prst="rect">
            <a:avLst/>
          </a:prstGeom>
        </p:spPr>
      </p:pic>
      <p:pic>
        <p:nvPicPr>
          <p:cNvPr id="12" name="Picture 12"/>
          <p:cNvPicPr>
            <a:picLocks noChangeAspect="1"/>
          </p:cNvPicPr>
          <p:nvPr/>
        </p:nvPicPr>
        <p:blipFill>
          <a:blip r:embed="rId6"/>
          <a:stretch>
            <a:fillRect/>
          </a:stretch>
        </p:blipFill>
        <p:spPr>
          <a:xfrm>
            <a:off x="8576310" y="3292560"/>
            <a:ext cx="2427672" cy="483600"/>
          </a:xfrm>
          <a:prstGeom prst="rect">
            <a:avLst/>
          </a:prstGeom>
        </p:spPr>
      </p:pic>
      <p:pic>
        <p:nvPicPr>
          <p:cNvPr id="14" name="Picture 14"/>
          <p:cNvPicPr>
            <a:picLocks noChangeAspect="1"/>
          </p:cNvPicPr>
          <p:nvPr/>
        </p:nvPicPr>
        <p:blipFill>
          <a:blip r:embed="rId7"/>
          <a:stretch>
            <a:fillRect/>
          </a:stretch>
        </p:blipFill>
        <p:spPr>
          <a:xfrm>
            <a:off x="9549761" y="4220202"/>
            <a:ext cx="1737853" cy="1117191"/>
          </a:xfrm>
          <a:prstGeom prst="rect">
            <a:avLst/>
          </a:prstGeom>
        </p:spPr>
      </p:pic>
      <p:pic>
        <p:nvPicPr>
          <p:cNvPr id="3" name="Picture 3"/>
          <p:cNvPicPr>
            <a:picLocks noChangeAspect="1"/>
          </p:cNvPicPr>
          <p:nvPr/>
        </p:nvPicPr>
        <p:blipFill>
          <a:blip r:embed="rId8"/>
          <a:stretch>
            <a:fillRect/>
          </a:stretch>
        </p:blipFill>
        <p:spPr>
          <a:xfrm>
            <a:off x="1013877" y="1547848"/>
            <a:ext cx="2743200" cy="923544"/>
          </a:xfrm>
          <a:prstGeom prst="rect">
            <a:avLst/>
          </a:prstGeom>
        </p:spPr>
      </p:pic>
      <p:pic>
        <p:nvPicPr>
          <p:cNvPr id="9" name="Picture 10"/>
          <p:cNvPicPr>
            <a:picLocks noChangeAspect="1"/>
          </p:cNvPicPr>
          <p:nvPr/>
        </p:nvPicPr>
        <p:blipFill>
          <a:blip r:embed="rId9"/>
          <a:stretch>
            <a:fillRect/>
          </a:stretch>
        </p:blipFill>
        <p:spPr>
          <a:xfrm>
            <a:off x="451111" y="2747741"/>
            <a:ext cx="1623069" cy="1573238"/>
          </a:xfrm>
          <a:prstGeom prst="rect">
            <a:avLst/>
          </a:prstGeom>
        </p:spPr>
      </p:pic>
      <p:pic>
        <p:nvPicPr>
          <p:cNvPr id="13" name="Picture 14"/>
          <p:cNvPicPr>
            <a:picLocks noChangeAspect="1"/>
          </p:cNvPicPr>
          <p:nvPr/>
        </p:nvPicPr>
        <p:blipFill>
          <a:blip r:embed="rId10"/>
          <a:stretch>
            <a:fillRect/>
          </a:stretch>
        </p:blipFill>
        <p:spPr>
          <a:xfrm>
            <a:off x="7817128" y="5001408"/>
            <a:ext cx="1333500" cy="1123950"/>
          </a:xfrm>
          <a:prstGeom prst="rect">
            <a:avLst/>
          </a:prstGeom>
        </p:spPr>
      </p:pic>
      <p:sp>
        <p:nvSpPr>
          <p:cNvPr id="16" name="TextBox 15"/>
          <p:cNvSpPr txBox="1"/>
          <p:nvPr/>
        </p:nvSpPr>
        <p:spPr>
          <a:xfrm>
            <a:off x="7541484" y="5827069"/>
            <a:ext cx="4173640" cy="67710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FFC000"/>
                </a:solidFill>
              </a:rPr>
              <a:t>MRAN </a:t>
            </a:r>
          </a:p>
          <a:p>
            <a:r>
              <a:rPr lang="en-US" dirty="0"/>
              <a:t>Microsoft </a:t>
            </a:r>
            <a:r>
              <a:rPr lang="en-US" dirty="0" smtClean="0"/>
              <a:t>purchased </a:t>
            </a:r>
            <a:r>
              <a:rPr lang="en-US" dirty="0"/>
              <a:t>Revolution analytics</a:t>
            </a:r>
          </a:p>
        </p:txBody>
      </p:sp>
      <p:pic>
        <p:nvPicPr>
          <p:cNvPr id="17" name="Picture 17"/>
          <p:cNvPicPr>
            <a:picLocks noChangeAspect="1"/>
          </p:cNvPicPr>
          <p:nvPr/>
        </p:nvPicPr>
        <p:blipFill>
          <a:blip r:embed="rId11"/>
          <a:stretch>
            <a:fillRect/>
          </a:stretch>
        </p:blipFill>
        <p:spPr>
          <a:xfrm>
            <a:off x="760649" y="5969589"/>
            <a:ext cx="3087189" cy="695187"/>
          </a:xfrm>
          <a:prstGeom prst="rect">
            <a:avLst/>
          </a:prstGeom>
        </p:spPr>
      </p:pic>
      <p:pic>
        <p:nvPicPr>
          <p:cNvPr id="19" name="Picture 19"/>
          <p:cNvPicPr>
            <a:picLocks noChangeAspect="1"/>
          </p:cNvPicPr>
          <p:nvPr/>
        </p:nvPicPr>
        <p:blipFill>
          <a:blip r:embed="rId12"/>
          <a:stretch>
            <a:fillRect/>
          </a:stretch>
        </p:blipFill>
        <p:spPr>
          <a:xfrm>
            <a:off x="480244" y="4821502"/>
            <a:ext cx="2384773" cy="647563"/>
          </a:xfrm>
          <a:prstGeom prst="rect">
            <a:avLst/>
          </a:prstGeom>
        </p:spPr>
      </p:pic>
      <p:pic>
        <p:nvPicPr>
          <p:cNvPr id="11" name="Picture 10"/>
          <p:cNvPicPr>
            <a:picLocks noChangeAspect="1"/>
          </p:cNvPicPr>
          <p:nvPr/>
        </p:nvPicPr>
        <p:blipFill>
          <a:blip r:embed="rId13"/>
          <a:stretch>
            <a:fillRect/>
          </a:stretch>
        </p:blipFill>
        <p:spPr>
          <a:xfrm>
            <a:off x="3125901" y="4927866"/>
            <a:ext cx="2252964" cy="1207471"/>
          </a:xfrm>
          <a:prstGeom prst="rect">
            <a:avLst/>
          </a:prstGeom>
        </p:spPr>
      </p:pic>
    </p:spTree>
    <p:extLst>
      <p:ext uri="{BB962C8B-B14F-4D97-AF65-F5344CB8AC3E}">
        <p14:creationId xmlns:p14="http://schemas.microsoft.com/office/powerpoint/2010/main" val="183450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2"/>
          <a:stretch>
            <a:fillRect/>
          </a:stretch>
        </p:blipFill>
        <p:spPr>
          <a:xfrm>
            <a:off x="4925229" y="2533650"/>
            <a:ext cx="2143125" cy="2143125"/>
          </a:xfrm>
          <a:prstGeom prst="rect">
            <a:avLst/>
          </a:prstGeom>
        </p:spPr>
      </p:pic>
      <p:pic>
        <p:nvPicPr>
          <p:cNvPr id="7" name="Picture 7"/>
          <p:cNvPicPr>
            <a:picLocks noChangeAspect="1"/>
          </p:cNvPicPr>
          <p:nvPr/>
        </p:nvPicPr>
        <p:blipFill>
          <a:blip r:embed="rId3"/>
          <a:stretch>
            <a:fillRect/>
          </a:stretch>
        </p:blipFill>
        <p:spPr>
          <a:xfrm>
            <a:off x="3153291" y="1333935"/>
            <a:ext cx="1256920" cy="1228221"/>
          </a:xfrm>
          <a:prstGeom prst="rect">
            <a:avLst/>
          </a:prstGeom>
        </p:spPr>
      </p:pic>
      <p:sp>
        <p:nvSpPr>
          <p:cNvPr id="8" name="Rectangle 7"/>
          <p:cNvSpPr/>
          <p:nvPr/>
        </p:nvSpPr>
        <p:spPr>
          <a:xfrm>
            <a:off x="6979052" y="1682235"/>
            <a:ext cx="1152144" cy="4847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p:cNvPicPr>
            <a:picLocks noChangeAspect="1"/>
          </p:cNvPicPr>
          <p:nvPr/>
        </p:nvPicPr>
        <p:blipFill>
          <a:blip r:embed="rId4"/>
          <a:stretch>
            <a:fillRect/>
          </a:stretch>
        </p:blipFill>
        <p:spPr>
          <a:xfrm>
            <a:off x="7166567" y="1790700"/>
            <a:ext cx="838200" cy="228600"/>
          </a:xfrm>
          <a:prstGeom prst="rect">
            <a:avLst/>
          </a:prstGeom>
        </p:spPr>
      </p:pic>
      <p:pic>
        <p:nvPicPr>
          <p:cNvPr id="9" name="Picture 9"/>
          <p:cNvPicPr>
            <a:picLocks noChangeAspect="1"/>
          </p:cNvPicPr>
          <p:nvPr/>
        </p:nvPicPr>
        <p:blipFill rotWithShape="1">
          <a:blip r:embed="rId5"/>
          <a:srcRect l="2280" t="15277" r="2425" b="15426"/>
          <a:stretch/>
        </p:blipFill>
        <p:spPr>
          <a:xfrm>
            <a:off x="4617820" y="1286220"/>
            <a:ext cx="2160287" cy="990078"/>
          </a:xfrm>
          <a:prstGeom prst="rect">
            <a:avLst/>
          </a:prstGeom>
        </p:spPr>
      </p:pic>
      <p:pic>
        <p:nvPicPr>
          <p:cNvPr id="11" name="Picture 11"/>
          <p:cNvPicPr>
            <a:picLocks noChangeAspect="1"/>
          </p:cNvPicPr>
          <p:nvPr/>
        </p:nvPicPr>
        <p:blipFill>
          <a:blip r:embed="rId6"/>
          <a:stretch>
            <a:fillRect/>
          </a:stretch>
        </p:blipFill>
        <p:spPr>
          <a:xfrm>
            <a:off x="8926384" y="1834622"/>
            <a:ext cx="1228726" cy="1228875"/>
          </a:xfrm>
          <a:prstGeom prst="rect">
            <a:avLst/>
          </a:prstGeom>
        </p:spPr>
      </p:pic>
      <p:pic>
        <p:nvPicPr>
          <p:cNvPr id="13" name="Picture 13"/>
          <p:cNvPicPr>
            <a:picLocks noChangeAspect="1"/>
          </p:cNvPicPr>
          <p:nvPr/>
        </p:nvPicPr>
        <p:blipFill>
          <a:blip r:embed="rId7"/>
          <a:stretch>
            <a:fillRect/>
          </a:stretch>
        </p:blipFill>
        <p:spPr>
          <a:xfrm>
            <a:off x="8971280" y="3076575"/>
            <a:ext cx="1136956" cy="1251368"/>
          </a:xfrm>
          <a:prstGeom prst="rect">
            <a:avLst/>
          </a:prstGeom>
        </p:spPr>
      </p:pic>
      <p:cxnSp>
        <p:nvCxnSpPr>
          <p:cNvPr id="15" name="Straight Arrow Connector 14"/>
          <p:cNvCxnSpPr/>
          <p:nvPr/>
        </p:nvCxnSpPr>
        <p:spPr>
          <a:xfrm>
            <a:off x="3381928" y="3097269"/>
            <a:ext cx="1764791" cy="40242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4276546" y="2512340"/>
            <a:ext cx="1042417" cy="6949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5851524" y="2034218"/>
            <a:ext cx="1" cy="92354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H="1">
            <a:off x="6466659" y="2254747"/>
            <a:ext cx="850391" cy="94182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flipH="1">
            <a:off x="6679835" y="2624142"/>
            <a:ext cx="2029967" cy="77726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flipH="1">
            <a:off x="6780078" y="3806416"/>
            <a:ext cx="2258566" cy="1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Picture 26"/>
          <p:cNvPicPr>
            <a:picLocks noChangeAspect="1"/>
          </p:cNvPicPr>
          <p:nvPr/>
        </p:nvPicPr>
        <p:blipFill>
          <a:blip r:embed="rId8"/>
          <a:stretch>
            <a:fillRect/>
          </a:stretch>
        </p:blipFill>
        <p:spPr>
          <a:xfrm>
            <a:off x="1829098" y="5153025"/>
            <a:ext cx="1200389" cy="1172873"/>
          </a:xfrm>
          <a:prstGeom prst="rect">
            <a:avLst/>
          </a:prstGeom>
        </p:spPr>
      </p:pic>
      <p:pic>
        <p:nvPicPr>
          <p:cNvPr id="28" name="Picture 28"/>
          <p:cNvPicPr>
            <a:picLocks noChangeAspect="1"/>
          </p:cNvPicPr>
          <p:nvPr/>
        </p:nvPicPr>
        <p:blipFill>
          <a:blip r:embed="rId9"/>
          <a:stretch>
            <a:fillRect/>
          </a:stretch>
        </p:blipFill>
        <p:spPr>
          <a:xfrm>
            <a:off x="1878219" y="2448122"/>
            <a:ext cx="1280694" cy="1255155"/>
          </a:xfrm>
          <a:prstGeom prst="rect">
            <a:avLst/>
          </a:prstGeom>
        </p:spPr>
      </p:pic>
      <p:pic>
        <p:nvPicPr>
          <p:cNvPr id="30" name="Picture 30"/>
          <p:cNvPicPr>
            <a:picLocks noChangeAspect="1"/>
          </p:cNvPicPr>
          <p:nvPr/>
        </p:nvPicPr>
        <p:blipFill>
          <a:blip r:embed="rId10"/>
          <a:stretch>
            <a:fillRect/>
          </a:stretch>
        </p:blipFill>
        <p:spPr>
          <a:xfrm>
            <a:off x="3815079" y="5139676"/>
            <a:ext cx="1217287" cy="1219850"/>
          </a:xfrm>
          <a:prstGeom prst="rect">
            <a:avLst/>
          </a:prstGeom>
        </p:spPr>
      </p:pic>
      <p:pic>
        <p:nvPicPr>
          <p:cNvPr id="34" name="Picture 34"/>
          <p:cNvPicPr>
            <a:picLocks noChangeAspect="1"/>
          </p:cNvPicPr>
          <p:nvPr/>
        </p:nvPicPr>
        <p:blipFill>
          <a:blip r:embed="rId11"/>
          <a:stretch>
            <a:fillRect/>
          </a:stretch>
        </p:blipFill>
        <p:spPr>
          <a:xfrm>
            <a:off x="8364317" y="5153027"/>
            <a:ext cx="2351773" cy="1317280"/>
          </a:xfrm>
          <a:prstGeom prst="rect">
            <a:avLst/>
          </a:prstGeom>
        </p:spPr>
      </p:pic>
      <p:pic>
        <p:nvPicPr>
          <p:cNvPr id="36" name="Picture 36"/>
          <p:cNvPicPr>
            <a:picLocks noChangeAspect="1"/>
          </p:cNvPicPr>
          <p:nvPr/>
        </p:nvPicPr>
        <p:blipFill>
          <a:blip r:embed="rId12"/>
          <a:stretch>
            <a:fillRect/>
          </a:stretch>
        </p:blipFill>
        <p:spPr>
          <a:xfrm>
            <a:off x="5998265" y="4914900"/>
            <a:ext cx="1795272" cy="1795328"/>
          </a:xfrm>
          <a:prstGeom prst="rect">
            <a:avLst/>
          </a:prstGeom>
        </p:spPr>
      </p:pic>
      <p:cxnSp>
        <p:nvCxnSpPr>
          <p:cNvPr id="38" name="Straight Arrow Connector 37"/>
          <p:cNvCxnSpPr/>
          <p:nvPr/>
        </p:nvCxnSpPr>
        <p:spPr>
          <a:xfrm flipH="1">
            <a:off x="3022066" y="4033956"/>
            <a:ext cx="2743198" cy="10241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p:cNvCxnSpPr>
          <p:nvPr/>
        </p:nvCxnSpPr>
        <p:spPr>
          <a:xfrm flipH="1">
            <a:off x="4851179" y="4055192"/>
            <a:ext cx="987551" cy="10332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p:cNvCxnSpPr>
          <p:nvPr/>
        </p:nvCxnSpPr>
        <p:spPr>
          <a:xfrm>
            <a:off x="5987594" y="4072978"/>
            <a:ext cx="502921" cy="10058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p:cNvCxnSpPr>
          <p:nvPr/>
        </p:nvCxnSpPr>
        <p:spPr>
          <a:xfrm>
            <a:off x="6116051" y="4033000"/>
            <a:ext cx="2029968" cy="1051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277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8" name="Google Shape;323;p18"/>
          <p:cNvPicPr preferRelativeResize="0"/>
          <p:nvPr/>
        </p:nvPicPr>
        <p:blipFill rotWithShape="1">
          <a:blip r:embed="rId3">
            <a:alphaModFix/>
          </a:blip>
          <a:srcRect l="5500" t="13726" r="8562"/>
          <a:stretch/>
        </p:blipFill>
        <p:spPr>
          <a:xfrm>
            <a:off x="3491308" y="1443454"/>
            <a:ext cx="3637361" cy="2094825"/>
          </a:xfrm>
          <a:prstGeom prst="rect">
            <a:avLst/>
          </a:prstGeom>
          <a:noFill/>
          <a:ln>
            <a:noFill/>
          </a:ln>
        </p:spPr>
      </p:pic>
      <p:pic>
        <p:nvPicPr>
          <p:cNvPr id="14" name="Google Shape;477;p19"/>
          <p:cNvPicPr preferRelativeResize="0"/>
          <p:nvPr/>
        </p:nvPicPr>
        <p:blipFill rotWithShape="1">
          <a:blip r:embed="rId4">
            <a:alphaModFix/>
          </a:blip>
          <a:srcRect t="15591"/>
          <a:stretch/>
        </p:blipFill>
        <p:spPr>
          <a:xfrm>
            <a:off x="0" y="4731949"/>
            <a:ext cx="3444004" cy="1645427"/>
          </a:xfrm>
          <a:prstGeom prst="rect">
            <a:avLst/>
          </a:prstGeom>
          <a:noFill/>
          <a:ln>
            <a:noFill/>
          </a:ln>
        </p:spPr>
      </p:pic>
      <p:sp>
        <p:nvSpPr>
          <p:cNvPr id="170" name="Google Shape;170;ge1146ef680_0_8"/>
          <p:cNvSpPr txBox="1"/>
          <p:nvPr/>
        </p:nvSpPr>
        <p:spPr>
          <a:xfrm>
            <a:off x="7835154" y="6216385"/>
            <a:ext cx="4330501" cy="507801"/>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050" b="0" i="1" u="none" strike="noStrike" cap="none" dirty="0">
                <a:solidFill>
                  <a:srgbClr val="000000"/>
                </a:solidFill>
                <a:latin typeface="Calibri"/>
                <a:ea typeface="Calibri"/>
                <a:cs typeface="Calibri"/>
                <a:sym typeface="Calibri"/>
              </a:rPr>
              <a:t>SOURCE: Jarvis et al, </a:t>
            </a:r>
            <a:r>
              <a:rPr lang="en-US" sz="1050" b="0" i="1" u="none" strike="noStrike" cap="none" dirty="0">
                <a:solidFill>
                  <a:srgbClr val="1B3051"/>
                </a:solidFill>
                <a:latin typeface="Calibri"/>
                <a:ea typeface="Calibri"/>
                <a:cs typeface="Calibri"/>
                <a:sym typeface="Calibri"/>
              </a:rPr>
              <a:t>The impact of local and national restrictions in response to COVID-19 on social contacts in England: a longitudinal natural experiment</a:t>
            </a:r>
            <a:endParaRPr sz="1200" b="0" i="1" u="none" strike="noStrike" cap="none" dirty="0">
              <a:solidFill>
                <a:srgbClr val="000000"/>
              </a:solidFill>
              <a:latin typeface="Calibri"/>
              <a:ea typeface="Calibri"/>
              <a:cs typeface="Calibri"/>
              <a:sym typeface="Calibri"/>
            </a:endParaRPr>
          </a:p>
        </p:txBody>
      </p:sp>
      <p:pic>
        <p:nvPicPr>
          <p:cNvPr id="173" name="Google Shape;173;ge1146ef680_0_8"/>
          <p:cNvPicPr preferRelativeResize="0"/>
          <p:nvPr/>
        </p:nvPicPr>
        <p:blipFill rotWithShape="1">
          <a:blip r:embed="rId5">
            <a:alphaModFix/>
          </a:blip>
          <a:srcRect/>
          <a:stretch/>
        </p:blipFill>
        <p:spPr>
          <a:xfrm>
            <a:off x="7826194" y="3693457"/>
            <a:ext cx="4130501" cy="2513962"/>
          </a:xfrm>
          <a:prstGeom prst="rect">
            <a:avLst/>
          </a:prstGeom>
          <a:noFill/>
          <a:ln w="9525" cap="flat" cmpd="sng">
            <a:noFill/>
            <a:prstDash val="solid"/>
            <a:round/>
            <a:headEnd type="none" w="sm" len="sm"/>
            <a:tailEnd type="none" w="sm" len="sm"/>
          </a:ln>
        </p:spPr>
      </p:pic>
      <p:pic>
        <p:nvPicPr>
          <p:cNvPr id="174" name="Google Shape;174;ge1146ef680_0_8"/>
          <p:cNvPicPr preferRelativeResize="0"/>
          <p:nvPr/>
        </p:nvPicPr>
        <p:blipFill rotWithShape="1">
          <a:blip r:embed="rId6">
            <a:alphaModFix/>
          </a:blip>
          <a:srcRect/>
          <a:stretch/>
        </p:blipFill>
        <p:spPr>
          <a:xfrm rot="20849635">
            <a:off x="7105743" y="1555520"/>
            <a:ext cx="2077458" cy="2101799"/>
          </a:xfrm>
          <a:prstGeom prst="rect">
            <a:avLst/>
          </a:prstGeom>
          <a:noFill/>
          <a:ln w="9525" cap="flat" cmpd="sng">
            <a:solidFill>
              <a:srgbClr val="888888"/>
            </a:solidFill>
            <a:prstDash val="solid"/>
            <a:round/>
            <a:headEnd type="none" w="sm" len="sm"/>
            <a:tailEnd type="none" w="sm" len="sm"/>
          </a:ln>
        </p:spPr>
      </p:pic>
      <p:pic>
        <p:nvPicPr>
          <p:cNvPr id="12" name="Google Shape;471;p18"/>
          <p:cNvPicPr preferRelativeResize="0"/>
          <p:nvPr/>
        </p:nvPicPr>
        <p:blipFill rotWithShape="1">
          <a:blip r:embed="rId7">
            <a:alphaModFix/>
          </a:blip>
          <a:srcRect t="12552"/>
          <a:stretch/>
        </p:blipFill>
        <p:spPr>
          <a:xfrm>
            <a:off x="3375921" y="3918986"/>
            <a:ext cx="4441027" cy="2551299"/>
          </a:xfrm>
          <a:prstGeom prst="rect">
            <a:avLst/>
          </a:prstGeom>
          <a:noFill/>
          <a:ln>
            <a:noFill/>
          </a:ln>
        </p:spPr>
      </p:pic>
      <p:pic>
        <p:nvPicPr>
          <p:cNvPr id="9" name="Google Shape;487;p20"/>
          <p:cNvPicPr preferRelativeResize="0"/>
          <p:nvPr/>
        </p:nvPicPr>
        <p:blipFill rotWithShape="1">
          <a:blip r:embed="rId8">
            <a:alphaModFix/>
          </a:blip>
          <a:srcRect/>
          <a:stretch/>
        </p:blipFill>
        <p:spPr>
          <a:xfrm>
            <a:off x="9435678" y="1237130"/>
            <a:ext cx="2464646" cy="2096723"/>
          </a:xfrm>
          <a:prstGeom prst="rect">
            <a:avLst/>
          </a:prstGeom>
          <a:noFill/>
          <a:ln>
            <a:noFill/>
          </a:ln>
        </p:spPr>
      </p:pic>
      <p:sp>
        <p:nvSpPr>
          <p:cNvPr id="11" name="Google Shape;175;ge1146ef680_0_8"/>
          <p:cNvSpPr txBox="1"/>
          <p:nvPr/>
        </p:nvSpPr>
        <p:spPr>
          <a:xfrm>
            <a:off x="9683439" y="3376712"/>
            <a:ext cx="2315335" cy="3231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900" b="0" i="1" u="none" strike="noStrike" cap="none" dirty="0">
                <a:solidFill>
                  <a:srgbClr val="000000"/>
                </a:solidFill>
                <a:latin typeface="Calibri"/>
                <a:ea typeface="Calibri"/>
                <a:cs typeface="Calibri"/>
                <a:sym typeface="Calibri"/>
              </a:rPr>
              <a:t>SOURCE: R epi handbook; </a:t>
            </a:r>
            <a:r>
              <a:rPr lang="en-US" sz="900" b="0" i="1" u="none" strike="noStrike" cap="none" dirty="0" smtClean="0">
                <a:solidFill>
                  <a:srgbClr val="000000"/>
                </a:solidFill>
                <a:latin typeface="Calibri"/>
                <a:ea typeface="Calibri"/>
                <a:cs typeface="Calibri"/>
                <a:sym typeface="Calibri"/>
              </a:rPr>
              <a:t>phylogenetic trees</a:t>
            </a:r>
            <a:endParaRPr sz="1050" b="0" i="1" u="none" strike="noStrike" cap="none" dirty="0">
              <a:solidFill>
                <a:srgbClr val="000000"/>
              </a:solidFill>
              <a:latin typeface="Calibri"/>
              <a:ea typeface="Calibri"/>
              <a:cs typeface="Calibri"/>
              <a:sym typeface="Calibri"/>
            </a:endParaRPr>
          </a:p>
        </p:txBody>
      </p:sp>
      <p:sp>
        <p:nvSpPr>
          <p:cNvPr id="175" name="Google Shape;175;ge1146ef680_0_8"/>
          <p:cNvSpPr txBox="1"/>
          <p:nvPr/>
        </p:nvSpPr>
        <p:spPr>
          <a:xfrm rot="20848127">
            <a:off x="7251533" y="3642404"/>
            <a:ext cx="2315335" cy="323135"/>
          </a:xfrm>
          <a:prstGeom prst="rect">
            <a:avLst/>
          </a:prstGeom>
          <a:solidFill>
            <a:schemeClr val="bg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900" b="0" i="1" u="none" strike="noStrike" cap="none" dirty="0">
                <a:solidFill>
                  <a:srgbClr val="000000"/>
                </a:solidFill>
                <a:latin typeface="Calibri"/>
                <a:ea typeface="Calibri"/>
                <a:cs typeface="Calibri"/>
                <a:sym typeface="Calibri"/>
              </a:rPr>
              <a:t>SOURCE: R epi handbook; transmission chains</a:t>
            </a:r>
            <a:endParaRPr sz="1050" b="0" i="1" u="none" strike="noStrike" cap="none" dirty="0">
              <a:solidFill>
                <a:srgbClr val="000000"/>
              </a:solidFill>
              <a:latin typeface="Calibri"/>
              <a:ea typeface="Calibri"/>
              <a:cs typeface="Calibri"/>
              <a:sym typeface="Calibri"/>
            </a:endParaRPr>
          </a:p>
        </p:txBody>
      </p:sp>
      <p:sp>
        <p:nvSpPr>
          <p:cNvPr id="13" name="Google Shape;175;ge1146ef680_0_8"/>
          <p:cNvSpPr txBox="1"/>
          <p:nvPr/>
        </p:nvSpPr>
        <p:spPr>
          <a:xfrm>
            <a:off x="3444004" y="6386057"/>
            <a:ext cx="2315335" cy="3231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900" b="0" i="1" u="none" strike="noStrike" cap="none" dirty="0">
                <a:solidFill>
                  <a:srgbClr val="000000"/>
                </a:solidFill>
                <a:latin typeface="Calibri"/>
                <a:ea typeface="Calibri"/>
                <a:cs typeface="Calibri"/>
                <a:sym typeface="Calibri"/>
              </a:rPr>
              <a:t>SOURCE: R epi handbook; </a:t>
            </a:r>
            <a:r>
              <a:rPr lang="en-US" sz="900" i="1" dirty="0" smtClean="0">
                <a:solidFill>
                  <a:srgbClr val="000000"/>
                </a:solidFill>
                <a:latin typeface="Calibri"/>
                <a:ea typeface="Calibri"/>
                <a:cs typeface="Calibri"/>
                <a:sym typeface="Calibri"/>
              </a:rPr>
              <a:t>GIS basics</a:t>
            </a:r>
            <a:endParaRPr sz="1050" b="0" i="1" u="none" strike="noStrike" cap="none" dirty="0">
              <a:solidFill>
                <a:srgbClr val="000000"/>
              </a:solidFill>
              <a:latin typeface="Calibri"/>
              <a:ea typeface="Calibri"/>
              <a:cs typeface="Calibri"/>
              <a:sym typeface="Calibri"/>
            </a:endParaRPr>
          </a:p>
        </p:txBody>
      </p:sp>
      <p:pic>
        <p:nvPicPr>
          <p:cNvPr id="15" name="Google Shape;335;p19"/>
          <p:cNvPicPr preferRelativeResize="0"/>
          <p:nvPr/>
        </p:nvPicPr>
        <p:blipFill rotWithShape="1">
          <a:blip r:embed="rId9">
            <a:alphaModFix/>
          </a:blip>
          <a:srcRect/>
          <a:stretch/>
        </p:blipFill>
        <p:spPr>
          <a:xfrm>
            <a:off x="24688" y="1686289"/>
            <a:ext cx="3803239" cy="2509195"/>
          </a:xfrm>
          <a:prstGeom prst="rect">
            <a:avLst/>
          </a:prstGeom>
          <a:noFill/>
          <a:ln>
            <a:noFill/>
          </a:ln>
        </p:spPr>
      </p:pic>
      <p:sp>
        <p:nvSpPr>
          <p:cNvPr id="16" name="Google Shape;175;ge1146ef680_0_8"/>
          <p:cNvSpPr txBox="1"/>
          <p:nvPr/>
        </p:nvSpPr>
        <p:spPr>
          <a:xfrm>
            <a:off x="22678" y="6308717"/>
            <a:ext cx="3106004" cy="3231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900" b="0" i="1" u="none" strike="noStrike" cap="none" dirty="0">
                <a:solidFill>
                  <a:srgbClr val="000000"/>
                </a:solidFill>
                <a:latin typeface="Calibri"/>
                <a:ea typeface="Calibri"/>
                <a:cs typeface="Calibri"/>
                <a:sym typeface="Calibri"/>
              </a:rPr>
              <a:t>SOURCE: R epi handbook; </a:t>
            </a:r>
            <a:r>
              <a:rPr lang="en-US" sz="900" i="1" dirty="0" smtClean="0">
                <a:solidFill>
                  <a:srgbClr val="000000"/>
                </a:solidFill>
                <a:latin typeface="Calibri"/>
                <a:ea typeface="Calibri"/>
                <a:cs typeface="Calibri"/>
                <a:sym typeface="Calibri"/>
              </a:rPr>
              <a:t>tables for presentation</a:t>
            </a:r>
            <a:endParaRPr sz="1050" b="0" i="1" u="none" strike="noStrike" cap="none" dirty="0">
              <a:solidFill>
                <a:srgbClr val="000000"/>
              </a:solidFill>
              <a:latin typeface="Calibri"/>
              <a:ea typeface="Calibri"/>
              <a:cs typeface="Calibri"/>
              <a:sym typeface="Calibri"/>
            </a:endParaRPr>
          </a:p>
        </p:txBody>
      </p:sp>
      <p:sp>
        <p:nvSpPr>
          <p:cNvPr id="17" name="Google Shape;175;ge1146ef680_0_8"/>
          <p:cNvSpPr txBox="1"/>
          <p:nvPr/>
        </p:nvSpPr>
        <p:spPr>
          <a:xfrm>
            <a:off x="30612" y="4115184"/>
            <a:ext cx="3106004" cy="3231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900" b="0" i="1" u="none" strike="noStrike" cap="none" dirty="0">
                <a:solidFill>
                  <a:srgbClr val="000000"/>
                </a:solidFill>
                <a:latin typeface="Calibri"/>
                <a:ea typeface="Calibri"/>
                <a:cs typeface="Calibri"/>
                <a:sym typeface="Calibri"/>
              </a:rPr>
              <a:t>SOURCE: R epi handbook; </a:t>
            </a:r>
            <a:r>
              <a:rPr lang="en-US" sz="900" i="1" dirty="0" smtClean="0">
                <a:solidFill>
                  <a:srgbClr val="000000"/>
                </a:solidFill>
                <a:latin typeface="Calibri"/>
                <a:ea typeface="Calibri"/>
                <a:cs typeface="Calibri"/>
                <a:sym typeface="Calibri"/>
              </a:rPr>
              <a:t>epidemic curves</a:t>
            </a:r>
            <a:endParaRPr sz="1050" b="0" i="1" u="none" strike="noStrike" cap="none" dirty="0">
              <a:solidFill>
                <a:srgbClr val="000000"/>
              </a:solidFill>
              <a:latin typeface="Calibri"/>
              <a:ea typeface="Calibri"/>
              <a:cs typeface="Calibri"/>
              <a:sym typeface="Calibri"/>
            </a:endParaRPr>
          </a:p>
        </p:txBody>
      </p:sp>
      <p:sp>
        <p:nvSpPr>
          <p:cNvPr id="19" name="Google Shape;175;ge1146ef680_0_8"/>
          <p:cNvSpPr txBox="1"/>
          <p:nvPr/>
        </p:nvSpPr>
        <p:spPr>
          <a:xfrm>
            <a:off x="3796819" y="3429943"/>
            <a:ext cx="3106004" cy="3231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900" b="0" i="1" u="none" strike="noStrike" cap="none" dirty="0">
                <a:solidFill>
                  <a:srgbClr val="000000"/>
                </a:solidFill>
                <a:latin typeface="Calibri"/>
                <a:ea typeface="Calibri"/>
                <a:cs typeface="Calibri"/>
                <a:sym typeface="Calibri"/>
              </a:rPr>
              <a:t>SOURCE: R epi handbook; </a:t>
            </a:r>
            <a:r>
              <a:rPr lang="en-US" sz="900" i="1" dirty="0" smtClean="0">
                <a:solidFill>
                  <a:srgbClr val="000000"/>
                </a:solidFill>
                <a:latin typeface="Calibri"/>
                <a:ea typeface="Calibri"/>
                <a:cs typeface="Calibri"/>
                <a:sym typeface="Calibri"/>
              </a:rPr>
              <a:t>survival analysis</a:t>
            </a:r>
            <a:endParaRPr sz="1050" b="0" i="1"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81489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7" name="Google Shape;137;ge1146ef680_0_24" descr="The title pages of three reports are overlaid on one another, each with a similar title such as “Epidemiology of laboratory-confirmed COVID-19 cases in Tower Hamlet, London”."/>
          <p:cNvPicPr preferRelativeResize="0"/>
          <p:nvPr/>
        </p:nvPicPr>
        <p:blipFill rotWithShape="1">
          <a:blip r:embed="rId3">
            <a:alphaModFix/>
          </a:blip>
          <a:srcRect l="3138"/>
          <a:stretch/>
        </p:blipFill>
        <p:spPr>
          <a:xfrm rot="1391614">
            <a:off x="5942445" y="701493"/>
            <a:ext cx="5634343" cy="6528631"/>
          </a:xfrm>
          <a:prstGeom prst="rect">
            <a:avLst/>
          </a:prstGeom>
          <a:noFill/>
          <a:ln>
            <a:noFill/>
          </a:ln>
        </p:spPr>
      </p:pic>
      <p:sp>
        <p:nvSpPr>
          <p:cNvPr id="138" name="Google Shape;138;ge1146ef680_0_24"/>
          <p:cNvSpPr txBox="1">
            <a:spLocks noGrp="1"/>
          </p:cNvSpPr>
          <p:nvPr>
            <p:ph type="body" idx="1"/>
          </p:nvPr>
        </p:nvSpPr>
        <p:spPr>
          <a:xfrm>
            <a:off x="185652" y="226173"/>
            <a:ext cx="70632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endParaRPr sz="2400" dirty="0">
              <a:latin typeface="Calibri" panose="020F0502020204030204" pitchFamily="34" charset="0"/>
              <a:ea typeface="Helvetica Neue"/>
              <a:cs typeface="Calibri" panose="020F0502020204030204" pitchFamily="34" charset="0"/>
              <a:sym typeface="Helvetica Neue"/>
            </a:endParaRPr>
          </a:p>
          <a:p>
            <a:pPr marL="0" lvl="0" indent="0" algn="l" rtl="0">
              <a:lnSpc>
                <a:spcPct val="90000"/>
              </a:lnSpc>
              <a:spcBef>
                <a:spcPts val="1000"/>
              </a:spcBef>
              <a:spcAft>
                <a:spcPts val="0"/>
              </a:spcAft>
              <a:buSzPts val="1800"/>
              <a:buNone/>
            </a:pPr>
            <a:endParaRPr b="1" dirty="0">
              <a:latin typeface="Calibri" panose="020F0502020204030204" pitchFamily="34" charset="0"/>
              <a:ea typeface="Helvetica Neue"/>
              <a:cs typeface="Calibri" panose="020F0502020204030204" pitchFamily="34" charset="0"/>
              <a:sym typeface="Helvetica Neue"/>
            </a:endParaRPr>
          </a:p>
        </p:txBody>
      </p:sp>
    </p:spTree>
    <p:extLst>
      <p:ext uri="{BB962C8B-B14F-4D97-AF65-F5344CB8AC3E}">
        <p14:creationId xmlns:p14="http://schemas.microsoft.com/office/powerpoint/2010/main" val="3530295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ge1146ef680_0_0"/>
          <p:cNvSpPr txBox="1">
            <a:spLocks noGrp="1"/>
          </p:cNvSpPr>
          <p:nvPr>
            <p:ph type="body" idx="1"/>
          </p:nvPr>
        </p:nvSpPr>
        <p:spPr>
          <a:xfrm>
            <a:off x="243525" y="341921"/>
            <a:ext cx="10715700" cy="101672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endParaRPr dirty="0">
              <a:latin typeface="Calibri" panose="020F0502020204030204" pitchFamily="34" charset="0"/>
              <a:ea typeface="Helvetica Neue"/>
              <a:cs typeface="Calibri" panose="020F0502020204030204" pitchFamily="34" charset="0"/>
              <a:sym typeface="Helvetica Neue"/>
            </a:endParaRPr>
          </a:p>
        </p:txBody>
      </p:sp>
      <p:pic>
        <p:nvPicPr>
          <p:cNvPr id="130" name="Google Shape;130;ge1146ef680_0_0" descr="A screenshot of the WHO COVID-19 surveillance dashboard, which is an R shiny app with a sidebar with toggle options to choose cases or deaths to display and a download button. In the main panel of the dashboard, an epidemic curve is displayed that shows the number of daily COVID-19 cases reported by each WHO region."/>
          <p:cNvPicPr preferRelativeResize="0"/>
          <p:nvPr/>
        </p:nvPicPr>
        <p:blipFill rotWithShape="1">
          <a:blip r:embed="rId3">
            <a:alphaModFix/>
          </a:blip>
          <a:srcRect/>
          <a:stretch/>
        </p:blipFill>
        <p:spPr>
          <a:xfrm>
            <a:off x="1669418" y="1676461"/>
            <a:ext cx="9106551" cy="4521800"/>
          </a:xfrm>
          <a:prstGeom prst="rect">
            <a:avLst/>
          </a:prstGeom>
          <a:noFill/>
          <a:ln w="9525" cap="flat" cmpd="sng">
            <a:solidFill>
              <a:srgbClr val="888888"/>
            </a:solidFill>
            <a:prstDash val="solid"/>
            <a:round/>
            <a:headEnd type="none" w="sm" len="sm"/>
            <a:tailEnd type="none" w="sm" len="sm"/>
          </a:ln>
        </p:spPr>
      </p:pic>
      <p:sp>
        <p:nvSpPr>
          <p:cNvPr id="5" name="TextBox 4">
            <a:extLst>
              <a:ext uri="{FF2B5EF4-FFF2-40B4-BE49-F238E27FC236}">
                <a16:creationId xmlns:a16="http://schemas.microsoft.com/office/drawing/2014/main" xmlns="" id="{3179CF86-54CB-4CF4-AB3F-FB6B772A6DE7}"/>
              </a:ext>
            </a:extLst>
          </p:cNvPr>
          <p:cNvSpPr txBox="1"/>
          <p:nvPr/>
        </p:nvSpPr>
        <p:spPr>
          <a:xfrm>
            <a:off x="8683388" y="6516079"/>
            <a:ext cx="3508612" cy="307777"/>
          </a:xfrm>
          <a:prstGeom prst="rect">
            <a:avLst/>
          </a:prstGeom>
          <a:noFill/>
        </p:spPr>
        <p:txBody>
          <a:bodyPr wrap="square">
            <a:spAutoFit/>
          </a:bodyPr>
          <a:lstStyle/>
          <a:p>
            <a:r>
              <a:rPr lang="en-US" dirty="0"/>
              <a:t>https://worldhealthorg.shinyapps.io/covid/</a:t>
            </a:r>
          </a:p>
        </p:txBody>
      </p:sp>
    </p:spTree>
    <p:extLst>
      <p:ext uri="{BB962C8B-B14F-4D97-AF65-F5344CB8AC3E}">
        <p14:creationId xmlns:p14="http://schemas.microsoft.com/office/powerpoint/2010/main" val="1200710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TotalTime>
  <Words>120</Words>
  <Application>Microsoft Office PowerPoint</Application>
  <PresentationFormat>Widescreen</PresentationFormat>
  <Paragraphs>29</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Neale Batra</dc:creator>
  <cp:lastModifiedBy>Alexander Spina</cp:lastModifiedBy>
  <cp:revision>14</cp:revision>
  <dcterms:created xsi:type="dcterms:W3CDTF">2021-07-11T13:28:56Z</dcterms:created>
  <dcterms:modified xsi:type="dcterms:W3CDTF">2021-08-03T08:25:54Z</dcterms:modified>
</cp:coreProperties>
</file>