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8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1T20:39:36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0,'1515'0,"-1488"0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1T22:34:58.1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0,'1120'0,"-1100"0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1T21:16:40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0,'-1'4,"0"0,-1-1,1 1,-1-1,0 0,0 1,0-1,-1 0,1 0,-1 0,0-1,0 1,-5 3,-13 16,9-3,2 0,0 1,1 0,0 0,2 1,-5 24,9-27,1 1,1 0,0 0,2 0,0 0,1-1,1 1,1-1,10 32,-11-41,1-1,0 1,0-1,1 0,0 0,0 0,1 0,0-1,10 9,-11-12,0 0,-1-1,2 0,-1 0,0 0,1-1,-1 1,1-1,-1 0,1-1,0 0,0 0,0 0,0 0,11-1,-14-1,0 1,0 0,0-1,0 0,-1 1,1-1,0 0,0 0,-1-1,1 1,0-1,-1 1,0-1,1 0,-1 0,0 0,0 0,2-3,0 0,-1 0,0-1,0 1,0-1,-1 1,1-1,-2 0,3-9,-2 1,0 0,0 0,-2-1,0 1,0 0,-6-28,3 28,-2 1,0 0,0 0,-2 0,1 1,-2 0,1 0,-2 1,1 0,-12-11,-2 0,-1 1,0 1,-41-25,57 40,-1 1,1 0,-1 0,0 1,0 0,0 1,-1 0,1 0,-1 0,1 1,-1 1,-12 0,17 0,1 0,-1 1,0-1,1 1,-1 0,1 0,0 1,-1-1,1 1,0-1,0 1,-1 0,2 0,-1 1,0-1,0 0,1 1,-1 0,1 0,0-1,0 1,0 1,0-1,0 0,1 0,-1 1,1-1,0 1,0-1,1 1,-1 3,-2 14,0 0,2 0,1 0,1-1,3 26,-2-35,0 0,1 0,0-1,0 1,1-1,1 0,0 0,0 0,0-1,2 1,10 12,-12-17,1 1,0-1,1 0,-1-1,1 0,0 0,0 0,0-1,13 5,-17-7,0 0,0-1,0 1,0 0,0-1,0 0,1 0,-1 0,0 0,0 0,0 0,0-1,0 0,0 1,0-1,0 0,0-1,0 1,0 0,0-1,-1 0,1 0,-1 1,1-1,-1-1,3-2,6-11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1T21:17:06.6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2,'4'0,"-1"1,0 0,1 0,-1 0,0 0,0 0,0 1,0-1,0 1,0 0,-1 0,1 0,0 0,-1 0,0 1,1-1,-1 1,0 0,0-1,2 5,5 9,0 1,10 24,-14-29,59 147,23 50,-52-135,92 183,-97-206,1 0,69 82,-79-112,0-1,2-1,0-1,1 0,1-2,0-1,1-1,1-2,0 0,1-2,30 8,21 1,1-2,143 9,408-17,-373-12,-54 6,224-6,-411 2,-1-1,0 0,0-1,0-1,25-9,-34 10,0 0,0-1,0 0,-1 0,1 0,-1-1,0 0,0 0,-1-1,0 1,0-1,0 0,7-13,-1-1,-1 0,-1-1,-1 0,-1 0,-1-1,-1 0,-1 0,0 0,-2-1,-1-27,0 18,-1 1,-2-1,-2 1,0-1,-2 1,-2 1,0-1,-3 1,-20-45,-9-9,17 33,-42-68,55 104,-1 0,0 1,-1 0,0 1,-1 1,0 0,-1 0,-25-15,-12-2,-1 2,-2 3,0 1,-1 4,-1 1,-1 4,-1 1,-93-7,-11 10,-197-5,-1128 16,1464-1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1T21:20:47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1,'51'10,"-7"0,573 24,3-34,-245-3,-249 2,140 3,-137 10,59 3,1664-15,-839-1,-971-1,56-10,-56 6,54-2,-13 8,98-14,-76 4,191 8,-143 4,-23-2,-109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1T21:20:49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1,'4'1,"-1"0,1 0,-1 0,1 0,-1 1,0-1,1 1,-1 0,5 5,23 10,-6-11,0 0,0-2,1-1,40 0,105-10,-74-5,-56 6,62-2,104 9,-185-1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FE14-344D-4155-AE2A-A9E4F869B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4136-51ED-416A-AD08-62BEB30C4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B855-4032-4930-AE9C-69097AA3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C66A-A65E-4AEF-9997-53E157ED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298D-A033-40EB-BA1D-EB33536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3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1C02-5100-4CAB-9B2E-8CA9D204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61FCD-1819-4989-8151-3F5657B7B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0146-94D1-4F4C-A145-C5174514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FB2DF-A5F9-4746-B247-019E260D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B4D5-17F7-415A-B189-8F4015CE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90557-F13F-4B77-8494-F24C3F0F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D44C3-79C1-4612-A467-3B2D92D52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D7BD-6B57-418D-8987-00E03041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9F5EB-400C-46EA-AC32-F3F655CF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5EB9-EA50-479A-87F2-62AC206E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B503-6DF8-4167-B37D-A932A142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26E0-A562-47F4-828D-0EC6BCA4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F26F3-E0C9-4E7F-AAC3-DD5A7AC0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DC859-7A6A-416B-8E0B-5D842E9D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9D95-DE96-406F-89BC-EC8EF4EC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8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837-BA7B-4B13-8ED6-F4357457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5C3D-ED0C-4239-A8AE-5C8CA47A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1606-9988-419C-93E7-15B222C9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D06B-88D5-47B9-96A1-B2C610C6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75B0-A3D4-48D9-AFDA-9C03038C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9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FC1F-0438-4725-B48E-008DCD99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A526-5F5F-4076-A511-40B6D1A8E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20915-DCE2-419A-90D5-63C55955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2F42B-2D3A-4C27-8F0B-6A3EE304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2A82C-58B5-4858-B99B-DBCDF6E4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7F85-BD1B-4944-8061-D1CBF5E0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5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CA0-98AB-4442-9A81-50F83C5F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7E80C-F7BC-431F-BD46-021C8E3C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3C076-4972-4F24-A3FD-93F83567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2BEEA-D6A9-4D33-9BE9-98F4F345A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B2D35-1495-47C4-A3BA-F767449E4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EE4FC-94C4-4F06-9A1B-D4612551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43089-7C5E-4D47-ABFB-515A05FF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B6FA8-D037-4C70-8B77-7512ABE0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3A46D-0C43-4E4D-A019-F09EE90E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AA40D-E506-4E3A-8D2C-07FCE43F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26380-98D3-4843-9555-920DF142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466E6-9311-4331-91E1-98D41D7F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0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E6A72-CE04-4DA9-82B9-62B15122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7C4B0-AA40-4ABA-8DE9-248C6724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CD9B5-F85B-4FE1-8ACF-90A1DB4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3747-8F7F-4928-8668-D03E1AE3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5B1C-1F79-4665-94D6-26F847864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4685-26C7-4F9C-BF3D-6AD8FC776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C7366-0A8B-4EA0-880A-6F3DA5C4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317E2-C8C4-4CCD-B227-8E85A068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49166-5350-4583-BBBD-9A5B8D94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4EA-D4F7-4719-8CAB-060221A6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87FFC-6D67-4E2F-B69D-373B0FC8E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18F52-4411-4B3E-A910-4A0F2C2E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041-5B0B-43D3-A2B4-4AB3C59B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7E14C-715A-4F7D-98AF-33E9CCE5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5337C-CA96-44C6-B2A0-976E7A17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41399-7AE2-4E00-BEBF-52BEDECD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AFE87-EF3C-4284-A51D-D9A6617C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647C-31E7-4D70-BB8B-AFCD49EB2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6EE19-8BBF-4D1B-9A91-4B855DBACFC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57FF-56DB-42D5-A4FD-F9FB859DF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B0AB-C5A0-4233-B888-7A23826B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B28-79DE-4CCF-944A-7B479AB5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customXml" Target="../ink/ink1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6.xml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customXml" Target="../ink/ink3.xml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441053-E05E-4EF1-BB09-93E083626B00}"/>
              </a:ext>
            </a:extLst>
          </p:cNvPr>
          <p:cNvSpPr/>
          <p:nvPr/>
        </p:nvSpPr>
        <p:spPr>
          <a:xfrm>
            <a:off x="5414524" y="1188012"/>
            <a:ext cx="3293706" cy="23886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0CB5D5-CAC8-463B-ABAA-18610D8431C0}"/>
              </a:ext>
            </a:extLst>
          </p:cNvPr>
          <p:cNvSpPr/>
          <p:nvPr/>
        </p:nvSpPr>
        <p:spPr>
          <a:xfrm>
            <a:off x="2120118" y="3582954"/>
            <a:ext cx="3293706" cy="23886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321423-F9D9-4CFC-BB08-EEDE9F3EC67B}"/>
              </a:ext>
            </a:extLst>
          </p:cNvPr>
          <p:cNvSpPr/>
          <p:nvPr/>
        </p:nvSpPr>
        <p:spPr>
          <a:xfrm>
            <a:off x="5424398" y="3582954"/>
            <a:ext cx="3293706" cy="23886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07FFB-8E4C-435D-A7C4-D82A1EECC721}"/>
              </a:ext>
            </a:extLst>
          </p:cNvPr>
          <p:cNvSpPr txBox="1"/>
          <p:nvPr/>
        </p:nvSpPr>
        <p:spPr>
          <a:xfrm>
            <a:off x="2920380" y="735082"/>
            <a:ext cx="16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BRANCH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FCBF7-0A70-4C74-8DAF-879D9DF10446}"/>
              </a:ext>
            </a:extLst>
          </p:cNvPr>
          <p:cNvSpPr txBox="1"/>
          <p:nvPr/>
        </p:nvSpPr>
        <p:spPr>
          <a:xfrm>
            <a:off x="6138585" y="724491"/>
            <a:ext cx="196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 BRANCHES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729E98-FDC8-4382-84AF-0FE04DDB4050}"/>
              </a:ext>
            </a:extLst>
          </p:cNvPr>
          <p:cNvSpPr/>
          <p:nvPr/>
        </p:nvSpPr>
        <p:spPr>
          <a:xfrm>
            <a:off x="2133233" y="1194317"/>
            <a:ext cx="3263646" cy="23886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9A345B-E694-4866-B6E9-236DFBF519D9}"/>
              </a:ext>
            </a:extLst>
          </p:cNvPr>
          <p:cNvSpPr/>
          <p:nvPr/>
        </p:nvSpPr>
        <p:spPr>
          <a:xfrm rot="16200000">
            <a:off x="2947012" y="3309120"/>
            <a:ext cx="824123" cy="46951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ECD8940E-433F-405D-8535-462010B0D3FE}"/>
              </a:ext>
            </a:extLst>
          </p:cNvPr>
          <p:cNvSpPr/>
          <p:nvPr/>
        </p:nvSpPr>
        <p:spPr>
          <a:xfrm>
            <a:off x="4484735" y="1331454"/>
            <a:ext cx="1738149" cy="964501"/>
          </a:xfrm>
          <a:prstGeom prst="leftArrow">
            <a:avLst>
              <a:gd name="adj1" fmla="val 50000"/>
              <a:gd name="adj2" fmla="val 2651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PULL REQUEST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Review, approval, then merge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2D7F4-FBCC-4D00-87D2-F17400013160}"/>
              </a:ext>
            </a:extLst>
          </p:cNvPr>
          <p:cNvSpPr txBox="1"/>
          <p:nvPr/>
        </p:nvSpPr>
        <p:spPr>
          <a:xfrm>
            <a:off x="2120116" y="1330742"/>
            <a:ext cx="2576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MAIN BRANCH (remote)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This is the final, primary, “live” version of your files</a:t>
            </a:r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2FF39-F028-426B-8704-C73907DD9003}"/>
              </a:ext>
            </a:extLst>
          </p:cNvPr>
          <p:cNvSpPr txBox="1"/>
          <p:nvPr/>
        </p:nvSpPr>
        <p:spPr>
          <a:xfrm>
            <a:off x="2120119" y="4034092"/>
            <a:ext cx="24934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 BRANCH (local)</a:t>
            </a:r>
          </a:p>
          <a:p>
            <a:r>
              <a:rPr lang="en-US" sz="1100" dirty="0"/>
              <a:t>Open locally in RStudio and </a:t>
            </a:r>
            <a:r>
              <a:rPr lang="en-US" sz="1100" b="1" i="1" dirty="0"/>
              <a:t>pull</a:t>
            </a:r>
            <a:r>
              <a:rPr lang="en-US" sz="1100" dirty="0"/>
              <a:t> to refresh changes made by other collaborators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a new branch to work in with this button: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You </a:t>
            </a:r>
            <a:r>
              <a:rPr lang="en-US" sz="1100" i="1" dirty="0"/>
              <a:t>can</a:t>
            </a:r>
            <a:r>
              <a:rPr lang="en-US" sz="1100" dirty="0"/>
              <a:t> directly edit main branch files, saving commits and pushing them directly to remote… but you must have correct permissions, and this will bypass review.</a:t>
            </a:r>
            <a:endParaRPr lang="en-US" sz="11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568D2-E83F-4506-ABF3-F482E474C755}"/>
              </a:ext>
            </a:extLst>
          </p:cNvPr>
          <p:cNvSpPr txBox="1"/>
          <p:nvPr/>
        </p:nvSpPr>
        <p:spPr>
          <a:xfrm>
            <a:off x="6229196" y="4060270"/>
            <a:ext cx="25083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OTHER BRANCHES (local)</a:t>
            </a:r>
          </a:p>
          <a:p>
            <a:r>
              <a:rPr lang="en-US" sz="1100" dirty="0"/>
              <a:t>Create or switch from </a:t>
            </a:r>
            <a:r>
              <a:rPr lang="en-US" sz="1100" u="sng" dirty="0"/>
              <a:t>main</a:t>
            </a:r>
            <a:r>
              <a:rPr lang="en-US" sz="1100" dirty="0"/>
              <a:t> to other branches.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1" dirty="0"/>
              <a:t>Pull</a:t>
            </a:r>
            <a:r>
              <a:rPr lang="en-US" sz="1100" dirty="0"/>
              <a:t> to refresh changes made by others collaborating on this branch.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Edit files in RStudio. Save changes and commit them.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Pushed commits will be reflected in the REMOTE version of this branch.</a:t>
            </a:r>
            <a:endParaRPr lang="en-US" sz="1100" dirty="0">
              <a:solidFill>
                <a:schemeClr val="tx1"/>
              </a:solidFill>
            </a:endParaRPr>
          </a:p>
          <a:p>
            <a:endParaRPr lang="en-US" sz="14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74D75FD-2917-4D5F-A9F9-2819888810D1}"/>
              </a:ext>
            </a:extLst>
          </p:cNvPr>
          <p:cNvSpPr/>
          <p:nvPr/>
        </p:nvSpPr>
        <p:spPr>
          <a:xfrm rot="5400000">
            <a:off x="3480952" y="3380861"/>
            <a:ext cx="834218" cy="42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2F7EEF-2D7C-43E3-BF01-E9AF8D29AFA2}"/>
              </a:ext>
            </a:extLst>
          </p:cNvPr>
          <p:cNvSpPr txBox="1"/>
          <p:nvPr/>
        </p:nvSpPr>
        <p:spPr>
          <a:xfrm>
            <a:off x="6199070" y="1260717"/>
            <a:ext cx="25091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OTHER BRANCHES (remote)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Only reflects changes pushed up from local computers.</a:t>
            </a:r>
          </a:p>
          <a:p>
            <a:endParaRPr lang="en-US" sz="1200" dirty="0"/>
          </a:p>
          <a:p>
            <a:r>
              <a:rPr lang="en-US" sz="1200" dirty="0"/>
              <a:t>Submit a </a:t>
            </a:r>
            <a:r>
              <a:rPr lang="en-US" sz="1200" b="1" i="1" dirty="0"/>
              <a:t>pull request </a:t>
            </a:r>
            <a:r>
              <a:rPr lang="en-US" sz="1200" dirty="0"/>
              <a:t>to merge this branch into main branch, which will incorporate the changes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F6EFCE-285A-4D04-BC8E-EC06193E7400}"/>
              </a:ext>
            </a:extLst>
          </p:cNvPr>
          <p:cNvSpPr txBox="1"/>
          <p:nvPr/>
        </p:nvSpPr>
        <p:spPr>
          <a:xfrm>
            <a:off x="3035669" y="123280"/>
            <a:ext cx="50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epidemiologist’s “two-way table” of Github  </a:t>
            </a:r>
            <a:r>
              <a:rPr lang="en-US" b="1" u="sng" dirty="0">
                <a:sym typeface="Wingdings" panose="05000000000000000000" pitchFamily="2" charset="2"/>
              </a:rPr>
              <a:t></a:t>
            </a:r>
            <a:endParaRPr lang="en-US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F1E2D-6D2A-42EC-A9F8-67377E953495}"/>
              </a:ext>
            </a:extLst>
          </p:cNvPr>
          <p:cNvSpPr txBox="1"/>
          <p:nvPr/>
        </p:nvSpPr>
        <p:spPr>
          <a:xfrm>
            <a:off x="8715977" y="5759978"/>
            <a:ext cx="2063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Made by Neale Batra, April 2021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E9A822-FCCF-4E8A-9BCE-88D551FBF01E}"/>
              </a:ext>
            </a:extLst>
          </p:cNvPr>
          <p:cNvGrpSpPr/>
          <p:nvPr/>
        </p:nvGrpSpPr>
        <p:grpSpPr>
          <a:xfrm>
            <a:off x="689469" y="1537295"/>
            <a:ext cx="1560352" cy="1396952"/>
            <a:chOff x="472376" y="1900405"/>
            <a:chExt cx="1560352" cy="13969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AEFD2-9FA9-4D93-AF80-854434E941E9}"/>
                </a:ext>
              </a:extLst>
            </p:cNvPr>
            <p:cNvSpPr txBox="1"/>
            <p:nvPr/>
          </p:nvSpPr>
          <p:spPr>
            <a:xfrm>
              <a:off x="472376" y="1900405"/>
              <a:ext cx="1560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REMOTE on github.com</a:t>
              </a:r>
            </a:p>
          </p:txBody>
        </p:sp>
        <p:pic>
          <p:nvPicPr>
            <p:cNvPr id="26" name="Graphic 25" descr="Internet with solid fill">
              <a:extLst>
                <a:ext uri="{FF2B5EF4-FFF2-40B4-BE49-F238E27FC236}">
                  <a16:creationId xmlns:a16="http://schemas.microsoft.com/office/drawing/2014/main" id="{0FF89F1A-41E3-4E68-B5CF-C567C6CF6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4150" y="2382957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5C5E25-AE18-49FE-9EBB-93875E8B3BA6}"/>
              </a:ext>
            </a:extLst>
          </p:cNvPr>
          <p:cNvGrpSpPr/>
          <p:nvPr/>
        </p:nvGrpSpPr>
        <p:grpSpPr>
          <a:xfrm>
            <a:off x="552592" y="4049058"/>
            <a:ext cx="1702965" cy="1362575"/>
            <a:chOff x="409638" y="4520036"/>
            <a:chExt cx="1702965" cy="13625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0480FD-D505-4A57-B4E0-12DB1632AFB1}"/>
                </a:ext>
              </a:extLst>
            </p:cNvPr>
            <p:cNvSpPr txBox="1"/>
            <p:nvPr/>
          </p:nvSpPr>
          <p:spPr>
            <a:xfrm>
              <a:off x="409638" y="4520036"/>
              <a:ext cx="1702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LOCAL on </a:t>
              </a:r>
            </a:p>
            <a:p>
              <a:r>
                <a:rPr lang="en-US" b="1" dirty="0"/>
                <a:t>your computer</a:t>
              </a:r>
            </a:p>
          </p:txBody>
        </p:sp>
        <p:pic>
          <p:nvPicPr>
            <p:cNvPr id="30" name="Graphic 29" descr="Computer with solid fill">
              <a:extLst>
                <a:ext uri="{FF2B5EF4-FFF2-40B4-BE49-F238E27FC236}">
                  <a16:creationId xmlns:a16="http://schemas.microsoft.com/office/drawing/2014/main" id="{AAC4AECB-B1A8-4C78-B54D-09E5A1D6D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4150" y="4968211"/>
              <a:ext cx="914400" cy="914400"/>
            </a:xfrm>
            <a:prstGeom prst="rect">
              <a:avLst/>
            </a:prstGeom>
          </p:spPr>
        </p:pic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039C6CA-8EAB-4B32-8AF4-0E7316AEA82B}"/>
              </a:ext>
            </a:extLst>
          </p:cNvPr>
          <p:cNvSpPr/>
          <p:nvPr/>
        </p:nvSpPr>
        <p:spPr>
          <a:xfrm rot="16200000">
            <a:off x="6305987" y="3309120"/>
            <a:ext cx="824123" cy="46951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D7A8F1F-BB62-4F0E-9537-04BDEB54EDB0}"/>
              </a:ext>
            </a:extLst>
          </p:cNvPr>
          <p:cNvSpPr/>
          <p:nvPr/>
        </p:nvSpPr>
        <p:spPr>
          <a:xfrm rot="5400000">
            <a:off x="6839927" y="3380861"/>
            <a:ext cx="834218" cy="42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AFC58-B35C-45BB-B582-FEFE0D37129F}"/>
              </a:ext>
            </a:extLst>
          </p:cNvPr>
          <p:cNvGrpSpPr/>
          <p:nvPr/>
        </p:nvGrpSpPr>
        <p:grpSpPr>
          <a:xfrm>
            <a:off x="4492974" y="2348713"/>
            <a:ext cx="1738149" cy="759672"/>
            <a:chOff x="8708230" y="1526890"/>
            <a:chExt cx="1738149" cy="759672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DD60934-E0FF-4119-BF91-CBF5521E6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84200" y="1769148"/>
              <a:ext cx="1592839" cy="5174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D1AAC2-A15F-4617-8252-0B184A947C23}"/>
                </a:ext>
              </a:extLst>
            </p:cNvPr>
            <p:cNvSpPr txBox="1"/>
            <p:nvPr/>
          </p:nvSpPr>
          <p:spPr>
            <a:xfrm>
              <a:off x="8708230" y="1526890"/>
              <a:ext cx="173814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View branches in github.com</a:t>
              </a:r>
            </a:p>
          </p:txBody>
        </p: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F71E565-2016-4643-AB7B-1E15444A41A1}"/>
              </a:ext>
            </a:extLst>
          </p:cNvPr>
          <p:cNvSpPr/>
          <p:nvPr/>
        </p:nvSpPr>
        <p:spPr>
          <a:xfrm>
            <a:off x="4512151" y="4095002"/>
            <a:ext cx="1718972" cy="859431"/>
          </a:xfrm>
          <a:prstGeom prst="rightArrow">
            <a:avLst>
              <a:gd name="adj1" fmla="val 50000"/>
              <a:gd name="adj2" fmla="val 2657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NEW BRANCH</a:t>
            </a:r>
          </a:p>
          <a:p>
            <a:pPr algn="ctr"/>
            <a:r>
              <a:rPr lang="en-US" sz="1200" dirty="0"/>
              <a:t>(pull main first!)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88E99E2-F2F9-41A4-AF7B-BBB875964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677" y="4945073"/>
            <a:ext cx="258576" cy="187055"/>
          </a:xfrm>
          <a:prstGeom prst="rect">
            <a:avLst/>
          </a:prstGeom>
        </p:spPr>
      </p:pic>
      <p:pic>
        <p:nvPicPr>
          <p:cNvPr id="47" name="Graphic 46" descr="Box trolley with solid fill">
            <a:extLst>
              <a:ext uri="{FF2B5EF4-FFF2-40B4-BE49-F238E27FC236}">
                <a16:creationId xmlns:a16="http://schemas.microsoft.com/office/drawing/2014/main" id="{8B4E002F-F03A-455F-8FAD-0E31A5ED5B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3699" y="3421220"/>
            <a:ext cx="323467" cy="32346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D308D-DE1E-4C6C-A397-5E19C5607EBD}"/>
              </a:ext>
            </a:extLst>
          </p:cNvPr>
          <p:cNvGrpSpPr/>
          <p:nvPr/>
        </p:nvGrpSpPr>
        <p:grpSpPr>
          <a:xfrm>
            <a:off x="8826327" y="2229132"/>
            <a:ext cx="1842616" cy="2548140"/>
            <a:chOff x="8746252" y="2489406"/>
            <a:chExt cx="1842616" cy="254814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76A3A6-0AB0-4276-BE48-BC1ADA569EF2}"/>
                </a:ext>
              </a:extLst>
            </p:cNvPr>
            <p:cNvGrpSpPr/>
            <p:nvPr/>
          </p:nvGrpSpPr>
          <p:grpSpPr>
            <a:xfrm>
              <a:off x="8751432" y="2489406"/>
              <a:ext cx="1661532" cy="1234744"/>
              <a:chOff x="8751431" y="2871150"/>
              <a:chExt cx="1825477" cy="1234744"/>
            </a:xfrm>
          </p:grpSpPr>
          <p:pic>
            <p:nvPicPr>
              <p:cNvPr id="28" name="Graphic 27" descr="Cloud Computing outline">
                <a:extLst>
                  <a:ext uri="{FF2B5EF4-FFF2-40B4-BE49-F238E27FC236}">
                    <a16:creationId xmlns:a16="http://schemas.microsoft.com/office/drawing/2014/main" id="{4A3FEFB5-A36E-4BCF-9032-39F712900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118633" y="2871150"/>
                <a:ext cx="676008" cy="676008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0FAEC3-5089-4E0C-AB97-6E3BF5E044D3}"/>
                  </a:ext>
                </a:extLst>
              </p:cNvPr>
              <p:cNvSpPr txBox="1"/>
              <p:nvPr/>
            </p:nvSpPr>
            <p:spPr>
              <a:xfrm>
                <a:off x="8751431" y="3505730"/>
                <a:ext cx="1825477" cy="600164"/>
              </a:xfrm>
              <a:custGeom>
                <a:avLst/>
                <a:gdLst>
                  <a:gd name="connsiteX0" fmla="*/ 0 w 1661532"/>
                  <a:gd name="connsiteY0" fmla="*/ 0 h 600164"/>
                  <a:gd name="connsiteX1" fmla="*/ 537229 w 1661532"/>
                  <a:gd name="connsiteY1" fmla="*/ 0 h 600164"/>
                  <a:gd name="connsiteX2" fmla="*/ 1041227 w 1661532"/>
                  <a:gd name="connsiteY2" fmla="*/ 0 h 600164"/>
                  <a:gd name="connsiteX3" fmla="*/ 1661532 w 1661532"/>
                  <a:gd name="connsiteY3" fmla="*/ 0 h 600164"/>
                  <a:gd name="connsiteX4" fmla="*/ 1661532 w 1661532"/>
                  <a:gd name="connsiteY4" fmla="*/ 294080 h 600164"/>
                  <a:gd name="connsiteX5" fmla="*/ 1661532 w 1661532"/>
                  <a:gd name="connsiteY5" fmla="*/ 600164 h 600164"/>
                  <a:gd name="connsiteX6" fmla="*/ 1140919 w 1661532"/>
                  <a:gd name="connsiteY6" fmla="*/ 600164 h 600164"/>
                  <a:gd name="connsiteX7" fmla="*/ 620305 w 1661532"/>
                  <a:gd name="connsiteY7" fmla="*/ 600164 h 600164"/>
                  <a:gd name="connsiteX8" fmla="*/ 0 w 1661532"/>
                  <a:gd name="connsiteY8" fmla="*/ 600164 h 600164"/>
                  <a:gd name="connsiteX9" fmla="*/ 0 w 1661532"/>
                  <a:gd name="connsiteY9" fmla="*/ 318087 h 600164"/>
                  <a:gd name="connsiteX10" fmla="*/ 0 w 1661532"/>
                  <a:gd name="connsiteY10" fmla="*/ 0 h 600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1532" h="600164" extrusionOk="0">
                    <a:moveTo>
                      <a:pt x="0" y="0"/>
                    </a:moveTo>
                    <a:cubicBezTo>
                      <a:pt x="241443" y="-14804"/>
                      <a:pt x="309669" y="47262"/>
                      <a:pt x="537229" y="0"/>
                    </a:cubicBezTo>
                    <a:cubicBezTo>
                      <a:pt x="764789" y="-47262"/>
                      <a:pt x="891503" y="12581"/>
                      <a:pt x="1041227" y="0"/>
                    </a:cubicBezTo>
                    <a:cubicBezTo>
                      <a:pt x="1190951" y="-12581"/>
                      <a:pt x="1455967" y="55968"/>
                      <a:pt x="1661532" y="0"/>
                    </a:cubicBezTo>
                    <a:cubicBezTo>
                      <a:pt x="1664468" y="144617"/>
                      <a:pt x="1635615" y="222205"/>
                      <a:pt x="1661532" y="294080"/>
                    </a:cubicBezTo>
                    <a:cubicBezTo>
                      <a:pt x="1687449" y="365955"/>
                      <a:pt x="1634125" y="479109"/>
                      <a:pt x="1661532" y="600164"/>
                    </a:cubicBezTo>
                    <a:cubicBezTo>
                      <a:pt x="1474710" y="622696"/>
                      <a:pt x="1382597" y="589875"/>
                      <a:pt x="1140919" y="600164"/>
                    </a:cubicBezTo>
                    <a:cubicBezTo>
                      <a:pt x="899241" y="610453"/>
                      <a:pt x="774459" y="555075"/>
                      <a:pt x="620305" y="600164"/>
                    </a:cubicBezTo>
                    <a:cubicBezTo>
                      <a:pt x="466151" y="645253"/>
                      <a:pt x="265160" y="527810"/>
                      <a:pt x="0" y="600164"/>
                    </a:cubicBezTo>
                    <a:cubicBezTo>
                      <a:pt x="-31499" y="526292"/>
                      <a:pt x="7888" y="432758"/>
                      <a:pt x="0" y="318087"/>
                    </a:cubicBezTo>
                    <a:cubicBezTo>
                      <a:pt x="-7888" y="203416"/>
                      <a:pt x="18067" y="105729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b="1" i="1" dirty="0"/>
                  <a:t>Push</a:t>
                </a:r>
                <a:r>
                  <a:rPr lang="en-US" sz="1100" i="1" dirty="0"/>
                  <a:t> and </a:t>
                </a:r>
                <a:r>
                  <a:rPr lang="en-US" sz="1100" b="1" i="1" dirty="0"/>
                  <a:t>pull</a:t>
                </a:r>
                <a:r>
                  <a:rPr lang="en-US" sz="1100" i="1" dirty="0"/>
                  <a:t> to sync the online and remote versions of the branch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C51AB7-52AA-4BC0-8F36-1F3B3FD18D9C}"/>
                </a:ext>
              </a:extLst>
            </p:cNvPr>
            <p:cNvGrpSpPr/>
            <p:nvPr/>
          </p:nvGrpSpPr>
          <p:grpSpPr>
            <a:xfrm>
              <a:off x="8746252" y="3783977"/>
              <a:ext cx="1842616" cy="1253569"/>
              <a:chOff x="8823677" y="5344074"/>
              <a:chExt cx="1842616" cy="125356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4E0B6B-2559-4466-931F-F223FA11D5F9}"/>
                  </a:ext>
                </a:extLst>
              </p:cNvPr>
              <p:cNvSpPr txBox="1"/>
              <p:nvPr/>
            </p:nvSpPr>
            <p:spPr>
              <a:xfrm>
                <a:off x="8823677" y="5828202"/>
                <a:ext cx="1842616" cy="769441"/>
              </a:xfrm>
              <a:custGeom>
                <a:avLst/>
                <a:gdLst>
                  <a:gd name="connsiteX0" fmla="*/ 0 w 1842616"/>
                  <a:gd name="connsiteY0" fmla="*/ 0 h 769441"/>
                  <a:gd name="connsiteX1" fmla="*/ 460654 w 1842616"/>
                  <a:gd name="connsiteY1" fmla="*/ 0 h 769441"/>
                  <a:gd name="connsiteX2" fmla="*/ 902882 w 1842616"/>
                  <a:gd name="connsiteY2" fmla="*/ 0 h 769441"/>
                  <a:gd name="connsiteX3" fmla="*/ 1381962 w 1842616"/>
                  <a:gd name="connsiteY3" fmla="*/ 0 h 769441"/>
                  <a:gd name="connsiteX4" fmla="*/ 1842616 w 1842616"/>
                  <a:gd name="connsiteY4" fmla="*/ 0 h 769441"/>
                  <a:gd name="connsiteX5" fmla="*/ 1842616 w 1842616"/>
                  <a:gd name="connsiteY5" fmla="*/ 384721 h 769441"/>
                  <a:gd name="connsiteX6" fmla="*/ 1842616 w 1842616"/>
                  <a:gd name="connsiteY6" fmla="*/ 769441 h 769441"/>
                  <a:gd name="connsiteX7" fmla="*/ 1381962 w 1842616"/>
                  <a:gd name="connsiteY7" fmla="*/ 769441 h 769441"/>
                  <a:gd name="connsiteX8" fmla="*/ 958160 w 1842616"/>
                  <a:gd name="connsiteY8" fmla="*/ 769441 h 769441"/>
                  <a:gd name="connsiteX9" fmla="*/ 497506 w 1842616"/>
                  <a:gd name="connsiteY9" fmla="*/ 769441 h 769441"/>
                  <a:gd name="connsiteX10" fmla="*/ 0 w 1842616"/>
                  <a:gd name="connsiteY10" fmla="*/ 769441 h 769441"/>
                  <a:gd name="connsiteX11" fmla="*/ 0 w 1842616"/>
                  <a:gd name="connsiteY11" fmla="*/ 369332 h 769441"/>
                  <a:gd name="connsiteX12" fmla="*/ 0 w 1842616"/>
                  <a:gd name="connsiteY12" fmla="*/ 0 h 769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2616" h="769441" extrusionOk="0">
                    <a:moveTo>
                      <a:pt x="0" y="0"/>
                    </a:moveTo>
                    <a:cubicBezTo>
                      <a:pt x="159278" y="-50061"/>
                      <a:pt x="350950" y="22153"/>
                      <a:pt x="460654" y="0"/>
                    </a:cubicBezTo>
                    <a:cubicBezTo>
                      <a:pt x="570358" y="-22153"/>
                      <a:pt x="814396" y="45469"/>
                      <a:pt x="902882" y="0"/>
                    </a:cubicBezTo>
                    <a:cubicBezTo>
                      <a:pt x="991368" y="-45469"/>
                      <a:pt x="1234404" y="31139"/>
                      <a:pt x="1381962" y="0"/>
                    </a:cubicBezTo>
                    <a:cubicBezTo>
                      <a:pt x="1529520" y="-31139"/>
                      <a:pt x="1618665" y="50548"/>
                      <a:pt x="1842616" y="0"/>
                    </a:cubicBezTo>
                    <a:cubicBezTo>
                      <a:pt x="1882076" y="155998"/>
                      <a:pt x="1801267" y="234710"/>
                      <a:pt x="1842616" y="384721"/>
                    </a:cubicBezTo>
                    <a:cubicBezTo>
                      <a:pt x="1883965" y="534732"/>
                      <a:pt x="1834005" y="630234"/>
                      <a:pt x="1842616" y="769441"/>
                    </a:cubicBezTo>
                    <a:cubicBezTo>
                      <a:pt x="1720970" y="793522"/>
                      <a:pt x="1599784" y="720179"/>
                      <a:pt x="1381962" y="769441"/>
                    </a:cubicBezTo>
                    <a:cubicBezTo>
                      <a:pt x="1164140" y="818703"/>
                      <a:pt x="1107570" y="744306"/>
                      <a:pt x="958160" y="769441"/>
                    </a:cubicBezTo>
                    <a:cubicBezTo>
                      <a:pt x="808750" y="794576"/>
                      <a:pt x="631345" y="732022"/>
                      <a:pt x="497506" y="769441"/>
                    </a:cubicBezTo>
                    <a:cubicBezTo>
                      <a:pt x="363667" y="806860"/>
                      <a:pt x="179903" y="749227"/>
                      <a:pt x="0" y="769441"/>
                    </a:cubicBezTo>
                    <a:cubicBezTo>
                      <a:pt x="-46370" y="623801"/>
                      <a:pt x="5981" y="452112"/>
                      <a:pt x="0" y="369332"/>
                    </a:cubicBezTo>
                    <a:cubicBezTo>
                      <a:pt x="-5981" y="286552"/>
                      <a:pt x="29862" y="13191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617499634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i="1" dirty="0"/>
                  <a:t>File changes are grouped into “commits”, which are </a:t>
                </a:r>
                <a:r>
                  <a:rPr lang="en-US" sz="1100" b="1" i="1" dirty="0"/>
                  <a:t>pushed</a:t>
                </a:r>
                <a:r>
                  <a:rPr lang="en-US" sz="1100" i="1" dirty="0"/>
                  <a:t> </a:t>
                </a:r>
                <a:r>
                  <a:rPr lang="en-US" sz="1100" b="1" i="1" dirty="0"/>
                  <a:t>up</a:t>
                </a:r>
                <a:r>
                  <a:rPr lang="en-US" sz="1100" i="1" dirty="0"/>
                  <a:t> to </a:t>
                </a:r>
                <a:r>
                  <a:rPr lang="en-US" sz="1100" i="1" dirty="0" err="1"/>
                  <a:t>Github</a:t>
                </a:r>
                <a:r>
                  <a:rPr lang="en-US" sz="1100" i="1" dirty="0"/>
                  <a:t> or </a:t>
                </a:r>
                <a:r>
                  <a:rPr lang="en-US" sz="1100" b="1" i="1" dirty="0"/>
                  <a:t>pulled</a:t>
                </a:r>
                <a:r>
                  <a:rPr lang="en-US" sz="1100" i="1" dirty="0"/>
                  <a:t> </a:t>
                </a:r>
                <a:r>
                  <a:rPr lang="en-US" sz="1100" b="1" i="1" dirty="0"/>
                  <a:t>down</a:t>
                </a:r>
                <a:r>
                  <a:rPr lang="en-US" sz="1100" i="1" dirty="0"/>
                  <a:t> to the computer </a:t>
                </a:r>
              </a:p>
            </p:txBody>
          </p:sp>
          <p:pic>
            <p:nvPicPr>
              <p:cNvPr id="49" name="Graphic 48" descr="Box trolley with solid fill">
                <a:extLst>
                  <a:ext uri="{FF2B5EF4-FFF2-40B4-BE49-F238E27FC236}">
                    <a16:creationId xmlns:a16="http://schemas.microsoft.com/office/drawing/2014/main" id="{704D46EE-E617-4F37-937A-E194E1807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261387" y="5344074"/>
                <a:ext cx="506790" cy="50679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8448BA-19F3-42F5-944B-741196F52B5E}"/>
              </a:ext>
            </a:extLst>
          </p:cNvPr>
          <p:cNvGrpSpPr/>
          <p:nvPr/>
        </p:nvGrpSpPr>
        <p:grpSpPr>
          <a:xfrm>
            <a:off x="4841613" y="4826216"/>
            <a:ext cx="1157539" cy="957065"/>
            <a:chOff x="10161476" y="108381"/>
            <a:chExt cx="1157539" cy="9570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51A72A-2648-43BB-BE65-7FE1DF8652C2}"/>
                </a:ext>
              </a:extLst>
            </p:cNvPr>
            <p:cNvGrpSpPr/>
            <p:nvPr/>
          </p:nvGrpSpPr>
          <p:grpSpPr>
            <a:xfrm>
              <a:off x="10243643" y="454667"/>
              <a:ext cx="934430" cy="610779"/>
              <a:chOff x="10243643" y="454667"/>
              <a:chExt cx="830453" cy="610779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E0C3D23A-E84A-44C7-8FDC-C349F9F73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71361" t="-3355"/>
              <a:stretch/>
            </p:blipFill>
            <p:spPr>
              <a:xfrm>
                <a:off x="10243643" y="657859"/>
                <a:ext cx="830453" cy="407587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6E347FE-CC04-43BB-A24D-2BB7DC2EA27B}"/>
                  </a:ext>
                </a:extLst>
              </p:cNvPr>
              <p:cNvGrpSpPr/>
              <p:nvPr/>
            </p:nvGrpSpPr>
            <p:grpSpPr>
              <a:xfrm>
                <a:off x="10243643" y="454667"/>
                <a:ext cx="830453" cy="246070"/>
                <a:chOff x="10827916" y="1416436"/>
                <a:chExt cx="674615" cy="246070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1D314D18-EEE0-4F5B-AC67-35CABC56E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84732" t="31396"/>
                <a:stretch/>
              </p:blipFill>
              <p:spPr>
                <a:xfrm>
                  <a:off x="10827916" y="1434859"/>
                  <a:ext cx="323282" cy="227647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C69E9958-9672-4D27-AC57-7C35689B9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51198" y="1416436"/>
                  <a:ext cx="351333" cy="241717"/>
                </a:xfrm>
                <a:prstGeom prst="rect">
                  <a:avLst/>
                </a:prstGeom>
              </p:spPr>
            </p:pic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4875E6A-D563-4255-9AA2-93E89313B646}"/>
                </a:ext>
              </a:extLst>
            </p:cNvPr>
            <p:cNvSpPr txBox="1"/>
            <p:nvPr/>
          </p:nvSpPr>
          <p:spPr>
            <a:xfrm>
              <a:off x="10161476" y="108381"/>
              <a:ext cx="1157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Select/create local branch in RStudio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08EBC21-4074-481C-8FDE-ED47FF1506FC}"/>
                  </a:ext>
                </a:extLst>
              </p14:cNvPr>
              <p14:cNvContentPartPr/>
              <p14:nvPr/>
            </p14:nvContentPartPr>
            <p14:xfrm>
              <a:off x="4984545" y="5517121"/>
              <a:ext cx="555582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08EBC21-4074-481C-8FDE-ED47FF1506F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30535" y="5409121"/>
                <a:ext cx="663242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8DE2760-BF5B-430D-9CBB-A0BB8D45D067}"/>
                  </a:ext>
                </a:extLst>
              </p14:cNvPr>
              <p14:cNvContentPartPr/>
              <p14:nvPr/>
            </p14:nvContentPartPr>
            <p14:xfrm>
              <a:off x="4660784" y="3010666"/>
              <a:ext cx="4107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8DE2760-BF5B-430D-9CBB-A0BB8D45D06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06784" y="2902666"/>
                <a:ext cx="5184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3" name="Graphic 62" descr="Box trolley with solid fill">
            <a:extLst>
              <a:ext uri="{FF2B5EF4-FFF2-40B4-BE49-F238E27FC236}">
                <a16:creationId xmlns:a16="http://schemas.microsoft.com/office/drawing/2014/main" id="{16774F99-D355-4C15-8374-022506D4CB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3566" y="3407249"/>
            <a:ext cx="323467" cy="3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7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B1FFBD-9E3C-432C-B0D8-B7BFD29FB48E}"/>
              </a:ext>
            </a:extLst>
          </p:cNvPr>
          <p:cNvSpPr/>
          <p:nvPr/>
        </p:nvSpPr>
        <p:spPr>
          <a:xfrm>
            <a:off x="6214188" y="3429000"/>
            <a:ext cx="2481943" cy="191278"/>
          </a:xfrm>
          <a:prstGeom prst="rect">
            <a:avLst/>
          </a:prstGeom>
          <a:solidFill>
            <a:schemeClr val="accent3">
              <a:lumMod val="20000"/>
              <a:lumOff val="8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029126-7CB1-42A2-A405-03EECF4BEB47}"/>
              </a:ext>
            </a:extLst>
          </p:cNvPr>
          <p:cNvGrpSpPr/>
          <p:nvPr/>
        </p:nvGrpSpPr>
        <p:grpSpPr>
          <a:xfrm>
            <a:off x="2085423" y="1763293"/>
            <a:ext cx="7162800" cy="3331413"/>
            <a:chOff x="2085423" y="1763293"/>
            <a:chExt cx="7162800" cy="33314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53E502-6901-49AD-96C8-4BCFFC4DCC09}"/>
                </a:ext>
              </a:extLst>
            </p:cNvPr>
            <p:cNvGrpSpPr/>
            <p:nvPr/>
          </p:nvGrpSpPr>
          <p:grpSpPr>
            <a:xfrm>
              <a:off x="2085423" y="1763293"/>
              <a:ext cx="7162800" cy="3331413"/>
              <a:chOff x="2328019" y="1633093"/>
              <a:chExt cx="7162800" cy="3331413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FB1810B-D1BD-45C1-B8BF-6FCD775A7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11080" y="3298800"/>
                <a:ext cx="2570067" cy="179430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E9A4201-39C7-45ED-991B-2F2970784DEA}"/>
                  </a:ext>
                </a:extLst>
              </p:cNvPr>
              <p:cNvGrpSpPr/>
              <p:nvPr/>
            </p:nvGrpSpPr>
            <p:grpSpPr>
              <a:xfrm>
                <a:off x="2328019" y="1633093"/>
                <a:ext cx="7162800" cy="3331413"/>
                <a:chOff x="2272036" y="1763293"/>
                <a:chExt cx="7162800" cy="333141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1F3B8562-79D3-4A90-AEB2-F1C902EF9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2036" y="1763293"/>
                  <a:ext cx="7162800" cy="3331413"/>
                </a:xfrm>
                <a:prstGeom prst="rect">
                  <a:avLst/>
                </a:prstGeom>
              </p:spPr>
            </p:pic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C92F17E-8948-46DB-A16D-E0FAD4395BAB}"/>
                    </a:ext>
                  </a:extLst>
                </p:cNvPr>
                <p:cNvSpPr/>
                <p:nvPr/>
              </p:nvSpPr>
              <p:spPr>
                <a:xfrm>
                  <a:off x="2378785" y="2896727"/>
                  <a:ext cx="3601616" cy="1707502"/>
                </a:xfrm>
                <a:prstGeom prst="roundRect">
                  <a:avLst/>
                </a:prstGeom>
                <a:solidFill>
                  <a:srgbClr val="EAF1F8">
                    <a:alpha val="8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p14="http://schemas.microsoft.com/office/powerpoint/2010/main" Requires="p14">
                <p:contentPart p14:bwMode="auto" r:id="rId4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AD029F9A-1116-4F0A-A471-E9EFD569A5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17156" y="3433584"/>
                    <a:ext cx="153720" cy="207000"/>
                  </p14:xfrm>
                </p:contentPart>
              </mc:Choice>
              <mc:Fallback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AD029F9A-1116-4F0A-A471-E9EFD569A57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8863156" y="3325584"/>
                      <a:ext cx="26136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F8FCC063-CD76-4F4F-9580-1D597845C8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22796" y="2331624"/>
                    <a:ext cx="1112040" cy="477720"/>
                  </p14:xfrm>
                </p:contentPart>
              </mc:Choice>
              <mc:Fallback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F8FCC063-CD76-4F4F-9580-1D597845C84A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8313796" y="2322984"/>
                      <a:ext cx="1129680" cy="495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0C427E-3359-43F4-A1E1-AF4F0070F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56608" y="3409217"/>
              <a:ext cx="2481943" cy="21899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C89DFCC-6937-42FB-9E4F-ADD6E2C66505}"/>
                  </a:ext>
                </a:extLst>
              </p14:cNvPr>
              <p14:cNvContentPartPr/>
              <p14:nvPr/>
            </p14:nvContentPartPr>
            <p14:xfrm>
              <a:off x="6101956" y="3526464"/>
              <a:ext cx="2350440" cy="28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C89DFCC-6937-42FB-9E4F-ADD6E2C66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8316" y="3418824"/>
                <a:ext cx="24580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755F534-B641-4EC6-8654-30CB0A1D9124}"/>
                  </a:ext>
                </a:extLst>
              </p14:cNvPr>
              <p14:cNvContentPartPr/>
              <p14:nvPr/>
            </p14:nvContentPartPr>
            <p14:xfrm>
              <a:off x="5943556" y="3265104"/>
              <a:ext cx="316440" cy="21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755F534-B641-4EC6-8654-30CB0A1D91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89556" y="3157464"/>
                <a:ext cx="42408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15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7EF56EC-3A01-418C-A5CE-E6C8FFC661C8}"/>
              </a:ext>
            </a:extLst>
          </p:cNvPr>
          <p:cNvGrpSpPr/>
          <p:nvPr/>
        </p:nvGrpSpPr>
        <p:grpSpPr>
          <a:xfrm>
            <a:off x="74645" y="230648"/>
            <a:ext cx="11632818" cy="5287645"/>
            <a:chOff x="74645" y="230648"/>
            <a:chExt cx="11632818" cy="52876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DDA2DF6-26F2-465E-8882-C3E378CE94BF}"/>
                </a:ext>
              </a:extLst>
            </p:cNvPr>
            <p:cNvGrpSpPr/>
            <p:nvPr/>
          </p:nvGrpSpPr>
          <p:grpSpPr>
            <a:xfrm>
              <a:off x="74645" y="230648"/>
              <a:ext cx="11632818" cy="5287645"/>
              <a:chOff x="74645" y="230648"/>
              <a:chExt cx="11632818" cy="528764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B084E88-4F9D-48C0-B5AB-320AEB0C9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5990" y="1165275"/>
                <a:ext cx="7487442" cy="4353018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3F10AC-BD71-44F5-9E36-B9B0D2C4B14D}"/>
                  </a:ext>
                </a:extLst>
              </p:cNvPr>
              <p:cNvSpPr txBox="1"/>
              <p:nvPr/>
            </p:nvSpPr>
            <p:spPr>
              <a:xfrm>
                <a:off x="146289" y="1383307"/>
                <a:ext cx="1835703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“Stage” a file’s changes by checking it’s adjacent box</a:t>
                </a:r>
              </a:p>
              <a:p>
                <a:endParaRPr lang="en-US" sz="1400" i="1" dirty="0"/>
              </a:p>
              <a:p>
                <a:r>
                  <a:rPr lang="en-US" sz="1400" i="1" dirty="0"/>
                  <a:t>You can stage multiple files per commit by highlighting the lines and clicking the “Stage” button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0269279-6273-497A-B08A-EB91DFD0D261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1981992" y="2003030"/>
                <a:ext cx="307818" cy="395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1A8E3C-0139-4D01-927A-9ABC551BD352}"/>
                  </a:ext>
                </a:extLst>
              </p:cNvPr>
              <p:cNvSpPr txBox="1"/>
              <p:nvPr/>
            </p:nvSpPr>
            <p:spPr>
              <a:xfrm>
                <a:off x="74645" y="4109038"/>
                <a:ext cx="1907347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See what you</a:t>
                </a:r>
              </a:p>
              <a:p>
                <a:r>
                  <a:rPr lang="en-US" sz="1400" i="1" dirty="0"/>
                  <a:t>deleted (</a:t>
                </a:r>
                <a:r>
                  <a:rPr lang="en-US" sz="1400" i="1" dirty="0">
                    <a:highlight>
                      <a:srgbClr val="FF0000"/>
                    </a:highlight>
                  </a:rPr>
                  <a:t>red</a:t>
                </a:r>
                <a:r>
                  <a:rPr lang="en-US" sz="1400" i="1" dirty="0"/>
                  <a:t>) and added (</a:t>
                </a:r>
                <a:r>
                  <a:rPr lang="en-US" sz="1400" i="1" dirty="0">
                    <a:highlight>
                      <a:srgbClr val="00FF00"/>
                    </a:highlight>
                  </a:rPr>
                  <a:t>green</a:t>
                </a:r>
                <a:r>
                  <a:rPr lang="en-US" sz="1400" i="1" dirty="0"/>
                  <a:t>) in the file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C5CF87-AA82-4F2B-B64F-B67CD27926DF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1981992" y="4338736"/>
                <a:ext cx="621249" cy="1396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7B0D5B-1659-48EF-AB59-706DD965B171}"/>
                  </a:ext>
                </a:extLst>
              </p:cNvPr>
              <p:cNvSpPr txBox="1"/>
              <p:nvPr/>
            </p:nvSpPr>
            <p:spPr>
              <a:xfrm>
                <a:off x="3220662" y="230648"/>
                <a:ext cx="2575140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Instead of staging, you can revert a file back to it’s original state (to the last commit)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198DCB3-7FA6-442D-A942-F3C3720C1AE0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flipH="1">
                <a:off x="4170784" y="969312"/>
                <a:ext cx="337448" cy="4139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19C0B38-4F6D-4651-B311-C14C785FD209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1981992" y="1520892"/>
                <a:ext cx="1526318" cy="8780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BD200B-608F-4293-8C64-95B2F82D37E0}"/>
                  </a:ext>
                </a:extLst>
              </p:cNvPr>
              <p:cNvSpPr txBox="1"/>
              <p:nvPr/>
            </p:nvSpPr>
            <p:spPr>
              <a:xfrm>
                <a:off x="9917430" y="1383307"/>
                <a:ext cx="1721453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Write a short commit message describing what you did. It’s a message to your team/future self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49257A8-F828-4F08-9679-BBA21E9D1B3E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9358604" y="1968083"/>
                <a:ext cx="558826" cy="349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64EC93-4860-47DF-B179-9DF301B262FC}"/>
                  </a:ext>
                </a:extLst>
              </p:cNvPr>
              <p:cNvSpPr txBox="1"/>
              <p:nvPr/>
            </p:nvSpPr>
            <p:spPr>
              <a:xfrm>
                <a:off x="9986010" y="2805838"/>
                <a:ext cx="1721453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/>
                  <a:t>Press “commit” to commit the changes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C75479F-258F-4F77-99DB-9A11BC70E608}"/>
                  </a:ext>
                </a:extLst>
              </p:cNvPr>
              <p:cNvCxnSpPr>
                <a:cxnSpLocks/>
                <a:stCxn id="36" idx="1"/>
              </p:cNvCxnSpPr>
              <p:nvPr/>
            </p:nvCxnSpPr>
            <p:spPr>
              <a:xfrm flipH="1" flipV="1">
                <a:off x="9560308" y="2805838"/>
                <a:ext cx="425702" cy="2616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90BCDC-1251-4EAA-AD89-A37225F81810}"/>
                </a:ext>
              </a:extLst>
            </p:cNvPr>
            <p:cNvSpPr txBox="1"/>
            <p:nvPr/>
          </p:nvSpPr>
          <p:spPr>
            <a:xfrm>
              <a:off x="5949711" y="415314"/>
              <a:ext cx="31350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RStudio “Commit”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93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16D5A3E-4636-42C1-BCCF-329D9C5766AD}"/>
              </a:ext>
            </a:extLst>
          </p:cNvPr>
          <p:cNvGrpSpPr/>
          <p:nvPr/>
        </p:nvGrpSpPr>
        <p:grpSpPr>
          <a:xfrm>
            <a:off x="-15002" y="905069"/>
            <a:ext cx="11992147" cy="4893974"/>
            <a:chOff x="-15002" y="905069"/>
            <a:chExt cx="11992147" cy="4893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75736B-BAAB-4FA9-A75E-5A19BB96E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596" y="1487370"/>
              <a:ext cx="8020807" cy="38832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52FD17-56D0-4223-A9AA-A480B388CE67}"/>
                </a:ext>
              </a:extLst>
            </p:cNvPr>
            <p:cNvSpPr txBox="1"/>
            <p:nvPr/>
          </p:nvSpPr>
          <p:spPr>
            <a:xfrm>
              <a:off x="4730620" y="905069"/>
              <a:ext cx="24477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example pull request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813E2D-BA4F-4E72-8509-C0DC475D2568}"/>
                </a:ext>
              </a:extLst>
            </p:cNvPr>
            <p:cNvSpPr txBox="1"/>
            <p:nvPr/>
          </p:nvSpPr>
          <p:spPr>
            <a:xfrm>
              <a:off x="10255692" y="4270745"/>
              <a:ext cx="172145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Request reviewers with the gear symbol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C591DDC-9C01-4F0B-BEDB-4D2AB9ABF2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6858" y="4049487"/>
              <a:ext cx="959300" cy="221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176847-3F2C-46EB-8720-098369BEB9C7}"/>
                </a:ext>
              </a:extLst>
            </p:cNvPr>
            <p:cNvSpPr txBox="1"/>
            <p:nvPr/>
          </p:nvSpPr>
          <p:spPr>
            <a:xfrm>
              <a:off x="10106403" y="2835504"/>
              <a:ext cx="172145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Description of pull request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9C467A-CCA6-4011-9EBA-1607EADE1F2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518981" y="3097114"/>
              <a:ext cx="3587422" cy="110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653B87-B286-49FF-92EF-814017595705}"/>
                </a:ext>
              </a:extLst>
            </p:cNvPr>
            <p:cNvSpPr txBox="1"/>
            <p:nvPr/>
          </p:nvSpPr>
          <p:spPr>
            <a:xfrm>
              <a:off x="-15002" y="3737490"/>
              <a:ext cx="172145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Have a conversation by posting below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46A284-BF51-472D-ABB2-5DAD728B594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1706451" y="3648269"/>
              <a:ext cx="616871" cy="350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32F66C-5F0D-454A-B068-1D30D12BB6D9}"/>
                </a:ext>
              </a:extLst>
            </p:cNvPr>
            <p:cNvSpPr txBox="1"/>
            <p:nvPr/>
          </p:nvSpPr>
          <p:spPr>
            <a:xfrm>
              <a:off x="0" y="5060379"/>
              <a:ext cx="1721453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Review and comment on the line-by-line changes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F3B6B7-7C16-4542-9F03-21A14919AA7B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1721453" y="3737493"/>
              <a:ext cx="3979551" cy="1692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ECEA47-6D13-4747-BA80-0C590B650E67}"/>
                </a:ext>
              </a:extLst>
            </p:cNvPr>
            <p:cNvSpPr txBox="1"/>
            <p:nvPr/>
          </p:nvSpPr>
          <p:spPr>
            <a:xfrm>
              <a:off x="0" y="2089209"/>
              <a:ext cx="172145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This pull request contains 1 commit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164925-45A1-4534-9E06-975890D91F2E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721453" y="2350819"/>
              <a:ext cx="2188074" cy="10781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56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384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BATRA, Neale Spencer</dc:creator>
  <cp:lastModifiedBy>BATRA, Neale Spencer</cp:lastModifiedBy>
  <cp:revision>15</cp:revision>
  <dcterms:created xsi:type="dcterms:W3CDTF">2021-04-01T19:42:29Z</dcterms:created>
  <dcterms:modified xsi:type="dcterms:W3CDTF">2021-04-02T01:31:23Z</dcterms:modified>
</cp:coreProperties>
</file>