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31" r:id="rId9"/>
    <p:sldId id="322" r:id="rId10"/>
    <p:sldId id="323" r:id="rId11"/>
    <p:sldId id="292" r:id="rId12"/>
    <p:sldId id="293" r:id="rId13"/>
    <p:sldId id="321" r:id="rId14"/>
    <p:sldId id="295" r:id="rId15"/>
    <p:sldId id="298" r:id="rId16"/>
    <p:sldId id="294" r:id="rId17"/>
    <p:sldId id="328" r:id="rId18"/>
    <p:sldId id="301" r:id="rId19"/>
    <p:sldId id="299" r:id="rId20"/>
    <p:sldId id="291" r:id="rId21"/>
    <p:sldId id="302" r:id="rId22"/>
    <p:sldId id="330" r:id="rId23"/>
    <p:sldId id="303" r:id="rId24"/>
    <p:sldId id="304" r:id="rId25"/>
    <p:sldId id="306" r:id="rId26"/>
    <p:sldId id="332" r:id="rId27"/>
    <p:sldId id="307" r:id="rId28"/>
    <p:sldId id="308" r:id="rId29"/>
    <p:sldId id="310" r:id="rId30"/>
    <p:sldId id="309" r:id="rId31"/>
    <p:sldId id="329" r:id="rId32"/>
    <p:sldId id="311" r:id="rId33"/>
    <p:sldId id="313" r:id="rId34"/>
    <p:sldId id="279" r:id="rId35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37"/>
      <p:bold r:id="rId38"/>
      <p:italic r:id="rId39"/>
      <p:boldItalic r:id="rId40"/>
    </p:embeddedFont>
    <p:embeddedFont>
      <p:font typeface="Titillium Bd" panose="00000800000000000000" pitchFamily="2" charset="0"/>
      <p:bold r:id="rId41"/>
      <p:boldItalic r:id="rId42"/>
    </p:embeddedFont>
    <p:embeddedFont>
      <p:font typeface="Titillium Up" panose="00000500000000000000" pitchFamily="2" charset="0"/>
      <p:italic r:id="rId43"/>
      <p:boldItalic r:id="rId44"/>
    </p:embeddedFont>
    <p:embeddedFont>
      <p:font typeface="Dosis" panose="02010503020202060003" pitchFamily="2" charset="0"/>
      <p:regular r:id="rId45"/>
      <p:bold r:id="rId46"/>
    </p:embeddedFont>
    <p:embeddedFont>
      <p:font typeface="Titillium Web" panose="020B0604020202020204" charset="0"/>
      <p:regular r:id="rId47"/>
      <p:bold r:id="rId48"/>
      <p:italic r:id="rId49"/>
      <p:boldItalic r:id="rId50"/>
    </p:embeddedFont>
    <p:embeddedFont>
      <p:font typeface="Titillium Web Light" panose="020B0604020202020204" charset="0"/>
      <p:regular r:id="rId51"/>
      <p:bold r:id="rId52"/>
      <p:italic r:id="rId53"/>
      <p:boldItalic r:id="rId54"/>
    </p:embeddedFont>
    <p:embeddedFont>
      <p:font typeface="Dosis Light" panose="02010303020202060003" pitchFamily="2" charset="0"/>
      <p:regular r:id="rId55"/>
    </p:embeddedFont>
    <p:embeddedFont>
      <p:font typeface="Titillium Lt" panose="00000400000000000000" pitchFamily="2" charset="0"/>
      <p:regular r:id="rId56"/>
      <p: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BA7"/>
    <a:srgbClr val="448880"/>
    <a:srgbClr val="D3EBD5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42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874432"/>
        <c:axId val="217875968"/>
      </c:barChart>
      <c:catAx>
        <c:axId val="21787443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217875968"/>
        <c:crosses val="autoZero"/>
        <c:auto val="1"/>
        <c:lblAlgn val="ctr"/>
        <c:lblOffset val="100"/>
        <c:noMultiLvlLbl val="0"/>
      </c:catAx>
      <c:valAx>
        <c:axId val="21787596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7874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id-ID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Traditional </a:t>
            </a: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62.67</c:v>
                </c:pt>
                <c:pt idx="2">
                  <c:v>73.33</c:v>
                </c:pt>
                <c:pt idx="3">
                  <c:v>56.4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65.33</c:v>
                </c:pt>
                <c:pt idx="2">
                  <c:v>76</c:v>
                </c:pt>
                <c:pt idx="3">
                  <c:v>60.67</c:v>
                </c:pt>
                <c:pt idx="4">
                  <c:v>69.33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Logistic Regression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66.67</c:v>
                </c:pt>
                <c:pt idx="2">
                  <c:v>74.67</c:v>
                </c:pt>
                <c:pt idx="3">
                  <c:v>59.33</c:v>
                </c:pt>
                <c:pt idx="4">
                  <c:v>66.67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Gradient Boosting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67.33</c:v>
                </c:pt>
                <c:pt idx="1">
                  <c:v>62.67</c:v>
                </c:pt>
                <c:pt idx="2">
                  <c:v>76</c:v>
                </c:pt>
                <c:pt idx="3">
                  <c:v>63.2</c:v>
                </c:pt>
                <c:pt idx="4">
                  <c:v>66.67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LDA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67.33</c:v>
                </c:pt>
                <c:pt idx="2">
                  <c:v>79.33</c:v>
                </c:pt>
                <c:pt idx="3">
                  <c:v>60.67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29609472"/>
        <c:axId val="229611008"/>
      </c:barChart>
      <c:catAx>
        <c:axId val="22960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259BA7"/>
                </a:solidFill>
                <a:latin typeface="Dosis" panose="02010503020202060003" pitchFamily="2" charset="0"/>
              </a:defRPr>
            </a:pPr>
            <a:endParaRPr lang="en-US"/>
          </a:p>
        </c:txPr>
        <c:crossAx val="229611008"/>
        <c:crosses val="autoZero"/>
        <c:auto val="1"/>
        <c:lblAlgn val="ctr"/>
        <c:lblOffset val="100"/>
        <c:noMultiLvlLbl val="0"/>
      </c:catAx>
      <c:valAx>
        <c:axId val="2296110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2296094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MLP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64</c:v>
                </c:pt>
                <c:pt idx="2">
                  <c:v>93.33</c:v>
                </c:pt>
                <c:pt idx="3">
                  <c:v>70.37</c:v>
                </c:pt>
                <c:pt idx="4">
                  <c:v>79.489999999999995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68</c:v>
                </c:pt>
                <c:pt idx="1">
                  <c:v>64</c:v>
                </c:pt>
                <c:pt idx="2">
                  <c:v>70</c:v>
                </c:pt>
                <c:pt idx="3">
                  <c:v>66.67</c:v>
                </c:pt>
                <c:pt idx="4">
                  <c:v>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GRU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68</c:v>
                </c:pt>
                <c:pt idx="1">
                  <c:v>62</c:v>
                </c:pt>
                <c:pt idx="2">
                  <c:v>73</c:v>
                </c:pt>
                <c:pt idx="3">
                  <c:v>65.22</c:v>
                </c:pt>
                <c:pt idx="4">
                  <c:v>76.67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CNN 1D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86.67</c:v>
                </c:pt>
                <c:pt idx="3">
                  <c:v>67.39</c:v>
                </c:pt>
                <c:pt idx="4">
                  <c:v>75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LSTM + CNN 1D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75.86</c:v>
                </c:pt>
                <c:pt idx="1">
                  <c:v>66.67</c:v>
                </c:pt>
                <c:pt idx="2">
                  <c:v>93.33</c:v>
                </c:pt>
                <c:pt idx="3">
                  <c:v>63.33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33835520"/>
        <c:axId val="233882368"/>
      </c:barChart>
      <c:catAx>
        <c:axId val="23383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259BA7"/>
                </a:solidFill>
                <a:latin typeface="Dosis" panose="02010503020202060003" pitchFamily="2" charset="0"/>
              </a:defRPr>
            </a:pPr>
            <a:endParaRPr lang="en-US"/>
          </a:p>
        </c:txPr>
        <c:crossAx val="233882368"/>
        <c:crosses val="autoZero"/>
        <c:auto val="1"/>
        <c:lblAlgn val="ctr"/>
        <c:lblOffset val="100"/>
        <c:noMultiLvlLbl val="0"/>
      </c:catAx>
      <c:valAx>
        <c:axId val="2338823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33835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893119917387E-2"/>
          <c:y val="0.17929155371971947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235281792"/>
        <c:axId val="233739392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33763200"/>
        <c:axId val="233740928"/>
      </c:lineChart>
      <c:catAx>
        <c:axId val="235281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33739392"/>
        <c:crosses val="autoZero"/>
        <c:auto val="1"/>
        <c:lblAlgn val="ctr"/>
        <c:lblOffset val="100"/>
        <c:noMultiLvlLbl val="0"/>
      </c:catAx>
      <c:valAx>
        <c:axId val="233739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35281792"/>
        <c:crosses val="autoZero"/>
        <c:crossBetween val="between"/>
      </c:valAx>
      <c:valAx>
        <c:axId val="233740928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33763200"/>
        <c:crosses val="max"/>
        <c:crossBetween val="between"/>
      </c:valAx>
      <c:catAx>
        <c:axId val="233763200"/>
        <c:scaling>
          <c:orientation val="minMax"/>
        </c:scaling>
        <c:delete val="1"/>
        <c:axPos val="b"/>
        <c:majorTickMark val="out"/>
        <c:minorTickMark val="none"/>
        <c:tickLblPos val="nextTo"/>
        <c:crossAx val="233740928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id-ID" sz="2000" dirty="0" smtClean="0">
              <a:latin typeface="Titillium Up" panose="00000500000000000000" pitchFamily="2" charset="0"/>
            </a:rPr>
            <a:t>Traditional </a:t>
          </a:r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>
              <a:latin typeface="Titillium Up" panose="00000500000000000000" pitchFamily="2" charset="0"/>
            </a:rPr>
            <a:t>Traditional </a:t>
          </a: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0.38706</cdr:x>
      <cdr:y>0.26864</cdr:y>
    </cdr:from>
    <cdr:to>
      <cdr:x>0.48437</cdr:x>
      <cdr:y>0.32009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2286000" y="1124823"/>
          <a:ext cx="574717" cy="2154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0.56769</cdr:x>
      <cdr:y>0.19584</cdr:y>
    </cdr:from>
    <cdr:to>
      <cdr:x>0.665</cdr:x>
      <cdr:y>0.24729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3352800" y="820023"/>
          <a:ext cx="574717" cy="2154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0.79993</cdr:x>
      <cdr:y>0.25044</cdr:y>
    </cdr:from>
    <cdr:to>
      <cdr:x>0.89724</cdr:x>
      <cdr:y>0.30189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4724400" y="10486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0.12902</cdr:x>
      <cdr:y>0.25044</cdr:y>
    </cdr:from>
    <cdr:to>
      <cdr:x>0.21321</cdr:x>
      <cdr:y>0.30189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762000" y="1048623"/>
          <a:ext cx="497230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0.70961</cdr:x>
      <cdr:y>0.30503</cdr:y>
    </cdr:from>
    <cdr:to>
      <cdr:x>0.80691</cdr:x>
      <cdr:y>0.35649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191000" y="1277223"/>
          <a:ext cx="574658" cy="21547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0.43647</cdr:x>
      <cdr:y>0.17394</cdr:y>
    </cdr:from>
    <cdr:to>
      <cdr:x>0.53378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2793728" y="7708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0.34524</cdr:x>
      <cdr:y>0.31151</cdr:y>
    </cdr:from>
    <cdr:to>
      <cdr:x>0.44255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209800" y="13804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0.29431</cdr:y>
    </cdr:from>
    <cdr:to>
      <cdr:x>0.70445</cdr:x>
      <cdr:y>0.34293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3886200" y="13042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0.08333</cdr:x>
      <cdr:y>0.24273</cdr:y>
    </cdr:from>
    <cdr:to>
      <cdr:x>0.18064</cdr:x>
      <cdr:y>0.29135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533400" y="10756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</a:t>
          </a:r>
          <a:r>
            <a:rPr lang="id-ID" sz="800" b="1" dirty="0" smtClean="0">
              <a:latin typeface="Titillium" panose="00000500000000000000" pitchFamily="2" charset="0"/>
            </a:rPr>
            <a:t>9</a:t>
          </a:r>
          <a:r>
            <a:rPr lang="en-US" sz="800" b="1" dirty="0" smtClean="0">
              <a:latin typeface="Titillium" panose="00000500000000000000" pitchFamily="2" charset="0"/>
            </a:rPr>
            <a:t>.</a:t>
          </a:r>
          <a:r>
            <a:rPr lang="id-ID" sz="800" b="1" dirty="0" smtClean="0">
              <a:latin typeface="Titillium" panose="00000500000000000000" pitchFamily="2" charset="0"/>
            </a:rPr>
            <a:t>31</a:t>
          </a:r>
          <a:r>
            <a:rPr lang="en-US" sz="800" b="1" dirty="0" smtClean="0">
              <a:latin typeface="Titillium" panose="00000500000000000000" pitchFamily="2" charset="0"/>
            </a:rPr>
            <a:t>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0.24273</cdr:y>
    </cdr:from>
    <cdr:to>
      <cdr:x>0.9881</cdr:x>
      <cdr:y>0.29134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54" y="1075611"/>
          <a:ext cx="626446" cy="215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0.45902</cdr:x>
      <cdr:y>0.16393</cdr:y>
    </cdr:from>
    <cdr:to>
      <cdr:x>0.54835</cdr:x>
      <cdr:y>0.20697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3200400" y="7620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93.33%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0.45902</cdr:x>
      <cdr:y>0.27869</cdr:y>
    </cdr:from>
    <cdr:to>
      <cdr:x>0.54835</cdr:x>
      <cdr:y>0.32173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00400" y="12954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7</a:t>
          </a:r>
          <a:r>
            <a:rPr lang="en-US" sz="700" b="1" dirty="0">
              <a:latin typeface="Titillium" panose="00000500000000000000" pitchFamily="2" charset="0"/>
            </a:rPr>
            <a:t>9</a:t>
          </a:r>
          <a:r>
            <a:rPr lang="en-US" sz="700" b="1" dirty="0" smtClean="0">
              <a:latin typeface="Titillium" panose="00000500000000000000" pitchFamily="2" charset="0"/>
            </a:rPr>
            <a:t>.33</a:t>
          </a:r>
          <a:r>
            <a:rPr lang="en-US" sz="700" b="1" dirty="0" smtClean="0">
              <a:latin typeface="Titillium" panose="00000500000000000000" pitchFamily="2" charset="0"/>
            </a:rPr>
            <a:t>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0.61202</cdr:x>
      <cdr:y>0.2623</cdr:y>
    </cdr:from>
    <cdr:to>
      <cdr:x>0.70136</cdr:x>
      <cdr:y>0.30533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267200" y="12192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70</a:t>
          </a:r>
          <a:r>
            <a:rPr lang="en-US" sz="700" b="1" dirty="0" smtClean="0">
              <a:latin typeface="Titillium" panose="00000500000000000000" pitchFamily="2" charset="0"/>
            </a:rPr>
            <a:t>.37%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0.61202</cdr:x>
      <cdr:y>0.36066</cdr:y>
    </cdr:from>
    <cdr:to>
      <cdr:x>0.70136</cdr:x>
      <cdr:y>0.40369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4267200" y="16764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6</a:t>
          </a:r>
          <a:r>
            <a:rPr lang="en-US" sz="700" b="1" dirty="0" smtClean="0">
              <a:latin typeface="Titillium" panose="00000500000000000000" pitchFamily="2" charset="0"/>
            </a:rPr>
            <a:t>3.20%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0.76503</cdr:x>
      <cdr:y>0.32787</cdr:y>
    </cdr:from>
    <cdr:to>
      <cdr:x>0.85436</cdr:x>
      <cdr:y>0.37091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5334000" y="15240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70</a:t>
          </a:r>
          <a:r>
            <a:rPr lang="en-US" sz="700" b="1" dirty="0" smtClean="0">
              <a:latin typeface="Titillium" panose="00000500000000000000" pitchFamily="2" charset="0"/>
            </a:rPr>
            <a:t>.00%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0.77596</cdr:x>
      <cdr:y>0.22951</cdr:y>
    </cdr:from>
    <cdr:to>
      <cdr:x>0.86529</cdr:x>
      <cdr:y>0.27255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410200" y="10668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80</a:t>
          </a:r>
          <a:r>
            <a:rPr lang="en-US" sz="700" b="1" dirty="0" smtClean="0">
              <a:latin typeface="Titillium" panose="00000500000000000000" pitchFamily="2" charset="0"/>
            </a:rPr>
            <a:t>.00%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0.29508</cdr:x>
      <cdr:y>0.2623</cdr:y>
    </cdr:from>
    <cdr:to>
      <cdr:x>0.38442</cdr:x>
      <cdr:y>0.30533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057400" y="12192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68</a:t>
          </a:r>
          <a:r>
            <a:rPr lang="en-US" sz="700" b="1" dirty="0" smtClean="0">
              <a:latin typeface="Titillium" panose="00000500000000000000" pitchFamily="2" charset="0"/>
            </a:rPr>
            <a:t>.00%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0.30601</cdr:x>
      <cdr:y>0.32787</cdr:y>
    </cdr:from>
    <cdr:to>
      <cdr:x>0.39534</cdr:x>
      <cdr:y>0.37091</cdr:y>
    </cdr:to>
    <cdr:sp macro="" textlink="">
      <cdr:nvSpPr>
        <cdr:cNvPr id="9" name="TextBox 7"/>
        <cdr:cNvSpPr txBox="1"/>
      </cdr:nvSpPr>
      <cdr:spPr>
        <a:xfrm xmlns:a="http://schemas.openxmlformats.org/drawingml/2006/main">
          <a:off x="2133600" y="15240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67</a:t>
          </a:r>
          <a:r>
            <a:rPr lang="en-US" sz="700" b="1" dirty="0" smtClean="0">
              <a:latin typeface="Titillium" panose="00000500000000000000" pitchFamily="2" charset="0"/>
            </a:rPr>
            <a:t>.33</a:t>
          </a:r>
          <a:r>
            <a:rPr lang="en-US" sz="700" b="1" dirty="0" smtClean="0">
              <a:latin typeface="Titillium" panose="00000500000000000000" pitchFamily="2" charset="0"/>
            </a:rPr>
            <a:t>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0.14208</cdr:x>
      <cdr:y>0.22951</cdr:y>
    </cdr:from>
    <cdr:to>
      <cdr:x>0.23141</cdr:x>
      <cdr:y>0.27255</cdr:y>
    </cdr:to>
    <cdr:sp macro="" textlink="">
      <cdr:nvSpPr>
        <cdr:cNvPr id="10" name="TextBox 7"/>
        <cdr:cNvSpPr txBox="1"/>
      </cdr:nvSpPr>
      <cdr:spPr>
        <a:xfrm xmlns:a="http://schemas.openxmlformats.org/drawingml/2006/main">
          <a:off x="990600" y="10668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78</a:t>
          </a:r>
          <a:r>
            <a:rPr lang="en-US" sz="700" b="1" dirty="0" smtClean="0">
              <a:latin typeface="Titillium" panose="00000500000000000000" pitchFamily="2" charset="0"/>
            </a:rPr>
            <a:t>.00%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0.14208</cdr:x>
      <cdr:y>0.31148</cdr:y>
    </cdr:from>
    <cdr:to>
      <cdr:x>0.23141</cdr:x>
      <cdr:y>0.35451</cdr:y>
    </cdr:to>
    <cdr:sp macro="" textlink="">
      <cdr:nvSpPr>
        <cdr:cNvPr id="11" name="TextBox 7"/>
        <cdr:cNvSpPr txBox="1"/>
      </cdr:nvSpPr>
      <cdr:spPr>
        <a:xfrm xmlns:a="http://schemas.openxmlformats.org/drawingml/2006/main">
          <a:off x="990600" y="1447800"/>
          <a:ext cx="62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 smtClean="0">
              <a:latin typeface="Titillium" panose="00000500000000000000" pitchFamily="2" charset="0"/>
            </a:rPr>
            <a:t>70</a:t>
          </a:r>
          <a:r>
            <a:rPr lang="en-US" sz="700" b="1" dirty="0" smtClean="0">
              <a:latin typeface="Titillium" panose="00000500000000000000" pitchFamily="2" charset="0"/>
            </a:rPr>
            <a:t>.40%</a:t>
          </a:r>
          <a:endParaRPr lang="en-US" sz="7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-</a:t>
            </a:r>
            <a:r>
              <a:rPr lang="id-ID" sz="1800" b="1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 1701317080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576111700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</a:t>
            </a:r>
            <a:r>
              <a:rPr lang="id-ID" sz="1800" dirty="0" smtClean="0">
                <a:latin typeface="Titillium" panose="00000500000000000000" pitchFamily="2" charset="0"/>
              </a:rPr>
              <a:t>teknik 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</a:t>
            </a:r>
            <a:r>
              <a:rPr lang="id-ID" sz="1800" dirty="0" smtClean="0">
                <a:latin typeface="Titillium" panose="00000500000000000000" pitchFamily="2" charset="0"/>
              </a:rPr>
              <a:t>teknik SMOTE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02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94670421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</a:t>
            </a:r>
            <a:r>
              <a:rPr lang="en" sz="2800" dirty="0" smtClean="0"/>
              <a:t>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5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8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10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</a:t>
            </a:r>
            <a:r>
              <a:rPr lang="id-ID" dirty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10381642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17743506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N&amp;O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5.00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19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 </a:t>
            </a:r>
            <a:r>
              <a:rPr lang="en" sz="2800" dirty="0" smtClean="0"/>
              <a:t>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12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4748879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741182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</a:t>
            </a: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sz="1200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sz="1200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sz="1200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sz="1200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58195123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239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Sistem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prediksi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menghasilkan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yang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46083268"/>
              </p:ext>
            </p:extLst>
          </p:nvPr>
        </p:nvGraphicFramePr>
        <p:xfrm>
          <a:off x="457200" y="1123950"/>
          <a:ext cx="6629400" cy="346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3870"/>
          <p:cNvSpPr txBox="1">
            <a:spLocks/>
          </p:cNvSpPr>
          <p:nvPr/>
        </p:nvSpPr>
        <p:spPr>
          <a:xfrm>
            <a:off x="2895600" y="4552950"/>
            <a:ext cx="26670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1400" dirty="0" smtClean="0">
                <a:solidFill>
                  <a:srgbClr val="448880"/>
                </a:solidFill>
                <a:latin typeface="Dosis" panose="02010503020202060003" pitchFamily="2" charset="0"/>
              </a:rPr>
              <a:t>S</a:t>
            </a:r>
            <a:r>
              <a:rPr lang="en" sz="1400" dirty="0" smtClean="0">
                <a:solidFill>
                  <a:srgbClr val="448880"/>
                </a:solidFill>
                <a:latin typeface="Dosis" panose="02010503020202060003" pitchFamily="2" charset="0"/>
              </a:rPr>
              <a:t>ource: statista.com</a:t>
            </a:r>
            <a:endParaRPr lang="en" sz="14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2789417777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</a:t>
            </a:r>
            <a:r>
              <a:rPr lang="id-ID" sz="1600" b="1" dirty="0" smtClean="0"/>
              <a:t>Combine </a:t>
            </a:r>
            <a:r>
              <a:rPr lang="en" sz="1600" b="1" dirty="0" smtClean="0"/>
              <a:t>(</a:t>
            </a:r>
            <a:r>
              <a:rPr lang="id-ID" sz="1600" b="1" dirty="0" smtClean="0"/>
              <a:t>400</a:t>
            </a:r>
            <a:r>
              <a:rPr lang="en" sz="1600" b="1" dirty="0" smtClean="0"/>
              <a:t>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3495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1931</Words>
  <Application>Microsoft Office PowerPoint</Application>
  <PresentationFormat>On-screen Show (16:9)</PresentationFormat>
  <Paragraphs>831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Titillium</vt:lpstr>
      <vt:lpstr>Wingdings</vt:lpstr>
      <vt:lpstr>Titillium Bd</vt:lpstr>
      <vt:lpstr>Titillium Up</vt:lpstr>
      <vt:lpstr>Dosis</vt:lpstr>
      <vt:lpstr>Titillium Web</vt:lpstr>
      <vt:lpstr>Titillium Web Light</vt:lpstr>
      <vt:lpstr>Dosis Light</vt:lpstr>
      <vt:lpstr>Titillium Lt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Traditional Machine Learning Result  on myPersonality Dataset</vt:lpstr>
      <vt:lpstr>Traditional Machine Learning Result  on Manual Gathering Dataset</vt:lpstr>
      <vt:lpstr>Traditional Machine Learning Result  on Combine Dataset</vt:lpstr>
      <vt:lpstr>PowerPoint Presentation</vt:lpstr>
      <vt:lpstr>Deep Learning Result  on myPersonality Dataset</vt:lpstr>
      <vt:lpstr>Deep Learning Result  on Manual Gathering Dataset</vt:lpstr>
      <vt:lpstr>Deep Learning Result  on Combine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Tommy Tandera</cp:lastModifiedBy>
  <cp:revision>138</cp:revision>
  <dcterms:modified xsi:type="dcterms:W3CDTF">2017-08-03T06:37:43Z</dcterms:modified>
</cp:coreProperties>
</file>