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8" r:id="rId3"/>
    <p:sldId id="290" r:id="rId4"/>
    <p:sldId id="286" r:id="rId5"/>
    <p:sldId id="317" r:id="rId6"/>
    <p:sldId id="316" r:id="rId7"/>
    <p:sldId id="319" r:id="rId8"/>
    <p:sldId id="315" r:id="rId9"/>
    <p:sldId id="261" r:id="rId10"/>
    <p:sldId id="288" r:id="rId11"/>
    <p:sldId id="300" r:id="rId12"/>
    <p:sldId id="322" r:id="rId13"/>
    <p:sldId id="323" r:id="rId14"/>
    <p:sldId id="292" r:id="rId15"/>
    <p:sldId id="293" r:id="rId16"/>
    <p:sldId id="321" r:id="rId17"/>
    <p:sldId id="295" r:id="rId18"/>
    <p:sldId id="326" r:id="rId19"/>
    <p:sldId id="298" r:id="rId20"/>
    <p:sldId id="294" r:id="rId21"/>
    <p:sldId id="301" r:id="rId22"/>
    <p:sldId id="299" r:id="rId23"/>
    <p:sldId id="291" r:id="rId24"/>
    <p:sldId id="302" r:id="rId25"/>
    <p:sldId id="303" r:id="rId26"/>
    <p:sldId id="324" r:id="rId27"/>
    <p:sldId id="304" r:id="rId28"/>
    <p:sldId id="306" r:id="rId29"/>
    <p:sldId id="307" r:id="rId30"/>
    <p:sldId id="325" r:id="rId31"/>
    <p:sldId id="308" r:id="rId32"/>
    <p:sldId id="310" r:id="rId33"/>
    <p:sldId id="309" r:id="rId34"/>
    <p:sldId id="311" r:id="rId35"/>
    <p:sldId id="313" r:id="rId36"/>
    <p:sldId id="262" r:id="rId37"/>
    <p:sldId id="279" r:id="rId38"/>
  </p:sldIdLst>
  <p:sldSz cx="9144000" cy="5143500" type="screen16x9"/>
  <p:notesSz cx="6858000" cy="9144000"/>
  <p:embeddedFontLst>
    <p:embeddedFont>
      <p:font typeface="Titillium" panose="00000500000000000000" pitchFamily="2" charset="0"/>
      <p:regular r:id="rId40"/>
      <p:bold r:id="rId41"/>
      <p:italic r:id="rId42"/>
      <p:boldItalic r:id="rId43"/>
    </p:embeddedFont>
    <p:embeddedFont>
      <p:font typeface="Titillium Web" panose="020B0604020202020204" charset="0"/>
      <p:regular r:id="rId44"/>
      <p:bold r:id="rId45"/>
      <p:italic r:id="rId46"/>
      <p:boldItalic r:id="rId47"/>
    </p:embeddedFont>
    <p:embeddedFont>
      <p:font typeface="Dosis" panose="02010503020202060003" pitchFamily="2" charset="0"/>
      <p:regular r:id="rId48"/>
      <p:bold r:id="rId49"/>
    </p:embeddedFont>
    <p:embeddedFont>
      <p:font typeface="Titillium Up" panose="00000500000000000000" pitchFamily="2" charset="0"/>
      <p:italic r:id="rId50"/>
      <p:boldItalic r:id="rId51"/>
    </p:embeddedFont>
    <p:embeddedFont>
      <p:font typeface="Titillium Lt" panose="00000400000000000000" pitchFamily="2" charset="0"/>
      <p:regular r:id="rId52"/>
      <p:italic r:id="rId53"/>
    </p:embeddedFont>
    <p:embeddedFont>
      <p:font typeface="Titillium Web Light" panose="020B0604020202020204" charset="0"/>
      <p:regular r:id="rId54"/>
      <p:bold r:id="rId55"/>
      <p:italic r:id="rId56"/>
      <p:boldItalic r:id="rId57"/>
    </p:embeddedFont>
    <p:embeddedFont>
      <p:font typeface="Dosis Light" panose="02010303020202060003" pitchFamily="2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880"/>
    <a:srgbClr val="4D3E09"/>
    <a:srgbClr val="259BA7"/>
    <a:srgbClr val="D3E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1" autoAdjust="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330752"/>
        <c:axId val="166332288"/>
      </c:barChart>
      <c:catAx>
        <c:axId val="166330752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en-US"/>
          </a:p>
        </c:txPr>
        <c:crossAx val="166332288"/>
        <c:crosses val="autoZero"/>
        <c:auto val="1"/>
        <c:lblAlgn val="ctr"/>
        <c:lblOffset val="100"/>
        <c:noMultiLvlLbl val="0"/>
      </c:catAx>
      <c:valAx>
        <c:axId val="16633228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166330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168646144"/>
        <c:axId val="168647680"/>
      </c:barChart>
      <c:catAx>
        <c:axId val="16864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en-US"/>
          </a:p>
        </c:txPr>
        <c:crossAx val="168647680"/>
        <c:crosses val="autoZero"/>
        <c:auto val="1"/>
        <c:lblAlgn val="ctr"/>
        <c:lblOffset val="100"/>
        <c:noMultiLvlLbl val="0"/>
      </c:catAx>
      <c:valAx>
        <c:axId val="1686476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en-US"/>
          </a:p>
        </c:txPr>
        <c:crossAx val="168646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169128704"/>
        <c:axId val="169130240"/>
      </c:barChart>
      <c:catAx>
        <c:axId val="16912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169130240"/>
        <c:crosses val="autoZero"/>
        <c:auto val="1"/>
        <c:lblAlgn val="ctr"/>
        <c:lblOffset val="100"/>
        <c:noMultiLvlLbl val="0"/>
      </c:catAx>
      <c:valAx>
        <c:axId val="1691302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1691287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169198720"/>
        <c:axId val="169200256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169207680"/>
        <c:axId val="169206144"/>
      </c:lineChart>
      <c:catAx>
        <c:axId val="169198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169200256"/>
        <c:crosses val="autoZero"/>
        <c:auto val="1"/>
        <c:lblAlgn val="ctr"/>
        <c:lblOffset val="100"/>
        <c:noMultiLvlLbl val="0"/>
      </c:catAx>
      <c:valAx>
        <c:axId val="169200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169198720"/>
        <c:crosses val="autoZero"/>
        <c:crossBetween val="between"/>
      </c:valAx>
      <c:valAx>
        <c:axId val="169206144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169207680"/>
        <c:crosses val="max"/>
        <c:crossBetween val="between"/>
      </c:valAx>
      <c:catAx>
        <c:axId val="169207680"/>
        <c:scaling>
          <c:orientation val="minMax"/>
        </c:scaling>
        <c:delete val="1"/>
        <c:axPos val="b"/>
        <c:majorTickMark val="out"/>
        <c:minorTickMark val="none"/>
        <c:tickLblPos val="nextTo"/>
        <c:crossAx val="169206144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Machine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Y="5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1" presId="urn:microsoft.com/office/officeart/2005/8/layout/vList2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139003"/>
          <a:ext cx="4240215" cy="475114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193" y="162196"/>
        <a:ext cx="4193829" cy="428728"/>
      </dsp:txXfrm>
    </dsp:sp>
    <dsp:sp modelId="{4AE26C4F-0AF7-48F6-91D1-39A5CEF50B9F}">
      <dsp:nvSpPr>
        <dsp:cNvPr id="0" name=""/>
        <dsp:cNvSpPr/>
      </dsp:nvSpPr>
      <dsp:spPr>
        <a:xfrm>
          <a:off x="0" y="667087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667087"/>
        <a:ext cx="4240215" cy="702426"/>
      </dsp:txXfrm>
    </dsp:sp>
    <dsp:sp modelId="{55738AAA-5865-4ADF-9452-66ED89DADAD4}">
      <dsp:nvSpPr>
        <dsp:cNvPr id="0" name=""/>
        <dsp:cNvSpPr/>
      </dsp:nvSpPr>
      <dsp:spPr>
        <a:xfrm>
          <a:off x="0" y="1373236"/>
          <a:ext cx="4240215" cy="475114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193" y="1396429"/>
        <a:ext cx="4193829" cy="428728"/>
      </dsp:txXfrm>
    </dsp:sp>
    <dsp:sp modelId="{15350D4F-E348-480D-8125-B06196054EC1}">
      <dsp:nvSpPr>
        <dsp:cNvPr id="0" name=""/>
        <dsp:cNvSpPr/>
      </dsp:nvSpPr>
      <dsp:spPr>
        <a:xfrm>
          <a:off x="0" y="1844627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Machine 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1844627"/>
        <a:ext cx="4240215" cy="702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372473"/>
          <a:ext cx="4240215" cy="47876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Improvement Process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395844"/>
        <a:ext cx="4193473" cy="432021"/>
      </dsp:txXfrm>
    </dsp:sp>
    <dsp:sp modelId="{CE2A2D90-F46A-48FE-B21D-AA2C5428E966}">
      <dsp:nvSpPr>
        <dsp:cNvPr id="0" name=""/>
        <dsp:cNvSpPr/>
      </dsp:nvSpPr>
      <dsp:spPr>
        <a:xfrm>
          <a:off x="0" y="847858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Features Selection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Resampling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847858"/>
        <a:ext cx="4240215" cy="702426"/>
      </dsp:txXfrm>
    </dsp:sp>
    <dsp:sp modelId="{4B498E33-6678-4D24-8786-DF0BFC17B0BA}">
      <dsp:nvSpPr>
        <dsp:cNvPr id="0" name=""/>
        <dsp:cNvSpPr/>
      </dsp:nvSpPr>
      <dsp:spPr>
        <a:xfrm>
          <a:off x="0" y="1524578"/>
          <a:ext cx="4240215" cy="47876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Accuracy Validation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1547949"/>
        <a:ext cx="4193473" cy="432021"/>
      </dsp:txXfrm>
    </dsp:sp>
    <dsp:sp modelId="{4AE26C4F-0AF7-48F6-91D1-39A5CEF50B9F}">
      <dsp:nvSpPr>
        <dsp:cNvPr id="0" name=""/>
        <dsp:cNvSpPr/>
      </dsp:nvSpPr>
      <dsp:spPr>
        <a:xfrm>
          <a:off x="0" y="2029048"/>
          <a:ext cx="4240215" cy="340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10-fold cross validation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029048"/>
        <a:ext cx="4240215" cy="34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0.82017</cdr:x>
      <cdr:y>0.25187</cdr:y>
    </cdr:from>
    <cdr:to>
      <cdr:x>0.91748</cdr:x>
      <cdr:y>0.30332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843959" y="105462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0.50739</cdr:x>
      <cdr:y>0.23226</cdr:y>
    </cdr:from>
    <cdr:to>
      <cdr:x>0.6047</cdr:x>
      <cdr:y>0.28371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2996667" y="97251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0.30769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31528" y="1072918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0.52903</cdr:x>
      <cdr:y>0.30332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627244" y="1054620"/>
          <a:ext cx="49725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0.73542</cdr:x>
      <cdr:y>0.28683</cdr:y>
    </cdr:from>
    <cdr:to>
      <cdr:x>0.83272</cdr:x>
      <cdr:y>0.33829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343400" y="1201023"/>
          <a:ext cx="57465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18" y="770796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585" y="1380422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0.19048</cdr:x>
      <cdr:y>0.2494</cdr:y>
    </cdr:from>
    <cdr:to>
      <cdr:x>0.28779</cdr:x>
      <cdr:y>0.29802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19224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0.29802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182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0.2362</cdr:y>
    </cdr:from>
    <cdr:to>
      <cdr:x>0.9881</cdr:x>
      <cdr:y>0.28481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62" y="1046680"/>
          <a:ext cx="62643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Shape 3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657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26" name="Picture 2" descr="http://socs.binus.ac.id/files/2017/05/logo-resiz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1700"/>
            <a:ext cx="121966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527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myPersonality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441602606"/>
              </p:ext>
            </p:extLst>
          </p:nvPr>
        </p:nvGraphicFramePr>
        <p:xfrm>
          <a:off x="838201" y="2190750"/>
          <a:ext cx="6781799" cy="265493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Auth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b7b7764cfa1c523e4e93ab2a79a946c4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likes the sound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thunder…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6/19/2009 15:21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318bf822d4f2bd3920367560218619c0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has bed bugs.....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ewwwww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6/27/2009 23:21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ecbddbfe00e0f83cfdb802a7186061c7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is stuck on Band-Aid brand,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cuz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Band-Aid's stuck on me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6/28/2009 5:03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Manual Gathering</a:t>
            </a:r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2765002395"/>
              </p:ext>
            </p:extLst>
          </p:nvPr>
        </p:nvGraphicFramePr>
        <p:xfrm>
          <a:off x="838201" y="2190750"/>
          <a:ext cx="6781799" cy="247205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User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10208496777609200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 think it's going to run out of 20-30s theme bb…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 08:29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1558335764186290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Like, in TS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Puri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, 160, Make your own jersey, Wow, my boot…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10207297499594200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Merry Christmas everyone! , The Cross before me…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79143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</p:spPr>
        <p:txBody>
          <a:bodyPr/>
          <a:lstStyle/>
          <a:p>
            <a:r>
              <a:rPr lang="en-US" dirty="0" smtClean="0"/>
              <a:t>Word Preprocessing</a:t>
            </a:r>
            <a:endParaRPr lang="en-US" dirty="0"/>
          </a:p>
        </p:txBody>
      </p:sp>
      <p:sp>
        <p:nvSpPr>
          <p:cNvPr id="6" name="Shape 3988"/>
          <p:cNvSpPr txBox="1">
            <a:spLocks noGrp="1"/>
          </p:cNvSpPr>
          <p:nvPr>
            <p:ph type="body" idx="1"/>
          </p:nvPr>
        </p:nvSpPr>
        <p:spPr>
          <a:xfrm>
            <a:off x="730705" y="1032767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>
              <a:buNone/>
            </a:pPr>
            <a:r>
              <a:rPr lang="id-ID" sz="1600" dirty="0" smtClean="0">
                <a:latin typeface="Titillium" panose="00000500000000000000" pitchFamily="2" charset="0"/>
              </a:rPr>
              <a:t>WOW!!!</a:t>
            </a:r>
            <a:r>
              <a:rPr lang="en-US" sz="1600" dirty="0" smtClean="0">
                <a:latin typeface="Titillium" panose="00000500000000000000" pitchFamily="2" charset="0"/>
              </a:rPr>
              <a:t>       </a:t>
            </a:r>
            <a:r>
              <a:rPr lang="id-ID" sz="1600" dirty="0" smtClean="0">
                <a:latin typeface="Titillium" panose="00000500000000000000" pitchFamily="2" charset="0"/>
              </a:rPr>
              <a:t> I just </a:t>
            </a:r>
            <a:r>
              <a:rPr lang="id-ID" sz="1600" dirty="0" smtClean="0">
                <a:solidFill>
                  <a:srgbClr val="7030A0"/>
                </a:solidFill>
                <a:latin typeface="Titillium" panose="00000500000000000000" pitchFamily="2" charset="0"/>
              </a:rPr>
              <a:t>spent</a:t>
            </a:r>
            <a:r>
              <a:rPr lang="id-ID" sz="1600" dirty="0" smtClean="0">
                <a:latin typeface="Titillium" panose="00000500000000000000" pitchFamily="2" charset="0"/>
              </a:rPr>
              <a:t> 20 </a:t>
            </a:r>
            <a:r>
              <a:rPr lang="id-ID" sz="1600" dirty="0" smtClean="0">
                <a:solidFill>
                  <a:srgbClr val="7030A0"/>
                </a:solidFill>
                <a:latin typeface="Titillium" panose="00000500000000000000" pitchFamily="2" charset="0"/>
              </a:rPr>
              <a:t>minutes</a:t>
            </a:r>
            <a:r>
              <a:rPr lang="id-ID" sz="1600" dirty="0" smtClean="0"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7030A0"/>
                </a:solidFill>
                <a:latin typeface="Titillium" panose="00000500000000000000" pitchFamily="2" charset="0"/>
              </a:rPr>
              <a:t>reading</a:t>
            </a:r>
            <a:r>
              <a:rPr lang="id-ID" sz="1600" dirty="0" smtClean="0">
                <a:latin typeface="Titillium" panose="00000500000000000000" pitchFamily="2" charset="0"/>
              </a:rPr>
              <a:t> just this one strip</a:t>
            </a:r>
            <a:r>
              <a:rPr lang="en-US" sz="1600" dirty="0" smtClean="0">
                <a:latin typeface="Titillium" panose="00000500000000000000" pitchFamily="2" charset="0"/>
              </a:rPr>
              <a:t> with </a:t>
            </a:r>
            <a:r>
              <a:rPr lang="en-US" sz="1600" dirty="0" smtClean="0">
                <a:solidFill>
                  <a:srgbClr val="00B0F0"/>
                </a:solidFill>
                <a:latin typeface="Titillium" panose="00000500000000000000" pitchFamily="2" charset="0"/>
              </a:rPr>
              <a:t>*PROPNAME* </a:t>
            </a:r>
            <a:r>
              <a:rPr lang="en-US" sz="1600" dirty="0" smtClean="0">
                <a:solidFill>
                  <a:schemeClr val="tx1"/>
                </a:solidFill>
                <a:latin typeface="Titillium" panose="00000500000000000000" pitchFamily="2" charset="0"/>
              </a:rPr>
              <a:t>and</a:t>
            </a:r>
            <a:r>
              <a:rPr lang="en-US" sz="1600" dirty="0" smtClean="0">
                <a:solidFill>
                  <a:srgbClr val="00B0F0"/>
                </a:solidFill>
                <a:latin typeface="Titillium" panose="00000500000000000000" pitchFamily="2" charset="0"/>
              </a:rPr>
              <a:t> Andre </a:t>
            </a:r>
            <a:r>
              <a:rPr lang="en-US" sz="1600" dirty="0" err="1" smtClean="0">
                <a:solidFill>
                  <a:srgbClr val="00B0F0"/>
                </a:solidFill>
                <a:latin typeface="Titillium" panose="00000500000000000000" pitchFamily="2" charset="0"/>
              </a:rPr>
              <a:t>Wijaya</a:t>
            </a:r>
            <a:r>
              <a:rPr lang="en-US" sz="1600" dirty="0" smtClean="0"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00B050"/>
                </a:solidFill>
                <a:latin typeface="Titillium" panose="00000500000000000000" pitchFamily="2" charset="0"/>
              </a:rPr>
              <a:t>©</a:t>
            </a:r>
            <a:r>
              <a:rPr lang="id-ID" sz="1600" dirty="0" smtClean="0">
                <a:latin typeface="Titillium" panose="00000500000000000000" pitchFamily="2" charset="0"/>
              </a:rPr>
              <a:t>... </a:t>
            </a:r>
            <a:r>
              <a:rPr lang="id-ID" sz="1600" dirty="0" smtClean="0">
                <a:solidFill>
                  <a:srgbClr val="FF0000"/>
                </a:solidFill>
                <a:latin typeface="Titillium" panose="00000500000000000000" pitchFamily="2" charset="0"/>
                <a:hlinkClick r:id="rId2"/>
              </a:rPr>
              <a:t>http:////xkcd.com//657//</a:t>
            </a:r>
            <a:endParaRPr lang="en-US" sz="1600" dirty="0" smtClean="0">
              <a:solidFill>
                <a:srgbClr val="FF0000"/>
              </a:solidFill>
              <a:latin typeface="Titillium" panose="000005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7805" y="27091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005" y="30564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URLs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 flipH="1">
            <a:off x="3597399" y="2723788"/>
            <a:ext cx="72606" cy="65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1805" y="33837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Symbols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17405" y="2709168"/>
            <a:ext cx="747458" cy="3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9205" y="306158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Names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7005" y="1564273"/>
            <a:ext cx="1359195" cy="68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287" y="122571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Stemming (spend)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688805" y="1794768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88" y="14836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Spaces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155405" y="1964045"/>
            <a:ext cx="0" cy="28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3288" y="162549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Lower case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97128" y="1908123"/>
            <a:ext cx="336872" cy="34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4265" y="156956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</a:t>
            </a:r>
            <a:r>
              <a:rPr lang="en-US" sz="1600" dirty="0" err="1" smtClean="0">
                <a:solidFill>
                  <a:srgbClr val="448880"/>
                </a:solidFill>
                <a:latin typeface="Dosis" panose="02010503020202060003" pitchFamily="2" charset="0"/>
              </a:rPr>
              <a:t>Stopwords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3654" y="394335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Result:</a:t>
            </a:r>
          </a:p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wow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!!! spen</a:t>
            </a:r>
            <a:r>
              <a:rPr lang="en-US" sz="1600" dirty="0">
                <a:solidFill>
                  <a:srgbClr val="448880"/>
                </a:solidFill>
                <a:latin typeface="Titillium" panose="00000500000000000000" pitchFamily="2" charset="0"/>
              </a:rPr>
              <a:t>d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 20 minute read one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strip</a:t>
            </a:r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...</a:t>
            </a:r>
            <a:endParaRPr lang="en-US" sz="16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205000383"/>
              </p:ext>
            </p:extLst>
          </p:nvPr>
        </p:nvGraphicFramePr>
        <p:xfrm>
          <a:off x="3276600" y="1657350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Closed Vocabulary</a:t>
            </a:r>
          </a:p>
          <a:p>
            <a:r>
              <a:rPr lang="en-US" sz="1600" dirty="0" smtClean="0"/>
              <a:t>LIWC (85 features)</a:t>
            </a:r>
          </a:p>
          <a:p>
            <a:r>
              <a:rPr lang="en-US" sz="1600" dirty="0" smtClean="0"/>
              <a:t>SPLICE (74 features)</a:t>
            </a:r>
          </a:p>
          <a:p>
            <a:r>
              <a:rPr lang="en-US" sz="1600" dirty="0" smtClean="0"/>
              <a:t>SNA (7 features)</a:t>
            </a:r>
          </a:p>
          <a:p>
            <a:endParaRPr lang="en-US" sz="1600" dirty="0"/>
          </a:p>
          <a:p>
            <a:pPr>
              <a:buNone/>
            </a:pPr>
            <a:r>
              <a:rPr lang="en-US" sz="2000" dirty="0" smtClean="0"/>
              <a:t>Open Vocabulary</a:t>
            </a:r>
          </a:p>
          <a:p>
            <a:r>
              <a:rPr lang="en-US" sz="1600" dirty="0" smtClean="0"/>
              <a:t>Word Vector (obtained using </a:t>
            </a:r>
            <a:r>
              <a:rPr lang="en-US" sz="1600" dirty="0" err="1" smtClean="0"/>
              <a:t>GloVe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5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276600" y="666750"/>
            <a:ext cx="3731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</a:t>
            </a:r>
            <a:r>
              <a:rPr lang="en" sz="6000" dirty="0" smtClean="0"/>
              <a:t>!</a:t>
            </a:r>
            <a:br>
              <a:rPr lang="en" sz="6000" dirty="0" smtClean="0"/>
            </a:br>
            <a:r>
              <a:rPr lang="en" sz="2400" dirty="0" smtClean="0"/>
              <a:t>We are the author</a:t>
            </a:r>
            <a:endParaRPr lang="en" sz="24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276600" y="2190750"/>
            <a:ext cx="5410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</a:t>
            </a:r>
            <a:endParaRPr lang="en" sz="2000" b="1" dirty="0">
              <a:latin typeface="Titillium" panose="00000500000000000000" pitchFamily="2" charset="0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Hendro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Derwin Suhartono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Rini Wongso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Yen </a:t>
            </a:r>
            <a:r>
              <a:rPr lang="en" sz="2000" b="1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Lina Prasetio</a:t>
            </a:r>
            <a:endParaRPr lang="en" sz="2000" b="1" dirty="0">
              <a:latin typeface="Titillium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238415505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19218566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343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59552723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classifier yang </a:t>
            </a:r>
            <a:r>
              <a:rPr lang="en-US" dirty="0" err="1" smtClean="0"/>
              <a:t>unggul</a:t>
            </a:r>
            <a:r>
              <a:rPr lang="en-US" dirty="0" smtClean="0"/>
              <a:t> </a:t>
            </a:r>
            <a:r>
              <a:rPr lang="en-US" dirty="0" err="1" smtClean="0"/>
              <a:t>disemua</a:t>
            </a:r>
            <a:r>
              <a:rPr lang="en-US" dirty="0" smtClean="0"/>
              <a:t> traits</a:t>
            </a:r>
          </a:p>
          <a:p>
            <a:r>
              <a:rPr lang="en-US" dirty="0" smtClean="0"/>
              <a:t>Feature selection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endParaRPr lang="en-US" dirty="0" smtClean="0"/>
          </a:p>
          <a:p>
            <a:r>
              <a:rPr lang="en-US" dirty="0" smtClean="0"/>
              <a:t>Resampling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endParaRPr lang="en-US" dirty="0"/>
          </a:p>
          <a:p>
            <a:r>
              <a:rPr lang="en-US" dirty="0" smtClean="0"/>
              <a:t>Rata-rata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algoritma</a:t>
            </a:r>
            <a:r>
              <a:rPr lang="en-US" dirty="0" smtClean="0"/>
              <a:t> classifier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selisih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733100554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538449791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1588286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deep learning yang </a:t>
            </a:r>
            <a:r>
              <a:rPr lang="en-US" dirty="0" err="1"/>
              <a:t>unggul</a:t>
            </a:r>
            <a:r>
              <a:rPr lang="en-US" dirty="0"/>
              <a:t> </a:t>
            </a:r>
            <a:r>
              <a:rPr lang="en-US" dirty="0" err="1"/>
              <a:t>disemua</a:t>
            </a:r>
            <a:r>
              <a:rPr lang="en-US" dirty="0"/>
              <a:t> </a:t>
            </a:r>
            <a:r>
              <a:rPr lang="en-US" dirty="0" smtClean="0"/>
              <a:t>traits</a:t>
            </a:r>
          </a:p>
          <a:p>
            <a:r>
              <a:rPr lang="en-US" dirty="0" smtClean="0"/>
              <a:t>Resampling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Undersampling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signifikan</a:t>
            </a:r>
            <a:endParaRPr lang="en-US" dirty="0"/>
          </a:p>
          <a:p>
            <a:r>
              <a:rPr lang="en-US" dirty="0" smtClean="0"/>
              <a:t>MLP, CNN 1D, </a:t>
            </a:r>
            <a:r>
              <a:rPr lang="en-US" dirty="0" err="1" smtClean="0"/>
              <a:t>dan</a:t>
            </a:r>
            <a:r>
              <a:rPr lang="en-US" dirty="0" smtClean="0"/>
              <a:t> LSTM+CNN 1D </a:t>
            </a:r>
            <a:r>
              <a:rPr lang="en-US" dirty="0" err="1" smtClean="0"/>
              <a:t>memiliki</a:t>
            </a:r>
            <a:r>
              <a:rPr lang="en-US" dirty="0" smtClean="0"/>
              <a:t> rata-rata </a:t>
            </a:r>
            <a:r>
              <a:rPr lang="en-US" dirty="0" err="1" smtClean="0"/>
              <a:t>akurasi</a:t>
            </a:r>
            <a:r>
              <a:rPr lang="en-US" dirty="0" smtClean="0"/>
              <a:t> yang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LSTM </a:t>
            </a:r>
            <a:r>
              <a:rPr lang="en-US" dirty="0" err="1" smtClean="0"/>
              <a:t>dan</a:t>
            </a:r>
            <a:r>
              <a:rPr lang="en-US" dirty="0" smtClean="0"/>
              <a:t> GRU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9371716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</a:t>
            </a:r>
            <a:r>
              <a:rPr lang="en-US" sz="1400" dirty="0" smtClean="0">
                <a:latin typeface="Titillium Lt" panose="00000400000000000000" pitchFamily="2" charset="0"/>
              </a:rPr>
              <a:t>).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menunjukkan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dapat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bidang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komputasi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berpotensi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untuk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dikembangkan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lebih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lanjut</a:t>
            </a:r>
            <a:r>
              <a:rPr lang="en-US" sz="1400" dirty="0" smtClean="0">
                <a:latin typeface="Titillium Lt" panose="00000400000000000000" pitchFamily="2" charset="0"/>
              </a:rPr>
              <a:t>. Hal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didukung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secara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langsung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oleh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Penambahan</a:t>
            </a:r>
            <a:r>
              <a:rPr lang="en-US" sz="1400" dirty="0" smtClean="0">
                <a:latin typeface="Titillium Lt" panose="00000400000000000000" pitchFamily="2" charset="0"/>
              </a:rPr>
              <a:t> Process Improvement Features Selection </a:t>
            </a:r>
            <a:r>
              <a:rPr lang="en-US" sz="1400" dirty="0" err="1" smtClean="0">
                <a:latin typeface="Titillium Lt" panose="00000400000000000000" pitchFamily="2" charset="0"/>
              </a:rPr>
              <a:t>tidak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memberikan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peningkatan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sedangkan</a:t>
            </a:r>
            <a:r>
              <a:rPr lang="en-US" sz="1400" dirty="0" smtClean="0">
                <a:latin typeface="Titillium Lt" panose="00000400000000000000" pitchFamily="2" charset="0"/>
              </a:rPr>
              <a:t> proses Resampling </a:t>
            </a:r>
            <a:r>
              <a:rPr lang="en-US" sz="1400" dirty="0" err="1" smtClean="0">
                <a:latin typeface="Titillium Lt" panose="00000400000000000000" pitchFamily="2" charset="0"/>
              </a:rPr>
              <a:t>bekerja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cukup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baik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sistem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prediksi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64760" y="3333750"/>
            <a:ext cx="54951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D3EBD5"/>
                </a:solidFill>
              </a:rPr>
              <a:t>Q &amp; A</a:t>
            </a:r>
            <a:endParaRPr lang="en" sz="7200" dirty="0">
              <a:solidFill>
                <a:srgbClr val="D3EBD5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0" name="Shape 3880"/>
          <p:cNvGrpSpPr/>
          <p:nvPr/>
        </p:nvGrpSpPr>
        <p:grpSpPr>
          <a:xfrm>
            <a:off x="2011275" y="703738"/>
            <a:ext cx="1160371" cy="1160687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978867" y="928440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71262" y="1359369"/>
            <a:ext cx="202799" cy="19363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0" y="394613"/>
            <a:ext cx="182675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21950"/>
            <a:ext cx="4863900" cy="161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  <a:latin typeface="Titillium Lt" panose="00000400000000000000" pitchFamily="2" charset="0"/>
              </a:rPr>
              <a:t>All Participants of INACL III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  <a:latin typeface="Titillium Lt" panose="00000400000000000000" pitchFamily="2" charset="0"/>
              </a:rPr>
              <a:t>Bina Nusantara University</a:t>
            </a:r>
            <a:endParaRPr lang="en" dirty="0">
              <a:solidFill>
                <a:srgbClr val="D3EBD5"/>
              </a:solidFill>
              <a:latin typeface="Titillium Lt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/>
        </p:nvSpPr>
        <p:spPr>
          <a:xfrm>
            <a:off x="718299" y="1039553"/>
            <a:ext cx="7278052" cy="346710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>
              <a:alpha val="62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5" name="Shape 3945"/>
          <p:cNvSpPr txBox="1">
            <a:spLocks noGrp="1"/>
          </p:cNvSpPr>
          <p:nvPr>
            <p:ph type="title" idx="4294967295"/>
          </p:nvPr>
        </p:nvSpPr>
        <p:spPr>
          <a:xfrm>
            <a:off x="1600200" y="20383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>
                <a:solidFill>
                  <a:srgbClr val="D3EBD5"/>
                </a:solidFill>
                <a:latin typeface="Dosis" panose="02010503020202060003" pitchFamily="2" charset="0"/>
              </a:rPr>
              <a:t>Why we work on this?</a:t>
            </a:r>
            <a:endParaRPr lang="en" sz="4400" b="1" dirty="0">
              <a:solidFill>
                <a:srgbClr val="D3EBD5"/>
              </a:solidFill>
              <a:latin typeface="Dosis" panose="02010503020202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Based on Big Five Personality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50" y="590550"/>
            <a:ext cx="6761100" cy="857400"/>
          </a:xfrm>
        </p:spPr>
        <p:txBody>
          <a:bodyPr/>
          <a:lstStyle/>
          <a:p>
            <a:r>
              <a:rPr lang="en-US" dirty="0" smtClean="0"/>
              <a:t>So, what’s the benefit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469" y="2912275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Career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19530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Work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Behaviour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01064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Communication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358594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Social Life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40256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Emotional Intelligence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grpSp>
        <p:nvGrpSpPr>
          <p:cNvPr id="12" name="Shape 4236"/>
          <p:cNvGrpSpPr/>
          <p:nvPr/>
        </p:nvGrpSpPr>
        <p:grpSpPr>
          <a:xfrm>
            <a:off x="5332326" y="3046288"/>
            <a:ext cx="524808" cy="439862"/>
            <a:chOff x="2599825" y="3689700"/>
            <a:chExt cx="429850" cy="360275"/>
          </a:xfrm>
        </p:grpSpPr>
        <p:sp>
          <p:nvSpPr>
            <p:cNvPr id="13" name="Shape 42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2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4184"/>
          <p:cNvGrpSpPr/>
          <p:nvPr/>
        </p:nvGrpSpPr>
        <p:grpSpPr>
          <a:xfrm>
            <a:off x="1676400" y="4207883"/>
            <a:ext cx="170502" cy="425732"/>
            <a:chOff x="3386850" y="2264625"/>
            <a:chExt cx="203950" cy="509250"/>
          </a:xfrm>
        </p:grpSpPr>
        <p:sp>
          <p:nvSpPr>
            <p:cNvPr id="16" name="Shape 418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18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4190"/>
          <p:cNvGrpSpPr/>
          <p:nvPr/>
        </p:nvGrpSpPr>
        <p:grpSpPr>
          <a:xfrm>
            <a:off x="1976024" y="4211958"/>
            <a:ext cx="145004" cy="421657"/>
            <a:chOff x="4076175" y="2267050"/>
            <a:chExt cx="173450" cy="504375"/>
          </a:xfrm>
        </p:grpSpPr>
        <p:sp>
          <p:nvSpPr>
            <p:cNvPr id="19" name="Shape 419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19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4181"/>
          <p:cNvSpPr/>
          <p:nvPr/>
        </p:nvSpPr>
        <p:spPr>
          <a:xfrm>
            <a:off x="5184049" y="4533043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4182"/>
          <p:cNvSpPr/>
          <p:nvPr/>
        </p:nvSpPr>
        <p:spPr>
          <a:xfrm>
            <a:off x="5706408" y="4528578"/>
            <a:ext cx="319560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4183"/>
          <p:cNvSpPr/>
          <p:nvPr/>
        </p:nvSpPr>
        <p:spPr>
          <a:xfrm>
            <a:off x="4639608" y="4538189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" name="Shape 4170"/>
          <p:cNvGrpSpPr/>
          <p:nvPr/>
        </p:nvGrpSpPr>
        <p:grpSpPr>
          <a:xfrm>
            <a:off x="5355792" y="1690056"/>
            <a:ext cx="401718" cy="366502"/>
            <a:chOff x="6625350" y="1613750"/>
            <a:chExt cx="480525" cy="438400"/>
          </a:xfrm>
        </p:grpSpPr>
        <p:sp>
          <p:nvSpPr>
            <p:cNvPr id="25" name="Shape 417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17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7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17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17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4107"/>
          <p:cNvGrpSpPr/>
          <p:nvPr/>
        </p:nvGrpSpPr>
        <p:grpSpPr>
          <a:xfrm>
            <a:off x="1976023" y="2714196"/>
            <a:ext cx="497251" cy="496499"/>
            <a:chOff x="6660750" y="298550"/>
            <a:chExt cx="396900" cy="396300"/>
          </a:xfrm>
        </p:grpSpPr>
        <p:sp>
          <p:nvSpPr>
            <p:cNvPr id="31" name="Shape 410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10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98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4665025" cy="369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tillium Lt" panose="00000400000000000000" pitchFamily="2" charset="0"/>
              </a:rPr>
              <a:t>Social media is a place where users present themselves to the world, revealing personal details and insights into the</a:t>
            </a:r>
            <a:r>
              <a:rPr lang="en-US" dirty="0" err="1" smtClean="0">
                <a:latin typeface="Titillium Lt" panose="00000400000000000000" pitchFamily="2" charset="0"/>
              </a:rPr>
              <a:t>ir</a:t>
            </a:r>
            <a:r>
              <a:rPr lang="en-US" dirty="0" smtClean="0">
                <a:latin typeface="Titillium Lt" panose="00000400000000000000" pitchFamily="2" charset="0"/>
              </a:rPr>
              <a:t> lives.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>
              <a:latin typeface="Titillium Lt" panose="00000400000000000000" pitchFamily="2" charset="0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en-US" dirty="0" smtClean="0">
                <a:latin typeface="Titillium Lt" panose="00000400000000000000" pitchFamily="2" charset="0"/>
              </a:rPr>
              <a:t>- </a:t>
            </a:r>
            <a:r>
              <a:rPr lang="en-US" dirty="0" err="1" smtClean="0">
                <a:latin typeface="Titillium Lt" panose="00000400000000000000" pitchFamily="2" charset="0"/>
              </a:rPr>
              <a:t>Golbeck</a:t>
            </a:r>
            <a:r>
              <a:rPr lang="en-US" dirty="0" smtClean="0">
                <a:latin typeface="Titillium Lt" panose="00000400000000000000" pitchFamily="2" charset="0"/>
              </a:rPr>
              <a:t> et al., 2011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43306642"/>
              </p:ext>
            </p:extLst>
          </p:nvPr>
        </p:nvGraphicFramePr>
        <p:xfrm>
          <a:off x="457200" y="1123950"/>
          <a:ext cx="718604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1499</Words>
  <Application>Microsoft Office PowerPoint</Application>
  <PresentationFormat>On-screen Show (16:9)</PresentationFormat>
  <Paragraphs>660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Titillium</vt:lpstr>
      <vt:lpstr>Wingdings</vt:lpstr>
      <vt:lpstr>Titillium Web</vt:lpstr>
      <vt:lpstr>Dosis</vt:lpstr>
      <vt:lpstr>Titillium Up</vt:lpstr>
      <vt:lpstr>Titillium Lt</vt:lpstr>
      <vt:lpstr>Titillium Web Light</vt:lpstr>
      <vt:lpstr>Dosis Light</vt:lpstr>
      <vt:lpstr>Mowbray template</vt:lpstr>
      <vt:lpstr>Sistem Prediksi Kepribadian  Big Five Personality Berdasarkan  Data Pengguna Facebook</vt:lpstr>
      <vt:lpstr>HELLO! We are the author</vt:lpstr>
      <vt:lpstr>Latar Belakang</vt:lpstr>
      <vt:lpstr>Why we work on this?</vt:lpstr>
      <vt:lpstr>PowerPoint Presentation</vt:lpstr>
      <vt:lpstr>Personality Prediction</vt:lpstr>
      <vt:lpstr>So, what’s the benefit ?</vt:lpstr>
      <vt:lpstr>PowerPoint Presentation</vt:lpstr>
      <vt:lpstr>Social Media Usage </vt:lpstr>
      <vt:lpstr>Metodologi</vt:lpstr>
      <vt:lpstr>Distribusi Dataset Penelitian</vt:lpstr>
      <vt:lpstr>Dataset</vt:lpstr>
      <vt:lpstr>Dataset</vt:lpstr>
      <vt:lpstr>PROCESS</vt:lpstr>
      <vt:lpstr>Word Preprocessing</vt:lpstr>
      <vt:lpstr>Word Preprocessing</vt:lpstr>
      <vt:lpstr>Building Model</vt:lpstr>
      <vt:lpstr>Features</vt:lpstr>
      <vt:lpstr>Machine Learning Classifiers</vt:lpstr>
      <vt:lpstr>Model Testing &amp; Classification</vt:lpstr>
      <vt:lpstr>Testing  Scenario</vt:lpstr>
      <vt:lpstr>Hasil </vt:lpstr>
      <vt:lpstr>Machine Learning Result  on myPersonality Dataset</vt:lpstr>
      <vt:lpstr>Machine Learning Result  on Manual Gathering Dataset</vt:lpstr>
      <vt:lpstr>PowerPoint Presentation</vt:lpstr>
      <vt:lpstr>Machine Learning Result</vt:lpstr>
      <vt:lpstr>Deep Learning Result  on myPersonality Dataset</vt:lpstr>
      <vt:lpstr>Deep Learning Result  on Manual Gathering Dataset</vt:lpstr>
      <vt:lpstr>PowerPoint Presentation</vt:lpstr>
      <vt:lpstr>Deep Learning Result</vt:lpstr>
      <vt:lpstr>PowerPoint Presentation</vt:lpstr>
      <vt:lpstr>Kesimpulan </vt:lpstr>
      <vt:lpstr>Kesimpulan</vt:lpstr>
      <vt:lpstr>Improvement in the Future</vt:lpstr>
      <vt:lpstr>Improvement in the Future</vt:lpstr>
      <vt:lpstr>Q &amp; A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cp:lastModifiedBy>Tommy Tandera</cp:lastModifiedBy>
  <cp:revision>90</cp:revision>
  <dcterms:modified xsi:type="dcterms:W3CDTF">2017-07-11T11:34:43Z</dcterms:modified>
</cp:coreProperties>
</file>