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90" r:id="rId3"/>
    <p:sldId id="317" r:id="rId4"/>
    <p:sldId id="316" r:id="rId5"/>
    <p:sldId id="261" r:id="rId6"/>
    <p:sldId id="288" r:id="rId7"/>
    <p:sldId id="300" r:id="rId8"/>
    <p:sldId id="331" r:id="rId9"/>
    <p:sldId id="322" r:id="rId10"/>
    <p:sldId id="323" r:id="rId11"/>
    <p:sldId id="292" r:id="rId12"/>
    <p:sldId id="293" r:id="rId13"/>
    <p:sldId id="321" r:id="rId14"/>
    <p:sldId id="295" r:id="rId15"/>
    <p:sldId id="298" r:id="rId16"/>
    <p:sldId id="294" r:id="rId17"/>
    <p:sldId id="328" r:id="rId18"/>
    <p:sldId id="301" r:id="rId19"/>
    <p:sldId id="299" r:id="rId20"/>
    <p:sldId id="291" r:id="rId21"/>
    <p:sldId id="302" r:id="rId22"/>
    <p:sldId id="330" r:id="rId23"/>
    <p:sldId id="303" r:id="rId24"/>
    <p:sldId id="304" r:id="rId25"/>
    <p:sldId id="306" r:id="rId26"/>
    <p:sldId id="332" r:id="rId27"/>
    <p:sldId id="307" r:id="rId28"/>
    <p:sldId id="308" r:id="rId29"/>
    <p:sldId id="310" r:id="rId30"/>
    <p:sldId id="309" r:id="rId31"/>
    <p:sldId id="329" r:id="rId32"/>
    <p:sldId id="311" r:id="rId33"/>
    <p:sldId id="313" r:id="rId34"/>
    <p:sldId id="279" r:id="rId35"/>
  </p:sldIdLst>
  <p:sldSz cx="9144000" cy="5143500" type="screen16x9"/>
  <p:notesSz cx="6858000" cy="9144000"/>
  <p:embeddedFontLst>
    <p:embeddedFont>
      <p:font typeface="Titillium" panose="00000500000000000000" pitchFamily="2" charset="0"/>
      <p:regular r:id="rId37"/>
      <p:bold r:id="rId38"/>
      <p:italic r:id="rId39"/>
      <p:boldItalic r:id="rId40"/>
    </p:embeddedFont>
    <p:embeddedFont>
      <p:font typeface="Dosis Light" panose="02010303020202060003" pitchFamily="2" charset="0"/>
      <p:regular r:id="rId41"/>
    </p:embeddedFont>
    <p:embeddedFont>
      <p:font typeface="Titillium Web" panose="020B0604020202020204" charset="0"/>
      <p:regular r:id="rId42"/>
      <p:bold r:id="rId43"/>
      <p:italic r:id="rId44"/>
      <p:boldItalic r:id="rId45"/>
    </p:embeddedFont>
    <p:embeddedFont>
      <p:font typeface="Titillium Web Light" panose="020B0604020202020204" charset="0"/>
      <p:regular r:id="rId46"/>
      <p:bold r:id="rId47"/>
      <p:italic r:id="rId48"/>
      <p:boldItalic r:id="rId49"/>
    </p:embeddedFont>
    <p:embeddedFont>
      <p:font typeface="Titillium Up" panose="00000500000000000000" pitchFamily="2" charset="0"/>
      <p:italic r:id="rId50"/>
      <p:boldItalic r:id="rId51"/>
    </p:embeddedFont>
    <p:embeddedFont>
      <p:font typeface="Titillium Bd" panose="00000800000000000000" pitchFamily="2" charset="0"/>
      <p:bold r:id="rId52"/>
      <p:boldItalic r:id="rId53"/>
    </p:embeddedFont>
    <p:embeddedFont>
      <p:font typeface="Titillium Lt" panose="00000400000000000000" pitchFamily="2" charset="0"/>
      <p:regular r:id="rId54"/>
      <p:italic r:id="rId55"/>
    </p:embeddedFont>
    <p:embeddedFont>
      <p:font typeface="Dosis" panose="02010503020202060003" pitchFamily="2" charset="0"/>
      <p:regular r:id="rId56"/>
      <p:bold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8880"/>
    <a:srgbClr val="D3EBD5"/>
    <a:srgbClr val="259BA7"/>
    <a:srgbClr val="4D3E0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C3B0982-CCA3-409D-99D4-087C1F927D55}">
  <a:tblStyle styleId="{2C3B0982-CCA3-409D-99D4-087C1F927D5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21" autoAdjust="0"/>
  </p:normalViewPr>
  <p:slideViewPr>
    <p:cSldViewPr>
      <p:cViewPr>
        <p:scale>
          <a:sx n="100" d="100"/>
          <a:sy n="100" d="100"/>
        </p:scale>
        <p:origin x="-420" y="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font" Target="fonts/font1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54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font" Target="fonts/font21.fnt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5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rPr>
              <a:t>Top Social Media Based on Active</a:t>
            </a:r>
            <a:r>
              <a:rPr lang="en-US" sz="1800" baseline="0" dirty="0" smtClean="0"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rPr>
              <a:t> Users (April 2017)</a:t>
            </a:r>
            <a:endParaRPr lang="en-US" sz="1800" dirty="0">
              <a:solidFill>
                <a:schemeClr val="accent4">
                  <a:lumMod val="75000"/>
                </a:schemeClr>
              </a:solidFill>
              <a:latin typeface="Dosis Light" panose="020B0604020202020204" charset="0"/>
            </a:endParaRP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Users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Instagram</c:v>
                </c:pt>
                <c:pt idx="2">
                  <c:v>WeChat</c:v>
                </c:pt>
                <c:pt idx="3">
                  <c:v>Whatsapp</c:v>
                </c:pt>
                <c:pt idx="4">
                  <c:v>Facebook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319</c:v>
                </c:pt>
                <c:pt idx="1">
                  <c:v>600</c:v>
                </c:pt>
                <c:pt idx="2">
                  <c:v>889</c:v>
                </c:pt>
                <c:pt idx="3">
                  <c:v>1200</c:v>
                </c:pt>
                <c:pt idx="4">
                  <c:v>1968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718144"/>
        <c:axId val="211719680"/>
      </c:barChart>
      <c:catAx>
        <c:axId val="211718144"/>
        <c:scaling>
          <c:orientation val="minMax"/>
        </c:scaling>
        <c:delete val="0"/>
        <c:axPos val="l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defRPr>
            </a:pPr>
            <a:endParaRPr lang="en-US"/>
          </a:p>
        </c:txPr>
        <c:crossAx val="211719680"/>
        <c:crosses val="autoZero"/>
        <c:auto val="1"/>
        <c:lblAlgn val="ctr"/>
        <c:lblOffset val="100"/>
        <c:noMultiLvlLbl val="0"/>
      </c:catAx>
      <c:valAx>
        <c:axId val="211719680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accent4">
                    <a:lumMod val="75000"/>
                  </a:schemeClr>
                </a:solidFill>
                <a:latin typeface="Dosis Light" panose="02010303020202060003" pitchFamily="2" charset="0"/>
              </a:defRPr>
            </a:pPr>
            <a:endParaRPr lang="en-US"/>
          </a:p>
        </c:txPr>
        <c:crossAx val="2117181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6021510014962332"/>
          <c:y val="0.20582091934454139"/>
          <c:w val="0.12564639145188009"/>
          <c:h val="8.7513300702277086E-2"/>
        </c:manualLayout>
      </c:layout>
      <c:overlay val="0"/>
      <c:txPr>
        <a:bodyPr/>
        <a:lstStyle/>
        <a:p>
          <a:pPr>
            <a:defRPr>
              <a:solidFill>
                <a:srgbClr val="259BA7"/>
              </a:solidFill>
              <a:latin typeface="Dosis Light" panose="020B060402020202020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000">
                <a:solidFill>
                  <a:srgbClr val="448880"/>
                </a:solidFill>
                <a:latin typeface="Titillium" panose="00000500000000000000" pitchFamily="2" charset="0"/>
              </a:defRPr>
            </a:pPr>
            <a:r>
              <a:rPr lang="id-ID" sz="20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Traditional </a:t>
            </a:r>
            <a:r>
              <a:rPr lang="en-US" sz="20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Machine Learning Result Evaluation</a:t>
            </a:r>
            <a:endParaRPr lang="en-US" sz="2000" dirty="0">
              <a:solidFill>
                <a:srgbClr val="448880"/>
              </a:solidFill>
              <a:latin typeface="Titillium" panose="00000500000000000000" pitchFamily="2" charset="0"/>
            </a:endParaRP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10934821373588864"/>
          <c:y val="0.1756406143676485"/>
          <c:w val="0.87593537758431061"/>
          <c:h val="0.56530961407601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Openness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70.400000000000006</c:v>
                </c:pt>
                <c:pt idx="2">
                  <c:v>70.400000000000006</c:v>
                </c:pt>
                <c:pt idx="3">
                  <c:v>67.33</c:v>
                </c:pt>
                <c:pt idx="4">
                  <c:v>70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Conscientiousness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62.67</c:v>
                </c:pt>
                <c:pt idx="1">
                  <c:v>65.33</c:v>
                </c:pt>
                <c:pt idx="2">
                  <c:v>66.67</c:v>
                </c:pt>
                <c:pt idx="3">
                  <c:v>62.67</c:v>
                </c:pt>
                <c:pt idx="4">
                  <c:v>67.33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Extraversion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73.33</c:v>
                </c:pt>
                <c:pt idx="1">
                  <c:v>76</c:v>
                </c:pt>
                <c:pt idx="2">
                  <c:v>74.67</c:v>
                </c:pt>
                <c:pt idx="3">
                  <c:v>76</c:v>
                </c:pt>
                <c:pt idx="4">
                  <c:v>79.33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Agreeableness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56.4</c:v>
                </c:pt>
                <c:pt idx="1">
                  <c:v>60.67</c:v>
                </c:pt>
                <c:pt idx="2">
                  <c:v>59.33</c:v>
                </c:pt>
                <c:pt idx="3">
                  <c:v>63.2</c:v>
                </c:pt>
                <c:pt idx="4">
                  <c:v>60.67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Neuroticism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70</c:v>
                </c:pt>
                <c:pt idx="1">
                  <c:v>69.33</c:v>
                </c:pt>
                <c:pt idx="2">
                  <c:v>66.67</c:v>
                </c:pt>
                <c:pt idx="3">
                  <c:v>66.67</c:v>
                </c:pt>
                <c:pt idx="4">
                  <c:v>66.67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1"/>
        <c:overlap val="-39"/>
        <c:axId val="224882048"/>
        <c:axId val="225482624"/>
      </c:barChart>
      <c:catAx>
        <c:axId val="224882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>
                <a:latin typeface="Eras Medium ITC" panose="020B0602030504020804" pitchFamily="34" charset="0"/>
              </a:defRPr>
            </a:pPr>
            <a:endParaRPr lang="en-US"/>
          </a:p>
        </c:txPr>
        <c:crossAx val="225482624"/>
        <c:crosses val="autoZero"/>
        <c:auto val="1"/>
        <c:lblAlgn val="ctr"/>
        <c:lblOffset val="100"/>
        <c:noMultiLvlLbl val="0"/>
      </c:catAx>
      <c:valAx>
        <c:axId val="22548262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>
                <a:latin typeface="Dosis Light" panose="02010303020202060003" pitchFamily="2" charset="0"/>
              </a:defRPr>
            </a:pPr>
            <a:endParaRPr lang="en-US"/>
          </a:p>
        </c:txPr>
        <c:crossAx val="22488204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5.4351918878212238E-2"/>
          <c:y val="0.8608329473521692"/>
          <c:w val="0.92948205761454838"/>
          <c:h val="0.11255273646349762"/>
        </c:manualLayout>
      </c:layout>
      <c:overlay val="0"/>
      <c:txPr>
        <a:bodyPr/>
        <a:lstStyle/>
        <a:p>
          <a:pPr>
            <a:defRPr sz="1400">
              <a:solidFill>
                <a:srgbClr val="448880"/>
              </a:solidFill>
              <a:latin typeface="Dosis Light" panose="02010303020202060003" pitchFamily="2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800">
                <a:solidFill>
                  <a:srgbClr val="448880"/>
                </a:solidFill>
                <a:latin typeface="Titillium" panose="00000500000000000000" pitchFamily="2" charset="0"/>
              </a:defRPr>
            </a:pPr>
            <a:r>
              <a:rPr lang="en-US" sz="18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Deep Learning Result Evaluation</a:t>
            </a:r>
            <a:endParaRPr lang="en-US" sz="1800" dirty="0">
              <a:solidFill>
                <a:srgbClr val="448880"/>
              </a:solidFill>
              <a:latin typeface="Titillium" panose="00000500000000000000" pitchFamily="2" charset="0"/>
            </a:endParaRP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8.9506936632920892E-2"/>
          <c:y val="0.175640679624533"/>
          <c:w val="0.87593537758431061"/>
          <c:h val="0.56530961407601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Openness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79.31</c:v>
                </c:pt>
                <c:pt idx="1">
                  <c:v>68</c:v>
                </c:pt>
                <c:pt idx="2">
                  <c:v>68</c:v>
                </c:pt>
                <c:pt idx="3">
                  <c:v>79.31</c:v>
                </c:pt>
                <c:pt idx="4">
                  <c:v>75.86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Conscientiousness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62</c:v>
                </c:pt>
                <c:pt idx="3">
                  <c:v>68</c:v>
                </c:pt>
                <c:pt idx="4">
                  <c:v>66.67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Extraversion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93.33</c:v>
                </c:pt>
                <c:pt idx="1">
                  <c:v>70</c:v>
                </c:pt>
                <c:pt idx="2">
                  <c:v>73</c:v>
                </c:pt>
                <c:pt idx="3">
                  <c:v>86.67</c:v>
                </c:pt>
                <c:pt idx="4">
                  <c:v>93.33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Agreeableness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70.37</c:v>
                </c:pt>
                <c:pt idx="1">
                  <c:v>66.67</c:v>
                </c:pt>
                <c:pt idx="2">
                  <c:v>65.22</c:v>
                </c:pt>
                <c:pt idx="3">
                  <c:v>67.39</c:v>
                </c:pt>
                <c:pt idx="4">
                  <c:v>63.33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Neuroticism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79.489999999999995</c:v>
                </c:pt>
                <c:pt idx="1">
                  <c:v>75</c:v>
                </c:pt>
                <c:pt idx="2">
                  <c:v>76.67</c:v>
                </c:pt>
                <c:pt idx="3">
                  <c:v>75</c:v>
                </c:pt>
                <c:pt idx="4">
                  <c:v>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1"/>
        <c:overlap val="-39"/>
        <c:axId val="222845952"/>
        <c:axId val="222855936"/>
      </c:barChart>
      <c:catAx>
        <c:axId val="222845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>
                <a:solidFill>
                  <a:srgbClr val="259BA7"/>
                </a:solidFill>
                <a:latin typeface="Eras Medium ITC" panose="020B0602030504020804" pitchFamily="34" charset="0"/>
              </a:defRPr>
            </a:pPr>
            <a:endParaRPr lang="en-US"/>
          </a:p>
        </c:txPr>
        <c:crossAx val="222855936"/>
        <c:crosses val="autoZero"/>
        <c:auto val="1"/>
        <c:lblAlgn val="ctr"/>
        <c:lblOffset val="100"/>
        <c:noMultiLvlLbl val="0"/>
      </c:catAx>
      <c:valAx>
        <c:axId val="22285593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>
                <a:solidFill>
                  <a:srgbClr val="259BA7"/>
                </a:solidFill>
                <a:latin typeface="Dosis Light" panose="02010303020202060003" pitchFamily="2" charset="0"/>
              </a:defRPr>
            </a:pPr>
            <a:endParaRPr lang="en-US"/>
          </a:p>
        </c:txPr>
        <c:crossAx val="22284595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6.2288463942007252E-2"/>
          <c:y val="0.82071012513460795"/>
          <c:w val="0.89292629082272179"/>
          <c:h val="0.11255273646349762"/>
        </c:manualLayout>
      </c:layout>
      <c:overlay val="0"/>
      <c:txPr>
        <a:bodyPr/>
        <a:lstStyle/>
        <a:p>
          <a:pPr>
            <a:defRPr sz="1400">
              <a:solidFill>
                <a:srgbClr val="448880"/>
              </a:solidFill>
              <a:latin typeface="Dosis Light" panose="02010303020202060003" pitchFamily="2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>
              <a:defRPr sz="2000">
                <a:solidFill>
                  <a:srgbClr val="259BA7"/>
                </a:solidFill>
                <a:latin typeface="Titillium" panose="00000500000000000000" pitchFamily="2" charset="0"/>
              </a:defRPr>
            </a:pPr>
            <a:r>
              <a:rPr lang="en-US" sz="2000" dirty="0" smtClean="0">
                <a:solidFill>
                  <a:srgbClr val="259BA7"/>
                </a:solidFill>
                <a:latin typeface="Titillium" panose="00000500000000000000" pitchFamily="2" charset="0"/>
              </a:rPr>
              <a:t>Technique</a:t>
            </a:r>
            <a:r>
              <a:rPr lang="en-US" sz="2000" baseline="0" dirty="0" smtClean="0">
                <a:solidFill>
                  <a:srgbClr val="259BA7"/>
                </a:solidFill>
                <a:latin typeface="Titillium" panose="00000500000000000000" pitchFamily="2" charset="0"/>
              </a:rPr>
              <a:t> Comparison</a:t>
            </a:r>
            <a:endParaRPr lang="en-US" sz="2000" dirty="0">
              <a:solidFill>
                <a:srgbClr val="259BA7"/>
              </a:solidFill>
              <a:latin typeface="Titillium" panose="00000500000000000000" pitchFamily="2" charset="0"/>
            </a:endParaRPr>
          </a:p>
        </c:rich>
      </c:tx>
      <c:layout>
        <c:manualLayout>
          <c:xMode val="edge"/>
          <c:yMode val="edge"/>
          <c:x val="0.31723591928058176"/>
          <c:y val="1.639344262295082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6723913447826895E-2"/>
          <c:y val="0.17929164858329716"/>
          <c:w val="0.78410130820261625"/>
          <c:h val="0.44884679769359537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Machine Learning</c:v>
                </c:pt>
              </c:strCache>
            </c:strRef>
          </c:tx>
          <c:marker>
            <c:symbol val="triangle"/>
            <c:size val="5"/>
          </c:marker>
          <c:cat>
            <c:strRef>
              <c:f>Sheet1!$A$2:$A$6</c:f>
              <c:strCache>
                <c:ptCount val="5"/>
                <c:pt idx="0">
                  <c:v>Openness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Agreeableness</c:v>
                </c:pt>
                <c:pt idx="4">
                  <c:v>Neuroticism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70.400000000000006</c:v>
                </c:pt>
                <c:pt idx="1">
                  <c:v>67.33</c:v>
                </c:pt>
                <c:pt idx="2">
                  <c:v>79.33</c:v>
                </c:pt>
                <c:pt idx="3">
                  <c:v>63.2</c:v>
                </c:pt>
                <c:pt idx="4">
                  <c:v>70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upDownBars>
          <c:gapWidth val="150"/>
          <c:upBars/>
          <c:downBars/>
        </c:upDownBars>
        <c:marker val="1"/>
        <c:smooth val="0"/>
        <c:axId val="233629184"/>
        <c:axId val="122492416"/>
      </c:lineChart>
      <c:line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Deep Learning</c:v>
                </c:pt>
              </c:strCache>
            </c:strRef>
          </c:tx>
          <c:marker>
            <c:symbol val="diamond"/>
            <c:size val="5"/>
          </c:marker>
          <c:cat>
            <c:strRef>
              <c:f>Sheet1!$A$2:$A$6</c:f>
              <c:strCache>
                <c:ptCount val="5"/>
                <c:pt idx="0">
                  <c:v>Openness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Agreeableness</c:v>
                </c:pt>
                <c:pt idx="4">
                  <c:v>Neuroticism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78</c:v>
                </c:pt>
                <c:pt idx="1">
                  <c:v>68</c:v>
                </c:pt>
                <c:pt idx="2">
                  <c:v>93.33</c:v>
                </c:pt>
                <c:pt idx="3">
                  <c:v>70.37</c:v>
                </c:pt>
                <c:pt idx="4">
                  <c:v>80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122507648"/>
        <c:axId val="233630336"/>
      </c:lineChart>
      <c:catAx>
        <c:axId val="2336291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rgbClr val="448880"/>
                </a:solidFill>
                <a:latin typeface="Dosis Light" panose="02010303020202060003" pitchFamily="2" charset="0"/>
              </a:defRPr>
            </a:pPr>
            <a:endParaRPr lang="en-US"/>
          </a:p>
        </c:txPr>
        <c:crossAx val="122492416"/>
        <c:crosses val="autoZero"/>
        <c:auto val="1"/>
        <c:lblAlgn val="ctr"/>
        <c:lblOffset val="100"/>
        <c:noMultiLvlLbl val="0"/>
      </c:catAx>
      <c:valAx>
        <c:axId val="12249241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accent4">
                  <a:shade val="95000"/>
                  <a:satMod val="105000"/>
                </a:schemeClr>
              </a:solidFill>
              <a:prstDash val="solid"/>
            </a:ln>
            <a:effectLst/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448880"/>
                </a:solidFill>
                <a:latin typeface="Dosis Light" panose="02010303020202060003" pitchFamily="2" charset="0"/>
              </a:defRPr>
            </a:pPr>
            <a:endParaRPr lang="en-US"/>
          </a:p>
        </c:txPr>
        <c:crossAx val="233629184"/>
        <c:crosses val="autoZero"/>
        <c:crossBetween val="between"/>
      </c:valAx>
      <c:valAx>
        <c:axId val="233630336"/>
        <c:scaling>
          <c:orientation val="minMax"/>
          <c:max val="100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448880"/>
                </a:solidFill>
                <a:latin typeface="Dosis Light" panose="02010303020202060003" pitchFamily="2" charset="0"/>
              </a:defRPr>
            </a:pPr>
            <a:endParaRPr lang="en-US"/>
          </a:p>
        </c:txPr>
        <c:crossAx val="122507648"/>
        <c:crosses val="max"/>
        <c:crossBetween val="between"/>
      </c:valAx>
      <c:catAx>
        <c:axId val="122507648"/>
        <c:scaling>
          <c:orientation val="minMax"/>
        </c:scaling>
        <c:delete val="1"/>
        <c:axPos val="b"/>
        <c:majorTickMark val="out"/>
        <c:minorTickMark val="none"/>
        <c:tickLblPos val="nextTo"/>
        <c:crossAx val="233630336"/>
        <c:crosses val="autoZero"/>
        <c:auto val="1"/>
        <c:lblAlgn val="ctr"/>
        <c:lblOffset val="100"/>
        <c:noMultiLvlLbl val="0"/>
      </c:catAx>
      <c:spPr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c:spPr>
    </c:plotArea>
    <c:legend>
      <c:legendPos val="b"/>
      <c:layout/>
      <c:overlay val="0"/>
      <c:txPr>
        <a:bodyPr/>
        <a:lstStyle/>
        <a:p>
          <a:pPr>
            <a:defRPr sz="1600">
              <a:solidFill>
                <a:srgbClr val="259BA7"/>
              </a:solidFill>
              <a:latin typeface="Dosis Light" panose="02010303020202060003" pitchFamily="2" charset="0"/>
            </a:defRPr>
          </a:pPr>
          <a:endParaRPr lang="en-US"/>
        </a:p>
      </c:txPr>
    </c:legend>
    <c:plotVisOnly val="1"/>
    <c:dispBlanksAs val="zero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D1E5B-077B-4B07-9D92-BBEAB1E1C2FA}" type="doc">
      <dgm:prSet loTypeId="urn:microsoft.com/office/officeart/2005/8/layout/vList2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6CFF3BDC-7D4F-475D-B9DC-302939C464C2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Remove URLs</a:t>
          </a:r>
          <a:endParaRPr lang="en-US" sz="2000" dirty="0">
            <a:latin typeface="Titillium" panose="00000500000000000000" pitchFamily="2" charset="0"/>
          </a:endParaRPr>
        </a:p>
      </dgm:t>
    </dgm:pt>
    <dgm:pt modelId="{D23EF57E-66E8-4D3D-A6C1-156C5B3EFA0B}" type="parTrans" cxnId="{BDAEA858-FEE7-4D75-A2F7-76E0C3FA99C9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5070EBD2-F381-4C12-9B15-4181573A0E66}" type="sibTrans" cxnId="{BDAEA858-FEE7-4D75-A2F7-76E0C3FA99C9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813B7F0E-9708-43CF-962E-A465A0CBB4C5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Remove names</a:t>
          </a:r>
          <a:endParaRPr lang="en-US" sz="2000" dirty="0">
            <a:latin typeface="Titillium" panose="00000500000000000000" pitchFamily="2" charset="0"/>
          </a:endParaRPr>
        </a:p>
      </dgm:t>
    </dgm:pt>
    <dgm:pt modelId="{F6075A91-91BB-486C-B66B-40BDF106DD2C}" type="parTrans" cxnId="{2CDEA37D-8C8C-48F6-A66A-4813F45284C1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D7247330-22AC-406A-B84D-CDD8A10A2DBC}" type="sibTrans" cxnId="{2CDEA37D-8C8C-48F6-A66A-4813F45284C1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356C1EF2-5CF0-4691-8B98-20A6BB495473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Remove spaces</a:t>
          </a:r>
          <a:endParaRPr lang="en-US" sz="2000" dirty="0">
            <a:latin typeface="Titillium" panose="00000500000000000000" pitchFamily="2" charset="0"/>
          </a:endParaRPr>
        </a:p>
      </dgm:t>
    </dgm:pt>
    <dgm:pt modelId="{83EE88F4-5DC2-4604-ABF2-B90B63EB4FDC}" type="parTrans" cxnId="{B60D2EEE-F590-4D30-A0D4-9249A67AAF36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B2D3B5CA-1DCA-47A9-9F7E-70F2AF7C64FE}" type="sibTrans" cxnId="{B60D2EEE-F590-4D30-A0D4-9249A67AAF36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EB35E825-1F02-4B5D-9C8C-0E959D66A090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Remove symbols</a:t>
          </a:r>
          <a:endParaRPr lang="en-US" sz="2000" dirty="0">
            <a:latin typeface="Titillium" panose="00000500000000000000" pitchFamily="2" charset="0"/>
          </a:endParaRPr>
        </a:p>
      </dgm:t>
    </dgm:pt>
    <dgm:pt modelId="{452A1DCF-9DEC-4993-9497-320D14A00642}" type="sibTrans" cxnId="{01D20B6D-06C3-437D-A4F0-9DEAC2CBA9BC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6518A5A5-F225-4F95-9AD3-8A96A2C42B4B}" type="parTrans" cxnId="{01D20B6D-06C3-437D-A4F0-9DEAC2CBA9BC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5C3DB91D-D4A1-4A80-864F-9690DA1D94DA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Lower case all text</a:t>
          </a:r>
          <a:endParaRPr lang="en-US" sz="2000" dirty="0">
            <a:latin typeface="Titillium" panose="00000500000000000000" pitchFamily="2" charset="0"/>
          </a:endParaRPr>
        </a:p>
      </dgm:t>
    </dgm:pt>
    <dgm:pt modelId="{2DFEF8C2-D56B-4260-9C12-880ADBD14B10}" type="parTrans" cxnId="{EB790FC0-123B-4D76-87C9-89CDB6AF28F1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B97F1B9A-3EBB-4C17-B0CB-567F20EAF9DD}" type="sibTrans" cxnId="{EB790FC0-123B-4D76-87C9-89CDB6AF28F1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268EA568-36D4-443A-9B2D-3C2538530ABC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Stemming</a:t>
          </a:r>
          <a:endParaRPr lang="en-US" sz="2000" dirty="0">
            <a:latin typeface="Titillium" panose="00000500000000000000" pitchFamily="2" charset="0"/>
          </a:endParaRPr>
        </a:p>
      </dgm:t>
    </dgm:pt>
    <dgm:pt modelId="{8E3E788B-E9CE-475F-B7D1-E468339A2147}" type="parTrans" cxnId="{105622A0-71C9-464F-95ED-F0E4C63E3377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5155620D-B4A6-47DB-B134-8EC2CD5AD257}" type="sibTrans" cxnId="{105622A0-71C9-464F-95ED-F0E4C63E3377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E0691680-339B-4029-B6E0-D9EB9193FFFF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Remove </a:t>
          </a:r>
          <a:r>
            <a:rPr lang="en-US" sz="2000" dirty="0" err="1" smtClean="0">
              <a:latin typeface="Titillium" panose="00000500000000000000" pitchFamily="2" charset="0"/>
            </a:rPr>
            <a:t>Stopword</a:t>
          </a:r>
          <a:endParaRPr lang="en-US" sz="2000" dirty="0">
            <a:latin typeface="Titillium" panose="00000500000000000000" pitchFamily="2" charset="0"/>
          </a:endParaRPr>
        </a:p>
      </dgm:t>
    </dgm:pt>
    <dgm:pt modelId="{EF3BDCC2-F666-4CA6-A82D-66EF71B6EED9}" type="parTrans" cxnId="{5FF2AC46-83FC-4076-9B87-C859D5CBA7C7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4CE879EE-4CD8-4D2C-ACB5-F7C2C09E2657}" type="sibTrans" cxnId="{5FF2AC46-83FC-4076-9B87-C859D5CBA7C7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82455C57-0CB0-4496-9EEA-339A232D6FDD}" type="pres">
      <dgm:prSet presAssocID="{76CD1E5B-077B-4B07-9D92-BBEAB1E1C2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498E33-6678-4D24-8786-DF0BFC17B0BA}" type="pres">
      <dgm:prSet presAssocID="{6CFF3BDC-7D4F-475D-B9DC-302939C464C2}" presName="parentText" presStyleLbl="node1" presStyleIdx="0" presStyleCnt="7" custScaleX="102168" custLinFactNeighborX="-15095" custLinFactNeighborY="-75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F04259-0298-4FDC-9455-F3EB31DEB8D3}" type="pres">
      <dgm:prSet presAssocID="{5070EBD2-F381-4C12-9B15-4181573A0E66}" presName="spacer" presStyleCnt="0"/>
      <dgm:spPr/>
    </dgm:pt>
    <dgm:pt modelId="{55738AAA-5865-4ADF-9452-66ED89DADAD4}" type="pres">
      <dgm:prSet presAssocID="{EB35E825-1F02-4B5D-9C8C-0E959D66A090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636224-AD53-4439-B354-5E0441DEDB87}" type="pres">
      <dgm:prSet presAssocID="{452A1DCF-9DEC-4993-9497-320D14A00642}" presName="spacer" presStyleCnt="0"/>
      <dgm:spPr/>
    </dgm:pt>
    <dgm:pt modelId="{D7E3F67C-A743-4DEE-8D2C-79ED83AF2E50}" type="pres">
      <dgm:prSet presAssocID="{813B7F0E-9708-43CF-962E-A465A0CBB4C5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20659-06C0-467F-B925-66E44302FD12}" type="pres">
      <dgm:prSet presAssocID="{D7247330-22AC-406A-B84D-CDD8A10A2DBC}" presName="spacer" presStyleCnt="0"/>
      <dgm:spPr/>
    </dgm:pt>
    <dgm:pt modelId="{8A5911C1-219B-41FA-89D7-12938FAAC983}" type="pres">
      <dgm:prSet presAssocID="{356C1EF2-5CF0-4691-8B98-20A6BB495473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2CE151-C392-4FCD-A177-022ADD27DC41}" type="pres">
      <dgm:prSet presAssocID="{B2D3B5CA-1DCA-47A9-9F7E-70F2AF7C64FE}" presName="spacer" presStyleCnt="0"/>
      <dgm:spPr/>
    </dgm:pt>
    <dgm:pt modelId="{D88577B7-88AA-456A-AFA0-6E52C41BF0FF}" type="pres">
      <dgm:prSet presAssocID="{5C3DB91D-D4A1-4A80-864F-9690DA1D94DA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A8D00-F44B-4303-854C-6C06AE86015D}" type="pres">
      <dgm:prSet presAssocID="{B97F1B9A-3EBB-4C17-B0CB-567F20EAF9DD}" presName="spacer" presStyleCnt="0"/>
      <dgm:spPr/>
    </dgm:pt>
    <dgm:pt modelId="{1587C205-7144-4577-A704-6F4BF5C58DB6}" type="pres">
      <dgm:prSet presAssocID="{268EA568-36D4-443A-9B2D-3C2538530ABC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00C23E-9CB4-45E8-9683-94FC51917EDB}" type="pres">
      <dgm:prSet presAssocID="{5155620D-B4A6-47DB-B134-8EC2CD5AD257}" presName="spacer" presStyleCnt="0"/>
      <dgm:spPr/>
    </dgm:pt>
    <dgm:pt modelId="{990ECEAB-1253-43D9-B4CB-5888FCD74A3C}" type="pres">
      <dgm:prSet presAssocID="{E0691680-339B-4029-B6E0-D9EB9193FFFF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0D2EEE-F590-4D30-A0D4-9249A67AAF36}" srcId="{76CD1E5B-077B-4B07-9D92-BBEAB1E1C2FA}" destId="{356C1EF2-5CF0-4691-8B98-20A6BB495473}" srcOrd="3" destOrd="0" parTransId="{83EE88F4-5DC2-4604-ABF2-B90B63EB4FDC}" sibTransId="{B2D3B5CA-1DCA-47A9-9F7E-70F2AF7C64FE}"/>
    <dgm:cxn modelId="{B906C783-0500-46BD-BA77-0D3676C16E96}" type="presOf" srcId="{268EA568-36D4-443A-9B2D-3C2538530ABC}" destId="{1587C205-7144-4577-A704-6F4BF5C58DB6}" srcOrd="0" destOrd="0" presId="urn:microsoft.com/office/officeart/2005/8/layout/vList2"/>
    <dgm:cxn modelId="{5FF2AC46-83FC-4076-9B87-C859D5CBA7C7}" srcId="{76CD1E5B-077B-4B07-9D92-BBEAB1E1C2FA}" destId="{E0691680-339B-4029-B6E0-D9EB9193FFFF}" srcOrd="6" destOrd="0" parTransId="{EF3BDCC2-F666-4CA6-A82D-66EF71B6EED9}" sibTransId="{4CE879EE-4CD8-4D2C-ACB5-F7C2C09E2657}"/>
    <dgm:cxn modelId="{DC7CAFF3-2493-44E7-8489-8C01FCCCC533}" type="presOf" srcId="{76CD1E5B-077B-4B07-9D92-BBEAB1E1C2FA}" destId="{82455C57-0CB0-4496-9EEA-339A232D6FDD}" srcOrd="0" destOrd="0" presId="urn:microsoft.com/office/officeart/2005/8/layout/vList2"/>
    <dgm:cxn modelId="{01D20B6D-06C3-437D-A4F0-9DEAC2CBA9BC}" srcId="{76CD1E5B-077B-4B07-9D92-BBEAB1E1C2FA}" destId="{EB35E825-1F02-4B5D-9C8C-0E959D66A090}" srcOrd="1" destOrd="0" parTransId="{6518A5A5-F225-4F95-9AD3-8A96A2C42B4B}" sibTransId="{452A1DCF-9DEC-4993-9497-320D14A00642}"/>
    <dgm:cxn modelId="{BDAEA858-FEE7-4D75-A2F7-76E0C3FA99C9}" srcId="{76CD1E5B-077B-4B07-9D92-BBEAB1E1C2FA}" destId="{6CFF3BDC-7D4F-475D-B9DC-302939C464C2}" srcOrd="0" destOrd="0" parTransId="{D23EF57E-66E8-4D3D-A6C1-156C5B3EFA0B}" sibTransId="{5070EBD2-F381-4C12-9B15-4181573A0E66}"/>
    <dgm:cxn modelId="{105622A0-71C9-464F-95ED-F0E4C63E3377}" srcId="{76CD1E5B-077B-4B07-9D92-BBEAB1E1C2FA}" destId="{268EA568-36D4-443A-9B2D-3C2538530ABC}" srcOrd="5" destOrd="0" parTransId="{8E3E788B-E9CE-475F-B7D1-E468339A2147}" sibTransId="{5155620D-B4A6-47DB-B134-8EC2CD5AD257}"/>
    <dgm:cxn modelId="{EB790FC0-123B-4D76-87C9-89CDB6AF28F1}" srcId="{76CD1E5B-077B-4B07-9D92-BBEAB1E1C2FA}" destId="{5C3DB91D-D4A1-4A80-864F-9690DA1D94DA}" srcOrd="4" destOrd="0" parTransId="{2DFEF8C2-D56B-4260-9C12-880ADBD14B10}" sibTransId="{B97F1B9A-3EBB-4C17-B0CB-567F20EAF9DD}"/>
    <dgm:cxn modelId="{7F0E1590-E14E-4D0B-84B5-4F57DD45CC62}" type="presOf" srcId="{6CFF3BDC-7D4F-475D-B9DC-302939C464C2}" destId="{4B498E33-6678-4D24-8786-DF0BFC17B0BA}" srcOrd="0" destOrd="0" presId="urn:microsoft.com/office/officeart/2005/8/layout/vList2"/>
    <dgm:cxn modelId="{9A5B755E-641C-4B2F-97F1-62622E43108C}" type="presOf" srcId="{356C1EF2-5CF0-4691-8B98-20A6BB495473}" destId="{8A5911C1-219B-41FA-89D7-12938FAAC983}" srcOrd="0" destOrd="0" presId="urn:microsoft.com/office/officeart/2005/8/layout/vList2"/>
    <dgm:cxn modelId="{2CDEA37D-8C8C-48F6-A66A-4813F45284C1}" srcId="{76CD1E5B-077B-4B07-9D92-BBEAB1E1C2FA}" destId="{813B7F0E-9708-43CF-962E-A465A0CBB4C5}" srcOrd="2" destOrd="0" parTransId="{F6075A91-91BB-486C-B66B-40BDF106DD2C}" sibTransId="{D7247330-22AC-406A-B84D-CDD8A10A2DBC}"/>
    <dgm:cxn modelId="{85CFB9AE-01D4-45FB-B010-FF2C0B1A26A5}" type="presOf" srcId="{EB35E825-1F02-4B5D-9C8C-0E959D66A090}" destId="{55738AAA-5865-4ADF-9452-66ED89DADAD4}" srcOrd="0" destOrd="0" presId="urn:microsoft.com/office/officeart/2005/8/layout/vList2"/>
    <dgm:cxn modelId="{68B71E95-A7A8-4685-BCFA-134AA3A522A4}" type="presOf" srcId="{813B7F0E-9708-43CF-962E-A465A0CBB4C5}" destId="{D7E3F67C-A743-4DEE-8D2C-79ED83AF2E50}" srcOrd="0" destOrd="0" presId="urn:microsoft.com/office/officeart/2005/8/layout/vList2"/>
    <dgm:cxn modelId="{DD4D47D9-2F9C-40FD-861F-846B3116462E}" type="presOf" srcId="{5C3DB91D-D4A1-4A80-864F-9690DA1D94DA}" destId="{D88577B7-88AA-456A-AFA0-6E52C41BF0FF}" srcOrd="0" destOrd="0" presId="urn:microsoft.com/office/officeart/2005/8/layout/vList2"/>
    <dgm:cxn modelId="{4B1112BF-53AC-4E0B-B9C1-7EB15108F931}" type="presOf" srcId="{E0691680-339B-4029-B6E0-D9EB9193FFFF}" destId="{990ECEAB-1253-43D9-B4CB-5888FCD74A3C}" srcOrd="0" destOrd="0" presId="urn:microsoft.com/office/officeart/2005/8/layout/vList2"/>
    <dgm:cxn modelId="{3E3CB9A0-8C9A-4C06-8DD8-C6D2320EB0C8}" type="presParOf" srcId="{82455C57-0CB0-4496-9EEA-339A232D6FDD}" destId="{4B498E33-6678-4D24-8786-DF0BFC17B0BA}" srcOrd="0" destOrd="0" presId="urn:microsoft.com/office/officeart/2005/8/layout/vList2"/>
    <dgm:cxn modelId="{3D44EF49-4607-4DF5-9B62-44437E9CEC42}" type="presParOf" srcId="{82455C57-0CB0-4496-9EEA-339A232D6FDD}" destId="{D0F04259-0298-4FDC-9455-F3EB31DEB8D3}" srcOrd="1" destOrd="0" presId="urn:microsoft.com/office/officeart/2005/8/layout/vList2"/>
    <dgm:cxn modelId="{0100F1B3-E6FC-4224-AEA9-F404A1ADCF73}" type="presParOf" srcId="{82455C57-0CB0-4496-9EEA-339A232D6FDD}" destId="{55738AAA-5865-4ADF-9452-66ED89DADAD4}" srcOrd="2" destOrd="0" presId="urn:microsoft.com/office/officeart/2005/8/layout/vList2"/>
    <dgm:cxn modelId="{60A217E7-1E78-43CE-9F52-5AEF33E588F3}" type="presParOf" srcId="{82455C57-0CB0-4496-9EEA-339A232D6FDD}" destId="{6A636224-AD53-4439-B354-5E0441DEDB87}" srcOrd="3" destOrd="0" presId="urn:microsoft.com/office/officeart/2005/8/layout/vList2"/>
    <dgm:cxn modelId="{CD857EAE-63BE-4255-9D2A-3475B141CFBC}" type="presParOf" srcId="{82455C57-0CB0-4496-9EEA-339A232D6FDD}" destId="{D7E3F67C-A743-4DEE-8D2C-79ED83AF2E50}" srcOrd="4" destOrd="0" presId="urn:microsoft.com/office/officeart/2005/8/layout/vList2"/>
    <dgm:cxn modelId="{92A7DD7D-5B1A-4D93-9DC2-D5A41C59FB3F}" type="presParOf" srcId="{82455C57-0CB0-4496-9EEA-339A232D6FDD}" destId="{52220659-06C0-467F-B925-66E44302FD12}" srcOrd="5" destOrd="0" presId="urn:microsoft.com/office/officeart/2005/8/layout/vList2"/>
    <dgm:cxn modelId="{E25F7A3E-0D47-4CCA-9BC2-53A66EC27DC1}" type="presParOf" srcId="{82455C57-0CB0-4496-9EEA-339A232D6FDD}" destId="{8A5911C1-219B-41FA-89D7-12938FAAC983}" srcOrd="6" destOrd="0" presId="urn:microsoft.com/office/officeart/2005/8/layout/vList2"/>
    <dgm:cxn modelId="{31B79143-9921-4D8A-B1F4-EB6AD1F53B38}" type="presParOf" srcId="{82455C57-0CB0-4496-9EEA-339A232D6FDD}" destId="{D72CE151-C392-4FCD-A177-022ADD27DC41}" srcOrd="7" destOrd="0" presId="urn:microsoft.com/office/officeart/2005/8/layout/vList2"/>
    <dgm:cxn modelId="{2D8F84EE-B6F5-48E2-8F96-A8B126203B4A}" type="presParOf" srcId="{82455C57-0CB0-4496-9EEA-339A232D6FDD}" destId="{D88577B7-88AA-456A-AFA0-6E52C41BF0FF}" srcOrd="8" destOrd="0" presId="urn:microsoft.com/office/officeart/2005/8/layout/vList2"/>
    <dgm:cxn modelId="{71E7438D-D33F-4209-87FE-6703836E738B}" type="presParOf" srcId="{82455C57-0CB0-4496-9EEA-339A232D6FDD}" destId="{F48A8D00-F44B-4303-854C-6C06AE86015D}" srcOrd="9" destOrd="0" presId="urn:microsoft.com/office/officeart/2005/8/layout/vList2"/>
    <dgm:cxn modelId="{0EC1D19F-E9E5-41E6-8630-07E2FE7E40AE}" type="presParOf" srcId="{82455C57-0CB0-4496-9EEA-339A232D6FDD}" destId="{1587C205-7144-4577-A704-6F4BF5C58DB6}" srcOrd="10" destOrd="0" presId="urn:microsoft.com/office/officeart/2005/8/layout/vList2"/>
    <dgm:cxn modelId="{D6964FCA-C8F6-4932-9DE6-856648EA2CC6}" type="presParOf" srcId="{82455C57-0CB0-4496-9EEA-339A232D6FDD}" destId="{C100C23E-9CB4-45E8-9683-94FC51917EDB}" srcOrd="11" destOrd="0" presId="urn:microsoft.com/office/officeart/2005/8/layout/vList2"/>
    <dgm:cxn modelId="{A538C1AC-D757-4FD9-AEFC-195EE676F952}" type="presParOf" srcId="{82455C57-0CB0-4496-9EEA-339A232D6FDD}" destId="{990ECEAB-1253-43D9-B4CB-5888FCD74A3C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CD1E5B-077B-4B07-9D92-BBEAB1E1C2FA}" type="doc">
      <dgm:prSet loTypeId="urn:microsoft.com/office/officeart/2005/8/layout/vList2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6CFF3BDC-7D4F-475D-B9DC-302939C464C2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Features</a:t>
          </a:r>
          <a:endParaRPr lang="en-US" sz="2000" dirty="0">
            <a:latin typeface="Titillium" panose="00000500000000000000" pitchFamily="2" charset="0"/>
          </a:endParaRPr>
        </a:p>
      </dgm:t>
    </dgm:pt>
    <dgm:pt modelId="{D23EF57E-66E8-4D3D-A6C1-156C5B3EFA0B}" type="parTrans" cxnId="{BDAEA858-FEE7-4D75-A2F7-76E0C3FA99C9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5070EBD2-F381-4C12-9B15-4181573A0E66}" type="sibTrans" cxnId="{BDAEA858-FEE7-4D75-A2F7-76E0C3FA99C9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EB35E825-1F02-4B5D-9C8C-0E959D66A090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Techniques</a:t>
          </a:r>
          <a:endParaRPr lang="en-US" sz="2000" dirty="0">
            <a:latin typeface="Titillium" panose="00000500000000000000" pitchFamily="2" charset="0"/>
          </a:endParaRPr>
        </a:p>
      </dgm:t>
    </dgm:pt>
    <dgm:pt modelId="{452A1DCF-9DEC-4993-9497-320D14A00642}" type="sibTrans" cxnId="{01D20B6D-06C3-437D-A4F0-9DEAC2CBA9BC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6518A5A5-F225-4F95-9AD3-8A96A2C42B4B}" type="parTrans" cxnId="{01D20B6D-06C3-437D-A4F0-9DEAC2CBA9BC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71AAE1EF-A1FB-4DE6-95CC-6DB13CFA1DFC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Deep Learning</a:t>
          </a:r>
          <a:endParaRPr lang="en-US" sz="2000" dirty="0">
            <a:latin typeface="Titillium Up" panose="00000500000000000000" pitchFamily="2" charset="0"/>
          </a:endParaRPr>
        </a:p>
      </dgm:t>
    </dgm:pt>
    <dgm:pt modelId="{97959505-39A8-4599-A3EF-4C1FF8F8F8F3}" type="parTrans" cxnId="{D2BE6EB6-BB1D-4A98-9E86-A332082A029F}">
      <dgm:prSet/>
      <dgm:spPr/>
      <dgm:t>
        <a:bodyPr/>
        <a:lstStyle/>
        <a:p>
          <a:endParaRPr lang="en-US"/>
        </a:p>
      </dgm:t>
    </dgm:pt>
    <dgm:pt modelId="{4C71C818-90C0-4F31-98A1-AD730DCAD814}" type="sibTrans" cxnId="{D2BE6EB6-BB1D-4A98-9E86-A332082A029F}">
      <dgm:prSet/>
      <dgm:spPr/>
      <dgm:t>
        <a:bodyPr/>
        <a:lstStyle/>
        <a:p>
          <a:endParaRPr lang="en-US"/>
        </a:p>
      </dgm:t>
    </dgm:pt>
    <dgm:pt modelId="{87C54EAF-425D-4A07-B338-10628A220CE9}">
      <dgm:prSet phldrT="[Text]" custT="1"/>
      <dgm:spPr/>
      <dgm:t>
        <a:bodyPr/>
        <a:lstStyle/>
        <a:p>
          <a:r>
            <a:rPr lang="id-ID" sz="2000" dirty="0" smtClean="0">
              <a:latin typeface="Titillium Up" panose="00000500000000000000" pitchFamily="2" charset="0"/>
            </a:rPr>
            <a:t>Traditional </a:t>
          </a:r>
          <a:r>
            <a:rPr lang="en-US" sz="2000" dirty="0" smtClean="0">
              <a:latin typeface="Titillium Up" panose="00000500000000000000" pitchFamily="2" charset="0"/>
            </a:rPr>
            <a:t>Machine Learning</a:t>
          </a:r>
          <a:endParaRPr lang="en-US" sz="2000" dirty="0">
            <a:latin typeface="Titillium Up" panose="00000500000000000000" pitchFamily="2" charset="0"/>
          </a:endParaRPr>
        </a:p>
      </dgm:t>
    </dgm:pt>
    <dgm:pt modelId="{138AED50-2DC0-4ED1-8BE5-C219638D3992}" type="parTrans" cxnId="{A49D1782-05E5-4311-8632-95FFD2BEF4FB}">
      <dgm:prSet/>
      <dgm:spPr/>
      <dgm:t>
        <a:bodyPr/>
        <a:lstStyle/>
        <a:p>
          <a:endParaRPr lang="en-US"/>
        </a:p>
      </dgm:t>
    </dgm:pt>
    <dgm:pt modelId="{00DB90F7-A9E1-4C94-9DF6-9AF66280565D}" type="sibTrans" cxnId="{A49D1782-05E5-4311-8632-95FFD2BEF4FB}">
      <dgm:prSet/>
      <dgm:spPr/>
      <dgm:t>
        <a:bodyPr/>
        <a:lstStyle/>
        <a:p>
          <a:endParaRPr lang="en-US"/>
        </a:p>
      </dgm:t>
    </dgm:pt>
    <dgm:pt modelId="{5164667D-7817-4E1E-A2F0-D7FBAE3AE456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Open Vocabulary </a:t>
          </a:r>
          <a:endParaRPr lang="en-US" sz="2000" dirty="0">
            <a:latin typeface="Titillium Up" panose="00000500000000000000" pitchFamily="2" charset="0"/>
          </a:endParaRPr>
        </a:p>
      </dgm:t>
    </dgm:pt>
    <dgm:pt modelId="{ACF2C669-DA76-4AD2-ADE1-E47F8643598E}" type="parTrans" cxnId="{595A92CD-99A7-4B59-97B4-27324292D390}">
      <dgm:prSet/>
      <dgm:spPr/>
      <dgm:t>
        <a:bodyPr/>
        <a:lstStyle/>
        <a:p>
          <a:endParaRPr lang="en-US"/>
        </a:p>
      </dgm:t>
    </dgm:pt>
    <dgm:pt modelId="{849BBBCF-0CF5-4ABB-A729-B5980CA4E5D5}" type="sibTrans" cxnId="{595A92CD-99A7-4B59-97B4-27324292D390}">
      <dgm:prSet/>
      <dgm:spPr/>
      <dgm:t>
        <a:bodyPr/>
        <a:lstStyle/>
        <a:p>
          <a:endParaRPr lang="en-US"/>
        </a:p>
      </dgm:t>
    </dgm:pt>
    <dgm:pt modelId="{DD462C62-4874-4FB9-9C3D-FAC93167EAE3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Closed Vocabulary</a:t>
          </a:r>
          <a:endParaRPr lang="en-US" sz="2000" dirty="0">
            <a:latin typeface="Titillium Up" panose="00000500000000000000" pitchFamily="2" charset="0"/>
          </a:endParaRPr>
        </a:p>
      </dgm:t>
    </dgm:pt>
    <dgm:pt modelId="{33BBEFCC-9530-4760-91F4-EC1C702DDB6C}" type="parTrans" cxnId="{AD21DA13-3B59-4A25-B051-D1C0176A81BD}">
      <dgm:prSet/>
      <dgm:spPr/>
      <dgm:t>
        <a:bodyPr/>
        <a:lstStyle/>
        <a:p>
          <a:endParaRPr lang="en-US"/>
        </a:p>
      </dgm:t>
    </dgm:pt>
    <dgm:pt modelId="{85FB3376-6894-4BB9-9C5E-5F0CE6D98B67}" type="sibTrans" cxnId="{AD21DA13-3B59-4A25-B051-D1C0176A81BD}">
      <dgm:prSet/>
      <dgm:spPr/>
      <dgm:t>
        <a:bodyPr/>
        <a:lstStyle/>
        <a:p>
          <a:endParaRPr lang="en-US"/>
        </a:p>
      </dgm:t>
    </dgm:pt>
    <dgm:pt modelId="{CD8E5749-33D2-4021-843C-ABA417B43CCB}">
      <dgm:prSet phldrT="[Text]" custT="1"/>
      <dgm:spPr/>
      <dgm:t>
        <a:bodyPr/>
        <a:lstStyle/>
        <a:p>
          <a:r>
            <a:rPr lang="en-US" sz="1600" dirty="0" smtClean="0">
              <a:latin typeface="Titillium Lt" panose="00000400000000000000" pitchFamily="2" charset="0"/>
            </a:rPr>
            <a:t>LIWC (85 features)</a:t>
          </a:r>
          <a:endParaRPr lang="en-US" sz="1600" dirty="0">
            <a:latin typeface="Titillium Up" panose="00000500000000000000" pitchFamily="2" charset="0"/>
          </a:endParaRPr>
        </a:p>
      </dgm:t>
    </dgm:pt>
    <dgm:pt modelId="{C0D1D03F-273B-4019-89EB-A44252A6E974}" type="parTrans" cxnId="{A0F2482E-C3E3-46C1-8516-0599A4B0B977}">
      <dgm:prSet/>
      <dgm:spPr/>
      <dgm:t>
        <a:bodyPr/>
        <a:lstStyle/>
        <a:p>
          <a:endParaRPr lang="en-US"/>
        </a:p>
      </dgm:t>
    </dgm:pt>
    <dgm:pt modelId="{8992BE45-A0C2-478A-AD85-F6BA1B6FFD2B}" type="sibTrans" cxnId="{A0F2482E-C3E3-46C1-8516-0599A4B0B977}">
      <dgm:prSet/>
      <dgm:spPr/>
      <dgm:t>
        <a:bodyPr/>
        <a:lstStyle/>
        <a:p>
          <a:endParaRPr lang="en-US"/>
        </a:p>
      </dgm:t>
    </dgm:pt>
    <dgm:pt modelId="{7AA64D14-7702-465B-9E47-150314A6417D}">
      <dgm:prSet custT="1"/>
      <dgm:spPr/>
      <dgm:t>
        <a:bodyPr/>
        <a:lstStyle/>
        <a:p>
          <a:r>
            <a:rPr lang="en-US" sz="1600" dirty="0" smtClean="0">
              <a:latin typeface="Titillium Lt" panose="00000400000000000000" pitchFamily="2" charset="0"/>
            </a:rPr>
            <a:t>SPLICE (94 features)</a:t>
          </a:r>
        </a:p>
      </dgm:t>
    </dgm:pt>
    <dgm:pt modelId="{EDF4A7CE-3349-44B7-9178-238ECFA533C8}" type="parTrans" cxnId="{AC78A10F-7AA0-448A-AEF2-789962AB942D}">
      <dgm:prSet/>
      <dgm:spPr/>
      <dgm:t>
        <a:bodyPr/>
        <a:lstStyle/>
        <a:p>
          <a:endParaRPr lang="en-US"/>
        </a:p>
      </dgm:t>
    </dgm:pt>
    <dgm:pt modelId="{F29CB691-52FF-4F33-99A8-0466DD4587D9}" type="sibTrans" cxnId="{AC78A10F-7AA0-448A-AEF2-789962AB942D}">
      <dgm:prSet/>
      <dgm:spPr/>
      <dgm:t>
        <a:bodyPr/>
        <a:lstStyle/>
        <a:p>
          <a:endParaRPr lang="en-US"/>
        </a:p>
      </dgm:t>
    </dgm:pt>
    <dgm:pt modelId="{596766DF-5FDF-47F8-A582-AD4DF730B00A}">
      <dgm:prSet custT="1"/>
      <dgm:spPr/>
      <dgm:t>
        <a:bodyPr/>
        <a:lstStyle/>
        <a:p>
          <a:r>
            <a:rPr lang="en-US" sz="1600" dirty="0" smtClean="0">
              <a:latin typeface="Titillium Lt" panose="00000400000000000000" pitchFamily="2" charset="0"/>
            </a:rPr>
            <a:t>SNA (7 features)</a:t>
          </a:r>
        </a:p>
      </dgm:t>
    </dgm:pt>
    <dgm:pt modelId="{187903C5-DD65-4397-9E94-CE9B871ADC78}" type="parTrans" cxnId="{8B0C7C71-1669-4BD8-8BA8-412A98BB6074}">
      <dgm:prSet/>
      <dgm:spPr/>
      <dgm:t>
        <a:bodyPr/>
        <a:lstStyle/>
        <a:p>
          <a:endParaRPr lang="en-US"/>
        </a:p>
      </dgm:t>
    </dgm:pt>
    <dgm:pt modelId="{F80B9210-FF3D-4AE8-BB4A-D54B7AC84FE0}" type="sibTrans" cxnId="{8B0C7C71-1669-4BD8-8BA8-412A98BB6074}">
      <dgm:prSet/>
      <dgm:spPr/>
      <dgm:t>
        <a:bodyPr/>
        <a:lstStyle/>
        <a:p>
          <a:endParaRPr lang="en-US"/>
        </a:p>
      </dgm:t>
    </dgm:pt>
    <dgm:pt modelId="{6A6BFF0B-958E-4828-862B-CA2A5E39786F}">
      <dgm:prSet phldrT="[Text]" custT="1"/>
      <dgm:spPr/>
      <dgm:t>
        <a:bodyPr/>
        <a:lstStyle/>
        <a:p>
          <a:r>
            <a:rPr lang="en-US" sz="1600" dirty="0" smtClean="0">
              <a:latin typeface="Titillium Lt" panose="00000400000000000000" pitchFamily="2" charset="0"/>
            </a:rPr>
            <a:t>Word Embedding (obtained using </a:t>
          </a:r>
          <a:r>
            <a:rPr lang="en-US" sz="1600" dirty="0" err="1" smtClean="0">
              <a:latin typeface="Titillium Lt" panose="00000400000000000000" pitchFamily="2" charset="0"/>
            </a:rPr>
            <a:t>GloVe</a:t>
          </a:r>
          <a:r>
            <a:rPr lang="en-US" sz="1600" dirty="0" smtClean="0">
              <a:latin typeface="Titillium Lt" panose="00000400000000000000" pitchFamily="2" charset="0"/>
            </a:rPr>
            <a:t>)</a:t>
          </a:r>
          <a:endParaRPr lang="en-US" sz="1600" dirty="0">
            <a:latin typeface="Titillium Up" panose="00000500000000000000" pitchFamily="2" charset="0"/>
          </a:endParaRPr>
        </a:p>
      </dgm:t>
    </dgm:pt>
    <dgm:pt modelId="{435ADC1C-3DAE-42D7-88AF-1D10A9BEF481}" type="parTrans" cxnId="{B08A0843-F9EE-438F-AD10-D0628CFAB0FF}">
      <dgm:prSet/>
      <dgm:spPr/>
      <dgm:t>
        <a:bodyPr/>
        <a:lstStyle/>
        <a:p>
          <a:endParaRPr lang="en-US"/>
        </a:p>
      </dgm:t>
    </dgm:pt>
    <dgm:pt modelId="{A2956DCC-6AB1-4350-9793-450EB0259C21}" type="sibTrans" cxnId="{B08A0843-F9EE-438F-AD10-D0628CFAB0FF}">
      <dgm:prSet/>
      <dgm:spPr/>
      <dgm:t>
        <a:bodyPr/>
        <a:lstStyle/>
        <a:p>
          <a:endParaRPr lang="en-US"/>
        </a:p>
      </dgm:t>
    </dgm:pt>
    <dgm:pt modelId="{82455C57-0CB0-4496-9EEA-339A232D6FDD}" type="pres">
      <dgm:prSet presAssocID="{76CD1E5B-077B-4B07-9D92-BBEAB1E1C2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498E33-6678-4D24-8786-DF0BFC17B0BA}" type="pres">
      <dgm:prSet presAssocID="{6CFF3BDC-7D4F-475D-B9DC-302939C464C2}" presName="parentText" presStyleLbl="node1" presStyleIdx="0" presStyleCnt="2" custScaleX="102168" custLinFactNeighborX="-1836" custLinFactNeighborY="-21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E26C4F-0AF7-48F6-91D1-39A5CEF50B9F}" type="pres">
      <dgm:prSet presAssocID="{6CFF3BDC-7D4F-475D-B9DC-302939C464C2}" presName="childText" presStyleLbl="revTx" presStyleIdx="0" presStyleCnt="2" custScaleY="120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738AAA-5865-4ADF-9452-66ED89DADAD4}" type="pres">
      <dgm:prSet presAssocID="{EB35E825-1F02-4B5D-9C8C-0E959D66A090}" presName="parentText" presStyleLbl="node1" presStyleIdx="1" presStyleCnt="2" custLinFactNeighborX="-1498" custLinFactNeighborY="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350D4F-E348-480D-8125-B06196054EC1}" type="pres">
      <dgm:prSet presAssocID="{EB35E825-1F02-4B5D-9C8C-0E959D66A09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217912-59EB-4DA2-82A7-108058EB5404}" type="presOf" srcId="{CD8E5749-33D2-4021-843C-ABA417B43CCB}" destId="{4AE26C4F-0AF7-48F6-91D1-39A5CEF50B9F}" srcOrd="0" destOrd="1" presId="urn:microsoft.com/office/officeart/2005/8/layout/vList2"/>
    <dgm:cxn modelId="{AC78A10F-7AA0-448A-AEF2-789962AB942D}" srcId="{DD462C62-4874-4FB9-9C3D-FAC93167EAE3}" destId="{7AA64D14-7702-465B-9E47-150314A6417D}" srcOrd="1" destOrd="0" parTransId="{EDF4A7CE-3349-44B7-9178-238ECFA533C8}" sibTransId="{F29CB691-52FF-4F33-99A8-0466DD4587D9}"/>
    <dgm:cxn modelId="{A49D1782-05E5-4311-8632-95FFD2BEF4FB}" srcId="{EB35E825-1F02-4B5D-9C8C-0E959D66A090}" destId="{87C54EAF-425D-4A07-B338-10628A220CE9}" srcOrd="0" destOrd="0" parTransId="{138AED50-2DC0-4ED1-8BE5-C219638D3992}" sibTransId="{00DB90F7-A9E1-4C94-9DF6-9AF66280565D}"/>
    <dgm:cxn modelId="{C5A56688-A214-46B3-B264-78F14A113C2C}" type="presOf" srcId="{5164667D-7817-4E1E-A2F0-D7FBAE3AE456}" destId="{4AE26C4F-0AF7-48F6-91D1-39A5CEF50B9F}" srcOrd="0" destOrd="4" presId="urn:microsoft.com/office/officeart/2005/8/layout/vList2"/>
    <dgm:cxn modelId="{8B0C7C71-1669-4BD8-8BA8-412A98BB6074}" srcId="{DD462C62-4874-4FB9-9C3D-FAC93167EAE3}" destId="{596766DF-5FDF-47F8-A582-AD4DF730B00A}" srcOrd="2" destOrd="0" parTransId="{187903C5-DD65-4397-9E94-CE9B871ADC78}" sibTransId="{F80B9210-FF3D-4AE8-BB4A-D54B7AC84FE0}"/>
    <dgm:cxn modelId="{AD21DA13-3B59-4A25-B051-D1C0176A81BD}" srcId="{6CFF3BDC-7D4F-475D-B9DC-302939C464C2}" destId="{DD462C62-4874-4FB9-9C3D-FAC93167EAE3}" srcOrd="0" destOrd="0" parTransId="{33BBEFCC-9530-4760-91F4-EC1C702DDB6C}" sibTransId="{85FB3376-6894-4BB9-9C5E-5F0CE6D98B67}"/>
    <dgm:cxn modelId="{BDAEA858-FEE7-4D75-A2F7-76E0C3FA99C9}" srcId="{76CD1E5B-077B-4B07-9D92-BBEAB1E1C2FA}" destId="{6CFF3BDC-7D4F-475D-B9DC-302939C464C2}" srcOrd="0" destOrd="0" parTransId="{D23EF57E-66E8-4D3D-A6C1-156C5B3EFA0B}" sibTransId="{5070EBD2-F381-4C12-9B15-4181573A0E66}"/>
    <dgm:cxn modelId="{B08A0843-F9EE-438F-AD10-D0628CFAB0FF}" srcId="{5164667D-7817-4E1E-A2F0-D7FBAE3AE456}" destId="{6A6BFF0B-958E-4828-862B-CA2A5E39786F}" srcOrd="0" destOrd="0" parTransId="{435ADC1C-3DAE-42D7-88AF-1D10A9BEF481}" sibTransId="{A2956DCC-6AB1-4350-9793-450EB0259C21}"/>
    <dgm:cxn modelId="{01D20B6D-06C3-437D-A4F0-9DEAC2CBA9BC}" srcId="{76CD1E5B-077B-4B07-9D92-BBEAB1E1C2FA}" destId="{EB35E825-1F02-4B5D-9C8C-0E959D66A090}" srcOrd="1" destOrd="0" parTransId="{6518A5A5-F225-4F95-9AD3-8A96A2C42B4B}" sibTransId="{452A1DCF-9DEC-4993-9497-320D14A00642}"/>
    <dgm:cxn modelId="{F27E220C-755F-4232-AD0C-108031E70178}" type="presOf" srcId="{6A6BFF0B-958E-4828-862B-CA2A5E39786F}" destId="{4AE26C4F-0AF7-48F6-91D1-39A5CEF50B9F}" srcOrd="0" destOrd="5" presId="urn:microsoft.com/office/officeart/2005/8/layout/vList2"/>
    <dgm:cxn modelId="{D7CBBF94-3005-4723-B54A-53488E924F18}" type="presOf" srcId="{7AA64D14-7702-465B-9E47-150314A6417D}" destId="{4AE26C4F-0AF7-48F6-91D1-39A5CEF50B9F}" srcOrd="0" destOrd="2" presId="urn:microsoft.com/office/officeart/2005/8/layout/vList2"/>
    <dgm:cxn modelId="{A0F2482E-C3E3-46C1-8516-0599A4B0B977}" srcId="{DD462C62-4874-4FB9-9C3D-FAC93167EAE3}" destId="{CD8E5749-33D2-4021-843C-ABA417B43CCB}" srcOrd="0" destOrd="0" parTransId="{C0D1D03F-273B-4019-89EB-A44252A6E974}" sibTransId="{8992BE45-A0C2-478A-AD85-F6BA1B6FFD2B}"/>
    <dgm:cxn modelId="{DB087DBA-7FC1-46B3-AD91-35DC2C64E2D9}" type="presOf" srcId="{87C54EAF-425D-4A07-B338-10628A220CE9}" destId="{15350D4F-E348-480D-8125-B06196054EC1}" srcOrd="0" destOrd="0" presId="urn:microsoft.com/office/officeart/2005/8/layout/vList2"/>
    <dgm:cxn modelId="{4D26EA8A-4057-43C4-9A07-AE324AC9D70C}" type="presOf" srcId="{EB35E825-1F02-4B5D-9C8C-0E959D66A090}" destId="{55738AAA-5865-4ADF-9452-66ED89DADAD4}" srcOrd="0" destOrd="0" presId="urn:microsoft.com/office/officeart/2005/8/layout/vList2"/>
    <dgm:cxn modelId="{2EE1716E-43CE-4409-BD23-BD35F1BBD09D}" type="presOf" srcId="{6CFF3BDC-7D4F-475D-B9DC-302939C464C2}" destId="{4B498E33-6678-4D24-8786-DF0BFC17B0BA}" srcOrd="0" destOrd="0" presId="urn:microsoft.com/office/officeart/2005/8/layout/vList2"/>
    <dgm:cxn modelId="{BCA8B2E5-747B-449F-8E9A-3A1185EA6DD9}" type="presOf" srcId="{DD462C62-4874-4FB9-9C3D-FAC93167EAE3}" destId="{4AE26C4F-0AF7-48F6-91D1-39A5CEF50B9F}" srcOrd="0" destOrd="0" presId="urn:microsoft.com/office/officeart/2005/8/layout/vList2"/>
    <dgm:cxn modelId="{6D31C13C-5A2E-451A-8FA0-205DBB4483B9}" type="presOf" srcId="{76CD1E5B-077B-4B07-9D92-BBEAB1E1C2FA}" destId="{82455C57-0CB0-4496-9EEA-339A232D6FDD}" srcOrd="0" destOrd="0" presId="urn:microsoft.com/office/officeart/2005/8/layout/vList2"/>
    <dgm:cxn modelId="{D2BE6EB6-BB1D-4A98-9E86-A332082A029F}" srcId="{EB35E825-1F02-4B5D-9C8C-0E959D66A090}" destId="{71AAE1EF-A1FB-4DE6-95CC-6DB13CFA1DFC}" srcOrd="1" destOrd="0" parTransId="{97959505-39A8-4599-A3EF-4C1FF8F8F8F3}" sibTransId="{4C71C818-90C0-4F31-98A1-AD730DCAD814}"/>
    <dgm:cxn modelId="{595A92CD-99A7-4B59-97B4-27324292D390}" srcId="{6CFF3BDC-7D4F-475D-B9DC-302939C464C2}" destId="{5164667D-7817-4E1E-A2F0-D7FBAE3AE456}" srcOrd="1" destOrd="0" parTransId="{ACF2C669-DA76-4AD2-ADE1-E47F8643598E}" sibTransId="{849BBBCF-0CF5-4ABB-A729-B5980CA4E5D5}"/>
    <dgm:cxn modelId="{9AE78737-EB43-4803-AC37-BF8C7C935EB2}" type="presOf" srcId="{596766DF-5FDF-47F8-A582-AD4DF730B00A}" destId="{4AE26C4F-0AF7-48F6-91D1-39A5CEF50B9F}" srcOrd="0" destOrd="3" presId="urn:microsoft.com/office/officeart/2005/8/layout/vList2"/>
    <dgm:cxn modelId="{AC7A317C-AA83-4D2E-8446-46EBC6899E09}" type="presOf" srcId="{71AAE1EF-A1FB-4DE6-95CC-6DB13CFA1DFC}" destId="{15350D4F-E348-480D-8125-B06196054EC1}" srcOrd="0" destOrd="1" presId="urn:microsoft.com/office/officeart/2005/8/layout/vList2"/>
    <dgm:cxn modelId="{456A53C4-4A21-43C3-8D5B-9E88C13BA90F}" type="presParOf" srcId="{82455C57-0CB0-4496-9EEA-339A232D6FDD}" destId="{4B498E33-6678-4D24-8786-DF0BFC17B0BA}" srcOrd="0" destOrd="0" presId="urn:microsoft.com/office/officeart/2005/8/layout/vList2"/>
    <dgm:cxn modelId="{F175D8F2-751E-44C8-B18E-D42FC84387D9}" type="presParOf" srcId="{82455C57-0CB0-4496-9EEA-339A232D6FDD}" destId="{4AE26C4F-0AF7-48F6-91D1-39A5CEF50B9F}" srcOrd="1" destOrd="0" presId="urn:microsoft.com/office/officeart/2005/8/layout/vList2"/>
    <dgm:cxn modelId="{60375B7C-21EF-4D79-937C-2BBF41C2F39C}" type="presParOf" srcId="{82455C57-0CB0-4496-9EEA-339A232D6FDD}" destId="{55738AAA-5865-4ADF-9452-66ED89DADAD4}" srcOrd="2" destOrd="0" presId="urn:microsoft.com/office/officeart/2005/8/layout/vList2"/>
    <dgm:cxn modelId="{C941BF2A-F0B8-4B3C-8EF9-401389A524CD}" type="presParOf" srcId="{82455C57-0CB0-4496-9EEA-339A232D6FDD}" destId="{15350D4F-E348-480D-8125-B06196054EC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CD1E5B-077B-4B07-9D92-BBEAB1E1C2FA}" type="doc">
      <dgm:prSet loTypeId="urn:microsoft.com/office/officeart/2005/8/layout/vList2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6CFF3BDC-7D4F-475D-B9DC-302939C464C2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Accuracy Validation</a:t>
          </a:r>
          <a:endParaRPr lang="en-US" sz="2000" dirty="0">
            <a:latin typeface="Titillium" panose="00000500000000000000" pitchFamily="2" charset="0"/>
          </a:endParaRPr>
        </a:p>
      </dgm:t>
    </dgm:pt>
    <dgm:pt modelId="{D23EF57E-66E8-4D3D-A6C1-156C5B3EFA0B}" type="parTrans" cxnId="{BDAEA858-FEE7-4D75-A2F7-76E0C3FA99C9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5070EBD2-F381-4C12-9B15-4181573A0E66}" type="sibTrans" cxnId="{BDAEA858-FEE7-4D75-A2F7-76E0C3FA99C9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3A409326-B244-49CB-99DE-F64410EEE9E0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Improvement Process</a:t>
          </a:r>
          <a:endParaRPr lang="en-US" sz="2000" dirty="0">
            <a:latin typeface="Titillium" panose="00000500000000000000" pitchFamily="2" charset="0"/>
          </a:endParaRPr>
        </a:p>
      </dgm:t>
    </dgm:pt>
    <dgm:pt modelId="{2DDBA7BA-7766-4F63-83EC-3D270267BCBA}" type="parTrans" cxnId="{23786C74-97DA-4590-A1D7-B7CC22E15E3E}">
      <dgm:prSet/>
      <dgm:spPr/>
      <dgm:t>
        <a:bodyPr/>
        <a:lstStyle/>
        <a:p>
          <a:endParaRPr lang="en-US"/>
        </a:p>
      </dgm:t>
    </dgm:pt>
    <dgm:pt modelId="{E3AC9B7A-E1FC-423A-9967-6CF155FF23EC}" type="sibTrans" cxnId="{23786C74-97DA-4590-A1D7-B7CC22E15E3E}">
      <dgm:prSet/>
      <dgm:spPr/>
      <dgm:t>
        <a:bodyPr/>
        <a:lstStyle/>
        <a:p>
          <a:endParaRPr lang="en-US"/>
        </a:p>
      </dgm:t>
    </dgm:pt>
    <dgm:pt modelId="{C89DE1DE-584F-40F2-8F65-C6EC4B83E4A7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Features Selection</a:t>
          </a:r>
          <a:endParaRPr lang="en-US" sz="2000" dirty="0">
            <a:latin typeface="Titillium Up" panose="00000500000000000000" pitchFamily="2" charset="0"/>
          </a:endParaRPr>
        </a:p>
      </dgm:t>
    </dgm:pt>
    <dgm:pt modelId="{475AFE24-9BE0-480B-AE6C-5BE603951F87}" type="parTrans" cxnId="{3FC7F81E-2C84-4754-B177-BA2D586F9B4D}">
      <dgm:prSet/>
      <dgm:spPr/>
      <dgm:t>
        <a:bodyPr/>
        <a:lstStyle/>
        <a:p>
          <a:endParaRPr lang="en-US"/>
        </a:p>
      </dgm:t>
    </dgm:pt>
    <dgm:pt modelId="{3BC4D09A-8CB9-4839-9A35-6287B241B6A8}" type="sibTrans" cxnId="{3FC7F81E-2C84-4754-B177-BA2D586F9B4D}">
      <dgm:prSet/>
      <dgm:spPr/>
      <dgm:t>
        <a:bodyPr/>
        <a:lstStyle/>
        <a:p>
          <a:endParaRPr lang="en-US"/>
        </a:p>
      </dgm:t>
    </dgm:pt>
    <dgm:pt modelId="{8ACCB4DD-22B4-4EA8-8724-0A0D26F8FE14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Resampling</a:t>
          </a:r>
          <a:endParaRPr lang="en-US" sz="2000" dirty="0">
            <a:latin typeface="Titillium Up" panose="00000500000000000000" pitchFamily="2" charset="0"/>
          </a:endParaRPr>
        </a:p>
      </dgm:t>
    </dgm:pt>
    <dgm:pt modelId="{E2067CF6-B308-4C7B-A98B-0FF6ABA6CD77}" type="parTrans" cxnId="{9CC8CD8F-C856-4028-8F24-86C2DAB589EF}">
      <dgm:prSet/>
      <dgm:spPr/>
      <dgm:t>
        <a:bodyPr/>
        <a:lstStyle/>
        <a:p>
          <a:endParaRPr lang="en-US"/>
        </a:p>
      </dgm:t>
    </dgm:pt>
    <dgm:pt modelId="{83C5766A-6ED9-4B7B-9F46-0EC3A6B636ED}" type="sibTrans" cxnId="{9CC8CD8F-C856-4028-8F24-86C2DAB589EF}">
      <dgm:prSet/>
      <dgm:spPr/>
      <dgm:t>
        <a:bodyPr/>
        <a:lstStyle/>
        <a:p>
          <a:endParaRPr lang="en-US"/>
        </a:p>
      </dgm:t>
    </dgm:pt>
    <dgm:pt modelId="{BFB69D5B-42B1-4177-A63C-1F97BCF05D2A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10-fold cross validation</a:t>
          </a:r>
          <a:endParaRPr lang="en-US" sz="2000" dirty="0">
            <a:latin typeface="Titillium Up" panose="00000500000000000000" pitchFamily="2" charset="0"/>
          </a:endParaRPr>
        </a:p>
      </dgm:t>
    </dgm:pt>
    <dgm:pt modelId="{3A41353F-783B-411C-9397-3124FCFAEFDC}" type="parTrans" cxnId="{D1F6EA70-B25E-465D-B48E-7B0C207C0A72}">
      <dgm:prSet/>
      <dgm:spPr/>
      <dgm:t>
        <a:bodyPr/>
        <a:lstStyle/>
        <a:p>
          <a:endParaRPr lang="en-US"/>
        </a:p>
      </dgm:t>
    </dgm:pt>
    <dgm:pt modelId="{75258CC3-B8AC-41C1-899F-986F4DFF17E2}" type="sibTrans" cxnId="{D1F6EA70-B25E-465D-B48E-7B0C207C0A72}">
      <dgm:prSet/>
      <dgm:spPr/>
      <dgm:t>
        <a:bodyPr/>
        <a:lstStyle/>
        <a:p>
          <a:endParaRPr lang="en-US"/>
        </a:p>
      </dgm:t>
    </dgm:pt>
    <dgm:pt modelId="{82455C57-0CB0-4496-9EEA-339A232D6FDD}" type="pres">
      <dgm:prSet presAssocID="{76CD1E5B-077B-4B07-9D92-BBEAB1E1C2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272F8F-1823-42ED-B115-933AA99521B3}" type="pres">
      <dgm:prSet presAssocID="{3A409326-B244-49CB-99DE-F64410EEE9E0}" presName="parentText" presStyleLbl="node1" presStyleIdx="0" presStyleCnt="2" custLinFactNeighborY="48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2A2D90-F46A-48FE-B21D-AA2C5428E966}" type="pres">
      <dgm:prSet presAssocID="{3A409326-B244-49CB-99DE-F64410EEE9E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498E33-6678-4D24-8786-DF0BFC17B0BA}" type="pres">
      <dgm:prSet presAssocID="{6CFF3BDC-7D4F-475D-B9DC-302939C464C2}" presName="parentText" presStyleLbl="node1" presStyleIdx="1" presStyleCnt="2" custScaleX="102168" custLinFactNeighborX="-15095" custLinFactNeighborY="-75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E26C4F-0AF7-48F6-91D1-39A5CEF50B9F}" type="pres">
      <dgm:prSet presAssocID="{6CFF3BDC-7D4F-475D-B9DC-302939C464C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29E28E-BDCB-491B-B1EB-C4FC553968C1}" type="presOf" srcId="{6CFF3BDC-7D4F-475D-B9DC-302939C464C2}" destId="{4B498E33-6678-4D24-8786-DF0BFC17B0BA}" srcOrd="0" destOrd="0" presId="urn:microsoft.com/office/officeart/2005/8/layout/vList2"/>
    <dgm:cxn modelId="{3FC7F81E-2C84-4754-B177-BA2D586F9B4D}" srcId="{3A409326-B244-49CB-99DE-F64410EEE9E0}" destId="{C89DE1DE-584F-40F2-8F65-C6EC4B83E4A7}" srcOrd="0" destOrd="0" parTransId="{475AFE24-9BE0-480B-AE6C-5BE603951F87}" sibTransId="{3BC4D09A-8CB9-4839-9A35-6287B241B6A8}"/>
    <dgm:cxn modelId="{2A0F5FFE-3AD8-4D4B-BCFD-0E6DA2D6184D}" type="presOf" srcId="{C89DE1DE-584F-40F2-8F65-C6EC4B83E4A7}" destId="{CE2A2D90-F46A-48FE-B21D-AA2C5428E966}" srcOrd="0" destOrd="0" presId="urn:microsoft.com/office/officeart/2005/8/layout/vList2"/>
    <dgm:cxn modelId="{BDAEA858-FEE7-4D75-A2F7-76E0C3FA99C9}" srcId="{76CD1E5B-077B-4B07-9D92-BBEAB1E1C2FA}" destId="{6CFF3BDC-7D4F-475D-B9DC-302939C464C2}" srcOrd="1" destOrd="0" parTransId="{D23EF57E-66E8-4D3D-A6C1-156C5B3EFA0B}" sibTransId="{5070EBD2-F381-4C12-9B15-4181573A0E66}"/>
    <dgm:cxn modelId="{FB5D0162-1C11-4BA5-9630-4558B3F1D730}" type="presOf" srcId="{8ACCB4DD-22B4-4EA8-8724-0A0D26F8FE14}" destId="{CE2A2D90-F46A-48FE-B21D-AA2C5428E966}" srcOrd="0" destOrd="1" presId="urn:microsoft.com/office/officeart/2005/8/layout/vList2"/>
    <dgm:cxn modelId="{0691E488-A1C7-438B-8CD9-36BCCF66682F}" type="presOf" srcId="{76CD1E5B-077B-4B07-9D92-BBEAB1E1C2FA}" destId="{82455C57-0CB0-4496-9EEA-339A232D6FDD}" srcOrd="0" destOrd="0" presId="urn:microsoft.com/office/officeart/2005/8/layout/vList2"/>
    <dgm:cxn modelId="{9CC8CD8F-C856-4028-8F24-86C2DAB589EF}" srcId="{3A409326-B244-49CB-99DE-F64410EEE9E0}" destId="{8ACCB4DD-22B4-4EA8-8724-0A0D26F8FE14}" srcOrd="1" destOrd="0" parTransId="{E2067CF6-B308-4C7B-A98B-0FF6ABA6CD77}" sibTransId="{83C5766A-6ED9-4B7B-9F46-0EC3A6B636ED}"/>
    <dgm:cxn modelId="{6876B0A0-2B44-4AA6-800A-8D779D348E9B}" type="presOf" srcId="{3A409326-B244-49CB-99DE-F64410EEE9E0}" destId="{CA272F8F-1823-42ED-B115-933AA99521B3}" srcOrd="0" destOrd="0" presId="urn:microsoft.com/office/officeart/2005/8/layout/vList2"/>
    <dgm:cxn modelId="{D1F6EA70-B25E-465D-B48E-7B0C207C0A72}" srcId="{6CFF3BDC-7D4F-475D-B9DC-302939C464C2}" destId="{BFB69D5B-42B1-4177-A63C-1F97BCF05D2A}" srcOrd="0" destOrd="0" parTransId="{3A41353F-783B-411C-9397-3124FCFAEFDC}" sibTransId="{75258CC3-B8AC-41C1-899F-986F4DFF17E2}"/>
    <dgm:cxn modelId="{4D2B3241-7326-477F-A328-24FA1E2ABC8F}" type="presOf" srcId="{BFB69D5B-42B1-4177-A63C-1F97BCF05D2A}" destId="{4AE26C4F-0AF7-48F6-91D1-39A5CEF50B9F}" srcOrd="0" destOrd="0" presId="urn:microsoft.com/office/officeart/2005/8/layout/vList2"/>
    <dgm:cxn modelId="{23786C74-97DA-4590-A1D7-B7CC22E15E3E}" srcId="{76CD1E5B-077B-4B07-9D92-BBEAB1E1C2FA}" destId="{3A409326-B244-49CB-99DE-F64410EEE9E0}" srcOrd="0" destOrd="0" parTransId="{2DDBA7BA-7766-4F63-83EC-3D270267BCBA}" sibTransId="{E3AC9B7A-E1FC-423A-9967-6CF155FF23EC}"/>
    <dgm:cxn modelId="{6BDC715B-6D66-43F8-9312-3FD39CDD3BF2}" type="presParOf" srcId="{82455C57-0CB0-4496-9EEA-339A232D6FDD}" destId="{CA272F8F-1823-42ED-B115-933AA99521B3}" srcOrd="0" destOrd="0" presId="urn:microsoft.com/office/officeart/2005/8/layout/vList2"/>
    <dgm:cxn modelId="{07A14167-6198-4D77-A9E5-ABC8B261A705}" type="presParOf" srcId="{82455C57-0CB0-4496-9EEA-339A232D6FDD}" destId="{CE2A2D90-F46A-48FE-B21D-AA2C5428E966}" srcOrd="1" destOrd="0" presId="urn:microsoft.com/office/officeart/2005/8/layout/vList2"/>
    <dgm:cxn modelId="{97C4E3F1-7D29-4AC9-B771-BF4A3B2D67F8}" type="presParOf" srcId="{82455C57-0CB0-4496-9EEA-339A232D6FDD}" destId="{4B498E33-6678-4D24-8786-DF0BFC17B0BA}" srcOrd="2" destOrd="0" presId="urn:microsoft.com/office/officeart/2005/8/layout/vList2"/>
    <dgm:cxn modelId="{29CC566C-311A-484A-A7E7-9C6BD79C48BF}" type="presParOf" srcId="{82455C57-0CB0-4496-9EEA-339A232D6FDD}" destId="{4AE26C4F-0AF7-48F6-91D1-39A5CEF50B9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98E33-6678-4D24-8786-DF0BFC17B0BA}">
      <dsp:nvSpPr>
        <dsp:cNvPr id="0" name=""/>
        <dsp:cNvSpPr/>
      </dsp:nvSpPr>
      <dsp:spPr>
        <a:xfrm>
          <a:off x="0" y="2123"/>
          <a:ext cx="2666998" cy="402198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Remove URLs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21757"/>
        <a:ext cx="2627730" cy="362930"/>
      </dsp:txXfrm>
    </dsp:sp>
    <dsp:sp modelId="{55738AAA-5865-4ADF-9452-66ED89DADAD4}">
      <dsp:nvSpPr>
        <dsp:cNvPr id="0" name=""/>
        <dsp:cNvSpPr/>
      </dsp:nvSpPr>
      <dsp:spPr>
        <a:xfrm>
          <a:off x="0" y="417406"/>
          <a:ext cx="2666998" cy="402198"/>
        </a:xfrm>
        <a:prstGeom prst="roundRect">
          <a:avLst/>
        </a:prstGeom>
        <a:solidFill>
          <a:schemeClr val="accent4">
            <a:shade val="80000"/>
            <a:hueOff val="20460"/>
            <a:satOff val="-687"/>
            <a:lumOff val="41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Remove symbols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437040"/>
        <a:ext cx="2627730" cy="362930"/>
      </dsp:txXfrm>
    </dsp:sp>
    <dsp:sp modelId="{D7E3F67C-A743-4DEE-8D2C-79ED83AF2E50}">
      <dsp:nvSpPr>
        <dsp:cNvPr id="0" name=""/>
        <dsp:cNvSpPr/>
      </dsp:nvSpPr>
      <dsp:spPr>
        <a:xfrm>
          <a:off x="0" y="831770"/>
          <a:ext cx="2666998" cy="402198"/>
        </a:xfrm>
        <a:prstGeom prst="roundRect">
          <a:avLst/>
        </a:prstGeom>
        <a:solidFill>
          <a:schemeClr val="accent4">
            <a:shade val="80000"/>
            <a:hueOff val="40920"/>
            <a:satOff val="-1374"/>
            <a:lumOff val="83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Remove names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851404"/>
        <a:ext cx="2627730" cy="362930"/>
      </dsp:txXfrm>
    </dsp:sp>
    <dsp:sp modelId="{8A5911C1-219B-41FA-89D7-12938FAAC983}">
      <dsp:nvSpPr>
        <dsp:cNvPr id="0" name=""/>
        <dsp:cNvSpPr/>
      </dsp:nvSpPr>
      <dsp:spPr>
        <a:xfrm>
          <a:off x="0" y="1246135"/>
          <a:ext cx="2666998" cy="402198"/>
        </a:xfrm>
        <a:prstGeom prst="roundRect">
          <a:avLst/>
        </a:prstGeom>
        <a:solidFill>
          <a:schemeClr val="accent4">
            <a:shade val="80000"/>
            <a:hueOff val="61380"/>
            <a:satOff val="-2061"/>
            <a:lumOff val="125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Remove spaces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1265769"/>
        <a:ext cx="2627730" cy="362930"/>
      </dsp:txXfrm>
    </dsp:sp>
    <dsp:sp modelId="{D88577B7-88AA-456A-AFA0-6E52C41BF0FF}">
      <dsp:nvSpPr>
        <dsp:cNvPr id="0" name=""/>
        <dsp:cNvSpPr/>
      </dsp:nvSpPr>
      <dsp:spPr>
        <a:xfrm>
          <a:off x="0" y="1660500"/>
          <a:ext cx="2666998" cy="402198"/>
        </a:xfrm>
        <a:prstGeom prst="roundRect">
          <a:avLst/>
        </a:prstGeom>
        <a:solidFill>
          <a:schemeClr val="accent4">
            <a:shade val="80000"/>
            <a:hueOff val="81840"/>
            <a:satOff val="-2748"/>
            <a:lumOff val="167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Lower case all text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1680134"/>
        <a:ext cx="2627730" cy="362930"/>
      </dsp:txXfrm>
    </dsp:sp>
    <dsp:sp modelId="{1587C205-7144-4577-A704-6F4BF5C58DB6}">
      <dsp:nvSpPr>
        <dsp:cNvPr id="0" name=""/>
        <dsp:cNvSpPr/>
      </dsp:nvSpPr>
      <dsp:spPr>
        <a:xfrm>
          <a:off x="0" y="2074865"/>
          <a:ext cx="2666998" cy="402198"/>
        </a:xfrm>
        <a:prstGeom prst="roundRect">
          <a:avLst/>
        </a:prstGeom>
        <a:solidFill>
          <a:schemeClr val="accent4">
            <a:shade val="80000"/>
            <a:hueOff val="102300"/>
            <a:satOff val="-3435"/>
            <a:lumOff val="209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Stemming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2094499"/>
        <a:ext cx="2627730" cy="362930"/>
      </dsp:txXfrm>
    </dsp:sp>
    <dsp:sp modelId="{990ECEAB-1253-43D9-B4CB-5888FCD74A3C}">
      <dsp:nvSpPr>
        <dsp:cNvPr id="0" name=""/>
        <dsp:cNvSpPr/>
      </dsp:nvSpPr>
      <dsp:spPr>
        <a:xfrm>
          <a:off x="0" y="2489230"/>
          <a:ext cx="2666998" cy="402198"/>
        </a:xfrm>
        <a:prstGeom prst="roundRect">
          <a:avLst/>
        </a:prstGeom>
        <a:solidFill>
          <a:schemeClr val="accent4">
            <a:shade val="80000"/>
            <a:hueOff val="122760"/>
            <a:satOff val="-4122"/>
            <a:lumOff val="251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Remove </a:t>
          </a:r>
          <a:r>
            <a:rPr lang="en-US" sz="2000" kern="1200" dirty="0" err="1" smtClean="0">
              <a:latin typeface="Titillium" panose="00000500000000000000" pitchFamily="2" charset="0"/>
            </a:rPr>
            <a:t>Stopword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2508864"/>
        <a:ext cx="2627730" cy="36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98E33-6678-4D24-8786-DF0BFC17B0BA}">
      <dsp:nvSpPr>
        <dsp:cNvPr id="0" name=""/>
        <dsp:cNvSpPr/>
      </dsp:nvSpPr>
      <dsp:spPr>
        <a:xfrm>
          <a:off x="0" y="3"/>
          <a:ext cx="4240215" cy="384085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Features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8749" y="18752"/>
        <a:ext cx="4202717" cy="346587"/>
      </dsp:txXfrm>
    </dsp:sp>
    <dsp:sp modelId="{4AE26C4F-0AF7-48F6-91D1-39A5CEF50B9F}">
      <dsp:nvSpPr>
        <dsp:cNvPr id="0" name=""/>
        <dsp:cNvSpPr/>
      </dsp:nvSpPr>
      <dsp:spPr>
        <a:xfrm>
          <a:off x="0" y="387292"/>
          <a:ext cx="4240215" cy="1777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2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Closed Vocabulary</a:t>
          </a:r>
          <a:endParaRPr lang="en-US" sz="2000" kern="1200" dirty="0">
            <a:latin typeface="Titillium Up" panose="00000500000000000000" pitchFamily="2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>
              <a:latin typeface="Titillium Lt" panose="00000400000000000000" pitchFamily="2" charset="0"/>
            </a:rPr>
            <a:t>LIWC (85 features)</a:t>
          </a:r>
          <a:endParaRPr lang="en-US" sz="1600" kern="1200" dirty="0">
            <a:latin typeface="Titillium Up" panose="00000500000000000000" pitchFamily="2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>
              <a:latin typeface="Titillium Lt" panose="00000400000000000000" pitchFamily="2" charset="0"/>
            </a:rPr>
            <a:t>SPLICE (94 features)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>
              <a:latin typeface="Titillium Lt" panose="00000400000000000000" pitchFamily="2" charset="0"/>
            </a:rPr>
            <a:t>SNA (7 features)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Open Vocabulary </a:t>
          </a:r>
          <a:endParaRPr lang="en-US" sz="2000" kern="1200" dirty="0">
            <a:latin typeface="Titillium Up" panose="00000500000000000000" pitchFamily="2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>
              <a:latin typeface="Titillium Lt" panose="00000400000000000000" pitchFamily="2" charset="0"/>
            </a:rPr>
            <a:t>Word Embedding (obtained using </a:t>
          </a:r>
          <a:r>
            <a:rPr lang="en-US" sz="1600" kern="1200" dirty="0" err="1" smtClean="0">
              <a:latin typeface="Titillium Lt" panose="00000400000000000000" pitchFamily="2" charset="0"/>
            </a:rPr>
            <a:t>GloVe</a:t>
          </a:r>
          <a:r>
            <a:rPr lang="en-US" sz="1600" kern="1200" dirty="0" smtClean="0">
              <a:latin typeface="Titillium Lt" panose="00000400000000000000" pitchFamily="2" charset="0"/>
            </a:rPr>
            <a:t>)</a:t>
          </a:r>
          <a:endParaRPr lang="en-US" sz="1600" kern="1200" dirty="0">
            <a:latin typeface="Titillium Up" panose="00000500000000000000" pitchFamily="2" charset="0"/>
          </a:endParaRPr>
        </a:p>
      </dsp:txBody>
      <dsp:txXfrm>
        <a:off x="0" y="387292"/>
        <a:ext cx="4240215" cy="1777595"/>
      </dsp:txXfrm>
    </dsp:sp>
    <dsp:sp modelId="{55738AAA-5865-4ADF-9452-66ED89DADAD4}">
      <dsp:nvSpPr>
        <dsp:cNvPr id="0" name=""/>
        <dsp:cNvSpPr/>
      </dsp:nvSpPr>
      <dsp:spPr>
        <a:xfrm>
          <a:off x="0" y="2208765"/>
          <a:ext cx="4240215" cy="384085"/>
        </a:xfrm>
        <a:prstGeom prst="roundRect">
          <a:avLst/>
        </a:prstGeom>
        <a:solidFill>
          <a:schemeClr val="accent4">
            <a:shade val="80000"/>
            <a:hueOff val="122760"/>
            <a:satOff val="-4122"/>
            <a:lumOff val="251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Techniques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8749" y="2227514"/>
        <a:ext cx="4202717" cy="346587"/>
      </dsp:txXfrm>
    </dsp:sp>
    <dsp:sp modelId="{15350D4F-E348-480D-8125-B06196054EC1}">
      <dsp:nvSpPr>
        <dsp:cNvPr id="0" name=""/>
        <dsp:cNvSpPr/>
      </dsp:nvSpPr>
      <dsp:spPr>
        <a:xfrm>
          <a:off x="0" y="2548973"/>
          <a:ext cx="4240215" cy="567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2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000" kern="1200" dirty="0" smtClean="0">
              <a:latin typeface="Titillium Up" panose="00000500000000000000" pitchFamily="2" charset="0"/>
            </a:rPr>
            <a:t>Traditional </a:t>
          </a:r>
          <a:r>
            <a:rPr lang="en-US" sz="2000" kern="1200" dirty="0" smtClean="0">
              <a:latin typeface="Titillium Up" panose="00000500000000000000" pitchFamily="2" charset="0"/>
            </a:rPr>
            <a:t>Machine Learning</a:t>
          </a:r>
          <a:endParaRPr lang="en-US" sz="2000" kern="1200" dirty="0">
            <a:latin typeface="Titillium Up" panose="00000500000000000000" pitchFamily="2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Deep Learning</a:t>
          </a:r>
          <a:endParaRPr lang="en-US" sz="2000" kern="1200" dirty="0">
            <a:latin typeface="Titillium Up" panose="00000500000000000000" pitchFamily="2" charset="0"/>
          </a:endParaRPr>
        </a:p>
      </dsp:txBody>
      <dsp:txXfrm>
        <a:off x="0" y="2548973"/>
        <a:ext cx="4240215" cy="5678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72F8F-1823-42ED-B115-933AA99521B3}">
      <dsp:nvSpPr>
        <dsp:cNvPr id="0" name=""/>
        <dsp:cNvSpPr/>
      </dsp:nvSpPr>
      <dsp:spPr>
        <a:xfrm>
          <a:off x="0" y="372473"/>
          <a:ext cx="4240215" cy="478763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Improvement Process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23371" y="395844"/>
        <a:ext cx="4193473" cy="432021"/>
      </dsp:txXfrm>
    </dsp:sp>
    <dsp:sp modelId="{CE2A2D90-F46A-48FE-B21D-AA2C5428E966}">
      <dsp:nvSpPr>
        <dsp:cNvPr id="0" name=""/>
        <dsp:cNvSpPr/>
      </dsp:nvSpPr>
      <dsp:spPr>
        <a:xfrm>
          <a:off x="0" y="847858"/>
          <a:ext cx="4240215" cy="702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2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Features Selection</a:t>
          </a:r>
          <a:endParaRPr lang="en-US" sz="2000" kern="1200" dirty="0">
            <a:latin typeface="Titillium Up" panose="00000500000000000000" pitchFamily="2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Resampling</a:t>
          </a:r>
          <a:endParaRPr lang="en-US" sz="2000" kern="1200" dirty="0">
            <a:latin typeface="Titillium Up" panose="00000500000000000000" pitchFamily="2" charset="0"/>
          </a:endParaRPr>
        </a:p>
      </dsp:txBody>
      <dsp:txXfrm>
        <a:off x="0" y="847858"/>
        <a:ext cx="4240215" cy="702426"/>
      </dsp:txXfrm>
    </dsp:sp>
    <dsp:sp modelId="{4B498E33-6678-4D24-8786-DF0BFC17B0BA}">
      <dsp:nvSpPr>
        <dsp:cNvPr id="0" name=""/>
        <dsp:cNvSpPr/>
      </dsp:nvSpPr>
      <dsp:spPr>
        <a:xfrm>
          <a:off x="0" y="1524578"/>
          <a:ext cx="4240215" cy="478763"/>
        </a:xfrm>
        <a:prstGeom prst="roundRect">
          <a:avLst/>
        </a:prstGeom>
        <a:solidFill>
          <a:schemeClr val="accent4">
            <a:shade val="80000"/>
            <a:hueOff val="122760"/>
            <a:satOff val="-4122"/>
            <a:lumOff val="251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Accuracy Validation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23371" y="1547949"/>
        <a:ext cx="4193473" cy="432021"/>
      </dsp:txXfrm>
    </dsp:sp>
    <dsp:sp modelId="{4AE26C4F-0AF7-48F6-91D1-39A5CEF50B9F}">
      <dsp:nvSpPr>
        <dsp:cNvPr id="0" name=""/>
        <dsp:cNvSpPr/>
      </dsp:nvSpPr>
      <dsp:spPr>
        <a:xfrm>
          <a:off x="0" y="2029048"/>
          <a:ext cx="4240215" cy="340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2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10-fold cross validation</a:t>
          </a:r>
          <a:endParaRPr lang="en-US" sz="2000" kern="1200" dirty="0">
            <a:latin typeface="Titillium Up" panose="00000500000000000000" pitchFamily="2" charset="0"/>
          </a:endParaRPr>
        </a:p>
      </dsp:txBody>
      <dsp:txXfrm>
        <a:off x="0" y="2029048"/>
        <a:ext cx="4240215" cy="3408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0.48778</cdr:x>
      <cdr:y>0.32432</cdr:y>
    </cdr:from>
    <cdr:to>
      <cdr:x>0.55787</cdr:x>
      <cdr:y>0.4062</cdr:y>
    </cdr:to>
    <cdr:sp macro="" textlink="">
      <cdr:nvSpPr>
        <cdr:cNvPr id="2" name="TextBox 4"/>
        <cdr:cNvSpPr txBox="1"/>
      </cdr:nvSpPr>
      <cdr:spPr>
        <a:xfrm xmlns:a="http://schemas.openxmlformats.org/drawingml/2006/main">
          <a:off x="3505200" y="1219200"/>
          <a:ext cx="503664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1200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  <cdr:relSizeAnchor xmlns:cdr="http://schemas.openxmlformats.org/drawingml/2006/chartDrawing">
    <cdr:from>
      <cdr:x>0.42416</cdr:x>
      <cdr:y>0.46622</cdr:y>
    </cdr:from>
    <cdr:to>
      <cdr:x>0.48778</cdr:x>
      <cdr:y>0.54809</cdr:y>
    </cdr:to>
    <cdr:sp macro="" textlink="">
      <cdr:nvSpPr>
        <cdr:cNvPr id="3" name="TextBox 4"/>
        <cdr:cNvSpPr txBox="1"/>
      </cdr:nvSpPr>
      <cdr:spPr>
        <a:xfrm xmlns:a="http://schemas.openxmlformats.org/drawingml/2006/main">
          <a:off x="3048000" y="1752600"/>
          <a:ext cx="457176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889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  <cdr:relSizeAnchor xmlns:cdr="http://schemas.openxmlformats.org/drawingml/2006/chartDrawing">
    <cdr:from>
      <cdr:x>0.33932</cdr:x>
      <cdr:y>0.60811</cdr:y>
    </cdr:from>
    <cdr:to>
      <cdr:x>0.40473</cdr:x>
      <cdr:y>0.68998</cdr:y>
    </cdr:to>
    <cdr:sp macro="" textlink="">
      <cdr:nvSpPr>
        <cdr:cNvPr id="4" name="TextBox 4"/>
        <cdr:cNvSpPr txBox="1"/>
      </cdr:nvSpPr>
      <cdr:spPr>
        <a:xfrm xmlns:a="http://schemas.openxmlformats.org/drawingml/2006/main">
          <a:off x="2438400" y="2286000"/>
          <a:ext cx="470000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600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  <cdr:relSizeAnchor xmlns:cdr="http://schemas.openxmlformats.org/drawingml/2006/chartDrawing">
    <cdr:from>
      <cdr:x>0.25449</cdr:x>
      <cdr:y>0.77027</cdr:y>
    </cdr:from>
    <cdr:to>
      <cdr:x>0.36053</cdr:x>
      <cdr:y>0.83986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828800" y="2895600"/>
          <a:ext cx="762000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91440" bIns="0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319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  <cdr:relSizeAnchor xmlns:cdr="http://schemas.openxmlformats.org/drawingml/2006/chartDrawing">
    <cdr:from>
      <cdr:x>0.67865</cdr:x>
      <cdr:y>0.18243</cdr:y>
    </cdr:from>
    <cdr:to>
      <cdr:x>0.73892</cdr:x>
      <cdr:y>0.25202</cdr:y>
    </cdr:to>
    <cdr:sp macro="" textlink="">
      <cdr:nvSpPr>
        <cdr:cNvPr id="6" name="TextBox 4"/>
        <cdr:cNvSpPr txBox="1"/>
      </cdr:nvSpPr>
      <cdr:spPr>
        <a:xfrm xmlns:a="http://schemas.openxmlformats.org/drawingml/2006/main">
          <a:off x="4876800" y="685800"/>
          <a:ext cx="433132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1968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0.82573</cdr:x>
      <cdr:y>0.26864</cdr:y>
    </cdr:from>
    <cdr:to>
      <cdr:x>0.92304</cdr:x>
      <cdr:y>0.32009</cdr:y>
    </cdr:to>
    <cdr:sp macro="" textlink="">
      <cdr:nvSpPr>
        <cdr:cNvPr id="2" name="TextBox 7"/>
        <cdr:cNvSpPr txBox="1"/>
      </cdr:nvSpPr>
      <cdr:spPr>
        <a:xfrm xmlns:a="http://schemas.openxmlformats.org/drawingml/2006/main">
          <a:off x="4876800" y="1124823"/>
          <a:ext cx="574717" cy="21542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67.33%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0.85153</cdr:x>
      <cdr:y>0.19584</cdr:y>
    </cdr:from>
    <cdr:to>
      <cdr:x>0.94884</cdr:x>
      <cdr:y>0.24729</cdr:y>
    </cdr:to>
    <cdr:sp macro="" textlink="">
      <cdr:nvSpPr>
        <cdr:cNvPr id="4" name="TextBox 7"/>
        <cdr:cNvSpPr txBox="1"/>
      </cdr:nvSpPr>
      <cdr:spPr>
        <a:xfrm xmlns:a="http://schemas.openxmlformats.org/drawingml/2006/main">
          <a:off x="5029200" y="820023"/>
          <a:ext cx="574717" cy="21542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79.33%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0.20852</cdr:x>
      <cdr:y>0.25624</cdr:y>
    </cdr:from>
    <cdr:to>
      <cdr:x>0.30583</cdr:x>
      <cdr:y>0.30769</cdr:y>
    </cdr:to>
    <cdr:sp macro="" textlink="">
      <cdr:nvSpPr>
        <cdr:cNvPr id="5" name="TextBox 7"/>
        <cdr:cNvSpPr txBox="1"/>
      </cdr:nvSpPr>
      <cdr:spPr>
        <a:xfrm xmlns:a="http://schemas.openxmlformats.org/drawingml/2006/main">
          <a:off x="1231528" y="1072918"/>
          <a:ext cx="574717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70.00%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0.44484</cdr:x>
      <cdr:y>0.25187</cdr:y>
    </cdr:from>
    <cdr:to>
      <cdr:x>0.52903</cdr:x>
      <cdr:y>0.30332</cdr:y>
    </cdr:to>
    <cdr:sp macro="" textlink="">
      <cdr:nvSpPr>
        <cdr:cNvPr id="6" name="TextBox 7"/>
        <cdr:cNvSpPr txBox="1"/>
      </cdr:nvSpPr>
      <cdr:spPr>
        <a:xfrm xmlns:a="http://schemas.openxmlformats.org/drawingml/2006/main">
          <a:off x="2627244" y="1054620"/>
          <a:ext cx="497252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70.40%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0.70961</cdr:x>
      <cdr:y>0.30503</cdr:y>
    </cdr:from>
    <cdr:to>
      <cdr:x>0.80691</cdr:x>
      <cdr:y>0.35649</cdr:y>
    </cdr:to>
    <cdr:sp macro="" textlink="">
      <cdr:nvSpPr>
        <cdr:cNvPr id="7" name="TextBox 7"/>
        <cdr:cNvSpPr txBox="1"/>
      </cdr:nvSpPr>
      <cdr:spPr>
        <a:xfrm xmlns:a="http://schemas.openxmlformats.org/drawingml/2006/main">
          <a:off x="4191000" y="1277223"/>
          <a:ext cx="574658" cy="21547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63.20%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0.14286</cdr:x>
      <cdr:y>0.17394</cdr:y>
    </cdr:from>
    <cdr:to>
      <cdr:x>0.24017</cdr:x>
      <cdr:y>0.22256</cdr:y>
    </cdr:to>
    <cdr:sp macro="" textlink="">
      <cdr:nvSpPr>
        <cdr:cNvPr id="2" name="TextBox 7"/>
        <cdr:cNvSpPr txBox="1"/>
      </cdr:nvSpPr>
      <cdr:spPr>
        <a:xfrm xmlns:a="http://schemas.openxmlformats.org/drawingml/2006/main">
          <a:off x="914418" y="770796"/>
          <a:ext cx="622862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93.33%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0.63095</cdr:x>
      <cdr:y>0.31151</cdr:y>
    </cdr:from>
    <cdr:to>
      <cdr:x>0.72826</cdr:x>
      <cdr:y>0.36013</cdr:y>
    </cdr:to>
    <cdr:sp macro="" textlink="">
      <cdr:nvSpPr>
        <cdr:cNvPr id="4" name="TextBox 7"/>
        <cdr:cNvSpPr txBox="1"/>
      </cdr:nvSpPr>
      <cdr:spPr>
        <a:xfrm xmlns:a="http://schemas.openxmlformats.org/drawingml/2006/main">
          <a:off x="4038585" y="1380422"/>
          <a:ext cx="622862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68.00%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0.16667</cdr:x>
      <cdr:y>0.29431</cdr:y>
    </cdr:from>
    <cdr:to>
      <cdr:x>0.26398</cdr:x>
      <cdr:y>0.34293</cdr:y>
    </cdr:to>
    <cdr:sp macro="" textlink="">
      <cdr:nvSpPr>
        <cdr:cNvPr id="5" name="TextBox 7"/>
        <cdr:cNvSpPr txBox="1"/>
      </cdr:nvSpPr>
      <cdr:spPr>
        <a:xfrm xmlns:a="http://schemas.openxmlformats.org/drawingml/2006/main">
          <a:off x="1066800" y="1304211"/>
          <a:ext cx="622862" cy="2154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70.37%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0.60714</cdr:x>
      <cdr:y>0.2494</cdr:y>
    </cdr:from>
    <cdr:to>
      <cdr:x>0.70445</cdr:x>
      <cdr:y>0.29802</cdr:y>
    </cdr:to>
    <cdr:sp macro="" textlink="">
      <cdr:nvSpPr>
        <cdr:cNvPr id="6" name="TextBox 7"/>
        <cdr:cNvSpPr txBox="1"/>
      </cdr:nvSpPr>
      <cdr:spPr>
        <a:xfrm xmlns:a="http://schemas.openxmlformats.org/drawingml/2006/main">
          <a:off x="3886182" y="1105188"/>
          <a:ext cx="622862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7</a:t>
          </a:r>
          <a:r>
            <a:rPr lang="id-ID" sz="800" b="1" dirty="0" smtClean="0">
              <a:latin typeface="Titillium" panose="00000500000000000000" pitchFamily="2" charset="0"/>
            </a:rPr>
            <a:t>9</a:t>
          </a:r>
          <a:r>
            <a:rPr lang="en-US" sz="800" b="1" dirty="0" smtClean="0">
              <a:latin typeface="Titillium" panose="00000500000000000000" pitchFamily="2" charset="0"/>
            </a:rPr>
            <a:t>.</a:t>
          </a:r>
          <a:r>
            <a:rPr lang="id-ID" sz="800" b="1" dirty="0" smtClean="0">
              <a:latin typeface="Titillium" panose="00000500000000000000" pitchFamily="2" charset="0"/>
            </a:rPr>
            <a:t>31</a:t>
          </a:r>
          <a:r>
            <a:rPr lang="en-US" sz="800" b="1" dirty="0" smtClean="0">
              <a:latin typeface="Titillium" panose="00000500000000000000" pitchFamily="2" charset="0"/>
            </a:rPr>
            <a:t>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0.89023</cdr:x>
      <cdr:y>0.24273</cdr:y>
    </cdr:from>
    <cdr:to>
      <cdr:x>0.9881</cdr:x>
      <cdr:y>0.29134</cdr:y>
    </cdr:to>
    <cdr:sp macro="" textlink="">
      <cdr:nvSpPr>
        <cdr:cNvPr id="7" name="TextBox 7"/>
        <cdr:cNvSpPr txBox="1"/>
      </cdr:nvSpPr>
      <cdr:spPr>
        <a:xfrm xmlns:a="http://schemas.openxmlformats.org/drawingml/2006/main">
          <a:off x="5698154" y="1075611"/>
          <a:ext cx="626446" cy="2154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>
              <a:latin typeface="Titillium" panose="00000500000000000000" pitchFamily="2" charset="0"/>
            </a:rPr>
            <a:t>8</a:t>
          </a:r>
          <a:r>
            <a:rPr lang="en-US" sz="800" b="1" dirty="0" smtClean="0">
              <a:latin typeface="Titillium" panose="00000500000000000000" pitchFamily="2" charset="0"/>
            </a:rPr>
            <a:t>0.00%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06646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Shape 40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Shape 40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Shape 39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Shape 39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Shape 39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Shape 39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Shape 39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Shape 39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Shape 39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Shape 39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8705367" y="28697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535" y="28697"/>
            <a:ext cx="2309843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294" y="28697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294" y="28697"/>
            <a:ext cx="2309819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28" name="Shape 528"/>
          <p:cNvSpPr txBox="1">
            <a:spLocks noGrp="1"/>
          </p:cNvSpPr>
          <p:nvPr>
            <p:ph type="subTitle" idx="1"/>
          </p:nvPr>
        </p:nvSpPr>
        <p:spPr>
          <a:xfrm>
            <a:off x="685800" y="3983054"/>
            <a:ext cx="52689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0BFB7"/>
              </a:buClr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Shape 529"/>
          <p:cNvGrpSpPr/>
          <p:nvPr/>
        </p:nvGrpSpPr>
        <p:grpSpPr>
          <a:xfrm rot="10800000">
            <a:off x="8705367" y="28697"/>
            <a:ext cx="410132" cy="5086302"/>
            <a:chOff x="836200" y="238125"/>
            <a:chExt cx="422425" cy="5238750"/>
          </a:xfrm>
        </p:grpSpPr>
        <p:sp>
          <p:nvSpPr>
            <p:cNvPr id="530" name="Shape 530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 rot="10800000">
            <a:off x="6659535" y="28697"/>
            <a:ext cx="2309843" cy="5086302"/>
            <a:chOff x="986700" y="238125"/>
            <a:chExt cx="2379075" cy="5238750"/>
          </a:xfrm>
        </p:grpSpPr>
        <p:sp>
          <p:nvSpPr>
            <p:cNvPr id="611" name="Shape 611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0" name="Shape 730"/>
          <p:cNvGrpSpPr/>
          <p:nvPr/>
        </p:nvGrpSpPr>
        <p:grpSpPr>
          <a:xfrm rot="10800000">
            <a:off x="6367294" y="28697"/>
            <a:ext cx="2017554" cy="5086302"/>
            <a:chOff x="1588750" y="238125"/>
            <a:chExt cx="2078025" cy="5238750"/>
          </a:xfrm>
        </p:grpSpPr>
        <p:sp>
          <p:nvSpPr>
            <p:cNvPr id="731" name="Shape 731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40" name="Shape 940"/>
          <p:cNvGrpSpPr/>
          <p:nvPr/>
        </p:nvGrpSpPr>
        <p:grpSpPr>
          <a:xfrm rot="10800000">
            <a:off x="6367294" y="28697"/>
            <a:ext cx="2309819" cy="5086302"/>
            <a:chOff x="1287725" y="238125"/>
            <a:chExt cx="2379050" cy="5238750"/>
          </a:xfrm>
        </p:grpSpPr>
        <p:sp>
          <p:nvSpPr>
            <p:cNvPr id="941" name="Shape 941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718300" y="1733549"/>
            <a:ext cx="6761100" cy="2980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Shape 240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2402" name="Shape 2402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2403" name="Shape 2403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4" name="Shape 2404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5" name="Shape 240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6" name="Shape 240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7" name="Shape 240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8" name="Shape 240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9" name="Shape 240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0" name="Shape 24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1" name="Shape 24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2" name="Shape 2412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3" name="Shape 2413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4" name="Shape 2414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5" name="Shape 241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6" name="Shape 241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7" name="Shape 241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8" name="Shape 241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9" name="Shape 241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0" name="Shape 242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1" name="Shape 242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2" name="Shape 2422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3" name="Shape 2423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4" name="Shape 2424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5" name="Shape 242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6" name="Shape 242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7" name="Shape 242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8" name="Shape 242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9" name="Shape 242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0" name="Shape 243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1" name="Shape 243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2" name="Shape 2432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3" name="Shape 2433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4" name="Shape 2434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5" name="Shape 243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6" name="Shape 243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7" name="Shape 243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8" name="Shape 243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9" name="Shape 243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0" name="Shape 244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1" name="Shape 244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2" name="Shape 2442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3" name="Shape 2443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4" name="Shape 2444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5" name="Shape 244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6" name="Shape 244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7" name="Shape 244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8" name="Shape 244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9" name="Shape 244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0" name="Shape 245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1" name="Shape 245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2" name="Shape 2452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3" name="Shape 2453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4" name="Shape 2454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5" name="Shape 245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6" name="Shape 245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7" name="Shape 245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8" name="Shape 245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9" name="Shape 245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60" name="Shape 2460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2461" name="Shape 246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2" name="Shape 2462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3" name="Shape 2463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4" name="Shape 2464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5" name="Shape 246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6" name="Shape 246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7" name="Shape 246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8" name="Shape 246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9" name="Shape 246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0" name="Shape 247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1" name="Shape 247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2" name="Shape 2472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3" name="Shape 2473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4" name="Shape 2474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5" name="Shape 247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6" name="Shape 247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7" name="Shape 247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8" name="Shape 247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9" name="Shape 247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0" name="Shape 248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1" name="Shape 248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2" name="Shape 2482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3" name="Shape 2483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4" name="Shape 2484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5" name="Shape 248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6" name="Shape 248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7" name="Shape 248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8" name="Shape 248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9" name="Shape 248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0" name="Shape 249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1" name="Shape 249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2" name="Shape 2492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3" name="Shape 2493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4" name="Shape 2494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5" name="Shape 249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6" name="Shape 249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7" name="Shape 249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8" name="Shape 249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9" name="Shape 249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0" name="Shape 250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1" name="Shape 250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2" name="Shape 2502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3" name="Shape 2503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4" name="Shape 2504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5" name="Shape 250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6" name="Shape 250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7" name="Shape 250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8" name="Shape 250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9" name="Shape 250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0" name="Shape 25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1" name="Shape 25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2" name="Shape 2512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3" name="Shape 2513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4" name="Shape 2514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5" name="Shape 251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6" name="Shape 251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7" name="Shape 251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8" name="Shape 251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9" name="Shape 251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0" name="Shape 252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1" name="Shape 252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2" name="Shape 2522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23" name="Shape 2523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2524" name="Shape 2524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5" name="Shape 252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6" name="Shape 252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7" name="Shape 252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8" name="Shape 252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9" name="Shape 252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0" name="Shape 253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1" name="Shape 253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2" name="Shape 2532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3" name="Shape 2533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4" name="Shape 2534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5" name="Shape 253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6" name="Shape 253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7" name="Shape 253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8" name="Shape 253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9" name="Shape 253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0" name="Shape 254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1" name="Shape 254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2" name="Shape 2542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3" name="Shape 2543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4" name="Shape 2544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5" name="Shape 254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6" name="Shape 254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7" name="Shape 254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8" name="Shape 254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9" name="Shape 254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0" name="Shape 255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1" name="Shape 255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2" name="Shape 2552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3" name="Shape 2553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4" name="Shape 2554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5" name="Shape 255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6" name="Shape 255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7" name="Shape 255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8" name="Shape 255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9" name="Shape 255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0" name="Shape 256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1" name="Shape 256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2" name="Shape 2562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3" name="Shape 2563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4" name="Shape 2564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5" name="Shape 256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6" name="Shape 256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7" name="Shape 256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8" name="Shape 256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9" name="Shape 256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0" name="Shape 257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1" name="Shape 257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2" name="Shape 2572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3" name="Shape 2573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4" name="Shape 2574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5" name="Shape 257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6" name="Shape 257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7" name="Shape 257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8" name="Shape 257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9" name="Shape 257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0" name="Shape 258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1" name="Shape 258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2" name="Shape 2582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3" name="Shape 2583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4" name="Shape 2584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5" name="Shape 258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6" name="Shape 258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7" name="Shape 258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8" name="Shape 258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9" name="Shape 258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0" name="Shape 259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1" name="Shape 259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2" name="Shape 2592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3" name="Shape 2593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4" name="Shape 2594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5" name="Shape 259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6" name="Shape 259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7" name="Shape 259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8" name="Shape 259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9" name="Shape 259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0" name="Shape 260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1" name="Shape 260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2" name="Shape 2602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3" name="Shape 2603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4" name="Shape 2604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5" name="Shape 260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6" name="Shape 260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7" name="Shape 260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8" name="Shape 260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9" name="Shape 260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0" name="Shape 26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1" name="Shape 26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2" name="Shape 2612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3" name="Shape 2613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4" name="Shape 2614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5" name="Shape 261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6" name="Shape 261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7" name="Shape 261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8" name="Shape 261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9" name="Shape 261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0" name="Shape 262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1" name="Shape 262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2" name="Shape 2622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3" name="Shape 2623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4" name="Shape 2624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25" name="Shape 2625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2626" name="Shape 262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7" name="Shape 262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8" name="Shape 262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9" name="Shape 262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0" name="Shape 263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1" name="Shape 263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2" name="Shape 2632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3" name="Shape 2633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4" name="Shape 2634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5" name="Shape 263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6" name="Shape 263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7" name="Shape 263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8" name="Shape 263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9" name="Shape 263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0" name="Shape 264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1" name="Shape 264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2" name="Shape 2642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3" name="Shape 2643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4" name="Shape 2644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5" name="Shape 264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6" name="Shape 264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7" name="Shape 264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8" name="Shape 264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9" name="Shape 264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0" name="Shape 265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1" name="Shape 265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2" name="Shape 2652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3" name="Shape 2653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4" name="Shape 2654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5" name="Shape 265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6" name="Shape 265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7" name="Shape 265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8" name="Shape 265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9" name="Shape 265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0" name="Shape 266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1" name="Shape 266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2" name="Shape 2662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3" name="Shape 2663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4" name="Shape 2664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5" name="Shape 266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6" name="Shape 266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7" name="Shape 266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8" name="Shape 266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9" name="Shape 266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0" name="Shape 267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1" name="Shape 267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2" name="Shape 2672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3" name="Shape 2673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4" name="Shape 2674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5" name="Shape 267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76" name="Shape 2676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dark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Shape 3231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3232" name="Shape 3232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3" name="Shape 3233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4" name="Shape 3234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5" name="Shape 323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6" name="Shape 323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7" name="Shape 323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8" name="Shape 323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9" name="Shape 323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0" name="Shape 324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1" name="Shape 324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2" name="Shape 3242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3" name="Shape 3243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4" name="Shape 3244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5" name="Shape 324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6" name="Shape 324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7" name="Shape 324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8" name="Shape 324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9" name="Shape 324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0" name="Shape 325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1" name="Shape 325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2" name="Shape 3252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3" name="Shape 3253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4" name="Shape 3254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5" name="Shape 325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6" name="Shape 325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7" name="Shape 325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8" name="Shape 325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9" name="Shape 325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0" name="Shape 326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1" name="Shape 326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2" name="Shape 3262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3" name="Shape 3263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4" name="Shape 3264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5" name="Shape 326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6" name="Shape 326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7" name="Shape 326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8" name="Shape 326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9" name="Shape 326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0" name="Shape 327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1" name="Shape 327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2" name="Shape 3272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3" name="Shape 3273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4" name="Shape 3274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5" name="Shape 327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6" name="Shape 327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7" name="Shape 327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8" name="Shape 327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9" name="Shape 327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0" name="Shape 328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1" name="Shape 328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2" name="Shape 3282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3" name="Shape 3283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4" name="Shape 3284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5" name="Shape 328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6" name="Shape 328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7" name="Shape 328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8" name="Shape 328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89" name="Shape 3289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3290" name="Shape 329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1" name="Shape 329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2" name="Shape 3292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3" name="Shape 3293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4" name="Shape 3294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5" name="Shape 329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6" name="Shape 329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7" name="Shape 329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8" name="Shape 329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9" name="Shape 329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0" name="Shape 330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1" name="Shape 330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2" name="Shape 3302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3" name="Shape 3303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4" name="Shape 3304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5" name="Shape 330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6" name="Shape 330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7" name="Shape 330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8" name="Shape 330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9" name="Shape 330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0" name="Shape 33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1" name="Shape 33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2" name="Shape 3312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3" name="Shape 3313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4" name="Shape 3314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5" name="Shape 331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6" name="Shape 331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7" name="Shape 331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8" name="Shape 331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9" name="Shape 331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0" name="Shape 332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1" name="Shape 332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2" name="Shape 3322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3" name="Shape 3323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4" name="Shape 3324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5" name="Shape 332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6" name="Shape 332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7" name="Shape 332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8" name="Shape 332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9" name="Shape 332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0" name="Shape 333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1" name="Shape 333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2" name="Shape 3332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3" name="Shape 3333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4" name="Shape 3334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5" name="Shape 333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6" name="Shape 333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7" name="Shape 333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8" name="Shape 333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9" name="Shape 333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0" name="Shape 334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1" name="Shape 334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2" name="Shape 3342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3" name="Shape 3343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4" name="Shape 3344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5" name="Shape 334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6" name="Shape 334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7" name="Shape 334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8" name="Shape 334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9" name="Shape 334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0" name="Shape 335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1" name="Shape 335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52" name="Shape 3352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3353" name="Shape 3353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4" name="Shape 3354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5" name="Shape 335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6" name="Shape 335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7" name="Shape 335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8" name="Shape 335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9" name="Shape 335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0" name="Shape 336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1" name="Shape 336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2" name="Shape 3362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3" name="Shape 3363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4" name="Shape 3364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5" name="Shape 336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6" name="Shape 336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7" name="Shape 336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8" name="Shape 336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9" name="Shape 336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0" name="Shape 337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1" name="Shape 337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2" name="Shape 3372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3" name="Shape 3373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4" name="Shape 3374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5" name="Shape 337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6" name="Shape 337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7" name="Shape 337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8" name="Shape 337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9" name="Shape 337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0" name="Shape 338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1" name="Shape 338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2" name="Shape 3382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3" name="Shape 3383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4" name="Shape 3384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5" name="Shape 338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6" name="Shape 338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7" name="Shape 338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8" name="Shape 338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9" name="Shape 338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0" name="Shape 339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1" name="Shape 339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2" name="Shape 3392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3" name="Shape 3393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4" name="Shape 3394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5" name="Shape 339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6" name="Shape 339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7" name="Shape 339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8" name="Shape 339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9" name="Shape 339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0" name="Shape 340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1" name="Shape 340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2" name="Shape 3402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3" name="Shape 3403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4" name="Shape 3404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5" name="Shape 340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6" name="Shape 340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7" name="Shape 340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8" name="Shape 340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9" name="Shape 340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0" name="Shape 34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1" name="Shape 34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2" name="Shape 3412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3" name="Shape 3413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4" name="Shape 3414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5" name="Shape 341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6" name="Shape 341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7" name="Shape 341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8" name="Shape 341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9" name="Shape 341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0" name="Shape 342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1" name="Shape 342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2" name="Shape 3422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3" name="Shape 3423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4" name="Shape 3424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5" name="Shape 342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6" name="Shape 342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7" name="Shape 342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8" name="Shape 342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9" name="Shape 342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0" name="Shape 343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1" name="Shape 343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2" name="Shape 3432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3" name="Shape 3433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4" name="Shape 3434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5" name="Shape 343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6" name="Shape 343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7" name="Shape 343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8" name="Shape 343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9" name="Shape 343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0" name="Shape 344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1" name="Shape 344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2" name="Shape 3442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3" name="Shape 3443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4" name="Shape 3444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5" name="Shape 344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6" name="Shape 344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7" name="Shape 344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8" name="Shape 344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9" name="Shape 344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0" name="Shape 345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1" name="Shape 345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2" name="Shape 3452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3" name="Shape 3453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54" name="Shape 3454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3455" name="Shape 345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6" name="Shape 345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7" name="Shape 345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8" name="Shape 345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9" name="Shape 345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0" name="Shape 346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1" name="Shape 346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2" name="Shape 3462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3" name="Shape 3463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4" name="Shape 3464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5" name="Shape 346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6" name="Shape 346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7" name="Shape 346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8" name="Shape 346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9" name="Shape 346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0" name="Shape 347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1" name="Shape 347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2" name="Shape 3472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3" name="Shape 3473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4" name="Shape 3474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5" name="Shape 347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6" name="Shape 347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7" name="Shape 347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8" name="Shape 347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9" name="Shape 347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0" name="Shape 348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1" name="Shape 348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2" name="Shape 3482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3" name="Shape 3483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4" name="Shape 3484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5" name="Shape 348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6" name="Shape 348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7" name="Shape 348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8" name="Shape 348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9" name="Shape 348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0" name="Shape 349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1" name="Shape 349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2" name="Shape 3492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3" name="Shape 3493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4" name="Shape 3494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5" name="Shape 349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6" name="Shape 349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7" name="Shape 349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8" name="Shape 349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9" name="Shape 349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0" name="Shape 350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1" name="Shape 350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2" name="Shape 3502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3" name="Shape 3503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4" name="Shape 3504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05" name="Shape 3505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80BFB7"/>
                </a:solidFill>
              </a:rPr>
              <a:t>‹#›</a:t>
            </a:fld>
            <a:endParaRPr lang="en">
              <a:solidFill>
                <a:srgbClr val="80BFB7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Shape 1046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1047" name="Shape 1047"/>
          <p:cNvGrpSpPr/>
          <p:nvPr/>
        </p:nvGrpSpPr>
        <p:grpSpPr>
          <a:xfrm rot="10800000">
            <a:off x="8705367" y="28697"/>
            <a:ext cx="410132" cy="5086302"/>
            <a:chOff x="836200" y="238125"/>
            <a:chExt cx="422425" cy="5238750"/>
          </a:xfrm>
        </p:grpSpPr>
        <p:sp>
          <p:nvSpPr>
            <p:cNvPr id="1048" name="Shape 1048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3" name="Shape 108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4" name="Shape 108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6" name="Shape 1086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7" name="Shape 1087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8" name="Shape 1088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5" name="Shape 1095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6" name="Shape 1096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7" name="Shape 1097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8" name="Shape 1098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9" name="Shape 1099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28" name="Shape 1128"/>
          <p:cNvGrpSpPr/>
          <p:nvPr/>
        </p:nvGrpSpPr>
        <p:grpSpPr>
          <a:xfrm rot="10800000">
            <a:off x="6659535" y="28697"/>
            <a:ext cx="2309843" cy="5086302"/>
            <a:chOff x="986700" y="238125"/>
            <a:chExt cx="2379075" cy="5238750"/>
          </a:xfrm>
        </p:grpSpPr>
        <p:sp>
          <p:nvSpPr>
            <p:cNvPr id="1129" name="Shape 1129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6" name="Shape 1146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7" name="Shape 1147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9" name="Shape 1149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0" name="Shape 1150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3" name="Shape 116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48" name="Shape 1248"/>
          <p:cNvGrpSpPr/>
          <p:nvPr/>
        </p:nvGrpSpPr>
        <p:grpSpPr>
          <a:xfrm rot="10800000">
            <a:off x="6367294" y="28697"/>
            <a:ext cx="2017554" cy="5086302"/>
            <a:chOff x="1588750" y="238125"/>
            <a:chExt cx="2078025" cy="5238750"/>
          </a:xfrm>
        </p:grpSpPr>
        <p:sp>
          <p:nvSpPr>
            <p:cNvPr id="1249" name="Shape 1249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1" name="Shape 1251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3" name="Shape 126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4" name="Shape 126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4" name="Shape 131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5" name="Shape 1315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7" name="Shape 1317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0" name="Shape 1400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1" name="Shape 1401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2" name="Shape 140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3" name="Shape 140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4" name="Shape 140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5" name="Shape 1405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6" name="Shape 1406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7" name="Shape 1407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8" name="Shape 1408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9" name="Shape 1409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0" name="Shape 1410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1" name="Shape 1411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2" name="Shape 141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3" name="Shape 141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4" name="Shape 141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5" name="Shape 1415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6" name="Shape 1416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7" name="Shape 1417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8" name="Shape 1418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9" name="Shape 1419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0" name="Shape 1420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1" name="Shape 1421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2" name="Shape 142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3" name="Shape 142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4" name="Shape 142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5" name="Shape 1425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6" name="Shape 1426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7" name="Shape 1427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8" name="Shape 1428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9" name="Shape 1429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0" name="Shape 1430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1" name="Shape 1431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2" name="Shape 143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3" name="Shape 143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4" name="Shape 143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5" name="Shape 1435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6" name="Shape 1436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7" name="Shape 1437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8" name="Shape 1438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9" name="Shape 1439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0" name="Shape 1440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1" name="Shape 1441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2" name="Shape 144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3" name="Shape 144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4" name="Shape 144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5" name="Shape 1445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6" name="Shape 1446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7" name="Shape 1447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8" name="Shape 1448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9" name="Shape 1449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0" name="Shape 1450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58" name="Shape 1458"/>
          <p:cNvGrpSpPr/>
          <p:nvPr/>
        </p:nvGrpSpPr>
        <p:grpSpPr>
          <a:xfrm rot="10800000">
            <a:off x="6367294" y="28697"/>
            <a:ext cx="2309819" cy="5086302"/>
            <a:chOff x="1287725" y="238125"/>
            <a:chExt cx="2379050" cy="5238750"/>
          </a:xfrm>
        </p:grpSpPr>
        <p:sp>
          <p:nvSpPr>
            <p:cNvPr id="1459" name="Shape 1459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62" name="Shape 1562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74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18300" y="1733549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D3EBD5"/>
              </a:buClr>
              <a:buSzPct val="1000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‹#›</a:t>
            </a:fld>
            <a:endParaRPr lang="en" sz="12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7" r:id="rId5"/>
    <p:sldLayoutId id="214748366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xkcd.com/657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>
            <a:spLocks noGrp="1"/>
          </p:cNvSpPr>
          <p:nvPr>
            <p:ph type="ctrTitle"/>
          </p:nvPr>
        </p:nvSpPr>
        <p:spPr>
          <a:xfrm>
            <a:off x="304800" y="1200150"/>
            <a:ext cx="6934200" cy="167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 smtClean="0">
                <a:solidFill>
                  <a:srgbClr val="D3EBD5"/>
                </a:solidFill>
              </a:rPr>
              <a:t>Sistem Prediksi Kepribadian </a:t>
            </a:r>
            <a:r>
              <a:rPr lang="en" sz="3600" dirty="0" smtClean="0"/>
              <a:t/>
            </a:r>
            <a:br>
              <a:rPr lang="en" sz="3600" dirty="0" smtClean="0"/>
            </a:br>
            <a:r>
              <a:rPr lang="en" sz="3600" dirty="0" smtClean="0"/>
              <a:t>Big Five Personality Berdasarkan </a:t>
            </a:r>
            <a:br>
              <a:rPr lang="en" sz="3600" dirty="0" smtClean="0"/>
            </a:br>
            <a:r>
              <a:rPr lang="en" sz="3600" dirty="0" smtClean="0">
                <a:solidFill>
                  <a:srgbClr val="259BA7"/>
                </a:solidFill>
              </a:rPr>
              <a:t>Data Pengguna Facebook</a:t>
            </a:r>
            <a:endParaRPr lang="en" sz="3600" dirty="0">
              <a:solidFill>
                <a:srgbClr val="259BA7"/>
              </a:solidFill>
            </a:endParaRPr>
          </a:p>
        </p:txBody>
      </p:sp>
      <p:pic>
        <p:nvPicPr>
          <p:cNvPr id="1030" name="Picture 6" descr="Image result for logo bin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91465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hape 3851"/>
          <p:cNvSpPr txBox="1">
            <a:spLocks/>
          </p:cNvSpPr>
          <p:nvPr/>
        </p:nvSpPr>
        <p:spPr>
          <a:xfrm>
            <a:off x="352425" y="3486150"/>
            <a:ext cx="3886200" cy="121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spcBef>
                <a:spcPts val="0"/>
              </a:spcBef>
              <a:buFont typeface="Titillium Web Light"/>
              <a:buNone/>
            </a:pPr>
            <a:r>
              <a:rPr lang="en" sz="1800" b="1" dirty="0" smtClean="0">
                <a:solidFill>
                  <a:srgbClr val="D3EBD5"/>
                </a:solidFill>
                <a:latin typeface="Titillium Up" panose="00000500000000000000" pitchFamily="2" charset="0"/>
                <a:ea typeface="Titillium Web"/>
                <a:cs typeface="Titillium Web"/>
                <a:sym typeface="Titillium Web"/>
              </a:rPr>
              <a:t>Tommy Tandera - 1701351231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45833"/>
              <a:buFont typeface="Titillium Web Light"/>
              <a:buNone/>
            </a:pPr>
            <a:r>
              <a:rPr lang="en" sz="1800" b="1" dirty="0" smtClean="0">
                <a:solidFill>
                  <a:srgbClr val="D3EBD5"/>
                </a:solidFill>
                <a:latin typeface="Titillium Up" panose="00000500000000000000" pitchFamily="2" charset="0"/>
                <a:ea typeface="Titillium Web"/>
                <a:cs typeface="Titillium Web"/>
                <a:sym typeface="Titillium Web"/>
              </a:rPr>
              <a:t>Hendro -</a:t>
            </a:r>
            <a:r>
              <a:rPr lang="id-ID" sz="1800" b="1" smtClean="0">
                <a:solidFill>
                  <a:srgbClr val="D3EBD5"/>
                </a:solidFill>
                <a:latin typeface="Titillium Up" panose="00000500000000000000" pitchFamily="2" charset="0"/>
                <a:ea typeface="Titillium Web"/>
                <a:cs typeface="Titillium Web"/>
                <a:sym typeface="Titillium Web"/>
              </a:rPr>
              <a:t> 1701317080</a:t>
            </a:r>
            <a:endParaRPr lang="en" sz="1800" b="1" dirty="0" smtClean="0">
              <a:solidFill>
                <a:srgbClr val="D3EBD5"/>
              </a:solidFill>
              <a:latin typeface="Titillium Up" panose="00000500000000000000" pitchFamily="2" charset="0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tillium Lt" panose="00000400000000000000" pitchFamily="2" charset="0"/>
              </a:rPr>
              <a:t>Dataset Manual Gathering</a:t>
            </a:r>
            <a:endParaRPr lang="en-US" dirty="0">
              <a:latin typeface="Titillium Lt" panose="00000400000000000000" pitchFamily="2" charset="0"/>
            </a:endParaRPr>
          </a:p>
        </p:txBody>
      </p:sp>
      <p:graphicFrame>
        <p:nvGraphicFramePr>
          <p:cNvPr id="5" name="Shape 3938"/>
          <p:cNvGraphicFramePr/>
          <p:nvPr>
            <p:extLst>
              <p:ext uri="{D42A27DB-BD31-4B8C-83A1-F6EECF244321}">
                <p14:modId xmlns:p14="http://schemas.microsoft.com/office/powerpoint/2010/main" val="2714463915"/>
              </p:ext>
            </p:extLst>
          </p:nvPr>
        </p:nvGraphicFramePr>
        <p:xfrm>
          <a:off x="838201" y="2190750"/>
          <a:ext cx="6781799" cy="2472055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838199"/>
                <a:gridCol w="1150602"/>
                <a:gridCol w="685694"/>
                <a:gridCol w="714891"/>
                <a:gridCol w="705160"/>
                <a:gridCol w="716839"/>
                <a:gridCol w="726572"/>
                <a:gridCol w="1243842"/>
              </a:tblGrid>
              <a:tr h="431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5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User</a:t>
                      </a:r>
                      <a:r>
                        <a:rPr lang="en-US" sz="1500" baseline="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 ID</a:t>
                      </a: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Status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cEXT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cNEU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cAGR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cCON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cOPN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DATE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10208496777609200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I think it's going to run out of 20-30s theme bb…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tillium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05/19/2017 08:29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1558335764186290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Like, in TS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Puri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, 160, Make your own jersey, Wow, my boot…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tillium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05/19/2017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 08:39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10207297499594200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Merry Christmas everyone! , The Cross before me…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tillium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05/19/2017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 08:39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70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Shape 3976"/>
          <p:cNvSpPr txBox="1">
            <a:spLocks noGrp="1"/>
          </p:cNvSpPr>
          <p:nvPr>
            <p:ph type="title"/>
          </p:nvPr>
        </p:nvSpPr>
        <p:spPr>
          <a:xfrm>
            <a:off x="729149" y="666750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PROCESS</a:t>
            </a:r>
            <a:endParaRPr lang="en" dirty="0"/>
          </a:p>
        </p:txBody>
      </p:sp>
      <p:sp>
        <p:nvSpPr>
          <p:cNvPr id="3977" name="Shape 3977"/>
          <p:cNvSpPr/>
          <p:nvPr/>
        </p:nvSpPr>
        <p:spPr>
          <a:xfrm>
            <a:off x="863800" y="20353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Shape 3978"/>
          <p:cNvSpPr/>
          <p:nvPr/>
        </p:nvSpPr>
        <p:spPr>
          <a:xfrm>
            <a:off x="5350300" y="2035354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Shape 3979"/>
          <p:cNvSpPr/>
          <p:nvPr/>
        </p:nvSpPr>
        <p:spPr>
          <a:xfrm>
            <a:off x="3107050" y="2035356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Shape 3980"/>
          <p:cNvCxnSpPr>
            <a:stCxn id="3977" idx="3"/>
            <a:endCxn id="3979" idx="1"/>
          </p:cNvCxnSpPr>
          <p:nvPr/>
        </p:nvCxnSpPr>
        <p:spPr>
          <a:xfrm>
            <a:off x="2426500" y="2804703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3981" name="Shape 3981"/>
          <p:cNvCxnSpPr>
            <a:stCxn id="3979" idx="3"/>
            <a:endCxn id="3978" idx="1"/>
          </p:cNvCxnSpPr>
          <p:nvPr/>
        </p:nvCxnSpPr>
        <p:spPr>
          <a:xfrm>
            <a:off x="4669750" y="2804706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med" len="med"/>
            <a:tailEnd type="diamond" w="med" len="med"/>
          </a:ln>
        </p:spPr>
      </p:cxnSp>
      <p:grpSp>
        <p:nvGrpSpPr>
          <p:cNvPr id="9" name="Shape 4110"/>
          <p:cNvGrpSpPr/>
          <p:nvPr/>
        </p:nvGrpSpPr>
        <p:grpSpPr>
          <a:xfrm>
            <a:off x="1307333" y="2411431"/>
            <a:ext cx="683157" cy="826838"/>
            <a:chOff x="584925" y="922575"/>
            <a:chExt cx="415200" cy="502525"/>
          </a:xfrm>
        </p:grpSpPr>
        <p:sp>
          <p:nvSpPr>
            <p:cNvPr id="10" name="Shape 4111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12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3" name="Shape 4215"/>
          <p:cNvGrpSpPr/>
          <p:nvPr/>
        </p:nvGrpSpPr>
        <p:grpSpPr>
          <a:xfrm>
            <a:off x="3379012" y="2405026"/>
            <a:ext cx="1040687" cy="769938"/>
            <a:chOff x="5255200" y="3006475"/>
            <a:chExt cx="511700" cy="378575"/>
          </a:xfrm>
        </p:grpSpPr>
        <p:sp>
          <p:nvSpPr>
            <p:cNvPr id="14" name="Shape 421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421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" name="Shape 4249"/>
          <p:cNvGrpSpPr/>
          <p:nvPr/>
        </p:nvGrpSpPr>
        <p:grpSpPr>
          <a:xfrm>
            <a:off x="5616667" y="2512019"/>
            <a:ext cx="1012733" cy="742534"/>
            <a:chOff x="4610450" y="3703750"/>
            <a:chExt cx="453050" cy="332175"/>
          </a:xfrm>
        </p:grpSpPr>
        <p:sp>
          <p:nvSpPr>
            <p:cNvPr id="17" name="Shape 425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425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" name="Shape 4218"/>
          <p:cNvGrpSpPr/>
          <p:nvPr/>
        </p:nvGrpSpPr>
        <p:grpSpPr>
          <a:xfrm>
            <a:off x="6460714" y="2869977"/>
            <a:ext cx="346104" cy="353230"/>
            <a:chOff x="3955900" y="2984500"/>
            <a:chExt cx="414000" cy="422525"/>
          </a:xfrm>
        </p:grpSpPr>
        <p:sp>
          <p:nvSpPr>
            <p:cNvPr id="20" name="Shape 421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422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4221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" name="Shape 3970"/>
          <p:cNvSpPr txBox="1">
            <a:spLocks/>
          </p:cNvSpPr>
          <p:nvPr/>
        </p:nvSpPr>
        <p:spPr>
          <a:xfrm>
            <a:off x="792550" y="3660024"/>
            <a:ext cx="2586462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>
                <a:latin typeface="Titillium Lt" panose="00000400000000000000" pitchFamily="2" charset="0"/>
              </a:rPr>
              <a:t>Word Preprocessing</a:t>
            </a:r>
            <a:endParaRPr lang="en" dirty="0">
              <a:latin typeface="Titillium Lt" panose="00000400000000000000" pitchFamily="2" charset="0"/>
            </a:endParaRPr>
          </a:p>
        </p:txBody>
      </p:sp>
      <p:sp>
        <p:nvSpPr>
          <p:cNvPr id="24" name="Shape 3970"/>
          <p:cNvSpPr txBox="1">
            <a:spLocks/>
          </p:cNvSpPr>
          <p:nvPr/>
        </p:nvSpPr>
        <p:spPr>
          <a:xfrm>
            <a:off x="2924030" y="3650173"/>
            <a:ext cx="2586462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>
                <a:latin typeface="Titillium Lt" panose="00000400000000000000" pitchFamily="2" charset="0"/>
              </a:rPr>
              <a:t>Building Model</a:t>
            </a:r>
          </a:p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>
                <a:latin typeface="Titillium Lt" panose="00000400000000000000" pitchFamily="2" charset="0"/>
              </a:rPr>
              <a:t>&amp; Classification</a:t>
            </a:r>
            <a:endParaRPr lang="en" dirty="0">
              <a:latin typeface="Titillium Lt" panose="00000400000000000000" pitchFamily="2" charset="0"/>
            </a:endParaRPr>
          </a:p>
        </p:txBody>
      </p:sp>
      <p:sp>
        <p:nvSpPr>
          <p:cNvPr id="25" name="Shape 3970"/>
          <p:cNvSpPr txBox="1">
            <a:spLocks/>
          </p:cNvSpPr>
          <p:nvPr/>
        </p:nvSpPr>
        <p:spPr>
          <a:xfrm>
            <a:off x="5265196" y="3650173"/>
            <a:ext cx="2586462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>
                <a:latin typeface="Titillium Lt" panose="00000400000000000000" pitchFamily="2" charset="0"/>
              </a:rPr>
              <a:t>Model Testing </a:t>
            </a:r>
          </a:p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>
                <a:latin typeface="Titillium Lt" panose="00000400000000000000" pitchFamily="2" charset="0"/>
              </a:rPr>
              <a:t>&amp; Evaluation</a:t>
            </a:r>
            <a:endParaRPr lang="en" dirty="0">
              <a:latin typeface="Titillium L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55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Shape 3976"/>
          <p:cNvSpPr txBox="1">
            <a:spLocks noGrp="1"/>
          </p:cNvSpPr>
          <p:nvPr>
            <p:ph type="title"/>
          </p:nvPr>
        </p:nvSpPr>
        <p:spPr>
          <a:xfrm>
            <a:off x="304800" y="285750"/>
            <a:ext cx="6761100" cy="62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Word Preprocessing</a:t>
            </a:r>
            <a:endParaRPr lang="en" dirty="0"/>
          </a:p>
        </p:txBody>
      </p:sp>
      <p:sp>
        <p:nvSpPr>
          <p:cNvPr id="3977" name="Shape 3977"/>
          <p:cNvSpPr/>
          <p:nvPr/>
        </p:nvSpPr>
        <p:spPr>
          <a:xfrm>
            <a:off x="897692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Shape 3980"/>
          <p:cNvCxnSpPr>
            <a:stCxn id="3977" idx="3"/>
          </p:cNvCxnSpPr>
          <p:nvPr/>
        </p:nvCxnSpPr>
        <p:spPr>
          <a:xfrm>
            <a:off x="2460392" y="3036300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med" len="med"/>
            <a:tailEnd type="diamond" w="med" len="med"/>
          </a:ln>
        </p:spPr>
      </p:cxnSp>
      <p:grpSp>
        <p:nvGrpSpPr>
          <p:cNvPr id="9" name="Shape 4110"/>
          <p:cNvGrpSpPr/>
          <p:nvPr/>
        </p:nvGrpSpPr>
        <p:grpSpPr>
          <a:xfrm>
            <a:off x="1307333" y="2643028"/>
            <a:ext cx="683157" cy="826838"/>
            <a:chOff x="584925" y="922575"/>
            <a:chExt cx="415200" cy="502525"/>
          </a:xfrm>
        </p:grpSpPr>
        <p:sp>
          <p:nvSpPr>
            <p:cNvPr id="10" name="Shape 4111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12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29679143"/>
              </p:ext>
            </p:extLst>
          </p:nvPr>
        </p:nvGraphicFramePr>
        <p:xfrm>
          <a:off x="3276601" y="1428750"/>
          <a:ext cx="2666999" cy="2894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745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550"/>
            <a:ext cx="6761100" cy="857400"/>
          </a:xfrm>
        </p:spPr>
        <p:txBody>
          <a:bodyPr/>
          <a:lstStyle/>
          <a:p>
            <a:r>
              <a:rPr lang="en-US" dirty="0" smtClean="0"/>
              <a:t>Word Preprocessing</a:t>
            </a:r>
            <a:endParaRPr lang="en-US" dirty="0"/>
          </a:p>
        </p:txBody>
      </p:sp>
      <p:sp>
        <p:nvSpPr>
          <p:cNvPr id="6" name="Shape 3988"/>
          <p:cNvSpPr txBox="1">
            <a:spLocks noGrp="1"/>
          </p:cNvSpPr>
          <p:nvPr>
            <p:ph type="body" idx="1"/>
          </p:nvPr>
        </p:nvSpPr>
        <p:spPr>
          <a:xfrm>
            <a:off x="613288" y="1047750"/>
            <a:ext cx="6761100" cy="29805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latin typeface="Titillium Lt" panose="00000400000000000000" pitchFamily="2" charset="0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Titillium Lt" panose="00000400000000000000" pitchFamily="2" charset="0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 smtClean="0">
              <a:latin typeface="Titillium Lt" panose="00000400000000000000" pitchFamily="2" charset="0"/>
            </a:endParaRPr>
          </a:p>
          <a:p>
            <a:pPr>
              <a:buNone/>
            </a:pPr>
            <a:r>
              <a:rPr lang="id-ID" sz="1600" dirty="0" smtClean="0">
                <a:latin typeface="Titillium Lt" panose="00000400000000000000" pitchFamily="2" charset="0"/>
              </a:rPr>
              <a:t>WOW!!!</a:t>
            </a:r>
            <a:r>
              <a:rPr lang="en-US" sz="1600" dirty="0" smtClean="0">
                <a:latin typeface="Titillium Lt" panose="00000400000000000000" pitchFamily="2" charset="0"/>
              </a:rPr>
              <a:t>       </a:t>
            </a:r>
            <a:r>
              <a:rPr lang="id-ID" sz="1600" dirty="0" smtClean="0">
                <a:latin typeface="Titillium Lt" panose="00000400000000000000" pitchFamily="2" charset="0"/>
              </a:rPr>
              <a:t> I just </a:t>
            </a:r>
            <a:r>
              <a:rPr lang="id-ID" sz="1600" dirty="0" smtClean="0">
                <a:solidFill>
                  <a:srgbClr val="7030A0"/>
                </a:solidFill>
                <a:latin typeface="Titillium Lt" panose="00000400000000000000" pitchFamily="2" charset="0"/>
              </a:rPr>
              <a:t>spent</a:t>
            </a:r>
            <a:r>
              <a:rPr lang="id-ID" sz="1600" dirty="0" smtClean="0">
                <a:latin typeface="Titillium Lt" panose="00000400000000000000" pitchFamily="2" charset="0"/>
              </a:rPr>
              <a:t> 20 </a:t>
            </a:r>
            <a:r>
              <a:rPr lang="id-ID" sz="1600" dirty="0" smtClean="0">
                <a:solidFill>
                  <a:srgbClr val="7030A0"/>
                </a:solidFill>
                <a:latin typeface="Titillium Lt" panose="00000400000000000000" pitchFamily="2" charset="0"/>
              </a:rPr>
              <a:t>minutes</a:t>
            </a:r>
            <a:r>
              <a:rPr lang="id-ID" sz="1600" dirty="0" smtClean="0">
                <a:latin typeface="Titillium Lt" panose="00000400000000000000" pitchFamily="2" charset="0"/>
              </a:rPr>
              <a:t> </a:t>
            </a:r>
            <a:r>
              <a:rPr lang="id-ID" sz="1600" dirty="0" smtClean="0">
                <a:solidFill>
                  <a:srgbClr val="7030A0"/>
                </a:solidFill>
                <a:latin typeface="Titillium Lt" panose="00000400000000000000" pitchFamily="2" charset="0"/>
              </a:rPr>
              <a:t>reading</a:t>
            </a:r>
            <a:r>
              <a:rPr lang="id-ID" sz="1600" dirty="0" smtClean="0">
                <a:latin typeface="Titillium Lt" panose="00000400000000000000" pitchFamily="2" charset="0"/>
              </a:rPr>
              <a:t> just this one strip</a:t>
            </a:r>
            <a:r>
              <a:rPr lang="en-US" sz="1600" dirty="0" smtClean="0">
                <a:latin typeface="Titillium Lt" panose="00000400000000000000" pitchFamily="2" charset="0"/>
              </a:rPr>
              <a:t> with </a:t>
            </a:r>
            <a:r>
              <a:rPr lang="en-US" sz="1600" dirty="0" smtClean="0">
                <a:solidFill>
                  <a:srgbClr val="00B0F0"/>
                </a:solidFill>
                <a:latin typeface="Titillium Lt" panose="00000400000000000000" pitchFamily="2" charset="0"/>
              </a:rPr>
              <a:t>*PROPNAME* </a:t>
            </a:r>
            <a:r>
              <a:rPr lang="en-US" sz="1600" dirty="0" smtClean="0">
                <a:solidFill>
                  <a:schemeClr val="tx1"/>
                </a:solidFill>
                <a:latin typeface="Titillium Lt" panose="00000400000000000000" pitchFamily="2" charset="0"/>
              </a:rPr>
              <a:t>and</a:t>
            </a:r>
            <a:r>
              <a:rPr lang="en-US" sz="1600" dirty="0" smtClean="0">
                <a:solidFill>
                  <a:srgbClr val="00B0F0"/>
                </a:solidFill>
                <a:latin typeface="Titillium Lt" panose="00000400000000000000" pitchFamily="2" charset="0"/>
              </a:rPr>
              <a:t> Andre </a:t>
            </a:r>
            <a:r>
              <a:rPr lang="en-US" sz="1600" dirty="0" err="1" smtClean="0">
                <a:solidFill>
                  <a:srgbClr val="00B0F0"/>
                </a:solidFill>
                <a:latin typeface="Titillium Lt" panose="00000400000000000000" pitchFamily="2" charset="0"/>
              </a:rPr>
              <a:t>Wijaya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id-ID" sz="1600" dirty="0" smtClean="0">
                <a:solidFill>
                  <a:srgbClr val="00B050"/>
                </a:solidFill>
                <a:latin typeface="Titillium Lt" panose="00000400000000000000" pitchFamily="2" charset="0"/>
              </a:rPr>
              <a:t>©</a:t>
            </a:r>
            <a:r>
              <a:rPr lang="id-ID" sz="1600" dirty="0" smtClean="0">
                <a:latin typeface="Titillium Lt" panose="00000400000000000000" pitchFamily="2" charset="0"/>
              </a:rPr>
              <a:t>... </a:t>
            </a:r>
            <a:r>
              <a:rPr lang="id-ID" sz="1600" dirty="0" smtClean="0">
                <a:solidFill>
                  <a:srgbClr val="FF0000"/>
                </a:solidFill>
                <a:latin typeface="Titillium Lt" panose="00000400000000000000" pitchFamily="2" charset="0"/>
                <a:hlinkClick r:id="rId2"/>
              </a:rPr>
              <a:t>http:////xkcd.com//657//</a:t>
            </a:r>
            <a:endParaRPr lang="en-US" sz="1600" dirty="0" smtClean="0">
              <a:solidFill>
                <a:srgbClr val="FF0000"/>
              </a:solidFill>
              <a:latin typeface="Titillium Lt" panose="00000400000000000000" pitchFamily="2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117805" y="2709168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32005" y="3056414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Remove URLs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18" name="Straight Arrow Connector 17"/>
          <p:cNvCxnSpPr>
            <a:endCxn id="19" idx="0"/>
          </p:cNvCxnSpPr>
          <p:nvPr/>
        </p:nvCxnSpPr>
        <p:spPr>
          <a:xfrm>
            <a:off x="3549502" y="2719127"/>
            <a:ext cx="47897" cy="664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31805" y="3383742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Remove Symbols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21" name="Straight Arrow Connector 20"/>
          <p:cNvCxnSpPr>
            <a:endCxn id="23" idx="0"/>
          </p:cNvCxnSpPr>
          <p:nvPr/>
        </p:nvCxnSpPr>
        <p:spPr>
          <a:xfrm flipH="1">
            <a:off x="1783084" y="2709168"/>
            <a:ext cx="881779" cy="352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79205" y="3061580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Remove Names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527005" y="1564273"/>
            <a:ext cx="1070394" cy="687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31287" y="1225719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Stemming (spend)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554484" y="1794768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49388" y="148368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Remove Spaces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35" name="Straight Arrow Connector 34"/>
          <p:cNvCxnSpPr>
            <a:endCxn id="37" idx="2"/>
          </p:cNvCxnSpPr>
          <p:nvPr/>
        </p:nvCxnSpPr>
        <p:spPr>
          <a:xfrm flipV="1">
            <a:off x="1079205" y="1964045"/>
            <a:ext cx="65639" cy="272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3288" y="1625491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Lower case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974265" y="1908123"/>
            <a:ext cx="512135" cy="328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74265" y="1569567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Remove </a:t>
            </a:r>
            <a:r>
              <a:rPr lang="en-US" sz="1600" dirty="0" err="1" smtClean="0">
                <a:solidFill>
                  <a:srgbClr val="448880"/>
                </a:solidFill>
                <a:latin typeface="Dosis" panose="02010503020202060003" pitchFamily="2" charset="0"/>
              </a:rPr>
              <a:t>Stopwords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23654" y="4095750"/>
            <a:ext cx="3682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6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Result:</a:t>
            </a:r>
          </a:p>
          <a:p>
            <a:pPr lvl="0"/>
            <a:r>
              <a:rPr lang="en-US" sz="16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wow</a:t>
            </a:r>
            <a:r>
              <a:rPr lang="id-ID" sz="1600" dirty="0">
                <a:solidFill>
                  <a:srgbClr val="448880"/>
                </a:solidFill>
                <a:latin typeface="Titillium" panose="00000500000000000000" pitchFamily="2" charset="0"/>
              </a:rPr>
              <a:t>!!! spen</a:t>
            </a:r>
            <a:r>
              <a:rPr lang="en-US" sz="1600" dirty="0">
                <a:solidFill>
                  <a:srgbClr val="448880"/>
                </a:solidFill>
                <a:latin typeface="Titillium" panose="00000500000000000000" pitchFamily="2" charset="0"/>
              </a:rPr>
              <a:t>d</a:t>
            </a:r>
            <a:r>
              <a:rPr lang="id-ID" sz="1600" dirty="0">
                <a:solidFill>
                  <a:srgbClr val="448880"/>
                </a:solidFill>
                <a:latin typeface="Titillium" panose="00000500000000000000" pitchFamily="2" charset="0"/>
              </a:rPr>
              <a:t> 20 minute read one </a:t>
            </a:r>
            <a:r>
              <a:rPr lang="id-ID" sz="16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strip</a:t>
            </a:r>
            <a:r>
              <a:rPr lang="en-US" sz="16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 </a:t>
            </a:r>
            <a:r>
              <a:rPr lang="id-ID" sz="16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...</a:t>
            </a:r>
            <a:endParaRPr lang="en-US" sz="1600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03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Shape 3976"/>
          <p:cNvSpPr txBox="1">
            <a:spLocks noGrp="1"/>
          </p:cNvSpPr>
          <p:nvPr>
            <p:ph type="title"/>
          </p:nvPr>
        </p:nvSpPr>
        <p:spPr>
          <a:xfrm>
            <a:off x="685800" y="361950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Building Model</a:t>
            </a:r>
            <a:endParaRPr lang="en" dirty="0"/>
          </a:p>
        </p:txBody>
      </p:sp>
      <p:sp>
        <p:nvSpPr>
          <p:cNvPr id="3979" name="Shape 3979"/>
          <p:cNvSpPr/>
          <p:nvPr/>
        </p:nvSpPr>
        <p:spPr>
          <a:xfrm>
            <a:off x="863800" y="229430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grpSp>
        <p:nvGrpSpPr>
          <p:cNvPr id="13" name="Shape 4215"/>
          <p:cNvGrpSpPr/>
          <p:nvPr/>
        </p:nvGrpSpPr>
        <p:grpSpPr>
          <a:xfrm>
            <a:off x="1124806" y="2747223"/>
            <a:ext cx="1040687" cy="769938"/>
            <a:chOff x="5255200" y="3006475"/>
            <a:chExt cx="511700" cy="378575"/>
          </a:xfrm>
        </p:grpSpPr>
        <p:sp>
          <p:nvSpPr>
            <p:cNvPr id="14" name="Shape 421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421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0" name="Shape 3981"/>
          <p:cNvCxnSpPr/>
          <p:nvPr/>
        </p:nvCxnSpPr>
        <p:spPr>
          <a:xfrm>
            <a:off x="2426500" y="3024606"/>
            <a:ext cx="7739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med" len="med"/>
            <a:tailEnd type="diamond" w="med" len="med"/>
          </a:ln>
        </p:spPr>
      </p:cxnSp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2576111700"/>
              </p:ext>
            </p:extLst>
          </p:nvPr>
        </p:nvGraphicFramePr>
        <p:xfrm>
          <a:off x="3352800" y="1464592"/>
          <a:ext cx="4240216" cy="3120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047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530150"/>
            <a:ext cx="3276600" cy="857400"/>
          </a:xfrm>
        </p:spPr>
        <p:txBody>
          <a:bodyPr/>
          <a:lstStyle/>
          <a:p>
            <a:pPr algn="ctr"/>
            <a:r>
              <a:rPr lang="en-US" dirty="0" smtClean="0"/>
              <a:t>Machine Learning </a:t>
            </a:r>
            <a:r>
              <a:rPr lang="en-US" sz="2400" dirty="0" smtClean="0"/>
              <a:t>Classifiers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19600" y="546400"/>
            <a:ext cx="3276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en-US" dirty="0" smtClean="0"/>
              <a:t>Deep Learning</a:t>
            </a:r>
          </a:p>
          <a:p>
            <a:pPr algn="ctr"/>
            <a:r>
              <a:rPr lang="en-US" sz="2400" dirty="0" smtClean="0"/>
              <a:t>Architectures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343400" y="1428750"/>
            <a:ext cx="0" cy="3276600"/>
          </a:xfrm>
          <a:prstGeom prst="line">
            <a:avLst/>
          </a:prstGeom>
          <a:ln w="38100">
            <a:solidFill>
              <a:srgbClr val="259B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hape 3931"/>
          <p:cNvSpPr/>
          <p:nvPr/>
        </p:nvSpPr>
        <p:spPr>
          <a:xfrm>
            <a:off x="269950" y="1527100"/>
            <a:ext cx="1273250" cy="127325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SVM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1" name="Shape 3931"/>
          <p:cNvSpPr/>
          <p:nvPr/>
        </p:nvSpPr>
        <p:spPr>
          <a:xfrm>
            <a:off x="2671875" y="140380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Na</a:t>
            </a:r>
            <a:r>
              <a:rPr lang="en-US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ï</a:t>
            </a: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ve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Bayes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2" name="Shape 3931"/>
          <p:cNvSpPr/>
          <p:nvPr/>
        </p:nvSpPr>
        <p:spPr>
          <a:xfrm>
            <a:off x="1543200" y="2457450"/>
            <a:ext cx="1219200" cy="12192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LDA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3" name="Shape 3931"/>
          <p:cNvSpPr/>
          <p:nvPr/>
        </p:nvSpPr>
        <p:spPr>
          <a:xfrm>
            <a:off x="301550" y="3429000"/>
            <a:ext cx="1305300" cy="13053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91425" rIns="9144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Logistic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Regression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4" name="Shape 3931"/>
          <p:cNvSpPr/>
          <p:nvPr/>
        </p:nvSpPr>
        <p:spPr>
          <a:xfrm>
            <a:off x="2671875" y="3391350"/>
            <a:ext cx="1342950" cy="134295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Gradient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Boosting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7" name="Shape 3929"/>
          <p:cNvSpPr/>
          <p:nvPr/>
        </p:nvSpPr>
        <p:spPr>
          <a:xfrm>
            <a:off x="4749800" y="150495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MLP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8" name="Shape 3929"/>
          <p:cNvSpPr/>
          <p:nvPr/>
        </p:nvSpPr>
        <p:spPr>
          <a:xfrm>
            <a:off x="6248400" y="150495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CNN 1D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9" name="Shape 3929"/>
          <p:cNvSpPr/>
          <p:nvPr/>
        </p:nvSpPr>
        <p:spPr>
          <a:xfrm>
            <a:off x="4749800" y="312420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LSTM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0" name="Shape 3929"/>
          <p:cNvSpPr/>
          <p:nvPr/>
        </p:nvSpPr>
        <p:spPr>
          <a:xfrm>
            <a:off x="6248400" y="312420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GRU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398348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Shape 3976"/>
          <p:cNvSpPr txBox="1">
            <a:spLocks noGrp="1"/>
          </p:cNvSpPr>
          <p:nvPr>
            <p:ph type="title"/>
          </p:nvPr>
        </p:nvSpPr>
        <p:spPr>
          <a:xfrm>
            <a:off x="685800" y="438150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Model Testing &amp; Classification</a:t>
            </a:r>
            <a:endParaRPr lang="en" dirty="0"/>
          </a:p>
        </p:txBody>
      </p:sp>
      <p:sp>
        <p:nvSpPr>
          <p:cNvPr id="3978" name="Shape 3978"/>
          <p:cNvSpPr/>
          <p:nvPr/>
        </p:nvSpPr>
        <p:spPr>
          <a:xfrm>
            <a:off x="914400" y="2266951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grpSp>
        <p:nvGrpSpPr>
          <p:cNvPr id="16" name="Shape 4249"/>
          <p:cNvGrpSpPr/>
          <p:nvPr/>
        </p:nvGrpSpPr>
        <p:grpSpPr>
          <a:xfrm>
            <a:off x="1189383" y="2709498"/>
            <a:ext cx="1012733" cy="742534"/>
            <a:chOff x="4610450" y="3703750"/>
            <a:chExt cx="453050" cy="332175"/>
          </a:xfrm>
        </p:grpSpPr>
        <p:sp>
          <p:nvSpPr>
            <p:cNvPr id="17" name="Shape 425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425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" name="Shape 4218"/>
          <p:cNvGrpSpPr/>
          <p:nvPr/>
        </p:nvGrpSpPr>
        <p:grpSpPr>
          <a:xfrm>
            <a:off x="2029064" y="3056720"/>
            <a:ext cx="346104" cy="353230"/>
            <a:chOff x="3955900" y="2984500"/>
            <a:chExt cx="414000" cy="422525"/>
          </a:xfrm>
        </p:grpSpPr>
        <p:sp>
          <p:nvSpPr>
            <p:cNvPr id="20" name="Shape 421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422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4221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26" name="Shape 3981"/>
          <p:cNvCxnSpPr/>
          <p:nvPr/>
        </p:nvCxnSpPr>
        <p:spPr>
          <a:xfrm>
            <a:off x="2477100" y="3024606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259BA7"/>
            </a:solidFill>
            <a:prstDash val="solid"/>
            <a:round/>
            <a:headEnd type="diamond" w="med" len="med"/>
            <a:tailEnd type="diamond" w="med" len="med"/>
          </a:ln>
        </p:spPr>
      </p:cxn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748411446"/>
              </p:ext>
            </p:extLst>
          </p:nvPr>
        </p:nvGraphicFramePr>
        <p:xfrm>
          <a:off x="3276600" y="1655092"/>
          <a:ext cx="4240216" cy="2739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000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90550"/>
            <a:ext cx="6761100" cy="857400"/>
          </a:xfrm>
        </p:spPr>
        <p:txBody>
          <a:bodyPr/>
          <a:lstStyle/>
          <a:p>
            <a:r>
              <a:rPr lang="en-US" dirty="0" smtClean="0"/>
              <a:t>Improvement 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>
                <a:latin typeface="Titillium" panose="00000500000000000000" pitchFamily="2" charset="0"/>
              </a:rPr>
              <a:t>Features Selection</a:t>
            </a:r>
          </a:p>
          <a:p>
            <a:pPr>
              <a:buNone/>
            </a:pPr>
            <a:r>
              <a:rPr lang="en-US" sz="1600" dirty="0" err="1" smtClean="0">
                <a:latin typeface="Titillium Lt" panose="00000400000000000000" pitchFamily="2" charset="0"/>
              </a:rPr>
              <a:t>Penghilangan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fitur-fitur</a:t>
            </a:r>
            <a:r>
              <a:rPr lang="en-US" sz="1600" dirty="0" smtClean="0">
                <a:latin typeface="Titillium Lt" panose="00000400000000000000" pitchFamily="2" charset="0"/>
              </a:rPr>
              <a:t> yang </a:t>
            </a:r>
            <a:r>
              <a:rPr lang="en-US" sz="1600" dirty="0" err="1" smtClean="0">
                <a:latin typeface="Titillium Lt" panose="00000400000000000000" pitchFamily="2" charset="0"/>
              </a:rPr>
              <a:t>dianggap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menjadi</a:t>
            </a:r>
            <a:r>
              <a:rPr lang="en-US" sz="1600" dirty="0" smtClean="0">
                <a:latin typeface="Titillium Lt" panose="00000400000000000000" pitchFamily="2" charset="0"/>
              </a:rPr>
              <a:t> noise </a:t>
            </a:r>
            <a:r>
              <a:rPr lang="en-US" sz="1600" dirty="0" err="1" smtClean="0">
                <a:latin typeface="Titillium Lt" panose="00000400000000000000" pitchFamily="2" charset="0"/>
              </a:rPr>
              <a:t>atau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memiliki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korelasi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rendah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terhadap</a:t>
            </a:r>
            <a:r>
              <a:rPr lang="en-US" sz="1600" dirty="0" smtClean="0">
                <a:latin typeface="Titillium Lt" panose="00000400000000000000" pitchFamily="2" charset="0"/>
              </a:rPr>
              <a:t> traits </a:t>
            </a:r>
            <a:r>
              <a:rPr lang="en-US" sz="1600" dirty="0" err="1" smtClean="0">
                <a:latin typeface="Titillium Lt" panose="00000400000000000000" pitchFamily="2" charset="0"/>
              </a:rPr>
              <a:t>kepribadian</a:t>
            </a:r>
            <a:r>
              <a:rPr lang="en-US" sz="1600" dirty="0" smtClean="0">
                <a:latin typeface="Titillium Lt" panose="00000400000000000000" pitchFamily="2" charset="0"/>
              </a:rPr>
              <a:t>. </a:t>
            </a:r>
            <a:r>
              <a:rPr lang="en-US" sz="1600" dirty="0" err="1" smtClean="0">
                <a:latin typeface="Titillium Lt" panose="00000400000000000000" pitchFamily="2" charset="0"/>
              </a:rPr>
              <a:t>Perhitungan</a:t>
            </a:r>
            <a:r>
              <a:rPr lang="en-US" sz="1600" dirty="0" smtClean="0">
                <a:latin typeface="Titillium Lt" panose="00000400000000000000" pitchFamily="2" charset="0"/>
              </a:rPr>
              <a:t> Features Selection </a:t>
            </a:r>
            <a:r>
              <a:rPr lang="en-US" sz="1600" dirty="0" err="1" smtClean="0">
                <a:latin typeface="Titillium Lt" panose="00000400000000000000" pitchFamily="2" charset="0"/>
              </a:rPr>
              <a:t>menggunakan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metode</a:t>
            </a:r>
            <a:r>
              <a:rPr lang="en-US" sz="1600" dirty="0" smtClean="0">
                <a:latin typeface="Titillium Lt" panose="00000400000000000000" pitchFamily="2" charset="0"/>
              </a:rPr>
              <a:t> chi-square.</a:t>
            </a:r>
          </a:p>
          <a:p>
            <a:pPr>
              <a:buNone/>
            </a:pPr>
            <a:endParaRPr lang="en-US" dirty="0" smtClean="0">
              <a:latin typeface="Titillium" panose="00000500000000000000" pitchFamily="2" charset="0"/>
            </a:endParaRPr>
          </a:p>
          <a:p>
            <a:r>
              <a:rPr lang="en-US" sz="2000" dirty="0" smtClean="0">
                <a:latin typeface="Titillium" panose="00000500000000000000" pitchFamily="2" charset="0"/>
              </a:rPr>
              <a:t>Resampling</a:t>
            </a:r>
          </a:p>
          <a:p>
            <a:pPr>
              <a:buNone/>
            </a:pPr>
            <a:r>
              <a:rPr lang="en-US" sz="1600" dirty="0" err="1" smtClean="0">
                <a:latin typeface="Titillium Lt" panose="00000400000000000000" pitchFamily="2" charset="0"/>
              </a:rPr>
              <a:t>Penyeimbangan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distribusi</a:t>
            </a:r>
            <a:r>
              <a:rPr lang="en-US" sz="1600" dirty="0" smtClean="0">
                <a:latin typeface="Titillium Lt" panose="00000400000000000000" pitchFamily="2" charset="0"/>
              </a:rPr>
              <a:t> dataset </a:t>
            </a:r>
            <a:r>
              <a:rPr lang="en-US" sz="1600" dirty="0" err="1" smtClean="0">
                <a:latin typeface="Titillium Lt" panose="00000400000000000000" pitchFamily="2" charset="0"/>
              </a:rPr>
              <a:t>penelitian</a:t>
            </a:r>
            <a:r>
              <a:rPr lang="en-US" sz="1600" dirty="0" smtClean="0">
                <a:latin typeface="Titillium Lt" panose="00000400000000000000" pitchFamily="2" charset="0"/>
              </a:rPr>
              <a:t>. </a:t>
            </a:r>
            <a:r>
              <a:rPr lang="en-US" sz="1600" dirty="0" err="1" smtClean="0">
                <a:latin typeface="Titillium Lt" panose="00000400000000000000" pitchFamily="2" charset="0"/>
              </a:rPr>
              <a:t>Menggunakan</a:t>
            </a:r>
            <a:r>
              <a:rPr lang="en-US" sz="1600" dirty="0" smtClean="0">
                <a:latin typeface="Titillium Lt" panose="00000400000000000000" pitchFamily="2" charset="0"/>
              </a:rPr>
              <a:t> library </a:t>
            </a:r>
            <a:r>
              <a:rPr lang="en-US" sz="1600" dirty="0" err="1" smtClean="0">
                <a:latin typeface="Titillium Lt" panose="00000400000000000000" pitchFamily="2" charset="0"/>
              </a:rPr>
              <a:t>imbalanced_learn</a:t>
            </a:r>
            <a:endParaRPr lang="en-US" sz="1600" dirty="0" smtClean="0">
              <a:latin typeface="Titillium Lt" panose="00000400000000000000" pitchFamily="2" charset="0"/>
            </a:endParaRPr>
          </a:p>
          <a:p>
            <a:pPr marL="457200"/>
            <a:r>
              <a:rPr lang="en-US" sz="1800" dirty="0" err="1" smtClean="0">
                <a:latin typeface="Titillium" panose="00000500000000000000" pitchFamily="2" charset="0"/>
              </a:rPr>
              <a:t>Undersampling</a:t>
            </a:r>
            <a:r>
              <a:rPr lang="en-US" sz="1800" dirty="0" smtClean="0">
                <a:latin typeface="Titillium" panose="00000500000000000000" pitchFamily="2" charset="0"/>
              </a:rPr>
              <a:t> (</a:t>
            </a:r>
            <a:r>
              <a:rPr lang="id-ID" sz="1800" dirty="0" smtClean="0">
                <a:latin typeface="Titillium" panose="00000500000000000000" pitchFamily="2" charset="0"/>
              </a:rPr>
              <a:t>teknik ClusterCentroids</a:t>
            </a:r>
            <a:r>
              <a:rPr lang="en-US" sz="1800" dirty="0" smtClean="0">
                <a:latin typeface="Titillium" panose="00000500000000000000" pitchFamily="2" charset="0"/>
              </a:rPr>
              <a:t>)</a:t>
            </a:r>
          </a:p>
          <a:p>
            <a:pPr marL="457200"/>
            <a:r>
              <a:rPr lang="en-US" sz="1800" dirty="0" smtClean="0">
                <a:latin typeface="Titillium" panose="00000500000000000000" pitchFamily="2" charset="0"/>
              </a:rPr>
              <a:t>Oversampling (</a:t>
            </a:r>
            <a:r>
              <a:rPr lang="id-ID" sz="1800" dirty="0" smtClean="0">
                <a:latin typeface="Titillium" panose="00000500000000000000" pitchFamily="2" charset="0"/>
              </a:rPr>
              <a:t>teknik SMOTE</a:t>
            </a:r>
            <a:r>
              <a:rPr lang="en-US" sz="1800" dirty="0" smtClean="0">
                <a:latin typeface="Titillium" panose="00000500000000000000" pitchFamily="2" charset="0"/>
              </a:rPr>
              <a:t>)</a:t>
            </a:r>
            <a:endParaRPr lang="en-US" sz="1800" dirty="0"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81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hape 3938"/>
          <p:cNvGraphicFramePr/>
          <p:nvPr>
            <p:extLst>
              <p:ext uri="{D42A27DB-BD31-4B8C-83A1-F6EECF244321}">
                <p14:modId xmlns:p14="http://schemas.microsoft.com/office/powerpoint/2010/main" val="3067937825"/>
              </p:ext>
            </p:extLst>
          </p:nvPr>
        </p:nvGraphicFramePr>
        <p:xfrm>
          <a:off x="2667000" y="133350"/>
          <a:ext cx="4680006" cy="4824396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618131"/>
                <a:gridCol w="484522"/>
                <a:gridCol w="484522"/>
                <a:gridCol w="520114"/>
                <a:gridCol w="954681"/>
                <a:gridCol w="883244"/>
                <a:gridCol w="734792"/>
              </a:tblGrid>
              <a:tr h="345466">
                <a:tc rowSpan="2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Features</a:t>
                      </a:r>
                      <a:endParaRPr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Feature</a:t>
                      </a:r>
                      <a:r>
                        <a:rPr lang="en" sz="1000" baseline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Selection</a:t>
                      </a:r>
                      <a:endParaRPr lang="en" sz="1000" dirty="0" smtClean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sz="1200" dirty="0" smtClean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Resampling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Scenario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345466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No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Yes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None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Undersampling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Oversampling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198682">
                <a:tc row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LIWC</a:t>
                      </a:r>
                      <a:endParaRPr lang="en" sz="100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3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row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SPLICE</a:t>
                      </a:r>
                      <a:endParaRPr lang="en" sz="100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9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11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12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row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SNA</a:t>
                      </a:r>
                      <a:endParaRPr lang="en" sz="100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13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14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17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18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Shape 3976"/>
          <p:cNvSpPr txBox="1">
            <a:spLocks noGrp="1"/>
          </p:cNvSpPr>
          <p:nvPr>
            <p:ph type="title"/>
          </p:nvPr>
        </p:nvSpPr>
        <p:spPr>
          <a:xfrm>
            <a:off x="609600" y="1657350"/>
            <a:ext cx="18288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/>
              <a:t>Testing </a:t>
            </a:r>
            <a:br>
              <a:rPr lang="en" sz="3200" dirty="0" smtClean="0"/>
            </a:br>
            <a:r>
              <a:rPr lang="en" sz="3200" dirty="0" smtClean="0"/>
              <a:t>Scenario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65006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3867150"/>
            <a:ext cx="4811700" cy="819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Hasil </a:t>
            </a:r>
            <a:endParaRPr lang="en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85800" y="3867150"/>
            <a:ext cx="5257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3858"/>
          <p:cNvSpPr txBox="1">
            <a:spLocks/>
          </p:cNvSpPr>
          <p:nvPr/>
        </p:nvSpPr>
        <p:spPr>
          <a:xfrm>
            <a:off x="685800" y="3181350"/>
            <a:ext cx="4811700" cy="80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1928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3867150"/>
            <a:ext cx="4811700" cy="819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Latar Belakang</a:t>
            </a:r>
            <a:endParaRPr lang="en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85800" y="3867150"/>
            <a:ext cx="5257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3858"/>
          <p:cNvSpPr txBox="1">
            <a:spLocks/>
          </p:cNvSpPr>
          <p:nvPr/>
        </p:nvSpPr>
        <p:spPr>
          <a:xfrm>
            <a:off x="685800" y="3181350"/>
            <a:ext cx="4811700" cy="80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9159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4274916662"/>
              </p:ext>
            </p:extLst>
          </p:nvPr>
        </p:nvGraphicFramePr>
        <p:xfrm>
          <a:off x="381000" y="1581150"/>
          <a:ext cx="7162801" cy="3097967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1257934"/>
                <a:gridCol w="800804"/>
                <a:gridCol w="1317047"/>
                <a:gridCol w="952991"/>
                <a:gridCol w="1082798"/>
                <a:gridCol w="927627"/>
                <a:gridCol w="823600"/>
              </a:tblGrid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300" b="0" dirty="0" err="1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Algoritma</a:t>
                      </a:r>
                      <a:endParaRPr sz="13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Na</a:t>
                      </a:r>
                      <a:r>
                        <a:rPr lang="en-US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ï</a:t>
                      </a: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ve</a:t>
                      </a:r>
                      <a:r>
                        <a:rPr lang="en" sz="1000" b="0" baseline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Bayes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59.20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68.80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(8)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54.40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61.76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SVM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61.60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56.80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(12)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61.04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Logistic Regression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54.40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(3)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53.60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(5)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61.44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Gradient Boosting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63.20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(5)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(13)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63.20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(6)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59.20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(16)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62.00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LDA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(16)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(16)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(7)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60.80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63.04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68.80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56.88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66.96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57.60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59.04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50292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sz="2800" dirty="0" smtClean="0"/>
              <a:t>Traditional </a:t>
            </a:r>
            <a:r>
              <a:rPr lang="en" sz="2800" dirty="0" smtClean="0"/>
              <a:t>Machine Learning Result </a:t>
            </a:r>
            <a:br>
              <a:rPr lang="en" sz="2800" dirty="0" smtClean="0"/>
            </a:br>
            <a:r>
              <a:rPr lang="en" sz="2800" dirty="0" smtClean="0"/>
              <a:t>on myPersonality Dataset</a:t>
            </a:r>
            <a:endParaRPr lang="e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600700" y="57150"/>
            <a:ext cx="1905000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(1) = 6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(3) = 1 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(4) = 7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(5) = 2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(6) = 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(7) = 1</a:t>
            </a:r>
          </a:p>
        </p:txBody>
      </p:sp>
      <p:sp>
        <p:nvSpPr>
          <p:cNvPr id="9" name="Rectangle 8"/>
          <p:cNvSpPr/>
          <p:nvPr/>
        </p:nvSpPr>
        <p:spPr>
          <a:xfrm>
            <a:off x="6588642" y="57150"/>
            <a:ext cx="9144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48880"/>
                </a:solidFill>
                <a:latin typeface="Titillium" panose="00000500000000000000" pitchFamily="2" charset="0"/>
              </a:rPr>
              <a:t>(8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) = 1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r>
              <a:rPr lang="en-US" dirty="0">
                <a:solidFill>
                  <a:srgbClr val="448880"/>
                </a:solidFill>
                <a:latin typeface="Titillium" panose="00000500000000000000" pitchFamily="2" charset="0"/>
              </a:rPr>
              <a:t>(12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) = 1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r>
              <a:rPr lang="en-US" dirty="0">
                <a:solidFill>
                  <a:srgbClr val="448880"/>
                </a:solidFill>
                <a:latin typeface="Titillium" panose="00000500000000000000" pitchFamily="2" charset="0"/>
              </a:rPr>
              <a:t>(13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) = 1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r>
              <a:rPr lang="en-US" dirty="0">
                <a:solidFill>
                  <a:srgbClr val="448880"/>
                </a:solidFill>
                <a:latin typeface="Titillium" panose="00000500000000000000" pitchFamily="2" charset="0"/>
              </a:rPr>
              <a:t>(14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) = 1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r>
              <a:rPr lang="en-US" dirty="0">
                <a:solidFill>
                  <a:srgbClr val="448880"/>
                </a:solidFill>
                <a:latin typeface="Titillium" panose="00000500000000000000" pitchFamily="2" charset="0"/>
              </a:rPr>
              <a:t>(16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) = 3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63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148219253"/>
              </p:ext>
            </p:extLst>
          </p:nvPr>
        </p:nvGraphicFramePr>
        <p:xfrm>
          <a:off x="381000" y="1581150"/>
          <a:ext cx="7162801" cy="3097967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1257934"/>
                <a:gridCol w="800804"/>
                <a:gridCol w="1317047"/>
                <a:gridCol w="952991"/>
                <a:gridCol w="1082798"/>
                <a:gridCol w="927627"/>
                <a:gridCol w="823600"/>
              </a:tblGrid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300" b="0" dirty="0" err="1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Algoritma</a:t>
                      </a:r>
                      <a:endParaRPr sz="13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Na</a:t>
                      </a:r>
                      <a:r>
                        <a:rPr lang="en-US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ï</a:t>
                      </a: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ve</a:t>
                      </a:r>
                      <a:r>
                        <a:rPr lang="en" sz="1000" b="0" baseline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Bayes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(2)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64.00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SVM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65.33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76.00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(12)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69.33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67.20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Logistic Regression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65.33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(7)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74.67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(5)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66.53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Gradient Boosting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76.00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(6)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66.26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LDA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79.33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(3)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66.80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63.60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64.93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75.87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58.53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67.87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51054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sz="2800" dirty="0" smtClean="0"/>
              <a:t>Traditional </a:t>
            </a:r>
            <a:r>
              <a:rPr lang="en" sz="2800" dirty="0" smtClean="0"/>
              <a:t>Machine Learning Result </a:t>
            </a:r>
            <a:br>
              <a:rPr lang="en" sz="2800" dirty="0" smtClean="0"/>
            </a:br>
            <a:r>
              <a:rPr lang="en" sz="2800" dirty="0" smtClean="0"/>
              <a:t>on Manual Gathering Dataset</a:t>
            </a:r>
            <a:endParaRPr lang="e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626100" y="81351"/>
            <a:ext cx="1879600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(1) = 12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(2) = 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(3) = 1 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(4) = 6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(5) = 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(6) 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5100" y="81351"/>
            <a:ext cx="99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48880"/>
                </a:solidFill>
                <a:latin typeface="Titillium" panose="00000500000000000000" pitchFamily="2" charset="0"/>
              </a:rPr>
              <a:t>(7) = 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(11) = 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(12) = 1 </a:t>
            </a:r>
          </a:p>
          <a:p>
            <a:endParaRPr lang="en-US" dirty="0" smtClean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19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946704211"/>
              </p:ext>
            </p:extLst>
          </p:nvPr>
        </p:nvGraphicFramePr>
        <p:xfrm>
          <a:off x="381000" y="1581150"/>
          <a:ext cx="7162801" cy="3097967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1257934"/>
                <a:gridCol w="800804"/>
                <a:gridCol w="1317047"/>
                <a:gridCol w="952991"/>
                <a:gridCol w="1082798"/>
                <a:gridCol w="927627"/>
                <a:gridCol w="823600"/>
              </a:tblGrid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300" b="0" dirty="0" err="1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Algoritma</a:t>
                      </a:r>
                      <a:endParaRPr sz="13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Na</a:t>
                      </a:r>
                      <a:r>
                        <a:rPr lang="en-US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ï</a:t>
                      </a: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ve</a:t>
                      </a:r>
                      <a:r>
                        <a:rPr lang="en" sz="1000" b="0" baseline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Bayes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55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3.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25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57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SVM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00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3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54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45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Logistic Regression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53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Gradient Boosting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25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3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25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1&amp;2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LDA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00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1&amp;2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25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45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05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65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85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55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05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65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51054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sz="2800" dirty="0" smtClean="0"/>
              <a:t>Traditional </a:t>
            </a:r>
            <a:r>
              <a:rPr lang="en" sz="2800" dirty="0" smtClean="0"/>
              <a:t>Machine Learning Result </a:t>
            </a:r>
            <a:br>
              <a:rPr lang="en" sz="2800" dirty="0" smtClean="0"/>
            </a:br>
            <a:r>
              <a:rPr lang="en" sz="2800" dirty="0" smtClean="0"/>
              <a:t>on </a:t>
            </a:r>
            <a:r>
              <a:rPr lang="id-ID" sz="2800" dirty="0" smtClean="0"/>
              <a:t>Combine</a:t>
            </a:r>
            <a:r>
              <a:rPr lang="en" sz="2800" dirty="0" smtClean="0"/>
              <a:t> Dataset</a:t>
            </a:r>
            <a:endParaRPr lang="e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626100" y="81351"/>
            <a:ext cx="1879600" cy="11695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(1) = 1</a:t>
            </a:r>
            <a:r>
              <a:rPr lang="id-ID" dirty="0" smtClean="0">
                <a:solidFill>
                  <a:srgbClr val="448880"/>
                </a:solidFill>
                <a:latin typeface="Titillium" panose="00000500000000000000" pitchFamily="2" charset="0"/>
              </a:rPr>
              <a:t>1</a:t>
            </a:r>
            <a:endParaRPr lang="en-US" dirty="0" smtClean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(2) = </a:t>
            </a:r>
            <a:r>
              <a:rPr lang="id-ID" dirty="0" smtClean="0">
                <a:solidFill>
                  <a:srgbClr val="448880"/>
                </a:solidFill>
                <a:latin typeface="Titillium" panose="00000500000000000000" pitchFamily="2" charset="0"/>
              </a:rPr>
              <a:t>5</a:t>
            </a:r>
            <a:endParaRPr lang="en-US" dirty="0" smtClean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(3) = </a:t>
            </a:r>
            <a:r>
              <a:rPr lang="id-ID" dirty="0" smtClean="0">
                <a:solidFill>
                  <a:srgbClr val="448880"/>
                </a:solidFill>
                <a:latin typeface="Titillium" panose="00000500000000000000" pitchFamily="2" charset="0"/>
              </a:rPr>
              <a:t>2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 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(4) = </a:t>
            </a:r>
            <a:r>
              <a:rPr lang="id-ID" dirty="0" smtClean="0">
                <a:solidFill>
                  <a:srgbClr val="448880"/>
                </a:solidFill>
                <a:latin typeface="Titillium" panose="00000500000000000000" pitchFamily="2" charset="0"/>
              </a:rPr>
              <a:t>8</a:t>
            </a:r>
            <a:endParaRPr lang="en-US" dirty="0" smtClean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</a:t>
            </a:r>
            <a:r>
              <a:rPr lang="id-ID" dirty="0" smtClean="0">
                <a:solidFill>
                  <a:srgbClr val="448880"/>
                </a:solidFill>
                <a:latin typeface="Titillium" panose="00000500000000000000" pitchFamily="2" charset="0"/>
              </a:rPr>
              <a:t>10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) = </a:t>
            </a:r>
            <a:r>
              <a:rPr lang="id-ID" dirty="0">
                <a:solidFill>
                  <a:srgbClr val="448880"/>
                </a:solidFill>
                <a:latin typeface="Titillium" panose="00000500000000000000" pitchFamily="2" charset="0"/>
              </a:rPr>
              <a:t>1</a:t>
            </a:r>
            <a:endParaRPr lang="en-US" dirty="0" smtClean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15100" y="81351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 </a:t>
            </a:r>
          </a:p>
          <a:p>
            <a:endParaRPr lang="en-US" dirty="0" smtClean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39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486717951"/>
              </p:ext>
            </p:extLst>
          </p:nvPr>
        </p:nvGraphicFramePr>
        <p:xfrm>
          <a:off x="381000" y="380127"/>
          <a:ext cx="5906043" cy="418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29000" y="440055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99188" y="2495550"/>
            <a:ext cx="1774845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1        Naïve Bayes</a:t>
            </a:r>
          </a:p>
          <a:p>
            <a:pPr marL="342900" indent="-342900">
              <a:buAutoNum type="arabicPlain" startAt="2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SVM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Logistic Regression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Gradient Boosting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LDA</a:t>
            </a:r>
            <a:endParaRPr lang="en-US" sz="1200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55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3063986768"/>
              </p:ext>
            </p:extLst>
          </p:nvPr>
        </p:nvGraphicFramePr>
        <p:xfrm>
          <a:off x="381000" y="1581150"/>
          <a:ext cx="7162801" cy="3097967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1257934"/>
                <a:gridCol w="800804"/>
                <a:gridCol w="1317047"/>
                <a:gridCol w="952991"/>
                <a:gridCol w="1082798"/>
                <a:gridCol w="927627"/>
                <a:gridCol w="823600"/>
              </a:tblGrid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300" b="0" dirty="0" err="1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Arsitektur</a:t>
                      </a:r>
                      <a:endParaRPr sz="13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MLP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79.31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59.62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78.95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56.52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79.49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70.78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LSTM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52.00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56.52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58.62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58.63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GRU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65.22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63.44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CNN 1D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79.31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60.94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67.39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61.54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63.84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LSTM</a:t>
                      </a:r>
                      <a:r>
                        <a:rPr lang="en" sz="1000" b="0" baseline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+ CNN 1D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75.86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57.69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71.05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58.97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62.71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74.10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56.26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65.39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59.13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64.52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4038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Deep Learning Result </a:t>
            </a:r>
            <a:br>
              <a:rPr lang="en" sz="2800" dirty="0" smtClean="0"/>
            </a:br>
            <a:r>
              <a:rPr lang="en" sz="2800" dirty="0" smtClean="0"/>
              <a:t>on myPersonality Dataset</a:t>
            </a:r>
            <a:endParaRPr lang="e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666750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No Resampling (N)  = 7</a:t>
            </a:r>
          </a:p>
          <a:p>
            <a:r>
              <a:rPr lang="en-US" dirty="0" err="1" smtClean="0">
                <a:solidFill>
                  <a:srgbClr val="448880"/>
                </a:solidFill>
                <a:latin typeface="Titillium" panose="00000500000000000000" pitchFamily="2" charset="0"/>
              </a:rPr>
              <a:t>Undersampling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 (U)  = 12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Oversampling    (O)  = 6 </a:t>
            </a:r>
          </a:p>
        </p:txBody>
      </p:sp>
    </p:spTree>
    <p:extLst>
      <p:ext uri="{BB962C8B-B14F-4D97-AF65-F5344CB8AC3E}">
        <p14:creationId xmlns:p14="http://schemas.microsoft.com/office/powerpoint/2010/main" val="32676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3370853107"/>
              </p:ext>
            </p:extLst>
          </p:nvPr>
        </p:nvGraphicFramePr>
        <p:xfrm>
          <a:off x="381000" y="1581150"/>
          <a:ext cx="7162801" cy="3097967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1257934"/>
                <a:gridCol w="800804"/>
                <a:gridCol w="1317047"/>
                <a:gridCol w="952991"/>
                <a:gridCol w="1082798"/>
                <a:gridCol w="927627"/>
                <a:gridCol w="823600"/>
              </a:tblGrid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300" b="0" dirty="0" err="1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Arsitektur</a:t>
                      </a:r>
                      <a:endParaRPr sz="13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MLP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93.33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70.37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73.87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LSTM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67.50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68.63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GRU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61.76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59.38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66.89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CNN 1D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76.19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73.84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LSTM</a:t>
                      </a:r>
                      <a:r>
                        <a:rPr lang="en" sz="1000" b="0" baseline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+ CNN 1D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67.50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93.33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74.17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68.24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64.89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83.33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64.62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76.33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42672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Deep Learning Result </a:t>
            </a:r>
            <a:br>
              <a:rPr lang="en" sz="2800" dirty="0" smtClean="0"/>
            </a:br>
            <a:r>
              <a:rPr lang="en" sz="2800" dirty="0" smtClean="0"/>
              <a:t>on Manual Gathering Dataset</a:t>
            </a:r>
            <a:endParaRPr lang="e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666750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No Resampling (N)  = 6</a:t>
            </a:r>
          </a:p>
          <a:p>
            <a:r>
              <a:rPr lang="en-US" dirty="0" err="1" smtClean="0">
                <a:solidFill>
                  <a:srgbClr val="448880"/>
                </a:solidFill>
                <a:latin typeface="Titillium" panose="00000500000000000000" pitchFamily="2" charset="0"/>
              </a:rPr>
              <a:t>Undersampling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 (U)  = 15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Oversampling    (O)  = 4 </a:t>
            </a:r>
          </a:p>
        </p:txBody>
      </p:sp>
    </p:spTree>
    <p:extLst>
      <p:ext uri="{BB962C8B-B14F-4D97-AF65-F5344CB8AC3E}">
        <p14:creationId xmlns:p14="http://schemas.microsoft.com/office/powerpoint/2010/main" val="318532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2177435067"/>
              </p:ext>
            </p:extLst>
          </p:nvPr>
        </p:nvGraphicFramePr>
        <p:xfrm>
          <a:off x="381000" y="1581150"/>
          <a:ext cx="7162801" cy="3097967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1257934"/>
                <a:gridCol w="800804"/>
                <a:gridCol w="1317047"/>
                <a:gridCol w="952991"/>
                <a:gridCol w="1082798"/>
                <a:gridCol w="927627"/>
                <a:gridCol w="823600"/>
              </a:tblGrid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300" b="0" dirty="0" err="1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Arsitektur</a:t>
                      </a:r>
                      <a:endParaRPr sz="13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MLP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72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00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54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65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00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LSTM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52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25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48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N&amp;O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25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57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GRU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5.00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57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25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46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U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41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CNN 1D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78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00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79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25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57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74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69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LSTM</a:t>
                      </a:r>
                      <a:r>
                        <a:rPr lang="en" sz="1000" b="0" baseline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+ CNN 1D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72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00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U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54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35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O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77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36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55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00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71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19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65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98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9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55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55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69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82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57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71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42672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Deep Learning Result </a:t>
            </a:r>
            <a:br>
              <a:rPr lang="en" sz="2800" dirty="0" smtClean="0"/>
            </a:br>
            <a:r>
              <a:rPr lang="en" sz="2800" dirty="0" smtClean="0"/>
              <a:t>on </a:t>
            </a:r>
            <a:r>
              <a:rPr lang="id-ID" sz="2800" dirty="0" smtClean="0"/>
              <a:t>Combine </a:t>
            </a:r>
            <a:r>
              <a:rPr lang="en" sz="2800" dirty="0" smtClean="0"/>
              <a:t>Dataset</a:t>
            </a:r>
            <a:endParaRPr lang="e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666750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No Resampling (N)  = </a:t>
            </a:r>
            <a:r>
              <a:rPr lang="id-ID" dirty="0" smtClean="0">
                <a:solidFill>
                  <a:srgbClr val="448880"/>
                </a:solidFill>
                <a:latin typeface="Titillium" panose="00000500000000000000" pitchFamily="2" charset="0"/>
              </a:rPr>
              <a:t>12</a:t>
            </a:r>
            <a:endParaRPr lang="en-US" dirty="0" smtClean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r>
              <a:rPr lang="en-US" dirty="0" err="1" smtClean="0">
                <a:solidFill>
                  <a:srgbClr val="448880"/>
                </a:solidFill>
                <a:latin typeface="Titillium" panose="00000500000000000000" pitchFamily="2" charset="0"/>
              </a:rPr>
              <a:t>Undersampling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 (U)  = </a:t>
            </a:r>
            <a:r>
              <a:rPr lang="id-ID" dirty="0" smtClean="0">
                <a:solidFill>
                  <a:srgbClr val="448880"/>
                </a:solidFill>
                <a:latin typeface="Titillium" panose="00000500000000000000" pitchFamily="2" charset="0"/>
              </a:rPr>
              <a:t>11</a:t>
            </a:r>
            <a:endParaRPr lang="en-US" dirty="0" smtClean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Oversampling    (O)  = </a:t>
            </a:r>
            <a:r>
              <a:rPr lang="id-ID" dirty="0" smtClean="0">
                <a:solidFill>
                  <a:srgbClr val="448880"/>
                </a:solidFill>
                <a:latin typeface="Titillium" panose="00000500000000000000" pitchFamily="2" charset="0"/>
              </a:rPr>
              <a:t>3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391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03615255"/>
              </p:ext>
            </p:extLst>
          </p:nvPr>
        </p:nvGraphicFramePr>
        <p:xfrm>
          <a:off x="152400" y="276939"/>
          <a:ext cx="6400800" cy="4431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29000" y="440055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77000" y="2520613"/>
            <a:ext cx="1561646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1        MLP</a:t>
            </a:r>
          </a:p>
          <a:p>
            <a:pPr marL="342900" indent="-342900">
              <a:buAutoNum type="arabicPlain" startAt="2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LSTM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GRU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CNN 1D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LSTM + CNN 1D</a:t>
            </a:r>
            <a:endParaRPr lang="en-US" sz="1200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22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839371716"/>
              </p:ext>
            </p:extLst>
          </p:nvPr>
        </p:nvGraphicFramePr>
        <p:xfrm>
          <a:off x="533400" y="209550"/>
          <a:ext cx="69723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567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category"/>
        </p:bldSub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3867150"/>
            <a:ext cx="4811700" cy="819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Kesimpulan </a:t>
            </a:r>
            <a:endParaRPr lang="en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85800" y="3867150"/>
            <a:ext cx="5257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3858"/>
          <p:cNvSpPr txBox="1">
            <a:spLocks/>
          </p:cNvSpPr>
          <p:nvPr/>
        </p:nvSpPr>
        <p:spPr>
          <a:xfrm>
            <a:off x="685800" y="3181350"/>
            <a:ext cx="4811700" cy="80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6132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046025" cy="2441800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Titillium Lt" panose="00000400000000000000" pitchFamily="2" charset="0"/>
              </a:rPr>
              <a:t>Personality is the complex of all the attributes—</a:t>
            </a:r>
            <a:r>
              <a:rPr lang="en-US" sz="2400" dirty="0" err="1">
                <a:latin typeface="Titillium Lt" panose="00000400000000000000" pitchFamily="2" charset="0"/>
              </a:rPr>
              <a:t>behavioural</a:t>
            </a:r>
            <a:r>
              <a:rPr lang="en-US" sz="2400" dirty="0">
                <a:latin typeface="Titillium Lt" panose="00000400000000000000" pitchFamily="2" charset="0"/>
              </a:rPr>
              <a:t>, temperamental, emotional and mental—that </a:t>
            </a:r>
            <a:r>
              <a:rPr lang="en-US" sz="2400" dirty="0" err="1">
                <a:latin typeface="Titillium Lt" panose="00000400000000000000" pitchFamily="2" charset="0"/>
              </a:rPr>
              <a:t>characterise</a:t>
            </a:r>
            <a:r>
              <a:rPr lang="en-US" sz="2400" dirty="0">
                <a:latin typeface="Titillium Lt" panose="00000400000000000000" pitchFamily="2" charset="0"/>
              </a:rPr>
              <a:t> a unique individual. </a:t>
            </a:r>
            <a:endParaRPr lang="en-US" sz="2400" dirty="0" smtClean="0">
              <a:latin typeface="Titillium Lt" panose="00000400000000000000" pitchFamily="2" charset="0"/>
            </a:endParaRPr>
          </a:p>
          <a:p>
            <a:pPr algn="r">
              <a:buNone/>
            </a:pPr>
            <a:r>
              <a:rPr lang="en-US" sz="2400" dirty="0" smtClean="0">
                <a:latin typeface="Titillium Lt" panose="00000400000000000000" pitchFamily="2" charset="0"/>
              </a:rPr>
              <a:t>- </a:t>
            </a:r>
            <a:r>
              <a:rPr lang="en-US" sz="2400" dirty="0" err="1" smtClean="0">
                <a:latin typeface="Titillium Lt" panose="00000400000000000000" pitchFamily="2" charset="0"/>
              </a:rPr>
              <a:t>Mairesse</a:t>
            </a:r>
            <a:r>
              <a:rPr lang="en-US" sz="2400" dirty="0" smtClean="0">
                <a:latin typeface="Titillium Lt" panose="00000400000000000000" pitchFamily="2" charset="0"/>
              </a:rPr>
              <a:t> et al., 2007</a:t>
            </a:r>
            <a:endParaRPr lang="en-US" sz="2400" dirty="0">
              <a:latin typeface="Titillium Lt" panose="000004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6056" y="3520648"/>
            <a:ext cx="54136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tillium Lt" panose="00000400000000000000" pitchFamily="2" charset="0"/>
              </a:rPr>
              <a:t>Personality Recognition is a computational task that consists 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tillium Lt" panose="00000400000000000000" pitchFamily="2" charset="0"/>
              </a:rPr>
              <a:t>in the automatic classification of authors’ personality traits 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tillium Lt" panose="00000400000000000000" pitchFamily="2" charset="0"/>
              </a:rPr>
              <a:t>from pieces of text they wrote. (Celli, 2013)</a:t>
            </a:r>
            <a:endParaRPr lang="en-US" sz="1600" dirty="0">
              <a:solidFill>
                <a:schemeClr val="bg1"/>
              </a:solidFill>
              <a:latin typeface="Titillium L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15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391" y="133350"/>
            <a:ext cx="6761100" cy="857400"/>
          </a:xfrm>
        </p:spPr>
        <p:txBody>
          <a:bodyPr/>
          <a:lstStyle/>
          <a:p>
            <a:r>
              <a:rPr lang="en-US" dirty="0" err="1" smtClean="0">
                <a:latin typeface="Dosis Light" panose="02010303020202060003" pitchFamily="2" charset="0"/>
              </a:rPr>
              <a:t>Kesimpulan</a:t>
            </a:r>
            <a:endParaRPr lang="en-US" dirty="0">
              <a:latin typeface="Dosis Light" panose="02010303020202060003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23950"/>
            <a:ext cx="6761100" cy="3406023"/>
          </a:xfrm>
        </p:spPr>
        <p:txBody>
          <a:bodyPr/>
          <a:lstStyle/>
          <a:p>
            <a:pPr marL="342900" indent="-342900" algn="just"/>
            <a:r>
              <a:rPr lang="en-US" sz="1400" dirty="0" err="1">
                <a:latin typeface="Titillium Lt" panose="00000400000000000000" pitchFamily="2" charset="0"/>
              </a:rPr>
              <a:t>Sistem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Prediksi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Kepribadian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berdasarkan</a:t>
            </a:r>
            <a:r>
              <a:rPr lang="en-US" sz="1400" dirty="0">
                <a:latin typeface="Titillium Lt" panose="00000400000000000000" pitchFamily="2" charset="0"/>
              </a:rPr>
              <a:t> Big Five Personality </a:t>
            </a:r>
            <a:r>
              <a:rPr lang="en-US" sz="1400" dirty="0" err="1">
                <a:latin typeface="Titillium Lt" panose="00000400000000000000" pitchFamily="2" charset="0"/>
              </a:rPr>
              <a:t>pada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penelitian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ini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berhasil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dibuat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menunjukkan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tingkat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akurasi</a:t>
            </a:r>
            <a:r>
              <a:rPr lang="en-US" sz="1400" dirty="0">
                <a:latin typeface="Titillium Lt" panose="00000400000000000000" pitchFamily="2" charset="0"/>
              </a:rPr>
              <a:t> yang </a:t>
            </a:r>
            <a:r>
              <a:rPr lang="en-US" sz="1400" dirty="0" err="1">
                <a:latin typeface="Titillium Lt" panose="00000400000000000000" pitchFamily="2" charset="0"/>
              </a:rPr>
              <a:t>cukup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baik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meskipun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dengan</a:t>
            </a:r>
            <a:r>
              <a:rPr lang="en-US" sz="1400" dirty="0">
                <a:latin typeface="Titillium Lt" panose="00000400000000000000" pitchFamily="2" charset="0"/>
              </a:rPr>
              <a:t> dataset yang </a:t>
            </a:r>
            <a:r>
              <a:rPr lang="en-US" sz="1400" dirty="0" err="1">
                <a:latin typeface="Titillium Lt" panose="00000400000000000000" pitchFamily="2" charset="0"/>
              </a:rPr>
              <a:t>relatif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kecil</a:t>
            </a:r>
            <a:r>
              <a:rPr lang="en-US" sz="1400" dirty="0" smtClean="0">
                <a:latin typeface="Titillium Lt" panose="00000400000000000000" pitchFamily="2" charset="0"/>
              </a:rPr>
              <a:t>.</a:t>
            </a:r>
          </a:p>
          <a:p>
            <a:pPr marL="342900" indent="-342900" algn="just"/>
            <a:endParaRPr lang="en-US" sz="1400" dirty="0" smtClean="0">
              <a:latin typeface="Titillium Lt" panose="00000400000000000000" pitchFamily="2" charset="0"/>
            </a:endParaRPr>
          </a:p>
          <a:p>
            <a:pPr marL="342900" indent="-342900" algn="just"/>
            <a:r>
              <a:rPr lang="en-US" sz="1400" dirty="0" err="1" smtClean="0">
                <a:latin typeface="Titillium Lt" panose="00000400000000000000" pitchFamily="2" charset="0"/>
              </a:rPr>
              <a:t>Sistem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prediksi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penelitian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ini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menghasilkan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akurasi</a:t>
            </a:r>
            <a:r>
              <a:rPr lang="en-US" sz="1400" dirty="0" smtClean="0">
                <a:latin typeface="Titillium Lt" panose="00000400000000000000" pitchFamily="2" charset="0"/>
              </a:rPr>
              <a:t> yang </a:t>
            </a:r>
            <a:r>
              <a:rPr lang="en-US" sz="1400" dirty="0" err="1" smtClean="0">
                <a:latin typeface="Titillium Lt" panose="00000400000000000000" pitchFamily="2" charset="0"/>
              </a:rPr>
              <a:t>lebih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tinggi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dibandingkan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dengan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penelitian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sebelumnya</a:t>
            </a:r>
            <a:r>
              <a:rPr lang="en-US" sz="1400" dirty="0" smtClean="0">
                <a:latin typeface="Titillium Lt" panose="00000400000000000000" pitchFamily="2" charset="0"/>
              </a:rPr>
              <a:t>. </a:t>
            </a:r>
          </a:p>
          <a:p>
            <a:pPr marL="342900" indent="-342900" algn="just"/>
            <a:endParaRPr lang="en-US" sz="1400" dirty="0">
              <a:latin typeface="Titillium Lt" panose="00000400000000000000" pitchFamily="2" charset="0"/>
            </a:endParaRPr>
          </a:p>
          <a:p>
            <a:pPr marL="342900" indent="-342900" algn="just"/>
            <a:r>
              <a:rPr lang="en-US" sz="1400" dirty="0" err="1" smtClean="0">
                <a:latin typeface="Titillium Lt" panose="00000400000000000000" pitchFamily="2" charset="0"/>
              </a:rPr>
              <a:t>Hasil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akurasi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tertinggi</a:t>
            </a:r>
            <a:r>
              <a:rPr lang="en-US" sz="1400" dirty="0" smtClean="0">
                <a:latin typeface="Titillium Lt" panose="00000400000000000000" pitchFamily="2" charset="0"/>
              </a:rPr>
              <a:t>  </a:t>
            </a:r>
            <a:r>
              <a:rPr lang="en-US" sz="1400" dirty="0" err="1" smtClean="0">
                <a:latin typeface="Titillium Lt" panose="00000400000000000000" pitchFamily="2" charset="0"/>
              </a:rPr>
              <a:t>teknik</a:t>
            </a:r>
            <a:r>
              <a:rPr lang="en-US" sz="1400" dirty="0" smtClean="0">
                <a:latin typeface="Titillium Lt" panose="00000400000000000000" pitchFamily="2" charset="0"/>
              </a:rPr>
              <a:t> Deep Learning </a:t>
            </a:r>
            <a:r>
              <a:rPr lang="en-US" sz="1400" dirty="0" err="1" smtClean="0">
                <a:latin typeface="Titillium Lt" panose="00000400000000000000" pitchFamily="2" charset="0"/>
              </a:rPr>
              <a:t>yaitu</a:t>
            </a:r>
            <a:r>
              <a:rPr lang="en-US" sz="1400" dirty="0" smtClean="0">
                <a:latin typeface="Titillium Lt" panose="00000400000000000000" pitchFamily="2" charset="0"/>
              </a:rPr>
              <a:t> 93.33% </a:t>
            </a:r>
            <a:r>
              <a:rPr lang="en-US" sz="1400" dirty="0" err="1" smtClean="0">
                <a:latin typeface="Titillium Lt" panose="00000400000000000000" pitchFamily="2" charset="0"/>
              </a:rPr>
              <a:t>didapatkan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dengan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arsitektur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smtClean="0">
                <a:latin typeface="Titillium Lt" panose="00000400000000000000" pitchFamily="2" charset="0"/>
              </a:rPr>
              <a:t>MLP </a:t>
            </a:r>
            <a:r>
              <a:rPr lang="en-US" sz="1400" dirty="0" err="1" smtClean="0">
                <a:latin typeface="Titillium Lt" panose="00000400000000000000" pitchFamily="2" charset="0"/>
              </a:rPr>
              <a:t>dan</a:t>
            </a:r>
            <a:r>
              <a:rPr lang="en-US" sz="1400" dirty="0" smtClean="0">
                <a:latin typeface="Titillium Lt" panose="00000400000000000000" pitchFamily="2" charset="0"/>
              </a:rPr>
              <a:t> LSTM+CNN 1D.</a:t>
            </a:r>
          </a:p>
          <a:p>
            <a:pPr marL="342900" indent="-342900" algn="just"/>
            <a:endParaRPr lang="en-US" sz="1400" dirty="0">
              <a:latin typeface="Titillium Lt" panose="00000400000000000000" pitchFamily="2" charset="0"/>
            </a:endParaRPr>
          </a:p>
          <a:p>
            <a:pPr marL="342900" indent="-342900" algn="just"/>
            <a:r>
              <a:rPr lang="en-US" sz="1400" dirty="0" err="1" smtClean="0">
                <a:latin typeface="Titillium Lt" panose="00000400000000000000" pitchFamily="2" charset="0"/>
              </a:rPr>
              <a:t>Hasil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akurasi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tertinggi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teknik</a:t>
            </a:r>
            <a:r>
              <a:rPr lang="en-US" sz="1400" dirty="0" smtClean="0">
                <a:latin typeface="Titillium Lt" panose="00000400000000000000" pitchFamily="2" charset="0"/>
              </a:rPr>
              <a:t> Machine Learning </a:t>
            </a:r>
            <a:r>
              <a:rPr lang="en-US" sz="1400" dirty="0" err="1" smtClean="0">
                <a:latin typeface="Titillium Lt" panose="00000400000000000000" pitchFamily="2" charset="0"/>
              </a:rPr>
              <a:t>yaitu</a:t>
            </a:r>
            <a:r>
              <a:rPr lang="en-US" sz="1400" dirty="0" smtClean="0">
                <a:latin typeface="Titillium Lt" panose="00000400000000000000" pitchFamily="2" charset="0"/>
              </a:rPr>
              <a:t> 79.33% </a:t>
            </a:r>
            <a:r>
              <a:rPr lang="en-US" sz="1400" dirty="0" err="1" smtClean="0">
                <a:latin typeface="Titillium Lt" panose="00000400000000000000" pitchFamily="2" charset="0"/>
              </a:rPr>
              <a:t>dengan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menggunakan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Algoritma</a:t>
            </a:r>
            <a:r>
              <a:rPr lang="en-US" sz="1400" dirty="0" smtClean="0">
                <a:latin typeface="Titillium Lt" panose="00000400000000000000" pitchFamily="2" charset="0"/>
              </a:rPr>
              <a:t> classifier Linear Discriminant Analysis (LDA).</a:t>
            </a:r>
          </a:p>
          <a:p>
            <a:pPr>
              <a:buNone/>
            </a:pPr>
            <a:endParaRPr lang="en-US" sz="1400" dirty="0" smtClean="0">
              <a:latin typeface="Titillium Lt" panose="00000400000000000000" pitchFamily="2" charset="0"/>
            </a:endParaRPr>
          </a:p>
          <a:p>
            <a:pPr marL="342900" indent="-342900" algn="just"/>
            <a:endParaRPr lang="en-US" sz="1400" dirty="0">
              <a:latin typeface="Titillium Lt" panose="00000400000000000000" pitchFamily="2" charset="0"/>
            </a:endParaRPr>
          </a:p>
          <a:p>
            <a:pPr marL="342900" indent="-342900" algn="just"/>
            <a:endParaRPr lang="en-US" sz="1400" dirty="0" smtClean="0">
              <a:latin typeface="Titillium Lt" panose="00000400000000000000" pitchFamily="2" charset="0"/>
            </a:endParaRPr>
          </a:p>
          <a:p>
            <a:pPr marL="342900" indent="-342900" algn="just"/>
            <a:endParaRPr lang="en-US" sz="1400" dirty="0" smtClean="0">
              <a:latin typeface="Titillium Lt" panose="00000400000000000000" pitchFamily="2" charset="0"/>
            </a:endParaRPr>
          </a:p>
          <a:p>
            <a:pPr>
              <a:buNone/>
            </a:pP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endParaRPr lang="en-US" sz="1400" dirty="0">
              <a:latin typeface="Titillium L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391" y="133350"/>
            <a:ext cx="6761100" cy="857400"/>
          </a:xfrm>
        </p:spPr>
        <p:txBody>
          <a:bodyPr/>
          <a:lstStyle/>
          <a:p>
            <a:r>
              <a:rPr lang="en-US" dirty="0" err="1" smtClean="0">
                <a:latin typeface="Dosis Light" panose="02010303020202060003" pitchFamily="2" charset="0"/>
              </a:rPr>
              <a:t>Kesimpulan</a:t>
            </a:r>
            <a:endParaRPr lang="en-US" dirty="0">
              <a:latin typeface="Dosis Light" panose="02010303020202060003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655" y="971550"/>
            <a:ext cx="6761100" cy="3406023"/>
          </a:xfrm>
        </p:spPr>
        <p:txBody>
          <a:bodyPr/>
          <a:lstStyle/>
          <a:p>
            <a:pPr marL="342900" indent="-342900" algn="just"/>
            <a:r>
              <a:rPr lang="en-US" sz="1400" dirty="0" err="1">
                <a:latin typeface="Titillium Lt" panose="00000400000000000000" pitchFamily="2" charset="0"/>
              </a:rPr>
              <a:t>Hasil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penelitian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menunjukkan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teknik</a:t>
            </a:r>
            <a:r>
              <a:rPr lang="en-US" sz="1400" dirty="0">
                <a:latin typeface="Titillium Lt" panose="00000400000000000000" pitchFamily="2" charset="0"/>
              </a:rPr>
              <a:t> Deep Learning </a:t>
            </a:r>
            <a:r>
              <a:rPr lang="en-US" sz="1400" dirty="0" err="1">
                <a:latin typeface="Titillium Lt" panose="00000400000000000000" pitchFamily="2" charset="0"/>
              </a:rPr>
              <a:t>dapat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meningkatkan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hasil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akurasi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dalam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bidang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komputasi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berpotensi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untuk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dikembangkan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lebih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lanjut</a:t>
            </a:r>
            <a:r>
              <a:rPr lang="en-US" sz="1400" dirty="0">
                <a:latin typeface="Titillium Lt" panose="00000400000000000000" pitchFamily="2" charset="0"/>
              </a:rPr>
              <a:t>. Hal </a:t>
            </a:r>
            <a:r>
              <a:rPr lang="en-US" sz="1400" dirty="0" err="1">
                <a:latin typeface="Titillium Lt" panose="00000400000000000000" pitchFamily="2" charset="0"/>
              </a:rPr>
              <a:t>ini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didukung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secara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langsung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oleh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hasil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akurasi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dalam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penelitian</a:t>
            </a:r>
            <a:r>
              <a:rPr lang="en-US" sz="1400" dirty="0">
                <a:latin typeface="Titillium Lt" panose="00000400000000000000" pitchFamily="2" charset="0"/>
              </a:rPr>
              <a:t>.</a:t>
            </a:r>
          </a:p>
          <a:p>
            <a:pPr marL="342900" indent="-342900" algn="just"/>
            <a:endParaRPr lang="en-US" sz="1400" dirty="0">
              <a:latin typeface="Titillium Lt" panose="00000400000000000000" pitchFamily="2" charset="0"/>
            </a:endParaRPr>
          </a:p>
          <a:p>
            <a:pPr marL="342900" indent="-342900" algn="just"/>
            <a:r>
              <a:rPr lang="en-US" sz="1400" dirty="0" err="1">
                <a:latin typeface="Titillium Lt" panose="00000400000000000000" pitchFamily="2" charset="0"/>
              </a:rPr>
              <a:t>Penambahan</a:t>
            </a:r>
            <a:r>
              <a:rPr lang="en-US" sz="1400" dirty="0">
                <a:latin typeface="Titillium Lt" panose="00000400000000000000" pitchFamily="2" charset="0"/>
              </a:rPr>
              <a:t> Process Improvement Features Selection </a:t>
            </a:r>
            <a:r>
              <a:rPr lang="en-US" sz="1400" dirty="0" err="1">
                <a:latin typeface="Titillium Lt" panose="00000400000000000000" pitchFamily="2" charset="0"/>
              </a:rPr>
              <a:t>tidak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memberikan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peningkatan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akurasi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sedangkan</a:t>
            </a:r>
            <a:r>
              <a:rPr lang="en-US" sz="1400" dirty="0">
                <a:latin typeface="Titillium Lt" panose="00000400000000000000" pitchFamily="2" charset="0"/>
              </a:rPr>
              <a:t> proses Resampling </a:t>
            </a:r>
            <a:r>
              <a:rPr lang="en-US" sz="1400" dirty="0" err="1">
                <a:latin typeface="Titillium Lt" panose="00000400000000000000" pitchFamily="2" charset="0"/>
              </a:rPr>
              <a:t>bekerja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cukup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baik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dalam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meningkatkan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hasil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akurasi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sistem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prediksi</a:t>
            </a:r>
            <a:r>
              <a:rPr lang="en-US" sz="1400" smtClean="0">
                <a:latin typeface="Titillium Lt" panose="00000400000000000000" pitchFamily="2" charset="0"/>
              </a:rPr>
              <a:t>.</a:t>
            </a:r>
            <a:endParaRPr lang="en-US" sz="1400" dirty="0" smtClean="0">
              <a:latin typeface="Titillium Lt" panose="00000400000000000000" pitchFamily="2" charset="0"/>
            </a:endParaRPr>
          </a:p>
          <a:p>
            <a:pPr marL="342900" indent="-342900" algn="just"/>
            <a:endParaRPr lang="en-US" sz="1400" dirty="0" smtClean="0">
              <a:latin typeface="Titillium Lt" panose="00000400000000000000" pitchFamily="2" charset="0"/>
            </a:endParaRPr>
          </a:p>
          <a:p>
            <a:pPr>
              <a:buNone/>
            </a:pP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endParaRPr lang="en-US" sz="1400" dirty="0">
              <a:latin typeface="Titillium L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88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7657"/>
            <a:ext cx="6761100" cy="857400"/>
          </a:xfrm>
        </p:spPr>
        <p:txBody>
          <a:bodyPr/>
          <a:lstStyle/>
          <a:p>
            <a:r>
              <a:rPr lang="en-US" dirty="0" smtClean="0"/>
              <a:t>Improvement in the Future</a:t>
            </a:r>
            <a:endParaRPr lang="en-US" dirty="0"/>
          </a:p>
        </p:txBody>
      </p:sp>
      <p:grpSp>
        <p:nvGrpSpPr>
          <p:cNvPr id="5" name="Shape 4187"/>
          <p:cNvGrpSpPr/>
          <p:nvPr/>
        </p:nvGrpSpPr>
        <p:grpSpPr>
          <a:xfrm>
            <a:off x="914400" y="2204503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6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" name="Shape 4187"/>
          <p:cNvGrpSpPr/>
          <p:nvPr/>
        </p:nvGrpSpPr>
        <p:grpSpPr>
          <a:xfrm>
            <a:off x="882235" y="2711028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9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" name="Shape 4187"/>
          <p:cNvGrpSpPr/>
          <p:nvPr/>
        </p:nvGrpSpPr>
        <p:grpSpPr>
          <a:xfrm>
            <a:off x="876029" y="3195103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12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" name="Shape 4187"/>
          <p:cNvGrpSpPr/>
          <p:nvPr/>
        </p:nvGrpSpPr>
        <p:grpSpPr>
          <a:xfrm>
            <a:off x="1305481" y="2452474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15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" name="Shape 4187"/>
          <p:cNvGrpSpPr/>
          <p:nvPr/>
        </p:nvGrpSpPr>
        <p:grpSpPr>
          <a:xfrm>
            <a:off x="1343247" y="2948911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18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" name="Shape 4187"/>
          <p:cNvGrpSpPr/>
          <p:nvPr/>
        </p:nvGrpSpPr>
        <p:grpSpPr>
          <a:xfrm>
            <a:off x="4432957" y="127549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23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" name="Shape 4187"/>
          <p:cNvGrpSpPr/>
          <p:nvPr/>
        </p:nvGrpSpPr>
        <p:grpSpPr>
          <a:xfrm>
            <a:off x="4424452" y="1908590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26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8" name="Shape 4187"/>
          <p:cNvGrpSpPr/>
          <p:nvPr/>
        </p:nvGrpSpPr>
        <p:grpSpPr>
          <a:xfrm>
            <a:off x="4430017" y="2516545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29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" name="Shape 4187"/>
          <p:cNvGrpSpPr/>
          <p:nvPr/>
        </p:nvGrpSpPr>
        <p:grpSpPr>
          <a:xfrm>
            <a:off x="4887975" y="1569801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32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" name="Shape 4187"/>
          <p:cNvGrpSpPr/>
          <p:nvPr/>
        </p:nvGrpSpPr>
        <p:grpSpPr>
          <a:xfrm>
            <a:off x="4887975" y="2202052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35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" name="Shape 4187"/>
          <p:cNvGrpSpPr/>
          <p:nvPr/>
        </p:nvGrpSpPr>
        <p:grpSpPr>
          <a:xfrm>
            <a:off x="4432957" y="3103536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38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" name="Shape 4187"/>
          <p:cNvGrpSpPr/>
          <p:nvPr/>
        </p:nvGrpSpPr>
        <p:grpSpPr>
          <a:xfrm>
            <a:off x="4432957" y="3694535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41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" name="Shape 4187"/>
          <p:cNvGrpSpPr/>
          <p:nvPr/>
        </p:nvGrpSpPr>
        <p:grpSpPr>
          <a:xfrm>
            <a:off x="4432957" y="427881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44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" name="Shape 4187"/>
          <p:cNvGrpSpPr/>
          <p:nvPr/>
        </p:nvGrpSpPr>
        <p:grpSpPr>
          <a:xfrm>
            <a:off x="4887974" y="3441826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47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" name="Shape 4187"/>
          <p:cNvGrpSpPr/>
          <p:nvPr/>
        </p:nvGrpSpPr>
        <p:grpSpPr>
          <a:xfrm>
            <a:off x="4887973" y="4062645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50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" name="Shape 4187"/>
          <p:cNvGrpSpPr/>
          <p:nvPr/>
        </p:nvGrpSpPr>
        <p:grpSpPr>
          <a:xfrm>
            <a:off x="5316267" y="1980148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53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" name="Shape 4187"/>
          <p:cNvGrpSpPr/>
          <p:nvPr/>
        </p:nvGrpSpPr>
        <p:grpSpPr>
          <a:xfrm>
            <a:off x="5320351" y="2636424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56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" name="Shape 4187"/>
          <p:cNvGrpSpPr/>
          <p:nvPr/>
        </p:nvGrpSpPr>
        <p:grpSpPr>
          <a:xfrm>
            <a:off x="5322386" y="3278130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59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" name="Shape 4187"/>
          <p:cNvGrpSpPr/>
          <p:nvPr/>
        </p:nvGrpSpPr>
        <p:grpSpPr>
          <a:xfrm>
            <a:off x="5658426" y="237588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62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" name="Shape 4187"/>
          <p:cNvGrpSpPr/>
          <p:nvPr/>
        </p:nvGrpSpPr>
        <p:grpSpPr>
          <a:xfrm>
            <a:off x="5670498" y="3010852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65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" name="Shape 4187"/>
          <p:cNvGrpSpPr/>
          <p:nvPr/>
        </p:nvGrpSpPr>
        <p:grpSpPr>
          <a:xfrm>
            <a:off x="4887975" y="2832414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68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" name="Shape 4187"/>
          <p:cNvGrpSpPr/>
          <p:nvPr/>
        </p:nvGrpSpPr>
        <p:grpSpPr>
          <a:xfrm>
            <a:off x="6070690" y="2735746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71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3" name="Title 1"/>
          <p:cNvSpPr txBox="1">
            <a:spLocks/>
          </p:cNvSpPr>
          <p:nvPr/>
        </p:nvSpPr>
        <p:spPr>
          <a:xfrm>
            <a:off x="5843815" y="1139457"/>
            <a:ext cx="2041258" cy="12364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dirty="0" smtClean="0">
                <a:latin typeface="Titillium" panose="00000500000000000000" pitchFamily="2" charset="0"/>
              </a:rPr>
              <a:t>More </a:t>
            </a:r>
          </a:p>
          <a:p>
            <a:r>
              <a:rPr lang="en-US" dirty="0" smtClean="0">
                <a:latin typeface="Titillium" panose="00000500000000000000" pitchFamily="2" charset="0"/>
              </a:rPr>
              <a:t>Datasets</a:t>
            </a:r>
            <a:endParaRPr lang="en-US" dirty="0">
              <a:latin typeface="Titillium" panose="00000500000000000000" pitchFamily="2" charset="0"/>
            </a:endParaRPr>
          </a:p>
        </p:txBody>
      </p:sp>
      <p:sp>
        <p:nvSpPr>
          <p:cNvPr id="74" name="Notched Right Arrow 73"/>
          <p:cNvSpPr/>
          <p:nvPr/>
        </p:nvSpPr>
        <p:spPr>
          <a:xfrm>
            <a:off x="2470297" y="2644862"/>
            <a:ext cx="1588681" cy="488244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685800" y="895350"/>
            <a:ext cx="6781800" cy="0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78" name="Shape 4187"/>
          <p:cNvGrpSpPr/>
          <p:nvPr/>
        </p:nvGrpSpPr>
        <p:grpSpPr>
          <a:xfrm>
            <a:off x="1740062" y="2696942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79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" name="Shape 4187"/>
          <p:cNvGrpSpPr/>
          <p:nvPr/>
        </p:nvGrpSpPr>
        <p:grpSpPr>
          <a:xfrm>
            <a:off x="5324291" y="389894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82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" name="Shape 4187"/>
          <p:cNvGrpSpPr/>
          <p:nvPr/>
        </p:nvGrpSpPr>
        <p:grpSpPr>
          <a:xfrm>
            <a:off x="5670498" y="368498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85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7" name="Shape 4187"/>
          <p:cNvGrpSpPr/>
          <p:nvPr/>
        </p:nvGrpSpPr>
        <p:grpSpPr>
          <a:xfrm>
            <a:off x="6070690" y="3397838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88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0" name="Shape 4187"/>
          <p:cNvGrpSpPr/>
          <p:nvPr/>
        </p:nvGrpSpPr>
        <p:grpSpPr>
          <a:xfrm>
            <a:off x="6464522" y="3096384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91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6559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7657"/>
            <a:ext cx="6761100" cy="857400"/>
          </a:xfrm>
        </p:spPr>
        <p:txBody>
          <a:bodyPr/>
          <a:lstStyle/>
          <a:p>
            <a:r>
              <a:rPr lang="en-US" dirty="0" smtClean="0"/>
              <a:t>Improvement in the Future</a:t>
            </a:r>
            <a:endParaRPr lang="en-US" dirty="0"/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257283" y="2051457"/>
            <a:ext cx="2485918" cy="1369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dirty="0" smtClean="0">
                <a:latin typeface="Titillium" panose="00000500000000000000" pitchFamily="2" charset="0"/>
              </a:rPr>
              <a:t>New Techniques</a:t>
            </a:r>
            <a:endParaRPr lang="en-US" dirty="0">
              <a:latin typeface="Titillium" panose="00000500000000000000" pitchFamily="2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685800" y="895350"/>
            <a:ext cx="6781800" cy="0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93" name="Shape 4318"/>
          <p:cNvGrpSpPr/>
          <p:nvPr/>
        </p:nvGrpSpPr>
        <p:grpSpPr>
          <a:xfrm>
            <a:off x="3573079" y="1305144"/>
            <a:ext cx="2758807" cy="2646364"/>
            <a:chOff x="5241175" y="4959100"/>
            <a:chExt cx="539775" cy="517775"/>
          </a:xfrm>
          <a:solidFill>
            <a:srgbClr val="259BA7"/>
          </a:solidFill>
        </p:grpSpPr>
        <p:sp>
          <p:nvSpPr>
            <p:cNvPr id="94" name="Shape 43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43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43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43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43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43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0" name="Shape 4318"/>
          <p:cNvGrpSpPr/>
          <p:nvPr/>
        </p:nvGrpSpPr>
        <p:grpSpPr>
          <a:xfrm rot="1198402">
            <a:off x="2941609" y="1769089"/>
            <a:ext cx="741150" cy="710943"/>
            <a:chOff x="5241175" y="4959100"/>
            <a:chExt cx="539775" cy="517775"/>
          </a:xfrm>
          <a:solidFill>
            <a:srgbClr val="448880"/>
          </a:solidFill>
        </p:grpSpPr>
        <p:sp>
          <p:nvSpPr>
            <p:cNvPr id="101" name="Shape 43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43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43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43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43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43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7" name="Shape 4318"/>
          <p:cNvGrpSpPr/>
          <p:nvPr/>
        </p:nvGrpSpPr>
        <p:grpSpPr>
          <a:xfrm rot="20120784">
            <a:off x="3941466" y="4111739"/>
            <a:ext cx="451251" cy="432859"/>
            <a:chOff x="5241175" y="4959100"/>
            <a:chExt cx="539775" cy="517775"/>
          </a:xfrm>
          <a:solidFill>
            <a:srgbClr val="259BA7"/>
          </a:solidFill>
        </p:grpSpPr>
        <p:sp>
          <p:nvSpPr>
            <p:cNvPr id="108" name="Shape 43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43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43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43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43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43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4" name="Shape 4318"/>
          <p:cNvGrpSpPr/>
          <p:nvPr/>
        </p:nvGrpSpPr>
        <p:grpSpPr>
          <a:xfrm rot="17721955">
            <a:off x="5859462" y="3363421"/>
            <a:ext cx="1292203" cy="1239536"/>
            <a:chOff x="5241175" y="4959100"/>
            <a:chExt cx="539775" cy="517775"/>
          </a:xfrm>
          <a:solidFill>
            <a:srgbClr val="448880"/>
          </a:solidFill>
        </p:grpSpPr>
        <p:sp>
          <p:nvSpPr>
            <p:cNvPr id="115" name="Shape 43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43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43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43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43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43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692049" y="2062552"/>
            <a:ext cx="111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448880"/>
                </a:solidFill>
                <a:latin typeface="Titillium" panose="00000500000000000000" pitchFamily="2" charset="0"/>
              </a:rPr>
              <a:t>XGBoost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929605" y="4597540"/>
            <a:ext cx="148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HAN Architecture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87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3" grpId="0"/>
      <p:bldP spid="12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Shape 4038"/>
          <p:cNvSpPr txBox="1">
            <a:spLocks noGrp="1"/>
          </p:cNvSpPr>
          <p:nvPr>
            <p:ph type="ctrTitle" idx="4294967295"/>
          </p:nvPr>
        </p:nvSpPr>
        <p:spPr>
          <a:xfrm>
            <a:off x="685800" y="1504950"/>
            <a:ext cx="48639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80BFB7"/>
                </a:solidFill>
              </a:rPr>
              <a:t>THANKS!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2812869"/>
            <a:ext cx="464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dirty="0">
                <a:solidFill>
                  <a:srgbClr val="D3EBD5"/>
                </a:solidFill>
                <a:latin typeface="Dosis Light" panose="02010303020202060003" pitchFamily="2" charset="0"/>
              </a:rPr>
              <a:t>Sistem Prediksi Kepribadian </a:t>
            </a:r>
            <a:br>
              <a:rPr lang="en" sz="2400" dirty="0">
                <a:solidFill>
                  <a:srgbClr val="D3EBD5"/>
                </a:solidFill>
                <a:latin typeface="Dosis Light" panose="02010303020202060003" pitchFamily="2" charset="0"/>
              </a:rPr>
            </a:br>
            <a:r>
              <a:rPr lang="en" sz="2400" dirty="0">
                <a:solidFill>
                  <a:srgbClr val="D3EBD5"/>
                </a:solidFill>
                <a:latin typeface="Dosis Light" panose="02010303020202060003" pitchFamily="2" charset="0"/>
              </a:rPr>
              <a:t>Big Five Personality Berdasarkan </a:t>
            </a:r>
            <a:br>
              <a:rPr lang="en" sz="2400" dirty="0">
                <a:solidFill>
                  <a:srgbClr val="D3EBD5"/>
                </a:solidFill>
                <a:latin typeface="Dosis Light" panose="02010303020202060003" pitchFamily="2" charset="0"/>
              </a:rPr>
            </a:br>
            <a:r>
              <a:rPr lang="en" sz="2400" dirty="0">
                <a:solidFill>
                  <a:srgbClr val="D3EBD5"/>
                </a:solidFill>
                <a:latin typeface="Dosis Light" panose="02010303020202060003" pitchFamily="2" charset="0"/>
              </a:rPr>
              <a:t>Data Pengguna Facebook</a:t>
            </a:r>
            <a:endParaRPr lang="en-US" sz="2400" dirty="0">
              <a:solidFill>
                <a:srgbClr val="D3EBD5"/>
              </a:solidFill>
              <a:latin typeface="Dosis Light" panose="02010303020202060003" pitchFamily="2" charset="0"/>
            </a:endParaRPr>
          </a:p>
        </p:txBody>
      </p:sp>
      <p:sp>
        <p:nvSpPr>
          <p:cNvPr id="5" name="Shape 3851"/>
          <p:cNvSpPr txBox="1">
            <a:spLocks/>
          </p:cNvSpPr>
          <p:nvPr/>
        </p:nvSpPr>
        <p:spPr>
          <a:xfrm>
            <a:off x="838200" y="4051298"/>
            <a:ext cx="3200400" cy="323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spcBef>
                <a:spcPts val="0"/>
              </a:spcBef>
              <a:buFont typeface="Titillium Web Light"/>
              <a:buNone/>
            </a:pPr>
            <a:r>
              <a:rPr lang="en" sz="1400" b="1" dirty="0" smtClean="0">
                <a:solidFill>
                  <a:srgbClr val="259BA7"/>
                </a:solidFill>
                <a:latin typeface="Titillium" panose="00000500000000000000" pitchFamily="2" charset="0"/>
                <a:ea typeface="Titillium Web"/>
                <a:cs typeface="Titillium Web"/>
                <a:sym typeface="Titillium Web"/>
              </a:rPr>
              <a:t>Tommy Tandera &amp; Hendro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228" y="209550"/>
            <a:ext cx="6761100" cy="857400"/>
          </a:xfrm>
        </p:spPr>
        <p:txBody>
          <a:bodyPr/>
          <a:lstStyle/>
          <a:p>
            <a:r>
              <a:rPr lang="en-US" dirty="0" smtClean="0"/>
              <a:t>Personality Prediction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887" y="1047750"/>
            <a:ext cx="6761100" cy="533401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tillium Lt" panose="00000400000000000000" pitchFamily="2" charset="0"/>
              </a:rPr>
              <a:t>Based on Big Five Personality</a:t>
            </a:r>
          </a:p>
          <a:p>
            <a:pPr>
              <a:buNone/>
            </a:pPr>
            <a:endParaRPr lang="en-US" dirty="0">
              <a:latin typeface="Titillium Lt" panose="00000400000000000000" pitchFamily="2" charset="0"/>
            </a:endParaRPr>
          </a:p>
        </p:txBody>
      </p:sp>
      <p:pic>
        <p:nvPicPr>
          <p:cNvPr id="1026" name="Picture 2" descr="C:\xampp\htdocs\assets\personality icons\openness color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3420041"/>
            <a:ext cx="990601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xampp\htdocs\assets\personality icons\conscientiousness2 colo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29441"/>
            <a:ext cx="990601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xampp\htdocs\assets\personality icons\extraversion colo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116" y="3412103"/>
            <a:ext cx="1006475" cy="100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xampp\htdocs\assets\personality icons\agreeableness color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459435"/>
            <a:ext cx="930612" cy="93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xampp\htdocs\assets\personality icons\neuroticism colore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487966"/>
            <a:ext cx="930612" cy="93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00200" y="2101268"/>
            <a:ext cx="1592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Conscientiousness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8847" y="3043673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Openness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0729" y="3043673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Extraversion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98454" y="2099779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Agreeableness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13711" y="3118471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Neuroticism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05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Social Media Usage </a:t>
            </a:r>
            <a:endParaRPr lang="en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46083268"/>
              </p:ext>
            </p:extLst>
          </p:nvPr>
        </p:nvGraphicFramePr>
        <p:xfrm>
          <a:off x="457200" y="1123950"/>
          <a:ext cx="6629400" cy="3468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hape 3870"/>
          <p:cNvSpPr txBox="1">
            <a:spLocks/>
          </p:cNvSpPr>
          <p:nvPr/>
        </p:nvSpPr>
        <p:spPr>
          <a:xfrm>
            <a:off x="2895600" y="4552950"/>
            <a:ext cx="2667000" cy="4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sz="1400" dirty="0" smtClean="0">
                <a:solidFill>
                  <a:srgbClr val="448880"/>
                </a:solidFill>
                <a:latin typeface="Dosis" panose="02010503020202060003" pitchFamily="2" charset="0"/>
              </a:rPr>
              <a:t>S</a:t>
            </a:r>
            <a:r>
              <a:rPr lang="en" sz="1400" dirty="0" smtClean="0">
                <a:solidFill>
                  <a:srgbClr val="448880"/>
                </a:solidFill>
                <a:latin typeface="Dosis" panose="02010503020202060003" pitchFamily="2" charset="0"/>
              </a:rPr>
              <a:t>ource: statista.com</a:t>
            </a:r>
            <a:endParaRPr lang="en" sz="14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3867150"/>
            <a:ext cx="4811700" cy="819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Metodologi</a:t>
            </a:r>
            <a:endParaRPr lang="en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85800" y="3867150"/>
            <a:ext cx="5257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3858"/>
          <p:cNvSpPr txBox="1">
            <a:spLocks/>
          </p:cNvSpPr>
          <p:nvPr/>
        </p:nvSpPr>
        <p:spPr>
          <a:xfrm>
            <a:off x="685800" y="3181350"/>
            <a:ext cx="4811700" cy="80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" dirty="0" smtClean="0"/>
              <a:t>2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6754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3350"/>
            <a:ext cx="6761100" cy="857400"/>
          </a:xfrm>
        </p:spPr>
        <p:txBody>
          <a:bodyPr/>
          <a:lstStyle/>
          <a:p>
            <a:r>
              <a:rPr lang="en-US" dirty="0" err="1" smtClean="0"/>
              <a:t>Distribusi</a:t>
            </a:r>
            <a:r>
              <a:rPr lang="en-US" dirty="0" smtClean="0"/>
              <a:t> Dataset </a:t>
            </a:r>
            <a:r>
              <a:rPr lang="en-US" dirty="0" err="1" smtClean="0"/>
              <a:t>Penelitian</a:t>
            </a:r>
            <a:endParaRPr lang="en-US" dirty="0"/>
          </a:p>
        </p:txBody>
      </p:sp>
      <p:graphicFrame>
        <p:nvGraphicFramePr>
          <p:cNvPr id="4" name="Shape 3938"/>
          <p:cNvGraphicFramePr/>
          <p:nvPr>
            <p:extLst>
              <p:ext uri="{D42A27DB-BD31-4B8C-83A1-F6EECF244321}">
                <p14:modId xmlns:p14="http://schemas.microsoft.com/office/powerpoint/2010/main" val="4154842211"/>
              </p:ext>
            </p:extLst>
          </p:nvPr>
        </p:nvGraphicFramePr>
        <p:xfrm>
          <a:off x="914400" y="1657351"/>
          <a:ext cx="6448314" cy="1295400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758600"/>
                <a:gridCol w="868778"/>
                <a:gridCol w="1418054"/>
                <a:gridCol w="1117033"/>
                <a:gridCol w="1168816"/>
                <a:gridCol w="1117033"/>
              </a:tblGrid>
              <a:tr h="431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Yes</a:t>
                      </a:r>
                      <a:endParaRPr lang="en" sz="12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176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130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96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134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99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No</a:t>
                      </a:r>
                      <a:endParaRPr lang="en" sz="12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74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120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154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116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151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hape 3976"/>
          <p:cNvSpPr txBox="1">
            <a:spLocks/>
          </p:cNvSpPr>
          <p:nvPr/>
        </p:nvSpPr>
        <p:spPr>
          <a:xfrm>
            <a:off x="2533650" y="1320650"/>
            <a:ext cx="3543300" cy="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en" sz="1600" b="1" dirty="0" smtClean="0"/>
              <a:t>Dataset myPersonality (250 users)</a:t>
            </a:r>
            <a:endParaRPr lang="en" sz="1600" b="1" dirty="0"/>
          </a:p>
        </p:txBody>
      </p:sp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3608620972"/>
              </p:ext>
            </p:extLst>
          </p:nvPr>
        </p:nvGraphicFramePr>
        <p:xfrm>
          <a:off x="914400" y="3486150"/>
          <a:ext cx="6448314" cy="1295400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758600"/>
                <a:gridCol w="868778"/>
                <a:gridCol w="1418054"/>
                <a:gridCol w="1117033"/>
                <a:gridCol w="1168816"/>
                <a:gridCol w="1117033"/>
              </a:tblGrid>
              <a:tr h="431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Yes</a:t>
                      </a:r>
                      <a:endParaRPr lang="en" sz="12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97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63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38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81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50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No</a:t>
                      </a:r>
                      <a:endParaRPr lang="en" sz="12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53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87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112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69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100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/>
          </p:cNvSpPr>
          <p:nvPr/>
        </p:nvSpPr>
        <p:spPr>
          <a:xfrm>
            <a:off x="2324100" y="3181350"/>
            <a:ext cx="3962400" cy="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en" sz="1600" b="1" dirty="0" smtClean="0"/>
              <a:t>Dataset manual gathering (150 users)</a:t>
            </a:r>
            <a:endParaRPr lang="en" sz="1600" b="1" dirty="0"/>
          </a:p>
        </p:txBody>
      </p:sp>
    </p:spTree>
    <p:extLst>
      <p:ext uri="{BB962C8B-B14F-4D97-AF65-F5344CB8AC3E}">
        <p14:creationId xmlns:p14="http://schemas.microsoft.com/office/powerpoint/2010/main" val="136642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3350"/>
            <a:ext cx="6761100" cy="857400"/>
          </a:xfrm>
        </p:spPr>
        <p:txBody>
          <a:bodyPr/>
          <a:lstStyle/>
          <a:p>
            <a:r>
              <a:rPr lang="en-US" dirty="0" err="1" smtClean="0"/>
              <a:t>Distribusi</a:t>
            </a:r>
            <a:r>
              <a:rPr lang="en-US" dirty="0" smtClean="0"/>
              <a:t> Dataset </a:t>
            </a:r>
            <a:r>
              <a:rPr lang="en-US" dirty="0" err="1" smtClean="0"/>
              <a:t>Penelitian</a:t>
            </a:r>
            <a:endParaRPr lang="en-US" dirty="0"/>
          </a:p>
        </p:txBody>
      </p:sp>
      <p:graphicFrame>
        <p:nvGraphicFramePr>
          <p:cNvPr id="4" name="Shape 3938"/>
          <p:cNvGraphicFramePr/>
          <p:nvPr>
            <p:extLst>
              <p:ext uri="{D42A27DB-BD31-4B8C-83A1-F6EECF244321}">
                <p14:modId xmlns:p14="http://schemas.microsoft.com/office/powerpoint/2010/main" val="2789417777"/>
              </p:ext>
            </p:extLst>
          </p:nvPr>
        </p:nvGraphicFramePr>
        <p:xfrm>
          <a:off x="914400" y="1657351"/>
          <a:ext cx="6448314" cy="1295400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758600"/>
                <a:gridCol w="868778"/>
                <a:gridCol w="1418054"/>
                <a:gridCol w="1117033"/>
                <a:gridCol w="1168816"/>
                <a:gridCol w="1117033"/>
              </a:tblGrid>
              <a:tr h="431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Yes</a:t>
                      </a:r>
                      <a:endParaRPr lang="en" sz="12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273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193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134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215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149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No</a:t>
                      </a:r>
                      <a:endParaRPr lang="en" sz="12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127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207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266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185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251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hape 3976"/>
          <p:cNvSpPr txBox="1">
            <a:spLocks/>
          </p:cNvSpPr>
          <p:nvPr/>
        </p:nvSpPr>
        <p:spPr>
          <a:xfrm>
            <a:off x="2533650" y="1320650"/>
            <a:ext cx="3543300" cy="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en" sz="1600" b="1" dirty="0" smtClean="0"/>
              <a:t>Dataset </a:t>
            </a:r>
            <a:r>
              <a:rPr lang="id-ID" sz="1600" b="1" dirty="0" smtClean="0"/>
              <a:t>Combine </a:t>
            </a:r>
            <a:r>
              <a:rPr lang="en" sz="1600" b="1" dirty="0" smtClean="0"/>
              <a:t>(</a:t>
            </a:r>
            <a:r>
              <a:rPr lang="id-ID" sz="1600" b="1" dirty="0" smtClean="0"/>
              <a:t>400</a:t>
            </a:r>
            <a:r>
              <a:rPr lang="en" sz="1600" b="1" dirty="0" smtClean="0"/>
              <a:t> users)</a:t>
            </a:r>
            <a:endParaRPr lang="en" sz="1600" b="1" dirty="0"/>
          </a:p>
        </p:txBody>
      </p:sp>
    </p:spTree>
    <p:extLst>
      <p:ext uri="{BB962C8B-B14F-4D97-AF65-F5344CB8AC3E}">
        <p14:creationId xmlns:p14="http://schemas.microsoft.com/office/powerpoint/2010/main" val="34959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tillium Lt" panose="00000400000000000000" pitchFamily="2" charset="0"/>
              </a:rPr>
              <a:t>Dataset </a:t>
            </a:r>
            <a:r>
              <a:rPr lang="en-US" dirty="0" err="1" smtClean="0">
                <a:latin typeface="Titillium Lt" panose="00000400000000000000" pitchFamily="2" charset="0"/>
              </a:rPr>
              <a:t>myPersonality</a:t>
            </a:r>
            <a:endParaRPr lang="en-US" dirty="0" smtClean="0">
              <a:latin typeface="Titillium Lt" panose="00000400000000000000" pitchFamily="2" charset="0"/>
            </a:endParaRPr>
          </a:p>
          <a:p>
            <a:endParaRPr lang="en-US" dirty="0"/>
          </a:p>
        </p:txBody>
      </p:sp>
      <p:graphicFrame>
        <p:nvGraphicFramePr>
          <p:cNvPr id="5" name="Shape 3938"/>
          <p:cNvGraphicFramePr/>
          <p:nvPr>
            <p:extLst>
              <p:ext uri="{D42A27DB-BD31-4B8C-83A1-F6EECF244321}">
                <p14:modId xmlns:p14="http://schemas.microsoft.com/office/powerpoint/2010/main" val="3409907803"/>
              </p:ext>
            </p:extLst>
          </p:nvPr>
        </p:nvGraphicFramePr>
        <p:xfrm>
          <a:off x="838201" y="2190750"/>
          <a:ext cx="6781799" cy="2654935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838199"/>
                <a:gridCol w="1150602"/>
                <a:gridCol w="685694"/>
                <a:gridCol w="714891"/>
                <a:gridCol w="705160"/>
                <a:gridCol w="716839"/>
                <a:gridCol w="726572"/>
                <a:gridCol w="1243842"/>
              </a:tblGrid>
              <a:tr h="431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500" dirty="0" err="1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Auth</a:t>
                      </a:r>
                      <a:r>
                        <a:rPr lang="en-US" sz="1500" baseline="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 ID</a:t>
                      </a: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Status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cEXT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cNEU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cAGR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cCON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cOPN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DATE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b7b7764cfa1c523e4e93ab2a79a946c4</a:t>
                      </a: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likes the sound of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thunder…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6/19/2009 15:21</a:t>
                      </a: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318bf822d4f2bd3920367560218619c0</a:t>
                      </a: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has bed bugs.....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ewwwww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!...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6/27/2009 23:21</a:t>
                      </a: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ecbddbfe00e0f83cfdb802a7186061c7</a:t>
                      </a: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is stuck on Band-Aid brand,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cuz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 Band-Aid's stuck on me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!...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6/28/2009 5:03</a:t>
                      </a: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03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1915</Words>
  <Application>Microsoft Office PowerPoint</Application>
  <PresentationFormat>On-screen Show (16:9)</PresentationFormat>
  <Paragraphs>821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Titillium</vt:lpstr>
      <vt:lpstr>Dosis Light</vt:lpstr>
      <vt:lpstr>Titillium Web</vt:lpstr>
      <vt:lpstr>Titillium Web Light</vt:lpstr>
      <vt:lpstr>Titillium Up</vt:lpstr>
      <vt:lpstr>Wingdings</vt:lpstr>
      <vt:lpstr>Titillium Bd</vt:lpstr>
      <vt:lpstr>Titillium Lt</vt:lpstr>
      <vt:lpstr>Dosis</vt:lpstr>
      <vt:lpstr>Mowbray template</vt:lpstr>
      <vt:lpstr>Sistem Prediksi Kepribadian  Big Five Personality Berdasarkan  Data Pengguna Facebook</vt:lpstr>
      <vt:lpstr>Latar Belakang</vt:lpstr>
      <vt:lpstr>PowerPoint Presentation</vt:lpstr>
      <vt:lpstr>Personality Prediction</vt:lpstr>
      <vt:lpstr>Social Media Usage </vt:lpstr>
      <vt:lpstr>Metodologi</vt:lpstr>
      <vt:lpstr>Distribusi Dataset Penelitian</vt:lpstr>
      <vt:lpstr>Distribusi Dataset Penelitian</vt:lpstr>
      <vt:lpstr>Dataset</vt:lpstr>
      <vt:lpstr>Dataset</vt:lpstr>
      <vt:lpstr>PROCESS</vt:lpstr>
      <vt:lpstr>Word Preprocessing</vt:lpstr>
      <vt:lpstr>Word Preprocessing</vt:lpstr>
      <vt:lpstr>Building Model</vt:lpstr>
      <vt:lpstr>Machine Learning Classifiers</vt:lpstr>
      <vt:lpstr>Model Testing &amp; Classification</vt:lpstr>
      <vt:lpstr>Improvement Process</vt:lpstr>
      <vt:lpstr>Testing  Scenario</vt:lpstr>
      <vt:lpstr>Hasil </vt:lpstr>
      <vt:lpstr>Traditional Machine Learning Result  on myPersonality Dataset</vt:lpstr>
      <vt:lpstr>Traditional Machine Learning Result  on Manual Gathering Dataset</vt:lpstr>
      <vt:lpstr>Traditional Machine Learning Result  on Combine Dataset</vt:lpstr>
      <vt:lpstr>PowerPoint Presentation</vt:lpstr>
      <vt:lpstr>Deep Learning Result  on myPersonality Dataset</vt:lpstr>
      <vt:lpstr>Deep Learning Result  on Manual Gathering Dataset</vt:lpstr>
      <vt:lpstr>Deep Learning Result  on Combine Dataset</vt:lpstr>
      <vt:lpstr>PowerPoint Presentation</vt:lpstr>
      <vt:lpstr>PowerPoint Presentation</vt:lpstr>
      <vt:lpstr>Kesimpulan </vt:lpstr>
      <vt:lpstr>Kesimpulan</vt:lpstr>
      <vt:lpstr>Kesimpulan</vt:lpstr>
      <vt:lpstr>Improvement in the Future</vt:lpstr>
      <vt:lpstr>Improvement in the Future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Prediksi Kepribadian Big Five Personality Berdasarkan Data Pengguna Facebook</dc:title>
  <dc:creator>Tom-pc</dc:creator>
  <cp:lastModifiedBy>Tommy Tandera</cp:lastModifiedBy>
  <cp:revision>132</cp:revision>
  <dcterms:modified xsi:type="dcterms:W3CDTF">2017-07-27T03:19:34Z</dcterms:modified>
</cp:coreProperties>
</file>