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90" r:id="rId3"/>
    <p:sldId id="317" r:id="rId4"/>
    <p:sldId id="316" r:id="rId5"/>
    <p:sldId id="261" r:id="rId6"/>
    <p:sldId id="288" r:id="rId7"/>
    <p:sldId id="300" r:id="rId8"/>
    <p:sldId id="331" r:id="rId9"/>
    <p:sldId id="322" r:id="rId10"/>
    <p:sldId id="323" r:id="rId11"/>
    <p:sldId id="292" r:id="rId12"/>
    <p:sldId id="293" r:id="rId13"/>
    <p:sldId id="321" r:id="rId14"/>
    <p:sldId id="295" r:id="rId15"/>
    <p:sldId id="298" r:id="rId16"/>
    <p:sldId id="294" r:id="rId17"/>
    <p:sldId id="328" r:id="rId18"/>
    <p:sldId id="301" r:id="rId19"/>
    <p:sldId id="299" r:id="rId20"/>
    <p:sldId id="291" r:id="rId21"/>
    <p:sldId id="302" r:id="rId22"/>
    <p:sldId id="330" r:id="rId23"/>
    <p:sldId id="303" r:id="rId24"/>
    <p:sldId id="304" r:id="rId25"/>
    <p:sldId id="306" r:id="rId26"/>
    <p:sldId id="332" r:id="rId27"/>
    <p:sldId id="307" r:id="rId28"/>
    <p:sldId id="308" r:id="rId29"/>
    <p:sldId id="310" r:id="rId30"/>
    <p:sldId id="309" r:id="rId31"/>
    <p:sldId id="329" r:id="rId32"/>
    <p:sldId id="311" r:id="rId33"/>
    <p:sldId id="313" r:id="rId34"/>
    <p:sldId id="279" r:id="rId35"/>
  </p:sldIdLst>
  <p:sldSz cx="9144000" cy="5143500" type="screen16x9"/>
  <p:notesSz cx="6858000" cy="9144000"/>
  <p:embeddedFontLst>
    <p:embeddedFont>
      <p:font typeface="Titillium Lt" panose="00000400000000000000" pitchFamily="2" charset="0"/>
      <p:regular r:id="rId37"/>
      <p:italic r:id="rId38"/>
    </p:embeddedFont>
    <p:embeddedFont>
      <p:font typeface="Titillium Bd" panose="00000800000000000000" pitchFamily="2" charset="0"/>
      <p:bold r:id="rId39"/>
      <p:boldItalic r:id="rId40"/>
    </p:embeddedFont>
    <p:embeddedFont>
      <p:font typeface="Titillium Web Light" panose="020B0604020202020204" charset="0"/>
      <p:regular r:id="rId41"/>
      <p:bold r:id="rId42"/>
      <p:italic r:id="rId43"/>
      <p:boldItalic r:id="rId44"/>
    </p:embeddedFont>
    <p:embeddedFont>
      <p:font typeface="Dosis" panose="02010503020202060003" pitchFamily="2" charset="0"/>
      <p:regular r:id="rId45"/>
      <p:bold r:id="rId46"/>
    </p:embeddedFont>
    <p:embeddedFont>
      <p:font typeface="Titillium" panose="00000500000000000000" pitchFamily="2" charset="0"/>
      <p:regular r:id="rId47"/>
      <p:bold r:id="rId48"/>
      <p:italic r:id="rId49"/>
      <p:boldItalic r:id="rId50"/>
    </p:embeddedFont>
    <p:embeddedFont>
      <p:font typeface="Titillium Up" panose="00000500000000000000" pitchFamily="2" charset="0"/>
      <p:italic r:id="rId51"/>
      <p:boldItalic r:id="rId52"/>
    </p:embeddedFont>
    <p:embeddedFont>
      <p:font typeface="Titillium Web" panose="020B0604020202020204" charset="0"/>
      <p:regular r:id="rId53"/>
      <p:bold r:id="rId54"/>
      <p:italic r:id="rId55"/>
      <p:boldItalic r:id="rId56"/>
    </p:embeddedFont>
    <p:embeddedFont>
      <p:font typeface="Dosis Light" panose="02010303020202060003" pitchFamily="2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259BA7"/>
    <a:srgbClr val="448880"/>
    <a:srgbClr val="4D3E0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1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103360"/>
        <c:axId val="343104896"/>
      </c:barChart>
      <c:catAx>
        <c:axId val="343103360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id-ID"/>
          </a:p>
        </c:txPr>
        <c:crossAx val="343104896"/>
        <c:crosses val="autoZero"/>
        <c:auto val="1"/>
        <c:lblAlgn val="ctr"/>
        <c:lblOffset val="100"/>
        <c:noMultiLvlLbl val="0"/>
      </c:catAx>
      <c:valAx>
        <c:axId val="34310489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43103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id-ID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Traditional </a:t>
            </a: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343730816"/>
        <c:axId val="343736704"/>
      </c:barChart>
      <c:catAx>
        <c:axId val="34373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id-ID"/>
          </a:p>
        </c:txPr>
        <c:crossAx val="343736704"/>
        <c:crosses val="autoZero"/>
        <c:auto val="1"/>
        <c:lblAlgn val="ctr"/>
        <c:lblOffset val="100"/>
        <c:noMultiLvlLbl val="0"/>
      </c:catAx>
      <c:valAx>
        <c:axId val="3437367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id-ID"/>
          </a:p>
        </c:txPr>
        <c:crossAx val="3437308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346146688"/>
        <c:axId val="346148224"/>
      </c:barChart>
      <c:catAx>
        <c:axId val="34614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id-ID"/>
          </a:p>
        </c:txPr>
        <c:crossAx val="346148224"/>
        <c:crosses val="autoZero"/>
        <c:auto val="1"/>
        <c:lblAlgn val="ctr"/>
        <c:lblOffset val="100"/>
        <c:noMultiLvlLbl val="0"/>
      </c:catAx>
      <c:valAx>
        <c:axId val="3461482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461466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346759168"/>
        <c:axId val="342024960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346762624"/>
        <c:axId val="342026496"/>
      </c:lineChart>
      <c:catAx>
        <c:axId val="346759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42024960"/>
        <c:crosses val="autoZero"/>
        <c:auto val="1"/>
        <c:lblAlgn val="ctr"/>
        <c:lblOffset val="100"/>
        <c:noMultiLvlLbl val="0"/>
      </c:catAx>
      <c:valAx>
        <c:axId val="3420249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46759168"/>
        <c:crosses val="autoZero"/>
        <c:crossBetween val="between"/>
      </c:valAx>
      <c:valAx>
        <c:axId val="342026496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46762624"/>
        <c:crosses val="max"/>
        <c:crossBetween val="between"/>
      </c:valAx>
      <c:catAx>
        <c:axId val="346762624"/>
        <c:scaling>
          <c:orientation val="minMax"/>
        </c:scaling>
        <c:delete val="1"/>
        <c:axPos val="b"/>
        <c:majorTickMark val="out"/>
        <c:minorTickMark val="none"/>
        <c:tickLblPos val="nextTo"/>
        <c:crossAx val="342026496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id-ID" sz="2000" dirty="0" smtClean="0">
              <a:latin typeface="Titillium Up" panose="00000500000000000000" pitchFamily="2" charset="0"/>
            </a:rPr>
            <a:t>Traditional </a:t>
          </a:r>
          <a:r>
            <a:rPr lang="en-US" sz="2000" dirty="0" smtClean="0">
              <a:latin typeface="Titillium Up" panose="00000500000000000000" pitchFamily="2" charset="0"/>
            </a:rPr>
            <a:t>Machine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CD8E5749-33D2-4021-843C-ABA417B43CCB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LIWC (85 features)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C0D1D03F-273B-4019-89EB-A44252A6E974}" type="parTrans" cxnId="{A0F2482E-C3E3-46C1-8516-0599A4B0B977}">
      <dgm:prSet/>
      <dgm:spPr/>
      <dgm:t>
        <a:bodyPr/>
        <a:lstStyle/>
        <a:p>
          <a:endParaRPr lang="en-US"/>
        </a:p>
      </dgm:t>
    </dgm:pt>
    <dgm:pt modelId="{8992BE45-A0C2-478A-AD85-F6BA1B6FFD2B}" type="sibTrans" cxnId="{A0F2482E-C3E3-46C1-8516-0599A4B0B977}">
      <dgm:prSet/>
      <dgm:spPr/>
      <dgm:t>
        <a:bodyPr/>
        <a:lstStyle/>
        <a:p>
          <a:endParaRPr lang="en-US"/>
        </a:p>
      </dgm:t>
    </dgm:pt>
    <dgm:pt modelId="{7AA64D14-7702-465B-9E47-150314A6417D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SPLICE (94 features)</a:t>
          </a:r>
        </a:p>
      </dgm:t>
    </dgm:pt>
    <dgm:pt modelId="{EDF4A7CE-3349-44B7-9178-238ECFA533C8}" type="parTrans" cxnId="{AC78A10F-7AA0-448A-AEF2-789962AB942D}">
      <dgm:prSet/>
      <dgm:spPr/>
      <dgm:t>
        <a:bodyPr/>
        <a:lstStyle/>
        <a:p>
          <a:endParaRPr lang="en-US"/>
        </a:p>
      </dgm:t>
    </dgm:pt>
    <dgm:pt modelId="{F29CB691-52FF-4F33-99A8-0466DD4587D9}" type="sibTrans" cxnId="{AC78A10F-7AA0-448A-AEF2-789962AB942D}">
      <dgm:prSet/>
      <dgm:spPr/>
      <dgm:t>
        <a:bodyPr/>
        <a:lstStyle/>
        <a:p>
          <a:endParaRPr lang="en-US"/>
        </a:p>
      </dgm:t>
    </dgm:pt>
    <dgm:pt modelId="{596766DF-5FDF-47F8-A582-AD4DF730B00A}">
      <dgm:prSet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SNA (7 features)</a:t>
          </a:r>
        </a:p>
      </dgm:t>
    </dgm:pt>
    <dgm:pt modelId="{187903C5-DD65-4397-9E94-CE9B871ADC78}" type="parTrans" cxnId="{8B0C7C71-1669-4BD8-8BA8-412A98BB6074}">
      <dgm:prSet/>
      <dgm:spPr/>
      <dgm:t>
        <a:bodyPr/>
        <a:lstStyle/>
        <a:p>
          <a:endParaRPr lang="en-US"/>
        </a:p>
      </dgm:t>
    </dgm:pt>
    <dgm:pt modelId="{F80B9210-FF3D-4AE8-BB4A-D54B7AC84FE0}" type="sibTrans" cxnId="{8B0C7C71-1669-4BD8-8BA8-412A98BB6074}">
      <dgm:prSet/>
      <dgm:spPr/>
      <dgm:t>
        <a:bodyPr/>
        <a:lstStyle/>
        <a:p>
          <a:endParaRPr lang="en-US"/>
        </a:p>
      </dgm:t>
    </dgm:pt>
    <dgm:pt modelId="{6A6BFF0B-958E-4828-862B-CA2A5E39786F}">
      <dgm:prSet phldrT="[Text]" custT="1"/>
      <dgm:spPr/>
      <dgm:t>
        <a:bodyPr/>
        <a:lstStyle/>
        <a:p>
          <a:r>
            <a:rPr lang="en-US" sz="16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dirty="0" err="1" smtClean="0">
              <a:latin typeface="Titillium Lt" panose="00000400000000000000" pitchFamily="2" charset="0"/>
            </a:rPr>
            <a:t>GloVe</a:t>
          </a:r>
          <a:r>
            <a:rPr lang="en-US" sz="1600" dirty="0" smtClean="0">
              <a:latin typeface="Titillium Lt" panose="00000400000000000000" pitchFamily="2" charset="0"/>
            </a:rPr>
            <a:t>)</a:t>
          </a:r>
          <a:endParaRPr lang="en-US" sz="1600" dirty="0">
            <a:latin typeface="Titillium Up" panose="00000500000000000000" pitchFamily="2" charset="0"/>
          </a:endParaRPr>
        </a:p>
      </dgm:t>
    </dgm:pt>
    <dgm:pt modelId="{435ADC1C-3DAE-42D7-88AF-1D10A9BEF481}" type="parTrans" cxnId="{B08A0843-F9EE-438F-AD10-D0628CFAB0FF}">
      <dgm:prSet/>
      <dgm:spPr/>
      <dgm:t>
        <a:bodyPr/>
        <a:lstStyle/>
        <a:p>
          <a:endParaRPr lang="en-US"/>
        </a:p>
      </dgm:t>
    </dgm:pt>
    <dgm:pt modelId="{A2956DCC-6AB1-4350-9793-450EB0259C21}" type="sibTrans" cxnId="{B08A0843-F9EE-438F-AD10-D0628CFAB0FF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836" custLinFactNeighborY="-2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 custScaleY="120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X="-1498" custLinFactNeighborY="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17912-59EB-4DA2-82A7-108058EB5404}" type="presOf" srcId="{CD8E5749-33D2-4021-843C-ABA417B43CCB}" destId="{4AE26C4F-0AF7-48F6-91D1-39A5CEF50B9F}" srcOrd="0" destOrd="1" presId="urn:microsoft.com/office/officeart/2005/8/layout/vList2"/>
    <dgm:cxn modelId="{AC78A10F-7AA0-448A-AEF2-789962AB942D}" srcId="{DD462C62-4874-4FB9-9C3D-FAC93167EAE3}" destId="{7AA64D14-7702-465B-9E47-150314A6417D}" srcOrd="1" destOrd="0" parTransId="{EDF4A7CE-3349-44B7-9178-238ECFA533C8}" sibTransId="{F29CB691-52FF-4F33-99A8-0466DD4587D9}"/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4" presId="urn:microsoft.com/office/officeart/2005/8/layout/vList2"/>
    <dgm:cxn modelId="{8B0C7C71-1669-4BD8-8BA8-412A98BB6074}" srcId="{DD462C62-4874-4FB9-9C3D-FAC93167EAE3}" destId="{596766DF-5FDF-47F8-A582-AD4DF730B00A}" srcOrd="2" destOrd="0" parTransId="{187903C5-DD65-4397-9E94-CE9B871ADC78}" sibTransId="{F80B9210-FF3D-4AE8-BB4A-D54B7AC84FE0}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B08A0843-F9EE-438F-AD10-D0628CFAB0FF}" srcId="{5164667D-7817-4E1E-A2F0-D7FBAE3AE456}" destId="{6A6BFF0B-958E-4828-862B-CA2A5E39786F}" srcOrd="0" destOrd="0" parTransId="{435ADC1C-3DAE-42D7-88AF-1D10A9BEF481}" sibTransId="{A2956DCC-6AB1-4350-9793-450EB0259C21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F27E220C-755F-4232-AD0C-108031E70178}" type="presOf" srcId="{6A6BFF0B-958E-4828-862B-CA2A5E39786F}" destId="{4AE26C4F-0AF7-48F6-91D1-39A5CEF50B9F}" srcOrd="0" destOrd="5" presId="urn:microsoft.com/office/officeart/2005/8/layout/vList2"/>
    <dgm:cxn modelId="{D7CBBF94-3005-4723-B54A-53488E924F18}" type="presOf" srcId="{7AA64D14-7702-465B-9E47-150314A6417D}" destId="{4AE26C4F-0AF7-48F6-91D1-39A5CEF50B9F}" srcOrd="0" destOrd="2" presId="urn:microsoft.com/office/officeart/2005/8/layout/vList2"/>
    <dgm:cxn modelId="{A0F2482E-C3E3-46C1-8516-0599A4B0B977}" srcId="{DD462C62-4874-4FB9-9C3D-FAC93167EAE3}" destId="{CD8E5749-33D2-4021-843C-ABA417B43CCB}" srcOrd="0" destOrd="0" parTransId="{C0D1D03F-273B-4019-89EB-A44252A6E974}" sibTransId="{8992BE45-A0C2-478A-AD85-F6BA1B6FFD2B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9AE78737-EB43-4803-AC37-BF8C7C935EB2}" type="presOf" srcId="{596766DF-5FDF-47F8-A582-AD4DF730B00A}" destId="{4AE26C4F-0AF7-48F6-91D1-39A5CEF50B9F}" srcOrd="0" destOrd="3" presId="urn:microsoft.com/office/officeart/2005/8/layout/vList2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3"/>
          <a:ext cx="4240215" cy="38408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18752"/>
        <a:ext cx="4202717" cy="346587"/>
      </dsp:txXfrm>
    </dsp:sp>
    <dsp:sp modelId="{4AE26C4F-0AF7-48F6-91D1-39A5CEF50B9F}">
      <dsp:nvSpPr>
        <dsp:cNvPr id="0" name=""/>
        <dsp:cNvSpPr/>
      </dsp:nvSpPr>
      <dsp:spPr>
        <a:xfrm>
          <a:off x="0" y="387292"/>
          <a:ext cx="4240215" cy="177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LIWC (85 features)</a:t>
          </a:r>
          <a:endParaRPr lang="en-US" sz="16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SPLICE (94 features)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SNA (7 features)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Titillium Lt" panose="00000400000000000000" pitchFamily="2" charset="0"/>
            </a:rPr>
            <a:t>Word Embedding (obtained using </a:t>
          </a:r>
          <a:r>
            <a:rPr lang="en-US" sz="1600" kern="1200" dirty="0" err="1" smtClean="0">
              <a:latin typeface="Titillium Lt" panose="00000400000000000000" pitchFamily="2" charset="0"/>
            </a:rPr>
            <a:t>GloVe</a:t>
          </a:r>
          <a:r>
            <a:rPr lang="en-US" sz="1600" kern="1200" dirty="0" smtClean="0">
              <a:latin typeface="Titillium Lt" panose="00000400000000000000" pitchFamily="2" charset="0"/>
            </a:rPr>
            <a:t>)</a:t>
          </a:r>
          <a:endParaRPr lang="en-US" sz="1600" kern="1200" dirty="0">
            <a:latin typeface="Titillium Up" panose="00000500000000000000" pitchFamily="2" charset="0"/>
          </a:endParaRPr>
        </a:p>
      </dsp:txBody>
      <dsp:txXfrm>
        <a:off x="0" y="387292"/>
        <a:ext cx="4240215" cy="1777595"/>
      </dsp:txXfrm>
    </dsp:sp>
    <dsp:sp modelId="{55738AAA-5865-4ADF-9452-66ED89DADAD4}">
      <dsp:nvSpPr>
        <dsp:cNvPr id="0" name=""/>
        <dsp:cNvSpPr/>
      </dsp:nvSpPr>
      <dsp:spPr>
        <a:xfrm>
          <a:off x="0" y="2208765"/>
          <a:ext cx="4240215" cy="384085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8749" y="2227514"/>
        <a:ext cx="4202717" cy="346587"/>
      </dsp:txXfrm>
    </dsp:sp>
    <dsp:sp modelId="{15350D4F-E348-480D-8125-B06196054EC1}">
      <dsp:nvSpPr>
        <dsp:cNvPr id="0" name=""/>
        <dsp:cNvSpPr/>
      </dsp:nvSpPr>
      <dsp:spPr>
        <a:xfrm>
          <a:off x="0" y="2548973"/>
          <a:ext cx="4240215" cy="5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000" kern="1200" dirty="0" smtClean="0">
              <a:latin typeface="Titillium Up" panose="00000500000000000000" pitchFamily="2" charset="0"/>
            </a:rPr>
            <a:t>Traditional </a:t>
          </a:r>
          <a:r>
            <a:rPr lang="en-US" sz="2000" kern="1200" dirty="0" smtClean="0">
              <a:latin typeface="Titillium Up" panose="00000500000000000000" pitchFamily="2" charset="0"/>
            </a:rPr>
            <a:t>Machine 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548973"/>
        <a:ext cx="4240215" cy="567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372473"/>
          <a:ext cx="4240216" cy="47876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Improvement Process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395844"/>
        <a:ext cx="4193474" cy="432021"/>
      </dsp:txXfrm>
    </dsp:sp>
    <dsp:sp modelId="{CE2A2D90-F46A-48FE-B21D-AA2C5428E966}">
      <dsp:nvSpPr>
        <dsp:cNvPr id="0" name=""/>
        <dsp:cNvSpPr/>
      </dsp:nvSpPr>
      <dsp:spPr>
        <a:xfrm>
          <a:off x="0" y="847858"/>
          <a:ext cx="4240216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Features Selection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Resampling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847858"/>
        <a:ext cx="4240216" cy="702426"/>
      </dsp:txXfrm>
    </dsp:sp>
    <dsp:sp modelId="{4B498E33-6678-4D24-8786-DF0BFC17B0BA}">
      <dsp:nvSpPr>
        <dsp:cNvPr id="0" name=""/>
        <dsp:cNvSpPr/>
      </dsp:nvSpPr>
      <dsp:spPr>
        <a:xfrm>
          <a:off x="0" y="1524578"/>
          <a:ext cx="4240216" cy="47876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Accuracy Validation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1547949"/>
        <a:ext cx="4193474" cy="432021"/>
      </dsp:txXfrm>
    </dsp:sp>
    <dsp:sp modelId="{4AE26C4F-0AF7-48F6-91D1-39A5CEF50B9F}">
      <dsp:nvSpPr>
        <dsp:cNvPr id="0" name=""/>
        <dsp:cNvSpPr/>
      </dsp:nvSpPr>
      <dsp:spPr>
        <a:xfrm>
          <a:off x="0" y="2029048"/>
          <a:ext cx="4240216" cy="340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10-fold cross validation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029048"/>
        <a:ext cx="4240216" cy="34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0.82573</cdr:x>
      <cdr:y>0.26864</cdr:y>
    </cdr:from>
    <cdr:to>
      <cdr:x>0.92304</cdr:x>
      <cdr:y>0.32009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876800" y="1124823"/>
          <a:ext cx="574717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0.85153</cdr:x>
      <cdr:y>0.19584</cdr:y>
    </cdr:from>
    <cdr:to>
      <cdr:x>0.94884</cdr:x>
      <cdr:y>0.24729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5029200" y="820023"/>
          <a:ext cx="574717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0.30769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31528" y="1072918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0.52903</cdr:x>
      <cdr:y>0.30332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627244" y="1054620"/>
          <a:ext cx="49725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0.70961</cdr:x>
      <cdr:y>0.30503</cdr:y>
    </cdr:from>
    <cdr:to>
      <cdr:x>0.80691</cdr:x>
      <cdr:y>0.35649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191000" y="1277223"/>
          <a:ext cx="574658" cy="21547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18" y="770796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585" y="1380422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0.16667</cdr:x>
      <cdr:y>0.29431</cdr:y>
    </cdr:from>
    <cdr:to>
      <cdr:x>0.26398</cdr:x>
      <cdr:y>0.34293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066800" y="1304211"/>
          <a:ext cx="622862" cy="2154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0.29802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182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</a:t>
          </a:r>
          <a:r>
            <a:rPr lang="id-ID" sz="800" b="1" dirty="0" smtClean="0">
              <a:latin typeface="Titillium" panose="00000500000000000000" pitchFamily="2" charset="0"/>
            </a:rPr>
            <a:t>9</a:t>
          </a:r>
          <a:r>
            <a:rPr lang="en-US" sz="800" b="1" dirty="0" smtClean="0">
              <a:latin typeface="Titillium" panose="00000500000000000000" pitchFamily="2" charset="0"/>
            </a:rPr>
            <a:t>.</a:t>
          </a:r>
          <a:r>
            <a:rPr lang="id-ID" sz="800" b="1" dirty="0" smtClean="0">
              <a:latin typeface="Titillium" panose="00000500000000000000" pitchFamily="2" charset="0"/>
            </a:rPr>
            <a:t>31</a:t>
          </a:r>
          <a:r>
            <a:rPr lang="en-US" sz="800" b="1" dirty="0" smtClean="0">
              <a:latin typeface="Titillium" panose="00000500000000000000" pitchFamily="2" charset="0"/>
            </a:rPr>
            <a:t>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0.24273</cdr:y>
    </cdr:from>
    <cdr:to>
      <cdr:x>0.9881</cdr:x>
      <cdr:y>0.29134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54" y="1075611"/>
          <a:ext cx="626446" cy="2154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657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146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851"/>
          <p:cNvSpPr txBox="1">
            <a:spLocks/>
          </p:cNvSpPr>
          <p:nvPr/>
        </p:nvSpPr>
        <p:spPr>
          <a:xfrm>
            <a:off x="352425" y="3486150"/>
            <a:ext cx="38862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Tommy Tandera - 1701351231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Font typeface="Titillium Web Light"/>
              <a:buNone/>
            </a:pPr>
            <a:r>
              <a:rPr lang="en" sz="1800" b="1" dirty="0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Hendro -</a:t>
            </a:r>
            <a:r>
              <a:rPr lang="id-ID" sz="1800" b="1" smtClean="0">
                <a:solidFill>
                  <a:srgbClr val="D3EBD5"/>
                </a:solidFill>
                <a:latin typeface="Titillium Up" panose="00000500000000000000" pitchFamily="2" charset="0"/>
                <a:ea typeface="Titillium Web"/>
                <a:cs typeface="Titillium Web"/>
                <a:sym typeface="Titillium Web"/>
              </a:rPr>
              <a:t> 1701317080</a:t>
            </a:r>
            <a:endParaRPr lang="en" sz="1800" b="1" dirty="0" smtClean="0">
              <a:solidFill>
                <a:srgbClr val="D3EBD5"/>
              </a:solidFill>
              <a:latin typeface="Titillium Up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Manual Gathering</a:t>
            </a:r>
            <a:endParaRPr lang="en-US" dirty="0">
              <a:latin typeface="Titillium Lt" panose="00000400000000000000" pitchFamily="2" charset="0"/>
            </a:endParaRPr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2714463915"/>
              </p:ext>
            </p:extLst>
          </p:nvPr>
        </p:nvGraphicFramePr>
        <p:xfrm>
          <a:off x="838201" y="2190750"/>
          <a:ext cx="6781799" cy="247205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User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10208496777609200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 think it's going to run out of 20-30s theme bb…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 08:29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1558335764186290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Like, in TS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Puri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, 160, Make your own jersey, Wow, my boot…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10207297499594200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Merry Christmas everyone! , The Cross before me…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79143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</p:spPr>
        <p:txBody>
          <a:bodyPr/>
          <a:lstStyle/>
          <a:p>
            <a:r>
              <a:rPr lang="en-US" dirty="0" smtClean="0"/>
              <a:t>Word Preprocessing</a:t>
            </a:r>
            <a:endParaRPr lang="en-US" dirty="0"/>
          </a:p>
        </p:txBody>
      </p:sp>
      <p:sp>
        <p:nvSpPr>
          <p:cNvPr id="6" name="Shape 3988"/>
          <p:cNvSpPr txBox="1">
            <a:spLocks noGrp="1"/>
          </p:cNvSpPr>
          <p:nvPr>
            <p:ph type="body" idx="1"/>
          </p:nvPr>
        </p:nvSpPr>
        <p:spPr>
          <a:xfrm>
            <a:off x="613288" y="1047750"/>
            <a:ext cx="6761100" cy="2980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id-ID" sz="1600" dirty="0" smtClean="0">
                <a:latin typeface="Titillium Lt" panose="00000400000000000000" pitchFamily="2" charset="0"/>
              </a:rPr>
              <a:t>WOW!!!</a:t>
            </a:r>
            <a:r>
              <a:rPr lang="en-US" sz="1600" dirty="0" smtClean="0">
                <a:latin typeface="Titillium Lt" panose="00000400000000000000" pitchFamily="2" charset="0"/>
              </a:rPr>
              <a:t>       </a:t>
            </a:r>
            <a:r>
              <a:rPr lang="id-ID" sz="1600" dirty="0" smtClean="0">
                <a:latin typeface="Titillium Lt" panose="00000400000000000000" pitchFamily="2" charset="0"/>
              </a:rPr>
              <a:t> I just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spent</a:t>
            </a:r>
            <a:r>
              <a:rPr lang="id-ID" sz="1600" dirty="0" smtClean="0">
                <a:latin typeface="Titillium Lt" panose="00000400000000000000" pitchFamily="2" charset="0"/>
              </a:rPr>
              <a:t> 20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minutes</a:t>
            </a:r>
            <a:r>
              <a:rPr lang="id-ID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reading</a:t>
            </a:r>
            <a:r>
              <a:rPr lang="id-ID" sz="1600" dirty="0" smtClean="0">
                <a:latin typeface="Titillium Lt" panose="00000400000000000000" pitchFamily="2" charset="0"/>
              </a:rPr>
              <a:t> just this one strip</a:t>
            </a:r>
            <a:r>
              <a:rPr lang="en-US" sz="1600" dirty="0" smtClean="0">
                <a:latin typeface="Titillium Lt" panose="00000400000000000000" pitchFamily="2" charset="0"/>
              </a:rPr>
              <a:t> with 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*PROPNAME* </a:t>
            </a:r>
            <a:r>
              <a:rPr lang="en-US" sz="1600" dirty="0" smtClean="0">
                <a:solidFill>
                  <a:schemeClr val="tx1"/>
                </a:solidFill>
                <a:latin typeface="Titillium Lt" panose="00000400000000000000" pitchFamily="2" charset="0"/>
              </a:rPr>
              <a:t>and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 Andre </a:t>
            </a:r>
            <a:r>
              <a:rPr lang="en-US" sz="1600" dirty="0" err="1" smtClean="0">
                <a:solidFill>
                  <a:srgbClr val="00B0F0"/>
                </a:solidFill>
                <a:latin typeface="Titillium Lt" panose="00000400000000000000" pitchFamily="2" charset="0"/>
              </a:rPr>
              <a:t>Wijaya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00B050"/>
                </a:solidFill>
                <a:latin typeface="Titillium Lt" panose="00000400000000000000" pitchFamily="2" charset="0"/>
              </a:rPr>
              <a:t>©</a:t>
            </a:r>
            <a:r>
              <a:rPr lang="id-ID" sz="1600" dirty="0" smtClean="0">
                <a:latin typeface="Titillium Lt" panose="00000400000000000000" pitchFamily="2" charset="0"/>
              </a:rPr>
              <a:t>... </a:t>
            </a:r>
            <a:r>
              <a:rPr lang="id-ID" sz="1600" dirty="0" smtClean="0">
                <a:solidFill>
                  <a:srgbClr val="FF0000"/>
                </a:solidFill>
                <a:latin typeface="Titillium Lt" panose="00000400000000000000" pitchFamily="2" charset="0"/>
                <a:hlinkClick r:id="rId2"/>
              </a:rPr>
              <a:t>http:////xkcd.com//657//</a:t>
            </a:r>
            <a:endParaRPr lang="en-US" sz="1600" dirty="0" smtClean="0">
              <a:solidFill>
                <a:srgbClr val="FF0000"/>
              </a:solidFill>
              <a:latin typeface="Titillium Lt" panose="000004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7805" y="27091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005" y="30564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URLs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3549502" y="2719127"/>
            <a:ext cx="47897" cy="66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1805" y="33837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Symbols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1783084" y="2709168"/>
            <a:ext cx="881779" cy="3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9205" y="306158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Names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7005" y="1564273"/>
            <a:ext cx="1070394" cy="68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287" y="122571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Stemming (spend)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54484" y="1794768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88" y="14836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Spaces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5" name="Straight Arrow Connector 34"/>
          <p:cNvCxnSpPr>
            <a:endCxn id="37" idx="2"/>
          </p:cNvCxnSpPr>
          <p:nvPr/>
        </p:nvCxnSpPr>
        <p:spPr>
          <a:xfrm flipV="1">
            <a:off x="1079205" y="1964045"/>
            <a:ext cx="65639" cy="27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3288" y="162549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Lower case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74265" y="1908123"/>
            <a:ext cx="512135" cy="3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4265" y="156956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</a:t>
            </a:r>
            <a:r>
              <a:rPr lang="en-US" sz="1600" dirty="0" err="1" smtClean="0">
                <a:solidFill>
                  <a:srgbClr val="448880"/>
                </a:solidFill>
                <a:latin typeface="Dosis" panose="02010503020202060003" pitchFamily="2" charset="0"/>
              </a:rPr>
              <a:t>Stopwords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3654" y="409575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Result:</a:t>
            </a:r>
          </a:p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wow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!!! spen</a:t>
            </a:r>
            <a:r>
              <a:rPr lang="en-US" sz="1600" dirty="0">
                <a:solidFill>
                  <a:srgbClr val="448880"/>
                </a:solidFill>
                <a:latin typeface="Titillium" panose="00000500000000000000" pitchFamily="2" charset="0"/>
              </a:rPr>
              <a:t>d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 20 minute read one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strip</a:t>
            </a:r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...</a:t>
            </a:r>
            <a:endParaRPr lang="en-US" sz="16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576111700"/>
              </p:ext>
            </p:extLst>
          </p:nvPr>
        </p:nvGraphicFramePr>
        <p:xfrm>
          <a:off x="3352800" y="1464592"/>
          <a:ext cx="4240216" cy="3120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</p:spPr>
        <p:txBody>
          <a:bodyPr/>
          <a:lstStyle/>
          <a:p>
            <a:r>
              <a:rPr lang="en-US" dirty="0" smtClean="0"/>
              <a:t>Improvement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tillium" panose="00000500000000000000" pitchFamily="2" charset="0"/>
              </a:rPr>
              <a:t>Features Selection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Penghilangan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fitur-fitur</a:t>
            </a:r>
            <a:r>
              <a:rPr lang="en-US" sz="1600" dirty="0" smtClean="0">
                <a:latin typeface="Titillium Lt" panose="00000400000000000000" pitchFamily="2" charset="0"/>
              </a:rPr>
              <a:t> yang </a:t>
            </a:r>
            <a:r>
              <a:rPr lang="en-US" sz="1600" dirty="0" err="1" smtClean="0">
                <a:latin typeface="Titillium Lt" panose="00000400000000000000" pitchFamily="2" charset="0"/>
              </a:rPr>
              <a:t>dianggap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menjadi</a:t>
            </a:r>
            <a:r>
              <a:rPr lang="en-US" sz="1600" dirty="0" smtClean="0">
                <a:latin typeface="Titillium Lt" panose="00000400000000000000" pitchFamily="2" charset="0"/>
              </a:rPr>
              <a:t> noise </a:t>
            </a:r>
            <a:r>
              <a:rPr lang="en-US" sz="1600" dirty="0" err="1" smtClean="0">
                <a:latin typeface="Titillium Lt" panose="00000400000000000000" pitchFamily="2" charset="0"/>
              </a:rPr>
              <a:t>atau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memiliki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korelasi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rendah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terhadap</a:t>
            </a:r>
            <a:r>
              <a:rPr lang="en-US" sz="1600" dirty="0" smtClean="0">
                <a:latin typeface="Titillium Lt" panose="00000400000000000000" pitchFamily="2" charset="0"/>
              </a:rPr>
              <a:t> traits </a:t>
            </a:r>
            <a:r>
              <a:rPr lang="en-US" sz="1600" dirty="0" err="1" smtClean="0">
                <a:latin typeface="Titillium Lt" panose="00000400000000000000" pitchFamily="2" charset="0"/>
              </a:rPr>
              <a:t>kepribadian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Perhitungan</a:t>
            </a:r>
            <a:r>
              <a:rPr lang="en-US" sz="1600" dirty="0" smtClean="0">
                <a:latin typeface="Titillium Lt" panose="00000400000000000000" pitchFamily="2" charset="0"/>
              </a:rPr>
              <a:t> Features Selection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metode</a:t>
            </a:r>
            <a:r>
              <a:rPr lang="en-US" sz="1600" dirty="0" smtClean="0">
                <a:latin typeface="Titillium Lt" panose="00000400000000000000" pitchFamily="2" charset="0"/>
              </a:rPr>
              <a:t> chi-square.</a:t>
            </a:r>
          </a:p>
          <a:p>
            <a:pPr>
              <a:buNone/>
            </a:pPr>
            <a:endParaRPr lang="en-US" dirty="0" smtClean="0">
              <a:latin typeface="Titillium" panose="00000500000000000000" pitchFamily="2" charset="0"/>
            </a:endParaRPr>
          </a:p>
          <a:p>
            <a:r>
              <a:rPr lang="en-US" sz="2000" dirty="0" smtClean="0">
                <a:latin typeface="Titillium" panose="00000500000000000000" pitchFamily="2" charset="0"/>
              </a:rPr>
              <a:t>Resampling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Penyeimbangan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distribusi</a:t>
            </a:r>
            <a:r>
              <a:rPr lang="en-US" sz="1600" dirty="0" smtClean="0">
                <a:latin typeface="Titillium Lt" panose="00000400000000000000" pitchFamily="2" charset="0"/>
              </a:rPr>
              <a:t> dataset </a:t>
            </a:r>
            <a:r>
              <a:rPr lang="en-US" sz="16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library </a:t>
            </a:r>
            <a:r>
              <a:rPr lang="en-US" sz="1600" dirty="0" err="1" smtClean="0">
                <a:latin typeface="Titillium Lt" panose="00000400000000000000" pitchFamily="2" charset="0"/>
              </a:rPr>
              <a:t>imbalanced_learn</a:t>
            </a:r>
            <a:endParaRPr lang="en-US" sz="1600" dirty="0" smtClean="0">
              <a:latin typeface="Titillium Lt" panose="00000400000000000000" pitchFamily="2" charset="0"/>
            </a:endParaRPr>
          </a:p>
          <a:p>
            <a:pPr marL="457200"/>
            <a:r>
              <a:rPr lang="en-US" sz="1800" dirty="0" err="1" smtClean="0">
                <a:latin typeface="Titillium" panose="00000500000000000000" pitchFamily="2" charset="0"/>
              </a:rPr>
              <a:t>Undersampling</a:t>
            </a:r>
            <a:r>
              <a:rPr lang="en-US" sz="1800" dirty="0" smtClean="0">
                <a:latin typeface="Titillium" panose="00000500000000000000" pitchFamily="2" charset="0"/>
              </a:rPr>
              <a:t> (</a:t>
            </a:r>
            <a:r>
              <a:rPr lang="id-ID" sz="1800" dirty="0" smtClean="0">
                <a:latin typeface="Titillium" panose="00000500000000000000" pitchFamily="2" charset="0"/>
              </a:rPr>
              <a:t>teknik ClusterCentroids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</a:p>
          <a:p>
            <a:pPr marL="457200"/>
            <a:r>
              <a:rPr lang="en-US" sz="1800" dirty="0" smtClean="0">
                <a:latin typeface="Titillium" panose="00000500000000000000" pitchFamily="2" charset="0"/>
              </a:rPr>
              <a:t>Oversampling (</a:t>
            </a:r>
            <a:r>
              <a:rPr lang="id-ID" sz="1800" dirty="0" smtClean="0">
                <a:latin typeface="Titillium" panose="00000500000000000000" pitchFamily="2" charset="0"/>
              </a:rPr>
              <a:t>teknik SMOTE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  <a:endParaRPr lang="en-US" sz="1800" dirty="0"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4274916662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029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4821925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105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946704211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1&amp;2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1&amp;2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105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 smtClean="0"/>
              <a:t>Traditional </a:t>
            </a: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</a:t>
            </a:r>
            <a:r>
              <a:rPr lang="id-ID" sz="2800" dirty="0" smtClean="0"/>
              <a:t>Combine</a:t>
            </a:r>
            <a:r>
              <a:rPr lang="en" sz="2800" dirty="0" smtClean="0"/>
              <a:t> </a:t>
            </a:r>
            <a:r>
              <a:rPr lang="en" sz="2800" dirty="0" smtClean="0"/>
              <a:t>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5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8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10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= </a:t>
            </a:r>
            <a:r>
              <a:rPr lang="id-ID" dirty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86717951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063986768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37085310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2177435067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N&amp;O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5.00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46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U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72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U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35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O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77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36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00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19</a:t>
                      </a:r>
                      <a:endParaRPr lang="en" sz="1100" b="0" dirty="0" smtClean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</a:t>
                      </a: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r>
                        <a:rPr lang="id-ID" sz="1200" b="0" dirty="0" smtClean="0">
                          <a:solidFill>
                            <a:schemeClr val="bg1"/>
                          </a:solidFill>
                          <a:latin typeface="Titillium Bd" panose="000008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Bd" panose="000008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</a:t>
            </a:r>
            <a:r>
              <a:rPr lang="id-ID" sz="2800" dirty="0" smtClean="0"/>
              <a:t>Combine </a:t>
            </a:r>
            <a:r>
              <a:rPr lang="en" sz="2800" dirty="0" smtClean="0"/>
              <a:t>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12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11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3615255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9371716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 (Celli, 2013)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dapat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mengungguli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dibandingkan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sebelumnya</a:t>
            </a:r>
            <a:r>
              <a:rPr lang="en-US" sz="1400" dirty="0" smtClean="0">
                <a:latin typeface="Titillium Lt" panose="00000400000000000000" pitchFamily="2" charset="0"/>
              </a:rPr>
              <a:t>. 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(LDA).</a:t>
            </a: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teknik</a:t>
            </a:r>
            <a:r>
              <a:rPr lang="en-US" sz="1400" dirty="0">
                <a:latin typeface="Titillium Lt" panose="00000400000000000000" pitchFamily="2" charset="0"/>
              </a:rPr>
              <a:t> Deep Learning </a:t>
            </a:r>
            <a:r>
              <a:rPr lang="en-US" sz="1400" dirty="0" err="1">
                <a:latin typeface="Titillium Lt" panose="00000400000000000000" pitchFamily="2" charset="0"/>
              </a:rPr>
              <a:t>dapat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bidang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komputasi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berpotensi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untuk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dikembangkan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lebih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lanjut</a:t>
            </a:r>
            <a:r>
              <a:rPr lang="en-US" sz="1400" dirty="0">
                <a:latin typeface="Titillium Lt" panose="00000400000000000000" pitchFamily="2" charset="0"/>
              </a:rPr>
              <a:t>. Hal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didukung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secara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langsung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oleh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Penambahan</a:t>
            </a:r>
            <a:r>
              <a:rPr lang="en-US" sz="1400" dirty="0">
                <a:latin typeface="Titillium Lt" panose="00000400000000000000" pitchFamily="2" charset="0"/>
              </a:rPr>
              <a:t> Process Improvement Features Selection </a:t>
            </a:r>
            <a:r>
              <a:rPr lang="en-US" sz="1400" dirty="0" err="1">
                <a:latin typeface="Titillium Lt" panose="00000400000000000000" pitchFamily="2" charset="0"/>
              </a:rPr>
              <a:t>tidak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memberikan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peningkatan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sedangkan</a:t>
            </a:r>
            <a:r>
              <a:rPr lang="en-US" sz="1400" dirty="0">
                <a:latin typeface="Titillium Lt" panose="00000400000000000000" pitchFamily="2" charset="0"/>
              </a:rPr>
              <a:t> proses Resampling </a:t>
            </a:r>
            <a:r>
              <a:rPr lang="en-US" sz="1400" dirty="0" err="1">
                <a:latin typeface="Titillium Lt" panose="00000400000000000000" pitchFamily="2" charset="0"/>
              </a:rPr>
              <a:t>bekerja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dalam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meningkatkan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smtClean="0">
                <a:latin typeface="Titillium Lt" panose="00000400000000000000" pitchFamily="2" charset="0"/>
              </a:rPr>
              <a:t>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" grpId="0"/>
      <p:bldP spid="1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812869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Sistem Prediksi Kepribadian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Big Five Personality Berdasarkan </a:t>
            </a:r>
            <a:b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</a:br>
            <a:r>
              <a:rPr lang="en" sz="2400" dirty="0">
                <a:solidFill>
                  <a:srgbClr val="D3EBD5"/>
                </a:solidFill>
                <a:latin typeface="Dosis Light" panose="02010303020202060003" pitchFamily="2" charset="0"/>
              </a:rPr>
              <a:t>Data Pengguna Facebook</a:t>
            </a:r>
            <a:endParaRPr lang="en-US" sz="2400" dirty="0">
              <a:solidFill>
                <a:srgbClr val="D3EBD5"/>
              </a:solidFill>
              <a:latin typeface="Dosis Light" panose="02010303020202060003" pitchFamily="2" charset="0"/>
            </a:endParaRPr>
          </a:p>
        </p:txBody>
      </p:sp>
      <p:sp>
        <p:nvSpPr>
          <p:cNvPr id="5" name="Shape 3851"/>
          <p:cNvSpPr txBox="1">
            <a:spLocks/>
          </p:cNvSpPr>
          <p:nvPr/>
        </p:nvSpPr>
        <p:spPr>
          <a:xfrm>
            <a:off x="838200" y="4051298"/>
            <a:ext cx="3200400" cy="323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sz="1400" b="1" dirty="0" smtClean="0">
                <a:solidFill>
                  <a:srgbClr val="259BA7"/>
                </a:solidFill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 &amp; Hendro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Based on Big Five Personality</a:t>
            </a:r>
          </a:p>
          <a:p>
            <a:pPr>
              <a:buNone/>
            </a:pPr>
            <a:endParaRPr lang="en-US" dirty="0">
              <a:latin typeface="Titillium Lt" panose="00000400000000000000" pitchFamily="2" charset="0"/>
            </a:endParaRPr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43306642"/>
              </p:ext>
            </p:extLst>
          </p:nvPr>
        </p:nvGraphicFramePr>
        <p:xfrm>
          <a:off x="457200" y="1123950"/>
          <a:ext cx="718604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2789417777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273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193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215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266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185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d-ID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</a:t>
            </a:r>
            <a:r>
              <a:rPr lang="id-ID" sz="1600" b="1" dirty="0" smtClean="0"/>
              <a:t>Combine </a:t>
            </a:r>
            <a:r>
              <a:rPr lang="en" sz="1600" b="1" dirty="0" smtClean="0"/>
              <a:t>(</a:t>
            </a:r>
            <a:r>
              <a:rPr lang="id-ID" sz="1600" b="1" dirty="0" smtClean="0"/>
              <a:t>400</a:t>
            </a:r>
            <a:r>
              <a:rPr lang="en" sz="1600" b="1" dirty="0" smtClean="0"/>
              <a:t> </a:t>
            </a:r>
            <a:r>
              <a:rPr lang="en" sz="1600" b="1" dirty="0" smtClean="0"/>
              <a:t>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3495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</a:t>
            </a:r>
            <a:r>
              <a:rPr lang="en-US" dirty="0" err="1" smtClean="0">
                <a:latin typeface="Titillium Lt" panose="00000400000000000000" pitchFamily="2" charset="0"/>
              </a:rPr>
              <a:t>myPersonality</a:t>
            </a:r>
            <a:endParaRPr lang="en-US" dirty="0" smtClean="0">
              <a:latin typeface="Titillium Lt" panose="00000400000000000000" pitchFamily="2" charset="0"/>
            </a:endParaRPr>
          </a:p>
          <a:p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3409907803"/>
              </p:ext>
            </p:extLst>
          </p:nvPr>
        </p:nvGraphicFramePr>
        <p:xfrm>
          <a:off x="838201" y="2190750"/>
          <a:ext cx="6781799" cy="265493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Auth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b7b7764cfa1c523e4e93ab2a79a946c4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likes the sound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thunder…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6/19/2009 15:21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318bf822d4f2bd3920367560218619c0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has bed bugs.....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ewwwww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6/27/2009 23:21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ecbddbfe00e0f83cfdb802a7186061c7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is stuck on Band-Aid brand,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cuz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Band-Aid's stuck on me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6/28/2009 5:03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1907</Words>
  <Application>Microsoft Office PowerPoint</Application>
  <PresentationFormat>On-screen Show (16:9)</PresentationFormat>
  <Paragraphs>820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Titillium Lt</vt:lpstr>
      <vt:lpstr>Titillium Bd</vt:lpstr>
      <vt:lpstr>Titillium Web Light</vt:lpstr>
      <vt:lpstr>Wingdings</vt:lpstr>
      <vt:lpstr>Dosis</vt:lpstr>
      <vt:lpstr>Titillium</vt:lpstr>
      <vt:lpstr>Titillium Up</vt:lpstr>
      <vt:lpstr>Titillium Web</vt:lpstr>
      <vt:lpstr>Dosis Light</vt:lpstr>
      <vt:lpstr>Mowbray template</vt:lpstr>
      <vt:lpstr>Sistem Prediksi Kepribadian  Big Five Personality Berdasarkan  Data Pengguna Facebook</vt:lpstr>
      <vt:lpstr>Latar Belakang</vt:lpstr>
      <vt:lpstr>PowerPoint Presentation</vt:lpstr>
      <vt:lpstr>Personality Prediction</vt:lpstr>
      <vt:lpstr>Social Media Usage </vt:lpstr>
      <vt:lpstr>Metodologi</vt:lpstr>
      <vt:lpstr>Distribusi Dataset Penelitian</vt:lpstr>
      <vt:lpstr>Distribusi Dataset Penelitian</vt:lpstr>
      <vt:lpstr>Dataset</vt:lpstr>
      <vt:lpstr>Dataset</vt:lpstr>
      <vt:lpstr>PROCESS</vt:lpstr>
      <vt:lpstr>Word Preprocessing</vt:lpstr>
      <vt:lpstr>Word Preprocessing</vt:lpstr>
      <vt:lpstr>Building Model</vt:lpstr>
      <vt:lpstr>Machine Learning Classifiers</vt:lpstr>
      <vt:lpstr>Model Testing &amp; Classification</vt:lpstr>
      <vt:lpstr>Improvement Process</vt:lpstr>
      <vt:lpstr>Testing  Scenario</vt:lpstr>
      <vt:lpstr>Hasil </vt:lpstr>
      <vt:lpstr>Traditional Machine Learning Result  on myPersonality Dataset</vt:lpstr>
      <vt:lpstr>Traditional Machine Learning Result  on Manual Gathering Dataset</vt:lpstr>
      <vt:lpstr>Traditional Machine Learning Result  on Combine Dataset</vt:lpstr>
      <vt:lpstr>PowerPoint Presentation</vt:lpstr>
      <vt:lpstr>Deep Learning Result  on myPersonality Dataset</vt:lpstr>
      <vt:lpstr>Deep Learning Result  on Manual Gathering Dataset</vt:lpstr>
      <vt:lpstr>Deep Learning Result  on Combine Dataset</vt:lpstr>
      <vt:lpstr>PowerPoint Presentation</vt:lpstr>
      <vt:lpstr>PowerPoint Presentation</vt:lpstr>
      <vt:lpstr>Kesimpulan </vt:lpstr>
      <vt:lpstr>Kesimpulan</vt:lpstr>
      <vt:lpstr>Kesimpulan</vt:lpstr>
      <vt:lpstr>Improvement in the Future</vt:lpstr>
      <vt:lpstr>Improvement in the Future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dc:creator>Tom-pc</dc:creator>
  <cp:lastModifiedBy>player</cp:lastModifiedBy>
  <cp:revision>131</cp:revision>
  <dcterms:modified xsi:type="dcterms:W3CDTF">2017-07-27T02:21:40Z</dcterms:modified>
</cp:coreProperties>
</file>