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90" r:id="rId4"/>
    <p:sldId id="286" r:id="rId5"/>
    <p:sldId id="317" r:id="rId6"/>
    <p:sldId id="316" r:id="rId7"/>
    <p:sldId id="319" r:id="rId8"/>
    <p:sldId id="315" r:id="rId9"/>
    <p:sldId id="261" r:id="rId10"/>
    <p:sldId id="288" r:id="rId11"/>
    <p:sldId id="300" r:id="rId12"/>
    <p:sldId id="292" r:id="rId13"/>
    <p:sldId id="293" r:id="rId14"/>
    <p:sldId id="295" r:id="rId15"/>
    <p:sldId id="298" r:id="rId16"/>
    <p:sldId id="294" r:id="rId17"/>
    <p:sldId id="301" r:id="rId18"/>
    <p:sldId id="299" r:id="rId19"/>
    <p:sldId id="291" r:id="rId20"/>
    <p:sldId id="302" r:id="rId21"/>
    <p:sldId id="303" r:id="rId22"/>
    <p:sldId id="304" r:id="rId23"/>
    <p:sldId id="306" r:id="rId24"/>
    <p:sldId id="307" r:id="rId25"/>
    <p:sldId id="308" r:id="rId26"/>
    <p:sldId id="310" r:id="rId27"/>
    <p:sldId id="309" r:id="rId28"/>
    <p:sldId id="311" r:id="rId29"/>
    <p:sldId id="313" r:id="rId30"/>
    <p:sldId id="262" r:id="rId31"/>
    <p:sldId id="279" r:id="rId32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34"/>
      <p:bold r:id="rId35"/>
      <p:italic r:id="rId36"/>
      <p:boldItalic r:id="rId37"/>
    </p:embeddedFont>
    <p:embeddedFont>
      <p:font typeface="Titillium Web" panose="020B0604020202020204" charset="0"/>
      <p:regular r:id="rId38"/>
      <p:bold r:id="rId39"/>
      <p:italic r:id="rId40"/>
      <p:boldItalic r:id="rId41"/>
    </p:embeddedFont>
    <p:embeddedFont>
      <p:font typeface="Dosis" panose="02010503020202060003" pitchFamily="2" charset="0"/>
      <p:regular r:id="rId42"/>
      <p:bold r:id="rId43"/>
    </p:embeddedFont>
    <p:embeddedFont>
      <p:font typeface="Titillium Up" panose="00000500000000000000" pitchFamily="2" charset="0"/>
      <p:italic r:id="rId44"/>
      <p:boldItalic r:id="rId45"/>
    </p:embeddedFont>
    <p:embeddedFont>
      <p:font typeface="Titillium Lt" panose="00000400000000000000" pitchFamily="2" charset="0"/>
      <p:regular r:id="rId46"/>
      <p:italic r:id="rId47"/>
    </p:embeddedFont>
    <p:embeddedFont>
      <p:font typeface="Titillium Web Light" panose="020B0604020202020204" charset="0"/>
      <p:regular r:id="rId48"/>
      <p:bold r:id="rId49"/>
      <p:italic r:id="rId50"/>
      <p:boldItalic r:id="rId51"/>
    </p:embeddedFont>
    <p:embeddedFont>
      <p:font typeface="Dosis Light" panose="02010303020202060003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880"/>
    <a:srgbClr val="259BA7"/>
    <a:srgbClr val="D3E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 varScale="1">
        <p:scale>
          <a:sx n="90" d="100"/>
          <a:sy n="90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09568"/>
        <c:axId val="118511104"/>
      </c:barChart>
      <c:catAx>
        <c:axId val="11850956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118511104"/>
        <c:crosses val="autoZero"/>
        <c:auto val="1"/>
        <c:lblAlgn val="ctr"/>
        <c:lblOffset val="100"/>
        <c:noMultiLvlLbl val="0"/>
      </c:catAx>
      <c:valAx>
        <c:axId val="1185111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18509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153526272"/>
        <c:axId val="153527808"/>
      </c:barChart>
      <c:catAx>
        <c:axId val="15352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153527808"/>
        <c:crosses val="autoZero"/>
        <c:auto val="1"/>
        <c:lblAlgn val="ctr"/>
        <c:lblOffset val="100"/>
        <c:noMultiLvlLbl val="0"/>
      </c:catAx>
      <c:valAx>
        <c:axId val="1535278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1535262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19282432"/>
        <c:axId val="219153152"/>
      </c:barChart>
      <c:catAx>
        <c:axId val="2192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19153152"/>
        <c:crosses val="autoZero"/>
        <c:auto val="1"/>
        <c:lblAlgn val="ctr"/>
        <c:lblOffset val="100"/>
        <c:noMultiLvlLbl val="0"/>
      </c:catAx>
      <c:valAx>
        <c:axId val="219153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9282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219295104"/>
        <c:axId val="219300992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19304320"/>
        <c:axId val="219302528"/>
      </c:lineChart>
      <c:catAx>
        <c:axId val="219295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9300992"/>
        <c:crosses val="autoZero"/>
        <c:auto val="1"/>
        <c:lblAlgn val="ctr"/>
        <c:lblOffset val="100"/>
        <c:noMultiLvlLbl val="0"/>
      </c:catAx>
      <c:valAx>
        <c:axId val="2193009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9295104"/>
        <c:crosses val="autoZero"/>
        <c:crossBetween val="between"/>
      </c:valAx>
      <c:valAx>
        <c:axId val="219302528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19304320"/>
        <c:crosses val="max"/>
        <c:crossBetween val="between"/>
      </c:valAx>
      <c:catAx>
        <c:axId val="219304320"/>
        <c:scaling>
          <c:orientation val="minMax"/>
        </c:scaling>
        <c:delete val="1"/>
        <c:axPos val="b"/>
        <c:majorTickMark val="out"/>
        <c:minorTickMark val="none"/>
        <c:tickLblPos val="nextTo"/>
        <c:crossAx val="219302528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Y="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1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139003"/>
          <a:ext cx="4240215" cy="47511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62196"/>
        <a:ext cx="4193829" cy="428728"/>
      </dsp:txXfrm>
    </dsp:sp>
    <dsp:sp modelId="{4AE26C4F-0AF7-48F6-91D1-39A5CEF50B9F}">
      <dsp:nvSpPr>
        <dsp:cNvPr id="0" name=""/>
        <dsp:cNvSpPr/>
      </dsp:nvSpPr>
      <dsp:spPr>
        <a:xfrm>
          <a:off x="0" y="66708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667087"/>
        <a:ext cx="4240215" cy="702426"/>
      </dsp:txXfrm>
    </dsp:sp>
    <dsp:sp modelId="{55738AAA-5865-4ADF-9452-66ED89DADAD4}">
      <dsp:nvSpPr>
        <dsp:cNvPr id="0" name=""/>
        <dsp:cNvSpPr/>
      </dsp:nvSpPr>
      <dsp:spPr>
        <a:xfrm>
          <a:off x="0" y="1373236"/>
          <a:ext cx="4240215" cy="475114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396429"/>
        <a:ext cx="4193829" cy="428728"/>
      </dsp:txXfrm>
    </dsp:sp>
    <dsp:sp modelId="{15350D4F-E348-480D-8125-B06196054EC1}">
      <dsp:nvSpPr>
        <dsp:cNvPr id="0" name=""/>
        <dsp:cNvSpPr/>
      </dsp:nvSpPr>
      <dsp:spPr>
        <a:xfrm>
          <a:off x="0" y="184462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1844627"/>
        <a:ext cx="4240215" cy="702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0.30332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43959" y="105462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0.28371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996667" y="97251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0.73542</cdr:x>
      <cdr:y>0.28683</cdr:y>
    </cdr:from>
    <cdr:to>
      <cdr:x>0.83272</cdr:x>
      <cdr:y>0.33829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201023"/>
          <a:ext cx="57465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0.29802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24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26" name="Picture 2" descr="http://socs.binus.ac.id/files/2017/05/logo-resiz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1700"/>
            <a:ext cx="121966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527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205000383"/>
              </p:ext>
            </p:extLst>
          </p:nvPr>
        </p:nvGraphicFramePr>
        <p:xfrm>
          <a:off x="3276600" y="1657350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38415505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666750"/>
            <a:ext cx="3731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</a:t>
            </a:r>
            <a:r>
              <a:rPr lang="en" sz="6000" dirty="0" smtClean="0"/>
              <a:t>!</a:t>
            </a:r>
            <a:br>
              <a:rPr lang="en" sz="6000" dirty="0" smtClean="0"/>
            </a:br>
            <a:r>
              <a:rPr lang="en" sz="2400" dirty="0" smtClean="0"/>
              <a:t>We are the author</a:t>
            </a:r>
            <a:endParaRPr lang="en" sz="2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2190750"/>
            <a:ext cx="5410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Hendro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Derwin Suhartono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Rini Wongso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Yen </a:t>
            </a:r>
            <a:r>
              <a:rPr lang="en" sz="2000" b="1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Lina Prasetio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19218566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59552723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733100554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53844979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588286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 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menunjukkan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</a:t>
            </a:r>
            <a:r>
              <a:rPr lang="en-US" sz="1400" dirty="0" smtClean="0">
                <a:latin typeface="Titillium Lt" panose="00000400000000000000" pitchFamily="2" charset="0"/>
              </a:rPr>
              <a:t>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bidang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komputasi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berpotensi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untuk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dikembangkan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lanjut</a:t>
            </a:r>
            <a:r>
              <a:rPr lang="en-US" sz="1400" dirty="0" smtClean="0">
                <a:latin typeface="Titillium Lt" panose="00000400000000000000" pitchFamily="2" charset="0"/>
              </a:rPr>
              <a:t>. Hal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didukung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secara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langsung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oleh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Penambahan</a:t>
            </a:r>
            <a:r>
              <a:rPr lang="en-US" sz="1400" dirty="0" smtClean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 smtClean="0">
                <a:latin typeface="Titillium Lt" panose="00000400000000000000" pitchFamily="2" charset="0"/>
              </a:rPr>
              <a:t>tidak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memberikan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peningkatan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sedangkan</a:t>
            </a:r>
            <a:r>
              <a:rPr lang="en-US" sz="1400" dirty="0" smtClean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 smtClean="0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cukup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baik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sistem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prediksi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64760" y="3333750"/>
            <a:ext cx="5495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3EBD5"/>
                </a:solidFill>
              </a:rPr>
              <a:t>Q &amp; A</a:t>
            </a:r>
            <a:endParaRPr lang="en"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7" y="928440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2" y="1359369"/>
            <a:ext cx="202799" cy="19363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0" y="394613"/>
            <a:ext cx="182675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21950"/>
            <a:ext cx="4863900" cy="16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All Participants of INACL III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Bina Nusantara University</a:t>
            </a:r>
            <a:endParaRPr lang="en" dirty="0">
              <a:solidFill>
                <a:srgbClr val="D3EBD5"/>
              </a:solidFill>
              <a:latin typeface="Titillium L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299" y="1039553"/>
            <a:ext cx="7278052" cy="346710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>
              <a:alpha val="6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1600200" y="20383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D3EBD5"/>
                </a:solidFill>
                <a:latin typeface="Dosis" panose="02010503020202060003" pitchFamily="2" charset="0"/>
              </a:rPr>
              <a:t>Why we work on this?</a:t>
            </a:r>
            <a:endParaRPr lang="en" sz="4400" b="1" dirty="0">
              <a:solidFill>
                <a:srgbClr val="D3EBD5"/>
              </a:solidFill>
              <a:latin typeface="Dosis" panose="020105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Based on Big Five Personality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50" y="590550"/>
            <a:ext cx="6761100" cy="857400"/>
          </a:xfrm>
        </p:spPr>
        <p:txBody>
          <a:bodyPr/>
          <a:lstStyle/>
          <a:p>
            <a:r>
              <a:rPr lang="en-US" dirty="0" smtClean="0"/>
              <a:t>So, what’s the benefit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469" y="291227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Career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19530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Work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Behaviour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01064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Communication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58594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Social Life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0256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Emotional Intelligence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grpSp>
        <p:nvGrpSpPr>
          <p:cNvPr id="12" name="Shape 4236"/>
          <p:cNvGrpSpPr/>
          <p:nvPr/>
        </p:nvGrpSpPr>
        <p:grpSpPr>
          <a:xfrm>
            <a:off x="5332326" y="3046288"/>
            <a:ext cx="524808" cy="439862"/>
            <a:chOff x="2599825" y="3689700"/>
            <a:chExt cx="429850" cy="360275"/>
          </a:xfrm>
        </p:grpSpPr>
        <p:sp>
          <p:nvSpPr>
            <p:cNvPr id="13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4184"/>
          <p:cNvGrpSpPr/>
          <p:nvPr/>
        </p:nvGrpSpPr>
        <p:grpSpPr>
          <a:xfrm>
            <a:off x="1676400" y="4207883"/>
            <a:ext cx="170502" cy="425732"/>
            <a:chOff x="3386850" y="2264625"/>
            <a:chExt cx="203950" cy="509250"/>
          </a:xfrm>
        </p:grpSpPr>
        <p:sp>
          <p:nvSpPr>
            <p:cNvPr id="16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190"/>
          <p:cNvGrpSpPr/>
          <p:nvPr/>
        </p:nvGrpSpPr>
        <p:grpSpPr>
          <a:xfrm>
            <a:off x="1976024" y="4211958"/>
            <a:ext cx="145004" cy="421657"/>
            <a:chOff x="4076175" y="2267050"/>
            <a:chExt cx="173450" cy="504375"/>
          </a:xfrm>
        </p:grpSpPr>
        <p:sp>
          <p:nvSpPr>
            <p:cNvPr id="19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4181"/>
          <p:cNvSpPr/>
          <p:nvPr/>
        </p:nvSpPr>
        <p:spPr>
          <a:xfrm>
            <a:off x="5184049" y="453304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4182"/>
          <p:cNvSpPr/>
          <p:nvPr/>
        </p:nvSpPr>
        <p:spPr>
          <a:xfrm>
            <a:off x="5706408" y="4528578"/>
            <a:ext cx="319560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4183"/>
          <p:cNvSpPr/>
          <p:nvPr/>
        </p:nvSpPr>
        <p:spPr>
          <a:xfrm>
            <a:off x="4639608" y="4538189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4170"/>
          <p:cNvGrpSpPr/>
          <p:nvPr/>
        </p:nvGrpSpPr>
        <p:grpSpPr>
          <a:xfrm>
            <a:off x="5355792" y="1690056"/>
            <a:ext cx="401718" cy="366502"/>
            <a:chOff x="6625350" y="1613750"/>
            <a:chExt cx="480525" cy="438400"/>
          </a:xfrm>
        </p:grpSpPr>
        <p:sp>
          <p:nvSpPr>
            <p:cNvPr id="25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4107"/>
          <p:cNvGrpSpPr/>
          <p:nvPr/>
        </p:nvGrpSpPr>
        <p:grpSpPr>
          <a:xfrm>
            <a:off x="1976023" y="2714196"/>
            <a:ext cx="497251" cy="496499"/>
            <a:chOff x="6660750" y="298550"/>
            <a:chExt cx="396900" cy="396300"/>
          </a:xfrm>
        </p:grpSpPr>
        <p:sp>
          <p:nvSpPr>
            <p:cNvPr id="31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98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4665025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tillium Lt" panose="00000400000000000000" pitchFamily="2" charset="0"/>
              </a:rPr>
              <a:t>Social media is a place where users present themselves to the world, revealing personal details and insights into the</a:t>
            </a:r>
            <a:r>
              <a:rPr lang="en-US" dirty="0" err="1" smtClean="0">
                <a:latin typeface="Titillium Lt" panose="00000400000000000000" pitchFamily="2" charset="0"/>
              </a:rPr>
              <a:t>ir</a:t>
            </a:r>
            <a:r>
              <a:rPr lang="en-US" dirty="0" smtClean="0">
                <a:latin typeface="Titillium Lt" panose="00000400000000000000" pitchFamily="2" charset="0"/>
              </a:rPr>
              <a:t> lives.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latin typeface="Titillium Lt" panose="00000400000000000000" pitchFamily="2" charset="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-US" dirty="0" smtClean="0">
                <a:latin typeface="Titillium Lt" panose="00000400000000000000" pitchFamily="2" charset="0"/>
              </a:rPr>
              <a:t>- </a:t>
            </a:r>
            <a:r>
              <a:rPr lang="en-US" dirty="0" err="1" smtClean="0">
                <a:latin typeface="Titillium Lt" panose="00000400000000000000" pitchFamily="2" charset="0"/>
              </a:rPr>
              <a:t>Golbeck</a:t>
            </a:r>
            <a:r>
              <a:rPr lang="en-US" dirty="0" smtClean="0">
                <a:latin typeface="Titillium Lt" panose="00000400000000000000" pitchFamily="2" charset="0"/>
              </a:rPr>
              <a:t> et al., 2011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1202</Words>
  <Application>Microsoft Office PowerPoint</Application>
  <PresentationFormat>On-screen Show (16:9)</PresentationFormat>
  <Paragraphs>561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Titillium</vt:lpstr>
      <vt:lpstr>Wingdings</vt:lpstr>
      <vt:lpstr>Titillium Web</vt:lpstr>
      <vt:lpstr>Dosis</vt:lpstr>
      <vt:lpstr>Titillium Up</vt:lpstr>
      <vt:lpstr>Titillium Lt</vt:lpstr>
      <vt:lpstr>Titillium Web Light</vt:lpstr>
      <vt:lpstr>Dosis Light</vt:lpstr>
      <vt:lpstr>Mowbray template</vt:lpstr>
      <vt:lpstr>Sistem Prediksi Kepribadian  Big Five Personality Berdasarkan  Data Pengguna Facebook</vt:lpstr>
      <vt:lpstr>HELLO! We are the author</vt:lpstr>
      <vt:lpstr>Latar Belakang</vt:lpstr>
      <vt:lpstr>Why we work on this?</vt:lpstr>
      <vt:lpstr>PowerPoint Presentation</vt:lpstr>
      <vt:lpstr>Personality Prediction</vt:lpstr>
      <vt:lpstr>So, what’s the benefit ?</vt:lpstr>
      <vt:lpstr>PowerPoint Presentation</vt:lpstr>
      <vt:lpstr>Social Media Usage </vt:lpstr>
      <vt:lpstr>Metodologi</vt:lpstr>
      <vt:lpstr>Distribusi Dataset Penelitian</vt:lpstr>
      <vt:lpstr>PROCESS</vt:lpstr>
      <vt:lpstr>Word Preprocessing</vt:lpstr>
      <vt:lpstr>Building Model</vt:lpstr>
      <vt:lpstr>Machine Learning Classifiers</vt:lpstr>
      <vt:lpstr>Model Testing &amp; Classification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Deep Learning Result  on myPersonality Dataset</vt:lpstr>
      <vt:lpstr>Deep Learning Result  on Manual Gathering Dataset</vt:lpstr>
      <vt:lpstr>PowerPoint Presentation</vt:lpstr>
      <vt:lpstr>PowerPoint Presentation</vt:lpstr>
      <vt:lpstr>Kesimpulan </vt:lpstr>
      <vt:lpstr>Kesimpulan</vt:lpstr>
      <vt:lpstr>Improvement in the Future</vt:lpstr>
      <vt:lpstr>Improvement in the Future</vt:lpstr>
      <vt:lpstr>Q &amp; 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cp:lastModifiedBy>Tommy Tandera</cp:lastModifiedBy>
  <cp:revision>60</cp:revision>
  <dcterms:modified xsi:type="dcterms:W3CDTF">2017-07-11T08:56:07Z</dcterms:modified>
</cp:coreProperties>
</file>