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8" r:id="rId3"/>
    <p:sldId id="290" r:id="rId4"/>
    <p:sldId id="286" r:id="rId5"/>
    <p:sldId id="317" r:id="rId6"/>
    <p:sldId id="316" r:id="rId7"/>
    <p:sldId id="319" r:id="rId8"/>
    <p:sldId id="315" r:id="rId9"/>
    <p:sldId id="261" r:id="rId10"/>
    <p:sldId id="288" r:id="rId11"/>
    <p:sldId id="300" r:id="rId12"/>
    <p:sldId id="322" r:id="rId13"/>
    <p:sldId id="323" r:id="rId14"/>
    <p:sldId id="292" r:id="rId15"/>
    <p:sldId id="293" r:id="rId16"/>
    <p:sldId id="321" r:id="rId17"/>
    <p:sldId id="295" r:id="rId18"/>
    <p:sldId id="326" r:id="rId19"/>
    <p:sldId id="298" r:id="rId20"/>
    <p:sldId id="294" r:id="rId21"/>
    <p:sldId id="328" r:id="rId22"/>
    <p:sldId id="301" r:id="rId23"/>
    <p:sldId id="299" r:id="rId24"/>
    <p:sldId id="291" r:id="rId25"/>
    <p:sldId id="302" r:id="rId26"/>
    <p:sldId id="303" r:id="rId27"/>
    <p:sldId id="324" r:id="rId28"/>
    <p:sldId id="304" r:id="rId29"/>
    <p:sldId id="306" r:id="rId30"/>
    <p:sldId id="307" r:id="rId31"/>
    <p:sldId id="325" r:id="rId32"/>
    <p:sldId id="308" r:id="rId33"/>
    <p:sldId id="310" r:id="rId34"/>
    <p:sldId id="309" r:id="rId35"/>
    <p:sldId id="311" r:id="rId36"/>
    <p:sldId id="313" r:id="rId37"/>
    <p:sldId id="262" r:id="rId38"/>
    <p:sldId id="279" r:id="rId39"/>
  </p:sldIdLst>
  <p:sldSz cx="9144000" cy="5143500" type="screen16x9"/>
  <p:notesSz cx="6858000" cy="9144000"/>
  <p:embeddedFontLst>
    <p:embeddedFont>
      <p:font typeface="Titillium" panose="00000500000000000000" pitchFamily="2" charset="0"/>
      <p:regular r:id="rId41"/>
      <p:bold r:id="rId42"/>
      <p:italic r:id="rId43"/>
      <p:boldItalic r:id="rId44"/>
    </p:embeddedFont>
    <p:embeddedFont>
      <p:font typeface="Dosis" panose="02010503020202060003" pitchFamily="2" charset="0"/>
      <p:regular r:id="rId45"/>
      <p:bold r:id="rId46"/>
    </p:embeddedFont>
    <p:embeddedFont>
      <p:font typeface="Titillium Web Light" panose="020B0604020202020204" charset="0"/>
      <p:regular r:id="rId47"/>
      <p:bold r:id="rId48"/>
      <p:italic r:id="rId49"/>
      <p:boldItalic r:id="rId50"/>
    </p:embeddedFont>
    <p:embeddedFont>
      <p:font typeface="Dosis Light" panose="02010303020202060003" pitchFamily="2" charset="0"/>
      <p:regular r:id="rId51"/>
    </p:embeddedFont>
    <p:embeddedFont>
      <p:font typeface="Titillium Up" panose="00000500000000000000" pitchFamily="2" charset="0"/>
      <p:italic r:id="rId52"/>
      <p:boldItalic r:id="rId53"/>
    </p:embeddedFont>
    <p:embeddedFont>
      <p:font typeface="Titillium Lt" panose="00000400000000000000" pitchFamily="2" charset="0"/>
      <p:regular r:id="rId54"/>
      <p:italic r:id="rId55"/>
    </p:embeddedFont>
    <p:embeddedFont>
      <p:font typeface="Titillium Web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448880"/>
    <a:srgbClr val="4D3E09"/>
    <a:srgbClr val="259BA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3B0982-CCA3-409D-99D4-087C1F927D55}">
  <a:tblStyle styleId="{2C3B0982-CCA3-409D-99D4-087C1F927D5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21" autoAdjust="0"/>
  </p:normalViewPr>
  <p:slideViewPr>
    <p:cSldViewPr>
      <p:cViewPr>
        <p:scale>
          <a:sx n="75" d="100"/>
          <a:sy n="75" d="100"/>
        </p:scale>
        <p:origin x="-1140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Top Social Media Based on Active</a:t>
            </a:r>
            <a:r>
              <a:rPr lang="en-US" sz="1800" baseline="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 Users (April 2017)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Dosis Light" panose="020B0604020202020204" charset="0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Instagram</c:v>
                </c:pt>
                <c:pt idx="2">
                  <c:v>WeChat</c:v>
                </c:pt>
                <c:pt idx="3">
                  <c:v>Whatsapp</c:v>
                </c:pt>
                <c:pt idx="4">
                  <c:v>Facebook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319</c:v>
                </c:pt>
                <c:pt idx="1">
                  <c:v>600</c:v>
                </c:pt>
                <c:pt idx="2">
                  <c:v>889</c:v>
                </c:pt>
                <c:pt idx="3">
                  <c:v>1200</c:v>
                </c:pt>
                <c:pt idx="4">
                  <c:v>1968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138432"/>
        <c:axId val="127242624"/>
      </c:barChart>
      <c:catAx>
        <c:axId val="127138432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defRPr>
            </a:pPr>
            <a:endParaRPr lang="en-US"/>
          </a:p>
        </c:txPr>
        <c:crossAx val="127242624"/>
        <c:crosses val="autoZero"/>
        <c:auto val="1"/>
        <c:lblAlgn val="ctr"/>
        <c:lblOffset val="100"/>
        <c:noMultiLvlLbl val="0"/>
      </c:catAx>
      <c:valAx>
        <c:axId val="12724262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1271384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021510014962332"/>
          <c:y val="0.20582091934454139"/>
          <c:w val="0.12564639145188009"/>
          <c:h val="8.7513300702277086E-2"/>
        </c:manualLayout>
      </c:layout>
      <c:overlay val="0"/>
      <c:txPr>
        <a:bodyPr/>
        <a:lstStyle/>
        <a:p>
          <a:pPr>
            <a:defRPr>
              <a:solidFill>
                <a:srgbClr val="259BA7"/>
              </a:solidFill>
              <a:latin typeface="Dosis Light" panose="020B060402020202020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Machine Learning Result Evaluation</a:t>
            </a:r>
            <a:endParaRPr lang="en-US" sz="20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0934821373588864"/>
          <c:y val="0.1756406143676485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70.400000000000006</c:v>
                </c:pt>
                <c:pt idx="2">
                  <c:v>70.400000000000006</c:v>
                </c:pt>
                <c:pt idx="3">
                  <c:v>67.33</c:v>
                </c:pt>
                <c:pt idx="4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62.67</c:v>
                </c:pt>
                <c:pt idx="1">
                  <c:v>65.33</c:v>
                </c:pt>
                <c:pt idx="2">
                  <c:v>66.67</c:v>
                </c:pt>
                <c:pt idx="3">
                  <c:v>62.67</c:v>
                </c:pt>
                <c:pt idx="4">
                  <c:v>67.33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73.33</c:v>
                </c:pt>
                <c:pt idx="1">
                  <c:v>76</c:v>
                </c:pt>
                <c:pt idx="2">
                  <c:v>74.67</c:v>
                </c:pt>
                <c:pt idx="3">
                  <c:v>76</c:v>
                </c:pt>
                <c:pt idx="4">
                  <c:v>79.33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56.4</c:v>
                </c:pt>
                <c:pt idx="1">
                  <c:v>60.67</c:v>
                </c:pt>
                <c:pt idx="2">
                  <c:v>59.33</c:v>
                </c:pt>
                <c:pt idx="3">
                  <c:v>63.2</c:v>
                </c:pt>
                <c:pt idx="4">
                  <c:v>60.67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70</c:v>
                </c:pt>
                <c:pt idx="1">
                  <c:v>69.33</c:v>
                </c:pt>
                <c:pt idx="2">
                  <c:v>66.67</c:v>
                </c:pt>
                <c:pt idx="3">
                  <c:v>66.67</c:v>
                </c:pt>
                <c:pt idx="4">
                  <c:v>66.67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245284224"/>
        <c:axId val="246957184"/>
      </c:barChart>
      <c:catAx>
        <c:axId val="24528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Eras Medium ITC" panose="020B0602030504020804" pitchFamily="34" charset="0"/>
              </a:defRPr>
            </a:pPr>
            <a:endParaRPr lang="en-US"/>
          </a:p>
        </c:txPr>
        <c:crossAx val="246957184"/>
        <c:crosses val="autoZero"/>
        <c:auto val="1"/>
        <c:lblAlgn val="ctr"/>
        <c:lblOffset val="100"/>
        <c:noMultiLvlLbl val="0"/>
      </c:catAx>
      <c:valAx>
        <c:axId val="2469571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Dosis Light" panose="02010303020202060003" pitchFamily="2" charset="0"/>
              </a:defRPr>
            </a:pPr>
            <a:endParaRPr lang="en-US"/>
          </a:p>
        </c:txPr>
        <c:crossAx val="2452842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4351918878212238E-2"/>
          <c:y val="0.8608329473521692"/>
          <c:w val="0.92948205761454838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18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Deep Learning Result Evaluation</a:t>
            </a:r>
            <a:endParaRPr lang="en-US" sz="18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9506936632920892E-2"/>
          <c:y val="0.175640679624533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79.31</c:v>
                </c:pt>
                <c:pt idx="1">
                  <c:v>68</c:v>
                </c:pt>
                <c:pt idx="2">
                  <c:v>68</c:v>
                </c:pt>
                <c:pt idx="3">
                  <c:v>79.31</c:v>
                </c:pt>
                <c:pt idx="4">
                  <c:v>75.86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62</c:v>
                </c:pt>
                <c:pt idx="3">
                  <c:v>68</c:v>
                </c:pt>
                <c:pt idx="4">
                  <c:v>66.67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93.33</c:v>
                </c:pt>
                <c:pt idx="1">
                  <c:v>70</c:v>
                </c:pt>
                <c:pt idx="2">
                  <c:v>73</c:v>
                </c:pt>
                <c:pt idx="3">
                  <c:v>86.67</c:v>
                </c:pt>
                <c:pt idx="4">
                  <c:v>93.33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70.37</c:v>
                </c:pt>
                <c:pt idx="1">
                  <c:v>66.67</c:v>
                </c:pt>
                <c:pt idx="2">
                  <c:v>65.22</c:v>
                </c:pt>
                <c:pt idx="3">
                  <c:v>67.39</c:v>
                </c:pt>
                <c:pt idx="4">
                  <c:v>63.33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79.489999999999995</c:v>
                </c:pt>
                <c:pt idx="1">
                  <c:v>75</c:v>
                </c:pt>
                <c:pt idx="2">
                  <c:v>76.67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251583872"/>
        <c:axId val="251606144"/>
      </c:barChart>
      <c:catAx>
        <c:axId val="25158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Eras Medium ITC" panose="020B0602030504020804" pitchFamily="34" charset="0"/>
              </a:defRPr>
            </a:pPr>
            <a:endParaRPr lang="en-US"/>
          </a:p>
        </c:txPr>
        <c:crossAx val="251606144"/>
        <c:crosses val="autoZero"/>
        <c:auto val="1"/>
        <c:lblAlgn val="ctr"/>
        <c:lblOffset val="100"/>
        <c:noMultiLvlLbl val="0"/>
      </c:catAx>
      <c:valAx>
        <c:axId val="2516061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515838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288463942007252E-2"/>
          <c:y val="0.82071012513460795"/>
          <c:w val="0.89292629082272179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2000">
                <a:solidFill>
                  <a:srgbClr val="259BA7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Technique</a:t>
            </a:r>
            <a:r>
              <a:rPr lang="en-US" sz="2000" baseline="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 Comparison</a:t>
            </a:r>
            <a:endParaRPr lang="en-US" sz="2000" dirty="0">
              <a:solidFill>
                <a:srgbClr val="259BA7"/>
              </a:solidFill>
              <a:latin typeface="Titillium" panose="00000500000000000000" pitchFamily="2" charset="0"/>
            </a:endParaRPr>
          </a:p>
        </c:rich>
      </c:tx>
      <c:layout>
        <c:manualLayout>
          <c:xMode val="edge"/>
          <c:yMode val="edge"/>
          <c:x val="0.31723591928058176"/>
          <c:y val="1.6393442622950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6723913447826895E-2"/>
          <c:y val="0.17929164858329716"/>
          <c:w val="0.78410130820261625"/>
          <c:h val="0.44884679769359537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Machine Learning</c:v>
                </c:pt>
              </c:strCache>
            </c:strRef>
          </c:tx>
          <c:marker>
            <c:symbol val="triangle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70.400000000000006</c:v>
                </c:pt>
                <c:pt idx="1">
                  <c:v>67.33</c:v>
                </c:pt>
                <c:pt idx="2">
                  <c:v>79.33</c:v>
                </c:pt>
                <c:pt idx="3">
                  <c:v>63.2</c:v>
                </c:pt>
                <c:pt idx="4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251398400"/>
        <c:axId val="251449344"/>
      </c:line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Deep Learning</c:v>
                </c:pt>
              </c:strCache>
            </c:strRef>
          </c:tx>
          <c:marker>
            <c:symbol val="diamond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78</c:v>
                </c:pt>
                <c:pt idx="1">
                  <c:v>68</c:v>
                </c:pt>
                <c:pt idx="2">
                  <c:v>93.33</c:v>
                </c:pt>
                <c:pt idx="3">
                  <c:v>70.37</c:v>
                </c:pt>
                <c:pt idx="4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251452800"/>
        <c:axId val="251450880"/>
      </c:lineChart>
      <c:catAx>
        <c:axId val="2513984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51449344"/>
        <c:crosses val="autoZero"/>
        <c:auto val="1"/>
        <c:lblAlgn val="ctr"/>
        <c:lblOffset val="100"/>
        <c:noMultiLvlLbl val="0"/>
      </c:catAx>
      <c:valAx>
        <c:axId val="2514493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/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51398400"/>
        <c:crosses val="autoZero"/>
        <c:crossBetween val="between"/>
      </c:valAx>
      <c:valAx>
        <c:axId val="251450880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en-US"/>
          </a:p>
        </c:txPr>
        <c:crossAx val="251452800"/>
        <c:crosses val="max"/>
        <c:crossBetween val="between"/>
      </c:valAx>
      <c:catAx>
        <c:axId val="251452800"/>
        <c:scaling>
          <c:orientation val="minMax"/>
        </c:scaling>
        <c:delete val="1"/>
        <c:axPos val="b"/>
        <c:majorTickMark val="out"/>
        <c:minorTickMark val="none"/>
        <c:tickLblPos val="nextTo"/>
        <c:crossAx val="251450880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c:spPr>
    </c:plotArea>
    <c:legend>
      <c:legendPos val="b"/>
      <c:layout/>
      <c:overlay val="0"/>
      <c:txPr>
        <a:bodyPr/>
        <a:lstStyle/>
        <a:p>
          <a:pPr>
            <a:defRPr sz="1600">
              <a:solidFill>
                <a:srgbClr val="259BA7"/>
              </a:solidFill>
              <a:latin typeface="Dosis Light" panose="02010303020202060003" pitchFamily="2" charset="0"/>
            </a:defRPr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URLs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13B7F0E-9708-43CF-962E-A465A0CBB4C5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names</a:t>
          </a:r>
          <a:endParaRPr lang="en-US" sz="2000" dirty="0">
            <a:latin typeface="Titillium" panose="00000500000000000000" pitchFamily="2" charset="0"/>
          </a:endParaRPr>
        </a:p>
      </dgm:t>
    </dgm:pt>
    <dgm:pt modelId="{F6075A91-91BB-486C-B66B-40BDF106DD2C}" type="par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D7247330-22AC-406A-B84D-CDD8A10A2DBC}" type="sib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356C1EF2-5CF0-4691-8B98-20A6BB495473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spaces</a:t>
          </a:r>
          <a:endParaRPr lang="en-US" sz="2000" dirty="0">
            <a:latin typeface="Titillium" panose="00000500000000000000" pitchFamily="2" charset="0"/>
          </a:endParaRPr>
        </a:p>
      </dgm:t>
    </dgm:pt>
    <dgm:pt modelId="{83EE88F4-5DC2-4604-ABF2-B90B63EB4FDC}" type="par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2D3B5CA-1DCA-47A9-9F7E-70F2AF7C64FE}" type="sib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symbols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C3DB91D-D4A1-4A80-864F-9690DA1D94DA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Lower case all text</a:t>
          </a:r>
          <a:endParaRPr lang="en-US" sz="2000" dirty="0">
            <a:latin typeface="Titillium" panose="00000500000000000000" pitchFamily="2" charset="0"/>
          </a:endParaRPr>
        </a:p>
      </dgm:t>
    </dgm:pt>
    <dgm:pt modelId="{2DFEF8C2-D56B-4260-9C12-880ADBD14B10}" type="par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97F1B9A-3EBB-4C17-B0CB-567F20EAF9DD}" type="sib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268EA568-36D4-443A-9B2D-3C2538530ABC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Stemming</a:t>
          </a:r>
          <a:endParaRPr lang="en-US" sz="2000" dirty="0">
            <a:latin typeface="Titillium" panose="00000500000000000000" pitchFamily="2" charset="0"/>
          </a:endParaRPr>
        </a:p>
      </dgm:t>
    </dgm:pt>
    <dgm:pt modelId="{8E3E788B-E9CE-475F-B7D1-E468339A2147}" type="par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155620D-B4A6-47DB-B134-8EC2CD5AD257}" type="sib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0691680-339B-4029-B6E0-D9EB9193FFFF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</a:t>
          </a:r>
          <a:r>
            <a:rPr lang="en-US" sz="2000" dirty="0" err="1" smtClean="0">
              <a:latin typeface="Titillium" panose="00000500000000000000" pitchFamily="2" charset="0"/>
            </a:rPr>
            <a:t>Stopword</a:t>
          </a:r>
          <a:endParaRPr lang="en-US" sz="2000" dirty="0">
            <a:latin typeface="Titillium" panose="00000500000000000000" pitchFamily="2" charset="0"/>
          </a:endParaRPr>
        </a:p>
      </dgm:t>
    </dgm:pt>
    <dgm:pt modelId="{EF3BDCC2-F666-4CA6-A82D-66EF71B6EED9}" type="par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4CE879EE-4CD8-4D2C-ACB5-F7C2C09E2657}" type="sib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7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04259-0298-4FDC-9455-F3EB31DEB8D3}" type="pres">
      <dgm:prSet presAssocID="{5070EBD2-F381-4C12-9B15-4181573A0E66}" presName="spacer" presStyleCnt="0"/>
      <dgm:spPr/>
    </dgm:pt>
    <dgm:pt modelId="{55738AAA-5865-4ADF-9452-66ED89DADAD4}" type="pres">
      <dgm:prSet presAssocID="{EB35E825-1F02-4B5D-9C8C-0E959D66A09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36224-AD53-4439-B354-5E0441DEDB87}" type="pres">
      <dgm:prSet presAssocID="{452A1DCF-9DEC-4993-9497-320D14A00642}" presName="spacer" presStyleCnt="0"/>
      <dgm:spPr/>
    </dgm:pt>
    <dgm:pt modelId="{D7E3F67C-A743-4DEE-8D2C-79ED83AF2E50}" type="pres">
      <dgm:prSet presAssocID="{813B7F0E-9708-43CF-962E-A465A0CBB4C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0659-06C0-467F-B925-66E44302FD12}" type="pres">
      <dgm:prSet presAssocID="{D7247330-22AC-406A-B84D-CDD8A10A2DBC}" presName="spacer" presStyleCnt="0"/>
      <dgm:spPr/>
    </dgm:pt>
    <dgm:pt modelId="{8A5911C1-219B-41FA-89D7-12938FAAC983}" type="pres">
      <dgm:prSet presAssocID="{356C1EF2-5CF0-4691-8B98-20A6BB49547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CE151-C392-4FCD-A177-022ADD27DC41}" type="pres">
      <dgm:prSet presAssocID="{B2D3B5CA-1DCA-47A9-9F7E-70F2AF7C64FE}" presName="spacer" presStyleCnt="0"/>
      <dgm:spPr/>
    </dgm:pt>
    <dgm:pt modelId="{D88577B7-88AA-456A-AFA0-6E52C41BF0FF}" type="pres">
      <dgm:prSet presAssocID="{5C3DB91D-D4A1-4A80-864F-9690DA1D94DA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A8D00-F44B-4303-854C-6C06AE86015D}" type="pres">
      <dgm:prSet presAssocID="{B97F1B9A-3EBB-4C17-B0CB-567F20EAF9DD}" presName="spacer" presStyleCnt="0"/>
      <dgm:spPr/>
    </dgm:pt>
    <dgm:pt modelId="{1587C205-7144-4577-A704-6F4BF5C58DB6}" type="pres">
      <dgm:prSet presAssocID="{268EA568-36D4-443A-9B2D-3C2538530AB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0C23E-9CB4-45E8-9683-94FC51917EDB}" type="pres">
      <dgm:prSet presAssocID="{5155620D-B4A6-47DB-B134-8EC2CD5AD257}" presName="spacer" presStyleCnt="0"/>
      <dgm:spPr/>
    </dgm:pt>
    <dgm:pt modelId="{990ECEAB-1253-43D9-B4CB-5888FCD74A3C}" type="pres">
      <dgm:prSet presAssocID="{E0691680-339B-4029-B6E0-D9EB9193FFF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D2EEE-F590-4D30-A0D4-9249A67AAF36}" srcId="{76CD1E5B-077B-4B07-9D92-BBEAB1E1C2FA}" destId="{356C1EF2-5CF0-4691-8B98-20A6BB495473}" srcOrd="3" destOrd="0" parTransId="{83EE88F4-5DC2-4604-ABF2-B90B63EB4FDC}" sibTransId="{B2D3B5CA-1DCA-47A9-9F7E-70F2AF7C64FE}"/>
    <dgm:cxn modelId="{B906C783-0500-46BD-BA77-0D3676C16E96}" type="presOf" srcId="{268EA568-36D4-443A-9B2D-3C2538530ABC}" destId="{1587C205-7144-4577-A704-6F4BF5C58DB6}" srcOrd="0" destOrd="0" presId="urn:microsoft.com/office/officeart/2005/8/layout/vList2"/>
    <dgm:cxn modelId="{5FF2AC46-83FC-4076-9B87-C859D5CBA7C7}" srcId="{76CD1E5B-077B-4B07-9D92-BBEAB1E1C2FA}" destId="{E0691680-339B-4029-B6E0-D9EB9193FFFF}" srcOrd="6" destOrd="0" parTransId="{EF3BDCC2-F666-4CA6-A82D-66EF71B6EED9}" sibTransId="{4CE879EE-4CD8-4D2C-ACB5-F7C2C09E2657}"/>
    <dgm:cxn modelId="{DC7CAFF3-2493-44E7-8489-8C01FCCCC533}" type="presOf" srcId="{76CD1E5B-077B-4B07-9D92-BBEAB1E1C2FA}" destId="{82455C57-0CB0-4496-9EEA-339A232D6FDD}" srcOrd="0" destOrd="0" presId="urn:microsoft.com/office/officeart/2005/8/layout/vList2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105622A0-71C9-464F-95ED-F0E4C63E3377}" srcId="{76CD1E5B-077B-4B07-9D92-BBEAB1E1C2FA}" destId="{268EA568-36D4-443A-9B2D-3C2538530ABC}" srcOrd="5" destOrd="0" parTransId="{8E3E788B-E9CE-475F-B7D1-E468339A2147}" sibTransId="{5155620D-B4A6-47DB-B134-8EC2CD5AD257}"/>
    <dgm:cxn modelId="{EB790FC0-123B-4D76-87C9-89CDB6AF28F1}" srcId="{76CD1E5B-077B-4B07-9D92-BBEAB1E1C2FA}" destId="{5C3DB91D-D4A1-4A80-864F-9690DA1D94DA}" srcOrd="4" destOrd="0" parTransId="{2DFEF8C2-D56B-4260-9C12-880ADBD14B10}" sibTransId="{B97F1B9A-3EBB-4C17-B0CB-567F20EAF9DD}"/>
    <dgm:cxn modelId="{7F0E1590-E14E-4D0B-84B5-4F57DD45CC62}" type="presOf" srcId="{6CFF3BDC-7D4F-475D-B9DC-302939C464C2}" destId="{4B498E33-6678-4D24-8786-DF0BFC17B0BA}" srcOrd="0" destOrd="0" presId="urn:microsoft.com/office/officeart/2005/8/layout/vList2"/>
    <dgm:cxn modelId="{9A5B755E-641C-4B2F-97F1-62622E43108C}" type="presOf" srcId="{356C1EF2-5CF0-4691-8B98-20A6BB495473}" destId="{8A5911C1-219B-41FA-89D7-12938FAAC983}" srcOrd="0" destOrd="0" presId="urn:microsoft.com/office/officeart/2005/8/layout/vList2"/>
    <dgm:cxn modelId="{2CDEA37D-8C8C-48F6-A66A-4813F45284C1}" srcId="{76CD1E5B-077B-4B07-9D92-BBEAB1E1C2FA}" destId="{813B7F0E-9708-43CF-962E-A465A0CBB4C5}" srcOrd="2" destOrd="0" parTransId="{F6075A91-91BB-486C-B66B-40BDF106DD2C}" sibTransId="{D7247330-22AC-406A-B84D-CDD8A10A2DBC}"/>
    <dgm:cxn modelId="{85CFB9AE-01D4-45FB-B010-FF2C0B1A26A5}" type="presOf" srcId="{EB35E825-1F02-4B5D-9C8C-0E959D66A090}" destId="{55738AAA-5865-4ADF-9452-66ED89DADAD4}" srcOrd="0" destOrd="0" presId="urn:microsoft.com/office/officeart/2005/8/layout/vList2"/>
    <dgm:cxn modelId="{68B71E95-A7A8-4685-BCFA-134AA3A522A4}" type="presOf" srcId="{813B7F0E-9708-43CF-962E-A465A0CBB4C5}" destId="{D7E3F67C-A743-4DEE-8D2C-79ED83AF2E50}" srcOrd="0" destOrd="0" presId="urn:microsoft.com/office/officeart/2005/8/layout/vList2"/>
    <dgm:cxn modelId="{DD4D47D9-2F9C-40FD-861F-846B3116462E}" type="presOf" srcId="{5C3DB91D-D4A1-4A80-864F-9690DA1D94DA}" destId="{D88577B7-88AA-456A-AFA0-6E52C41BF0FF}" srcOrd="0" destOrd="0" presId="urn:microsoft.com/office/officeart/2005/8/layout/vList2"/>
    <dgm:cxn modelId="{4B1112BF-53AC-4E0B-B9C1-7EB15108F931}" type="presOf" srcId="{E0691680-339B-4029-B6E0-D9EB9193FFFF}" destId="{990ECEAB-1253-43D9-B4CB-5888FCD74A3C}" srcOrd="0" destOrd="0" presId="urn:microsoft.com/office/officeart/2005/8/layout/vList2"/>
    <dgm:cxn modelId="{3E3CB9A0-8C9A-4C06-8DD8-C6D2320EB0C8}" type="presParOf" srcId="{82455C57-0CB0-4496-9EEA-339A232D6FDD}" destId="{4B498E33-6678-4D24-8786-DF0BFC17B0BA}" srcOrd="0" destOrd="0" presId="urn:microsoft.com/office/officeart/2005/8/layout/vList2"/>
    <dgm:cxn modelId="{3D44EF49-4607-4DF5-9B62-44437E9CEC42}" type="presParOf" srcId="{82455C57-0CB0-4496-9EEA-339A232D6FDD}" destId="{D0F04259-0298-4FDC-9455-F3EB31DEB8D3}" srcOrd="1" destOrd="0" presId="urn:microsoft.com/office/officeart/2005/8/layout/vList2"/>
    <dgm:cxn modelId="{0100F1B3-E6FC-4224-AEA9-F404A1ADCF73}" type="presParOf" srcId="{82455C57-0CB0-4496-9EEA-339A232D6FDD}" destId="{55738AAA-5865-4ADF-9452-66ED89DADAD4}" srcOrd="2" destOrd="0" presId="urn:microsoft.com/office/officeart/2005/8/layout/vList2"/>
    <dgm:cxn modelId="{60A217E7-1E78-43CE-9F52-5AEF33E588F3}" type="presParOf" srcId="{82455C57-0CB0-4496-9EEA-339A232D6FDD}" destId="{6A636224-AD53-4439-B354-5E0441DEDB87}" srcOrd="3" destOrd="0" presId="urn:microsoft.com/office/officeart/2005/8/layout/vList2"/>
    <dgm:cxn modelId="{CD857EAE-63BE-4255-9D2A-3475B141CFBC}" type="presParOf" srcId="{82455C57-0CB0-4496-9EEA-339A232D6FDD}" destId="{D7E3F67C-A743-4DEE-8D2C-79ED83AF2E50}" srcOrd="4" destOrd="0" presId="urn:microsoft.com/office/officeart/2005/8/layout/vList2"/>
    <dgm:cxn modelId="{92A7DD7D-5B1A-4D93-9DC2-D5A41C59FB3F}" type="presParOf" srcId="{82455C57-0CB0-4496-9EEA-339A232D6FDD}" destId="{52220659-06C0-467F-B925-66E44302FD12}" srcOrd="5" destOrd="0" presId="urn:microsoft.com/office/officeart/2005/8/layout/vList2"/>
    <dgm:cxn modelId="{E25F7A3E-0D47-4CCA-9BC2-53A66EC27DC1}" type="presParOf" srcId="{82455C57-0CB0-4496-9EEA-339A232D6FDD}" destId="{8A5911C1-219B-41FA-89D7-12938FAAC983}" srcOrd="6" destOrd="0" presId="urn:microsoft.com/office/officeart/2005/8/layout/vList2"/>
    <dgm:cxn modelId="{31B79143-9921-4D8A-B1F4-EB6AD1F53B38}" type="presParOf" srcId="{82455C57-0CB0-4496-9EEA-339A232D6FDD}" destId="{D72CE151-C392-4FCD-A177-022ADD27DC41}" srcOrd="7" destOrd="0" presId="urn:microsoft.com/office/officeart/2005/8/layout/vList2"/>
    <dgm:cxn modelId="{2D8F84EE-B6F5-48E2-8F96-A8B126203B4A}" type="presParOf" srcId="{82455C57-0CB0-4496-9EEA-339A232D6FDD}" destId="{D88577B7-88AA-456A-AFA0-6E52C41BF0FF}" srcOrd="8" destOrd="0" presId="urn:microsoft.com/office/officeart/2005/8/layout/vList2"/>
    <dgm:cxn modelId="{71E7438D-D33F-4209-87FE-6703836E738B}" type="presParOf" srcId="{82455C57-0CB0-4496-9EEA-339A232D6FDD}" destId="{F48A8D00-F44B-4303-854C-6C06AE86015D}" srcOrd="9" destOrd="0" presId="urn:microsoft.com/office/officeart/2005/8/layout/vList2"/>
    <dgm:cxn modelId="{0EC1D19F-E9E5-41E6-8630-07E2FE7E40AE}" type="presParOf" srcId="{82455C57-0CB0-4496-9EEA-339A232D6FDD}" destId="{1587C205-7144-4577-A704-6F4BF5C58DB6}" srcOrd="10" destOrd="0" presId="urn:microsoft.com/office/officeart/2005/8/layout/vList2"/>
    <dgm:cxn modelId="{D6964FCA-C8F6-4932-9DE6-856648EA2CC6}" type="presParOf" srcId="{82455C57-0CB0-4496-9EEA-339A232D6FDD}" destId="{C100C23E-9CB4-45E8-9683-94FC51917EDB}" srcOrd="11" destOrd="0" presId="urn:microsoft.com/office/officeart/2005/8/layout/vList2"/>
    <dgm:cxn modelId="{A538C1AC-D757-4FD9-AEFC-195EE676F952}" type="presParOf" srcId="{82455C57-0CB0-4496-9EEA-339A232D6FDD}" destId="{990ECEAB-1253-43D9-B4CB-5888FCD74A3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Features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Techniques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71AAE1EF-A1FB-4DE6-95CC-6DB13CFA1DFC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Deep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97959505-39A8-4599-A3EF-4C1FF8F8F8F3}" type="parTrans" cxnId="{D2BE6EB6-BB1D-4A98-9E86-A332082A029F}">
      <dgm:prSet/>
      <dgm:spPr/>
      <dgm:t>
        <a:bodyPr/>
        <a:lstStyle/>
        <a:p>
          <a:endParaRPr lang="en-US"/>
        </a:p>
      </dgm:t>
    </dgm:pt>
    <dgm:pt modelId="{4C71C818-90C0-4F31-98A1-AD730DCAD814}" type="sibTrans" cxnId="{D2BE6EB6-BB1D-4A98-9E86-A332082A029F}">
      <dgm:prSet/>
      <dgm:spPr/>
      <dgm:t>
        <a:bodyPr/>
        <a:lstStyle/>
        <a:p>
          <a:endParaRPr lang="en-US"/>
        </a:p>
      </dgm:t>
    </dgm:pt>
    <dgm:pt modelId="{87C54EAF-425D-4A07-B338-10628A220CE9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Machine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138AED50-2DC0-4ED1-8BE5-C219638D3992}" type="parTrans" cxnId="{A49D1782-05E5-4311-8632-95FFD2BEF4FB}">
      <dgm:prSet/>
      <dgm:spPr/>
      <dgm:t>
        <a:bodyPr/>
        <a:lstStyle/>
        <a:p>
          <a:endParaRPr lang="en-US"/>
        </a:p>
      </dgm:t>
    </dgm:pt>
    <dgm:pt modelId="{00DB90F7-A9E1-4C94-9DF6-9AF66280565D}" type="sibTrans" cxnId="{A49D1782-05E5-4311-8632-95FFD2BEF4FB}">
      <dgm:prSet/>
      <dgm:spPr/>
      <dgm:t>
        <a:bodyPr/>
        <a:lstStyle/>
        <a:p>
          <a:endParaRPr lang="en-US"/>
        </a:p>
      </dgm:t>
    </dgm:pt>
    <dgm:pt modelId="{5164667D-7817-4E1E-A2F0-D7FBAE3AE456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Open Vocabulary </a:t>
          </a:r>
          <a:endParaRPr lang="en-US" sz="2000" dirty="0">
            <a:latin typeface="Titillium Up" panose="00000500000000000000" pitchFamily="2" charset="0"/>
          </a:endParaRPr>
        </a:p>
      </dgm:t>
    </dgm:pt>
    <dgm:pt modelId="{ACF2C669-DA76-4AD2-ADE1-E47F8643598E}" type="parTrans" cxnId="{595A92CD-99A7-4B59-97B4-27324292D390}">
      <dgm:prSet/>
      <dgm:spPr/>
      <dgm:t>
        <a:bodyPr/>
        <a:lstStyle/>
        <a:p>
          <a:endParaRPr lang="en-US"/>
        </a:p>
      </dgm:t>
    </dgm:pt>
    <dgm:pt modelId="{849BBBCF-0CF5-4ABB-A729-B5980CA4E5D5}" type="sibTrans" cxnId="{595A92CD-99A7-4B59-97B4-27324292D390}">
      <dgm:prSet/>
      <dgm:spPr/>
      <dgm:t>
        <a:bodyPr/>
        <a:lstStyle/>
        <a:p>
          <a:endParaRPr lang="en-US"/>
        </a:p>
      </dgm:t>
    </dgm:pt>
    <dgm:pt modelId="{DD462C62-4874-4FB9-9C3D-FAC93167EAE3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Closed Vocabulary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3BBEFCC-9530-4760-91F4-EC1C702DDB6C}" type="parTrans" cxnId="{AD21DA13-3B59-4A25-B051-D1C0176A81BD}">
      <dgm:prSet/>
      <dgm:spPr/>
      <dgm:t>
        <a:bodyPr/>
        <a:lstStyle/>
        <a:p>
          <a:endParaRPr lang="en-US"/>
        </a:p>
      </dgm:t>
    </dgm:pt>
    <dgm:pt modelId="{85FB3376-6894-4BB9-9C5E-5F0CE6D98B67}" type="sibTrans" cxnId="{AD21DA13-3B59-4A25-B051-D1C0176A81BD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38AAA-5865-4ADF-9452-66ED89DADAD4}" type="pres">
      <dgm:prSet presAssocID="{EB35E825-1F02-4B5D-9C8C-0E959D66A090}" presName="parentText" presStyleLbl="node1" presStyleIdx="1" presStyleCnt="2" custLinFactNeighborY="5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50D4F-E348-480D-8125-B06196054EC1}" type="pres">
      <dgm:prSet presAssocID="{EB35E825-1F02-4B5D-9C8C-0E959D66A09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9D1782-05E5-4311-8632-95FFD2BEF4FB}" srcId="{EB35E825-1F02-4B5D-9C8C-0E959D66A090}" destId="{87C54EAF-425D-4A07-B338-10628A220CE9}" srcOrd="0" destOrd="0" parTransId="{138AED50-2DC0-4ED1-8BE5-C219638D3992}" sibTransId="{00DB90F7-A9E1-4C94-9DF6-9AF66280565D}"/>
    <dgm:cxn modelId="{C5A56688-A214-46B3-B264-78F14A113C2C}" type="presOf" srcId="{5164667D-7817-4E1E-A2F0-D7FBAE3AE456}" destId="{4AE26C4F-0AF7-48F6-91D1-39A5CEF50B9F}" srcOrd="0" destOrd="1" presId="urn:microsoft.com/office/officeart/2005/8/layout/vList2"/>
    <dgm:cxn modelId="{AD21DA13-3B59-4A25-B051-D1C0176A81BD}" srcId="{6CFF3BDC-7D4F-475D-B9DC-302939C464C2}" destId="{DD462C62-4874-4FB9-9C3D-FAC93167EAE3}" srcOrd="0" destOrd="0" parTransId="{33BBEFCC-9530-4760-91F4-EC1C702DDB6C}" sibTransId="{85FB3376-6894-4BB9-9C5E-5F0CE6D98B67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DB087DBA-7FC1-46B3-AD91-35DC2C64E2D9}" type="presOf" srcId="{87C54EAF-425D-4A07-B338-10628A220CE9}" destId="{15350D4F-E348-480D-8125-B06196054EC1}" srcOrd="0" destOrd="0" presId="urn:microsoft.com/office/officeart/2005/8/layout/vList2"/>
    <dgm:cxn modelId="{4D26EA8A-4057-43C4-9A07-AE324AC9D70C}" type="presOf" srcId="{EB35E825-1F02-4B5D-9C8C-0E959D66A090}" destId="{55738AAA-5865-4ADF-9452-66ED89DADAD4}" srcOrd="0" destOrd="0" presId="urn:microsoft.com/office/officeart/2005/8/layout/vList2"/>
    <dgm:cxn modelId="{2EE1716E-43CE-4409-BD23-BD35F1BBD09D}" type="presOf" srcId="{6CFF3BDC-7D4F-475D-B9DC-302939C464C2}" destId="{4B498E33-6678-4D24-8786-DF0BFC17B0BA}" srcOrd="0" destOrd="0" presId="urn:microsoft.com/office/officeart/2005/8/layout/vList2"/>
    <dgm:cxn modelId="{6D31C13C-5A2E-451A-8FA0-205DBB4483B9}" type="presOf" srcId="{76CD1E5B-077B-4B07-9D92-BBEAB1E1C2FA}" destId="{82455C57-0CB0-4496-9EEA-339A232D6FDD}" srcOrd="0" destOrd="0" presId="urn:microsoft.com/office/officeart/2005/8/layout/vList2"/>
    <dgm:cxn modelId="{BCA8B2E5-747B-449F-8E9A-3A1185EA6DD9}" type="presOf" srcId="{DD462C62-4874-4FB9-9C3D-FAC93167EAE3}" destId="{4AE26C4F-0AF7-48F6-91D1-39A5CEF50B9F}" srcOrd="0" destOrd="0" presId="urn:microsoft.com/office/officeart/2005/8/layout/vList2"/>
    <dgm:cxn modelId="{D2BE6EB6-BB1D-4A98-9E86-A332082A029F}" srcId="{EB35E825-1F02-4B5D-9C8C-0E959D66A090}" destId="{71AAE1EF-A1FB-4DE6-95CC-6DB13CFA1DFC}" srcOrd="1" destOrd="0" parTransId="{97959505-39A8-4599-A3EF-4C1FF8F8F8F3}" sibTransId="{4C71C818-90C0-4F31-98A1-AD730DCAD814}"/>
    <dgm:cxn modelId="{595A92CD-99A7-4B59-97B4-27324292D390}" srcId="{6CFF3BDC-7D4F-475D-B9DC-302939C464C2}" destId="{5164667D-7817-4E1E-A2F0-D7FBAE3AE456}" srcOrd="1" destOrd="0" parTransId="{ACF2C669-DA76-4AD2-ADE1-E47F8643598E}" sibTransId="{849BBBCF-0CF5-4ABB-A729-B5980CA4E5D5}"/>
    <dgm:cxn modelId="{AC7A317C-AA83-4D2E-8446-46EBC6899E09}" type="presOf" srcId="{71AAE1EF-A1FB-4DE6-95CC-6DB13CFA1DFC}" destId="{15350D4F-E348-480D-8125-B06196054EC1}" srcOrd="0" destOrd="1" presId="urn:microsoft.com/office/officeart/2005/8/layout/vList2"/>
    <dgm:cxn modelId="{456A53C4-4A21-43C3-8D5B-9E88C13BA90F}" type="presParOf" srcId="{82455C57-0CB0-4496-9EEA-339A232D6FDD}" destId="{4B498E33-6678-4D24-8786-DF0BFC17B0BA}" srcOrd="0" destOrd="0" presId="urn:microsoft.com/office/officeart/2005/8/layout/vList2"/>
    <dgm:cxn modelId="{F175D8F2-751E-44C8-B18E-D42FC84387D9}" type="presParOf" srcId="{82455C57-0CB0-4496-9EEA-339A232D6FDD}" destId="{4AE26C4F-0AF7-48F6-91D1-39A5CEF50B9F}" srcOrd="1" destOrd="0" presId="urn:microsoft.com/office/officeart/2005/8/layout/vList2"/>
    <dgm:cxn modelId="{60375B7C-21EF-4D79-937C-2BBF41C2F39C}" type="presParOf" srcId="{82455C57-0CB0-4496-9EEA-339A232D6FDD}" destId="{55738AAA-5865-4ADF-9452-66ED89DADAD4}" srcOrd="2" destOrd="0" presId="urn:microsoft.com/office/officeart/2005/8/layout/vList2"/>
    <dgm:cxn modelId="{C941BF2A-F0B8-4B3C-8EF9-401389A524CD}" type="presParOf" srcId="{82455C57-0CB0-4496-9EEA-339A232D6FDD}" destId="{15350D4F-E348-480D-8125-B06196054E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Accuracy Validation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3A409326-B244-49CB-99DE-F64410EEE9E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Improvement Process</a:t>
          </a:r>
          <a:endParaRPr lang="en-US" sz="2000" dirty="0">
            <a:latin typeface="Titillium" panose="00000500000000000000" pitchFamily="2" charset="0"/>
          </a:endParaRPr>
        </a:p>
      </dgm:t>
    </dgm:pt>
    <dgm:pt modelId="{2DDBA7BA-7766-4F63-83EC-3D270267BCBA}" type="parTrans" cxnId="{23786C74-97DA-4590-A1D7-B7CC22E15E3E}">
      <dgm:prSet/>
      <dgm:spPr/>
      <dgm:t>
        <a:bodyPr/>
        <a:lstStyle/>
        <a:p>
          <a:endParaRPr lang="en-US"/>
        </a:p>
      </dgm:t>
    </dgm:pt>
    <dgm:pt modelId="{E3AC9B7A-E1FC-423A-9967-6CF155FF23EC}" type="sibTrans" cxnId="{23786C74-97DA-4590-A1D7-B7CC22E15E3E}">
      <dgm:prSet/>
      <dgm:spPr/>
      <dgm:t>
        <a:bodyPr/>
        <a:lstStyle/>
        <a:p>
          <a:endParaRPr lang="en-US"/>
        </a:p>
      </dgm:t>
    </dgm:pt>
    <dgm:pt modelId="{C89DE1DE-584F-40F2-8F65-C6EC4B83E4A7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Features Selection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475AFE24-9BE0-480B-AE6C-5BE603951F87}" type="parTrans" cxnId="{3FC7F81E-2C84-4754-B177-BA2D586F9B4D}">
      <dgm:prSet/>
      <dgm:spPr/>
      <dgm:t>
        <a:bodyPr/>
        <a:lstStyle/>
        <a:p>
          <a:endParaRPr lang="en-US"/>
        </a:p>
      </dgm:t>
    </dgm:pt>
    <dgm:pt modelId="{3BC4D09A-8CB9-4839-9A35-6287B241B6A8}" type="sibTrans" cxnId="{3FC7F81E-2C84-4754-B177-BA2D586F9B4D}">
      <dgm:prSet/>
      <dgm:spPr/>
      <dgm:t>
        <a:bodyPr/>
        <a:lstStyle/>
        <a:p>
          <a:endParaRPr lang="en-US"/>
        </a:p>
      </dgm:t>
    </dgm:pt>
    <dgm:pt modelId="{8ACCB4DD-22B4-4EA8-8724-0A0D26F8FE14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Resampling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E2067CF6-B308-4C7B-A98B-0FF6ABA6CD77}" type="parTrans" cxnId="{9CC8CD8F-C856-4028-8F24-86C2DAB589EF}">
      <dgm:prSet/>
      <dgm:spPr/>
      <dgm:t>
        <a:bodyPr/>
        <a:lstStyle/>
        <a:p>
          <a:endParaRPr lang="en-US"/>
        </a:p>
      </dgm:t>
    </dgm:pt>
    <dgm:pt modelId="{83C5766A-6ED9-4B7B-9F46-0EC3A6B636ED}" type="sibTrans" cxnId="{9CC8CD8F-C856-4028-8F24-86C2DAB589EF}">
      <dgm:prSet/>
      <dgm:spPr/>
      <dgm:t>
        <a:bodyPr/>
        <a:lstStyle/>
        <a:p>
          <a:endParaRPr lang="en-US"/>
        </a:p>
      </dgm:t>
    </dgm:pt>
    <dgm:pt modelId="{BFB69D5B-42B1-4177-A63C-1F97BCF05D2A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10-fold cross validation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A41353F-783B-411C-9397-3124FCFAEFDC}" type="parTrans" cxnId="{D1F6EA70-B25E-465D-B48E-7B0C207C0A72}">
      <dgm:prSet/>
      <dgm:spPr/>
      <dgm:t>
        <a:bodyPr/>
        <a:lstStyle/>
        <a:p>
          <a:endParaRPr lang="en-US"/>
        </a:p>
      </dgm:t>
    </dgm:pt>
    <dgm:pt modelId="{75258CC3-B8AC-41C1-899F-986F4DFF17E2}" type="sibTrans" cxnId="{D1F6EA70-B25E-465D-B48E-7B0C207C0A72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272F8F-1823-42ED-B115-933AA99521B3}" type="pres">
      <dgm:prSet presAssocID="{3A409326-B244-49CB-99DE-F64410EEE9E0}" presName="parentText" presStyleLbl="node1" presStyleIdx="0" presStyleCnt="2" custLinFactNeighborY="4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A2D90-F46A-48FE-B21D-AA2C5428E966}" type="pres">
      <dgm:prSet presAssocID="{3A409326-B244-49CB-99DE-F64410EEE9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1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9E28E-BDCB-491B-B1EB-C4FC553968C1}" type="presOf" srcId="{6CFF3BDC-7D4F-475D-B9DC-302939C464C2}" destId="{4B498E33-6678-4D24-8786-DF0BFC17B0BA}" srcOrd="0" destOrd="0" presId="urn:microsoft.com/office/officeart/2005/8/layout/vList2"/>
    <dgm:cxn modelId="{3FC7F81E-2C84-4754-B177-BA2D586F9B4D}" srcId="{3A409326-B244-49CB-99DE-F64410EEE9E0}" destId="{C89DE1DE-584F-40F2-8F65-C6EC4B83E4A7}" srcOrd="0" destOrd="0" parTransId="{475AFE24-9BE0-480B-AE6C-5BE603951F87}" sibTransId="{3BC4D09A-8CB9-4839-9A35-6287B241B6A8}"/>
    <dgm:cxn modelId="{2A0F5FFE-3AD8-4D4B-BCFD-0E6DA2D6184D}" type="presOf" srcId="{C89DE1DE-584F-40F2-8F65-C6EC4B83E4A7}" destId="{CE2A2D90-F46A-48FE-B21D-AA2C5428E966}" srcOrd="0" destOrd="0" presId="urn:microsoft.com/office/officeart/2005/8/layout/vList2"/>
    <dgm:cxn modelId="{BDAEA858-FEE7-4D75-A2F7-76E0C3FA99C9}" srcId="{76CD1E5B-077B-4B07-9D92-BBEAB1E1C2FA}" destId="{6CFF3BDC-7D4F-475D-B9DC-302939C464C2}" srcOrd="1" destOrd="0" parTransId="{D23EF57E-66E8-4D3D-A6C1-156C5B3EFA0B}" sibTransId="{5070EBD2-F381-4C12-9B15-4181573A0E66}"/>
    <dgm:cxn modelId="{FB5D0162-1C11-4BA5-9630-4558B3F1D730}" type="presOf" srcId="{8ACCB4DD-22B4-4EA8-8724-0A0D26F8FE14}" destId="{CE2A2D90-F46A-48FE-B21D-AA2C5428E966}" srcOrd="0" destOrd="1" presId="urn:microsoft.com/office/officeart/2005/8/layout/vList2"/>
    <dgm:cxn modelId="{0691E488-A1C7-438B-8CD9-36BCCF66682F}" type="presOf" srcId="{76CD1E5B-077B-4B07-9D92-BBEAB1E1C2FA}" destId="{82455C57-0CB0-4496-9EEA-339A232D6FDD}" srcOrd="0" destOrd="0" presId="urn:microsoft.com/office/officeart/2005/8/layout/vList2"/>
    <dgm:cxn modelId="{9CC8CD8F-C856-4028-8F24-86C2DAB589EF}" srcId="{3A409326-B244-49CB-99DE-F64410EEE9E0}" destId="{8ACCB4DD-22B4-4EA8-8724-0A0D26F8FE14}" srcOrd="1" destOrd="0" parTransId="{E2067CF6-B308-4C7B-A98B-0FF6ABA6CD77}" sibTransId="{83C5766A-6ED9-4B7B-9F46-0EC3A6B636ED}"/>
    <dgm:cxn modelId="{6876B0A0-2B44-4AA6-800A-8D779D348E9B}" type="presOf" srcId="{3A409326-B244-49CB-99DE-F64410EEE9E0}" destId="{CA272F8F-1823-42ED-B115-933AA99521B3}" srcOrd="0" destOrd="0" presId="urn:microsoft.com/office/officeart/2005/8/layout/vList2"/>
    <dgm:cxn modelId="{D1F6EA70-B25E-465D-B48E-7B0C207C0A72}" srcId="{6CFF3BDC-7D4F-475D-B9DC-302939C464C2}" destId="{BFB69D5B-42B1-4177-A63C-1F97BCF05D2A}" srcOrd="0" destOrd="0" parTransId="{3A41353F-783B-411C-9397-3124FCFAEFDC}" sibTransId="{75258CC3-B8AC-41C1-899F-986F4DFF17E2}"/>
    <dgm:cxn modelId="{4D2B3241-7326-477F-A328-24FA1E2ABC8F}" type="presOf" srcId="{BFB69D5B-42B1-4177-A63C-1F97BCF05D2A}" destId="{4AE26C4F-0AF7-48F6-91D1-39A5CEF50B9F}" srcOrd="0" destOrd="0" presId="urn:microsoft.com/office/officeart/2005/8/layout/vList2"/>
    <dgm:cxn modelId="{23786C74-97DA-4590-A1D7-B7CC22E15E3E}" srcId="{76CD1E5B-077B-4B07-9D92-BBEAB1E1C2FA}" destId="{3A409326-B244-49CB-99DE-F64410EEE9E0}" srcOrd="0" destOrd="0" parTransId="{2DDBA7BA-7766-4F63-83EC-3D270267BCBA}" sibTransId="{E3AC9B7A-E1FC-423A-9967-6CF155FF23EC}"/>
    <dgm:cxn modelId="{6BDC715B-6D66-43F8-9312-3FD39CDD3BF2}" type="presParOf" srcId="{82455C57-0CB0-4496-9EEA-339A232D6FDD}" destId="{CA272F8F-1823-42ED-B115-933AA99521B3}" srcOrd="0" destOrd="0" presId="urn:microsoft.com/office/officeart/2005/8/layout/vList2"/>
    <dgm:cxn modelId="{07A14167-6198-4D77-A9E5-ABC8B261A705}" type="presParOf" srcId="{82455C57-0CB0-4496-9EEA-339A232D6FDD}" destId="{CE2A2D90-F46A-48FE-B21D-AA2C5428E966}" srcOrd="1" destOrd="0" presId="urn:microsoft.com/office/officeart/2005/8/layout/vList2"/>
    <dgm:cxn modelId="{97C4E3F1-7D29-4AC9-B771-BF4A3B2D67F8}" type="presParOf" srcId="{82455C57-0CB0-4496-9EEA-339A232D6FDD}" destId="{4B498E33-6678-4D24-8786-DF0BFC17B0BA}" srcOrd="2" destOrd="0" presId="urn:microsoft.com/office/officeart/2005/8/layout/vList2"/>
    <dgm:cxn modelId="{29CC566C-311A-484A-A7E7-9C6BD79C48BF}" type="presParOf" srcId="{82455C57-0CB0-4496-9EEA-339A232D6FDD}" destId="{4AE26C4F-0AF7-48F6-91D1-39A5CEF50B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2123"/>
          <a:ext cx="2666998" cy="402198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URLs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1757"/>
        <a:ext cx="2627730" cy="362930"/>
      </dsp:txXfrm>
    </dsp:sp>
    <dsp:sp modelId="{55738AAA-5865-4ADF-9452-66ED89DADAD4}">
      <dsp:nvSpPr>
        <dsp:cNvPr id="0" name=""/>
        <dsp:cNvSpPr/>
      </dsp:nvSpPr>
      <dsp:spPr>
        <a:xfrm>
          <a:off x="0" y="417406"/>
          <a:ext cx="2666998" cy="402198"/>
        </a:xfrm>
        <a:prstGeom prst="roundRect">
          <a:avLst/>
        </a:prstGeom>
        <a:solidFill>
          <a:schemeClr val="accent4">
            <a:shade val="80000"/>
            <a:hueOff val="20460"/>
            <a:satOff val="-687"/>
            <a:lumOff val="41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symbols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437040"/>
        <a:ext cx="2627730" cy="362930"/>
      </dsp:txXfrm>
    </dsp:sp>
    <dsp:sp modelId="{D7E3F67C-A743-4DEE-8D2C-79ED83AF2E50}">
      <dsp:nvSpPr>
        <dsp:cNvPr id="0" name=""/>
        <dsp:cNvSpPr/>
      </dsp:nvSpPr>
      <dsp:spPr>
        <a:xfrm>
          <a:off x="0" y="831770"/>
          <a:ext cx="2666998" cy="402198"/>
        </a:xfrm>
        <a:prstGeom prst="roundRect">
          <a:avLst/>
        </a:prstGeom>
        <a:solidFill>
          <a:schemeClr val="accent4">
            <a:shade val="80000"/>
            <a:hueOff val="40920"/>
            <a:satOff val="-1374"/>
            <a:lumOff val="8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names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851404"/>
        <a:ext cx="2627730" cy="362930"/>
      </dsp:txXfrm>
    </dsp:sp>
    <dsp:sp modelId="{8A5911C1-219B-41FA-89D7-12938FAAC983}">
      <dsp:nvSpPr>
        <dsp:cNvPr id="0" name=""/>
        <dsp:cNvSpPr/>
      </dsp:nvSpPr>
      <dsp:spPr>
        <a:xfrm>
          <a:off x="0" y="1246135"/>
          <a:ext cx="2666998" cy="402198"/>
        </a:xfrm>
        <a:prstGeom prst="roundRect">
          <a:avLst/>
        </a:prstGeom>
        <a:solidFill>
          <a:schemeClr val="accent4">
            <a:shade val="80000"/>
            <a:hueOff val="61380"/>
            <a:satOff val="-2061"/>
            <a:lumOff val="12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spaces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265769"/>
        <a:ext cx="2627730" cy="362930"/>
      </dsp:txXfrm>
    </dsp:sp>
    <dsp:sp modelId="{D88577B7-88AA-456A-AFA0-6E52C41BF0FF}">
      <dsp:nvSpPr>
        <dsp:cNvPr id="0" name=""/>
        <dsp:cNvSpPr/>
      </dsp:nvSpPr>
      <dsp:spPr>
        <a:xfrm>
          <a:off x="0" y="1660500"/>
          <a:ext cx="2666998" cy="402198"/>
        </a:xfrm>
        <a:prstGeom prst="roundRect">
          <a:avLst/>
        </a:prstGeom>
        <a:solidFill>
          <a:schemeClr val="accent4">
            <a:shade val="80000"/>
            <a:hueOff val="81840"/>
            <a:satOff val="-2748"/>
            <a:lumOff val="1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Lower case all text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680134"/>
        <a:ext cx="2627730" cy="362930"/>
      </dsp:txXfrm>
    </dsp:sp>
    <dsp:sp modelId="{1587C205-7144-4577-A704-6F4BF5C58DB6}">
      <dsp:nvSpPr>
        <dsp:cNvPr id="0" name=""/>
        <dsp:cNvSpPr/>
      </dsp:nvSpPr>
      <dsp:spPr>
        <a:xfrm>
          <a:off x="0" y="2074865"/>
          <a:ext cx="2666998" cy="402198"/>
        </a:xfrm>
        <a:prstGeom prst="roundRect">
          <a:avLst/>
        </a:prstGeom>
        <a:solidFill>
          <a:schemeClr val="accent4">
            <a:shade val="80000"/>
            <a:hueOff val="102300"/>
            <a:satOff val="-3435"/>
            <a:lumOff val="209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Stemming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094499"/>
        <a:ext cx="2627730" cy="362930"/>
      </dsp:txXfrm>
    </dsp:sp>
    <dsp:sp modelId="{990ECEAB-1253-43D9-B4CB-5888FCD74A3C}">
      <dsp:nvSpPr>
        <dsp:cNvPr id="0" name=""/>
        <dsp:cNvSpPr/>
      </dsp:nvSpPr>
      <dsp:spPr>
        <a:xfrm>
          <a:off x="0" y="2489230"/>
          <a:ext cx="2666998" cy="402198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</a:t>
          </a:r>
          <a:r>
            <a:rPr lang="en-US" sz="2000" kern="1200" dirty="0" err="1" smtClean="0">
              <a:latin typeface="Titillium" panose="00000500000000000000" pitchFamily="2" charset="0"/>
            </a:rPr>
            <a:t>Stopword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508864"/>
        <a:ext cx="2627730" cy="36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139003"/>
          <a:ext cx="4240215" cy="475114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Features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193" y="162196"/>
        <a:ext cx="4193829" cy="428728"/>
      </dsp:txXfrm>
    </dsp:sp>
    <dsp:sp modelId="{4AE26C4F-0AF7-48F6-91D1-39A5CEF50B9F}">
      <dsp:nvSpPr>
        <dsp:cNvPr id="0" name=""/>
        <dsp:cNvSpPr/>
      </dsp:nvSpPr>
      <dsp:spPr>
        <a:xfrm>
          <a:off x="0" y="667087"/>
          <a:ext cx="4240215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Closed Vocabulary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Open Vocabulary 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667087"/>
        <a:ext cx="4240215" cy="702426"/>
      </dsp:txXfrm>
    </dsp:sp>
    <dsp:sp modelId="{55738AAA-5865-4ADF-9452-66ED89DADAD4}">
      <dsp:nvSpPr>
        <dsp:cNvPr id="0" name=""/>
        <dsp:cNvSpPr/>
      </dsp:nvSpPr>
      <dsp:spPr>
        <a:xfrm>
          <a:off x="0" y="1373236"/>
          <a:ext cx="4240215" cy="475114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Techniques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193" y="1396429"/>
        <a:ext cx="4193829" cy="428728"/>
      </dsp:txXfrm>
    </dsp:sp>
    <dsp:sp modelId="{15350D4F-E348-480D-8125-B06196054EC1}">
      <dsp:nvSpPr>
        <dsp:cNvPr id="0" name=""/>
        <dsp:cNvSpPr/>
      </dsp:nvSpPr>
      <dsp:spPr>
        <a:xfrm>
          <a:off x="0" y="1844627"/>
          <a:ext cx="4240215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Machine Learning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Deep Learning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1844627"/>
        <a:ext cx="4240215" cy="702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72F8F-1823-42ED-B115-933AA99521B3}">
      <dsp:nvSpPr>
        <dsp:cNvPr id="0" name=""/>
        <dsp:cNvSpPr/>
      </dsp:nvSpPr>
      <dsp:spPr>
        <a:xfrm>
          <a:off x="0" y="372473"/>
          <a:ext cx="4240215" cy="478763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Improvement Process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395844"/>
        <a:ext cx="4193473" cy="432021"/>
      </dsp:txXfrm>
    </dsp:sp>
    <dsp:sp modelId="{CE2A2D90-F46A-48FE-B21D-AA2C5428E966}">
      <dsp:nvSpPr>
        <dsp:cNvPr id="0" name=""/>
        <dsp:cNvSpPr/>
      </dsp:nvSpPr>
      <dsp:spPr>
        <a:xfrm>
          <a:off x="0" y="847858"/>
          <a:ext cx="4240215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Features Selection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Resampling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847858"/>
        <a:ext cx="4240215" cy="702426"/>
      </dsp:txXfrm>
    </dsp:sp>
    <dsp:sp modelId="{4B498E33-6678-4D24-8786-DF0BFC17B0BA}">
      <dsp:nvSpPr>
        <dsp:cNvPr id="0" name=""/>
        <dsp:cNvSpPr/>
      </dsp:nvSpPr>
      <dsp:spPr>
        <a:xfrm>
          <a:off x="0" y="1524578"/>
          <a:ext cx="4240215" cy="478763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Accuracy Validation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1547949"/>
        <a:ext cx="4193473" cy="432021"/>
      </dsp:txXfrm>
    </dsp:sp>
    <dsp:sp modelId="{4AE26C4F-0AF7-48F6-91D1-39A5CEF50B9F}">
      <dsp:nvSpPr>
        <dsp:cNvPr id="0" name=""/>
        <dsp:cNvSpPr/>
      </dsp:nvSpPr>
      <dsp:spPr>
        <a:xfrm>
          <a:off x="0" y="2029048"/>
          <a:ext cx="4240215" cy="340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10-fold cross validation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2029048"/>
        <a:ext cx="4240215" cy="340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0.48778</cdr:x>
      <cdr:y>0.32432</cdr:y>
    </cdr:from>
    <cdr:to>
      <cdr:x>0.55787</cdr:x>
      <cdr:y>0.4062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3505200" y="1219200"/>
          <a:ext cx="503664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1200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0.42416</cdr:x>
      <cdr:y>0.46622</cdr:y>
    </cdr:from>
    <cdr:to>
      <cdr:x>0.48778</cdr:x>
      <cdr:y>0.54809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3048000" y="1752600"/>
          <a:ext cx="45717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889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0.33932</cdr:x>
      <cdr:y>0.60811</cdr:y>
    </cdr:from>
    <cdr:to>
      <cdr:x>0.40473</cdr:x>
      <cdr:y>0.68998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2438400" y="2286000"/>
          <a:ext cx="47000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600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0.25449</cdr:x>
      <cdr:y>0.77027</cdr:y>
    </cdr:from>
    <cdr:to>
      <cdr:x>0.36053</cdr:x>
      <cdr:y>0.83986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28800" y="2895600"/>
          <a:ext cx="762000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bIns="0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319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0.67865</cdr:x>
      <cdr:y>0.18243</cdr:y>
    </cdr:from>
    <cdr:to>
      <cdr:x>0.73892</cdr:x>
      <cdr:y>0.25202</cdr:y>
    </cdr:to>
    <cdr:sp macro="" textlink="">
      <cdr:nvSpPr>
        <cdr:cNvPr id="6" name="TextBox 4"/>
        <cdr:cNvSpPr txBox="1"/>
      </cdr:nvSpPr>
      <cdr:spPr>
        <a:xfrm xmlns:a="http://schemas.openxmlformats.org/drawingml/2006/main">
          <a:off x="4876800" y="685800"/>
          <a:ext cx="433132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1968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0.82017</cdr:x>
      <cdr:y>0.25187</cdr:y>
    </cdr:from>
    <cdr:to>
      <cdr:x>0.91748</cdr:x>
      <cdr:y>0.30332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4843959" y="1054620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67.33%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0.50739</cdr:x>
      <cdr:y>0.23226</cdr:y>
    </cdr:from>
    <cdr:to>
      <cdr:x>0.6047</cdr:x>
      <cdr:y>0.28371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2996667" y="972510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79.33%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0.20852</cdr:x>
      <cdr:y>0.25624</cdr:y>
    </cdr:from>
    <cdr:to>
      <cdr:x>0.30583</cdr:x>
      <cdr:y>0.30769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231528" y="1072918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0.44484</cdr:x>
      <cdr:y>0.25187</cdr:y>
    </cdr:from>
    <cdr:to>
      <cdr:x>0.52903</cdr:x>
      <cdr:y>0.30332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2627244" y="1054620"/>
          <a:ext cx="49725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70.40%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0.73542</cdr:x>
      <cdr:y>0.28683</cdr:y>
    </cdr:from>
    <cdr:to>
      <cdr:x>0.83272</cdr:x>
      <cdr:y>0.33829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4343400" y="1201023"/>
          <a:ext cx="574658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63.20%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0.14286</cdr:x>
      <cdr:y>0.17394</cdr:y>
    </cdr:from>
    <cdr:to>
      <cdr:x>0.24017</cdr:x>
      <cdr:y>0.22256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914418" y="770796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93.33%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0.63095</cdr:x>
      <cdr:y>0.31151</cdr:y>
    </cdr:from>
    <cdr:to>
      <cdr:x>0.72826</cdr:x>
      <cdr:y>0.36013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4038585" y="1380422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68.00%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0.19048</cdr:x>
      <cdr:y>0.2494</cdr:y>
    </cdr:from>
    <cdr:to>
      <cdr:x>0.28779</cdr:x>
      <cdr:y>0.29802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219224" y="1105188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70.37%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0.60714</cdr:x>
      <cdr:y>0.2494</cdr:y>
    </cdr:from>
    <cdr:to>
      <cdr:x>0.70445</cdr:x>
      <cdr:y>0.29802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3886182" y="1105188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78.00%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0.89023</cdr:x>
      <cdr:y>0.2362</cdr:y>
    </cdr:from>
    <cdr:to>
      <cdr:x>0.9881</cdr:x>
      <cdr:y>0.28481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5698162" y="1046680"/>
          <a:ext cx="626438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latin typeface="Titillium" panose="00000500000000000000" pitchFamily="2" charset="0"/>
            </a:rPr>
            <a:t>8</a:t>
          </a:r>
          <a:r>
            <a:rPr lang="en-US" sz="800" b="1" dirty="0" smtClean="0">
              <a:latin typeface="Titillium" panose="00000500000000000000" pitchFamily="2" charset="0"/>
            </a:rPr>
            <a:t>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6646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Shape 39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Shape 3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xkcd.com/657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304800" y="1200150"/>
            <a:ext cx="6934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D3EBD5"/>
                </a:solidFill>
              </a:rPr>
              <a:t>Sistem Prediksi Kepribadian 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3600" dirty="0" smtClean="0"/>
              <a:t>Big Five Personality Berdasarkan </a:t>
            </a:r>
            <a:br>
              <a:rPr lang="en" sz="3600" dirty="0" smtClean="0"/>
            </a:br>
            <a:r>
              <a:rPr lang="en" sz="3600" dirty="0" smtClean="0">
                <a:solidFill>
                  <a:srgbClr val="259BA7"/>
                </a:solidFill>
              </a:rPr>
              <a:t>Data Pengguna Facebook</a:t>
            </a:r>
            <a:endParaRPr lang="en" sz="3600" dirty="0">
              <a:solidFill>
                <a:srgbClr val="259BA7"/>
              </a:solidFill>
            </a:endParaRPr>
          </a:p>
        </p:txBody>
      </p:sp>
      <p:pic>
        <p:nvPicPr>
          <p:cNvPr id="1026" name="Picture 2" descr="http://socs.binus.ac.id/files/2017/05/logo-resiz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1700"/>
            <a:ext cx="121966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o bin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5275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Metodologi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 smtClean="0"/>
              <a:t>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75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</p:spPr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Dataset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4154842211"/>
              </p:ext>
            </p:extLst>
          </p:nvPr>
        </p:nvGraphicFramePr>
        <p:xfrm>
          <a:off x="914400" y="1657351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176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3976"/>
          <p:cNvSpPr txBox="1">
            <a:spLocks/>
          </p:cNvSpPr>
          <p:nvPr/>
        </p:nvSpPr>
        <p:spPr>
          <a:xfrm>
            <a:off x="2533650" y="1320650"/>
            <a:ext cx="35433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myPersonality (250 users)</a:t>
            </a:r>
            <a:endParaRPr lang="en" sz="1600" b="1" dirty="0"/>
          </a:p>
        </p:txBody>
      </p:sp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608620972"/>
              </p:ext>
            </p:extLst>
          </p:nvPr>
        </p:nvGraphicFramePr>
        <p:xfrm>
          <a:off x="914400" y="3486150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112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/>
          </p:cNvSpPr>
          <p:nvPr/>
        </p:nvSpPr>
        <p:spPr>
          <a:xfrm>
            <a:off x="2324100" y="3181350"/>
            <a:ext cx="39624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manual gathering (150 users)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1366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</a:t>
            </a:r>
            <a:r>
              <a:rPr lang="en-US" dirty="0" err="1" smtClean="0">
                <a:latin typeface="Titillium Lt" panose="00000400000000000000" pitchFamily="2" charset="0"/>
              </a:rPr>
              <a:t>myPersonality</a:t>
            </a:r>
            <a:endParaRPr lang="en-US" dirty="0" smtClean="0">
              <a:latin typeface="Titillium Lt" panose="00000400000000000000" pitchFamily="2" charset="0"/>
            </a:endParaRPr>
          </a:p>
          <a:p>
            <a:endParaRPr lang="en-US" dirty="0"/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3409907803"/>
              </p:ext>
            </p:extLst>
          </p:nvPr>
        </p:nvGraphicFramePr>
        <p:xfrm>
          <a:off x="838201" y="2190750"/>
          <a:ext cx="6781799" cy="265493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err="1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Auth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b7b7764cfa1c523e4e93ab2a79a946c4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likes the sound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thunder…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6/19/2009 15:21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318bf822d4f2bd3920367560218619c0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has bed bugs.....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ewwwww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6/27/2009 23:21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ecbddbfe00e0f83cfdb802a7186061c7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is stuck on Band-Aid brand,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cuz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Band-Aid's stuck on me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6/28/2009 5:03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0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Manual Gathering</a:t>
            </a:r>
            <a:endParaRPr lang="en-US" dirty="0">
              <a:latin typeface="Titillium Lt" panose="00000400000000000000" pitchFamily="2" charset="0"/>
            </a:endParaRPr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2714463915"/>
              </p:ext>
            </p:extLst>
          </p:nvPr>
        </p:nvGraphicFramePr>
        <p:xfrm>
          <a:off x="838201" y="2190750"/>
          <a:ext cx="6781799" cy="247205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User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10208496777609200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 think it's going to run out of 20-30s theme bb…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 08:29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1558335764186290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Like, in TS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Puri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, 160, Make your own jersey, Wow, my boot…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10207297499594200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Merry Christmas everyone! , The Cross before me…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7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29149" y="6667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PROCESS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63800" y="20353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Shape 3978"/>
          <p:cNvSpPr/>
          <p:nvPr/>
        </p:nvSpPr>
        <p:spPr>
          <a:xfrm>
            <a:off x="5350300" y="2035354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Shape 3979"/>
          <p:cNvSpPr/>
          <p:nvPr/>
        </p:nvSpPr>
        <p:spPr>
          <a:xfrm>
            <a:off x="3107050" y="2035356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  <a:endCxn id="3979" idx="1"/>
          </p:cNvCxnSpPr>
          <p:nvPr/>
        </p:nvCxnSpPr>
        <p:spPr>
          <a:xfrm>
            <a:off x="2426500" y="28047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981" name="Shape 3981"/>
          <p:cNvCxnSpPr>
            <a:stCxn id="3979" idx="3"/>
            <a:endCxn id="3978" idx="1"/>
          </p:cNvCxnSpPr>
          <p:nvPr/>
        </p:nvCxnSpPr>
        <p:spPr>
          <a:xfrm>
            <a:off x="4669750" y="28047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411431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4215"/>
          <p:cNvGrpSpPr/>
          <p:nvPr/>
        </p:nvGrpSpPr>
        <p:grpSpPr>
          <a:xfrm>
            <a:off x="3379012" y="2405026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4249"/>
          <p:cNvGrpSpPr/>
          <p:nvPr/>
        </p:nvGrpSpPr>
        <p:grpSpPr>
          <a:xfrm>
            <a:off x="5616667" y="2512019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6460714" y="2869977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3970"/>
          <p:cNvSpPr txBox="1">
            <a:spLocks/>
          </p:cNvSpPr>
          <p:nvPr/>
        </p:nvSpPr>
        <p:spPr>
          <a:xfrm>
            <a:off x="792550" y="3660024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Word Preprocessing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4" name="Shape 3970"/>
          <p:cNvSpPr txBox="1">
            <a:spLocks/>
          </p:cNvSpPr>
          <p:nvPr/>
        </p:nvSpPr>
        <p:spPr>
          <a:xfrm>
            <a:off x="2924030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Building Model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Classification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5" name="Shape 3970"/>
          <p:cNvSpPr txBox="1">
            <a:spLocks/>
          </p:cNvSpPr>
          <p:nvPr/>
        </p:nvSpPr>
        <p:spPr>
          <a:xfrm>
            <a:off x="5265196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Model Testing 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Evaluation</a:t>
            </a:r>
            <a:endParaRPr lang="en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6761100" cy="6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Word Preprocessing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9769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</p:cNvCxnSpPr>
          <p:nvPr/>
        </p:nvCxnSpPr>
        <p:spPr>
          <a:xfrm>
            <a:off x="2460392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643028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9679143"/>
              </p:ext>
            </p:extLst>
          </p:nvPr>
        </p:nvGraphicFramePr>
        <p:xfrm>
          <a:off x="3276601" y="1428750"/>
          <a:ext cx="2666999" cy="289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4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6761100" cy="857400"/>
          </a:xfrm>
        </p:spPr>
        <p:txBody>
          <a:bodyPr/>
          <a:lstStyle/>
          <a:p>
            <a:r>
              <a:rPr lang="en-US" dirty="0" smtClean="0"/>
              <a:t>Word Preprocessing</a:t>
            </a:r>
            <a:endParaRPr lang="en-US" dirty="0"/>
          </a:p>
        </p:txBody>
      </p:sp>
      <p:sp>
        <p:nvSpPr>
          <p:cNvPr id="6" name="Shape 3988"/>
          <p:cNvSpPr txBox="1">
            <a:spLocks noGrp="1"/>
          </p:cNvSpPr>
          <p:nvPr>
            <p:ph type="body" idx="1"/>
          </p:nvPr>
        </p:nvSpPr>
        <p:spPr>
          <a:xfrm>
            <a:off x="613288" y="1047750"/>
            <a:ext cx="6761100" cy="29805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id-ID" sz="1600" dirty="0" smtClean="0">
                <a:latin typeface="Titillium Lt" panose="00000400000000000000" pitchFamily="2" charset="0"/>
              </a:rPr>
              <a:t>WOW!!!</a:t>
            </a:r>
            <a:r>
              <a:rPr lang="en-US" sz="1600" dirty="0" smtClean="0">
                <a:latin typeface="Titillium Lt" panose="00000400000000000000" pitchFamily="2" charset="0"/>
              </a:rPr>
              <a:t>       </a:t>
            </a:r>
            <a:r>
              <a:rPr lang="id-ID" sz="1600" dirty="0" smtClean="0">
                <a:latin typeface="Titillium Lt" panose="00000400000000000000" pitchFamily="2" charset="0"/>
              </a:rPr>
              <a:t> I just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spent</a:t>
            </a:r>
            <a:r>
              <a:rPr lang="id-ID" sz="1600" dirty="0" smtClean="0">
                <a:latin typeface="Titillium Lt" panose="00000400000000000000" pitchFamily="2" charset="0"/>
              </a:rPr>
              <a:t> 20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minutes</a:t>
            </a:r>
            <a:r>
              <a:rPr lang="id-ID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reading</a:t>
            </a:r>
            <a:r>
              <a:rPr lang="id-ID" sz="1600" dirty="0" smtClean="0">
                <a:latin typeface="Titillium Lt" panose="00000400000000000000" pitchFamily="2" charset="0"/>
              </a:rPr>
              <a:t> just this one strip</a:t>
            </a:r>
            <a:r>
              <a:rPr lang="en-US" sz="1600" dirty="0" smtClean="0">
                <a:latin typeface="Titillium Lt" panose="00000400000000000000" pitchFamily="2" charset="0"/>
              </a:rPr>
              <a:t> with 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*PROPNAME* </a:t>
            </a:r>
            <a:r>
              <a:rPr lang="en-US" sz="1600" dirty="0" smtClean="0">
                <a:solidFill>
                  <a:schemeClr val="tx1"/>
                </a:solidFill>
                <a:latin typeface="Titillium Lt" panose="00000400000000000000" pitchFamily="2" charset="0"/>
              </a:rPr>
              <a:t>and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 Andre </a:t>
            </a:r>
            <a:r>
              <a:rPr lang="en-US" sz="1600" dirty="0" err="1" smtClean="0">
                <a:solidFill>
                  <a:srgbClr val="00B0F0"/>
                </a:solidFill>
                <a:latin typeface="Titillium Lt" panose="00000400000000000000" pitchFamily="2" charset="0"/>
              </a:rPr>
              <a:t>Wijaya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00B050"/>
                </a:solidFill>
                <a:latin typeface="Titillium Lt" panose="00000400000000000000" pitchFamily="2" charset="0"/>
              </a:rPr>
              <a:t>©</a:t>
            </a:r>
            <a:r>
              <a:rPr lang="id-ID" sz="1600" dirty="0" smtClean="0">
                <a:latin typeface="Titillium Lt" panose="00000400000000000000" pitchFamily="2" charset="0"/>
              </a:rPr>
              <a:t>... </a:t>
            </a:r>
            <a:r>
              <a:rPr lang="id-ID" sz="1600" dirty="0" smtClean="0">
                <a:solidFill>
                  <a:srgbClr val="FF0000"/>
                </a:solidFill>
                <a:latin typeface="Titillium Lt" panose="00000400000000000000" pitchFamily="2" charset="0"/>
                <a:hlinkClick r:id="rId2"/>
              </a:rPr>
              <a:t>http:////xkcd.com//657//</a:t>
            </a:r>
            <a:endParaRPr lang="en-US" sz="1600" dirty="0" smtClean="0">
              <a:solidFill>
                <a:srgbClr val="FF0000"/>
              </a:solidFill>
              <a:latin typeface="Titillium Lt" panose="00000400000000000000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17805" y="27091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2005" y="305641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URLs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>
            <a:off x="3549502" y="2719127"/>
            <a:ext cx="47897" cy="664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31805" y="338374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Symbols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1" name="Straight Arrow Connector 20"/>
          <p:cNvCxnSpPr>
            <a:endCxn id="23" idx="0"/>
          </p:cNvCxnSpPr>
          <p:nvPr/>
        </p:nvCxnSpPr>
        <p:spPr>
          <a:xfrm flipH="1">
            <a:off x="1783084" y="2709168"/>
            <a:ext cx="881779" cy="35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9205" y="3061580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Names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27005" y="1564273"/>
            <a:ext cx="1070394" cy="687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1287" y="1225719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Stemming (spend)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554484" y="1794768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49388" y="148368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Spaces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5" name="Straight Arrow Connector 34"/>
          <p:cNvCxnSpPr>
            <a:endCxn id="37" idx="2"/>
          </p:cNvCxnSpPr>
          <p:nvPr/>
        </p:nvCxnSpPr>
        <p:spPr>
          <a:xfrm flipV="1">
            <a:off x="1079205" y="1964045"/>
            <a:ext cx="65639" cy="27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3288" y="1625491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Lower case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74265" y="1908123"/>
            <a:ext cx="512135" cy="3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4265" y="1569567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</a:t>
            </a:r>
            <a:r>
              <a:rPr lang="en-US" sz="1600" dirty="0" err="1" smtClean="0">
                <a:solidFill>
                  <a:srgbClr val="448880"/>
                </a:solidFill>
                <a:latin typeface="Dosis" panose="02010503020202060003" pitchFamily="2" charset="0"/>
              </a:rPr>
              <a:t>Stopwords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3654" y="409575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Result:</a:t>
            </a:r>
          </a:p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wow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!!! spen</a:t>
            </a:r>
            <a:r>
              <a:rPr lang="en-US" sz="1600" dirty="0">
                <a:solidFill>
                  <a:srgbClr val="448880"/>
                </a:solidFill>
                <a:latin typeface="Titillium" panose="00000500000000000000" pitchFamily="2" charset="0"/>
              </a:rPr>
              <a:t>d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 20 minute read one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strip</a:t>
            </a:r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...</a:t>
            </a:r>
            <a:endParaRPr lang="en-US" sz="16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Building Model</a:t>
            </a:r>
            <a:endParaRPr lang="en" dirty="0"/>
          </a:p>
        </p:txBody>
      </p:sp>
      <p:sp>
        <p:nvSpPr>
          <p:cNvPr id="3979" name="Shape 3979"/>
          <p:cNvSpPr/>
          <p:nvPr/>
        </p:nvSpPr>
        <p:spPr>
          <a:xfrm>
            <a:off x="863800" y="229430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3" name="Shape 4215"/>
          <p:cNvGrpSpPr/>
          <p:nvPr/>
        </p:nvGrpSpPr>
        <p:grpSpPr>
          <a:xfrm>
            <a:off x="1124806" y="2747223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0" name="Shape 3981"/>
          <p:cNvCxnSpPr/>
          <p:nvPr/>
        </p:nvCxnSpPr>
        <p:spPr>
          <a:xfrm>
            <a:off x="2426500" y="3024606"/>
            <a:ext cx="7739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3205000383"/>
              </p:ext>
            </p:extLst>
          </p:nvPr>
        </p:nvGraphicFramePr>
        <p:xfrm>
          <a:off x="3276600" y="1657350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4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6761100" cy="29805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tillium Lt" panose="00000400000000000000" pitchFamily="2" charset="0"/>
              </a:rPr>
              <a:t>Closed Vocabulary</a:t>
            </a:r>
          </a:p>
          <a:p>
            <a:r>
              <a:rPr lang="en-US" sz="1600" dirty="0" smtClean="0">
                <a:latin typeface="Titillium Lt" panose="00000400000000000000" pitchFamily="2" charset="0"/>
              </a:rPr>
              <a:t>LIWC (85 features)</a:t>
            </a:r>
          </a:p>
          <a:p>
            <a:r>
              <a:rPr lang="en-US" sz="1600" dirty="0" smtClean="0">
                <a:latin typeface="Titillium Lt" panose="00000400000000000000" pitchFamily="2" charset="0"/>
              </a:rPr>
              <a:t>SPLICE (74 features)</a:t>
            </a:r>
          </a:p>
          <a:p>
            <a:r>
              <a:rPr lang="en-US" sz="1600" dirty="0" smtClean="0">
                <a:latin typeface="Titillium Lt" panose="00000400000000000000" pitchFamily="2" charset="0"/>
              </a:rPr>
              <a:t>SNA (7 features)</a:t>
            </a:r>
          </a:p>
          <a:p>
            <a:endParaRPr lang="en-US" sz="1600" dirty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dirty="0" smtClean="0">
                <a:latin typeface="Titillium Lt" panose="00000400000000000000" pitchFamily="2" charset="0"/>
              </a:rPr>
              <a:t>Open Vocabulary</a:t>
            </a:r>
          </a:p>
          <a:p>
            <a:r>
              <a:rPr lang="en-US" sz="1600" dirty="0" smtClean="0">
                <a:latin typeface="Titillium Lt" panose="00000400000000000000" pitchFamily="2" charset="0"/>
              </a:rPr>
              <a:t>Word Vector (obtained using </a:t>
            </a:r>
            <a:r>
              <a:rPr lang="en-US" sz="1600" dirty="0" err="1" smtClean="0">
                <a:latin typeface="Titillium Lt" panose="00000400000000000000" pitchFamily="2" charset="0"/>
              </a:rPr>
              <a:t>GloVe</a:t>
            </a:r>
            <a:r>
              <a:rPr lang="en-US" sz="1600" dirty="0" smtClean="0">
                <a:latin typeface="Titillium Lt" panose="00000400000000000000" pitchFamily="2" charset="0"/>
              </a:rPr>
              <a:t>)</a:t>
            </a:r>
            <a:endParaRPr lang="en-US" sz="16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30150"/>
            <a:ext cx="3276600" cy="857400"/>
          </a:xfrm>
        </p:spPr>
        <p:txBody>
          <a:bodyPr/>
          <a:lstStyle/>
          <a:p>
            <a:pPr algn="ctr"/>
            <a:r>
              <a:rPr lang="en-US" dirty="0" smtClean="0"/>
              <a:t>Machine Learning </a:t>
            </a:r>
            <a:r>
              <a:rPr lang="en-US" sz="2400" dirty="0" smtClean="0"/>
              <a:t>Classifiers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9600" y="546400"/>
            <a:ext cx="3276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dirty="0" smtClean="0"/>
              <a:t>Deep Learning</a:t>
            </a:r>
          </a:p>
          <a:p>
            <a:pPr algn="ctr"/>
            <a:r>
              <a:rPr lang="en-US" sz="2400" dirty="0" smtClean="0"/>
              <a:t>Architectures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1428750"/>
            <a:ext cx="0" cy="3276600"/>
          </a:xfrm>
          <a:prstGeom prst="line">
            <a:avLst/>
          </a:prstGeom>
          <a:ln w="38100">
            <a:solidFill>
              <a:srgbClr val="259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3931"/>
          <p:cNvSpPr/>
          <p:nvPr/>
        </p:nvSpPr>
        <p:spPr>
          <a:xfrm>
            <a:off x="269950" y="1527100"/>
            <a:ext cx="1273250" cy="12732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SVM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" name="Shape 3931"/>
          <p:cNvSpPr/>
          <p:nvPr/>
        </p:nvSpPr>
        <p:spPr>
          <a:xfrm>
            <a:off x="2671875" y="14038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Na</a:t>
            </a:r>
            <a:r>
              <a:rPr lang="en-US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ï</a:t>
            </a: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Bayes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Shape 3931"/>
          <p:cNvSpPr/>
          <p:nvPr/>
        </p:nvSpPr>
        <p:spPr>
          <a:xfrm>
            <a:off x="1543200" y="2457450"/>
            <a:ext cx="1219200" cy="12192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LDA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" name="Shape 3931"/>
          <p:cNvSpPr/>
          <p:nvPr/>
        </p:nvSpPr>
        <p:spPr>
          <a:xfrm>
            <a:off x="301550" y="3429000"/>
            <a:ext cx="1305300" cy="13053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4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Logistic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Regression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" name="Shape 3931"/>
          <p:cNvSpPr/>
          <p:nvPr/>
        </p:nvSpPr>
        <p:spPr>
          <a:xfrm>
            <a:off x="2671875" y="3391350"/>
            <a:ext cx="1342950" cy="13429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Gradient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Boosting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" name="Shape 3929"/>
          <p:cNvSpPr/>
          <p:nvPr/>
        </p:nvSpPr>
        <p:spPr>
          <a:xfrm>
            <a:off x="47498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MLP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Shape 3929"/>
          <p:cNvSpPr/>
          <p:nvPr/>
        </p:nvSpPr>
        <p:spPr>
          <a:xfrm>
            <a:off x="62484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CNN 1D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Shape 3929"/>
          <p:cNvSpPr/>
          <p:nvPr/>
        </p:nvSpPr>
        <p:spPr>
          <a:xfrm>
            <a:off x="47498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LSTM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Shape 3929"/>
          <p:cNvSpPr/>
          <p:nvPr/>
        </p:nvSpPr>
        <p:spPr>
          <a:xfrm>
            <a:off x="62484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GRU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3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3276600" y="666750"/>
            <a:ext cx="3731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</a:t>
            </a:r>
            <a:r>
              <a:rPr lang="en" sz="6000" dirty="0" smtClean="0"/>
              <a:t>!</a:t>
            </a:r>
            <a:br>
              <a:rPr lang="en" sz="6000" dirty="0" smtClean="0"/>
            </a:br>
            <a:r>
              <a:rPr lang="en" sz="2400" dirty="0" smtClean="0"/>
              <a:t>We are the author</a:t>
            </a:r>
            <a:endParaRPr lang="en" sz="2400" dirty="0"/>
          </a:p>
        </p:txBody>
      </p:sp>
      <p:sp>
        <p:nvSpPr>
          <p:cNvPr id="3851" name="Shape 3851"/>
          <p:cNvSpPr txBox="1">
            <a:spLocks noGrp="1"/>
          </p:cNvSpPr>
          <p:nvPr>
            <p:ph type="subTitle" idx="4294967295"/>
          </p:nvPr>
        </p:nvSpPr>
        <p:spPr>
          <a:xfrm>
            <a:off x="3276600" y="2190750"/>
            <a:ext cx="5410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Tommy Tandera</a:t>
            </a:r>
            <a:endParaRPr lang="en" sz="2000" b="1" dirty="0">
              <a:latin typeface="Titillium" panose="00000500000000000000" pitchFamily="2" charset="0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Hendro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Derwin Suhartono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Rini Wongso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Yen </a:t>
            </a:r>
            <a:r>
              <a:rPr lang="en" sz="2000" b="1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Lina Prasetio</a:t>
            </a:r>
            <a:endParaRPr lang="en" sz="2000" b="1" dirty="0">
              <a:latin typeface="Titillium" panose="00000500000000000000" pitchFamily="2" charset="0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852" name="Shape 385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Model Testing &amp; Classification</a:t>
            </a:r>
            <a:endParaRPr lang="en" dirty="0"/>
          </a:p>
        </p:txBody>
      </p:sp>
      <p:sp>
        <p:nvSpPr>
          <p:cNvPr id="3978" name="Shape 3978"/>
          <p:cNvSpPr/>
          <p:nvPr/>
        </p:nvSpPr>
        <p:spPr>
          <a:xfrm>
            <a:off x="914400" y="2266951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6" name="Shape 4249"/>
          <p:cNvGrpSpPr/>
          <p:nvPr/>
        </p:nvGrpSpPr>
        <p:grpSpPr>
          <a:xfrm>
            <a:off x="1189383" y="2709498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2029064" y="3056720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26" name="Shape 3981"/>
          <p:cNvCxnSpPr/>
          <p:nvPr/>
        </p:nvCxnSpPr>
        <p:spPr>
          <a:xfrm>
            <a:off x="2477100" y="30246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259BA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748411446"/>
              </p:ext>
            </p:extLst>
          </p:nvPr>
        </p:nvGraphicFramePr>
        <p:xfrm>
          <a:off x="3276600" y="1655092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00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0550"/>
            <a:ext cx="6761100" cy="857400"/>
          </a:xfrm>
        </p:spPr>
        <p:txBody>
          <a:bodyPr/>
          <a:lstStyle/>
          <a:p>
            <a:r>
              <a:rPr lang="en-US" dirty="0" smtClean="0"/>
              <a:t>Improvement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Titillium" panose="00000500000000000000" pitchFamily="2" charset="0"/>
              </a:rPr>
              <a:t>Features Selection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Penghilangan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fitur-fitur</a:t>
            </a:r>
            <a:r>
              <a:rPr lang="en-US" sz="1600" dirty="0" smtClean="0">
                <a:latin typeface="Titillium Lt" panose="00000400000000000000" pitchFamily="2" charset="0"/>
              </a:rPr>
              <a:t> yang </a:t>
            </a:r>
            <a:r>
              <a:rPr lang="en-US" sz="1600" dirty="0" err="1" smtClean="0">
                <a:latin typeface="Titillium Lt" panose="00000400000000000000" pitchFamily="2" charset="0"/>
              </a:rPr>
              <a:t>dianggap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menjadi</a:t>
            </a:r>
            <a:r>
              <a:rPr lang="en-US" sz="1600" dirty="0" smtClean="0">
                <a:latin typeface="Titillium Lt" panose="00000400000000000000" pitchFamily="2" charset="0"/>
              </a:rPr>
              <a:t> noise </a:t>
            </a:r>
            <a:r>
              <a:rPr lang="en-US" sz="1600" dirty="0" err="1" smtClean="0">
                <a:latin typeface="Titillium Lt" panose="00000400000000000000" pitchFamily="2" charset="0"/>
              </a:rPr>
              <a:t>atau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memiliki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korelasi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rendah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terhadap</a:t>
            </a:r>
            <a:r>
              <a:rPr lang="en-US" sz="1600" dirty="0" smtClean="0">
                <a:latin typeface="Titillium Lt" panose="00000400000000000000" pitchFamily="2" charset="0"/>
              </a:rPr>
              <a:t> traits </a:t>
            </a:r>
            <a:r>
              <a:rPr lang="en-US" sz="1600" dirty="0" err="1" smtClean="0">
                <a:latin typeface="Titillium Lt" panose="00000400000000000000" pitchFamily="2" charset="0"/>
              </a:rPr>
              <a:t>kepribadian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Perhitungan</a:t>
            </a:r>
            <a:r>
              <a:rPr lang="en-US" sz="1600" dirty="0" smtClean="0">
                <a:latin typeface="Titillium Lt" panose="00000400000000000000" pitchFamily="2" charset="0"/>
              </a:rPr>
              <a:t> Features Selection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metode</a:t>
            </a:r>
            <a:r>
              <a:rPr lang="en-US" sz="1600" dirty="0" smtClean="0">
                <a:latin typeface="Titillium Lt" panose="00000400000000000000" pitchFamily="2" charset="0"/>
              </a:rPr>
              <a:t> chi-square.</a:t>
            </a:r>
          </a:p>
          <a:p>
            <a:pPr>
              <a:buNone/>
            </a:pPr>
            <a:endParaRPr lang="en-US" dirty="0" smtClean="0">
              <a:latin typeface="Titillium" panose="00000500000000000000" pitchFamily="2" charset="0"/>
            </a:endParaRPr>
          </a:p>
          <a:p>
            <a:r>
              <a:rPr lang="en-US" sz="2000" dirty="0" smtClean="0">
                <a:latin typeface="Titillium" panose="00000500000000000000" pitchFamily="2" charset="0"/>
              </a:rPr>
              <a:t>Resampling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Penyeimbangan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distribusi</a:t>
            </a:r>
            <a:r>
              <a:rPr lang="en-US" sz="1600" dirty="0" smtClean="0">
                <a:latin typeface="Titillium Lt" panose="00000400000000000000" pitchFamily="2" charset="0"/>
              </a:rPr>
              <a:t> dataset </a:t>
            </a:r>
            <a:r>
              <a:rPr lang="en-US" sz="16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library </a:t>
            </a:r>
            <a:r>
              <a:rPr lang="en-US" sz="1600" dirty="0" err="1" smtClean="0">
                <a:latin typeface="Titillium Lt" panose="00000400000000000000" pitchFamily="2" charset="0"/>
              </a:rPr>
              <a:t>imbalanced_learn</a:t>
            </a:r>
            <a:endParaRPr lang="en-US" sz="1600" dirty="0" smtClean="0">
              <a:latin typeface="Titillium Lt" panose="00000400000000000000" pitchFamily="2" charset="0"/>
            </a:endParaRPr>
          </a:p>
          <a:p>
            <a:pPr marL="457200"/>
            <a:r>
              <a:rPr lang="en-US" sz="1800" dirty="0" err="1" smtClean="0">
                <a:latin typeface="Titillium" panose="00000500000000000000" pitchFamily="2" charset="0"/>
              </a:rPr>
              <a:t>Undersampling</a:t>
            </a:r>
            <a:r>
              <a:rPr lang="en-US" sz="1800" dirty="0" smtClean="0">
                <a:latin typeface="Titillium" panose="00000500000000000000" pitchFamily="2" charset="0"/>
              </a:rPr>
              <a:t> (library SMOTE)</a:t>
            </a:r>
          </a:p>
          <a:p>
            <a:pPr marL="457200"/>
            <a:r>
              <a:rPr lang="en-US" sz="1800" dirty="0" smtClean="0">
                <a:latin typeface="Titillium" panose="00000500000000000000" pitchFamily="2" charset="0"/>
              </a:rPr>
              <a:t>Oversampling (library </a:t>
            </a:r>
            <a:r>
              <a:rPr lang="en-US" sz="1800" dirty="0" err="1" smtClean="0">
                <a:latin typeface="Titillium" panose="00000500000000000000" pitchFamily="2" charset="0"/>
              </a:rPr>
              <a:t>ClusterCentroids</a:t>
            </a:r>
            <a:r>
              <a:rPr lang="en-US" sz="1800" dirty="0" smtClean="0">
                <a:latin typeface="Titillium" panose="00000500000000000000" pitchFamily="2" charset="0"/>
              </a:rPr>
              <a:t>)</a:t>
            </a:r>
            <a:endParaRPr lang="en-US" sz="1800" dirty="0"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3067937825"/>
              </p:ext>
            </p:extLst>
          </p:nvPr>
        </p:nvGraphicFramePr>
        <p:xfrm>
          <a:off x="2667000" y="133350"/>
          <a:ext cx="4680006" cy="4824396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618131"/>
                <a:gridCol w="484522"/>
                <a:gridCol w="484522"/>
                <a:gridCol w="520114"/>
                <a:gridCol w="954681"/>
                <a:gridCol w="883244"/>
                <a:gridCol w="734792"/>
              </a:tblGrid>
              <a:tr h="345466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Features</a:t>
                      </a:r>
                      <a:endParaRPr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</a:t>
                      </a:r>
                      <a:r>
                        <a:rPr lang="en" sz="1000" baseline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Selection</a:t>
                      </a:r>
                      <a:endParaRPr lang="en" sz="1000" dirty="0" smtClean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200" dirty="0" smtClean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Resampling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Scenario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345466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None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Undersampling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Oversampling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LIWC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SPLICE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SNA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18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3976"/>
          <p:cNvSpPr txBox="1">
            <a:spLocks noGrp="1"/>
          </p:cNvSpPr>
          <p:nvPr>
            <p:ph type="title"/>
          </p:nvPr>
        </p:nvSpPr>
        <p:spPr>
          <a:xfrm>
            <a:off x="609600" y="1657350"/>
            <a:ext cx="18288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Testing </a:t>
            </a:r>
            <a:br>
              <a:rPr lang="en" sz="3200" dirty="0" smtClean="0"/>
            </a:br>
            <a:r>
              <a:rPr lang="en" sz="3200" dirty="0" smtClean="0"/>
              <a:t>Scenario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500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Hasil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92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238415505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(8)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66.96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00700" y="57150"/>
            <a:ext cx="19050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7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(7) 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8642" y="57150"/>
            <a:ext cx="914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(8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(12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(13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(14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(16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3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1192185663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67.20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64.93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343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26100" y="81351"/>
            <a:ext cx="18796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(2)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100" y="81351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(7) = 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(11)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(12) = 1 </a:t>
            </a:r>
          </a:p>
          <a:p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59552723"/>
              </p:ext>
            </p:extLst>
          </p:nvPr>
        </p:nvGraphicFramePr>
        <p:xfrm>
          <a:off x="381000" y="380127"/>
          <a:ext cx="5906043" cy="418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9188" y="2495550"/>
            <a:ext cx="1774845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Naïve Bayes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SVM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Logistic Regression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Gradient Boosting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LDA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150"/>
            <a:ext cx="6761100" cy="857400"/>
          </a:xfrm>
        </p:spPr>
        <p:txBody>
          <a:bodyPr/>
          <a:lstStyle/>
          <a:p>
            <a:r>
              <a:rPr lang="en-US" sz="2800" dirty="0" smtClean="0">
                <a:latin typeface="Titillium" panose="00000500000000000000" pitchFamily="2" charset="0"/>
              </a:rPr>
              <a:t>Machine Learning Result Evaluation</a:t>
            </a:r>
            <a:endParaRPr lang="en-US" sz="2800" dirty="0">
              <a:latin typeface="Titillium" panose="000005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 smtClean="0">
                <a:latin typeface="Titillium Lt" panose="00000400000000000000" pitchFamily="2" charset="0"/>
              </a:rPr>
              <a:t>Tidak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terdapat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algoritma</a:t>
            </a:r>
            <a:r>
              <a:rPr lang="en-US" sz="2000" dirty="0" smtClean="0">
                <a:latin typeface="Titillium Lt" panose="00000400000000000000" pitchFamily="2" charset="0"/>
              </a:rPr>
              <a:t> classifier yang </a:t>
            </a:r>
            <a:r>
              <a:rPr lang="en-US" sz="2000" dirty="0" err="1" smtClean="0">
                <a:latin typeface="Titillium Lt" panose="00000400000000000000" pitchFamily="2" charset="0"/>
              </a:rPr>
              <a:t>unggul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disemua</a:t>
            </a:r>
            <a:r>
              <a:rPr lang="en-US" sz="2000" dirty="0" smtClean="0">
                <a:latin typeface="Titillium Lt" panose="00000400000000000000" pitchFamily="2" charset="0"/>
              </a:rPr>
              <a:t> traits </a:t>
            </a:r>
            <a:r>
              <a:rPr lang="en-US" sz="2000" dirty="0" err="1" smtClean="0">
                <a:latin typeface="Titillium Lt" panose="00000400000000000000" pitchFamily="2" charset="0"/>
              </a:rPr>
              <a:t>kepribadian</a:t>
            </a:r>
            <a:endParaRPr lang="en-US" sz="2000" dirty="0" smtClean="0">
              <a:latin typeface="Titillium Lt" panose="00000400000000000000" pitchFamily="2" charset="0"/>
            </a:endParaRPr>
          </a:p>
          <a:p>
            <a:endParaRPr lang="en-US" sz="2000" dirty="0" smtClean="0">
              <a:latin typeface="Titillium Lt" panose="00000400000000000000" pitchFamily="2" charset="0"/>
            </a:endParaRPr>
          </a:p>
          <a:p>
            <a:r>
              <a:rPr lang="en-US" sz="2000" dirty="0" smtClean="0">
                <a:latin typeface="Titillium Lt" panose="00000400000000000000" pitchFamily="2" charset="0"/>
              </a:rPr>
              <a:t>Features selection </a:t>
            </a:r>
            <a:r>
              <a:rPr lang="en-US" sz="2000" dirty="0" err="1" smtClean="0">
                <a:latin typeface="Titillium Lt" panose="00000400000000000000" pitchFamily="2" charset="0"/>
              </a:rPr>
              <a:t>membantu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meningkatkan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akurasi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walaupun</a:t>
            </a:r>
            <a:r>
              <a:rPr lang="en-US" sz="2000" dirty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tidak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secara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signifikan</a:t>
            </a:r>
            <a:endParaRPr lang="en-US" sz="2000" dirty="0" smtClean="0">
              <a:latin typeface="Titillium Lt" panose="00000400000000000000" pitchFamily="2" charset="0"/>
            </a:endParaRPr>
          </a:p>
          <a:p>
            <a:endParaRPr lang="en-US" sz="2000" dirty="0" smtClean="0">
              <a:latin typeface="Titillium Lt" panose="00000400000000000000" pitchFamily="2" charset="0"/>
            </a:endParaRPr>
          </a:p>
          <a:p>
            <a:r>
              <a:rPr lang="en-US" sz="2000" dirty="0" smtClean="0">
                <a:latin typeface="Titillium Lt" panose="00000400000000000000" pitchFamily="2" charset="0"/>
              </a:rPr>
              <a:t>Rata-rata </a:t>
            </a:r>
            <a:r>
              <a:rPr lang="en-US" sz="2000" dirty="0" err="1" smtClean="0">
                <a:latin typeface="Titillium Lt" panose="00000400000000000000" pitchFamily="2" charset="0"/>
              </a:rPr>
              <a:t>akurasi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dari</a:t>
            </a:r>
            <a:r>
              <a:rPr lang="en-US" sz="2000" dirty="0" smtClean="0">
                <a:latin typeface="Titillium Lt" panose="00000400000000000000" pitchFamily="2" charset="0"/>
              </a:rPr>
              <a:t> 5 </a:t>
            </a:r>
            <a:r>
              <a:rPr lang="en-US" sz="2000" dirty="0" err="1" smtClean="0">
                <a:latin typeface="Titillium Lt" panose="00000400000000000000" pitchFamily="2" charset="0"/>
              </a:rPr>
              <a:t>algoritma</a:t>
            </a:r>
            <a:r>
              <a:rPr lang="en-US" sz="2000" dirty="0" smtClean="0">
                <a:latin typeface="Titillium Lt" panose="00000400000000000000" pitchFamily="2" charset="0"/>
              </a:rPr>
              <a:t> classifier </a:t>
            </a:r>
            <a:r>
              <a:rPr lang="en-US" sz="2000" dirty="0" err="1" smtClean="0">
                <a:latin typeface="Titillium Lt" panose="00000400000000000000" pitchFamily="2" charset="0"/>
              </a:rPr>
              <a:t>tidak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memiliki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selisih</a:t>
            </a:r>
            <a:r>
              <a:rPr lang="en-US" sz="2000" dirty="0" smtClean="0">
                <a:latin typeface="Titillium Lt" panose="00000400000000000000" pitchFamily="2" charset="0"/>
              </a:rPr>
              <a:t> yang </a:t>
            </a:r>
            <a:r>
              <a:rPr lang="en-US" sz="2000" dirty="0" err="1" smtClean="0">
                <a:latin typeface="Titillium Lt" panose="00000400000000000000" pitchFamily="2" charset="0"/>
              </a:rPr>
              <a:t>signifikan</a:t>
            </a:r>
            <a:r>
              <a:rPr lang="en-US" sz="2000" dirty="0" smtClean="0">
                <a:latin typeface="Titillium Lt" panose="00000400000000000000" pitchFamily="2" charset="0"/>
              </a:rPr>
              <a:t> ( 60% &lt; x &lt; </a:t>
            </a:r>
            <a:r>
              <a:rPr lang="en-US" sz="2000" dirty="0">
                <a:latin typeface="Titillium Lt" panose="00000400000000000000" pitchFamily="2" charset="0"/>
              </a:rPr>
              <a:t>7</a:t>
            </a:r>
            <a:r>
              <a:rPr lang="en-US" sz="2000" dirty="0" smtClean="0">
                <a:latin typeface="Titillium Lt" panose="00000400000000000000" pitchFamily="2" charset="0"/>
              </a:rPr>
              <a:t>0%)</a:t>
            </a:r>
            <a:endParaRPr lang="en-US" sz="20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733100554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78.95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79.49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70.78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65.22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60.94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61.54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71.05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58.97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62.71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59.13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64.52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7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6 </a:t>
            </a:r>
          </a:p>
        </p:txBody>
      </p:sp>
    </p:spTree>
    <p:extLst>
      <p:ext uri="{BB962C8B-B14F-4D97-AF65-F5344CB8AC3E}">
        <p14:creationId xmlns:p14="http://schemas.microsoft.com/office/powerpoint/2010/main" val="326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538449791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70.37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59.38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76.19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68.24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83.33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267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6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15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4 </a:t>
            </a:r>
          </a:p>
        </p:txBody>
      </p:sp>
    </p:spTree>
    <p:extLst>
      <p:ext uri="{BB962C8B-B14F-4D97-AF65-F5344CB8AC3E}">
        <p14:creationId xmlns:p14="http://schemas.microsoft.com/office/powerpoint/2010/main" val="31853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Latar Belakang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15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1588286"/>
              </p:ext>
            </p:extLst>
          </p:nvPr>
        </p:nvGraphicFramePr>
        <p:xfrm>
          <a:off x="152400" y="276939"/>
          <a:ext cx="6400800" cy="443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520613"/>
            <a:ext cx="1561646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MLP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GRU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CNN 1D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 + CNN 1D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150"/>
            <a:ext cx="6761100" cy="857400"/>
          </a:xfrm>
        </p:spPr>
        <p:txBody>
          <a:bodyPr/>
          <a:lstStyle/>
          <a:p>
            <a:r>
              <a:rPr lang="en-US" sz="2800" dirty="0" smtClean="0">
                <a:latin typeface="Titillium" panose="00000500000000000000" pitchFamily="2" charset="0"/>
              </a:rPr>
              <a:t>Deep Learning Result Evaluation</a:t>
            </a:r>
            <a:endParaRPr lang="en-US" sz="2800" dirty="0">
              <a:latin typeface="Titillium" panose="000005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04950"/>
            <a:ext cx="6761100" cy="2980500"/>
          </a:xfrm>
        </p:spPr>
        <p:txBody>
          <a:bodyPr/>
          <a:lstStyle/>
          <a:p>
            <a:r>
              <a:rPr lang="en-US" sz="2000" dirty="0" err="1">
                <a:latin typeface="Titillium Lt" panose="00000400000000000000" pitchFamily="2" charset="0"/>
              </a:rPr>
              <a:t>Tidak</a:t>
            </a:r>
            <a:r>
              <a:rPr lang="en-US" sz="2000" dirty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terdapat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arsitektur</a:t>
            </a:r>
            <a:r>
              <a:rPr lang="en-US" sz="2000" dirty="0" smtClean="0">
                <a:latin typeface="Titillium Lt" panose="00000400000000000000" pitchFamily="2" charset="0"/>
              </a:rPr>
              <a:t> Deep </a:t>
            </a:r>
            <a:r>
              <a:rPr lang="en-US" sz="2000" dirty="0">
                <a:latin typeface="Titillium Lt" panose="00000400000000000000" pitchFamily="2" charset="0"/>
              </a:rPr>
              <a:t>L</a:t>
            </a:r>
            <a:r>
              <a:rPr lang="en-US" sz="2000" dirty="0" smtClean="0">
                <a:latin typeface="Titillium Lt" panose="00000400000000000000" pitchFamily="2" charset="0"/>
              </a:rPr>
              <a:t>earning yang </a:t>
            </a:r>
            <a:r>
              <a:rPr lang="en-US" sz="2000" dirty="0" err="1">
                <a:latin typeface="Titillium Lt" panose="00000400000000000000" pitchFamily="2" charset="0"/>
              </a:rPr>
              <a:t>unggul</a:t>
            </a:r>
            <a:r>
              <a:rPr lang="en-US" sz="2000" dirty="0">
                <a:latin typeface="Titillium Lt" panose="00000400000000000000" pitchFamily="2" charset="0"/>
              </a:rPr>
              <a:t> </a:t>
            </a:r>
            <a:r>
              <a:rPr lang="en-US" sz="2000" dirty="0" err="1">
                <a:latin typeface="Titillium Lt" panose="00000400000000000000" pitchFamily="2" charset="0"/>
              </a:rPr>
              <a:t>disemua</a:t>
            </a:r>
            <a:r>
              <a:rPr lang="en-US" sz="2000" dirty="0">
                <a:latin typeface="Titillium Lt" panose="00000400000000000000" pitchFamily="2" charset="0"/>
              </a:rPr>
              <a:t> </a:t>
            </a:r>
            <a:r>
              <a:rPr lang="en-US" sz="2000" dirty="0" smtClean="0">
                <a:latin typeface="Titillium Lt" panose="00000400000000000000" pitchFamily="2" charset="0"/>
              </a:rPr>
              <a:t>traits </a:t>
            </a:r>
            <a:r>
              <a:rPr lang="en-US" sz="2000" dirty="0" err="1" smtClean="0">
                <a:latin typeface="Titillium Lt" panose="00000400000000000000" pitchFamily="2" charset="0"/>
              </a:rPr>
              <a:t>kepribadian</a:t>
            </a:r>
            <a:endParaRPr lang="en-US" sz="2000" dirty="0" smtClean="0">
              <a:latin typeface="Titillium Lt" panose="00000400000000000000" pitchFamily="2" charset="0"/>
            </a:endParaRPr>
          </a:p>
          <a:p>
            <a:pPr>
              <a:buNone/>
            </a:pPr>
            <a:endParaRPr lang="en-US" sz="2000" dirty="0" smtClean="0">
              <a:latin typeface="Titillium Lt" panose="00000400000000000000" pitchFamily="2" charset="0"/>
            </a:endParaRPr>
          </a:p>
          <a:p>
            <a:r>
              <a:rPr lang="en-US" sz="2000" dirty="0" smtClean="0">
                <a:latin typeface="Titillium Lt" panose="00000400000000000000" pitchFamily="2" charset="0"/>
              </a:rPr>
              <a:t>Proses Resampling </a:t>
            </a:r>
            <a:r>
              <a:rPr lang="en-US" sz="2000" dirty="0" err="1" smtClean="0">
                <a:latin typeface="Titillium Lt" panose="00000400000000000000" pitchFamily="2" charset="0"/>
              </a:rPr>
              <a:t>dengan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teknik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Undersampling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berhasil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meningkatkan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>
                <a:latin typeface="Titillium Lt" panose="00000400000000000000" pitchFamily="2" charset="0"/>
              </a:rPr>
              <a:t>akurasi</a:t>
            </a:r>
            <a:r>
              <a:rPr lang="en-US" sz="2000" dirty="0">
                <a:latin typeface="Titillium Lt" panose="00000400000000000000" pitchFamily="2" charset="0"/>
              </a:rPr>
              <a:t> </a:t>
            </a:r>
            <a:r>
              <a:rPr lang="en-US" sz="2000" dirty="0" err="1">
                <a:latin typeface="Titillium Lt" panose="00000400000000000000" pitchFamily="2" charset="0"/>
              </a:rPr>
              <a:t>secara</a:t>
            </a:r>
            <a:r>
              <a:rPr lang="en-US" sz="2000" dirty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signifikan</a:t>
            </a:r>
            <a:endParaRPr lang="en-US" sz="2000" dirty="0" smtClean="0">
              <a:latin typeface="Titillium Lt" panose="00000400000000000000" pitchFamily="2" charset="0"/>
            </a:endParaRPr>
          </a:p>
          <a:p>
            <a:pPr>
              <a:buNone/>
            </a:pPr>
            <a:endParaRPr lang="en-US" sz="2000" dirty="0">
              <a:latin typeface="Titillium Lt" panose="00000400000000000000" pitchFamily="2" charset="0"/>
            </a:endParaRPr>
          </a:p>
          <a:p>
            <a:r>
              <a:rPr lang="en-US" sz="2000" dirty="0" err="1" smtClean="0">
                <a:latin typeface="Titillium Lt" panose="00000400000000000000" pitchFamily="2" charset="0"/>
              </a:rPr>
              <a:t>Arsitektur</a:t>
            </a:r>
            <a:r>
              <a:rPr lang="en-US" sz="2000" dirty="0" smtClean="0">
                <a:latin typeface="Titillium Lt" panose="00000400000000000000" pitchFamily="2" charset="0"/>
              </a:rPr>
              <a:t> MLP, CNN 1D, </a:t>
            </a:r>
            <a:r>
              <a:rPr lang="en-US" sz="2000" dirty="0" err="1" smtClean="0">
                <a:latin typeface="Titillium Lt" panose="00000400000000000000" pitchFamily="2" charset="0"/>
              </a:rPr>
              <a:t>dan</a:t>
            </a:r>
            <a:r>
              <a:rPr lang="en-US" sz="2000" dirty="0" smtClean="0">
                <a:latin typeface="Titillium Lt" panose="00000400000000000000" pitchFamily="2" charset="0"/>
              </a:rPr>
              <a:t> LSTM+CNN 1D </a:t>
            </a:r>
            <a:r>
              <a:rPr lang="en-US" sz="2000" dirty="0" err="1" smtClean="0">
                <a:latin typeface="Titillium Lt" panose="00000400000000000000" pitchFamily="2" charset="0"/>
              </a:rPr>
              <a:t>memiliki</a:t>
            </a:r>
            <a:r>
              <a:rPr lang="en-US" sz="2000" dirty="0" smtClean="0">
                <a:latin typeface="Titillium Lt" panose="00000400000000000000" pitchFamily="2" charset="0"/>
              </a:rPr>
              <a:t> rata-rata </a:t>
            </a:r>
            <a:r>
              <a:rPr lang="en-US" sz="2000" dirty="0" err="1" smtClean="0">
                <a:latin typeface="Titillium Lt" panose="00000400000000000000" pitchFamily="2" charset="0"/>
              </a:rPr>
              <a:t>akurasi</a:t>
            </a:r>
            <a:r>
              <a:rPr lang="en-US" sz="2000" dirty="0" smtClean="0">
                <a:latin typeface="Titillium Lt" panose="00000400000000000000" pitchFamily="2" charset="0"/>
              </a:rPr>
              <a:t> yang </a:t>
            </a:r>
            <a:r>
              <a:rPr lang="en-US" sz="2000" dirty="0" err="1" smtClean="0">
                <a:latin typeface="Titillium Lt" panose="00000400000000000000" pitchFamily="2" charset="0"/>
              </a:rPr>
              <a:t>jauh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lebih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tinggi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dari</a:t>
            </a:r>
            <a:r>
              <a:rPr lang="en-US" sz="2000" dirty="0" smtClean="0">
                <a:latin typeface="Titillium Lt" panose="00000400000000000000" pitchFamily="2" charset="0"/>
              </a:rPr>
              <a:t> LSTM </a:t>
            </a:r>
            <a:r>
              <a:rPr lang="en-US" sz="2000" dirty="0" err="1" smtClean="0">
                <a:latin typeface="Titillium Lt" panose="00000400000000000000" pitchFamily="2" charset="0"/>
              </a:rPr>
              <a:t>dan</a:t>
            </a:r>
            <a:r>
              <a:rPr lang="en-US" sz="2000" dirty="0" smtClean="0">
                <a:latin typeface="Titillium Lt" panose="00000400000000000000" pitchFamily="2" charset="0"/>
              </a:rPr>
              <a:t> GRU (&gt; 70%)</a:t>
            </a:r>
            <a:endParaRPr lang="en-US" sz="2000" dirty="0">
              <a:latin typeface="Titillium Lt" panose="00000400000000000000" pitchFamily="2" charset="0"/>
            </a:endParaRPr>
          </a:p>
          <a:p>
            <a:endParaRPr lang="en-US" sz="20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39371716"/>
              </p:ext>
            </p:extLst>
          </p:nvPr>
        </p:nvGraphicFramePr>
        <p:xfrm>
          <a:off x="533400" y="209550"/>
          <a:ext cx="69723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6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Kesimpulan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13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91" y="1333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55" y="9715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Kepribadian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berdasarkan</a:t>
            </a:r>
            <a:r>
              <a:rPr lang="en-US" sz="1400" dirty="0">
                <a:latin typeface="Titillium Lt" panose="00000400000000000000" pitchFamily="2" charset="0"/>
              </a:rPr>
              <a:t> Big Five Personality </a:t>
            </a:r>
            <a:r>
              <a:rPr lang="en-US" sz="1400" dirty="0" err="1">
                <a:latin typeface="Titillium Lt" panose="00000400000000000000" pitchFamily="2" charset="0"/>
              </a:rPr>
              <a:t>pada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dibuat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tingkat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yang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meskipun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dengan</a:t>
            </a:r>
            <a:r>
              <a:rPr lang="en-US" sz="1400" dirty="0">
                <a:latin typeface="Titillium Lt" panose="00000400000000000000" pitchFamily="2" charset="0"/>
              </a:rPr>
              <a:t> dataset yang </a:t>
            </a:r>
            <a:r>
              <a:rPr lang="en-US" sz="1400" dirty="0" err="1">
                <a:latin typeface="Titillium Lt" panose="00000400000000000000" pitchFamily="2" charset="0"/>
              </a:rPr>
              <a:t>relatif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kecil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Deep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93.33% </a:t>
            </a:r>
            <a:r>
              <a:rPr lang="en-US" sz="1400" dirty="0" err="1" smtClean="0">
                <a:latin typeface="Titillium Lt" panose="00000400000000000000" pitchFamily="2" charset="0"/>
              </a:rPr>
              <a:t>didapatkan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arsitektur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smtClean="0">
                <a:latin typeface="Titillium Lt" panose="00000400000000000000" pitchFamily="2" charset="0"/>
              </a:rPr>
              <a:t>MLP </a:t>
            </a:r>
            <a:r>
              <a:rPr lang="en-US" sz="1400" dirty="0" err="1" smtClean="0">
                <a:latin typeface="Titillium Lt" panose="00000400000000000000" pitchFamily="2" charset="0"/>
              </a:rPr>
              <a:t>dan</a:t>
            </a:r>
            <a:r>
              <a:rPr lang="en-US" sz="1400" dirty="0" smtClean="0">
                <a:latin typeface="Titillium Lt" panose="00000400000000000000" pitchFamily="2" charset="0"/>
              </a:rPr>
              <a:t> LSTM+CNN 1D.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Machine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79.33%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Algoritma</a:t>
            </a:r>
            <a:r>
              <a:rPr lang="en-US" sz="1400" dirty="0" smtClean="0">
                <a:latin typeface="Titillium Lt" panose="00000400000000000000" pitchFamily="2" charset="0"/>
              </a:rPr>
              <a:t> classifier Linear Discriminant Analysis (LDA).</a:t>
            </a:r>
          </a:p>
          <a:p>
            <a:pPr>
              <a:buNone/>
            </a:pP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menunjukkan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Deep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dapat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meningkatkan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dalam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bidang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komputasi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berpotensi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untuk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dikembangkan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lebih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lanjut</a:t>
            </a:r>
            <a:r>
              <a:rPr lang="en-US" sz="1400" dirty="0" smtClean="0">
                <a:latin typeface="Titillium Lt" panose="00000400000000000000" pitchFamily="2" charset="0"/>
              </a:rPr>
              <a:t>. Hal </a:t>
            </a:r>
            <a:r>
              <a:rPr lang="en-US" sz="1400" dirty="0" err="1" smtClean="0">
                <a:latin typeface="Titillium Lt" panose="00000400000000000000" pitchFamily="2" charset="0"/>
              </a:rPr>
              <a:t>ini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didukung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secara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langsung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oleh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dalam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Penambahan</a:t>
            </a:r>
            <a:r>
              <a:rPr lang="en-US" sz="1400" dirty="0" smtClean="0">
                <a:latin typeface="Titillium Lt" panose="00000400000000000000" pitchFamily="2" charset="0"/>
              </a:rPr>
              <a:t> Process Improvement Features Selection </a:t>
            </a:r>
            <a:r>
              <a:rPr lang="en-US" sz="1400" dirty="0" err="1" smtClean="0">
                <a:latin typeface="Titillium Lt" panose="00000400000000000000" pitchFamily="2" charset="0"/>
              </a:rPr>
              <a:t>tidak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memberikan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peningkatan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sedangkan</a:t>
            </a:r>
            <a:r>
              <a:rPr lang="en-US" sz="1400" dirty="0" smtClean="0">
                <a:latin typeface="Titillium Lt" panose="00000400000000000000" pitchFamily="2" charset="0"/>
              </a:rPr>
              <a:t> proses Resampling </a:t>
            </a:r>
            <a:r>
              <a:rPr lang="en-US" sz="1400" dirty="0" err="1" smtClean="0">
                <a:latin typeface="Titillium Lt" panose="00000400000000000000" pitchFamily="2" charset="0"/>
              </a:rPr>
              <a:t>bekerja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cukup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baik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dalam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meningkatkan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sistem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prediksi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grpSp>
        <p:nvGrpSpPr>
          <p:cNvPr id="5" name="Shape 4187"/>
          <p:cNvGrpSpPr/>
          <p:nvPr/>
        </p:nvGrpSpPr>
        <p:grpSpPr>
          <a:xfrm>
            <a:off x="914400" y="22045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4187"/>
          <p:cNvGrpSpPr/>
          <p:nvPr/>
        </p:nvGrpSpPr>
        <p:grpSpPr>
          <a:xfrm>
            <a:off x="882235" y="2711028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" name="Shape 4187"/>
          <p:cNvGrpSpPr/>
          <p:nvPr/>
        </p:nvGrpSpPr>
        <p:grpSpPr>
          <a:xfrm>
            <a:off x="876029" y="31951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4187"/>
          <p:cNvGrpSpPr/>
          <p:nvPr/>
        </p:nvGrpSpPr>
        <p:grpSpPr>
          <a:xfrm>
            <a:off x="1305481" y="2452474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4187"/>
          <p:cNvGrpSpPr/>
          <p:nvPr/>
        </p:nvGrpSpPr>
        <p:grpSpPr>
          <a:xfrm>
            <a:off x="1343247" y="2948911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4187"/>
          <p:cNvGrpSpPr/>
          <p:nvPr/>
        </p:nvGrpSpPr>
        <p:grpSpPr>
          <a:xfrm>
            <a:off x="4432957" y="127549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" name="Shape 4187"/>
          <p:cNvGrpSpPr/>
          <p:nvPr/>
        </p:nvGrpSpPr>
        <p:grpSpPr>
          <a:xfrm>
            <a:off x="4424452" y="190859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4187"/>
          <p:cNvGrpSpPr/>
          <p:nvPr/>
        </p:nvGrpSpPr>
        <p:grpSpPr>
          <a:xfrm>
            <a:off x="4430017" y="25165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4187"/>
          <p:cNvGrpSpPr/>
          <p:nvPr/>
        </p:nvGrpSpPr>
        <p:grpSpPr>
          <a:xfrm>
            <a:off x="4887975" y="1569801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4187"/>
          <p:cNvGrpSpPr/>
          <p:nvPr/>
        </p:nvGrpSpPr>
        <p:grpSpPr>
          <a:xfrm>
            <a:off x="4887975" y="22020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4187"/>
          <p:cNvGrpSpPr/>
          <p:nvPr/>
        </p:nvGrpSpPr>
        <p:grpSpPr>
          <a:xfrm>
            <a:off x="4432957" y="310353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4187"/>
          <p:cNvGrpSpPr/>
          <p:nvPr/>
        </p:nvGrpSpPr>
        <p:grpSpPr>
          <a:xfrm>
            <a:off x="4432957" y="369453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187"/>
          <p:cNvGrpSpPr/>
          <p:nvPr/>
        </p:nvGrpSpPr>
        <p:grpSpPr>
          <a:xfrm>
            <a:off x="4432957" y="427881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4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" name="Shape 4187"/>
          <p:cNvGrpSpPr/>
          <p:nvPr/>
        </p:nvGrpSpPr>
        <p:grpSpPr>
          <a:xfrm>
            <a:off x="4887974" y="344182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7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187"/>
          <p:cNvGrpSpPr/>
          <p:nvPr/>
        </p:nvGrpSpPr>
        <p:grpSpPr>
          <a:xfrm>
            <a:off x="4887973" y="40626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0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4187"/>
          <p:cNvGrpSpPr/>
          <p:nvPr/>
        </p:nvGrpSpPr>
        <p:grpSpPr>
          <a:xfrm>
            <a:off x="5316267" y="198014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4187"/>
          <p:cNvGrpSpPr/>
          <p:nvPr/>
        </p:nvGrpSpPr>
        <p:grpSpPr>
          <a:xfrm>
            <a:off x="5320351" y="263642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" name="Shape 4187"/>
          <p:cNvGrpSpPr/>
          <p:nvPr/>
        </p:nvGrpSpPr>
        <p:grpSpPr>
          <a:xfrm>
            <a:off x="5322386" y="327813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" name="Shape 4187"/>
          <p:cNvGrpSpPr/>
          <p:nvPr/>
        </p:nvGrpSpPr>
        <p:grpSpPr>
          <a:xfrm>
            <a:off x="5658426" y="23758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" name="Shape 4187"/>
          <p:cNvGrpSpPr/>
          <p:nvPr/>
        </p:nvGrpSpPr>
        <p:grpSpPr>
          <a:xfrm>
            <a:off x="5670498" y="30108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" name="Shape 4187"/>
          <p:cNvGrpSpPr/>
          <p:nvPr/>
        </p:nvGrpSpPr>
        <p:grpSpPr>
          <a:xfrm>
            <a:off x="4887975" y="283241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" name="Shape 4187"/>
          <p:cNvGrpSpPr/>
          <p:nvPr/>
        </p:nvGrpSpPr>
        <p:grpSpPr>
          <a:xfrm>
            <a:off x="6070690" y="273574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7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5843815" y="1139457"/>
            <a:ext cx="2041258" cy="12364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More </a:t>
            </a:r>
          </a:p>
          <a:p>
            <a:r>
              <a:rPr lang="en-US" dirty="0" smtClean="0">
                <a:latin typeface="Titillium" panose="00000500000000000000" pitchFamily="2" charset="0"/>
              </a:rPr>
              <a:t>Datasets</a:t>
            </a:r>
            <a:endParaRPr lang="en-US" dirty="0">
              <a:latin typeface="Titillium" panose="00000500000000000000" pitchFamily="2" charset="0"/>
            </a:endParaRPr>
          </a:p>
        </p:txBody>
      </p:sp>
      <p:sp>
        <p:nvSpPr>
          <p:cNvPr id="74" name="Notched Right Arrow 73"/>
          <p:cNvSpPr/>
          <p:nvPr/>
        </p:nvSpPr>
        <p:spPr>
          <a:xfrm>
            <a:off x="2470297" y="2644862"/>
            <a:ext cx="1588681" cy="488244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8" name="Shape 4187"/>
          <p:cNvGrpSpPr/>
          <p:nvPr/>
        </p:nvGrpSpPr>
        <p:grpSpPr>
          <a:xfrm>
            <a:off x="1740062" y="2696942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7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" name="Shape 4187"/>
          <p:cNvGrpSpPr/>
          <p:nvPr/>
        </p:nvGrpSpPr>
        <p:grpSpPr>
          <a:xfrm>
            <a:off x="5324291" y="389894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" name="Shape 4187"/>
          <p:cNvGrpSpPr/>
          <p:nvPr/>
        </p:nvGrpSpPr>
        <p:grpSpPr>
          <a:xfrm>
            <a:off x="5670498" y="36849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" name="Shape 4187"/>
          <p:cNvGrpSpPr/>
          <p:nvPr/>
        </p:nvGrpSpPr>
        <p:grpSpPr>
          <a:xfrm>
            <a:off x="6070690" y="339783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" name="Shape 4187"/>
          <p:cNvGrpSpPr/>
          <p:nvPr/>
        </p:nvGrpSpPr>
        <p:grpSpPr>
          <a:xfrm>
            <a:off x="6464522" y="309638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9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5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257283" y="2051457"/>
            <a:ext cx="2485918" cy="1369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New Techniques</a:t>
            </a:r>
            <a:endParaRPr lang="en-US" dirty="0">
              <a:latin typeface="Titillium" panose="00000500000000000000" pitchFamily="2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3" name="Shape 4318"/>
          <p:cNvGrpSpPr/>
          <p:nvPr/>
        </p:nvGrpSpPr>
        <p:grpSpPr>
          <a:xfrm>
            <a:off x="3573079" y="1305144"/>
            <a:ext cx="2758807" cy="2646364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94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" name="Shape 4318"/>
          <p:cNvGrpSpPr/>
          <p:nvPr/>
        </p:nvGrpSpPr>
        <p:grpSpPr>
          <a:xfrm rot="1198402">
            <a:off x="2941609" y="1769089"/>
            <a:ext cx="741150" cy="710943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01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7" name="Shape 4318"/>
          <p:cNvGrpSpPr/>
          <p:nvPr/>
        </p:nvGrpSpPr>
        <p:grpSpPr>
          <a:xfrm rot="20120784">
            <a:off x="3941466" y="4111739"/>
            <a:ext cx="451251" cy="432859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108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4" name="Shape 4318"/>
          <p:cNvGrpSpPr/>
          <p:nvPr/>
        </p:nvGrpSpPr>
        <p:grpSpPr>
          <a:xfrm rot="17721955">
            <a:off x="5859462" y="3363421"/>
            <a:ext cx="1292203" cy="1239536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15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92049" y="2062552"/>
            <a:ext cx="111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XGBoost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929605" y="4597540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HAN Architecture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>
            <a:spLocks noGrp="1"/>
          </p:cNvSpPr>
          <p:nvPr>
            <p:ph type="ctrTitle" idx="4294967295"/>
          </p:nvPr>
        </p:nvSpPr>
        <p:spPr>
          <a:xfrm>
            <a:off x="664760" y="3333750"/>
            <a:ext cx="54951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D3EBD5"/>
                </a:solidFill>
              </a:rPr>
              <a:t>Q &amp; A</a:t>
            </a:r>
            <a:endParaRPr lang="en" sz="7200" dirty="0">
              <a:solidFill>
                <a:srgbClr val="D3EBD5"/>
              </a:solidFill>
            </a:endParaRPr>
          </a:p>
        </p:txBody>
      </p:sp>
      <p:sp>
        <p:nvSpPr>
          <p:cNvPr id="3879" name="Shape 387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0" name="Shape 3880"/>
          <p:cNvGrpSpPr/>
          <p:nvPr/>
        </p:nvGrpSpPr>
        <p:grpSpPr>
          <a:xfrm>
            <a:off x="2011275" y="703738"/>
            <a:ext cx="1160371" cy="1160687"/>
            <a:chOff x="6654650" y="3665275"/>
            <a:chExt cx="409100" cy="409125"/>
          </a:xfrm>
        </p:grpSpPr>
        <p:sp>
          <p:nvSpPr>
            <p:cNvPr id="3881" name="Shape 388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2" name="Shape 388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83" name="Shape 3883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Shape 388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5" name="Shape 388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6" name="Shape 388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7" name="Shape 388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88" name="Shape 3888"/>
          <p:cNvSpPr/>
          <p:nvPr/>
        </p:nvSpPr>
        <p:spPr>
          <a:xfrm rot="2466991">
            <a:off x="978867" y="928440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9" name="Shape 388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0" name="Shape 3890"/>
          <p:cNvSpPr/>
          <p:nvPr/>
        </p:nvSpPr>
        <p:spPr>
          <a:xfrm rot="2925705">
            <a:off x="3171262" y="1359369"/>
            <a:ext cx="202799" cy="19363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1" name="Shape 3891"/>
          <p:cNvSpPr/>
          <p:nvPr/>
        </p:nvSpPr>
        <p:spPr>
          <a:xfrm rot="-1609197">
            <a:off x="2135090" y="394613"/>
            <a:ext cx="182675" cy="1744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4950"/>
            <a:ext cx="48639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</a:p>
        </p:txBody>
      </p:sp>
      <p:sp>
        <p:nvSpPr>
          <p:cNvPr id="4040" name="Shape 4040"/>
          <p:cNvSpPr txBox="1">
            <a:spLocks noGrp="1"/>
          </p:cNvSpPr>
          <p:nvPr>
            <p:ph type="body" idx="4294967295"/>
          </p:nvPr>
        </p:nvSpPr>
        <p:spPr>
          <a:xfrm>
            <a:off x="685800" y="2721950"/>
            <a:ext cx="4863900" cy="161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3EBD5"/>
                </a:solidFill>
                <a:latin typeface="Titillium Lt" panose="00000400000000000000" pitchFamily="2" charset="0"/>
              </a:rPr>
              <a:t>All Participants of INACL III 2017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3EBD5"/>
                </a:solidFill>
                <a:latin typeface="Titillium Lt" panose="00000400000000000000" pitchFamily="2" charset="0"/>
              </a:rPr>
              <a:t>Bina Nusantara University</a:t>
            </a:r>
            <a:endParaRPr lang="en" dirty="0">
              <a:solidFill>
                <a:srgbClr val="D3EBD5"/>
              </a:solidFill>
              <a:latin typeface="Titillium Lt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/>
          <p:nvPr/>
        </p:nvSpPr>
        <p:spPr>
          <a:xfrm>
            <a:off x="718299" y="1039553"/>
            <a:ext cx="7278052" cy="346710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>
              <a:alpha val="62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5" name="Shape 3945"/>
          <p:cNvSpPr txBox="1">
            <a:spLocks noGrp="1"/>
          </p:cNvSpPr>
          <p:nvPr>
            <p:ph type="title" idx="4294967295"/>
          </p:nvPr>
        </p:nvSpPr>
        <p:spPr>
          <a:xfrm>
            <a:off x="1600200" y="20383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b="1" dirty="0" smtClean="0">
                <a:solidFill>
                  <a:srgbClr val="D3EBD5"/>
                </a:solidFill>
                <a:latin typeface="Dosis" panose="02010503020202060003" pitchFamily="2" charset="0"/>
              </a:rPr>
              <a:t>Why we work on this?</a:t>
            </a:r>
            <a:endParaRPr lang="en" sz="4400" b="1" dirty="0">
              <a:solidFill>
                <a:srgbClr val="D3EBD5"/>
              </a:solidFill>
              <a:latin typeface="Dosis" panose="0201050302020206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046025" cy="24418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Titillium Lt" panose="00000400000000000000" pitchFamily="2" charset="0"/>
              </a:rPr>
              <a:t>Personality is the complex of all the attributes—</a:t>
            </a:r>
            <a:r>
              <a:rPr lang="en-US" sz="2400" dirty="0" err="1">
                <a:latin typeface="Titillium Lt" panose="00000400000000000000" pitchFamily="2" charset="0"/>
              </a:rPr>
              <a:t>behavioural</a:t>
            </a:r>
            <a:r>
              <a:rPr lang="en-US" sz="2400" dirty="0">
                <a:latin typeface="Titillium Lt" panose="00000400000000000000" pitchFamily="2" charset="0"/>
              </a:rPr>
              <a:t>, temperamental, emotional and mental—that </a:t>
            </a:r>
            <a:r>
              <a:rPr lang="en-US" sz="2400" dirty="0" err="1">
                <a:latin typeface="Titillium Lt" panose="00000400000000000000" pitchFamily="2" charset="0"/>
              </a:rPr>
              <a:t>characterise</a:t>
            </a:r>
            <a:r>
              <a:rPr lang="en-US" sz="2400" dirty="0">
                <a:latin typeface="Titillium Lt" panose="00000400000000000000" pitchFamily="2" charset="0"/>
              </a:rPr>
              <a:t> a unique individual. </a:t>
            </a:r>
            <a:endParaRPr lang="en-US" sz="2400" dirty="0" smtClean="0">
              <a:latin typeface="Titillium Lt" panose="00000400000000000000" pitchFamily="2" charset="0"/>
            </a:endParaRPr>
          </a:p>
          <a:p>
            <a:pPr algn="r">
              <a:buNone/>
            </a:pPr>
            <a:r>
              <a:rPr lang="en-US" sz="2400" dirty="0" smtClean="0">
                <a:latin typeface="Titillium Lt" panose="00000400000000000000" pitchFamily="2" charset="0"/>
              </a:rPr>
              <a:t>- </a:t>
            </a:r>
            <a:r>
              <a:rPr lang="en-US" sz="2400" dirty="0" err="1" smtClean="0">
                <a:latin typeface="Titillium Lt" panose="00000400000000000000" pitchFamily="2" charset="0"/>
              </a:rPr>
              <a:t>Mairesse</a:t>
            </a:r>
            <a:r>
              <a:rPr lang="en-US" sz="2400" dirty="0" smtClean="0">
                <a:latin typeface="Titillium Lt" panose="00000400000000000000" pitchFamily="2" charset="0"/>
              </a:rPr>
              <a:t> et al., 2007</a:t>
            </a:r>
            <a:endParaRPr lang="en-US" sz="2400" dirty="0">
              <a:latin typeface="Titillium Lt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56" y="3520648"/>
            <a:ext cx="5413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Personality Recognition is a computational task that consists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in the automatic classification of authors’ personality traits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from pieces of text they wrote. (Celli, 2013)</a:t>
            </a:r>
            <a:endParaRPr lang="en-US" sz="1600" dirty="0">
              <a:solidFill>
                <a:schemeClr val="bg1"/>
              </a:solidFill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28" y="209550"/>
            <a:ext cx="6761100" cy="857400"/>
          </a:xfrm>
        </p:spPr>
        <p:txBody>
          <a:bodyPr/>
          <a:lstStyle/>
          <a:p>
            <a:r>
              <a:rPr lang="en-US" dirty="0" smtClean="0"/>
              <a:t>Personality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87" y="1047750"/>
            <a:ext cx="6761100" cy="53340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Based on Big Five Personality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xampp\htdocs\assets\personality icons\openness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4200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xampp\htdocs\assets\personality icons\conscientiousness2 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294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xampp\htdocs\assets\personality icons\extraversion colo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16" y="3412103"/>
            <a:ext cx="10064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xampp\htdocs\assets\personality icons\agreeableness colo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59435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xampp\htdocs\assets\personality icons\neuroticism color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87966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210126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Conscientiousness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847" y="304367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Openness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729" y="304367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Extraversion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8454" y="209977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Agreeableness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3711" y="311847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Neuroticism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50" y="361950"/>
            <a:ext cx="6761100" cy="857400"/>
          </a:xfrm>
        </p:spPr>
        <p:txBody>
          <a:bodyPr/>
          <a:lstStyle/>
          <a:p>
            <a:r>
              <a:rPr lang="en-US" dirty="0" smtClean="0"/>
              <a:t>So, what’s the benefit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9469" y="2912275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Career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219530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Work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Behaviour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01064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Communication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3585943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Social Life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0" y="402565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Emotional Intelligence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grpSp>
        <p:nvGrpSpPr>
          <p:cNvPr id="12" name="Shape 4236"/>
          <p:cNvGrpSpPr/>
          <p:nvPr/>
        </p:nvGrpSpPr>
        <p:grpSpPr>
          <a:xfrm>
            <a:off x="5332326" y="3046288"/>
            <a:ext cx="524808" cy="439862"/>
            <a:chOff x="2599825" y="3689700"/>
            <a:chExt cx="429850" cy="360275"/>
          </a:xfrm>
        </p:grpSpPr>
        <p:sp>
          <p:nvSpPr>
            <p:cNvPr id="13" name="Shape 42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2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" name="Shape 4184"/>
          <p:cNvGrpSpPr/>
          <p:nvPr/>
        </p:nvGrpSpPr>
        <p:grpSpPr>
          <a:xfrm>
            <a:off x="1676400" y="4207883"/>
            <a:ext cx="170502" cy="425732"/>
            <a:chOff x="3386850" y="2264625"/>
            <a:chExt cx="203950" cy="509250"/>
          </a:xfrm>
        </p:grpSpPr>
        <p:sp>
          <p:nvSpPr>
            <p:cNvPr id="16" name="Shape 418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18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4190"/>
          <p:cNvGrpSpPr/>
          <p:nvPr/>
        </p:nvGrpSpPr>
        <p:grpSpPr>
          <a:xfrm>
            <a:off x="1976024" y="4211958"/>
            <a:ext cx="145004" cy="421657"/>
            <a:chOff x="4076175" y="2267050"/>
            <a:chExt cx="173450" cy="504375"/>
          </a:xfrm>
        </p:grpSpPr>
        <p:sp>
          <p:nvSpPr>
            <p:cNvPr id="19" name="Shape 419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192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4181"/>
          <p:cNvSpPr/>
          <p:nvPr/>
        </p:nvSpPr>
        <p:spPr>
          <a:xfrm>
            <a:off x="5184049" y="4533043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4182"/>
          <p:cNvSpPr/>
          <p:nvPr/>
        </p:nvSpPr>
        <p:spPr>
          <a:xfrm>
            <a:off x="5706408" y="4528578"/>
            <a:ext cx="319560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4183"/>
          <p:cNvSpPr/>
          <p:nvPr/>
        </p:nvSpPr>
        <p:spPr>
          <a:xfrm>
            <a:off x="4639608" y="4538189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" name="Shape 4170"/>
          <p:cNvGrpSpPr/>
          <p:nvPr/>
        </p:nvGrpSpPr>
        <p:grpSpPr>
          <a:xfrm>
            <a:off x="5355792" y="1690056"/>
            <a:ext cx="401718" cy="366502"/>
            <a:chOff x="6625350" y="1613750"/>
            <a:chExt cx="480525" cy="438400"/>
          </a:xfrm>
        </p:grpSpPr>
        <p:sp>
          <p:nvSpPr>
            <p:cNvPr id="25" name="Shape 417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4172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17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417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417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4107"/>
          <p:cNvGrpSpPr/>
          <p:nvPr/>
        </p:nvGrpSpPr>
        <p:grpSpPr>
          <a:xfrm>
            <a:off x="1976023" y="2714196"/>
            <a:ext cx="497251" cy="496499"/>
            <a:chOff x="6660750" y="298550"/>
            <a:chExt cx="396900" cy="396300"/>
          </a:xfrm>
        </p:grpSpPr>
        <p:sp>
          <p:nvSpPr>
            <p:cNvPr id="31" name="Shape 410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410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98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Shape 3864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4665025" cy="369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tillium Lt" panose="00000400000000000000" pitchFamily="2" charset="0"/>
              </a:rPr>
              <a:t>Social media is a place where users present themselves to the world, revealing personal details and insights into the</a:t>
            </a:r>
            <a:r>
              <a:rPr lang="en-US" dirty="0" err="1" smtClean="0">
                <a:latin typeface="Titillium Lt" panose="00000400000000000000" pitchFamily="2" charset="0"/>
              </a:rPr>
              <a:t>ir</a:t>
            </a:r>
            <a:r>
              <a:rPr lang="en-US" dirty="0" smtClean="0">
                <a:latin typeface="Titillium Lt" panose="00000400000000000000" pitchFamily="2" charset="0"/>
              </a:rPr>
              <a:t> lives.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>
              <a:latin typeface="Titillium Lt" panose="00000400000000000000" pitchFamily="2" charset="0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en-US" dirty="0" smtClean="0">
                <a:latin typeface="Titillium Lt" panose="00000400000000000000" pitchFamily="2" charset="0"/>
              </a:rPr>
              <a:t>- </a:t>
            </a:r>
            <a:r>
              <a:rPr lang="en-US" dirty="0" err="1" smtClean="0">
                <a:latin typeface="Titillium Lt" panose="00000400000000000000" pitchFamily="2" charset="0"/>
              </a:rPr>
              <a:t>Golbeck</a:t>
            </a:r>
            <a:r>
              <a:rPr lang="en-US" dirty="0" smtClean="0">
                <a:latin typeface="Titillium Lt" panose="00000400000000000000" pitchFamily="2" charset="0"/>
              </a:rPr>
              <a:t> et al., 2011</a:t>
            </a:r>
            <a:endParaRPr lang="en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Social Media Usage </a:t>
            </a:r>
            <a:endParaRPr lang="e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43306642"/>
              </p:ext>
            </p:extLst>
          </p:nvPr>
        </p:nvGraphicFramePr>
        <p:xfrm>
          <a:off x="457200" y="1123950"/>
          <a:ext cx="7186048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1558</Words>
  <Application>Microsoft Office PowerPoint</Application>
  <PresentationFormat>On-screen Show (16:9)</PresentationFormat>
  <Paragraphs>670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Titillium</vt:lpstr>
      <vt:lpstr>Wingdings</vt:lpstr>
      <vt:lpstr>Dosis</vt:lpstr>
      <vt:lpstr>Titillium Web Light</vt:lpstr>
      <vt:lpstr>Dosis Light</vt:lpstr>
      <vt:lpstr>Titillium Up</vt:lpstr>
      <vt:lpstr>Titillium Lt</vt:lpstr>
      <vt:lpstr>Titillium Web</vt:lpstr>
      <vt:lpstr>Mowbray template</vt:lpstr>
      <vt:lpstr>Sistem Prediksi Kepribadian  Big Five Personality Berdasarkan  Data Pengguna Facebook</vt:lpstr>
      <vt:lpstr>HELLO! We are the author</vt:lpstr>
      <vt:lpstr>Latar Belakang</vt:lpstr>
      <vt:lpstr>Why we work on this?</vt:lpstr>
      <vt:lpstr>PowerPoint Presentation</vt:lpstr>
      <vt:lpstr>Personality Prediction</vt:lpstr>
      <vt:lpstr>So, what’s the benefit ?</vt:lpstr>
      <vt:lpstr>PowerPoint Presentation</vt:lpstr>
      <vt:lpstr>Social Media Usage </vt:lpstr>
      <vt:lpstr>Metodologi</vt:lpstr>
      <vt:lpstr>Distribusi Dataset Penelitian</vt:lpstr>
      <vt:lpstr>Dataset</vt:lpstr>
      <vt:lpstr>Dataset</vt:lpstr>
      <vt:lpstr>PROCESS</vt:lpstr>
      <vt:lpstr>Word Preprocessing</vt:lpstr>
      <vt:lpstr>Word Preprocessing</vt:lpstr>
      <vt:lpstr>Building Model</vt:lpstr>
      <vt:lpstr>Features</vt:lpstr>
      <vt:lpstr>Machine Learning Classifiers</vt:lpstr>
      <vt:lpstr>Model Testing &amp; Classification</vt:lpstr>
      <vt:lpstr>Improvement Process</vt:lpstr>
      <vt:lpstr>Testing  Scenario</vt:lpstr>
      <vt:lpstr>Hasil </vt:lpstr>
      <vt:lpstr>Machine Learning Result  on myPersonality Dataset</vt:lpstr>
      <vt:lpstr>Machine Learning Result  on Manual Gathering Dataset</vt:lpstr>
      <vt:lpstr>PowerPoint Presentation</vt:lpstr>
      <vt:lpstr>Machine Learning Result Evaluation</vt:lpstr>
      <vt:lpstr>Deep Learning Result  on myPersonality Dataset</vt:lpstr>
      <vt:lpstr>Deep Learning Result  on Manual Gathering Dataset</vt:lpstr>
      <vt:lpstr>PowerPoint Presentation</vt:lpstr>
      <vt:lpstr>Deep Learning Result Evaluation</vt:lpstr>
      <vt:lpstr>PowerPoint Presentation</vt:lpstr>
      <vt:lpstr>Kesimpulan </vt:lpstr>
      <vt:lpstr>Kesimpulan</vt:lpstr>
      <vt:lpstr>Improvement in the Future</vt:lpstr>
      <vt:lpstr>Improvement in the Future</vt:lpstr>
      <vt:lpstr>Q &amp; A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Prediksi Kepribadian Big Five Personality Berdasarkan Data Pengguna Facebook</dc:title>
  <cp:lastModifiedBy>Tommy Tandera</cp:lastModifiedBy>
  <cp:revision>103</cp:revision>
  <dcterms:modified xsi:type="dcterms:W3CDTF">2017-07-11T13:13:08Z</dcterms:modified>
</cp:coreProperties>
</file>