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8" r:id="rId5"/>
    <p:sldId id="257" r:id="rId6"/>
    <p:sldId id="259" r:id="rId7"/>
    <p:sldId id="261" r:id="rId8"/>
    <p:sldId id="290" r:id="rId9"/>
    <p:sldId id="291" r:id="rId10"/>
    <p:sldId id="292" r:id="rId11"/>
    <p:sldId id="301" r:id="rId12"/>
    <p:sldId id="263" r:id="rId13"/>
    <p:sldId id="282" r:id="rId14"/>
    <p:sldId id="264" r:id="rId15"/>
    <p:sldId id="269" r:id="rId16"/>
    <p:sldId id="267" r:id="rId17"/>
    <p:sldId id="268" r:id="rId18"/>
    <p:sldId id="270" r:id="rId19"/>
  </p:sldIdLst>
  <p:sldSz cx="12192000" cy="6858000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224" y="9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solidFill>
                <a:srgbClr val="FFFFFF"/>
              </a:solidFill>
            </a:ln>
          </c:spPr>
          <c:explosion val="0"/>
          <c:dPt>
            <c:idx val="0"/>
            <c:bubble3D val="0"/>
            <c:spPr>
              <a:solidFill>
                <a:srgbClr val="58696B"/>
              </a:solidFill>
              <a:ln w="19050">
                <a:solidFill>
                  <a:schemeClr val="tx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274D40-D18F-4A20-BA1B-87926055C517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A354E9-C133-496B-8E1E-E7869FF63E49}" type="datetime1">
              <a:rPr lang="zh-CN" altLang="en-US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37D7554-D10C-4E29-B8E6-BB7111FA614F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900" b="0" kern="1200" cap="all" spc="150" baseline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  <a:endParaRPr lang="zh-CN" altLang="en-US" noProof="0"/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单击以添加日期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将 Contoso 与竞争对手进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历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5" name="文本占位符 14"/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8" name="文本占位符 14"/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1" name="文本占位符 14"/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添加年份</a:t>
            </a:r>
            <a:endParaRPr lang="zh-CN" altLang="en-US" noProof="0" dirty="0"/>
          </a:p>
        </p:txBody>
      </p:sp>
      <p:sp>
        <p:nvSpPr>
          <p:cNvPr id="52" name="文本占位符 14"/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添加年份</a:t>
            </a:r>
            <a:endParaRPr lang="zh-CN" altLang="en-US" noProof="0"/>
          </a:p>
        </p:txBody>
      </p:sp>
      <p:sp>
        <p:nvSpPr>
          <p:cNvPr id="53" name="文本占位符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4" name="文本占位符 14"/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5" name="文本占位符 14"/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6" name="文本占位符 14"/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7" name="文本占位符 14"/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8" name="文本占位符 14"/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102" name="直接连接符​​(S) 101"/>
          <p:cNvCxnSpPr/>
          <p:nvPr userDrawn="1"/>
        </p:nvCxnSpPr>
        <p:spPr>
          <a:xfrm>
            <a:off x="0" y="755452"/>
            <a:ext cx="1033975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rtlCol="0"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总结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9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给企业的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0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rtlCol="0"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行动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单击此处添加文本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了解演示者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单击此处添加姓名</a:t>
            </a:r>
            <a:endParaRPr lang="zh-CN" altLang="en-US" noProof="0" dirty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13" name="直接连接符​​(S) 12"/>
          <p:cNvCxnSpPr/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10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组讨论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14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单击此处添加照片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 rtlCol="0"/>
          <a:lstStyle>
            <a:lvl1pPr algn="r">
              <a:defRPr lang="en-US" sz="18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pPr marL="0" lvl="0" indent="0" algn="r" rtl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假设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7" name="长方形 6"/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9" name="长方形 8"/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1" name="直接连接符​​(S) 10"/>
          <p:cNvCxnSpPr/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信工具的百分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长方形 8"/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9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0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1" name="内容占位符 15"/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2" name="内容占位符 15"/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7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39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40" name="文本占位符 12"/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造了不起的产品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 rtlCol="0"/>
          <a:lstStyle/>
          <a:p>
            <a:pPr rtl="0"/>
            <a:r>
              <a:rPr lang="zh-CN" altLang="en-US" dirty="0"/>
              <a:t>项目</a:t>
            </a:r>
            <a:r>
              <a:rPr lang="zh-CN" altLang="en-US" dirty="0"/>
              <a:t>汇报</a:t>
            </a:r>
            <a:endParaRPr lang="zh-CN" altLang="en-US" dirty="0"/>
          </a:p>
        </p:txBody>
      </p:sp>
      <p:pic>
        <p:nvPicPr>
          <p:cNvPr id="74" name="图片占位符 73" descr="图片：靠在墙边的三把椅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2476500" y="622103"/>
            <a:ext cx="9715500" cy="3720928"/>
          </a:xfrm>
        </p:spPr>
      </p:pic>
      <p:sp>
        <p:nvSpPr>
          <p:cNvPr id="26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 rtlCol="0"/>
          <a:lstStyle/>
          <a:p>
            <a:pPr rtl="0"/>
            <a:r>
              <a:rPr lang="zh-CN" altLang="en-US"/>
              <a:t>汇报人：</a:t>
            </a:r>
            <a:r>
              <a:rPr lang="zh-CN" altLang="en-US"/>
              <a:t>李超泽</a:t>
            </a:r>
            <a:endParaRPr lang="zh-CN" altLang="en-US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 rtlCol="0"/>
          <a:lstStyle/>
          <a:p>
            <a:pPr rtl="0"/>
            <a:r>
              <a:rPr lang="en-US" altLang="zh-CN"/>
              <a:t>2022/08/03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使用占</a:t>
            </a:r>
            <a:r>
              <a:rPr lang="en-US"/>
              <a:t>比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15"/>
          </p:nvPr>
        </p:nvSpPr>
        <p:spPr>
          <a:xfrm>
            <a:off x="2029158" y="2838122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顺序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5" name="内容占位符 34"/>
          <p:cNvSpPr>
            <a:spLocks noGrp="1"/>
          </p:cNvSpPr>
          <p:nvPr>
            <p:ph sz="quarter" idx="16"/>
          </p:nvPr>
        </p:nvSpPr>
        <p:spPr>
          <a:xfrm>
            <a:off x="2029158" y="3379435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循环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7"/>
          </p:nvPr>
        </p:nvSpPr>
        <p:spPr>
          <a:xfrm>
            <a:off x="2029158" y="3928699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全局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8"/>
          </p:nvPr>
        </p:nvSpPr>
        <p:spPr>
          <a:xfrm>
            <a:off x="2029158" y="4476966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指针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6298588" y="1307183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9%</a:t>
            </a:r>
            <a:endParaRPr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6298588" y="3703828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23%</a:t>
            </a:r>
            <a:endParaRPr 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9033309" y="1307183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10%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>
          <a:xfrm>
            <a:off x="9033309" y="3703828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58%</a:t>
            </a:r>
            <a:endParaRPr lang="en-US"/>
          </a:p>
        </p:txBody>
      </p:sp>
      <p:sp>
        <p:nvSpPr>
          <p:cNvPr id="59" name="长方形 58"/>
          <p:cNvSpPr/>
          <p:nvPr/>
        </p:nvSpPr>
        <p:spPr>
          <a:xfrm>
            <a:off x="1382138" y="287583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1" name="长方形 60"/>
          <p:cNvSpPr/>
          <p:nvPr/>
        </p:nvSpPr>
        <p:spPr>
          <a:xfrm>
            <a:off x="1382138" y="3419968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3" name="长方形 62"/>
          <p:cNvSpPr/>
          <p:nvPr/>
        </p:nvSpPr>
        <p:spPr>
          <a:xfrm>
            <a:off x="1382138" y="3969949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5" name="长方形 64"/>
          <p:cNvSpPr/>
          <p:nvPr/>
        </p:nvSpPr>
        <p:spPr>
          <a:xfrm>
            <a:off x="1382138" y="4517499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67" name="图表 66"/>
          <p:cNvGraphicFramePr/>
          <p:nvPr/>
        </p:nvGraphicFramePr>
        <p:xfrm>
          <a:off x="5612956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9" name="图表 68"/>
          <p:cNvGraphicFramePr/>
          <p:nvPr/>
        </p:nvGraphicFramePr>
        <p:xfrm>
          <a:off x="8317197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1" name="图表 70"/>
          <p:cNvGraphicFramePr/>
          <p:nvPr/>
        </p:nvGraphicFramePr>
        <p:xfrm>
          <a:off x="5612956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图表 72"/>
          <p:cNvGraphicFramePr/>
          <p:nvPr/>
        </p:nvGraphicFramePr>
        <p:xfrm>
          <a:off x="8317197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title"/>
          </p:nvPr>
        </p:nvSpPr>
        <p:spPr>
          <a:xfrm>
            <a:off x="9671403" y="110739"/>
            <a:ext cx="1943381" cy="1268811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43"/>
          </p:nvPr>
        </p:nvSpPr>
        <p:spPr>
          <a:xfrm>
            <a:off x="2029367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项目启动</a:t>
            </a:r>
            <a:endParaRPr lang="en-US" altLang="zh-CN"/>
          </a:p>
        </p:txBody>
      </p:sp>
      <p:sp>
        <p:nvSpPr>
          <p:cNvPr id="80" name="文本占位符 79"/>
          <p:cNvSpPr>
            <a:spLocks noGrp="1"/>
          </p:cNvSpPr>
          <p:nvPr>
            <p:ph type="body" sz="quarter" idx="44"/>
          </p:nvPr>
        </p:nvSpPr>
        <p:spPr>
          <a:xfrm>
            <a:off x="4397612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发现开始</a:t>
            </a:r>
            <a:endParaRPr lang="zh-CN" altLang="en-US"/>
          </a:p>
          <a:p>
            <a:pPr rtl="0"/>
            <a:r>
              <a:rPr lang="zh-CN" altLang="en-US"/>
              <a:t>设计</a:t>
            </a:r>
            <a:endParaRPr lang="zh-CN" altLang="en-US"/>
          </a:p>
          <a:p>
            <a:pPr rtl="0"/>
            <a:r>
              <a:rPr lang="zh-CN" altLang="en-US"/>
              <a:t>的</a:t>
            </a:r>
            <a:r>
              <a:rPr lang="zh-CN" altLang="en-US"/>
              <a:t>不合理</a:t>
            </a:r>
            <a:endParaRPr lang="zh-CN" altLang="en-US"/>
          </a:p>
        </p:txBody>
      </p:sp>
      <p:sp>
        <p:nvSpPr>
          <p:cNvPr id="117" name="文本占位符 116"/>
          <p:cNvSpPr>
            <a:spLocks noGrp="1"/>
          </p:cNvSpPr>
          <p:nvPr>
            <p:ph type="body" sz="quarter" idx="45"/>
          </p:nvPr>
        </p:nvSpPr>
        <p:spPr>
          <a:xfrm>
            <a:off x="8344687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大量问题</a:t>
            </a:r>
            <a:endParaRPr lang="zh-CN" altLang="en-US"/>
          </a:p>
          <a:p>
            <a:pPr rtl="0"/>
            <a:r>
              <a:rPr lang="zh-CN" altLang="en-US"/>
              <a:t>出现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2750737" y="2536825"/>
            <a:ext cx="6313888" cy="387478"/>
            <a:chOff x="2750737" y="2632075"/>
            <a:chExt cx="6313888" cy="387478"/>
          </a:xfrm>
        </p:grpSpPr>
        <p:cxnSp>
          <p:nvCxnSpPr>
            <p:cNvPr id="45" name="直接连接符​​(S) 44"/>
            <p:cNvCxnSpPr/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​​(S) 45"/>
            <p:cNvCxnSpPr/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​​(S) 46"/>
            <p:cNvCxnSpPr>
              <a:stCxn id="117" idx="2"/>
            </p:cNvCxnSpPr>
            <p:nvPr userDrawn="1"/>
          </p:nvCxnSpPr>
          <p:spPr>
            <a:xfrm flipH="1">
              <a:off x="9063355" y="2632075"/>
              <a:ext cx="1270" cy="38735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占位符 36"/>
          <p:cNvSpPr>
            <a:spLocks noGrp="1"/>
          </p:cNvSpPr>
          <p:nvPr>
            <p:ph type="body" sz="quarter" idx="41"/>
          </p:nvPr>
        </p:nvSpPr>
        <p:spPr>
          <a:xfrm>
            <a:off x="696804" y="2672211"/>
            <a:ext cx="1021001" cy="501726"/>
          </a:xfrm>
        </p:spPr>
        <p:txBody>
          <a:bodyPr rtlCol="0"/>
          <a:lstStyle/>
          <a:p>
            <a:pPr rtl="0"/>
            <a:r>
              <a:rPr lang="en-US" altLang="zh-CN" dirty="0"/>
              <a:t>2022.7.27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651635" y="3093720"/>
            <a:ext cx="718820" cy="775335"/>
          </a:xfrm>
        </p:spPr>
        <p:txBody>
          <a:bodyPr rtlCol="0"/>
          <a:lstStyle/>
          <a:p>
            <a:pPr rtl="0"/>
            <a:r>
              <a:rPr lang="en-US" altLang="zh-CN" dirty="0"/>
              <a:t>27</a:t>
            </a:r>
            <a:r>
              <a:rPr lang="zh-CN" altLang="en-US" dirty="0"/>
              <a:t>上午</a:t>
            </a:r>
            <a:endParaRPr lang="zh-CN" altLang="en-US" dirty="0"/>
          </a:p>
          <a:p>
            <a:pPr rtl="0"/>
            <a:r>
              <a:rPr lang="zh-CN" altLang="en-US" dirty="0"/>
              <a:t>讨论</a:t>
            </a:r>
            <a:r>
              <a:rPr lang="en-US" altLang="zh-CN" dirty="0"/>
              <a:t>+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8"/>
          </p:nvPr>
        </p:nvSpPr>
        <p:spPr>
          <a:xfrm>
            <a:off x="244085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 dirty="0"/>
              <a:t>27</a:t>
            </a:r>
            <a:r>
              <a:rPr lang="zh-CN" altLang="en-US" dirty="0"/>
              <a:t>下午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323027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 dirty="0"/>
              <a:t>28</a:t>
            </a:r>
            <a:r>
              <a:rPr lang="zh-CN" altLang="en-US" dirty="0"/>
              <a:t>上午</a:t>
            </a:r>
            <a:endParaRPr lang="zh-CN" altLang="en-US" dirty="0"/>
          </a:p>
          <a:p>
            <a:pPr rtl="0"/>
            <a:r>
              <a:rPr lang="zh-CN" altLang="en-US" dirty="0"/>
              <a:t>写写写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401968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28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写写写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1"/>
          </p:nvPr>
        </p:nvSpPr>
        <p:spPr>
          <a:xfrm>
            <a:off x="4810807" y="3093970"/>
            <a:ext cx="615310" cy="652276"/>
          </a:xfrm>
        </p:spPr>
        <p:txBody>
          <a:bodyPr rtlCol="0"/>
          <a:lstStyle/>
          <a:p>
            <a:pPr rtl="0"/>
            <a:r>
              <a:rPr lang="en-US"/>
              <a:t>29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个人</a:t>
            </a:r>
            <a:r>
              <a:rPr lang="zh-CN" altLang="en-US"/>
              <a:t>收尾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2"/>
          </p:nvPr>
        </p:nvSpPr>
        <p:spPr>
          <a:xfrm>
            <a:off x="5580739" y="3103495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29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3"/>
          </p:nvPr>
        </p:nvSpPr>
        <p:spPr>
          <a:xfrm>
            <a:off x="6387934" y="3093970"/>
            <a:ext cx="617104" cy="652276"/>
          </a:xfrm>
        </p:spPr>
        <p:txBody>
          <a:bodyPr rtlCol="0"/>
          <a:lstStyle/>
          <a:p>
            <a:pPr rtl="0"/>
            <a:r>
              <a:rPr lang="en-US"/>
              <a:t>30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修改</a:t>
            </a:r>
            <a:r>
              <a:rPr lang="zh-CN" altLang="en-US"/>
              <a:t>昨日</a:t>
            </a:r>
            <a:endParaRPr lang="zh-CN" altLang="en-US"/>
          </a:p>
          <a:p>
            <a:pPr rtl="0"/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7177349" y="3093970"/>
            <a:ext cx="617104" cy="652276"/>
          </a:xfrm>
        </p:spPr>
        <p:txBody>
          <a:bodyPr rtlCol="0"/>
          <a:lstStyle/>
          <a:p>
            <a:pPr rtl="0"/>
            <a:r>
              <a:rPr lang="en-US"/>
              <a:t>30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调试</a:t>
            </a:r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5"/>
          </p:nvPr>
        </p:nvSpPr>
        <p:spPr>
          <a:xfrm>
            <a:off x="796676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31</a:t>
            </a:r>
            <a:endParaRPr lang="en-US" altLang="zh-CN"/>
          </a:p>
          <a:p>
            <a:pPr rtl="0"/>
            <a:r>
              <a:rPr lang="zh-CN" altLang="en-US"/>
              <a:t>休息</a:t>
            </a:r>
            <a:endParaRPr lang="zh-CN" altLang="en-US"/>
          </a:p>
          <a:p>
            <a:pPr rtl="0"/>
            <a:r>
              <a:rPr lang="zh-CN" altLang="en-US"/>
              <a:t>小改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875617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8.1</a:t>
            </a:r>
            <a:endParaRPr lang="en-US" altLang="zh-CN"/>
          </a:p>
          <a:p>
            <a:pPr rtl="0"/>
            <a:r>
              <a:rPr lang="zh-CN" altLang="en-US"/>
              <a:t>上午</a:t>
            </a:r>
            <a:endParaRPr lang="en-US" altLang="zh-CN"/>
          </a:p>
          <a:p>
            <a:pPr rtl="0"/>
            <a:r>
              <a:rPr lang="zh-CN" altLang="en-US"/>
              <a:t>极限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7"/>
          </p:nvPr>
        </p:nvSpPr>
        <p:spPr>
          <a:xfrm>
            <a:off x="954559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1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改改改</a:t>
            </a:r>
            <a:endParaRPr lang="zh-CN" altLang="en-US"/>
          </a:p>
          <a:p>
            <a:pPr rtl="0"/>
            <a:r>
              <a:rPr lang="en-US" altLang="zh-CN"/>
              <a:t>+</a:t>
            </a:r>
            <a:endParaRPr lang="en-US" altLang="zh-CN"/>
          </a:p>
          <a:p>
            <a:pPr rtl="0"/>
            <a:r>
              <a:rPr lang="zh-CN" altLang="en-US"/>
              <a:t>测测测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8"/>
          </p:nvPr>
        </p:nvSpPr>
        <p:spPr>
          <a:xfrm>
            <a:off x="10335005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</a:t>
            </a:r>
            <a:r>
              <a:rPr lang="zh-CN" altLang="en-US"/>
              <a:t>日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听取其他</a:t>
            </a:r>
            <a:r>
              <a:rPr lang="zh-CN" altLang="en-US"/>
              <a:t>组汇报</a:t>
            </a:r>
            <a:endParaRPr lang="zh-CN" altLang="en-US"/>
          </a:p>
        </p:txBody>
      </p:sp>
      <p:cxnSp>
        <p:nvCxnSpPr>
          <p:cNvPr id="41" name="直接连接符​​(S) 40"/>
          <p:cNvCxnSpPr/>
          <p:nvPr/>
        </p:nvCxnSpPr>
        <p:spPr>
          <a:xfrm flipH="1">
            <a:off x="2749550" y="4316730"/>
            <a:ext cx="1270" cy="34417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42"/>
          </p:nvPr>
        </p:nvSpPr>
        <p:spPr>
          <a:xfrm>
            <a:off x="696804" y="4361409"/>
            <a:ext cx="1021001" cy="501726"/>
          </a:xfrm>
        </p:spPr>
        <p:txBody>
          <a:bodyPr rtlCol="0"/>
          <a:lstStyle/>
          <a:p>
            <a:pPr rtl="0"/>
            <a:r>
              <a:rPr lang="en-US" altLang="zh-CN"/>
              <a:t>2022.8.2</a:t>
            </a:r>
            <a:endParaRPr lang="en-US" altLang="zh-CN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1651444" y="4795797"/>
            <a:ext cx="617104" cy="652272"/>
          </a:xfrm>
        </p:spPr>
        <p:txBody>
          <a:bodyPr rtlCol="0"/>
          <a:lstStyle/>
          <a:p>
            <a:pPr rtl="0"/>
            <a:r>
              <a:rPr lang="en-US" altLang="zh-CN"/>
              <a:t>2</a:t>
            </a:r>
            <a:r>
              <a:rPr lang="zh-CN" altLang="en-US"/>
              <a:t>日</a:t>
            </a:r>
            <a:endParaRPr lang="zh-CN" altLang="en-US"/>
          </a:p>
          <a:p>
            <a:pPr rtl="0"/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en-US" altLang="zh-CN"/>
              <a:t>ppt+</a:t>
            </a:r>
            <a:r>
              <a:rPr lang="zh-CN" altLang="en-US"/>
              <a:t>修改代码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8" name="组 47"/>
          <p:cNvGrpSpPr/>
          <p:nvPr/>
        </p:nvGrpSpPr>
        <p:grpSpPr>
          <a:xfrm>
            <a:off x="2047081" y="4599430"/>
            <a:ext cx="8510121" cy="0"/>
            <a:chOff x="1504814" y="2488864"/>
            <a:chExt cx="8510121" cy="0"/>
          </a:xfrm>
        </p:grpSpPr>
        <p:cxnSp>
          <p:nvCxnSpPr>
            <p:cNvPr id="49" name="直接连接符​​(S) 48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​​(S) 50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​​(S) 51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​​(S) 52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​​(S) 53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​​(S) 54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​​(S) 55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​​(S) 56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​​(S) 57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​​(S) 58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 59"/>
          <p:cNvGrpSpPr/>
          <p:nvPr/>
        </p:nvGrpSpPr>
        <p:grpSpPr>
          <a:xfrm>
            <a:off x="1872910" y="4504376"/>
            <a:ext cx="8858463" cy="174171"/>
            <a:chOff x="1835966" y="4162015"/>
            <a:chExt cx="8858463" cy="174171"/>
          </a:xfrm>
        </p:grpSpPr>
        <p:sp>
          <p:nvSpPr>
            <p:cNvPr id="61" name="椭圆形 234"/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2" name="椭圆形 236"/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3" name="椭圆形 238"/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4" name="椭圆形 240"/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5" name="椭圆形 242"/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6" name="椭圆形 244"/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7" name="椭圆形 246"/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8" name="椭圆形 248"/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9" name="椭圆形 250"/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0" name="椭圆形 252"/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1" name="椭圆形 254"/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2" name="椭圆形 256"/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2049387" y="2903878"/>
            <a:ext cx="8510121" cy="0"/>
            <a:chOff x="1504814" y="2488864"/>
            <a:chExt cx="8510121" cy="0"/>
          </a:xfrm>
        </p:grpSpPr>
        <p:cxnSp>
          <p:nvCxnSpPr>
            <p:cNvPr id="74" name="直接连接符​​(S) 73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​​(S) 74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​​(S) 75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​​(S) 76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​​(S) 77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​​(S) 78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​​(S) 80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​​(S) 81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​​(S) 82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​​(S) 83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​​(S) 84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 85"/>
          <p:cNvGrpSpPr/>
          <p:nvPr/>
        </p:nvGrpSpPr>
        <p:grpSpPr>
          <a:xfrm>
            <a:off x="1872910" y="2808151"/>
            <a:ext cx="8858463" cy="174171"/>
            <a:chOff x="1835966" y="4162015"/>
            <a:chExt cx="8858463" cy="174171"/>
          </a:xfrm>
        </p:grpSpPr>
        <p:sp>
          <p:nvSpPr>
            <p:cNvPr id="87" name="椭圆形 234"/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8" name="椭圆形 236"/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9" name="椭圆形 238"/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0" name="椭圆形 240"/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1" name="椭圆形 242"/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2" name="椭圆形 244"/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3" name="椭圆形 246"/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4" name="椭圆形 248"/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5" name="椭圆形 250"/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6" name="椭圆形 252"/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7" name="椭圆形 254"/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8" name="椭圆形 256"/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2" name="椭圆形 242"/>
          <p:cNvSpPr/>
          <p:nvPr userDrawn="1"/>
        </p:nvSpPr>
        <p:spPr>
          <a:xfrm>
            <a:off x="5802359" y="2817041"/>
            <a:ext cx="174171" cy="1741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占位符 153"/>
          <p:cNvSpPr>
            <a:spLocks noGrp="1"/>
          </p:cNvSpPr>
          <p:nvPr/>
        </p:nvSpPr>
        <p:spPr>
          <a:xfrm>
            <a:off x="5186680" y="1835150"/>
            <a:ext cx="1440180" cy="1068705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/>
              <a:t>初次合并</a:t>
            </a:r>
            <a:endParaRPr lang="zh-CN" altLang="en-US"/>
          </a:p>
          <a:p>
            <a:pPr rtl="0"/>
            <a:r>
              <a:rPr lang="zh-CN" altLang="en-US"/>
              <a:t>大量</a:t>
            </a:r>
            <a:r>
              <a:rPr lang="zh-CN" altLang="en-US"/>
              <a:t>问题</a:t>
            </a:r>
            <a:endParaRPr lang="zh-CN" altLang="en-US"/>
          </a:p>
          <a:p>
            <a:pPr rtl="0"/>
            <a:r>
              <a:rPr lang="zh-CN" altLang="en-US"/>
              <a:t>（</a:t>
            </a:r>
            <a:r>
              <a:rPr lang="zh-CN" altLang="en-US"/>
              <a:t>或不合理）</a:t>
            </a:r>
            <a:endParaRPr lang="zh-CN" altLang="en-US"/>
          </a:p>
          <a:p>
            <a:pPr rtl="0"/>
            <a:r>
              <a:rPr lang="zh-CN" altLang="en-US"/>
              <a:t>讨论</a:t>
            </a:r>
            <a:endParaRPr lang="zh-CN" altLang="en-US"/>
          </a:p>
          <a:p>
            <a:pPr rtl="0"/>
            <a:r>
              <a:rPr lang="zh-CN" altLang="en-US"/>
              <a:t>选择</a:t>
            </a:r>
            <a:endParaRPr lang="zh-CN" altLang="en-US"/>
          </a:p>
          <a:p>
            <a:pPr rtl="0"/>
            <a:r>
              <a:rPr lang="zh-CN" altLang="en-US"/>
              <a:t>修改</a:t>
            </a:r>
            <a:r>
              <a:rPr lang="zh-CN" altLang="en-US"/>
              <a:t>而不</a:t>
            </a:r>
            <a:endParaRPr lang="zh-CN" altLang="en-US"/>
          </a:p>
          <a:p>
            <a:pPr rtl="0"/>
            <a:r>
              <a:rPr lang="zh-CN" altLang="en-US"/>
              <a:t>是推到</a:t>
            </a:r>
            <a:r>
              <a:rPr lang="zh-CN" altLang="en-US"/>
              <a:t>重</a:t>
            </a:r>
            <a:endParaRPr lang="zh-CN" altLang="en-US"/>
          </a:p>
          <a:p>
            <a:pPr rtl="0"/>
            <a:r>
              <a:rPr lang="zh-CN" altLang="en-US"/>
              <a:t>来</a:t>
            </a:r>
            <a:endParaRPr lang="zh-CN" altLang="en-US"/>
          </a:p>
          <a:p>
            <a:pPr rtl="0"/>
            <a:endParaRPr lang="zh-CN" altLang="en-US"/>
          </a:p>
        </p:txBody>
      </p:sp>
      <p:cxnSp>
        <p:nvCxnSpPr>
          <p:cNvPr id="7" name="直接连接符​​(S) 42"/>
          <p:cNvCxnSpPr/>
          <p:nvPr/>
        </p:nvCxnSpPr>
        <p:spPr>
          <a:xfrm flipH="1">
            <a:off x="5906457" y="2579943"/>
            <a:ext cx="1260" cy="34441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形 252"/>
          <p:cNvSpPr/>
          <p:nvPr userDrawn="1"/>
        </p:nvSpPr>
        <p:spPr>
          <a:xfrm>
            <a:off x="10556214" y="2817041"/>
            <a:ext cx="174171" cy="1741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4" name="直接连接符​​(S) 46"/>
          <p:cNvCxnSpPr/>
          <p:nvPr userDrawn="1"/>
        </p:nvCxnSpPr>
        <p:spPr>
          <a:xfrm flipH="1">
            <a:off x="10653395" y="2505710"/>
            <a:ext cx="6350" cy="4064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占位符 116"/>
          <p:cNvSpPr>
            <a:spLocks noGrp="1"/>
          </p:cNvSpPr>
          <p:nvPr/>
        </p:nvSpPr>
        <p:spPr>
          <a:xfrm>
            <a:off x="9913772" y="2036085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/>
              <a:t>发现测试</a:t>
            </a:r>
            <a:r>
              <a:rPr lang="zh-CN" altLang="en-US"/>
              <a:t>漏洞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173" name="图片占位符 172" descr="课堂上一群人在举手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" y="0"/>
            <a:ext cx="6311899" cy="6858000"/>
          </a:xfrm>
        </p:spPr>
      </p:pic>
      <p:sp>
        <p:nvSpPr>
          <p:cNvPr id="47" name="内容占位符 46"/>
          <p:cNvSpPr>
            <a:spLocks noGrp="1"/>
          </p:cNvSpPr>
          <p:nvPr>
            <p:ph sz="quarter" idx="15"/>
          </p:nvPr>
        </p:nvSpPr>
        <p:spPr>
          <a:xfrm>
            <a:off x="6337298" y="3200401"/>
            <a:ext cx="5257799" cy="1701800"/>
          </a:xfrm>
        </p:spPr>
        <p:txBody>
          <a:bodyPr rtlCol="0"/>
          <a:lstStyle/>
          <a:p>
            <a:pPr rtl="0"/>
            <a:r>
              <a:rPr lang="zh-CN" altLang="en-US"/>
              <a:t>函数</a:t>
            </a:r>
            <a:r>
              <a:rPr lang="zh-CN" altLang="en-US"/>
              <a:t>定义、</a:t>
            </a:r>
            <a:r>
              <a:rPr lang="zh-CN" altLang="en-US"/>
              <a:t>调用</a:t>
            </a:r>
            <a:endParaRPr lang="zh-CN" altLang="en-US"/>
          </a:p>
          <a:p>
            <a:pPr rtl="0"/>
            <a:r>
              <a:rPr lang="zh-CN" altLang="en-US"/>
              <a:t>循环的</a:t>
            </a:r>
            <a:r>
              <a:rPr lang="zh-CN" altLang="en-US"/>
              <a:t>嵌套</a:t>
            </a:r>
            <a:endParaRPr lang="zh-CN" altLang="en-US"/>
          </a:p>
          <a:p>
            <a:pPr rtl="0"/>
            <a:r>
              <a:rPr lang="zh-CN" altLang="en-US"/>
              <a:t>代码的优化</a:t>
            </a:r>
            <a:r>
              <a:rPr lang="zh-CN" altLang="en-US"/>
              <a:t>与注释</a:t>
            </a: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项目</a:t>
            </a:r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87" name="图片占位符 86" descr="一个人在拍手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" y="0"/>
            <a:ext cx="6311899" cy="6858000"/>
          </a:xfrm>
        </p:spPr>
      </p:pic>
      <p:sp>
        <p:nvSpPr>
          <p:cNvPr id="32" name="内容占位符 31"/>
          <p:cNvSpPr>
            <a:spLocks noGrp="1"/>
          </p:cNvSpPr>
          <p:nvPr>
            <p:ph sz="quarter" idx="16"/>
          </p:nvPr>
        </p:nvSpPr>
        <p:spPr>
          <a:xfrm>
            <a:off x="6311900" y="3282850"/>
            <a:ext cx="5350010" cy="1030734"/>
          </a:xfrm>
        </p:spPr>
        <p:txBody>
          <a:bodyPr rtlCol="0"/>
          <a:lstStyle/>
          <a:p>
            <a:pPr rtl="0"/>
            <a:r>
              <a:rPr lang="zh-CN" altLang="en-US"/>
              <a:t>问题</a:t>
            </a:r>
            <a:r>
              <a:rPr lang="zh-CN" altLang="en-US"/>
              <a:t>与解决</a:t>
            </a:r>
            <a:endParaRPr lang="zh-CN" altLang="en-US"/>
          </a:p>
          <a:p>
            <a:pPr rtl="0"/>
            <a:r>
              <a:rPr lang="zh-CN" altLang="en-US"/>
              <a:t>个人</a:t>
            </a:r>
            <a:r>
              <a:rPr lang="zh-CN" altLang="en-US"/>
              <a:t>总结</a:t>
            </a:r>
            <a:endParaRPr lang="zh-CN" altLang="en-US"/>
          </a:p>
          <a:p>
            <a:pPr rtl="0"/>
            <a:r>
              <a:rPr lang="zh-CN" altLang="en-US"/>
              <a:t>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title"/>
          </p:nvPr>
        </p:nvSpPr>
        <p:spPr>
          <a:xfrm>
            <a:off x="7065311" y="138831"/>
            <a:ext cx="4288971" cy="532862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问题与</a:t>
            </a:r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85" name="图片占位符 84" descr="两个人站在一群坐着的人面前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/>
        </p:nvSpPr>
        <p:spPr>
          <a:xfrm>
            <a:off x="7065010" y="450850"/>
            <a:ext cx="385699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整体上</a:t>
            </a:r>
            <a:endParaRPr lang="zh-CN" altLang="en-US" dirty="0"/>
          </a:p>
        </p:txBody>
      </p:sp>
      <p:sp>
        <p:nvSpPr>
          <p:cNvPr id="2" name="文本占位符 8"/>
          <p:cNvSpPr>
            <a:spLocks noGrp="1"/>
          </p:cNvSpPr>
          <p:nvPr/>
        </p:nvSpPr>
        <p:spPr>
          <a:xfrm>
            <a:off x="7065010" y="2134870"/>
            <a:ext cx="3856990" cy="111633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个人</a:t>
            </a:r>
            <a:endParaRPr lang="zh-CN" altLang="en-US" dirty="0"/>
          </a:p>
        </p:txBody>
      </p:sp>
      <p:sp>
        <p:nvSpPr>
          <p:cNvPr id="6" name="文本占位符 8"/>
          <p:cNvSpPr>
            <a:spLocks noGrp="1"/>
          </p:cNvSpPr>
          <p:nvPr/>
        </p:nvSpPr>
        <p:spPr>
          <a:xfrm>
            <a:off x="7065010" y="4078605"/>
            <a:ext cx="385699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习惯上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6"/>
          </p:nvPr>
        </p:nvSpPr>
        <p:spPr>
          <a:xfrm>
            <a:off x="7065316" y="1299507"/>
            <a:ext cx="4020514" cy="1268810"/>
          </a:xfrm>
        </p:spPr>
        <p:txBody>
          <a:bodyPr rtlCol="0"/>
          <a:p>
            <a:pPr rtl="0"/>
            <a:r>
              <a:rPr lang="en-US" altLang="zh-CN" dirty="0"/>
              <a:t>  </a:t>
            </a:r>
            <a:r>
              <a:rPr lang="zh-CN" altLang="en-US" dirty="0"/>
              <a:t>开始讨论时为了清晰明了，准备了很多的源文件啊，在对功能认识与分配方面方便，但后期的调试显得难找。还有对文件的</a:t>
            </a:r>
            <a:r>
              <a:rPr lang="zh-CN" altLang="en-US" dirty="0"/>
              <a:t>个数等等。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7" name="内容占位符 16"/>
          <p:cNvSpPr>
            <a:spLocks noGrp="1"/>
          </p:cNvSpPr>
          <p:nvPr/>
        </p:nvSpPr>
        <p:spPr>
          <a:xfrm>
            <a:off x="7138341" y="2958127"/>
            <a:ext cx="4020514" cy="126881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dirty="0"/>
              <a:t>  </a:t>
            </a:r>
            <a:r>
              <a:rPr lang="zh-CN" altLang="en-US" dirty="0"/>
              <a:t>代码的熟练度不够，对一些系统函数的认识也不够深刻，没能准确的运用。可能造成功能缺陷或代码量</a:t>
            </a:r>
            <a:r>
              <a:rPr lang="zh-CN" altLang="en-US" dirty="0"/>
              <a:t>大增。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8" name="内容占位符 16"/>
          <p:cNvSpPr>
            <a:spLocks noGrp="1"/>
          </p:cNvSpPr>
          <p:nvPr/>
        </p:nvSpPr>
        <p:spPr>
          <a:xfrm>
            <a:off x="7199301" y="4910752"/>
            <a:ext cx="4020514" cy="126881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dirty="0"/>
              <a:t>  </a:t>
            </a:r>
            <a:r>
              <a:rPr lang="zh-CN" altLang="en-US" dirty="0"/>
              <a:t>编写代码的习惯也不够好，像注释的习惯、重复代码的封装、命名</a:t>
            </a:r>
            <a:r>
              <a:rPr lang="zh-CN" altLang="en-US" dirty="0"/>
              <a:t>随意。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个人的</a:t>
            </a:r>
            <a:r>
              <a:rPr lang="zh-CN" altLang="en-US"/>
              <a:t>体会</a:t>
            </a: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/>
          </p:nvPr>
        </p:nvSpPr>
        <p:spPr>
          <a:xfrm>
            <a:off x="5109845" y="976480"/>
            <a:ext cx="5578870" cy="1408770"/>
          </a:xfrm>
        </p:spPr>
        <p:txBody>
          <a:bodyPr rtlCol="0" anchor="ctr"/>
          <a:lstStyle/>
          <a:p>
            <a:pPr rtl="0"/>
            <a:r>
              <a:rPr lang="zh-CN" altLang="en-US"/>
              <a:t>优点、缺点、</a:t>
            </a:r>
            <a:r>
              <a:rPr lang="zh-CN" altLang="en-US"/>
              <a:t>改进点</a:t>
            </a:r>
            <a:endParaRPr lang="zh-CN" altLang="en-US"/>
          </a:p>
          <a:p>
            <a:pPr rtl="0"/>
            <a:r>
              <a:rPr lang="zh-CN" altLang="en-US"/>
              <a:t>想法、体会、收获</a:t>
            </a:r>
            <a:endParaRPr lang="zh-CN" altLang="en-US"/>
          </a:p>
          <a:p>
            <a:pPr rtl="0"/>
            <a:r>
              <a:rPr lang="zh-CN" altLang="en-US"/>
              <a:t>如果重新来过会</a:t>
            </a:r>
            <a:r>
              <a:rPr lang="en-US" altLang="zh-CN"/>
              <a:t>.......</a:t>
            </a:r>
            <a:endParaRPr lang="en-US" altLang="zh-CN"/>
          </a:p>
        </p:txBody>
      </p:sp>
      <p:pic>
        <p:nvPicPr>
          <p:cNvPr id="101" name="图片占位符 100" descr="桌椅的特写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804630"/>
            <a:ext cx="12192000" cy="4062247"/>
          </a:xfrm>
        </p:spPr>
      </p:pic>
      <p:sp>
        <p:nvSpPr>
          <p:cNvPr id="66" name="长方形 65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长方形 44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47" name="直接连接符​​(S) 46"/>
          <p:cNvCxnSpPr/>
          <p:nvPr/>
        </p:nvCxnSpPr>
        <p:spPr>
          <a:xfrm>
            <a:off x="7803075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title"/>
          </p:nvPr>
        </p:nvSpPr>
        <p:spPr>
          <a:xfrm>
            <a:off x="5657850" y="2654935"/>
            <a:ext cx="4289425" cy="99949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 sz="5400"/>
              <a:t>谢谢</a:t>
            </a:r>
            <a:endParaRPr lang="zh-CN" altLang="en-US" sz="5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成员介绍</a:t>
            </a:r>
            <a:r>
              <a:rPr lang="zh-CN" altLang="en-US"/>
              <a:t>与分工</a:t>
            </a:r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750189" y="2396358"/>
            <a:ext cx="3266975" cy="326687"/>
          </a:xfrm>
        </p:spPr>
        <p:txBody>
          <a:bodyPr rtlCol="0"/>
          <a:lstStyle/>
          <a:p>
            <a:pPr rtl="0"/>
            <a:r>
              <a:rPr lang="zh-CN" altLang="en-US"/>
              <a:t>其他</a:t>
            </a:r>
            <a:r>
              <a:rPr lang="en-US" altLang="zh-CN"/>
              <a:t>​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5"/>
          </p:nvPr>
        </p:nvSpPr>
        <p:spPr>
          <a:xfrm>
            <a:off x="6749508" y="2756830"/>
            <a:ext cx="4834569" cy="2384195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徐志海、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李超泽、王淳隽、夏泽隆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：王淳隽、夏泽隆、李超泽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整合测试、修改：李超泽、徐志海、夏泽隆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rtl="0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rt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28" name="内容占位符 27"/>
          <p:cNvSpPr>
            <a:spLocks noGrp="1"/>
          </p:cNvSpPr>
          <p:nvPr/>
        </p:nvSpPr>
        <p:spPr>
          <a:xfrm>
            <a:off x="1571625" y="1801495"/>
            <a:ext cx="4460875" cy="353250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sz="1800"/>
              <a:t>组长：</a:t>
            </a:r>
            <a:endParaRPr lang="zh-CN" altLang="en-US" sz="1800"/>
          </a:p>
          <a:p>
            <a:pPr rtl="0"/>
            <a:r>
              <a:rPr lang="zh-CN" altLang="en-US" sz="1800"/>
              <a:t>夏泽隆</a:t>
            </a:r>
            <a:endParaRPr lang="zh-CN" altLang="en-US" sz="1800"/>
          </a:p>
          <a:p>
            <a:pPr rtl="0"/>
            <a:r>
              <a:rPr lang="zh-CN" altLang="en-US" sz="1800"/>
              <a:t>组员：</a:t>
            </a:r>
            <a:endParaRPr lang="zh-CN" altLang="en-US" sz="1800"/>
          </a:p>
          <a:p>
            <a:pPr rtl="0"/>
            <a:r>
              <a:rPr lang="zh-CN" altLang="en-US" sz="1800"/>
              <a:t>徐志海、李超泽、王淳隽</a:t>
            </a:r>
            <a:endParaRPr lang="zh-CN" altLang="en-US" sz="1800"/>
          </a:p>
          <a:p>
            <a:pPr rtl="0"/>
            <a:r>
              <a:rPr lang="zh-CN" altLang="en-US" sz="1800"/>
              <a:t>主要功能分工：</a:t>
            </a:r>
            <a:endParaRPr lang="zh-CN" altLang="en-US" sz="1800"/>
          </a:p>
          <a:p>
            <a:pPr rtl="0"/>
            <a:r>
              <a:rPr lang="zh-CN" altLang="en-US" sz="1800"/>
              <a:t>老师：李超泽、夏泽隆</a:t>
            </a:r>
            <a:endParaRPr lang="zh-CN" altLang="en-US" sz="1800"/>
          </a:p>
          <a:p>
            <a:pPr rtl="0"/>
            <a:r>
              <a:rPr lang="zh-CN" altLang="en-US" sz="1800"/>
              <a:t>校长：王淳隽</a:t>
            </a:r>
            <a:endParaRPr lang="zh-CN" altLang="en-US" sz="1800"/>
          </a:p>
          <a:p>
            <a:pPr rtl="0"/>
            <a:r>
              <a:rPr lang="zh-CN" altLang="en-US" sz="1800"/>
              <a:t>学生：徐志海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22" name="直接连接符​​(S) 21"/>
          <p:cNvCxnSpPr/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title"/>
          </p:nvPr>
        </p:nvSpPr>
        <p:spPr>
          <a:xfrm>
            <a:off x="1685402" y="1053828"/>
            <a:ext cx="5362575" cy="495691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28" name="内容占位符 27"/>
          <p:cNvSpPr>
            <a:spLocks noGrp="1"/>
          </p:cNvSpPr>
          <p:nvPr>
            <p:ph sz="quarter" idx="15"/>
          </p:nvPr>
        </p:nvSpPr>
        <p:spPr>
          <a:xfrm>
            <a:off x="1574277" y="1659375"/>
            <a:ext cx="5362575" cy="3532188"/>
          </a:xfrm>
        </p:spPr>
        <p:txBody>
          <a:bodyPr rtlCol="0"/>
          <a:lstStyle/>
          <a:p>
            <a:pPr rtl="0"/>
            <a:r>
              <a:rPr lang="en-US" altLang="zh-CN" sz="2400" b="1"/>
              <a:t>1</a:t>
            </a:r>
            <a:r>
              <a:rPr lang="zh-CN" altLang="en-US" sz="2400" b="1"/>
              <a:t>、开发</a:t>
            </a:r>
            <a:r>
              <a:rPr lang="zh-CN" altLang="en-US" sz="2400" b="1"/>
              <a:t>过程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2</a:t>
            </a:r>
            <a:r>
              <a:rPr lang="zh-CN" altLang="en-US" sz="2400" b="1"/>
              <a:t>、功能</a:t>
            </a:r>
            <a:r>
              <a:rPr lang="zh-CN" altLang="en-US" sz="2400" b="1"/>
              <a:t>演示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3</a:t>
            </a:r>
            <a:r>
              <a:rPr lang="zh-CN" altLang="en-US" sz="2400" b="1"/>
              <a:t>、代码</a:t>
            </a:r>
            <a:r>
              <a:rPr lang="zh-CN" altLang="en-US" sz="2400" b="1"/>
              <a:t>展示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zh-CN" altLang="en-US" sz="2400" b="1"/>
              <a:t>总结</a:t>
            </a:r>
            <a:endParaRPr lang="zh-CN" altLang="en-US" sz="2400" b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6" name="图片 5" descr="C:\Users\Administrator\Desktop\未标题-4.jpg未标题-4"/>
          <p:cNvPicPr>
            <a:picLocks noChangeAspect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5943406" y="1810370"/>
            <a:ext cx="4852839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5"/>
          </p:nvPr>
        </p:nvSpPr>
        <p:spPr>
          <a:xfrm>
            <a:off x="5109845" y="1360170"/>
            <a:ext cx="5293360" cy="1124585"/>
          </a:xfrm>
        </p:spPr>
        <p:txBody>
          <a:bodyPr rtlCol="0" anchor="ctr"/>
          <a:lstStyle/>
          <a:p>
            <a:pPr rtl="0"/>
            <a:endParaRPr lang="zh-CN" altLang="en-US"/>
          </a:p>
          <a:p>
            <a:pPr rtl="0"/>
            <a:r>
              <a:rPr lang="zh-CN" altLang="en-US"/>
              <a:t>​</a:t>
            </a:r>
            <a:endParaRPr lang="zh-CN" altLang="en-US"/>
          </a:p>
        </p:txBody>
      </p:sp>
      <p:pic>
        <p:nvPicPr>
          <p:cNvPr id="150" name="图片占位符 149" descr="两个人在窗户和笔记本电脑前交谈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795752"/>
            <a:ext cx="12192000" cy="4062247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91" name="长方形 90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5115" y="1064895"/>
            <a:ext cx="5659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项目的主要目的是为了</a:t>
            </a:r>
            <a:r>
              <a:rPr lang="zh-CN" altLang="en-US">
                <a:sym typeface="+mn-ea"/>
              </a:rPr>
              <a:t>为复习和巩固</a:t>
            </a:r>
            <a:r>
              <a:rPr lang="zh-CN" altLang="en-US">
                <a:sym typeface="+mn-ea"/>
              </a:rPr>
              <a:t>近期所学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语言知识，可以</a:t>
            </a:r>
            <a:r>
              <a:rPr lang="zh-CN" altLang="en-US">
                <a:sym typeface="+mn-ea"/>
              </a:rPr>
              <a:t>帮助我们回顾最初所学的循环、</a:t>
            </a:r>
            <a:r>
              <a:rPr lang="en-US" altLang="zh-CN">
                <a:sym typeface="+mn-ea"/>
              </a:rPr>
              <a:t>switch</a:t>
            </a:r>
            <a:r>
              <a:rPr lang="zh-CN" altLang="en-US">
                <a:sym typeface="+mn-ea"/>
              </a:rPr>
              <a:t>等知识，运用数组、函数，练习多文件编程。</a:t>
            </a:r>
            <a:endParaRPr lang="zh-CN" altLang="en-US">
              <a:sym typeface="+mn-ea"/>
            </a:endParaRPr>
          </a:p>
          <a:p>
            <a:r>
              <a:rPr lang="zh-CN" altLang="en-US"/>
              <a:t>还可以</a:t>
            </a:r>
            <a:r>
              <a:rPr lang="zh-CN" altLang="en-US">
                <a:sym typeface="+mn-ea"/>
              </a:rPr>
              <a:t>锻炼我们的表达分享能力，并帮我们适应多文件编程，小组合作分工的</a:t>
            </a:r>
            <a:r>
              <a:rPr lang="zh-CN" altLang="en-US">
                <a:sym typeface="+mn-ea"/>
              </a:rPr>
              <a:t>模式。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05107" y="3055535"/>
            <a:ext cx="7981786" cy="2609103"/>
          </a:xfrm>
        </p:spPr>
        <p:txBody>
          <a:bodyPr rtlCol="0"/>
          <a:lstStyle/>
          <a:p>
            <a:pPr rtl="0"/>
            <a:r>
              <a:rPr lang="zh-CN" altLang="en-US"/>
              <a:t>如果你可以把脑海中的想法拍摄出来，那么就应该拍摄逐个场景、镜头，你的想法值得这样做。</a:t>
            </a: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rtl="0"/>
            <a:r>
              <a:rPr lang="en-US" altLang="zh-CN"/>
              <a:t>Craig Mapp</a:t>
            </a:r>
            <a:endParaRPr lang="en-US" altLang="zh-CN"/>
          </a:p>
          <a:p>
            <a:pPr lvl="0" rtl="0"/>
            <a:endParaRPr lang="zh-CN" altLang="en-US"/>
          </a:p>
        </p:txBody>
      </p:sp>
      <p:pic>
        <p:nvPicPr>
          <p:cNvPr id="29" name="图形 2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29180" y="3069456"/>
            <a:ext cx="438150" cy="2476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会议演示文稿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1051560"/>
            <a:ext cx="10036810" cy="558927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18" name="文本占位符 17"/>
          <p:cNvSpPr>
            <a:spLocks noGrp="1"/>
          </p:cNvSpPr>
          <p:nvPr/>
        </p:nvSpPr>
        <p:spPr>
          <a:xfrm>
            <a:off x="1005842" y="257813"/>
            <a:ext cx="4607268" cy="469476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/>
              <a:t>系统大致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070610"/>
            <a:ext cx="10687685" cy="5045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535" y="283845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校长功能流程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93040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219835"/>
            <a:ext cx="11008995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1252855"/>
            <a:ext cx="9934575" cy="4079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93040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title"/>
          </p:nvPr>
        </p:nvSpPr>
        <p:spPr>
          <a:xfrm>
            <a:off x="934722" y="156213"/>
            <a:ext cx="4607268" cy="469476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小组讨论问题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/>
          <a:p>
            <a:pPr rtl="0"/>
            <a:r>
              <a:rPr lang="zh-CN" altLang="en-US"/>
              <a:t>会议演示文稿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77900"/>
            <a:ext cx="5250180" cy="3282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4401820"/>
            <a:ext cx="4873625" cy="2321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625475"/>
            <a:ext cx="5158740" cy="609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A1OGE2NDEyZmQzMGJhMzBmZGNiZDA4ZDRjYTdhYmMifQ=="/>
</p:tagLst>
</file>

<file path=ppt/theme/theme1.xml><?xml version="1.0" encoding="utf-8"?>
<a:theme xmlns:a="http://schemas.openxmlformats.org/drawingml/2006/main" name="Office 主题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新式会议演示文稿</Template>
  <TotalTime>0</TotalTime>
  <Words>855</Words>
  <Application>WPS 演示</Application>
  <PresentationFormat>宽屏</PresentationFormat>
  <Paragraphs>225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Microsoft YaHei UI Light</vt:lpstr>
      <vt:lpstr>Microsoft YaHei UI</vt:lpstr>
      <vt:lpstr>微软雅黑</vt:lpstr>
      <vt:lpstr>Arial Unicode MS</vt:lpstr>
      <vt:lpstr>Univers Light</vt:lpstr>
      <vt:lpstr>Segoe Print</vt:lpstr>
      <vt:lpstr>Office 主题</vt:lpstr>
      <vt:lpstr>项目汇报</vt:lpstr>
      <vt:lpstr>成员介绍与分工</vt:lpstr>
      <vt:lpstr>目录</vt:lpstr>
      <vt:lpstr>项目背景</vt:lpstr>
      <vt:lpstr>Craig Mapp</vt:lpstr>
      <vt:lpstr>PowerPoint 演示文稿</vt:lpstr>
      <vt:lpstr>PowerPoint 演示文稿</vt:lpstr>
      <vt:lpstr>PowerPoint 演示文稿</vt:lpstr>
      <vt:lpstr>小组讨论问题</vt:lpstr>
      <vt:lpstr>使用占比</vt:lpstr>
      <vt:lpstr>进度</vt:lpstr>
      <vt:lpstr>代码展示</vt:lpstr>
      <vt:lpstr>项目总结</vt:lpstr>
      <vt:lpstr>问题与总结</vt:lpstr>
      <vt:lpstr>个人的体会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会议演示文稿</dc:title>
  <dc:creator>C C</dc:creator>
  <cp:lastModifiedBy>李李李</cp:lastModifiedBy>
  <cp:revision>10</cp:revision>
  <dcterms:created xsi:type="dcterms:W3CDTF">2022-08-02T16:09:00Z</dcterms:created>
  <dcterms:modified xsi:type="dcterms:W3CDTF">2022-08-03T08:39:01Z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553D21A944DD44D19B2D5C3EA87646A3</vt:lpwstr>
  </property>
  <property fmtid="{D5CDD505-2E9C-101B-9397-08002B2CF9AE}" pid="5" name="KSOProductBuildVer">
    <vt:lpwstr>2052-11.1.0.11875</vt:lpwstr>
  </property>
</Properties>
</file>