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56" r:id="rId2"/>
    <p:sldId id="266" r:id="rId3"/>
    <p:sldId id="267" r:id="rId4"/>
    <p:sldId id="258" r:id="rId5"/>
    <p:sldId id="264" r:id="rId6"/>
    <p:sldId id="260" r:id="rId7"/>
    <p:sldId id="261" r:id="rId8"/>
    <p:sldId id="268" r:id="rId9"/>
    <p:sldId id="265" r:id="rId10"/>
    <p:sldId id="257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15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98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857E85-4F60-4C85-9152-39750B80B363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0AC9834-67C8-4E21-AD60-1F4259CE25B1}">
      <dgm:prSet phldrT="[Text]" custT="1"/>
      <dgm:spPr/>
      <dgm:t>
        <a:bodyPr/>
        <a:lstStyle/>
        <a:p>
          <a:r>
            <a:rPr lang="en-US" sz="2400" dirty="0" smtClean="0">
              <a:latin typeface="Calibri" panose="020F0502020204030204" pitchFamily="34" charset="0"/>
            </a:rPr>
            <a:t>Cornell movie dataset</a:t>
          </a:r>
          <a:endParaRPr lang="en-US" sz="2400" dirty="0">
            <a:latin typeface="Calibri" panose="020F0502020204030204" pitchFamily="34" charset="0"/>
          </a:endParaRPr>
        </a:p>
      </dgm:t>
    </dgm:pt>
    <dgm:pt modelId="{98A23B33-69FE-4093-AD86-5249248DB756}" type="parTrans" cxnId="{028B7D76-DC00-41B8-A6E1-F81FC62C3655}">
      <dgm:prSet/>
      <dgm:spPr/>
      <dgm:t>
        <a:bodyPr/>
        <a:lstStyle/>
        <a:p>
          <a:endParaRPr lang="en-US"/>
        </a:p>
      </dgm:t>
    </dgm:pt>
    <dgm:pt modelId="{1B266017-D7E5-4865-AC67-3866979DA270}" type="sibTrans" cxnId="{028B7D76-DC00-41B8-A6E1-F81FC62C3655}">
      <dgm:prSet/>
      <dgm:spPr/>
      <dgm:t>
        <a:bodyPr/>
        <a:lstStyle/>
        <a:p>
          <a:endParaRPr lang="en-US"/>
        </a:p>
      </dgm:t>
    </dgm:pt>
    <dgm:pt modelId="{F9E378F5-BE3D-4A30-A148-BD129D1B4235}">
      <dgm:prSet phldrT="[Text]" custT="1"/>
      <dgm:spPr/>
      <dgm:t>
        <a:bodyPr/>
        <a:lstStyle/>
        <a:p>
          <a:pPr algn="l"/>
          <a:r>
            <a:rPr lang="en-US" sz="2000" dirty="0" smtClean="0">
              <a:latin typeface="Calibri" panose="020F0502020204030204" pitchFamily="34" charset="0"/>
            </a:rPr>
            <a:t>Types: Positive and negative</a:t>
          </a:r>
          <a:endParaRPr lang="en-US" sz="2000" dirty="0">
            <a:latin typeface="Calibri" panose="020F0502020204030204" pitchFamily="34" charset="0"/>
          </a:endParaRPr>
        </a:p>
      </dgm:t>
    </dgm:pt>
    <dgm:pt modelId="{7C187830-FB10-4C7A-9FB3-4500EC0C3AF0}" type="parTrans" cxnId="{16E71F1B-B159-4BD8-BD2C-6C9B70286771}">
      <dgm:prSet/>
      <dgm:spPr/>
      <dgm:t>
        <a:bodyPr/>
        <a:lstStyle/>
        <a:p>
          <a:endParaRPr lang="en-US"/>
        </a:p>
      </dgm:t>
    </dgm:pt>
    <dgm:pt modelId="{DC2F2523-1D6B-49CA-A592-1167978F975C}" type="sibTrans" cxnId="{16E71F1B-B159-4BD8-BD2C-6C9B70286771}">
      <dgm:prSet/>
      <dgm:spPr/>
      <dgm:t>
        <a:bodyPr/>
        <a:lstStyle/>
        <a:p>
          <a:endParaRPr lang="en-US"/>
        </a:p>
      </dgm:t>
    </dgm:pt>
    <dgm:pt modelId="{3B6460B5-B5E0-4AF2-A582-8846C305AC58}">
      <dgm:prSet phldrT="[Text]" custT="1"/>
      <dgm:spPr/>
      <dgm:t>
        <a:bodyPr/>
        <a:lstStyle/>
        <a:p>
          <a:pPr algn="l"/>
          <a:r>
            <a:rPr lang="en-US" sz="2000" dirty="0" smtClean="0">
              <a:latin typeface="Calibri" panose="020F0502020204030204" pitchFamily="34" charset="0"/>
            </a:rPr>
            <a:t>Size: Total: 1000 reviews</a:t>
          </a:r>
          <a:endParaRPr lang="en-US" sz="2000" dirty="0">
            <a:latin typeface="Calibri" panose="020F0502020204030204" pitchFamily="34" charset="0"/>
          </a:endParaRPr>
        </a:p>
      </dgm:t>
    </dgm:pt>
    <dgm:pt modelId="{3C7A8386-2995-497E-A08C-9E85C754D8FD}" type="parTrans" cxnId="{2AE15A18-302E-468E-8F88-BBE992FB4548}">
      <dgm:prSet/>
      <dgm:spPr/>
      <dgm:t>
        <a:bodyPr/>
        <a:lstStyle/>
        <a:p>
          <a:endParaRPr lang="en-US"/>
        </a:p>
      </dgm:t>
    </dgm:pt>
    <dgm:pt modelId="{7866D332-CA05-4CC1-99E4-36478DB775EA}" type="sibTrans" cxnId="{2AE15A18-302E-468E-8F88-BBE992FB4548}">
      <dgm:prSet/>
      <dgm:spPr/>
      <dgm:t>
        <a:bodyPr/>
        <a:lstStyle/>
        <a:p>
          <a:endParaRPr lang="en-US"/>
        </a:p>
      </dgm:t>
    </dgm:pt>
    <dgm:pt modelId="{98B8646F-F8B5-4BC8-89CA-2EC4AE7984C9}">
      <dgm:prSet phldrT="[Text]" custT="1"/>
      <dgm:spPr/>
      <dgm:t>
        <a:bodyPr/>
        <a:lstStyle/>
        <a:p>
          <a:pPr algn="l"/>
          <a:r>
            <a:rPr lang="en-US" sz="2000" dirty="0" smtClean="0">
              <a:latin typeface="Calibri" panose="020F0502020204030204" pitchFamily="34" charset="0"/>
            </a:rPr>
            <a:t>          Negative: 500 reviews</a:t>
          </a:r>
          <a:endParaRPr lang="en-US" sz="2000" dirty="0">
            <a:latin typeface="Calibri" panose="020F0502020204030204" pitchFamily="34" charset="0"/>
          </a:endParaRPr>
        </a:p>
      </dgm:t>
    </dgm:pt>
    <dgm:pt modelId="{7604B720-8EB0-44F0-BBD1-2074812A764C}" type="parTrans" cxnId="{FA696C8D-8F96-4371-AD5F-F6815E560E79}">
      <dgm:prSet/>
      <dgm:spPr/>
      <dgm:t>
        <a:bodyPr/>
        <a:lstStyle/>
        <a:p>
          <a:endParaRPr lang="en-US"/>
        </a:p>
      </dgm:t>
    </dgm:pt>
    <dgm:pt modelId="{2478237C-9625-4ED2-8A3F-B744BC403833}" type="sibTrans" cxnId="{FA696C8D-8F96-4371-AD5F-F6815E560E79}">
      <dgm:prSet/>
      <dgm:spPr/>
      <dgm:t>
        <a:bodyPr/>
        <a:lstStyle/>
        <a:p>
          <a:endParaRPr lang="en-US"/>
        </a:p>
      </dgm:t>
    </dgm:pt>
    <dgm:pt modelId="{7C421D41-4BDB-451C-B11D-E44EE81F87F6}">
      <dgm:prSet phldrT="[Text]" custT="1"/>
      <dgm:spPr/>
      <dgm:t>
        <a:bodyPr/>
        <a:lstStyle/>
        <a:p>
          <a:pPr algn="l"/>
          <a:r>
            <a:rPr lang="en-US" sz="2000" dirty="0" smtClean="0">
              <a:latin typeface="Calibri" panose="020F0502020204030204" pitchFamily="34" charset="0"/>
            </a:rPr>
            <a:t>          Positive: 500 reviews                          </a:t>
          </a:r>
          <a:endParaRPr lang="en-US" sz="2000" dirty="0">
            <a:latin typeface="Calibri" panose="020F0502020204030204" pitchFamily="34" charset="0"/>
          </a:endParaRPr>
        </a:p>
      </dgm:t>
    </dgm:pt>
    <dgm:pt modelId="{F3AC62C9-9AC5-41AF-9F52-136E1944D83B}" type="parTrans" cxnId="{71D38D36-724D-4BCA-8604-5E3122385FC7}">
      <dgm:prSet/>
      <dgm:spPr/>
      <dgm:t>
        <a:bodyPr/>
        <a:lstStyle/>
        <a:p>
          <a:endParaRPr lang="en-US"/>
        </a:p>
      </dgm:t>
    </dgm:pt>
    <dgm:pt modelId="{54CEBED3-5D14-43C0-93D7-C981A09E2691}" type="sibTrans" cxnId="{71D38D36-724D-4BCA-8604-5E3122385FC7}">
      <dgm:prSet/>
      <dgm:spPr/>
      <dgm:t>
        <a:bodyPr/>
        <a:lstStyle/>
        <a:p>
          <a:endParaRPr lang="en-US"/>
        </a:p>
      </dgm:t>
    </dgm:pt>
    <dgm:pt modelId="{ACB53AFB-C115-4439-A0FA-C6B40732E610}" type="pres">
      <dgm:prSet presAssocID="{E1857E85-4F60-4C85-9152-39750B80B363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A1ACF100-AE02-4C6D-B0C9-C9D6B1E1AF79}" type="pres">
      <dgm:prSet presAssocID="{90AC9834-67C8-4E21-AD60-1F4259CE25B1}" presName="linNode" presStyleCnt="0"/>
      <dgm:spPr/>
    </dgm:pt>
    <dgm:pt modelId="{26F0EBBA-556E-488D-BA58-C2961674DAAC}" type="pres">
      <dgm:prSet presAssocID="{90AC9834-67C8-4E21-AD60-1F4259CE25B1}" presName="parentShp" presStyleLbl="node1" presStyleIdx="0" presStyleCnt="1" custLinFactNeighborX="-1400" custLinFactNeighborY="-1000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7F73CE4-C6AB-47AF-B7BB-A192E0461A5B}" type="pres">
      <dgm:prSet presAssocID="{90AC9834-67C8-4E21-AD60-1F4259CE25B1}" presName="childShp" presStyleLbl="bg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A696C8D-8F96-4371-AD5F-F6815E560E79}" srcId="{90AC9834-67C8-4E21-AD60-1F4259CE25B1}" destId="{98B8646F-F8B5-4BC8-89CA-2EC4AE7984C9}" srcOrd="3" destOrd="0" parTransId="{7604B720-8EB0-44F0-BBD1-2074812A764C}" sibTransId="{2478237C-9625-4ED2-8A3F-B744BC403833}"/>
    <dgm:cxn modelId="{7D70409F-1FE2-41E5-A99C-2B1A8D074653}" type="presOf" srcId="{98B8646F-F8B5-4BC8-89CA-2EC4AE7984C9}" destId="{37F73CE4-C6AB-47AF-B7BB-A192E0461A5B}" srcOrd="0" destOrd="3" presId="urn:microsoft.com/office/officeart/2005/8/layout/vList6"/>
    <dgm:cxn modelId="{2AE15A18-302E-468E-8F88-BBE992FB4548}" srcId="{90AC9834-67C8-4E21-AD60-1F4259CE25B1}" destId="{3B6460B5-B5E0-4AF2-A582-8846C305AC58}" srcOrd="1" destOrd="0" parTransId="{3C7A8386-2995-497E-A08C-9E85C754D8FD}" sibTransId="{7866D332-CA05-4CC1-99E4-36478DB775EA}"/>
    <dgm:cxn modelId="{C23746D2-1CB3-4A8B-A906-BFADAEC5B49A}" type="presOf" srcId="{E1857E85-4F60-4C85-9152-39750B80B363}" destId="{ACB53AFB-C115-4439-A0FA-C6B40732E610}" srcOrd="0" destOrd="0" presId="urn:microsoft.com/office/officeart/2005/8/layout/vList6"/>
    <dgm:cxn modelId="{71D38D36-724D-4BCA-8604-5E3122385FC7}" srcId="{90AC9834-67C8-4E21-AD60-1F4259CE25B1}" destId="{7C421D41-4BDB-451C-B11D-E44EE81F87F6}" srcOrd="2" destOrd="0" parTransId="{F3AC62C9-9AC5-41AF-9F52-136E1944D83B}" sibTransId="{54CEBED3-5D14-43C0-93D7-C981A09E2691}"/>
    <dgm:cxn modelId="{420AE176-6C5F-4312-A1DF-168003894225}" type="presOf" srcId="{F9E378F5-BE3D-4A30-A148-BD129D1B4235}" destId="{37F73CE4-C6AB-47AF-B7BB-A192E0461A5B}" srcOrd="0" destOrd="0" presId="urn:microsoft.com/office/officeart/2005/8/layout/vList6"/>
    <dgm:cxn modelId="{A7FB2F3D-0898-42DF-A10E-DEBD54A82A77}" type="presOf" srcId="{7C421D41-4BDB-451C-B11D-E44EE81F87F6}" destId="{37F73CE4-C6AB-47AF-B7BB-A192E0461A5B}" srcOrd="0" destOrd="2" presId="urn:microsoft.com/office/officeart/2005/8/layout/vList6"/>
    <dgm:cxn modelId="{F790B9CE-DD7A-489E-9904-FA9172834022}" type="presOf" srcId="{90AC9834-67C8-4E21-AD60-1F4259CE25B1}" destId="{26F0EBBA-556E-488D-BA58-C2961674DAAC}" srcOrd="0" destOrd="0" presId="urn:microsoft.com/office/officeart/2005/8/layout/vList6"/>
    <dgm:cxn modelId="{028B7D76-DC00-41B8-A6E1-F81FC62C3655}" srcId="{E1857E85-4F60-4C85-9152-39750B80B363}" destId="{90AC9834-67C8-4E21-AD60-1F4259CE25B1}" srcOrd="0" destOrd="0" parTransId="{98A23B33-69FE-4093-AD86-5249248DB756}" sibTransId="{1B266017-D7E5-4865-AC67-3866979DA270}"/>
    <dgm:cxn modelId="{16E71F1B-B159-4BD8-BD2C-6C9B70286771}" srcId="{90AC9834-67C8-4E21-AD60-1F4259CE25B1}" destId="{F9E378F5-BE3D-4A30-A148-BD129D1B4235}" srcOrd="0" destOrd="0" parTransId="{7C187830-FB10-4C7A-9FB3-4500EC0C3AF0}" sibTransId="{DC2F2523-1D6B-49CA-A592-1167978F975C}"/>
    <dgm:cxn modelId="{DE6A416B-34F3-4179-B57F-919E13FFA6E2}" type="presOf" srcId="{3B6460B5-B5E0-4AF2-A582-8846C305AC58}" destId="{37F73CE4-C6AB-47AF-B7BB-A192E0461A5B}" srcOrd="0" destOrd="1" presId="urn:microsoft.com/office/officeart/2005/8/layout/vList6"/>
    <dgm:cxn modelId="{40797791-6AFF-4260-A703-8E183F5A84F8}" type="presParOf" srcId="{ACB53AFB-C115-4439-A0FA-C6B40732E610}" destId="{A1ACF100-AE02-4C6D-B0C9-C9D6B1E1AF79}" srcOrd="0" destOrd="0" presId="urn:microsoft.com/office/officeart/2005/8/layout/vList6"/>
    <dgm:cxn modelId="{05AE6175-4C55-4F81-8980-C08BE35D4C74}" type="presParOf" srcId="{A1ACF100-AE02-4C6D-B0C9-C9D6B1E1AF79}" destId="{26F0EBBA-556E-488D-BA58-C2961674DAAC}" srcOrd="0" destOrd="0" presId="urn:microsoft.com/office/officeart/2005/8/layout/vList6"/>
    <dgm:cxn modelId="{35695980-0CB9-4931-9BB3-16AB72DE7239}" type="presParOf" srcId="{A1ACF100-AE02-4C6D-B0C9-C9D6B1E1AF79}" destId="{37F73CE4-C6AB-47AF-B7BB-A192E0461A5B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C04FF7E-7695-462A-AA47-4E0707A8AEBF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9EF4930-6EB0-45BC-BE3E-1C792DC2865D}">
      <dgm:prSet phldrT="[Text]" custT="1"/>
      <dgm:spPr/>
      <dgm:t>
        <a:bodyPr/>
        <a:lstStyle/>
        <a:p>
          <a:r>
            <a:rPr lang="en-US" sz="2400" dirty="0" smtClean="0">
              <a:latin typeface="Calibri" panose="020F0502020204030204" pitchFamily="34" charset="0"/>
            </a:rPr>
            <a:t>Amazon dataset</a:t>
          </a:r>
          <a:endParaRPr lang="en-IN" sz="2400" dirty="0"/>
        </a:p>
      </dgm:t>
    </dgm:pt>
    <dgm:pt modelId="{EF507C92-2057-45FB-B0DB-89B1C233D2EA}" type="parTrans" cxnId="{74982EFD-CC9B-45A1-9210-605CEDA8B708}">
      <dgm:prSet/>
      <dgm:spPr/>
      <dgm:t>
        <a:bodyPr/>
        <a:lstStyle/>
        <a:p>
          <a:endParaRPr lang="en-IN"/>
        </a:p>
      </dgm:t>
    </dgm:pt>
    <dgm:pt modelId="{42199DFE-4ADF-475B-B52E-EB86315CA023}" type="sibTrans" cxnId="{74982EFD-CC9B-45A1-9210-605CEDA8B708}">
      <dgm:prSet/>
      <dgm:spPr/>
      <dgm:t>
        <a:bodyPr/>
        <a:lstStyle/>
        <a:p>
          <a:endParaRPr lang="en-IN"/>
        </a:p>
      </dgm:t>
    </dgm:pt>
    <dgm:pt modelId="{48F7F671-26F4-4DF8-9447-22D6F55DB8F8}">
      <dgm:prSet phldrT="[Text]" custT="1"/>
      <dgm:spPr/>
      <dgm:t>
        <a:bodyPr/>
        <a:lstStyle/>
        <a:p>
          <a:r>
            <a:rPr lang="en-US" sz="1800" smtClean="0">
              <a:latin typeface="Calibri" panose="020F0502020204030204" pitchFamily="34" charset="0"/>
            </a:rPr>
            <a:t>Types: Positive and negative</a:t>
          </a:r>
          <a:endParaRPr lang="en-IN" sz="1800" dirty="0"/>
        </a:p>
      </dgm:t>
    </dgm:pt>
    <dgm:pt modelId="{528FA320-6C43-4C9A-87C7-3D088DC4A04E}" type="parTrans" cxnId="{2BD3F7CE-B7D8-4B34-A219-6A783D54373A}">
      <dgm:prSet/>
      <dgm:spPr/>
      <dgm:t>
        <a:bodyPr/>
        <a:lstStyle/>
        <a:p>
          <a:endParaRPr lang="en-IN"/>
        </a:p>
      </dgm:t>
    </dgm:pt>
    <dgm:pt modelId="{97E3E7F0-FF61-4EFF-82FC-ED70D3D2799D}" type="sibTrans" cxnId="{2BD3F7CE-B7D8-4B34-A219-6A783D54373A}">
      <dgm:prSet/>
      <dgm:spPr/>
      <dgm:t>
        <a:bodyPr/>
        <a:lstStyle/>
        <a:p>
          <a:endParaRPr lang="en-IN"/>
        </a:p>
      </dgm:t>
    </dgm:pt>
    <dgm:pt modelId="{4E6F1425-F136-4DB5-91B4-3775218B5BFD}">
      <dgm:prSet custT="1"/>
      <dgm:spPr/>
      <dgm:t>
        <a:bodyPr/>
        <a:lstStyle/>
        <a:p>
          <a:r>
            <a:rPr lang="en-US" sz="1800" dirty="0" smtClean="0">
              <a:latin typeface="Calibri" panose="020F0502020204030204" pitchFamily="34" charset="0"/>
            </a:rPr>
            <a:t>Size: Total: 1000 reviews</a:t>
          </a:r>
          <a:endParaRPr lang="en-US" sz="1800" dirty="0">
            <a:latin typeface="Calibri" panose="020F0502020204030204" pitchFamily="34" charset="0"/>
          </a:endParaRPr>
        </a:p>
      </dgm:t>
    </dgm:pt>
    <dgm:pt modelId="{CE0CFBDA-6BBB-42AA-911E-281D6F244FB1}" type="parTrans" cxnId="{29837ACF-3691-43CA-ADEF-4AE5E46C77CF}">
      <dgm:prSet/>
      <dgm:spPr/>
      <dgm:t>
        <a:bodyPr/>
        <a:lstStyle/>
        <a:p>
          <a:endParaRPr lang="en-IN"/>
        </a:p>
      </dgm:t>
    </dgm:pt>
    <dgm:pt modelId="{FD7DF599-FABF-4F95-A061-4FF052C1390E}" type="sibTrans" cxnId="{29837ACF-3691-43CA-ADEF-4AE5E46C77CF}">
      <dgm:prSet/>
      <dgm:spPr/>
      <dgm:t>
        <a:bodyPr/>
        <a:lstStyle/>
        <a:p>
          <a:endParaRPr lang="en-IN"/>
        </a:p>
      </dgm:t>
    </dgm:pt>
    <dgm:pt modelId="{50640FF0-F3E3-46F5-A053-3B903B2A7BD3}">
      <dgm:prSet custT="1"/>
      <dgm:spPr/>
      <dgm:t>
        <a:bodyPr/>
        <a:lstStyle/>
        <a:p>
          <a:r>
            <a:rPr lang="en-US" sz="1800" dirty="0" smtClean="0">
              <a:latin typeface="Calibri" panose="020F0502020204030204" pitchFamily="34" charset="0"/>
            </a:rPr>
            <a:t>          Positive: 500 reviews                          </a:t>
          </a:r>
          <a:endParaRPr lang="en-US" sz="1800" dirty="0">
            <a:latin typeface="Calibri" panose="020F0502020204030204" pitchFamily="34" charset="0"/>
          </a:endParaRPr>
        </a:p>
      </dgm:t>
    </dgm:pt>
    <dgm:pt modelId="{21009969-B01C-4B62-84BD-A9DE59B13F71}" type="parTrans" cxnId="{96C6243B-AE60-4300-95B8-3A169C433E77}">
      <dgm:prSet/>
      <dgm:spPr/>
      <dgm:t>
        <a:bodyPr/>
        <a:lstStyle/>
        <a:p>
          <a:endParaRPr lang="en-IN"/>
        </a:p>
      </dgm:t>
    </dgm:pt>
    <dgm:pt modelId="{BEE001B9-1DB8-460B-92F5-E015FBF481AE}" type="sibTrans" cxnId="{96C6243B-AE60-4300-95B8-3A169C433E77}">
      <dgm:prSet/>
      <dgm:spPr/>
      <dgm:t>
        <a:bodyPr/>
        <a:lstStyle/>
        <a:p>
          <a:endParaRPr lang="en-IN"/>
        </a:p>
      </dgm:t>
    </dgm:pt>
    <dgm:pt modelId="{01BF6C17-1572-4F0E-91FC-55AD0BBD581C}">
      <dgm:prSet custT="1"/>
      <dgm:spPr/>
      <dgm:t>
        <a:bodyPr/>
        <a:lstStyle/>
        <a:p>
          <a:r>
            <a:rPr lang="en-US" sz="1800" dirty="0" smtClean="0">
              <a:latin typeface="Calibri" panose="020F0502020204030204" pitchFamily="34" charset="0"/>
            </a:rPr>
            <a:t>          Negative: 500 reviews</a:t>
          </a:r>
          <a:endParaRPr lang="en-US" sz="1800" dirty="0">
            <a:latin typeface="Calibri" panose="020F0502020204030204" pitchFamily="34" charset="0"/>
          </a:endParaRPr>
        </a:p>
      </dgm:t>
    </dgm:pt>
    <dgm:pt modelId="{556FB5D9-3857-425B-922A-3EBE9F4EA339}" type="parTrans" cxnId="{E94AA9D6-9911-45E8-B25B-445E067C5DCA}">
      <dgm:prSet/>
      <dgm:spPr/>
      <dgm:t>
        <a:bodyPr/>
        <a:lstStyle/>
        <a:p>
          <a:endParaRPr lang="en-IN"/>
        </a:p>
      </dgm:t>
    </dgm:pt>
    <dgm:pt modelId="{9978AF06-6D50-449D-8467-1B8718700777}" type="sibTrans" cxnId="{E94AA9D6-9911-45E8-B25B-445E067C5DCA}">
      <dgm:prSet/>
      <dgm:spPr/>
      <dgm:t>
        <a:bodyPr/>
        <a:lstStyle/>
        <a:p>
          <a:endParaRPr lang="en-IN"/>
        </a:p>
      </dgm:t>
    </dgm:pt>
    <dgm:pt modelId="{D4CC47B3-1923-4CA8-BA58-2C3BEC0ADDF5}" type="pres">
      <dgm:prSet presAssocID="{3C04FF7E-7695-462A-AA47-4E0707A8AEBF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D58587D7-46F7-4715-B71E-AB8BDCE700B2}" type="pres">
      <dgm:prSet presAssocID="{E9EF4930-6EB0-45BC-BE3E-1C792DC2865D}" presName="linNode" presStyleCnt="0"/>
      <dgm:spPr/>
    </dgm:pt>
    <dgm:pt modelId="{BA1BA24D-447B-49CC-B92D-360B406B82CF}" type="pres">
      <dgm:prSet presAssocID="{E9EF4930-6EB0-45BC-BE3E-1C792DC2865D}" presName="parentShp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0395F43-E854-4ADA-9856-390404D6E7D4}" type="pres">
      <dgm:prSet presAssocID="{E9EF4930-6EB0-45BC-BE3E-1C792DC2865D}" presName="childShp" presStyleLbl="bg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2BD3F7CE-B7D8-4B34-A219-6A783D54373A}" srcId="{E9EF4930-6EB0-45BC-BE3E-1C792DC2865D}" destId="{48F7F671-26F4-4DF8-9447-22D6F55DB8F8}" srcOrd="0" destOrd="0" parTransId="{528FA320-6C43-4C9A-87C7-3D088DC4A04E}" sibTransId="{97E3E7F0-FF61-4EFF-82FC-ED70D3D2799D}"/>
    <dgm:cxn modelId="{29837ACF-3691-43CA-ADEF-4AE5E46C77CF}" srcId="{E9EF4930-6EB0-45BC-BE3E-1C792DC2865D}" destId="{4E6F1425-F136-4DB5-91B4-3775218B5BFD}" srcOrd="1" destOrd="0" parTransId="{CE0CFBDA-6BBB-42AA-911E-281D6F244FB1}" sibTransId="{FD7DF599-FABF-4F95-A061-4FF052C1390E}"/>
    <dgm:cxn modelId="{7C7678A7-4B84-4FB7-A017-3753F2C1B57A}" type="presOf" srcId="{E9EF4930-6EB0-45BC-BE3E-1C792DC2865D}" destId="{BA1BA24D-447B-49CC-B92D-360B406B82CF}" srcOrd="0" destOrd="0" presId="urn:microsoft.com/office/officeart/2005/8/layout/vList6"/>
    <dgm:cxn modelId="{D660E0FA-B9CE-427A-8AF4-07817AD20C8C}" type="presOf" srcId="{3C04FF7E-7695-462A-AA47-4E0707A8AEBF}" destId="{D4CC47B3-1923-4CA8-BA58-2C3BEC0ADDF5}" srcOrd="0" destOrd="0" presId="urn:microsoft.com/office/officeart/2005/8/layout/vList6"/>
    <dgm:cxn modelId="{3AD99622-F184-400D-BF6E-A2E4223435E7}" type="presOf" srcId="{50640FF0-F3E3-46F5-A053-3B903B2A7BD3}" destId="{50395F43-E854-4ADA-9856-390404D6E7D4}" srcOrd="0" destOrd="2" presId="urn:microsoft.com/office/officeart/2005/8/layout/vList6"/>
    <dgm:cxn modelId="{50CD91A5-3675-4CA3-9FAB-1009EA6BFA45}" type="presOf" srcId="{01BF6C17-1572-4F0E-91FC-55AD0BBD581C}" destId="{50395F43-E854-4ADA-9856-390404D6E7D4}" srcOrd="0" destOrd="3" presId="urn:microsoft.com/office/officeart/2005/8/layout/vList6"/>
    <dgm:cxn modelId="{E1A58521-B1CA-49C0-AB7B-B262751702F7}" type="presOf" srcId="{4E6F1425-F136-4DB5-91B4-3775218B5BFD}" destId="{50395F43-E854-4ADA-9856-390404D6E7D4}" srcOrd="0" destOrd="1" presId="urn:microsoft.com/office/officeart/2005/8/layout/vList6"/>
    <dgm:cxn modelId="{E94AA9D6-9911-45E8-B25B-445E067C5DCA}" srcId="{E9EF4930-6EB0-45BC-BE3E-1C792DC2865D}" destId="{01BF6C17-1572-4F0E-91FC-55AD0BBD581C}" srcOrd="3" destOrd="0" parTransId="{556FB5D9-3857-425B-922A-3EBE9F4EA339}" sibTransId="{9978AF06-6D50-449D-8467-1B8718700777}"/>
    <dgm:cxn modelId="{2764CCC7-7FB7-4FB3-A258-5AD89B8EA8EB}" type="presOf" srcId="{48F7F671-26F4-4DF8-9447-22D6F55DB8F8}" destId="{50395F43-E854-4ADA-9856-390404D6E7D4}" srcOrd="0" destOrd="0" presId="urn:microsoft.com/office/officeart/2005/8/layout/vList6"/>
    <dgm:cxn modelId="{74982EFD-CC9B-45A1-9210-605CEDA8B708}" srcId="{3C04FF7E-7695-462A-AA47-4E0707A8AEBF}" destId="{E9EF4930-6EB0-45BC-BE3E-1C792DC2865D}" srcOrd="0" destOrd="0" parTransId="{EF507C92-2057-45FB-B0DB-89B1C233D2EA}" sibTransId="{42199DFE-4ADF-475B-B52E-EB86315CA023}"/>
    <dgm:cxn modelId="{96C6243B-AE60-4300-95B8-3A169C433E77}" srcId="{E9EF4930-6EB0-45BC-BE3E-1C792DC2865D}" destId="{50640FF0-F3E3-46F5-A053-3B903B2A7BD3}" srcOrd="2" destOrd="0" parTransId="{21009969-B01C-4B62-84BD-A9DE59B13F71}" sibTransId="{BEE001B9-1DB8-460B-92F5-E015FBF481AE}"/>
    <dgm:cxn modelId="{80810E38-B703-4305-BC29-96FEBD9C6C1E}" type="presParOf" srcId="{D4CC47B3-1923-4CA8-BA58-2C3BEC0ADDF5}" destId="{D58587D7-46F7-4715-B71E-AB8BDCE700B2}" srcOrd="0" destOrd="0" presId="urn:microsoft.com/office/officeart/2005/8/layout/vList6"/>
    <dgm:cxn modelId="{32889790-83BC-4115-ABEF-16130EE00506}" type="presParOf" srcId="{D58587D7-46F7-4715-B71E-AB8BDCE700B2}" destId="{BA1BA24D-447B-49CC-B92D-360B406B82CF}" srcOrd="0" destOrd="0" presId="urn:microsoft.com/office/officeart/2005/8/layout/vList6"/>
    <dgm:cxn modelId="{C20CC8FE-DF2C-4040-8DFD-1732F86B7A2F}" type="presParOf" srcId="{D58587D7-46F7-4715-B71E-AB8BDCE700B2}" destId="{50395F43-E854-4ADA-9856-390404D6E7D4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F73CE4-C6AB-47AF-B7BB-A192E0461A5B}">
      <dsp:nvSpPr>
        <dsp:cNvPr id="0" name=""/>
        <dsp:cNvSpPr/>
      </dsp:nvSpPr>
      <dsp:spPr>
        <a:xfrm>
          <a:off x="3396649" y="0"/>
          <a:ext cx="5094974" cy="1940461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Calibri" panose="020F0502020204030204" pitchFamily="34" charset="0"/>
            </a:rPr>
            <a:t>Types: Positive and negative</a:t>
          </a:r>
          <a:endParaRPr lang="en-US" sz="2000" kern="1200" dirty="0">
            <a:latin typeface="Calibri" panose="020F0502020204030204" pitchFamily="34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Calibri" panose="020F0502020204030204" pitchFamily="34" charset="0"/>
            </a:rPr>
            <a:t>Size: Total: 1000 reviews</a:t>
          </a:r>
          <a:endParaRPr lang="en-US" sz="2000" kern="1200" dirty="0">
            <a:latin typeface="Calibri" panose="020F0502020204030204" pitchFamily="34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Calibri" panose="020F0502020204030204" pitchFamily="34" charset="0"/>
            </a:rPr>
            <a:t>          Positive: 500 reviews                          </a:t>
          </a:r>
          <a:endParaRPr lang="en-US" sz="2000" kern="1200" dirty="0">
            <a:latin typeface="Calibri" panose="020F0502020204030204" pitchFamily="34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Calibri" panose="020F0502020204030204" pitchFamily="34" charset="0"/>
            </a:rPr>
            <a:t>          Negative: 500 reviews</a:t>
          </a:r>
          <a:endParaRPr lang="en-US" sz="2000" kern="1200" dirty="0">
            <a:latin typeface="Calibri" panose="020F0502020204030204" pitchFamily="34" charset="0"/>
          </a:endParaRPr>
        </a:p>
      </dsp:txBody>
      <dsp:txXfrm>
        <a:off x="3396649" y="242558"/>
        <a:ext cx="4367301" cy="1455345"/>
      </dsp:txXfrm>
    </dsp:sp>
    <dsp:sp modelId="{26F0EBBA-556E-488D-BA58-C2961674DAAC}">
      <dsp:nvSpPr>
        <dsp:cNvPr id="0" name=""/>
        <dsp:cNvSpPr/>
      </dsp:nvSpPr>
      <dsp:spPr>
        <a:xfrm>
          <a:off x="0" y="0"/>
          <a:ext cx="3396649" cy="194046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Calibri" panose="020F0502020204030204" pitchFamily="34" charset="0"/>
            </a:rPr>
            <a:t>Cornell movie dataset</a:t>
          </a:r>
          <a:endParaRPr lang="en-US" sz="2400" kern="1200" dirty="0">
            <a:latin typeface="Calibri" panose="020F0502020204030204" pitchFamily="34" charset="0"/>
          </a:endParaRPr>
        </a:p>
      </dsp:txBody>
      <dsp:txXfrm>
        <a:off x="94725" y="94725"/>
        <a:ext cx="3207199" cy="175101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395F43-E854-4ADA-9856-390404D6E7D4}">
      <dsp:nvSpPr>
        <dsp:cNvPr id="0" name=""/>
        <dsp:cNvSpPr/>
      </dsp:nvSpPr>
      <dsp:spPr>
        <a:xfrm>
          <a:off x="3367314" y="0"/>
          <a:ext cx="5050971" cy="1920240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smtClean="0">
              <a:latin typeface="Calibri" panose="020F0502020204030204" pitchFamily="34" charset="0"/>
            </a:rPr>
            <a:t>Types: Positive and negative</a:t>
          </a:r>
          <a:endParaRPr lang="en-IN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latin typeface="Calibri" panose="020F0502020204030204" pitchFamily="34" charset="0"/>
            </a:rPr>
            <a:t>Size: Total: 1000 reviews</a:t>
          </a:r>
          <a:endParaRPr lang="en-US" sz="1800" kern="1200" dirty="0">
            <a:latin typeface="Calibri" panose="020F0502020204030204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latin typeface="Calibri" panose="020F0502020204030204" pitchFamily="34" charset="0"/>
            </a:rPr>
            <a:t>          Positive: 500 reviews                          </a:t>
          </a:r>
          <a:endParaRPr lang="en-US" sz="1800" kern="1200" dirty="0">
            <a:latin typeface="Calibri" panose="020F0502020204030204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latin typeface="Calibri" panose="020F0502020204030204" pitchFamily="34" charset="0"/>
            </a:rPr>
            <a:t>          Negative: 500 reviews</a:t>
          </a:r>
          <a:endParaRPr lang="en-US" sz="1800" kern="1200" dirty="0">
            <a:latin typeface="Calibri" panose="020F0502020204030204" pitchFamily="34" charset="0"/>
          </a:endParaRPr>
        </a:p>
      </dsp:txBody>
      <dsp:txXfrm>
        <a:off x="3367314" y="240030"/>
        <a:ext cx="4330881" cy="1440180"/>
      </dsp:txXfrm>
    </dsp:sp>
    <dsp:sp modelId="{BA1BA24D-447B-49CC-B92D-360B406B82CF}">
      <dsp:nvSpPr>
        <dsp:cNvPr id="0" name=""/>
        <dsp:cNvSpPr/>
      </dsp:nvSpPr>
      <dsp:spPr>
        <a:xfrm>
          <a:off x="0" y="0"/>
          <a:ext cx="3367314" cy="1920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Calibri" panose="020F0502020204030204" pitchFamily="34" charset="0"/>
            </a:rPr>
            <a:t>Amazon dataset</a:t>
          </a:r>
          <a:endParaRPr lang="en-IN" sz="2400" kern="1200" dirty="0"/>
        </a:p>
      </dsp:txBody>
      <dsp:txXfrm>
        <a:off x="93738" y="93738"/>
        <a:ext cx="3179838" cy="17327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AAD347D-5ACD-4C99-B74B-A9C85AD731AF}" type="datetimeFigureOut">
              <a:rPr lang="en-US" smtClean="0"/>
              <a:pPr/>
              <a:t>1/2/2015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509A250-FF31-4206-8172-F9D3106AACB1}" type="datetimeFigureOut">
              <a:rPr lang="en-US" smtClean="0"/>
              <a:pPr/>
              <a:t>1/2/2015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509A250-FF31-4206-8172-F9D3106AACB1}" type="datetimeFigureOut">
              <a:rPr lang="en-US" smtClean="0"/>
              <a:pPr/>
              <a:t>1/2/2015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509A250-FF31-4206-8172-F9D3106AACB1}" type="datetimeFigureOut">
              <a:rPr lang="en-US" smtClean="0"/>
              <a:pPr/>
              <a:t>1/2/2015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96027F-7875-4030-9381-8BD8C4F21935}" type="datetimeFigureOut">
              <a:rPr lang="en-US" smtClean="0"/>
              <a:pPr/>
              <a:t>1/2/2015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96027F-7875-4030-9381-8BD8C4F21935}" type="datetimeFigureOut">
              <a:rPr lang="en-US" smtClean="0"/>
              <a:pPr/>
              <a:t>1/2/2015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96027F-7875-4030-9381-8BD8C4F21935}" type="datetimeFigureOut">
              <a:rPr lang="en-US" smtClean="0"/>
              <a:pPr/>
              <a:t>1/2/2015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509A250-FF31-4206-8172-F9D3106AACB1}" type="datetimeFigureOut">
              <a:rPr lang="en-US" smtClean="0"/>
              <a:pPr/>
              <a:t>1/2/2015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509A250-FF31-4206-8172-F9D3106AACB1}" type="datetimeFigureOut">
              <a:rPr lang="en-US" smtClean="0"/>
              <a:pPr/>
              <a:t>1/2/2015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>
            <a:extLst/>
          </a:lstStyle>
          <a:p>
            <a:fld id="{4509A250-FF31-4206-8172-F9D3106AACB1}" type="datetimeFigureOut">
              <a:rPr lang="en-US" smtClean="0"/>
              <a:pPr/>
              <a:t>1/2/2015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509A250-FF31-4206-8172-F9D3106AACB1}" type="datetimeFigureOut">
              <a:rPr lang="en-US" smtClean="0"/>
              <a:pPr/>
              <a:t>1/2/2015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955249" y="5001994"/>
            <a:ext cx="5069337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71414" y="5785023"/>
            <a:ext cx="5069337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955249" y="5001994"/>
            <a:ext cx="5069337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71414" y="5785023"/>
            <a:ext cx="5069337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AAD347D-5ACD-4C99-B74B-A9C85AD731AF}" type="datetimeFigureOut">
              <a:rPr lang="en-US" smtClean="0"/>
              <a:pPr/>
              <a:t>1/2/2015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87253" y="2413018"/>
            <a:ext cx="8825658" cy="1959279"/>
          </a:xfrm>
        </p:spPr>
        <p:txBody>
          <a:bodyPr/>
          <a:lstStyle/>
          <a:p>
            <a:r>
              <a:rPr lang="en-US" sz="3200" b="1" dirty="0" smtClean="0">
                <a:latin typeface="Andalus" panose="02020603050405020304" pitchFamily="18" charset="-78"/>
                <a:cs typeface="Andalus" panose="02020603050405020304" pitchFamily="18" charset="-78"/>
              </a:rPr>
              <a:t>Inferred Feature weighting </a:t>
            </a:r>
            <a:r>
              <a:rPr lang="en-US" sz="3200" b="1" dirty="0">
                <a:latin typeface="Andalus" panose="02020603050405020304" pitchFamily="18" charset="-78"/>
                <a:cs typeface="Andalus" panose="02020603050405020304" pitchFamily="18" charset="-78"/>
              </a:rPr>
              <a:t>and Classification</a:t>
            </a: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33089" y="3844737"/>
            <a:ext cx="8825658" cy="86142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Domain: </a:t>
            </a:r>
            <a:r>
              <a:rPr lang="en-US" sz="1800" dirty="0"/>
              <a:t>Data Mining and Machine Learning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54663" y="5534561"/>
            <a:ext cx="59373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By,</a:t>
            </a:r>
          </a:p>
          <a:p>
            <a:pPr algn="ctr"/>
            <a:endParaRPr lang="en-US" sz="2000" dirty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algn="ctr"/>
            <a:r>
              <a:rPr lang="en-US" sz="20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Raja H V S Sudheer - 115014079</a:t>
            </a:r>
          </a:p>
          <a:p>
            <a:pPr algn="ctr"/>
            <a:r>
              <a:rPr lang="en-US" sz="2000" dirty="0" err="1" smtClean="0">
                <a:latin typeface="Andalus" panose="02020603050405020304" pitchFamily="18" charset="-78"/>
                <a:cs typeface="Andalus" panose="02020603050405020304" pitchFamily="18" charset="-78"/>
              </a:rPr>
              <a:t>Pabbathi</a:t>
            </a:r>
            <a:r>
              <a:rPr lang="en-US" sz="20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 </a:t>
            </a:r>
            <a:r>
              <a:rPr lang="en-US" sz="2000" dirty="0" err="1" smtClean="0">
                <a:latin typeface="Andalus" panose="02020603050405020304" pitchFamily="18" charset="-78"/>
                <a:cs typeface="Andalus" panose="02020603050405020304" pitchFamily="18" charset="-78"/>
              </a:rPr>
              <a:t>Jagannatham</a:t>
            </a:r>
            <a:r>
              <a:rPr lang="en-US" sz="20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 </a:t>
            </a:r>
            <a:r>
              <a:rPr lang="en-US" sz="2000" dirty="0" err="1" smtClean="0">
                <a:latin typeface="Andalus" panose="02020603050405020304" pitchFamily="18" charset="-78"/>
                <a:cs typeface="Andalus" panose="02020603050405020304" pitchFamily="18" charset="-78"/>
              </a:rPr>
              <a:t>Raghava</a:t>
            </a:r>
            <a:r>
              <a:rPr lang="en-US" sz="20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 Krishna - 115014072</a:t>
            </a:r>
            <a:endParaRPr lang="en-US" sz="2000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5812974"/>
            <a:ext cx="48099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Andalus" panose="02020603050405020304" pitchFamily="18" charset="-78"/>
                <a:cs typeface="Andalus" panose="02020603050405020304" pitchFamily="18" charset="-78"/>
              </a:rPr>
              <a:t>Project guide,</a:t>
            </a:r>
          </a:p>
          <a:p>
            <a:pPr algn="ctr"/>
            <a:r>
              <a:rPr lang="en-US" sz="2000" dirty="0" err="1" smtClean="0">
                <a:latin typeface="Andalus" panose="02020603050405020304" pitchFamily="18" charset="-78"/>
                <a:cs typeface="Andalus" panose="02020603050405020304" pitchFamily="18" charset="-78"/>
              </a:rPr>
              <a:t>Brindha</a:t>
            </a:r>
            <a:r>
              <a:rPr lang="en-US" sz="20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 </a:t>
            </a:r>
            <a:r>
              <a:rPr lang="en-US" sz="2000" dirty="0">
                <a:latin typeface="Andalus" panose="02020603050405020304" pitchFamily="18" charset="-78"/>
                <a:cs typeface="Andalus" panose="02020603050405020304" pitchFamily="18" charset="-78"/>
              </a:rPr>
              <a:t>. G.R, Faculty-ICT</a:t>
            </a:r>
          </a:p>
          <a:p>
            <a:pPr algn="ctr"/>
            <a:endParaRPr lang="en-US" sz="2000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06841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7186" y="2026792"/>
            <a:ext cx="8946541" cy="419548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Phase 1:</a:t>
            </a:r>
          </a:p>
          <a:p>
            <a:pPr lvl="1"/>
            <a:r>
              <a:rPr lang="en-US" dirty="0" smtClean="0"/>
              <a:t>Pre-processing</a:t>
            </a:r>
          </a:p>
          <a:p>
            <a:pPr lvl="1"/>
            <a:r>
              <a:rPr lang="en-US" dirty="0" smtClean="0"/>
              <a:t>Dimension reduction</a:t>
            </a:r>
          </a:p>
          <a:p>
            <a:pPr lvl="1"/>
            <a:r>
              <a:rPr lang="en-US" dirty="0" smtClean="0"/>
              <a:t>Weighting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Phase 2:</a:t>
            </a:r>
          </a:p>
          <a:p>
            <a:pPr lvl="1"/>
            <a:r>
              <a:rPr lang="en-US" dirty="0" smtClean="0"/>
              <a:t>Classification</a:t>
            </a:r>
          </a:p>
          <a:p>
            <a:pPr marL="0" indent="0">
              <a:buNone/>
            </a:pPr>
            <a:r>
              <a:rPr lang="en-US" dirty="0" smtClean="0"/>
              <a:t>Phase 3:</a:t>
            </a:r>
          </a:p>
          <a:p>
            <a:pPr lvl="1"/>
            <a:r>
              <a:rPr lang="en-US" dirty="0" smtClean="0"/>
              <a:t>Documentation</a:t>
            </a:r>
          </a:p>
          <a:p>
            <a:pPr lvl="1"/>
            <a:r>
              <a:rPr lang="en-US" dirty="0" smtClean="0"/>
              <a:t>Testing</a:t>
            </a:r>
          </a:p>
          <a:p>
            <a:pPr lvl="1"/>
            <a:endParaRPr lang="en-US" dirty="0" smtClean="0"/>
          </a:p>
          <a:p>
            <a:pPr>
              <a:buNone/>
            </a:pPr>
            <a:r>
              <a:rPr lang="en-US" dirty="0" smtClean="0">
                <a:latin typeface="Baskerville Old Face" panose="02020602080505020303" pitchFamily="18" charset="0"/>
              </a:rPr>
              <a:t>All the work in this project is contributed equally by both of us.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Time schedule for various phases and team members responsibility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18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2866" y="1465089"/>
            <a:ext cx="10209123" cy="4195481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smtClean="0">
                <a:latin typeface="Calibri" panose="020F0502020204030204" pitchFamily="34" charset="0"/>
              </a:rPr>
              <a:t>Chinese comments sentiment classification based on word2vec and SVM </a:t>
            </a:r>
            <a:r>
              <a:rPr lang="en-US" dirty="0" err="1" smtClean="0">
                <a:latin typeface="Calibri" panose="020F0502020204030204" pitchFamily="34" charset="0"/>
              </a:rPr>
              <a:t>perf</a:t>
            </a:r>
            <a:r>
              <a:rPr lang="en-US" dirty="0" smtClean="0">
                <a:latin typeface="Calibri" panose="020F0502020204030204" pitchFamily="34" charset="0"/>
              </a:rPr>
              <a:t> by </a:t>
            </a:r>
            <a:r>
              <a:rPr lang="en-US" dirty="0" err="1" smtClean="0">
                <a:latin typeface="Calibri" panose="020F0502020204030204" pitchFamily="34" charset="0"/>
              </a:rPr>
              <a:t>Dongwen</a:t>
            </a:r>
            <a:r>
              <a:rPr lang="en-US" dirty="0" smtClean="0">
                <a:latin typeface="Calibri" panose="020F0502020204030204" pitchFamily="34" charset="0"/>
              </a:rPr>
              <a:t> Zhang, </a:t>
            </a:r>
            <a:r>
              <a:rPr lang="en-US" dirty="0" err="1" smtClean="0">
                <a:latin typeface="Calibri" panose="020F0502020204030204" pitchFamily="34" charset="0"/>
              </a:rPr>
              <a:t>Hua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</a:rPr>
              <a:t>Xu</a:t>
            </a:r>
            <a:r>
              <a:rPr lang="en-US" dirty="0" smtClean="0">
                <a:latin typeface="Calibri" panose="020F0502020204030204" pitchFamily="34" charset="0"/>
              </a:rPr>
              <a:t> a, </a:t>
            </a:r>
            <a:r>
              <a:rPr lang="en-US" dirty="0" err="1" smtClean="0">
                <a:latin typeface="Calibri" panose="020F0502020204030204" pitchFamily="34" charset="0"/>
              </a:rPr>
              <a:t>Zengcai</a:t>
            </a:r>
            <a:r>
              <a:rPr lang="en-US" dirty="0" smtClean="0">
                <a:latin typeface="Calibri" panose="020F0502020204030204" pitchFamily="34" charset="0"/>
              </a:rPr>
              <a:t> Su, </a:t>
            </a:r>
            <a:r>
              <a:rPr lang="en-US" dirty="0" err="1" smtClean="0">
                <a:latin typeface="Calibri" panose="020F0502020204030204" pitchFamily="34" charset="0"/>
              </a:rPr>
              <a:t>Yunfeng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</a:rPr>
              <a:t>Xu</a:t>
            </a:r>
            <a:r>
              <a:rPr lang="en-US" dirty="0" smtClean="0">
                <a:latin typeface="Calibri" panose="020F0502020204030204" pitchFamily="34" charset="0"/>
              </a:rPr>
              <a:t>.</a:t>
            </a:r>
          </a:p>
          <a:p>
            <a:pPr algn="just"/>
            <a:r>
              <a:rPr lang="en-IN" dirty="0" smtClean="0">
                <a:latin typeface="Calibri" panose="020F0502020204030204" pitchFamily="34" charset="0"/>
              </a:rPr>
              <a:t>Xia, R., </a:t>
            </a:r>
            <a:r>
              <a:rPr lang="en-IN" dirty="0" err="1" smtClean="0">
                <a:latin typeface="Calibri" panose="020F0502020204030204" pitchFamily="34" charset="0"/>
              </a:rPr>
              <a:t>Zong</a:t>
            </a:r>
            <a:r>
              <a:rPr lang="en-IN" dirty="0" smtClean="0">
                <a:latin typeface="Calibri" panose="020F0502020204030204" pitchFamily="34" charset="0"/>
              </a:rPr>
              <a:t>, C., &amp; Li, S. (2011). Ensemble of feature sets and classification </a:t>
            </a:r>
            <a:r>
              <a:rPr lang="fr-FR" dirty="0" err="1" smtClean="0">
                <a:latin typeface="Calibri" panose="020F0502020204030204" pitchFamily="34" charset="0"/>
              </a:rPr>
              <a:t>algorithms</a:t>
            </a:r>
            <a:r>
              <a:rPr lang="fr-FR" dirty="0" smtClean="0">
                <a:latin typeface="Calibri" panose="020F0502020204030204" pitchFamily="34" charset="0"/>
              </a:rPr>
              <a:t> for sentiment classification. Information Sciences, 181, 1138–1152.</a:t>
            </a:r>
          </a:p>
          <a:p>
            <a:pPr algn="just"/>
            <a:r>
              <a:rPr lang="en-US" dirty="0" smtClean="0">
                <a:latin typeface="Calibri" panose="020F0502020204030204" pitchFamily="34" charset="0"/>
              </a:rPr>
              <a:t>An Introduction to Information Retrieval by Christopher D. Manning, </a:t>
            </a:r>
            <a:r>
              <a:rPr lang="en-US" dirty="0" err="1" smtClean="0">
                <a:latin typeface="Calibri" panose="020F0502020204030204" pitchFamily="34" charset="0"/>
              </a:rPr>
              <a:t>Prabhakar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</a:rPr>
              <a:t>Raghavan</a:t>
            </a:r>
            <a:r>
              <a:rPr lang="en-US" dirty="0" smtClean="0">
                <a:latin typeface="Calibri" panose="020F0502020204030204" pitchFamily="34" charset="0"/>
              </a:rPr>
              <a:t>, </a:t>
            </a:r>
            <a:r>
              <a:rPr lang="en-US" dirty="0" err="1" smtClean="0">
                <a:latin typeface="Calibri" panose="020F0502020204030204" pitchFamily="34" charset="0"/>
              </a:rPr>
              <a:t>Hinrich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</a:rPr>
              <a:t>Schütze</a:t>
            </a:r>
            <a:r>
              <a:rPr lang="en-US" dirty="0" smtClean="0">
                <a:latin typeface="Calibri" panose="020F0502020204030204" pitchFamily="34" charset="0"/>
              </a:rPr>
              <a:t>.</a:t>
            </a:r>
          </a:p>
          <a:p>
            <a:pPr algn="just"/>
            <a:r>
              <a:rPr lang="en-US" dirty="0" smtClean="0">
                <a:latin typeface="Calibri" panose="020F0502020204030204" pitchFamily="34" charset="0"/>
              </a:rPr>
              <a:t>Supervised Term Weighting for Automated Text Categorization by Franca </a:t>
            </a:r>
            <a:r>
              <a:rPr lang="en-US" dirty="0" err="1" smtClean="0">
                <a:latin typeface="Calibri" panose="020F0502020204030204" pitchFamily="34" charset="0"/>
              </a:rPr>
              <a:t>Debole</a:t>
            </a:r>
            <a:r>
              <a:rPr lang="en-US" dirty="0" smtClean="0">
                <a:latin typeface="Calibri" panose="020F0502020204030204" pitchFamily="34" charset="0"/>
              </a:rPr>
              <a:t>, </a:t>
            </a:r>
            <a:r>
              <a:rPr lang="en-US" dirty="0" err="1" smtClean="0">
                <a:latin typeface="Calibri" panose="020F0502020204030204" pitchFamily="34" charset="0"/>
              </a:rPr>
              <a:t>Fabrizio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</a:rPr>
              <a:t>Sebastiani</a:t>
            </a:r>
            <a:r>
              <a:rPr lang="en-US" dirty="0" smtClean="0">
                <a:latin typeface="Calibri" panose="020F0502020204030204" pitchFamily="34" charset="0"/>
              </a:rPr>
              <a:t>.</a:t>
            </a:r>
          </a:p>
          <a:p>
            <a:pPr algn="just"/>
            <a:r>
              <a:rPr lang="en-US" dirty="0" smtClean="0">
                <a:latin typeface="Calibri" panose="020F0502020204030204" pitchFamily="34" charset="0"/>
              </a:rPr>
              <a:t>Machine learning in action by Peter Harrington</a:t>
            </a:r>
          </a:p>
          <a:p>
            <a:pPr algn="just"/>
            <a:endParaRPr lang="en-US" dirty="0" smtClean="0">
              <a:latin typeface="Calibri" panose="020F0502020204030204" pitchFamily="34" charset="0"/>
            </a:endParaRPr>
          </a:p>
          <a:p>
            <a:pPr algn="just"/>
            <a:endParaRPr lang="en-US" dirty="0" smtClean="0">
              <a:latin typeface="Calibri" panose="020F0502020204030204" pitchFamily="34" charset="0"/>
            </a:endParaRPr>
          </a:p>
          <a:p>
            <a:pPr algn="just"/>
            <a:endParaRPr lang="en-US" dirty="0" smtClean="0">
              <a:latin typeface="Calibri" panose="020F0502020204030204" pitchFamily="34" charset="0"/>
            </a:endParaRPr>
          </a:p>
          <a:p>
            <a:pPr algn="just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References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exponential growth of Internet content leads to efficient usage of data it stores.</a:t>
            </a:r>
          </a:p>
          <a:p>
            <a:endParaRPr lang="en-IN" dirty="0" smtClean="0"/>
          </a:p>
          <a:p>
            <a:r>
              <a:rPr lang="en-IN" dirty="0" smtClean="0"/>
              <a:t>Opinion Mining is the process for tracking the mood of the public about a certain product.</a:t>
            </a:r>
          </a:p>
          <a:p>
            <a:endParaRPr lang="en-IN" dirty="0" smtClean="0"/>
          </a:p>
          <a:p>
            <a:r>
              <a:rPr lang="en-IN" dirty="0" smtClean="0"/>
              <a:t>Use of text analysis and computational linguistics to identify and extract useful information.</a:t>
            </a:r>
          </a:p>
          <a:p>
            <a:endParaRPr lang="en-IN" dirty="0" smtClean="0"/>
          </a:p>
          <a:p>
            <a:pPr>
              <a:buNone/>
            </a:pP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 to Opinion Mining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332411"/>
            <a:ext cx="10045337" cy="4859383"/>
          </a:xfrm>
        </p:spPr>
        <p:txBody>
          <a:bodyPr>
            <a:noAutofit/>
          </a:bodyPr>
          <a:lstStyle/>
          <a:p>
            <a:pPr algn="just"/>
            <a:r>
              <a:rPr lang="en-IN" sz="1600" dirty="0" smtClean="0"/>
              <a:t>Many kinds of combinations are available for sentiment analysis. They include methods of learning like the following :</a:t>
            </a:r>
          </a:p>
          <a:p>
            <a:pPr algn="just">
              <a:buNone/>
            </a:pPr>
            <a:r>
              <a:rPr lang="en-IN" sz="1600" dirty="0" smtClean="0"/>
              <a:t>            - Feature selection methods like Lexicon(Dictionary of associated words and phrases with their associative weights), parts-of-speech based approaches.</a:t>
            </a:r>
          </a:p>
          <a:p>
            <a:pPr algn="just">
              <a:buNone/>
            </a:pPr>
            <a:r>
              <a:rPr lang="en-IN" sz="1600" dirty="0" smtClean="0"/>
              <a:t>            - clustering of data using word to vector conversions.</a:t>
            </a:r>
          </a:p>
          <a:p>
            <a:pPr algn="just">
              <a:buNone/>
            </a:pPr>
            <a:r>
              <a:rPr lang="en-IN" sz="1600" dirty="0" smtClean="0"/>
              <a:t>            - Usage of unigram, bigram and n-gram model.(Which predicts the next item in such a sequence)</a:t>
            </a:r>
          </a:p>
          <a:p>
            <a:pPr algn="just">
              <a:buNone/>
            </a:pPr>
            <a:r>
              <a:rPr lang="en-IN" sz="1600" dirty="0" smtClean="0"/>
              <a:t>            -The  combination of TF(Term frequency) and IDF(Inverse Document Frequency) is used. Statistical measures are used for this purpose.</a:t>
            </a:r>
          </a:p>
          <a:p>
            <a:pPr algn="just">
              <a:buNone/>
            </a:pPr>
            <a:endParaRPr lang="en-IN" sz="1600" dirty="0" smtClean="0"/>
          </a:p>
          <a:p>
            <a:pPr algn="just">
              <a:buNone/>
            </a:pPr>
            <a:endParaRPr lang="en-IN" sz="1600" dirty="0" smtClean="0"/>
          </a:p>
          <a:p>
            <a:pPr algn="just"/>
            <a:r>
              <a:rPr lang="en-IN" sz="1600" dirty="0" smtClean="0"/>
              <a:t> Next Classification  is performed  using tools like Naive </a:t>
            </a:r>
            <a:r>
              <a:rPr lang="en-IN" sz="1600" dirty="0" err="1" smtClean="0"/>
              <a:t>Bayie’s</a:t>
            </a:r>
            <a:r>
              <a:rPr lang="en-IN" sz="1600" dirty="0" smtClean="0"/>
              <a:t> classifier, LIBSVM and variants of SVM like SVM-</a:t>
            </a:r>
            <a:r>
              <a:rPr lang="en-IN" sz="1600" dirty="0" err="1" smtClean="0"/>
              <a:t>perf</a:t>
            </a:r>
            <a:r>
              <a:rPr lang="en-IN" sz="1600" dirty="0" smtClean="0"/>
              <a:t>(which enhances the speed and accuracy of </a:t>
            </a:r>
            <a:r>
              <a:rPr lang="en-IN" sz="1600" dirty="0" err="1" smtClean="0"/>
              <a:t>precission</a:t>
            </a:r>
            <a:r>
              <a:rPr lang="en-IN" sz="1600" dirty="0" smtClean="0"/>
              <a:t>), SVM-light are also used.</a:t>
            </a:r>
          </a:p>
          <a:p>
            <a:pPr algn="just"/>
            <a:endParaRPr lang="en-IN" sz="1600" dirty="0" smtClean="0"/>
          </a:p>
          <a:p>
            <a:pPr algn="just">
              <a:buNone/>
            </a:pPr>
            <a:r>
              <a:rPr lang="en-IN" sz="1600" dirty="0" smtClean="0"/>
              <a:t>               </a:t>
            </a:r>
          </a:p>
          <a:p>
            <a:pPr algn="just">
              <a:buNone/>
            </a:pPr>
            <a:r>
              <a:rPr lang="en-IN" sz="1600" dirty="0" smtClean="0"/>
              <a:t>                </a:t>
            </a:r>
          </a:p>
          <a:p>
            <a:pPr algn="just">
              <a:buNone/>
            </a:pPr>
            <a:r>
              <a:rPr lang="en-IN" sz="1600" dirty="0" smtClean="0"/>
              <a:t>    </a:t>
            </a:r>
          </a:p>
          <a:p>
            <a:pPr algn="just">
              <a:buNone/>
            </a:pPr>
            <a:r>
              <a:rPr lang="en-IN" sz="1600" dirty="0" smtClean="0"/>
              <a:t> </a:t>
            </a:r>
            <a:endParaRPr lang="en-IN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Existing Work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36914"/>
            <a:ext cx="9769280" cy="4811485"/>
          </a:xfrm>
        </p:spPr>
        <p:txBody>
          <a:bodyPr/>
          <a:lstStyle/>
          <a:p>
            <a:pPr marL="0" indent="0" algn="just"/>
            <a:r>
              <a:rPr lang="en-US" dirty="0" smtClean="0"/>
              <a:t> Data has to be handled effectively to yield efficient results.</a:t>
            </a:r>
          </a:p>
          <a:p>
            <a:pPr marL="0" indent="0" algn="just"/>
            <a:endParaRPr lang="en-US" dirty="0" smtClean="0"/>
          </a:p>
          <a:p>
            <a:pPr marL="0" indent="0" algn="just"/>
            <a:r>
              <a:rPr lang="en-US" dirty="0" smtClean="0"/>
              <a:t>Weighting based upon tf.idf,BM25 and classification such as Weighted KNN are normally used.  </a:t>
            </a:r>
          </a:p>
          <a:p>
            <a:pPr marL="0" indent="0" algn="just"/>
            <a:endParaRPr lang="en-US" dirty="0" smtClean="0"/>
          </a:p>
          <a:p>
            <a:pPr marL="0" indent="0" algn="just"/>
            <a:r>
              <a:rPr lang="en-US" dirty="0" smtClean="0"/>
              <a:t>We are using different combinations of term frequency and statistical measures to ensure that more information can be gained from a word to a document.</a:t>
            </a:r>
          </a:p>
          <a:p>
            <a:pPr marL="0" indent="0" algn="just">
              <a:buNone/>
            </a:pPr>
            <a:endParaRPr lang="en-US" sz="1600" dirty="0"/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27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5471309"/>
              </p:ext>
            </p:extLst>
          </p:nvPr>
        </p:nvGraphicFramePr>
        <p:xfrm>
          <a:off x="1994091" y="1873893"/>
          <a:ext cx="8491624" cy="19404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Corpus datasets</a:t>
            </a:r>
            <a:endParaRPr lang="en-US" dirty="0"/>
          </a:p>
        </p:txBody>
      </p:sp>
      <p:graphicFrame>
        <p:nvGraphicFramePr>
          <p:cNvPr id="8" name="Diagram 7"/>
          <p:cNvGraphicFramePr/>
          <p:nvPr/>
        </p:nvGraphicFramePr>
        <p:xfrm>
          <a:off x="2071188" y="4010296"/>
          <a:ext cx="8418286" cy="1920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09686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278" y="189671"/>
            <a:ext cx="8698305" cy="724729"/>
          </a:xfrm>
        </p:spPr>
        <p:txBody>
          <a:bodyPr/>
          <a:lstStyle/>
          <a:p>
            <a:r>
              <a:rPr lang="en-US" dirty="0" smtClean="0"/>
              <a:t>Functional requirements analysis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64504" y="1114327"/>
            <a:ext cx="76534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Data </a:t>
            </a:r>
            <a:r>
              <a:rPr lang="en-US" sz="2400" b="1" dirty="0"/>
              <a:t>F</a:t>
            </a:r>
            <a:r>
              <a:rPr lang="en-US" sz="2400" b="1" dirty="0" smtClean="0"/>
              <a:t>low Diagram</a:t>
            </a:r>
            <a:endParaRPr lang="en-US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767799" y="2270680"/>
            <a:ext cx="1771412" cy="92965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sz="1600" dirty="0">
                <a:latin typeface="Calibri" panose="020F0502020204030204" pitchFamily="34" charset="0"/>
              </a:rPr>
              <a:t>Corpus(Cornell and amazon reviews)</a:t>
            </a:r>
          </a:p>
          <a:p>
            <a:pPr algn="ctr"/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3096621" y="2291187"/>
            <a:ext cx="1684750" cy="89662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sz="1600" dirty="0" smtClean="0">
                <a:latin typeface="Calibri" panose="020F0502020204030204" pitchFamily="34" charset="0"/>
              </a:rPr>
              <a:t> Indexing and Tokenizing</a:t>
            </a:r>
            <a:endParaRPr lang="en-US" sz="1600" dirty="0">
              <a:latin typeface="Calibri" panose="020F0502020204030204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055144" y="2390502"/>
            <a:ext cx="1496860" cy="94046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sz="1600" dirty="0">
                <a:latin typeface="Calibri" panose="020F0502020204030204" pitchFamily="34" charset="0"/>
              </a:rPr>
              <a:t>Stop words removal</a:t>
            </a:r>
          </a:p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41414" y="2403565"/>
            <a:ext cx="1564613" cy="88392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sz="1600" dirty="0">
                <a:latin typeface="Calibri" panose="020F0502020204030204" pitchFamily="34" charset="0"/>
              </a:rPr>
              <a:t>Bag of words</a:t>
            </a:r>
          </a:p>
          <a:p>
            <a:pPr algn="ctr"/>
            <a:endParaRPr lang="en-US" sz="1600" dirty="0">
              <a:latin typeface="Calibri" panose="020F050202020403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155378" y="4349931"/>
            <a:ext cx="2287143" cy="141221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Calibri" panose="020F0502020204030204" pitchFamily="34" charset="0"/>
              </a:rPr>
              <a:t>comparison between proposed weighting and tf.idf</a:t>
            </a:r>
            <a:endParaRPr lang="en-US" sz="1600" dirty="0">
              <a:latin typeface="Calibri" panose="020F050202020403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959603" y="3653126"/>
            <a:ext cx="914400" cy="9144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Calibri" panose="020F0502020204030204" pitchFamily="34" charset="0"/>
              </a:rPr>
              <a:t>SVM</a:t>
            </a:r>
            <a:endParaRPr lang="en-US" sz="1600" dirty="0">
              <a:latin typeface="Calibri" panose="020F050202020403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328580" y="4365859"/>
            <a:ext cx="1613637" cy="19304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Calibri" panose="020F0502020204030204" pitchFamily="34" charset="0"/>
              </a:rPr>
              <a:t>Classification</a:t>
            </a:r>
            <a:endParaRPr lang="en-US" sz="1600" dirty="0">
              <a:latin typeface="Calibri" panose="020F050202020403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704824" y="4092942"/>
            <a:ext cx="2512608" cy="125624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sz="1600" dirty="0">
                <a:latin typeface="Calibri" panose="020F0502020204030204" pitchFamily="34" charset="0"/>
              </a:rPr>
              <a:t>Inferred word </a:t>
            </a:r>
            <a:r>
              <a:rPr lang="en-US" sz="1600" dirty="0" smtClean="0">
                <a:latin typeface="Calibri" panose="020F0502020204030204" pitchFamily="34" charset="0"/>
              </a:rPr>
              <a:t>weighting</a:t>
            </a:r>
          </a:p>
          <a:p>
            <a:pPr lvl="0" algn="ctr"/>
            <a:r>
              <a:rPr lang="en-US" sz="1600" dirty="0" smtClean="0">
                <a:latin typeface="Calibri" panose="020F0502020204030204" pitchFamily="34" charset="0"/>
              </a:rPr>
              <a:t>(Combination of term frequencies and statistical measures)</a:t>
            </a:r>
            <a:endParaRPr lang="en-US" sz="1600" dirty="0">
              <a:latin typeface="Calibri" panose="020F0502020204030204" pitchFamily="34" charset="0"/>
            </a:endParaRPr>
          </a:p>
          <a:p>
            <a:pPr algn="ctr"/>
            <a:endParaRPr lang="en-US" sz="1600" dirty="0">
              <a:latin typeface="Calibri" panose="020F050202020403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972666" y="5694690"/>
            <a:ext cx="914400" cy="92817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Calibri" panose="020F0502020204030204" pitchFamily="34" charset="0"/>
              </a:rPr>
              <a:t>KNN</a:t>
            </a:r>
            <a:endParaRPr lang="en-US" sz="1600" dirty="0">
              <a:latin typeface="Calibri" panose="020F0502020204030204" pitchFamily="34" charset="0"/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2551738" y="2515047"/>
            <a:ext cx="557410" cy="484632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4803863" y="2515047"/>
            <a:ext cx="657613" cy="484632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6570617" y="2545445"/>
            <a:ext cx="479996" cy="484632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8552610" y="2706693"/>
            <a:ext cx="575742" cy="484632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 rot="10800000">
            <a:off x="7961190" y="4496665"/>
            <a:ext cx="725609" cy="484632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8673742" y="5621262"/>
            <a:ext cx="1114763" cy="9144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Calibri" panose="020F0502020204030204" pitchFamily="34" charset="0"/>
              </a:rPr>
              <a:t>TF*IDF </a:t>
            </a:r>
          </a:p>
          <a:p>
            <a:pPr algn="ctr"/>
            <a:r>
              <a:rPr lang="en-US" sz="1600" dirty="0" smtClean="0">
                <a:latin typeface="Calibri" panose="020F0502020204030204" pitchFamily="34" charset="0"/>
              </a:rPr>
              <a:t>Variants</a:t>
            </a:r>
            <a:endParaRPr lang="en-US" sz="1600" dirty="0">
              <a:latin typeface="Calibri" panose="020F0502020204030204" pitchFamily="34" charset="0"/>
            </a:endParaRPr>
          </a:p>
        </p:txBody>
      </p:sp>
      <p:sp>
        <p:nvSpPr>
          <p:cNvPr id="44" name="Right Brace 43"/>
          <p:cNvSpPr/>
          <p:nvPr/>
        </p:nvSpPr>
        <p:spPr>
          <a:xfrm>
            <a:off x="5917480" y="4180115"/>
            <a:ext cx="404949" cy="1933302"/>
          </a:xfrm>
          <a:prstGeom prst="rightBrace">
            <a:avLst>
              <a:gd name="adj1" fmla="val 8333"/>
              <a:gd name="adj2" fmla="val 4192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0" name="Left Brace 69"/>
          <p:cNvSpPr/>
          <p:nvPr/>
        </p:nvSpPr>
        <p:spPr>
          <a:xfrm>
            <a:off x="4428310" y="4219301"/>
            <a:ext cx="496394" cy="188105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0" name="Rectangle 79"/>
          <p:cNvSpPr/>
          <p:nvPr/>
        </p:nvSpPr>
        <p:spPr>
          <a:xfrm>
            <a:off x="5449015" y="2284510"/>
            <a:ext cx="1095476" cy="9144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Calibri" panose="020F0502020204030204" pitchFamily="34" charset="0"/>
              </a:rPr>
              <a:t>Case Folding</a:t>
            </a:r>
            <a:endParaRPr lang="en-US" sz="1600" dirty="0">
              <a:latin typeface="Calibri" panose="020F0502020204030204" pitchFamily="34" charset="0"/>
            </a:endParaRPr>
          </a:p>
        </p:txBody>
      </p:sp>
      <p:sp>
        <p:nvSpPr>
          <p:cNvPr id="81" name="Right Arrow 80"/>
          <p:cNvSpPr/>
          <p:nvPr/>
        </p:nvSpPr>
        <p:spPr>
          <a:xfrm rot="5400000">
            <a:off x="9563569" y="3460345"/>
            <a:ext cx="784018" cy="484632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 rot="10800000">
            <a:off x="7956836" y="5759408"/>
            <a:ext cx="725609" cy="484632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74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8928" y="1516470"/>
            <a:ext cx="10026242" cy="4195481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>
                <a:latin typeface="Calibri" panose="020F0502020204030204" pitchFamily="34" charset="0"/>
              </a:rPr>
              <a:t>A online review corpus dataset is taken in the form of positive and negative set of documents.</a:t>
            </a:r>
          </a:p>
          <a:p>
            <a:pPr algn="just"/>
            <a:r>
              <a:rPr lang="en-US" dirty="0" smtClean="0">
                <a:latin typeface="Calibri" panose="020F0502020204030204" pitchFamily="34" charset="0"/>
              </a:rPr>
              <a:t>The corpus dataset is “indexed and tokenized”.</a:t>
            </a:r>
          </a:p>
          <a:p>
            <a:pPr algn="just"/>
            <a:r>
              <a:rPr lang="en-US" dirty="0" smtClean="0">
                <a:latin typeface="Calibri" panose="020F0502020204030204" pitchFamily="34" charset="0"/>
              </a:rPr>
              <a:t>Case folding is performed.</a:t>
            </a:r>
          </a:p>
          <a:p>
            <a:pPr algn="just"/>
            <a:r>
              <a:rPr lang="en-US" dirty="0" smtClean="0">
                <a:latin typeface="Calibri" panose="020F0502020204030204" pitchFamily="34" charset="0"/>
              </a:rPr>
              <a:t>The stop words in the dataset is removed.</a:t>
            </a:r>
          </a:p>
          <a:p>
            <a:pPr algn="just"/>
            <a:r>
              <a:rPr lang="en-US" dirty="0" smtClean="0">
                <a:latin typeface="Calibri" panose="020F0502020204030204" pitchFamily="34" charset="0"/>
              </a:rPr>
              <a:t>Now all the words are combined to form “bag of words”.</a:t>
            </a:r>
          </a:p>
          <a:p>
            <a:pPr algn="just"/>
            <a:r>
              <a:rPr lang="en-US" dirty="0" smtClean="0">
                <a:latin typeface="Calibri" panose="020F0502020204030204" pitchFamily="34" charset="0"/>
              </a:rPr>
              <a:t>The combination of Term frequency and statistical measure variants are calculated and appropriate weighting is given for each word. This is our “proposed weighting”. </a:t>
            </a:r>
          </a:p>
          <a:p>
            <a:pPr algn="just"/>
            <a:r>
              <a:rPr lang="en-US" dirty="0" smtClean="0">
                <a:latin typeface="Calibri" panose="020F0502020204030204" pitchFamily="34" charset="0"/>
              </a:rPr>
              <a:t>Now classification of dataset is performed.</a:t>
            </a:r>
          </a:p>
          <a:p>
            <a:pPr algn="just"/>
            <a:r>
              <a:rPr lang="en-US" dirty="0" smtClean="0">
                <a:latin typeface="Calibri" panose="020F0502020204030204" pitchFamily="34" charset="0"/>
              </a:rPr>
              <a:t>Now the results are to be compared to check the significance of proposed weighting.</a:t>
            </a:r>
          </a:p>
          <a:p>
            <a:pPr marL="0" indent="0" algn="just">
              <a:buNone/>
            </a:pPr>
            <a:endParaRPr lang="en-US" dirty="0" smtClean="0">
              <a:latin typeface="Calibri" panose="020F0502020204030204" pitchFamily="34" charset="0"/>
            </a:endParaRPr>
          </a:p>
          <a:p>
            <a:pPr algn="just"/>
            <a:endParaRPr lang="en-US" dirty="0">
              <a:latin typeface="Calibri" panose="020F0502020204030204" pitchFamily="34" charset="0"/>
            </a:endParaRPr>
          </a:p>
          <a:p>
            <a:pPr algn="just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Flow description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5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504" y="1431126"/>
            <a:ext cx="9817237" cy="4195481"/>
          </a:xfrm>
        </p:spPr>
        <p:txBody>
          <a:bodyPr/>
          <a:lstStyle/>
          <a:p>
            <a:pPr algn="just"/>
            <a:r>
              <a:rPr lang="en-IN" dirty="0" smtClean="0">
                <a:latin typeface="Calibri" panose="020F0502020204030204" pitchFamily="34" charset="0"/>
              </a:rPr>
              <a:t> we evaluate the experimental results with precision, recall and F1 Score. These three classic measurements are utilized to measure the performance of classification.   </a:t>
            </a:r>
          </a:p>
          <a:p>
            <a:pPr algn="just"/>
            <a:r>
              <a:rPr lang="en-IN" dirty="0" smtClean="0">
                <a:latin typeface="Calibri" panose="020F0502020204030204" pitchFamily="34" charset="0"/>
              </a:rPr>
              <a:t>Accuracy is another criterion, which is used to evaluate the overall performance of sentiment classification.</a:t>
            </a:r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3600" dirty="0" smtClean="0"/>
              <a:t>Evaluation of Algorithm </a:t>
            </a:r>
            <a:br>
              <a:rPr lang="en-IN" sz="3600" dirty="0" smtClean="0"/>
            </a:br>
            <a:r>
              <a:rPr lang="en-IN" sz="3600" dirty="0" smtClean="0"/>
              <a:t>(Non functional requirements)</a:t>
            </a:r>
            <a:endParaRPr lang="en-IN" sz="3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926079" y="5003072"/>
          <a:ext cx="263869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839"/>
                <a:gridCol w="1327859"/>
              </a:tblGrid>
              <a:tr h="240834">
                <a:tc>
                  <a:txBody>
                    <a:bodyPr/>
                    <a:lstStyle/>
                    <a:p>
                      <a:r>
                        <a:rPr lang="en-IN" dirty="0" smtClean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b</a:t>
                      </a:r>
                      <a:endParaRPr lang="en-IN" dirty="0"/>
                    </a:p>
                  </a:txBody>
                  <a:tcPr/>
                </a:tc>
              </a:tr>
              <a:tr h="240834">
                <a:tc>
                  <a:txBody>
                    <a:bodyPr/>
                    <a:lstStyle/>
                    <a:p>
                      <a:r>
                        <a:rPr lang="en-IN" dirty="0" smtClean="0"/>
                        <a:t>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959429" y="4990012"/>
            <a:ext cx="953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Class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1593669" y="539496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Non Class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4188821" y="4659086"/>
            <a:ext cx="1567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Non Class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2934789" y="4619897"/>
            <a:ext cx="953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Class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6844936" y="4140923"/>
            <a:ext cx="37098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FORMULAS</a:t>
            </a:r>
            <a:r>
              <a:rPr lang="en-IN" dirty="0" smtClean="0"/>
              <a:t>:</a:t>
            </a:r>
          </a:p>
          <a:p>
            <a:r>
              <a:rPr lang="en-IN" dirty="0" smtClean="0"/>
              <a:t>Precision=a/(</a:t>
            </a:r>
            <a:r>
              <a:rPr lang="en-IN" dirty="0" err="1" smtClean="0"/>
              <a:t>a+b</a:t>
            </a:r>
            <a:r>
              <a:rPr lang="en-IN" dirty="0" smtClean="0"/>
              <a:t>)</a:t>
            </a:r>
          </a:p>
          <a:p>
            <a:r>
              <a:rPr lang="en-IN" dirty="0" smtClean="0"/>
              <a:t>Recall=a/(</a:t>
            </a:r>
            <a:r>
              <a:rPr lang="en-IN" dirty="0" err="1" smtClean="0"/>
              <a:t>a+c</a:t>
            </a:r>
            <a:r>
              <a:rPr lang="en-IN" dirty="0" smtClean="0"/>
              <a:t>)</a:t>
            </a:r>
          </a:p>
          <a:p>
            <a:r>
              <a:rPr lang="en-IN" dirty="0" smtClean="0"/>
              <a:t>F1-Score=a</a:t>
            </a:r>
          </a:p>
          <a:p>
            <a:r>
              <a:rPr lang="en-IN" dirty="0" smtClean="0"/>
              <a:t>Accuracy=(</a:t>
            </a:r>
            <a:r>
              <a:rPr lang="en-IN" dirty="0" err="1" smtClean="0"/>
              <a:t>a+d</a:t>
            </a:r>
            <a:r>
              <a:rPr lang="en-IN" dirty="0" smtClean="0"/>
              <a:t>)</a:t>
            </a:r>
          </a:p>
          <a:p>
            <a:endParaRPr lang="en-IN" dirty="0"/>
          </a:p>
        </p:txBody>
      </p:sp>
      <p:sp>
        <p:nvSpPr>
          <p:cNvPr id="11" name="Left Brace 10"/>
          <p:cNvSpPr/>
          <p:nvPr/>
        </p:nvSpPr>
        <p:spPr>
          <a:xfrm>
            <a:off x="1306286" y="4741817"/>
            <a:ext cx="470263" cy="118872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0" y="4976949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Predicted class</a:t>
            </a:r>
            <a:endParaRPr lang="en-IN" dirty="0"/>
          </a:p>
        </p:txBody>
      </p:sp>
      <p:sp>
        <p:nvSpPr>
          <p:cNvPr id="13" name="Right Brace 12"/>
          <p:cNvSpPr/>
          <p:nvPr/>
        </p:nvSpPr>
        <p:spPr>
          <a:xfrm rot="16200000">
            <a:off x="3899265" y="3233057"/>
            <a:ext cx="705394" cy="267788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3487783" y="3866605"/>
            <a:ext cx="2717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Actual class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2777" y="4137825"/>
            <a:ext cx="9778048" cy="2995748"/>
          </a:xfrm>
        </p:spPr>
        <p:txBody>
          <a:bodyPr>
            <a:normAutofit/>
          </a:bodyPr>
          <a:lstStyle/>
          <a:p>
            <a:pPr algn="just">
              <a:buNone/>
            </a:pPr>
            <a:endParaRPr lang="en-US" sz="1600" b="1" dirty="0" smtClean="0">
              <a:latin typeface="Calibri" panose="020F0502020204030204" pitchFamily="34" charset="0"/>
            </a:endParaRPr>
          </a:p>
          <a:p>
            <a:pPr algn="just">
              <a:buNone/>
            </a:pPr>
            <a:endParaRPr lang="en-US" sz="1600" dirty="0" smtClean="0">
              <a:latin typeface="Calibri" panose="020F0502020204030204" pitchFamily="34" charset="0"/>
            </a:endParaRPr>
          </a:p>
          <a:p>
            <a:pPr algn="just">
              <a:buNone/>
            </a:pPr>
            <a:r>
              <a:rPr lang="en-US" sz="1800" dirty="0" smtClean="0">
                <a:latin typeface="Calibri" panose="020F0502020204030204" pitchFamily="34" charset="0"/>
              </a:rPr>
              <a:t>contributions:</a:t>
            </a:r>
          </a:p>
          <a:p>
            <a:pPr algn="just"/>
            <a:r>
              <a:rPr lang="en-US" sz="1800" b="1" dirty="0" smtClean="0">
                <a:latin typeface="Calibri" panose="020F0502020204030204" pitchFamily="34" charset="0"/>
              </a:rPr>
              <a:t>To business sector:</a:t>
            </a:r>
          </a:p>
          <a:p>
            <a:pPr lvl="1" algn="just"/>
            <a:r>
              <a:rPr lang="en-US" sz="1800" dirty="0" smtClean="0">
                <a:latin typeface="Calibri" panose="020F0502020204030204" pitchFamily="34" charset="0"/>
              </a:rPr>
              <a:t>Most positive and most negative review is given to vendor to improve products</a:t>
            </a:r>
          </a:p>
          <a:p>
            <a:pPr algn="just"/>
            <a:r>
              <a:rPr lang="en-US" sz="1800" b="1" dirty="0" smtClean="0">
                <a:latin typeface="Calibri" panose="020F0502020204030204" pitchFamily="34" charset="0"/>
              </a:rPr>
              <a:t>To Audience and movie industry sector :</a:t>
            </a:r>
          </a:p>
          <a:p>
            <a:pPr lvl="1" algn="just"/>
            <a:r>
              <a:rPr lang="en-US" sz="1800" dirty="0" smtClean="0">
                <a:latin typeface="Calibri" panose="020F0502020204030204" pitchFamily="34" charset="0"/>
              </a:rPr>
              <a:t>Based on positive and negative reviews movie ratings are given accordingly.</a:t>
            </a:r>
          </a:p>
          <a:p>
            <a:pPr algn="just"/>
            <a:r>
              <a:rPr lang="en-US" sz="1800" dirty="0" smtClean="0">
                <a:latin typeface="Calibri" panose="020F0502020204030204" pitchFamily="34" charset="0"/>
              </a:rPr>
              <a:t>Other than these two sectors this is also used in e-commerce, medical field etc.</a:t>
            </a:r>
            <a:endParaRPr lang="en-US" sz="1800" dirty="0">
              <a:latin typeface="Calibri" panose="020F0502020204030204" pitchFamily="34" charset="0"/>
            </a:endParaRPr>
          </a:p>
          <a:p>
            <a:pPr marL="457200" lvl="1" indent="0" algn="just">
              <a:buNone/>
            </a:pPr>
            <a:endParaRPr lang="en-US" sz="1800" dirty="0"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Novelty and contributions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92777" y="1358537"/>
            <a:ext cx="98102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b="1" dirty="0" smtClean="0">
                <a:latin typeface="Calibri" panose="020F0502020204030204" pitchFamily="34" charset="0"/>
              </a:rPr>
              <a:t>Novelty: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dirty="0" smtClean="0">
                <a:latin typeface="Calibri" panose="020F0502020204030204" pitchFamily="34" charset="0"/>
              </a:rPr>
              <a:t>The weighting is done by taking the combinations of term frequency and the statistical measures (Mutual Information, Odds ratio) variants .</a:t>
            </a:r>
          </a:p>
          <a:p>
            <a:pPr algn="just">
              <a:buFont typeface="Wingdings" pitchFamily="2" charset="2"/>
              <a:buChar char="Ø"/>
            </a:pPr>
            <a:endParaRPr lang="en-IN" dirty="0" smtClean="0">
              <a:latin typeface="Calibri" panose="020F0502020204030204" pitchFamily="34" charset="0"/>
            </a:endParaRPr>
          </a:p>
          <a:p>
            <a:pPr algn="just"/>
            <a:endParaRPr lang="en-IN" dirty="0" smtClean="0">
              <a:latin typeface="Calibri" panose="020F050202020403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704195"/>
              </p:ext>
            </p:extLst>
          </p:nvPr>
        </p:nvGraphicFramePr>
        <p:xfrm>
          <a:off x="4557197" y="2316480"/>
          <a:ext cx="3785139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1713"/>
                <a:gridCol w="1261713"/>
                <a:gridCol w="1261713"/>
              </a:tblGrid>
              <a:tr h="686367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Calibri" pitchFamily="34" charset="0"/>
                        </a:rPr>
                        <a:t>Term Frequency(TF) [A]</a:t>
                      </a:r>
                      <a:endParaRPr lang="en-IN" sz="14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Calibri" pitchFamily="34" charset="0"/>
                        </a:rPr>
                        <a:t>Statistical Measures [B]</a:t>
                      </a:r>
                      <a:endParaRPr lang="en-IN" sz="14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Calibri" pitchFamily="34" charset="0"/>
                        </a:rPr>
                        <a:t>Inferred weighting [A]*[B]</a:t>
                      </a:r>
                      <a:endParaRPr lang="en-IN" sz="140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486177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Calibri" pitchFamily="34" charset="0"/>
                        </a:rPr>
                        <a:t>Log of TF</a:t>
                      </a:r>
                      <a:endParaRPr lang="en-IN" sz="14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Calibri" pitchFamily="34" charset="0"/>
                        </a:rPr>
                        <a:t>Mutual Information</a:t>
                      </a:r>
                      <a:endParaRPr lang="en-IN" sz="14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Calibri" pitchFamily="34" charset="0"/>
                        </a:rPr>
                        <a:t>[1]</a:t>
                      </a:r>
                      <a:endParaRPr lang="en-IN" sz="140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285986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Calibri" pitchFamily="34" charset="0"/>
                        </a:rPr>
                        <a:t>Log of TF</a:t>
                      </a:r>
                      <a:endParaRPr lang="en-IN" sz="14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Calibri" pitchFamily="34" charset="0"/>
                        </a:rPr>
                        <a:t>Odds Ratio</a:t>
                      </a:r>
                      <a:endParaRPr lang="en-IN" sz="14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Calibri" pitchFamily="34" charset="0"/>
                        </a:rPr>
                        <a:t>[2]</a:t>
                      </a:r>
                      <a:endParaRPr lang="en-IN" sz="140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486177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Calibri" pitchFamily="34" charset="0"/>
                        </a:rPr>
                        <a:t>Normalization</a:t>
                      </a:r>
                      <a:r>
                        <a:rPr lang="en-IN" sz="1400" baseline="0" dirty="0" smtClean="0">
                          <a:latin typeface="Calibri" pitchFamily="34" charset="0"/>
                        </a:rPr>
                        <a:t> of TF</a:t>
                      </a:r>
                      <a:endParaRPr lang="en-IN" sz="14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Calibri" pitchFamily="34" charset="0"/>
                        </a:rPr>
                        <a:t>Mutual Information</a:t>
                      </a:r>
                      <a:endParaRPr lang="en-IN" sz="14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Calibri" pitchFamily="34" charset="0"/>
                        </a:rPr>
                        <a:t>[3]</a:t>
                      </a:r>
                      <a:endParaRPr lang="en-IN" sz="140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486177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Calibri" pitchFamily="34" charset="0"/>
                        </a:rPr>
                        <a:t>Normalization</a:t>
                      </a:r>
                      <a:r>
                        <a:rPr lang="en-IN" sz="1400" baseline="0" dirty="0" smtClean="0">
                          <a:latin typeface="Calibri" pitchFamily="34" charset="0"/>
                        </a:rPr>
                        <a:t> of TF</a:t>
                      </a:r>
                      <a:endParaRPr lang="en-IN" sz="14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Calibri" pitchFamily="34" charset="0"/>
                        </a:rPr>
                        <a:t>Odds Ratio</a:t>
                      </a:r>
                      <a:endParaRPr lang="en-IN" sz="14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Calibri" pitchFamily="34" charset="0"/>
                        </a:rPr>
                        <a:t>[4]</a:t>
                      </a:r>
                      <a:endParaRPr lang="en-IN" sz="1400" dirty="0">
                        <a:latin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7506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503</TotalTime>
  <Words>820</Words>
  <Application>Microsoft Office PowerPoint</Application>
  <PresentationFormat>Widescreen</PresentationFormat>
  <Paragraphs>134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Andalus</vt:lpstr>
      <vt:lpstr>Baskerville Old Face</vt:lpstr>
      <vt:lpstr>Calibri</vt:lpstr>
      <vt:lpstr>Lucida Sans Unicode</vt:lpstr>
      <vt:lpstr>Verdana</vt:lpstr>
      <vt:lpstr>Wingdings</vt:lpstr>
      <vt:lpstr>Wingdings 2</vt:lpstr>
      <vt:lpstr>Wingdings 3</vt:lpstr>
      <vt:lpstr>Concourse</vt:lpstr>
      <vt:lpstr>Inferred Feature weighting and Classification </vt:lpstr>
      <vt:lpstr>Introduction to Opinion Mining</vt:lpstr>
      <vt:lpstr>Existing Work</vt:lpstr>
      <vt:lpstr>Problem statement</vt:lpstr>
      <vt:lpstr>Corpus datasets</vt:lpstr>
      <vt:lpstr>Functional requirements analysis</vt:lpstr>
      <vt:lpstr>Data Flow description</vt:lpstr>
      <vt:lpstr>Evaluation of Algorithm  (Non functional requirements)</vt:lpstr>
      <vt:lpstr>Novelty and contributions</vt:lpstr>
      <vt:lpstr> Time schedule for various phases and team members responsibility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Supervised Feature weighting, Inference and Classification</dc:title>
  <dc:creator>raja sudheer</dc:creator>
  <cp:lastModifiedBy>raja sudheer</cp:lastModifiedBy>
  <cp:revision>72</cp:revision>
  <dcterms:created xsi:type="dcterms:W3CDTF">2014-12-31T05:20:58Z</dcterms:created>
  <dcterms:modified xsi:type="dcterms:W3CDTF">2015-01-02T10:41:38Z</dcterms:modified>
</cp:coreProperties>
</file>