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726F41-EE67-4B73-8437-42A139A55EB5}" type="datetimeFigureOut">
              <a:rPr lang="en-IN" smtClean="0"/>
              <a:t>14-07-2022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A0CBA52-0EA0-4787-8589-6ACC1229AC7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00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26F41-EE67-4B73-8437-42A139A55EB5}"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0CBA52-0EA0-4787-8589-6ACC1229AC7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04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26F41-EE67-4B73-8437-42A139A55EB5}"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0CBA52-0EA0-4787-8589-6ACC1229AC7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284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26F41-EE67-4B73-8437-42A139A55EB5}"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0CBA52-0EA0-4787-8589-6ACC1229AC7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825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726F41-EE67-4B73-8437-42A139A55EB5}"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0CBA52-0EA0-4787-8589-6ACC1229AC7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42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26F41-EE67-4B73-8437-42A139A55EB5}"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0CBA52-0EA0-4787-8589-6ACC1229AC7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778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726F41-EE67-4B73-8437-42A139A55EB5}" type="datetimeFigureOut">
              <a:rPr lang="en-IN" smtClean="0"/>
              <a:t>14-07-2022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0CBA52-0EA0-4787-8589-6ACC1229AC7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143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726F41-EE67-4B73-8437-42A139A55EB5}" type="datetimeFigureOut">
              <a:rPr lang="en-IN" smtClean="0"/>
              <a:t>14-07-2022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0CBA52-0EA0-4787-8589-6ACC1229AC7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74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26F41-EE67-4B73-8437-42A139A55EB5}" type="datetimeFigureOut">
              <a:rPr lang="en-IN" smtClean="0"/>
              <a:t>14-07-2022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0CBA52-0EA0-4787-8589-6ACC1229AC76}" type="slidenum">
              <a:rPr lang="en-IN" smtClean="0"/>
              <a:t>‹#›</a:t>
            </a:fld>
            <a:endParaRPr lang="en-IN"/>
          </a:p>
        </p:txBody>
      </p:sp>
    </p:spTree>
    <p:extLst>
      <p:ext uri="{BB962C8B-B14F-4D97-AF65-F5344CB8AC3E}">
        <p14:creationId xmlns:p14="http://schemas.microsoft.com/office/powerpoint/2010/main" val="227556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726F41-EE67-4B73-8437-42A139A55EB5}"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0CBA52-0EA0-4787-8589-6ACC1229AC7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318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726F41-EE67-4B73-8437-42A139A55EB5}" type="datetimeFigureOut">
              <a:rPr lang="en-IN" smtClean="0"/>
              <a:t>14-07-2022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A0CBA52-0EA0-4787-8589-6ACC1229AC7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510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726F41-EE67-4B73-8437-42A139A55EB5}" type="datetimeFigureOut">
              <a:rPr lang="en-IN" smtClean="0"/>
              <a:t>14-07-2022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A0CBA52-0EA0-4787-8589-6ACC1229AC7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701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EBBA-8E50-2AAF-748C-8E1818B50D2C}"/>
              </a:ext>
            </a:extLst>
          </p:cNvPr>
          <p:cNvSpPr>
            <a:spLocks noGrp="1"/>
          </p:cNvSpPr>
          <p:nvPr>
            <p:ph type="ctrTitle"/>
          </p:nvPr>
        </p:nvSpPr>
        <p:spPr>
          <a:xfrm>
            <a:off x="1165413" y="237521"/>
            <a:ext cx="10032876" cy="2156055"/>
          </a:xfrm>
        </p:spPr>
        <p:txBody>
          <a:bodyPr>
            <a:normAutofit/>
          </a:bodyPr>
          <a:lstStyle/>
          <a:p>
            <a:pPr algn="ctr"/>
            <a:r>
              <a:rPr lang="en-US" sz="4400" b="1" dirty="0">
                <a:latin typeface="Times New Roman" panose="02020603050405020304" pitchFamily="18" charset="0"/>
                <a:cs typeface="Times New Roman" panose="02020603050405020304" pitchFamily="18" charset="0"/>
              </a:rPr>
              <a:t>Doctor appointment booking system</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F70C41-640E-DE42-DDD0-8A94A389A772}"/>
              </a:ext>
            </a:extLst>
          </p:cNvPr>
          <p:cNvSpPr>
            <a:spLocks noGrp="1"/>
          </p:cNvSpPr>
          <p:nvPr>
            <p:ph type="subTitle" idx="1"/>
          </p:nvPr>
        </p:nvSpPr>
        <p:spPr>
          <a:xfrm>
            <a:off x="1828800" y="2626660"/>
            <a:ext cx="9226052" cy="1882166"/>
          </a:xfrm>
        </p:spPr>
        <p:txBody>
          <a:bodyPr/>
          <a:lstStyle/>
          <a:p>
            <a:endParaRPr lang="en-US" dirty="0"/>
          </a:p>
          <a:p>
            <a:endParaRPr lang="en-IN" dirty="0"/>
          </a:p>
        </p:txBody>
      </p:sp>
    </p:spTree>
    <p:extLst>
      <p:ext uri="{BB962C8B-B14F-4D97-AF65-F5344CB8AC3E}">
        <p14:creationId xmlns:p14="http://schemas.microsoft.com/office/powerpoint/2010/main" val="123004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CD87-3AE0-FE56-6EF7-DF6E4C91BBB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AC30E3B-8D41-B4A0-6490-2E535D13D4DD}"/>
              </a:ext>
            </a:extLst>
          </p:cNvPr>
          <p:cNvSpPr>
            <a:spLocks noGrp="1"/>
          </p:cNvSpPr>
          <p:nvPr>
            <p:ph idx="1"/>
          </p:nvPr>
        </p:nvSpPr>
        <p:spPr/>
        <p:txBody>
          <a:bodyPr>
            <a:normAutofit lnSpcReduction="10000"/>
          </a:bodyPr>
          <a:lstStyle/>
          <a:p>
            <a:r>
              <a:rPr lang="en-US" kern="50" dirty="0">
                <a:effectLst/>
                <a:latin typeface="Times New Roman" panose="02020603050405020304" pitchFamily="18" charset="0"/>
                <a:ea typeface="Calibri" panose="020F0502020204030204" pitchFamily="34" charset="0"/>
                <a:cs typeface="Times New Roman" panose="02020603050405020304" pitchFamily="18" charset="0"/>
              </a:rPr>
              <a:t>The proposed project is a smart appointment booking system that provides patients or any user an easy way of booking a doctor’s appointment online. This is a web based application that overcomes the issue of managing and booking appointments according to user’s choice or demands. The task sometimes becomes very tedious for the compounder or doctor himself in manually allotting appointments for the users as per their availability. Hence this project offers an effective solution where users can view various booking slots available and select the preferred date and time. The already booked space will be marked yellow and will not be available for anyone else for the specified time. This system also allows users to cancel their booking anytime. The application uses Asp.net as a front-end and </a:t>
            </a:r>
            <a:r>
              <a:rPr lang="en-US" kern="50" dirty="0" err="1">
                <a:effectLst/>
                <a:latin typeface="Times New Roman" panose="02020603050405020304" pitchFamily="18" charset="0"/>
                <a:ea typeface="Calibri" panose="020F0502020204030204" pitchFamily="34" charset="0"/>
                <a:cs typeface="Times New Roman" panose="02020603050405020304" pitchFamily="18" charset="0"/>
              </a:rPr>
              <a:t>sql</a:t>
            </a:r>
            <a:r>
              <a:rPr lang="en-US" kern="50" dirty="0">
                <a:effectLst/>
                <a:latin typeface="Times New Roman" panose="02020603050405020304" pitchFamily="18" charset="0"/>
                <a:ea typeface="Calibri" panose="020F0502020204030204" pitchFamily="34" charset="0"/>
                <a:cs typeface="Times New Roman" panose="02020603050405020304" pitchFamily="18" charset="0"/>
              </a:rPr>
              <a:t> database as the back-end.</a:t>
            </a:r>
            <a:endParaRPr lang="en-IN" kern="5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170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4528-995A-B6B0-7E30-479279B61433}"/>
              </a:ext>
            </a:extLst>
          </p:cNvPr>
          <p:cNvSpPr>
            <a:spLocks noGrp="1"/>
          </p:cNvSpPr>
          <p:nvPr>
            <p:ph type="title"/>
          </p:nvPr>
        </p:nvSpPr>
        <p:spPr>
          <a:xfrm>
            <a:off x="1559154" y="1207930"/>
            <a:ext cx="9603275" cy="1049235"/>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B6D73226-2E76-E710-7727-4DF27BA4C4E5}"/>
              </a:ext>
            </a:extLst>
          </p:cNvPr>
          <p:cNvSpPr>
            <a:spLocks noGrp="1"/>
          </p:cNvSpPr>
          <p:nvPr>
            <p:ph idx="1"/>
          </p:nvPr>
        </p:nvSpPr>
        <p:spPr>
          <a:xfrm>
            <a:off x="1478473" y="2199457"/>
            <a:ext cx="9603275" cy="3450613"/>
          </a:xfrm>
        </p:spPr>
        <p:txBody>
          <a:bodyPr>
            <a:normAutofit fontScale="25000" lnSpcReduction="20000"/>
          </a:bodyPr>
          <a:lstStyle/>
          <a:p>
            <a:pPr marL="342900" lvl="0" indent="-342900">
              <a:lnSpc>
                <a:spcPct val="115000"/>
              </a:lnSpc>
              <a:buFont typeface="Wingdings" panose="05000000000000000000" pitchFamily="2" charset="2"/>
              <a:buChar char=""/>
            </a:pPr>
            <a:r>
              <a:rPr lang="en-US" sz="8000" b="1"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Admin Login</a:t>
            </a:r>
            <a:endParaRPr lang="en-IN" sz="80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8000" b="1"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User login/registration</a:t>
            </a:r>
            <a:endParaRPr lang="en-IN" sz="80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8000" b="1"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Three clinic areas</a:t>
            </a:r>
            <a:endParaRPr lang="en-IN" sz="80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8000" b="1"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Appointment availability check</a:t>
            </a:r>
            <a:endParaRPr lang="en-IN" sz="80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8000" b="1"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Appointment booking online for date and time</a:t>
            </a:r>
            <a:endParaRPr lang="en-IN" sz="80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8000" b="1"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Automatic cost calculation</a:t>
            </a:r>
            <a:endParaRPr lang="en-IN" sz="80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8000" b="1"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Booking cancellation</a:t>
            </a:r>
            <a:endParaRPr lang="en-IN" sz="80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8000" b="1"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Email on appointment booking</a:t>
            </a:r>
            <a:endParaRPr lang="en-IN" sz="80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8000" b="1"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Feedback</a:t>
            </a:r>
            <a:endParaRPr lang="en-IN" sz="80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8000" b="1"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8000" kern="5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937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22F2-97B0-F83F-7B69-E51B1CDF4C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3F0F8F-4B44-4BC5-77A0-343E016C1C95}"/>
              </a:ext>
            </a:extLst>
          </p:cNvPr>
          <p:cNvSpPr>
            <a:spLocks noGrp="1"/>
          </p:cNvSpPr>
          <p:nvPr>
            <p:ph sz="half" idx="1"/>
          </p:nvPr>
        </p:nvSpPr>
        <p:spPr>
          <a:xfrm>
            <a:off x="1449217" y="2252925"/>
            <a:ext cx="4645152" cy="3520346"/>
          </a:xfrm>
        </p:spPr>
        <p:txBody>
          <a:bodyPr/>
          <a:lstStyle/>
          <a:p>
            <a:pPr>
              <a:lnSpc>
                <a:spcPct val="115000"/>
              </a:lnSpc>
              <a:spcAft>
                <a:spcPts val="1000"/>
              </a:spcAft>
            </a:pPr>
            <a:r>
              <a:rPr lang="en-US" sz="1800" b="1" kern="50" dirty="0">
                <a:solidFill>
                  <a:srgbClr val="373737"/>
                </a:solidFill>
                <a:effectLst/>
                <a:latin typeface="Calibri" panose="020F0502020204030204" pitchFamily="34" charset="0"/>
                <a:ea typeface="Calibri" panose="020F0502020204030204" pitchFamily="34" charset="0"/>
                <a:cs typeface="Arial" panose="020B0604020202020204" pitchFamily="34" charset="0"/>
              </a:rPr>
              <a:t>User side functionality:</a:t>
            </a:r>
            <a:endParaRPr lang="en-IN" sz="1800" kern="50" dirty="0">
              <a:effectLst/>
              <a:latin typeface="Calibri" panose="020F0502020204030204" pitchFamily="34" charset="0"/>
              <a:ea typeface="Calibri" panose="020F0502020204030204" pitchFamily="34" charset="0"/>
            </a:endParaRPr>
          </a:p>
          <a:p>
            <a:pPr marL="342900" lvl="0" indent="-342900">
              <a:lnSpc>
                <a:spcPct val="115000"/>
              </a:lnSpc>
              <a:buFont typeface="Wingdings" panose="05000000000000000000" pitchFamily="2" charset="2"/>
              <a:buChar char=""/>
            </a:pPr>
            <a:r>
              <a:rPr lang="en-US" sz="1800"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Book appointment</a:t>
            </a:r>
            <a:endParaRPr lang="en-IN" sz="18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Cancellation</a:t>
            </a:r>
            <a:endParaRPr lang="en-IN" sz="18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Receipt </a:t>
            </a:r>
            <a:endParaRPr lang="en-IN" sz="18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Feedback</a:t>
            </a:r>
            <a:endParaRPr lang="en-IN" sz="18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Recharge Account</a:t>
            </a:r>
            <a:endParaRPr lang="en-IN" sz="1800" kern="5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C531C5C0-D7D1-447D-20E6-ADB675CD5BEE}"/>
              </a:ext>
            </a:extLst>
          </p:cNvPr>
          <p:cNvSpPr>
            <a:spLocks noGrp="1"/>
          </p:cNvSpPr>
          <p:nvPr>
            <p:ph sz="half" idx="2"/>
          </p:nvPr>
        </p:nvSpPr>
        <p:spPr>
          <a:xfrm>
            <a:off x="6409700" y="2331751"/>
            <a:ext cx="4645152" cy="3441520"/>
          </a:xfrm>
        </p:spPr>
        <p:txBody>
          <a:bodyPr/>
          <a:lstStyle/>
          <a:p>
            <a:pPr>
              <a:lnSpc>
                <a:spcPct val="115000"/>
              </a:lnSpc>
              <a:spcAft>
                <a:spcPts val="1000"/>
              </a:spcAft>
            </a:pPr>
            <a:r>
              <a:rPr lang="en-US" sz="1800" b="1" kern="50" dirty="0">
                <a:solidFill>
                  <a:srgbClr val="373737"/>
                </a:solidFill>
                <a:effectLst/>
                <a:latin typeface="Calibri" panose="020F0502020204030204" pitchFamily="34" charset="0"/>
                <a:ea typeface="Calibri" panose="020F0502020204030204" pitchFamily="34" charset="0"/>
                <a:cs typeface="Arial" panose="020B0604020202020204" pitchFamily="34" charset="0"/>
              </a:rPr>
              <a:t>Admin side functionality:</a:t>
            </a:r>
          </a:p>
          <a:p>
            <a:pPr marL="342900" lvl="0" indent="-342900">
              <a:lnSpc>
                <a:spcPct val="115000"/>
              </a:lnSpc>
              <a:buFont typeface="Wingdings" panose="05000000000000000000" pitchFamily="2" charset="2"/>
              <a:buChar char=""/>
            </a:pPr>
            <a:r>
              <a:rPr lang="en-US" sz="1800"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Administers booked </a:t>
            </a:r>
            <a:endParaRPr lang="en-IN" sz="18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Cancellation</a:t>
            </a:r>
            <a:endParaRPr lang="en-IN" sz="18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View User Data</a:t>
            </a:r>
            <a:endParaRPr lang="en-IN" sz="18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kern="50" dirty="0">
                <a:solidFill>
                  <a:srgbClr val="373737"/>
                </a:solidFill>
                <a:effectLst/>
                <a:latin typeface="Times New Roman" panose="02020603050405020304" pitchFamily="18" charset="0"/>
                <a:ea typeface="Calibri" panose="020F0502020204030204" pitchFamily="34" charset="0"/>
                <a:cs typeface="Times New Roman" panose="02020603050405020304" pitchFamily="18" charset="0"/>
              </a:rPr>
              <a:t>Feedback view and reply</a:t>
            </a:r>
            <a:endParaRPr lang="en-IN" sz="18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800" kern="5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3663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4A2C-D646-4AC7-0456-1CD0EFC9CBE2}"/>
              </a:ext>
            </a:extLst>
          </p:cNvPr>
          <p:cNvSpPr>
            <a:spLocks noGrp="1"/>
          </p:cNvSpPr>
          <p:nvPr>
            <p:ph type="title"/>
          </p:nvPr>
        </p:nvSpPr>
        <p:spPr/>
        <p:txBody>
          <a:bodyPr/>
          <a:lstStyle/>
          <a:p>
            <a:r>
              <a:rPr lang="en-IN" sz="3200" dirty="0">
                <a:latin typeface="Times New Roman" pitchFamily="18" charset="0"/>
                <a:cs typeface="Times New Roman" pitchFamily="18" charset="0"/>
              </a:rPr>
              <a:t>System Requirement specification</a:t>
            </a:r>
            <a:br>
              <a:rPr lang="en-IN" sz="32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86182D6B-C998-7B45-FB3B-40B2D55506C9}"/>
              </a:ext>
            </a:extLst>
          </p:cNvPr>
          <p:cNvSpPr>
            <a:spLocks noGrp="1"/>
          </p:cNvSpPr>
          <p:nvPr>
            <p:ph sz="half" idx="1"/>
          </p:nvPr>
        </p:nvSpPr>
        <p:spPr/>
        <p:txBody>
          <a:bodyPr>
            <a:normAutofit fontScale="92500" lnSpcReduction="10000"/>
          </a:bodyPr>
          <a:lstStyle/>
          <a:p>
            <a:pPr>
              <a:lnSpc>
                <a:spcPct val="115000"/>
              </a:lnSpc>
              <a:spcAft>
                <a:spcPts val="1000"/>
              </a:spcAft>
            </a:pPr>
            <a:r>
              <a:rPr lang="en-US" sz="1900" b="1" kern="50" dirty="0">
                <a:effectLst/>
                <a:latin typeface="Calibri" panose="020F0502020204030204" pitchFamily="34" charset="0"/>
                <a:ea typeface="Calibri" panose="020F0502020204030204" pitchFamily="34" charset="0"/>
              </a:rPr>
              <a:t>Software Requirements</a:t>
            </a:r>
            <a:r>
              <a:rPr lang="en-US" sz="1800" b="1" kern="50" dirty="0">
                <a:effectLst/>
                <a:latin typeface="Calibri" panose="020F0502020204030204" pitchFamily="34" charset="0"/>
                <a:ea typeface="Calibri" panose="020F0502020204030204" pitchFamily="34" charset="0"/>
              </a:rPr>
              <a:t>:</a:t>
            </a:r>
            <a:endParaRPr lang="en-IN" sz="1800" kern="50" dirty="0">
              <a:effectLst/>
              <a:latin typeface="Calibri" panose="020F0502020204030204" pitchFamily="34" charset="0"/>
              <a:ea typeface="Calibri" panose="020F0502020204030204" pitchFamily="34" charset="0"/>
            </a:endParaRPr>
          </a:p>
          <a:p>
            <a:pPr marL="342900" lvl="0" indent="-342900">
              <a:lnSpc>
                <a:spcPct val="115000"/>
              </a:lnSpc>
              <a:buFont typeface="Wingdings" panose="05000000000000000000" pitchFamily="2" charset="2"/>
              <a:buChar char=""/>
            </a:pPr>
            <a:r>
              <a:rPr lang="en-US" sz="1900" kern="50" dirty="0">
                <a:effectLst/>
                <a:latin typeface="Times New Roman" panose="02020603050405020304" pitchFamily="18" charset="0"/>
                <a:ea typeface="Calibri" panose="020F0502020204030204" pitchFamily="34" charset="0"/>
                <a:cs typeface="Times New Roman" panose="02020603050405020304" pitchFamily="18" charset="0"/>
              </a:rPr>
              <a:t>Windows 10 </a:t>
            </a:r>
            <a:endParaRPr lang="en-IN" sz="19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900" kern="50" dirty="0">
                <a:effectLst/>
                <a:latin typeface="Times New Roman" panose="02020603050405020304" pitchFamily="18" charset="0"/>
                <a:ea typeface="Calibri" panose="020F0502020204030204" pitchFamily="34" charset="0"/>
                <a:cs typeface="Times New Roman" panose="02020603050405020304" pitchFamily="18" charset="0"/>
              </a:rPr>
              <a:t>Eclipse</a:t>
            </a:r>
            <a:endParaRPr lang="en-IN" sz="19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900" kern="50" dirty="0">
                <a:effectLst/>
                <a:latin typeface="Times New Roman" panose="02020603050405020304" pitchFamily="18" charset="0"/>
                <a:ea typeface="Calibri" panose="020F0502020204030204" pitchFamily="34" charset="0"/>
                <a:cs typeface="Times New Roman" panose="02020603050405020304" pitchFamily="18" charset="0"/>
              </a:rPr>
              <a:t>Visual studio Code</a:t>
            </a:r>
            <a:endParaRPr lang="en-IN" sz="19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900" kern="50" dirty="0">
                <a:effectLst/>
                <a:latin typeface="Times New Roman" panose="02020603050405020304" pitchFamily="18" charset="0"/>
                <a:ea typeface="Calibri" panose="020F0502020204030204" pitchFamily="34" charset="0"/>
                <a:cs typeface="Times New Roman" panose="02020603050405020304" pitchFamily="18" charset="0"/>
              </a:rPr>
              <a:t>Google chrome browser</a:t>
            </a:r>
            <a:endParaRPr lang="en-IN" sz="19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900" kern="50" dirty="0" err="1">
                <a:effectLst/>
                <a:latin typeface="Times New Roman" panose="02020603050405020304" pitchFamily="18" charset="0"/>
                <a:ea typeface="Calibri" panose="020F0502020204030204" pitchFamily="34" charset="0"/>
                <a:cs typeface="Times New Roman" panose="02020603050405020304" pitchFamily="18" charset="0"/>
              </a:rPr>
              <a:t>JavaSpringboot</a:t>
            </a:r>
            <a:r>
              <a:rPr lang="en-US" sz="1900" kern="50" dirty="0">
                <a:effectLst/>
                <a:latin typeface="Times New Roman" panose="02020603050405020304" pitchFamily="18" charset="0"/>
                <a:ea typeface="Calibri" panose="020F0502020204030204" pitchFamily="34" charset="0"/>
                <a:cs typeface="Times New Roman" panose="02020603050405020304" pitchFamily="18" charset="0"/>
              </a:rPr>
              <a:t>/Microservices/Angular/HTML</a:t>
            </a:r>
            <a:endParaRPr lang="en-IN" sz="19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900" kern="50" dirty="0">
                <a:effectLst/>
                <a:latin typeface="Times New Roman" panose="02020603050405020304" pitchFamily="18" charset="0"/>
                <a:ea typeface="Calibri" panose="020F0502020204030204" pitchFamily="34" charset="0"/>
                <a:cs typeface="Times New Roman" panose="02020603050405020304" pitchFamily="18" charset="0"/>
              </a:rPr>
              <a:t>Azure</a:t>
            </a:r>
          </a:p>
          <a:p>
            <a:pPr marL="0" indent="0">
              <a:buNone/>
            </a:pPr>
            <a:endParaRPr lang="en-IN" dirty="0"/>
          </a:p>
        </p:txBody>
      </p:sp>
      <p:sp>
        <p:nvSpPr>
          <p:cNvPr id="4" name="Content Placeholder 3">
            <a:extLst>
              <a:ext uri="{FF2B5EF4-FFF2-40B4-BE49-F238E27FC236}">
                <a16:creationId xmlns:a16="http://schemas.microsoft.com/office/drawing/2014/main" id="{321A24A1-0B96-5A32-3107-FEAFD918B42A}"/>
              </a:ext>
            </a:extLst>
          </p:cNvPr>
          <p:cNvSpPr>
            <a:spLocks noGrp="1"/>
          </p:cNvSpPr>
          <p:nvPr>
            <p:ph sz="half" idx="2"/>
          </p:nvPr>
        </p:nvSpPr>
        <p:spPr/>
        <p:txBody>
          <a:bodyPr>
            <a:normAutofit fontScale="92500" lnSpcReduction="10000"/>
          </a:bodyPr>
          <a:lstStyle/>
          <a:p>
            <a:pPr>
              <a:lnSpc>
                <a:spcPct val="115000"/>
              </a:lnSpc>
              <a:spcAft>
                <a:spcPts val="1000"/>
              </a:spcAft>
            </a:pPr>
            <a:r>
              <a:rPr lang="en-US" sz="1900" b="1" kern="50" dirty="0">
                <a:effectLst/>
                <a:latin typeface="Calibri" panose="020F0502020204030204" pitchFamily="34" charset="0"/>
                <a:ea typeface="Calibri" panose="020F0502020204030204" pitchFamily="34" charset="0"/>
              </a:rPr>
              <a:t>Hardware Components:</a:t>
            </a:r>
            <a:endParaRPr lang="en-IN" sz="1900" kern="5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Wingdings" panose="05000000000000000000" pitchFamily="2" charset="2"/>
              <a:buChar char=""/>
              <a:tabLst>
                <a:tab pos="533400" algn="l"/>
              </a:tabLst>
            </a:pPr>
            <a:r>
              <a:rPr lang="en-US" sz="1900" kern="50" dirty="0">
                <a:effectLst/>
                <a:latin typeface="Times New Roman" panose="02020603050405020304" pitchFamily="18" charset="0"/>
                <a:ea typeface="Calibri" panose="020F0502020204030204" pitchFamily="34" charset="0"/>
                <a:cs typeface="Times New Roman" panose="02020603050405020304" pitchFamily="18" charset="0"/>
              </a:rPr>
              <a:t>Processor – i3</a:t>
            </a:r>
            <a:endParaRPr lang="en-IN" sz="19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533400" algn="l"/>
              </a:tabLst>
            </a:pPr>
            <a:r>
              <a:rPr lang="en-US" sz="1900" kern="50" dirty="0">
                <a:effectLst/>
                <a:latin typeface="Times New Roman" panose="02020603050405020304" pitchFamily="18" charset="0"/>
                <a:ea typeface="Calibri" panose="020F0502020204030204" pitchFamily="34" charset="0"/>
                <a:cs typeface="Times New Roman" panose="02020603050405020304" pitchFamily="18" charset="0"/>
              </a:rPr>
              <a:t>Hard Disk – 5 GB</a:t>
            </a:r>
            <a:endParaRPr lang="en-IN" sz="19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533400" algn="l"/>
              </a:tabLst>
            </a:pPr>
            <a:r>
              <a:rPr lang="en-US" sz="1900" kern="50" dirty="0">
                <a:effectLst/>
                <a:latin typeface="Times New Roman" panose="02020603050405020304" pitchFamily="18" charset="0"/>
                <a:ea typeface="Calibri" panose="020F0502020204030204" pitchFamily="34" charset="0"/>
                <a:cs typeface="Times New Roman" panose="02020603050405020304" pitchFamily="18" charset="0"/>
              </a:rPr>
              <a:t>Memory – 1GB RAM</a:t>
            </a:r>
            <a:endParaRPr lang="en-IN" sz="1900" kern="50" dirty="0">
              <a:effectLst/>
              <a:latin typeface="Times New Roman" panose="02020603050405020304" pitchFamily="18" charset="0"/>
              <a:ea typeface="Calibri" panose="020F0502020204030204" pitchFamily="34" charset="0"/>
              <a:cs typeface="Times New Roman" panose="02020603050405020304" pitchFamily="18" charset="0"/>
            </a:endParaRPr>
          </a:p>
          <a:p>
            <a:pPr marL="533400">
              <a:lnSpc>
                <a:spcPct val="115000"/>
              </a:lnSpc>
              <a:spcAft>
                <a:spcPts val="1000"/>
              </a:spcAft>
            </a:pPr>
            <a:r>
              <a:rPr lang="en-US" sz="1900" kern="5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900" kern="5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358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6030-0743-5D62-13E2-3430F462F2D5}"/>
              </a:ext>
            </a:extLst>
          </p:cNvPr>
          <p:cNvSpPr>
            <a:spLocks noGrp="1"/>
          </p:cNvSpPr>
          <p:nvPr>
            <p:ph type="title"/>
          </p:nvPr>
        </p:nvSpPr>
        <p:spPr/>
        <p:txBody>
          <a:bodyPr/>
          <a:lstStyle/>
          <a:p>
            <a:r>
              <a:rPr lang="en-US" dirty="0"/>
              <a:t>Advantages                       disadvantages</a:t>
            </a:r>
            <a:endParaRPr lang="en-IN" dirty="0"/>
          </a:p>
        </p:txBody>
      </p:sp>
      <p:sp>
        <p:nvSpPr>
          <p:cNvPr id="3" name="Content Placeholder 2">
            <a:extLst>
              <a:ext uri="{FF2B5EF4-FFF2-40B4-BE49-F238E27FC236}">
                <a16:creationId xmlns:a16="http://schemas.microsoft.com/office/drawing/2014/main" id="{04C3B415-BD48-8888-0C4E-327FC2F86E46}"/>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This system helps to reduce the waiting time of the patient.</a:t>
            </a:r>
          </a:p>
          <a:p>
            <a:r>
              <a:rPr lang="en-US" dirty="0">
                <a:latin typeface="Times New Roman" panose="02020603050405020304" pitchFamily="18" charset="0"/>
                <a:cs typeface="Times New Roman" panose="02020603050405020304" pitchFamily="18" charset="0"/>
              </a:rPr>
              <a:t>User can select the appointment time according to his preference</a:t>
            </a:r>
            <a:r>
              <a:rPr lang="en-US" dirty="0"/>
              <a:t>.</a:t>
            </a:r>
            <a:endParaRPr lang="en-IN" dirty="0"/>
          </a:p>
        </p:txBody>
      </p:sp>
      <p:sp>
        <p:nvSpPr>
          <p:cNvPr id="4" name="Content Placeholder 3">
            <a:extLst>
              <a:ext uri="{FF2B5EF4-FFF2-40B4-BE49-F238E27FC236}">
                <a16:creationId xmlns:a16="http://schemas.microsoft.com/office/drawing/2014/main" id="{8A577AB3-BE9B-C770-DB61-01072D9CD7C7}"/>
              </a:ext>
            </a:extLst>
          </p:cNvPr>
          <p:cNvSpPr>
            <a:spLocks noGrp="1"/>
          </p:cNvSpPr>
          <p:nvPr>
            <p:ph sz="half" idx="2"/>
          </p:nvPr>
        </p:nvSpPr>
        <p:spPr/>
        <p:txBody>
          <a:bodyPr/>
          <a:lstStyle/>
          <a:p>
            <a:r>
              <a:rPr lang="en-US" kern="50" dirty="0">
                <a:effectLst/>
                <a:latin typeface="Times New Roman" panose="02020603050405020304" pitchFamily="18" charset="0"/>
                <a:ea typeface="Calibri" panose="020F0502020204030204" pitchFamily="34" charset="0"/>
                <a:cs typeface="Times New Roman" panose="02020603050405020304" pitchFamily="18" charset="0"/>
              </a:rPr>
              <a:t>It requires an internet connection</a:t>
            </a:r>
            <a:r>
              <a:rPr lang="en-US" sz="1800" kern="50" dirty="0">
                <a:effectLst/>
                <a:latin typeface="Symbol" panose="05050102010706020507" pitchFamily="18" charset="2"/>
                <a:ea typeface="Calibri" panose="020F0502020204030204" pitchFamily="34" charset="0"/>
              </a:rPr>
              <a:t>.</a:t>
            </a:r>
            <a:endParaRPr lang="en-IN" sz="1800" kern="50" dirty="0">
              <a:effectLst/>
              <a:latin typeface="Symbol" panose="05050102010706020507" pitchFamily="18" charset="2"/>
              <a:ea typeface="Calibri" panose="020F0502020204030204" pitchFamily="34" charset="0"/>
            </a:endParaRPr>
          </a:p>
          <a:p>
            <a:endParaRPr lang="en-IN" dirty="0"/>
          </a:p>
        </p:txBody>
      </p:sp>
    </p:spTree>
    <p:extLst>
      <p:ext uri="{BB962C8B-B14F-4D97-AF65-F5344CB8AC3E}">
        <p14:creationId xmlns:p14="http://schemas.microsoft.com/office/powerpoint/2010/main" val="423008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8CE8-D3DD-ABB1-FCED-96459FF356E9}"/>
              </a:ext>
            </a:extLst>
          </p:cNvPr>
          <p:cNvSpPr>
            <a:spLocks noGrp="1"/>
          </p:cNvSpPr>
          <p:nvPr>
            <p:ph type="title"/>
          </p:nvPr>
        </p:nvSpPr>
        <p:spPr>
          <a:xfrm>
            <a:off x="3450709" y="2095436"/>
            <a:ext cx="9603275" cy="1049235"/>
          </a:xfrm>
        </p:spPr>
        <p:txBody>
          <a:bodyPr>
            <a:normAutofit/>
          </a:bodyPr>
          <a:lstStyle/>
          <a:p>
            <a:r>
              <a:rPr lang="en-US" sz="4800" dirty="0">
                <a:latin typeface="Cooper Black" panose="0208090404030B020404" pitchFamily="18" charset="0"/>
              </a:rPr>
              <a:t>Thank you</a:t>
            </a:r>
            <a:endParaRPr lang="en-IN" sz="4800" dirty="0">
              <a:latin typeface="Cooper Black" panose="0208090404030B020404" pitchFamily="18" charset="0"/>
            </a:endParaRPr>
          </a:p>
        </p:txBody>
      </p:sp>
    </p:spTree>
    <p:extLst>
      <p:ext uri="{BB962C8B-B14F-4D97-AF65-F5344CB8AC3E}">
        <p14:creationId xmlns:p14="http://schemas.microsoft.com/office/powerpoint/2010/main" val="4498403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64</TotalTime>
  <Words>276</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Cooper Black</vt:lpstr>
      <vt:lpstr>Gill Sans MT</vt:lpstr>
      <vt:lpstr>Symbol</vt:lpstr>
      <vt:lpstr>Times New Roman</vt:lpstr>
      <vt:lpstr>Wingdings</vt:lpstr>
      <vt:lpstr>Gallery</vt:lpstr>
      <vt:lpstr>Doctor appointment booking system</vt:lpstr>
      <vt:lpstr>abstract</vt:lpstr>
      <vt:lpstr>modules</vt:lpstr>
      <vt:lpstr>PowerPoint Presentation</vt:lpstr>
      <vt:lpstr>System Requirement specification </vt:lpstr>
      <vt:lpstr>Advantages                       disadvantages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appointment booking system</dc:title>
  <dc:creator>dhakshayanipadala@outlook.com</dc:creator>
  <cp:lastModifiedBy>dhakshayanipadala@outlook.com</cp:lastModifiedBy>
  <cp:revision>2</cp:revision>
  <dcterms:created xsi:type="dcterms:W3CDTF">2022-07-13T06:54:05Z</dcterms:created>
  <dcterms:modified xsi:type="dcterms:W3CDTF">2022-07-14T04:37:59Z</dcterms:modified>
</cp:coreProperties>
</file>