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324" r:id="rId3"/>
    <p:sldId id="314" r:id="rId4"/>
    <p:sldId id="315" r:id="rId5"/>
    <p:sldId id="320" r:id="rId6"/>
    <p:sldId id="317" r:id="rId7"/>
    <p:sldId id="32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F2685A"/>
    <a:srgbClr val="84BD57"/>
    <a:srgbClr val="C2C2C9"/>
    <a:srgbClr val="F9A759"/>
    <a:srgbClr val="00B0F0"/>
    <a:srgbClr val="F1F6F8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>
        <p:scale>
          <a:sx n="155" d="100"/>
          <a:sy n="155" d="100"/>
        </p:scale>
        <p:origin x="-414" y="-12"/>
      </p:cViewPr>
      <p:guideLst>
        <p:guide orient="horz" pos="1714"/>
        <p:guide pos="31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3048"/>
        <p:guide pos="23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415-CAD4-4010-82F8-D06B85EB58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5B-BB50-402A-BEC3-F143D98C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0569-685A-4BDA-B28B-035309B2045B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DDED-3E2C-4902-B6AF-83316DAF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385060" y="1445260"/>
            <a:ext cx="5655945" cy="2344420"/>
          </a:xfrm>
          <a:prstGeom prst="roundRect">
            <a:avLst>
              <a:gd name="adj" fmla="val 13128"/>
            </a:avLst>
          </a:prstGeom>
          <a:solidFill>
            <a:schemeClr val="bg1"/>
          </a:solidFill>
          <a:ln w="5080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4763" y="1588"/>
            <a:ext cx="91392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89307" y="4453192"/>
            <a:ext cx="483840" cy="480758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26" name="Freeform 8"/>
            <p:cNvSpPr/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5400000">
            <a:off x="-547052" y="756603"/>
            <a:ext cx="1410970" cy="306705"/>
            <a:chOff x="12070" y="-24"/>
            <a:chExt cx="2222" cy="483"/>
          </a:xfrm>
        </p:grpSpPr>
        <p:grpSp>
          <p:nvGrpSpPr>
            <p:cNvPr id="35" name="Group 34"/>
            <p:cNvGrpSpPr/>
            <p:nvPr/>
          </p:nvGrpSpPr>
          <p:grpSpPr>
            <a:xfrm>
              <a:off x="12070" y="120"/>
              <a:ext cx="203" cy="196"/>
              <a:chOff x="4616450" y="1549401"/>
              <a:chExt cx="215900" cy="207963"/>
            </a:xfrm>
            <a:solidFill>
              <a:srgbClr val="F2685A"/>
            </a:solidFill>
          </p:grpSpPr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2181" y="-24"/>
              <a:ext cx="2111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2685A"/>
                  </a:solidFill>
                  <a:ea typeface="Open Sans" pitchFamily="34" charset="0"/>
                  <a:cs typeface="Open Sans" pitchFamily="34" charset="0"/>
                </a:rPr>
                <a:t> JET.Technology</a:t>
              </a:r>
              <a:endParaRPr lang="en-US" sz="1050">
                <a:solidFill>
                  <a:srgbClr val="F2685A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080" y="1905"/>
            <a:ext cx="783590" cy="371475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8670" y="1905"/>
            <a:ext cx="42792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总的应用架构愿景</a:t>
            </a:r>
          </a:p>
          <a:p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63920" y="2075180"/>
            <a:ext cx="1617980" cy="1243330"/>
          </a:xfrm>
          <a:prstGeom prst="roundRect">
            <a:avLst>
              <a:gd name="adj" fmla="val 10725"/>
            </a:avLst>
          </a:prstGeom>
          <a:solidFill>
            <a:srgbClr val="84BD57"/>
          </a:solidFill>
          <a:ln w="12700">
            <a:noFill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数据中心</a:t>
            </a:r>
          </a:p>
          <a:p>
            <a:pPr algn="ctr"/>
            <a:r>
              <a:rPr lang="en-US" altLang="zh-CN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数据仓库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45460" y="2073910"/>
            <a:ext cx="2656205" cy="85471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4615" y="2075180"/>
            <a:ext cx="937895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服务</a:t>
            </a:r>
          </a:p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204845" y="2427605"/>
            <a:ext cx="66040" cy="321310"/>
          </a:xfrm>
          <a:prstGeom prst="roundRect">
            <a:avLst/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1065" y="2427605"/>
            <a:ext cx="946150" cy="321310"/>
          </a:xfrm>
          <a:prstGeom prst="roundRect">
            <a:avLst/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SAAS</a:t>
            </a:r>
            <a:endParaRPr lang="en-US" altLang="zh-CN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46905" y="2427605"/>
            <a:ext cx="1129030" cy="321310"/>
          </a:xfrm>
          <a:prstGeom prst="roundRect">
            <a:avLst/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 smtClean="0">
                <a:sym typeface="+mn-ea"/>
              </a:rPr>
              <a:t>Dcjet</a:t>
            </a:r>
            <a:r>
              <a:rPr lang="en-US" altLang="zh-CN" sz="1400" dirty="0" smtClean="0">
                <a:sym typeface="+mn-ea"/>
              </a:rPr>
              <a:t> APIs</a:t>
            </a:r>
            <a:r>
              <a:rPr lang="en-US" altLang="zh-CN" sz="14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            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762250" y="1753235"/>
            <a:ext cx="1162685" cy="103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Pa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as</a:t>
            </a:r>
            <a:r>
              <a:rPr lang="zh-CN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平台</a:t>
            </a:r>
          </a:p>
          <a:p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en-US" altLang="zh-CN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632075" y="1753235"/>
            <a:ext cx="5180965" cy="1795780"/>
          </a:xfrm>
          <a:prstGeom prst="roundRect">
            <a:avLst>
              <a:gd name="adj" fmla="val 13128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45460" y="3010535"/>
            <a:ext cx="2656205" cy="306705"/>
          </a:xfrm>
          <a:prstGeom prst="roundRect">
            <a:avLst>
              <a:gd name="adj" fmla="val 49777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管控中心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19780" y="2427605"/>
            <a:ext cx="66040" cy="32131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04845" y="2427605"/>
            <a:ext cx="66040" cy="32131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2250" y="1445260"/>
            <a:ext cx="1162685" cy="103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公有云</a:t>
            </a:r>
          </a:p>
          <a:p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en-US" altLang="zh-CN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84885" y="2426335"/>
            <a:ext cx="1219200" cy="304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企业用户使用</a:t>
            </a:r>
          </a:p>
        </p:txBody>
      </p:sp>
      <p:cxnSp>
        <p:nvCxnSpPr>
          <p:cNvPr id="48" name="直接箭头连接符 47"/>
          <p:cNvCxnSpPr>
            <a:endCxn id="44" idx="3"/>
          </p:cNvCxnSpPr>
          <p:nvPr/>
        </p:nvCxnSpPr>
        <p:spPr>
          <a:xfrm flipH="1">
            <a:off x="2204085" y="2578100"/>
            <a:ext cx="887095" cy="6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045460" y="785495"/>
            <a:ext cx="1219200" cy="304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外部用户使用</a:t>
            </a:r>
          </a:p>
        </p:txBody>
      </p:sp>
      <p:sp>
        <p:nvSpPr>
          <p:cNvPr id="59" name="矩形 58"/>
          <p:cNvSpPr/>
          <p:nvPr/>
        </p:nvSpPr>
        <p:spPr>
          <a:xfrm>
            <a:off x="4482465" y="785495"/>
            <a:ext cx="1219200" cy="304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外部系统调用</a:t>
            </a: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3924935" y="1089660"/>
            <a:ext cx="0" cy="13246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5092065" y="1089660"/>
            <a:ext cx="0" cy="13246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686175" y="4178300"/>
            <a:ext cx="1501775" cy="304800"/>
          </a:xfrm>
          <a:prstGeom prst="rect">
            <a:avLst/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运维及内部管理</a:t>
            </a:r>
          </a:p>
        </p:txBody>
      </p:sp>
      <p:cxnSp>
        <p:nvCxnSpPr>
          <p:cNvPr id="71" name="直接箭头连接符 70"/>
          <p:cNvCxnSpPr>
            <a:stCxn id="31" idx="2"/>
          </p:cNvCxnSpPr>
          <p:nvPr/>
        </p:nvCxnSpPr>
        <p:spPr>
          <a:xfrm>
            <a:off x="4373880" y="3317240"/>
            <a:ext cx="0" cy="869950"/>
          </a:xfrm>
          <a:prstGeom prst="straightConnector1">
            <a:avLst/>
          </a:prstGeom>
          <a:ln>
            <a:solidFill>
              <a:srgbClr val="F2685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963920" y="4178300"/>
            <a:ext cx="1501775" cy="304800"/>
          </a:xfrm>
          <a:prstGeom prst="rect">
            <a:avLst/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海关内部系统</a:t>
            </a:r>
          </a:p>
        </p:txBody>
      </p:sp>
      <p:sp>
        <p:nvSpPr>
          <p:cNvPr id="73" name="矩形 72"/>
          <p:cNvSpPr/>
          <p:nvPr/>
        </p:nvSpPr>
        <p:spPr>
          <a:xfrm>
            <a:off x="6021705" y="785495"/>
            <a:ext cx="1501775" cy="304800"/>
          </a:xfrm>
          <a:prstGeom prst="rect">
            <a:avLst/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海关、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H2k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数据</a:t>
            </a: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772275" y="3317240"/>
            <a:ext cx="0" cy="869950"/>
          </a:xfrm>
          <a:prstGeom prst="straightConnector1">
            <a:avLst/>
          </a:prstGeom>
          <a:ln>
            <a:solidFill>
              <a:srgbClr val="F2685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3" idx="2"/>
          </p:cNvCxnSpPr>
          <p:nvPr/>
        </p:nvCxnSpPr>
        <p:spPr>
          <a:xfrm>
            <a:off x="6772910" y="1090295"/>
            <a:ext cx="0" cy="991870"/>
          </a:xfrm>
          <a:prstGeom prst="straightConnector1">
            <a:avLst/>
          </a:prstGeom>
          <a:ln w="25400">
            <a:solidFill>
              <a:srgbClr val="F9A75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701665" y="2379980"/>
            <a:ext cx="287020" cy="0"/>
          </a:xfrm>
          <a:prstGeom prst="straightConnector1">
            <a:avLst/>
          </a:prstGeom>
          <a:ln>
            <a:solidFill>
              <a:srgbClr val="F268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" idx="1"/>
          </p:cNvCxnSpPr>
          <p:nvPr/>
        </p:nvCxnSpPr>
        <p:spPr>
          <a:xfrm flipH="1">
            <a:off x="5680710" y="2696845"/>
            <a:ext cx="283210" cy="0"/>
          </a:xfrm>
          <a:prstGeom prst="straightConnector1">
            <a:avLst/>
          </a:prstGeom>
          <a:ln>
            <a:solidFill>
              <a:srgbClr val="F268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091180" y="2427605"/>
            <a:ext cx="66040" cy="32131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4763" y="1588"/>
            <a:ext cx="91392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89307" y="4453192"/>
            <a:ext cx="483840" cy="480758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26" name="Freeform 8"/>
            <p:cNvSpPr/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5400000">
            <a:off x="-547052" y="756603"/>
            <a:ext cx="1410970" cy="306705"/>
            <a:chOff x="12070" y="-24"/>
            <a:chExt cx="2222" cy="483"/>
          </a:xfrm>
        </p:grpSpPr>
        <p:grpSp>
          <p:nvGrpSpPr>
            <p:cNvPr id="35" name="Group 34"/>
            <p:cNvGrpSpPr/>
            <p:nvPr/>
          </p:nvGrpSpPr>
          <p:grpSpPr>
            <a:xfrm>
              <a:off x="12070" y="120"/>
              <a:ext cx="203" cy="196"/>
              <a:chOff x="4616450" y="1549401"/>
              <a:chExt cx="215900" cy="207963"/>
            </a:xfrm>
            <a:solidFill>
              <a:srgbClr val="F2685A"/>
            </a:solidFill>
          </p:grpSpPr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2181" y="-24"/>
              <a:ext cx="2111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2685A"/>
                  </a:solidFill>
                  <a:ea typeface="Open Sans" pitchFamily="34" charset="0"/>
                  <a:cs typeface="Open Sans" pitchFamily="34" charset="0"/>
                </a:rPr>
                <a:t> JET.Technology</a:t>
              </a:r>
              <a:endParaRPr lang="en-US" sz="1050">
                <a:solidFill>
                  <a:srgbClr val="F2685A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080" y="1905"/>
            <a:ext cx="783590" cy="371475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8670" y="1905"/>
            <a:ext cx="4279265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阶段计划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00125" y="2273935"/>
            <a:ext cx="7202805" cy="156845"/>
          </a:xfrm>
          <a:prstGeom prst="roundRect">
            <a:avLst>
              <a:gd name="adj" fmla="val 493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4920" y="1922145"/>
            <a:ext cx="241935" cy="241935"/>
            <a:chOff x="2250831" y="2560320"/>
            <a:chExt cx="745587" cy="745587"/>
          </a:xfrm>
        </p:grpSpPr>
        <p:sp>
          <p:nvSpPr>
            <p:cNvPr id="8" name="泪滴形 7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84B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同心圆 8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557020" y="1377315"/>
            <a:ext cx="1877695" cy="77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基础可用阶段</a:t>
            </a: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（弹性cna接口，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通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用设施接口）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14415" y="1530350"/>
            <a:ext cx="566420" cy="566420"/>
            <a:chOff x="2250831" y="2560320"/>
            <a:chExt cx="745587" cy="745587"/>
          </a:xfrm>
        </p:grpSpPr>
        <p:sp>
          <p:nvSpPr>
            <p:cNvPr id="14" name="泪滴形 13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84B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同心圆 15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40525" y="1541145"/>
            <a:ext cx="1241425" cy="67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Paas</a:t>
            </a:r>
          </a:p>
          <a:p>
            <a:pPr>
              <a:spcBef>
                <a:spcPts val="600"/>
              </a:spcBef>
            </a:pP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3445510" y="2569845"/>
            <a:ext cx="396240" cy="396875"/>
            <a:chOff x="2250831" y="2560320"/>
            <a:chExt cx="745587" cy="745587"/>
          </a:xfrm>
        </p:grpSpPr>
        <p:sp>
          <p:nvSpPr>
            <p:cNvPr id="24" name="泪滴形 23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84B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同心圆 29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993515" y="2487930"/>
            <a:ext cx="1532255" cy="99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使用扩展阶段</a:t>
            </a: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（扩展大量功能工具，实现整体框架）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72110" y="1272540"/>
            <a:ext cx="8315960" cy="3395980"/>
          </a:xfrm>
          <a:prstGeom prst="roundRect">
            <a:avLst>
              <a:gd name="adj" fmla="val 3141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>
                <a:sym typeface="+mn-ea"/>
              </a:rPr>
              <a:t>z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70840" y="850900"/>
            <a:ext cx="8315960" cy="317500"/>
          </a:xfrm>
          <a:prstGeom prst="roundRect">
            <a:avLst>
              <a:gd name="adj" fmla="val 29166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0840" y="425450"/>
            <a:ext cx="8315960" cy="317500"/>
          </a:xfrm>
          <a:prstGeom prst="roundRect">
            <a:avLst>
              <a:gd name="adj" fmla="val 29166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4763" y="1588"/>
            <a:ext cx="91392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 rot="5400000">
            <a:off x="-547052" y="756603"/>
            <a:ext cx="1410970" cy="306705"/>
            <a:chOff x="12070" y="-24"/>
            <a:chExt cx="2222" cy="483"/>
          </a:xfrm>
        </p:grpSpPr>
        <p:grpSp>
          <p:nvGrpSpPr>
            <p:cNvPr id="35" name="Group 34"/>
            <p:cNvGrpSpPr/>
            <p:nvPr/>
          </p:nvGrpSpPr>
          <p:grpSpPr>
            <a:xfrm>
              <a:off x="12070" y="120"/>
              <a:ext cx="203" cy="196"/>
              <a:chOff x="4616450" y="1549401"/>
              <a:chExt cx="215900" cy="207963"/>
            </a:xfrm>
            <a:solidFill>
              <a:srgbClr val="F2685A"/>
            </a:solidFill>
          </p:grpSpPr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2181" y="-24"/>
              <a:ext cx="2111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2685A"/>
                  </a:solidFill>
                  <a:ea typeface="Open Sans" pitchFamily="34" charset="0"/>
                  <a:cs typeface="Open Sans" pitchFamily="34" charset="0"/>
                </a:rPr>
                <a:t> JET.Technology</a:t>
              </a:r>
              <a:endParaRPr lang="en-US" sz="1050">
                <a:solidFill>
                  <a:srgbClr val="F2685A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44215" y="425450"/>
            <a:ext cx="2453640" cy="3416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用户终端（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web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、移动）</a:t>
            </a:r>
          </a:p>
        </p:txBody>
      </p:sp>
      <p:sp>
        <p:nvSpPr>
          <p:cNvPr id="3" name="矩形 2"/>
          <p:cNvSpPr/>
          <p:nvPr/>
        </p:nvSpPr>
        <p:spPr>
          <a:xfrm>
            <a:off x="3347085" y="850900"/>
            <a:ext cx="2087880" cy="28575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685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业务系统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          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72110" y="4766310"/>
            <a:ext cx="8315960" cy="317500"/>
          </a:xfrm>
          <a:prstGeom prst="roundRect">
            <a:avLst>
              <a:gd name="adj" fmla="val 29166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1900" y="1272540"/>
            <a:ext cx="1296035" cy="609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现有架构</a:t>
            </a:r>
          </a:p>
          <a:p>
            <a:pPr algn="ctr"/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effectLst/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3935" y="4785360"/>
            <a:ext cx="4867275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基础设施层（虚拟机）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88720" y="1725930"/>
            <a:ext cx="205549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负载均衡（硬负载）</a:t>
            </a:r>
          </a:p>
          <a:p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174115" y="2270760"/>
            <a:ext cx="310388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应用层（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apollo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windows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服务）</a:t>
            </a:r>
          </a:p>
          <a:p>
            <a:endParaRPr lang="zh-CN" alt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108075" y="2862580"/>
            <a:ext cx="310388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基础组件层</a:t>
            </a:r>
          </a:p>
          <a:p>
            <a:pPr algn="l"/>
            <a:endParaRPr lang="zh-CN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l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188720" y="4091305"/>
            <a:ext cx="31038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系统层：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linux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/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windowServer</a:t>
            </a:r>
          </a:p>
          <a:p>
            <a:endParaRPr lang="en-US" altLang="zh-CN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174115" y="3258820"/>
            <a:ext cx="1574165" cy="4572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日志中心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2953385" y="3258820"/>
            <a:ext cx="1569720" cy="4572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分布式文件系统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4727575" y="3258820"/>
            <a:ext cx="1574165" cy="4572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报文服务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6499225" y="3258820"/>
            <a:ext cx="1569720" cy="457200"/>
          </a:xfrm>
          <a:prstGeom prst="roundRect">
            <a:avLst>
              <a:gd name="adj" fmla="val 49444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单点登录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99490" y="2800350"/>
            <a:ext cx="7218680" cy="1078230"/>
          </a:xfrm>
          <a:prstGeom prst="roundRect">
            <a:avLst>
              <a:gd name="adj" fmla="val 13128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99490" y="2219960"/>
            <a:ext cx="7218680" cy="427355"/>
          </a:xfrm>
          <a:prstGeom prst="roundRect">
            <a:avLst>
              <a:gd name="adj" fmla="val 49777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06475" y="4025900"/>
            <a:ext cx="7218680" cy="427355"/>
          </a:xfrm>
          <a:prstGeom prst="roundRect">
            <a:avLst>
              <a:gd name="adj" fmla="val 49777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06475" y="1665605"/>
            <a:ext cx="7218680" cy="427355"/>
          </a:xfrm>
          <a:prstGeom prst="roundRect">
            <a:avLst>
              <a:gd name="adj" fmla="val 49777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80" y="1905"/>
            <a:ext cx="783590" cy="371475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8670" y="1905"/>
            <a:ext cx="42792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DCJET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现有架构</a:t>
            </a:r>
          </a:p>
          <a:p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63855" y="850900"/>
            <a:ext cx="7853680" cy="1031875"/>
          </a:xfrm>
          <a:prstGeom prst="roundRect">
            <a:avLst>
              <a:gd name="adj" fmla="val 1236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0840" y="425450"/>
            <a:ext cx="7846695" cy="317500"/>
          </a:xfrm>
          <a:prstGeom prst="roundRect">
            <a:avLst>
              <a:gd name="adj" fmla="val 29166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4763" y="1588"/>
            <a:ext cx="91392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89307" y="4453192"/>
            <a:ext cx="483840" cy="480758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26" name="Freeform 8"/>
            <p:cNvSpPr/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5400000">
            <a:off x="-547052" y="756603"/>
            <a:ext cx="1410970" cy="306705"/>
            <a:chOff x="12070" y="-24"/>
            <a:chExt cx="2222" cy="483"/>
          </a:xfrm>
        </p:grpSpPr>
        <p:grpSp>
          <p:nvGrpSpPr>
            <p:cNvPr id="35" name="Group 34"/>
            <p:cNvGrpSpPr/>
            <p:nvPr/>
          </p:nvGrpSpPr>
          <p:grpSpPr>
            <a:xfrm>
              <a:off x="12070" y="120"/>
              <a:ext cx="203" cy="196"/>
              <a:chOff x="4616450" y="1549401"/>
              <a:chExt cx="215900" cy="207963"/>
            </a:xfrm>
            <a:solidFill>
              <a:srgbClr val="F2685A"/>
            </a:solidFill>
          </p:grpSpPr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2181" y="-24"/>
              <a:ext cx="2111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2685A"/>
                  </a:solidFill>
                  <a:ea typeface="Open Sans" pitchFamily="34" charset="0"/>
                  <a:cs typeface="Open Sans" pitchFamily="34" charset="0"/>
                </a:rPr>
                <a:t> JET.Technology</a:t>
              </a:r>
              <a:endParaRPr lang="en-US" sz="1050">
                <a:solidFill>
                  <a:srgbClr val="F2685A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44215" y="425450"/>
            <a:ext cx="2453640" cy="3416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用户终端（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web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、移动）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63855" y="4766310"/>
            <a:ext cx="7853680" cy="317500"/>
          </a:xfrm>
          <a:prstGeom prst="roundRect">
            <a:avLst>
              <a:gd name="adj" fmla="val 29166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10485" y="4766310"/>
            <a:ext cx="4156075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基础设施层（虚拟机）</a:t>
            </a:r>
          </a:p>
        </p:txBody>
      </p:sp>
      <p:sp>
        <p:nvSpPr>
          <p:cNvPr id="19" name="矩形 18"/>
          <p:cNvSpPr/>
          <p:nvPr/>
        </p:nvSpPr>
        <p:spPr>
          <a:xfrm>
            <a:off x="5080" y="1905"/>
            <a:ext cx="783590" cy="371475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8670" y="1905"/>
            <a:ext cx="4279265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一年云架构（框架形成期）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48705" y="989330"/>
            <a:ext cx="1530350" cy="774700"/>
          </a:xfrm>
          <a:prstGeom prst="roundRect">
            <a:avLst/>
          </a:prstGeom>
          <a:solidFill>
            <a:srgbClr val="84BD57"/>
          </a:solidFill>
          <a:ln w="12700">
            <a:noFill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DOP</a:t>
            </a:r>
            <a:endParaRPr lang="en-US" altLang="zh-CN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5150" y="979805"/>
            <a:ext cx="5394325" cy="774700"/>
            <a:chOff x="332" y="1586"/>
            <a:chExt cx="9018" cy="1220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332" y="1586"/>
              <a:ext cx="9018" cy="1220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8" y="1586"/>
              <a:ext cx="3237" cy="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外贸云平台（Saas）</a:t>
              </a:r>
              <a:endPara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  <a:p>
              <a:endPara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68" y="2181"/>
              <a:ext cx="1910" cy="506"/>
            </a:xfrm>
            <a:prstGeom prst="roundRect">
              <a:avLst/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报关立交桥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765" y="2181"/>
              <a:ext cx="1849" cy="506"/>
            </a:xfrm>
            <a:prstGeom prst="roundRect">
              <a:avLst/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单证管理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801" y="2181"/>
              <a:ext cx="1937" cy="506"/>
            </a:xfrm>
            <a:prstGeom prst="roundRect">
              <a:avLst/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深加工结转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 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          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925" y="2181"/>
              <a:ext cx="2070" cy="506"/>
            </a:xfrm>
            <a:prstGeom prst="roundRect">
              <a:avLst/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4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......</a:t>
              </a:r>
              <a:endParaRPr lang="en-US" altLang="zh-CN" sz="14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72110" y="1991995"/>
            <a:ext cx="7845425" cy="3104515"/>
            <a:chOff x="573" y="3172"/>
            <a:chExt cx="12355" cy="4889"/>
          </a:xfrm>
        </p:grpSpPr>
        <p:sp>
          <p:nvSpPr>
            <p:cNvPr id="14" name="圆角矩形 13"/>
            <p:cNvSpPr/>
            <p:nvPr/>
          </p:nvSpPr>
          <p:spPr>
            <a:xfrm>
              <a:off x="573" y="3172"/>
              <a:ext cx="12355" cy="4197"/>
            </a:xfrm>
            <a:prstGeom prst="roundRect">
              <a:avLst>
                <a:gd name="adj" fmla="val 3141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z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59" y="4202"/>
              <a:ext cx="2574" cy="1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应用层</a:t>
              </a:r>
            </a:p>
            <a:p>
              <a:endPara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  <a:p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60" y="5596"/>
              <a:ext cx="4888" cy="1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基础组件层</a:t>
              </a:r>
            </a:p>
            <a:p>
              <a:pPr algn="l"/>
              <a:endPara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  <a:p>
              <a:pPr algn="l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260" y="6765"/>
              <a:ext cx="4888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系统层：linux/windowServer</a:t>
              </a:r>
            </a:p>
            <a:p>
              <a:endPara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  <a:p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4098" y="6005"/>
              <a:ext cx="2472" cy="420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分布式文件系统</a:t>
              </a: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6892" y="6005"/>
              <a:ext cx="2479" cy="420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报文服务</a:t>
              </a:r>
              <a:endParaRPr lang="zh-CN" altLang="en-US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9670" y="6005"/>
              <a:ext cx="2472" cy="420"/>
            </a:xfrm>
            <a:prstGeom prst="roundRect">
              <a:avLst>
                <a:gd name="adj" fmla="val 49444"/>
              </a:avLst>
            </a:prstGeom>
            <a:solidFill>
              <a:srgbClr val="F9A759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单点登录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47" y="5294"/>
              <a:ext cx="11631" cy="1327"/>
            </a:xfrm>
            <a:prstGeom prst="roundRect">
              <a:avLst>
                <a:gd name="adj" fmla="val 13128"/>
              </a:avLst>
            </a:prstGeom>
            <a:noFill/>
            <a:ln w="19050">
              <a:solidFill>
                <a:srgbClr val="C2C2C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670" y="3397"/>
              <a:ext cx="2410" cy="420"/>
            </a:xfrm>
            <a:prstGeom prst="roundRect">
              <a:avLst>
                <a:gd name="adj" fmla="val 49777"/>
              </a:avLst>
            </a:prstGeom>
            <a:solidFill>
              <a:srgbClr val="84BD57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API网关</a:t>
              </a:r>
              <a:endParaRPr lang="zh-CN" altLang="en-US" sz="1400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47" y="6765"/>
              <a:ext cx="11632" cy="483"/>
            </a:xfrm>
            <a:prstGeom prst="roundRect">
              <a:avLst>
                <a:gd name="adj" fmla="val 49777"/>
              </a:avLst>
            </a:prstGeom>
            <a:noFill/>
            <a:ln w="19050">
              <a:solidFill>
                <a:srgbClr val="C2C2C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48" y="3397"/>
              <a:ext cx="8423" cy="420"/>
            </a:xfrm>
            <a:prstGeom prst="roundRect">
              <a:avLst>
                <a:gd name="adj" fmla="val 49777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负载均衡（硬负载）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948" y="4009"/>
              <a:ext cx="11631" cy="1185"/>
            </a:xfrm>
            <a:prstGeom prst="roundRect">
              <a:avLst>
                <a:gd name="adj" fmla="val 13128"/>
              </a:avLst>
            </a:prstGeom>
            <a:noFill/>
            <a:ln w="19050">
              <a:solidFill>
                <a:srgbClr val="C2C2C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892" y="4094"/>
              <a:ext cx="2479" cy="420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APOLLO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9670" y="4094"/>
              <a:ext cx="2472" cy="420"/>
            </a:xfrm>
            <a:prstGeom prst="roundRect">
              <a:avLst>
                <a:gd name="adj" fmla="val 50000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APOLLO JAVA</a:t>
              </a:r>
              <a:endParaRPr lang="en-US" altLang="zh-CN" sz="14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6892" y="4624"/>
              <a:ext cx="2479" cy="420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Win服务</a:t>
              </a:r>
              <a:endParaRPr lang="zh-CN" altLang="zh-CN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9670" y="4619"/>
              <a:ext cx="2472" cy="420"/>
            </a:xfrm>
            <a:prstGeom prst="roundRect">
              <a:avLst>
                <a:gd name="adj" fmla="val 49444"/>
              </a:avLst>
            </a:prstGeom>
            <a:solidFill>
              <a:srgbClr val="84BD57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API接口服务</a:t>
              </a:r>
              <a:endParaRPr lang="zh-CN" altLang="en-US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098" y="5432"/>
              <a:ext cx="2472" cy="420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负载均衡</a:t>
              </a:r>
              <a:endParaRPr lang="zh-CN" altLang="en-US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892" y="5432"/>
              <a:ext cx="2479" cy="420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日志中心</a:t>
              </a:r>
              <a:endParaRPr lang="zh-CN" altLang="en-US" sz="1400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9670" y="5432"/>
              <a:ext cx="2472" cy="420"/>
            </a:xfrm>
            <a:prstGeom prst="roundRect">
              <a:avLst>
                <a:gd name="adj" fmla="val 49444"/>
              </a:avLst>
            </a:prstGeom>
            <a:solidFill>
              <a:srgbClr val="84BD57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分布式数据库</a:t>
              </a:r>
              <a:endPara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339455" y="425450"/>
            <a:ext cx="863600" cy="941070"/>
            <a:chOff x="13133" y="670"/>
            <a:chExt cx="1360" cy="1482"/>
          </a:xfrm>
        </p:grpSpPr>
        <p:grpSp>
          <p:nvGrpSpPr>
            <p:cNvPr id="69" name="组合 68"/>
            <p:cNvGrpSpPr/>
            <p:nvPr/>
          </p:nvGrpSpPr>
          <p:grpSpPr>
            <a:xfrm>
              <a:off x="13133" y="670"/>
              <a:ext cx="1360" cy="1200"/>
              <a:chOff x="12637" y="888"/>
              <a:chExt cx="1360" cy="120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2649" y="1240"/>
                <a:ext cx="235" cy="235"/>
              </a:xfrm>
              <a:prstGeom prst="ellipse">
                <a:avLst/>
              </a:prstGeom>
              <a:solidFill>
                <a:srgbClr val="84BD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12637" y="1545"/>
                <a:ext cx="231" cy="231"/>
              </a:xfrm>
              <a:prstGeom prst="ellipse">
                <a:avLst/>
              </a:prstGeom>
              <a:solidFill>
                <a:srgbClr val="F9A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12649" y="952"/>
                <a:ext cx="218" cy="21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4BD57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2786" y="888"/>
                <a:ext cx="1211" cy="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zh-CN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国信现有</a:t>
                </a:r>
              </a:p>
              <a:p>
                <a:pPr algn="l"/>
                <a:endParaRPr lang="zh-CN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  <a:p>
                <a:pPr algn="l"/>
                <a:endParaRPr lang="zh-CN" altLang="en-US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13282" y="952"/>
              <a:ext cx="1211" cy="1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新增模块</a:t>
              </a:r>
            </a:p>
            <a:p>
              <a:pPr algn="l"/>
              <a:endParaRPr lang="zh-CN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  <a:p>
              <a:pPr algn="l"/>
              <a:endParaRPr lang="zh-CN" altLang="en-US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8434070" y="798195"/>
            <a:ext cx="768985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已有模块</a:t>
            </a:r>
          </a:p>
          <a:p>
            <a:pPr algn="l"/>
            <a:endParaRPr lang="zh-CN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525905" y="851535"/>
            <a:ext cx="6332220" cy="1031875"/>
          </a:xfrm>
          <a:prstGeom prst="roundRect">
            <a:avLst>
              <a:gd name="adj" fmla="val 1236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4763" y="1588"/>
            <a:ext cx="91392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89307" y="4453192"/>
            <a:ext cx="483840" cy="480758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26" name="Freeform 8"/>
            <p:cNvSpPr/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5400000">
            <a:off x="-547052" y="756603"/>
            <a:ext cx="1410970" cy="306705"/>
            <a:chOff x="12070" y="-24"/>
            <a:chExt cx="2222" cy="483"/>
          </a:xfrm>
        </p:grpSpPr>
        <p:grpSp>
          <p:nvGrpSpPr>
            <p:cNvPr id="35" name="Group 34"/>
            <p:cNvGrpSpPr/>
            <p:nvPr/>
          </p:nvGrpSpPr>
          <p:grpSpPr>
            <a:xfrm>
              <a:off x="12070" y="120"/>
              <a:ext cx="203" cy="196"/>
              <a:chOff x="4616450" y="1549401"/>
              <a:chExt cx="215900" cy="207963"/>
            </a:xfrm>
            <a:solidFill>
              <a:srgbClr val="F2685A"/>
            </a:solidFill>
          </p:grpSpPr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2181" y="-24"/>
              <a:ext cx="2111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2685A"/>
                  </a:solidFill>
                  <a:ea typeface="Open Sans" pitchFamily="34" charset="0"/>
                  <a:cs typeface="Open Sans" pitchFamily="34" charset="0"/>
                </a:rPr>
                <a:t> JET.Technology</a:t>
              </a:r>
              <a:endParaRPr lang="en-US" sz="1050">
                <a:solidFill>
                  <a:srgbClr val="F2685A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523365" y="425450"/>
            <a:ext cx="6334125" cy="317500"/>
          </a:xfrm>
          <a:prstGeom prst="roundRect">
            <a:avLst>
              <a:gd name="adj" fmla="val 29166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5540" y="425450"/>
            <a:ext cx="4110990" cy="3416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用户终端（网页、移动、客户系统）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525905" y="4766310"/>
            <a:ext cx="6331585" cy="317500"/>
          </a:xfrm>
          <a:prstGeom prst="roundRect">
            <a:avLst>
              <a:gd name="adj" fmla="val 29166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01645" y="4766310"/>
            <a:ext cx="2729865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基础设施</a:t>
            </a:r>
            <a:r>
              <a:rPr lang="zh-CN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层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80" y="1905"/>
            <a:ext cx="783590" cy="371475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8670" y="1905"/>
            <a:ext cx="427926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三年架构总体（深化发展阶段）</a:t>
            </a:r>
          </a:p>
          <a:p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88100" y="979805"/>
            <a:ext cx="1386840" cy="774700"/>
          </a:xfrm>
          <a:prstGeom prst="roundRect">
            <a:avLst/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DOP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657350" y="980440"/>
            <a:ext cx="4625975" cy="7747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4975" y="980440"/>
            <a:ext cx="20554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外贸云平台（Saas）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724025" y="1343660"/>
            <a:ext cx="1212850" cy="321310"/>
          </a:xfrm>
          <a:prstGeom prst="roundRect">
            <a:avLst/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报关立交桥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001010" y="1343660"/>
            <a:ext cx="936625" cy="321310"/>
          </a:xfrm>
          <a:prstGeom prst="roundRect">
            <a:avLst/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单证管理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001770" y="1343660"/>
            <a:ext cx="1229995" cy="321310"/>
          </a:xfrm>
          <a:prstGeom prst="roundRect">
            <a:avLst/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深加工结转            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295900" y="1343660"/>
            <a:ext cx="895350" cy="321310"/>
          </a:xfrm>
          <a:prstGeom prst="roundRect">
            <a:avLst/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......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110855" y="936625"/>
            <a:ext cx="768985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已有模块</a:t>
            </a:r>
          </a:p>
          <a:p>
            <a:pPr algn="l"/>
            <a:endParaRPr lang="zh-CN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l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31810" y="742950"/>
            <a:ext cx="768985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新增模块</a:t>
            </a:r>
          </a:p>
          <a:p>
            <a:pPr algn="l"/>
            <a:endParaRPr lang="zh-CN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l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024495" y="563880"/>
            <a:ext cx="875030" cy="762000"/>
            <a:chOff x="12637" y="888"/>
            <a:chExt cx="1378" cy="1200"/>
          </a:xfrm>
        </p:grpSpPr>
        <p:sp>
          <p:nvSpPr>
            <p:cNvPr id="24" name="椭圆 23"/>
            <p:cNvSpPr/>
            <p:nvPr/>
          </p:nvSpPr>
          <p:spPr>
            <a:xfrm>
              <a:off x="12649" y="1240"/>
              <a:ext cx="235" cy="235"/>
            </a:xfrm>
            <a:prstGeom prst="ellipse">
              <a:avLst/>
            </a:prstGeom>
            <a:solidFill>
              <a:srgbClr val="84B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637" y="1545"/>
              <a:ext cx="231" cy="231"/>
            </a:xfrm>
            <a:prstGeom prst="ellipse">
              <a:avLst/>
            </a:prstGeom>
            <a:solidFill>
              <a:srgbClr val="F9A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649" y="952"/>
              <a:ext cx="218" cy="2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4BD57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805" y="888"/>
              <a:ext cx="1211" cy="1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国信现有</a:t>
              </a:r>
            </a:p>
            <a:p>
              <a:pPr algn="l"/>
              <a:endParaRPr lang="zh-CN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  <a:p>
              <a:pPr algn="l"/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523365" y="1991995"/>
            <a:ext cx="6332220" cy="2665095"/>
          </a:xfrm>
          <a:prstGeom prst="roundRect">
            <a:avLst>
              <a:gd name="adj" fmla="val 5075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>
                <a:sym typeface="+mn-ea"/>
              </a:rPr>
              <a:t>z0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800860" y="2472690"/>
            <a:ext cx="1634490" cy="7924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CNAs</a:t>
            </a:r>
          </a:p>
          <a:p>
            <a:endParaRPr lang="zh-CN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282950" y="2472690"/>
            <a:ext cx="819150" cy="7924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基础层</a:t>
            </a:r>
            <a:endParaRPr lang="zh-CN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l"/>
            <a:endParaRPr lang="zh-CN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l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1704975" y="4257675"/>
            <a:ext cx="285813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弹性层linux+docker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4621530" y="4257675"/>
            <a:ext cx="3096895" cy="2664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非弹性层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l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inux/windowServer</a:t>
            </a:r>
            <a:endParaRPr lang="zh-CN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-1195705" y="-367665"/>
            <a:ext cx="7386320" cy="306705"/>
          </a:xfrm>
          <a:prstGeom prst="roundRect">
            <a:avLst>
              <a:gd name="adj" fmla="val 49777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04975" y="2062480"/>
            <a:ext cx="5986145" cy="268605"/>
          </a:xfrm>
          <a:prstGeom prst="roundRect">
            <a:avLst>
              <a:gd name="adj" fmla="val 49777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路由层（路由/缓存/负载计算）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3173095" y="2414905"/>
            <a:ext cx="3532505" cy="1753235"/>
          </a:xfrm>
          <a:prstGeom prst="roundRect">
            <a:avLst>
              <a:gd name="adj" fmla="val 13128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563110" y="3082925"/>
            <a:ext cx="111188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任务框架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3282950" y="3431240"/>
            <a:ext cx="1209675" cy="266065"/>
          </a:xfrm>
          <a:prstGeom prst="roundRect">
            <a:avLst>
              <a:gd name="adj" fmla="val 50000"/>
            </a:avLst>
          </a:prstGeom>
          <a:solidFill>
            <a:srgbClr val="F9A759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负载均衡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4563110" y="3433445"/>
            <a:ext cx="1111885" cy="266400"/>
          </a:xfrm>
          <a:prstGeom prst="roundRect">
            <a:avLst>
              <a:gd name="adj" fmla="val 50000"/>
            </a:avLst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日志中心 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5732145" y="3082925"/>
            <a:ext cx="861695" cy="283845"/>
          </a:xfrm>
          <a:prstGeom prst="roundRect">
            <a:avLst>
              <a:gd name="adj" fmla="val 49444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大数据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3984625" y="2715895"/>
            <a:ext cx="120967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配置中心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3282950" y="3779220"/>
            <a:ext cx="1623060" cy="266065"/>
          </a:xfrm>
          <a:prstGeom prst="roundRect">
            <a:avLst>
              <a:gd name="adj" fmla="val 50000"/>
            </a:avLst>
          </a:prstGeom>
          <a:solidFill>
            <a:srgbClr val="F9A759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分布式数据库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827520" y="2414905"/>
            <a:ext cx="890905" cy="1753235"/>
          </a:xfrm>
          <a:prstGeom prst="roundRect">
            <a:avLst>
              <a:gd name="adj" fmla="val 13659"/>
            </a:avLst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单体应用（原先应用）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04975" y="2414905"/>
            <a:ext cx="1369695" cy="1753235"/>
          </a:xfrm>
          <a:prstGeom prst="roundRect">
            <a:avLst>
              <a:gd name="adj" fmla="val 13128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14195" y="3404570"/>
            <a:ext cx="1187450" cy="266065"/>
          </a:xfrm>
          <a:prstGeom prst="roundRect">
            <a:avLst>
              <a:gd name="adj" fmla="val 50000"/>
            </a:avLst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Api应用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814195" y="3030220"/>
            <a:ext cx="1187450" cy="266400"/>
          </a:xfrm>
          <a:prstGeom prst="roundRect">
            <a:avLst>
              <a:gd name="adj" fmla="val 49444"/>
            </a:avLst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Web应用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814195" y="3778585"/>
            <a:ext cx="1187450" cy="266065"/>
          </a:xfrm>
          <a:prstGeom prst="roundRect">
            <a:avLst>
              <a:gd name="adj" fmla="val 50000"/>
            </a:avLst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任务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282950" y="3082925"/>
            <a:ext cx="1209675" cy="266400"/>
          </a:xfrm>
          <a:prstGeom prst="roundRect">
            <a:avLst>
              <a:gd name="adj" fmla="val 50000"/>
            </a:avLst>
          </a:prstGeom>
          <a:solidFill>
            <a:srgbClr val="F9A759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单点登录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243830" y="2715895"/>
            <a:ext cx="1350010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分布式缓存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023485" y="3778250"/>
            <a:ext cx="1570355" cy="266400"/>
          </a:xfrm>
          <a:prstGeom prst="roundRect">
            <a:avLst>
              <a:gd name="adj" fmla="val 50000"/>
            </a:avLst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分布式文件系统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5732145" y="3433445"/>
            <a:ext cx="861060" cy="266400"/>
          </a:xfrm>
          <a:prstGeom prst="roundRect">
            <a:avLst>
              <a:gd name="adj" fmla="val 50000"/>
            </a:avLst>
          </a:prstGeom>
          <a:solidFill>
            <a:srgbClr val="F9A759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管道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220345" y="1991995"/>
            <a:ext cx="1229995" cy="2665095"/>
          </a:xfrm>
          <a:prstGeom prst="roundRect">
            <a:avLst>
              <a:gd name="adj" fmla="val 1483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>
                <a:sym typeface="+mn-ea"/>
              </a:rPr>
              <a:t>z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934325" y="1991995"/>
            <a:ext cx="1122045" cy="2665095"/>
          </a:xfrm>
          <a:prstGeom prst="roundRect">
            <a:avLst>
              <a:gd name="adj" fmla="val 1483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>
                <a:sym typeface="+mn-ea"/>
              </a:rPr>
              <a:t>z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439420" y="2062480"/>
            <a:ext cx="722630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开发运维中心</a:t>
            </a:r>
            <a:endParaRPr lang="zh-CN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61315" y="3121360"/>
            <a:ext cx="982980" cy="266065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持续部署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361950" y="2746375"/>
            <a:ext cx="982345" cy="266400"/>
          </a:xfrm>
          <a:prstGeom prst="roundRect">
            <a:avLst>
              <a:gd name="adj" fmla="val 49444"/>
            </a:avLst>
          </a:prstGeom>
          <a:solidFill>
            <a:srgbClr val="84BD5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持续集成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61315" y="3496010"/>
            <a:ext cx="983615" cy="480695"/>
          </a:xfrm>
          <a:prstGeom prst="roundRect">
            <a:avLst>
              <a:gd name="adj" fmla="val 26023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自动化测试 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61315" y="4085290"/>
            <a:ext cx="983615" cy="266065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代码仓库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006080" y="2062480"/>
            <a:ext cx="941705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安全中心</a:t>
            </a:r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8003540" y="3251535"/>
            <a:ext cx="982980" cy="266065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权限控制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8004175" y="2877820"/>
            <a:ext cx="982345" cy="266400"/>
          </a:xfrm>
          <a:prstGeom prst="roundRect">
            <a:avLst>
              <a:gd name="adj" fmla="val 49444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多</a:t>
            </a:r>
            <a:r>
              <a:rPr lang="zh-CN" altLang="en-US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租</a:t>
            </a:r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户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8024495" y="3624915"/>
            <a:ext cx="982980" cy="266065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目录控制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4763" y="1588"/>
            <a:ext cx="91392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89307" y="4453192"/>
            <a:ext cx="483840" cy="480758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26" name="Freeform 8"/>
            <p:cNvSpPr/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5400000">
            <a:off x="-547052" y="756603"/>
            <a:ext cx="1410970" cy="306705"/>
            <a:chOff x="12070" y="-24"/>
            <a:chExt cx="2222" cy="483"/>
          </a:xfrm>
        </p:grpSpPr>
        <p:grpSp>
          <p:nvGrpSpPr>
            <p:cNvPr id="35" name="Group 34"/>
            <p:cNvGrpSpPr/>
            <p:nvPr/>
          </p:nvGrpSpPr>
          <p:grpSpPr>
            <a:xfrm>
              <a:off x="12070" y="120"/>
              <a:ext cx="203" cy="196"/>
              <a:chOff x="4616450" y="1549401"/>
              <a:chExt cx="215900" cy="207963"/>
            </a:xfrm>
            <a:solidFill>
              <a:srgbClr val="F2685A"/>
            </a:solidFill>
          </p:grpSpPr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2181" y="-24"/>
              <a:ext cx="2111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2685A"/>
                  </a:solidFill>
                  <a:ea typeface="Open Sans" pitchFamily="34" charset="0"/>
                  <a:cs typeface="Open Sans" pitchFamily="34" charset="0"/>
                </a:rPr>
                <a:t> JET.Technology</a:t>
              </a:r>
              <a:endParaRPr lang="en-US" sz="1050">
                <a:solidFill>
                  <a:srgbClr val="F2685A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525270" y="425450"/>
            <a:ext cx="5962650" cy="317500"/>
          </a:xfrm>
          <a:prstGeom prst="roundRect">
            <a:avLst>
              <a:gd name="adj" fmla="val 29166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0800" y="425450"/>
            <a:ext cx="3832860" cy="3416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用户终端（网页、移动、客户系统）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70990" y="4766310"/>
            <a:ext cx="5884545" cy="317500"/>
            <a:chOff x="2370" y="7506"/>
            <a:chExt cx="9302" cy="500"/>
          </a:xfrm>
        </p:grpSpPr>
        <p:sp>
          <p:nvSpPr>
            <p:cNvPr id="17" name="圆角矩形 16"/>
            <p:cNvSpPr/>
            <p:nvPr/>
          </p:nvSpPr>
          <p:spPr>
            <a:xfrm>
              <a:off x="2370" y="7506"/>
              <a:ext cx="9302" cy="500"/>
            </a:xfrm>
            <a:prstGeom prst="roundRect">
              <a:avLst>
                <a:gd name="adj" fmla="val 29166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39" y="7506"/>
              <a:ext cx="5202" cy="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</a:rPr>
                <a:t>基础设施层（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openstack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</a:rPr>
                <a:t>）</a:t>
              </a:r>
              <a:endParaRPr lang="zh-CN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080" y="1905"/>
            <a:ext cx="783590" cy="371475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8670" y="1905"/>
            <a:ext cx="42792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五年架构总体（平台级）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25905" y="838835"/>
            <a:ext cx="5961380" cy="364490"/>
            <a:chOff x="2403" y="1340"/>
            <a:chExt cx="9388" cy="574"/>
          </a:xfrm>
        </p:grpSpPr>
        <p:sp>
          <p:nvSpPr>
            <p:cNvPr id="7" name="圆角矩形 6"/>
            <p:cNvSpPr/>
            <p:nvPr/>
          </p:nvSpPr>
          <p:spPr>
            <a:xfrm>
              <a:off x="10060" y="1340"/>
              <a:ext cx="1731" cy="573"/>
            </a:xfrm>
            <a:prstGeom prst="roundRect">
              <a:avLst/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DOP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403" y="1341"/>
              <a:ext cx="7492" cy="573"/>
            </a:xfrm>
            <a:prstGeom prst="roundRect">
              <a:avLst/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400" dirty="0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16" y="1410"/>
              <a:ext cx="3237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D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cjet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  Saas</a:t>
              </a:r>
              <a:endParaRPr lang="zh-CN" altLang="en-US" sz="12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-1195705" y="-367665"/>
            <a:ext cx="7386320" cy="306705"/>
          </a:xfrm>
          <a:prstGeom prst="roundRect">
            <a:avLst>
              <a:gd name="adj" fmla="val 49777"/>
            </a:avLst>
          </a:prstGeom>
          <a:noFill/>
          <a:ln w="19050">
            <a:solidFill>
              <a:srgbClr val="C2C2C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3040" y="1284605"/>
            <a:ext cx="1366520" cy="3371850"/>
            <a:chOff x="218" y="2023"/>
            <a:chExt cx="2152" cy="5310"/>
          </a:xfrm>
        </p:grpSpPr>
        <p:sp>
          <p:nvSpPr>
            <p:cNvPr id="66" name="圆角矩形 65"/>
            <p:cNvSpPr/>
            <p:nvPr/>
          </p:nvSpPr>
          <p:spPr>
            <a:xfrm>
              <a:off x="218" y="2023"/>
              <a:ext cx="2066" cy="5310"/>
            </a:xfrm>
            <a:prstGeom prst="roundRect">
              <a:avLst>
                <a:gd name="adj" fmla="val 9922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>
                  <a:sym typeface="+mn-ea"/>
                </a:rPr>
                <a:t>z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17" y="2064"/>
              <a:ext cx="2053" cy="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</a:rPr>
                <a:t>开发运维中心</a:t>
              </a:r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349" y="3685"/>
              <a:ext cx="1824" cy="419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持续部署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39" y="6740"/>
              <a:ext cx="1823" cy="385"/>
            </a:xfrm>
            <a:prstGeom prst="roundRect">
              <a:avLst>
                <a:gd name="adj" fmla="val 49444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CMDB</a:t>
              </a: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349" y="4228"/>
              <a:ext cx="1803" cy="757"/>
            </a:xfrm>
            <a:prstGeom prst="roundRect">
              <a:avLst>
                <a:gd name="adj" fmla="val 26023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自动化测试 </a:t>
              </a: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339" y="6195"/>
              <a:ext cx="1824" cy="421"/>
            </a:xfrm>
            <a:prstGeom prst="roundRect">
              <a:avLst>
                <a:gd name="adj" fmla="val 50000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多语言支持</a:t>
              </a:r>
              <a:endParaRPr lang="zh-CN" altLang="en-US" sz="12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331" y="5652"/>
              <a:ext cx="1824" cy="419"/>
            </a:xfrm>
            <a:prstGeom prst="roundRect">
              <a:avLst>
                <a:gd name="adj" fmla="val 50000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集成IDE</a:t>
              </a: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350" y="5109"/>
              <a:ext cx="1823" cy="419"/>
            </a:xfrm>
            <a:prstGeom prst="roundRect">
              <a:avLst>
                <a:gd name="adj" fmla="val 49444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项目管理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49" y="2598"/>
              <a:ext cx="1824" cy="420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代码仓库</a:t>
              </a: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349" y="3142"/>
              <a:ext cx="1824" cy="419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持续集成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70990" y="1284605"/>
            <a:ext cx="5885180" cy="3372485"/>
            <a:chOff x="2403" y="2023"/>
            <a:chExt cx="9268" cy="5311"/>
          </a:xfrm>
        </p:grpSpPr>
        <p:sp>
          <p:nvSpPr>
            <p:cNvPr id="14" name="圆角矩形 13"/>
            <p:cNvSpPr/>
            <p:nvPr/>
          </p:nvSpPr>
          <p:spPr>
            <a:xfrm>
              <a:off x="2403" y="2023"/>
              <a:ext cx="9268" cy="5311"/>
            </a:xfrm>
            <a:prstGeom prst="roundRect">
              <a:avLst>
                <a:gd name="adj" fmla="val 3141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>
                  <a:sym typeface="+mn-ea"/>
                </a:rPr>
                <a:t>z0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2542" y="6705"/>
              <a:ext cx="4435" cy="420"/>
            </a:xfrm>
            <a:prstGeom prst="roundRect">
              <a:avLst>
                <a:gd name="adj" fmla="val 50000"/>
              </a:avLst>
            </a:prstGeom>
            <a:solidFill>
              <a:srgbClr val="F9A759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弹性层linux+docker</a:t>
              </a: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7175" y="6705"/>
              <a:ext cx="4329" cy="42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C2C2C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l">
                <a:buNone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非弹性层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l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inux/windowServer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610" y="2121"/>
              <a:ext cx="8847" cy="423"/>
            </a:xfrm>
            <a:prstGeom prst="roundRect">
              <a:avLst>
                <a:gd name="adj" fmla="val 49777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路由层（路由/缓存/负载计算）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0504" y="2662"/>
              <a:ext cx="1000" cy="3889"/>
            </a:xfrm>
            <a:prstGeom prst="roundRect">
              <a:avLst>
                <a:gd name="adj" fmla="val 13659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单体应用（原先应用）</a:t>
              </a:r>
              <a:endParaRPr lang="zh-CN" altLang="en-US" sz="1400" dirty="0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542" y="2662"/>
              <a:ext cx="1840" cy="3889"/>
              <a:chOff x="2599" y="2675"/>
              <a:chExt cx="1840" cy="3889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2822" y="2775"/>
                <a:ext cx="1394" cy="1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CNAs</a:t>
                </a:r>
                <a:endPara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  <a:p>
                <a:pPr algn="ctr"/>
                <a:endPara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599" y="2675"/>
                <a:ext cx="1840" cy="3889"/>
              </a:xfrm>
              <a:prstGeom prst="roundRect">
                <a:avLst>
                  <a:gd name="adj" fmla="val 13128"/>
                </a:avLst>
              </a:prstGeom>
              <a:noFill/>
              <a:ln w="19050">
                <a:solidFill>
                  <a:srgbClr val="C2C2C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685" y="5386"/>
                <a:ext cx="1698" cy="419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任务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2685" y="4800"/>
                <a:ext cx="1698" cy="419"/>
              </a:xfrm>
              <a:prstGeom prst="roundRect">
                <a:avLst>
                  <a:gd name="adj" fmla="val 49444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数据应用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2685" y="5972"/>
                <a:ext cx="1698" cy="419"/>
              </a:xfrm>
              <a:prstGeom prst="roundRect">
                <a:avLst>
                  <a:gd name="adj" fmla="val 50000"/>
                </a:avLst>
              </a:prstGeom>
              <a:solidFill>
                <a:srgbClr val="84BD57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en-US" altLang="zh-CN" sz="1200" b="1" dirty="0" smtClean="0">
                    <a:solidFill>
                      <a:schemeClr val="tx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微服务</a:t>
                </a: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2685" y="4213"/>
                <a:ext cx="1698" cy="420"/>
              </a:xfrm>
              <a:prstGeom prst="roundRect">
                <a:avLst>
                  <a:gd name="adj" fmla="val 49444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Web应用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545" y="2662"/>
              <a:ext cx="5797" cy="3889"/>
              <a:chOff x="4624" y="2675"/>
              <a:chExt cx="5797" cy="3889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6832" y="2675"/>
                <a:ext cx="1290" cy="1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>
                  <a:buNone/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基础层</a:t>
                </a:r>
              </a:p>
              <a:p>
                <a:pPr algn="l"/>
                <a:endParaRPr lang="zh-CN" altLang="zh-CN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  <a:p>
                <a:pPr algn="l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4624" y="2675"/>
                <a:ext cx="5797" cy="3889"/>
              </a:xfrm>
              <a:prstGeom prst="roundRect">
                <a:avLst>
                  <a:gd name="adj" fmla="val 7199"/>
                </a:avLst>
              </a:prstGeom>
              <a:noFill/>
              <a:ln w="19050">
                <a:solidFill>
                  <a:srgbClr val="C2C2C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8523" y="5400"/>
                <a:ext cx="1751" cy="419"/>
              </a:xfrm>
              <a:prstGeom prst="roundRect">
                <a:avLst>
                  <a:gd name="adj" fmla="val 50000"/>
                </a:avLst>
              </a:prstGeom>
              <a:solidFill>
                <a:srgbClr val="84BD57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en-US" altLang="zh-CN" sz="1200" b="1" dirty="0" smtClean="0">
                    <a:solidFill>
                      <a:schemeClr val="tx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注册中心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4740" y="5365"/>
                <a:ext cx="1724" cy="419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负载均衡</a:t>
                </a: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602" y="4817"/>
                <a:ext cx="1751" cy="419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日志中心 </a:t>
                </a:r>
                <a:endParaRPr lang="zh-CN" altLang="en-US" sz="1400" dirty="0">
                  <a:solidFill>
                    <a:schemeClr val="accent4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927" y="5382"/>
                <a:ext cx="1357" cy="419"/>
              </a:xfrm>
              <a:prstGeom prst="roundRect">
                <a:avLst>
                  <a:gd name="adj" fmla="val 49444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大数据</a:t>
                </a: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740" y="5945"/>
                <a:ext cx="1722" cy="419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配置中心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4740" y="4205"/>
                <a:ext cx="2189" cy="419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分布式数据库</a:t>
                </a:r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4740" y="4785"/>
                <a:ext cx="1724" cy="419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单点登录</a:t>
                </a: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740" y="3624"/>
                <a:ext cx="1723" cy="420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分布式缓存</a:t>
                </a:r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6602" y="3352"/>
                <a:ext cx="1779" cy="760"/>
              </a:xfrm>
              <a:prstGeom prst="roundRect">
                <a:avLst>
                  <a:gd name="adj" fmla="val 24005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分布式系统文件</a:t>
                </a: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043" y="4252"/>
                <a:ext cx="1356" cy="419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管道</a:t>
                </a:r>
                <a:endParaRPr lang="zh-CN" altLang="en-US" sz="1400" dirty="0">
                  <a:solidFill>
                    <a:schemeClr val="accent4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8523" y="4829"/>
                <a:ext cx="1744" cy="419"/>
              </a:xfrm>
              <a:prstGeom prst="roundRect">
                <a:avLst>
                  <a:gd name="adj" fmla="val 50000"/>
                </a:avLst>
              </a:prstGeom>
              <a:solidFill>
                <a:srgbClr val="84BD57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en-US" altLang="zh-CN" sz="1200" b="1" dirty="0" smtClean="0">
                    <a:solidFill>
                      <a:schemeClr val="tx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服务治理</a:t>
                </a: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6633" y="5947"/>
                <a:ext cx="1766" cy="419"/>
              </a:xfrm>
              <a:prstGeom prst="roundRect">
                <a:avLst>
                  <a:gd name="adj" fmla="val 50000"/>
                </a:avLst>
              </a:prstGeom>
              <a:solidFill>
                <a:srgbClr val="F9A759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任务框架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8533" y="3352"/>
                <a:ext cx="1716" cy="760"/>
              </a:xfrm>
              <a:prstGeom prst="roundRect">
                <a:avLst>
                  <a:gd name="adj" fmla="val 26923"/>
                </a:avLst>
              </a:prstGeom>
              <a:solidFill>
                <a:srgbClr val="84BD57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en-US" altLang="zh-CN" sz="1200" b="1" dirty="0" err="1" smtClean="0">
                    <a:solidFill>
                      <a:schemeClr val="tx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弹性组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件</a:t>
                </a:r>
                <a:r>
                  <a:rPr lang="en-US" altLang="zh-CN" sz="1200" b="1" dirty="0" err="1" smtClean="0">
                    <a:solidFill>
                      <a:schemeClr val="tx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及管理</a:t>
                </a:r>
                <a:endParaRPr lang="zh-CN" altLang="en-US" sz="14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8508" y="5971"/>
                <a:ext cx="1766" cy="419"/>
              </a:xfrm>
              <a:prstGeom prst="roundRect">
                <a:avLst>
                  <a:gd name="adj" fmla="val 50000"/>
                </a:avLst>
              </a:prstGeom>
              <a:solidFill>
                <a:srgbClr val="84BD57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en-US" altLang="zh-CN" sz="1200" b="1" dirty="0" smtClean="0">
                    <a:solidFill>
                      <a:schemeClr val="tx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智慧组件</a:t>
                </a:r>
                <a:endPara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8501" y="4258"/>
                <a:ext cx="1766" cy="419"/>
              </a:xfrm>
              <a:prstGeom prst="roundRect">
                <a:avLst>
                  <a:gd name="adj" fmla="val 50000"/>
                </a:avLst>
              </a:prstGeom>
              <a:solidFill>
                <a:srgbClr val="84BD57"/>
              </a:solidFill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en-US" altLang="zh-CN" sz="1200" b="1" dirty="0" smtClean="0">
                    <a:solidFill>
                      <a:schemeClr val="tx1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安全组件</a:t>
                </a:r>
                <a:endPara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522845" y="1283970"/>
            <a:ext cx="720725" cy="3372485"/>
            <a:chOff x="11775" y="2023"/>
            <a:chExt cx="1135" cy="5311"/>
          </a:xfrm>
        </p:grpSpPr>
        <p:sp>
          <p:nvSpPr>
            <p:cNvPr id="67" name="圆角矩形 66"/>
            <p:cNvSpPr/>
            <p:nvPr/>
          </p:nvSpPr>
          <p:spPr>
            <a:xfrm>
              <a:off x="11775" y="2023"/>
              <a:ext cx="1135" cy="5311"/>
            </a:xfrm>
            <a:prstGeom prst="roundRect">
              <a:avLst>
                <a:gd name="adj" fmla="val 14839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>
                  <a:sym typeface="+mn-ea"/>
                </a:rPr>
                <a:t>z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1904" y="2121"/>
              <a:ext cx="878" cy="8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</a:rPr>
                <a:t>安全中心</a:t>
              </a:r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11857" y="3898"/>
              <a:ext cx="972" cy="711"/>
            </a:xfrm>
            <a:prstGeom prst="roundRect">
              <a:avLst>
                <a:gd name="adj" fmla="val 27285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权限控制</a:t>
              </a:r>
              <a:endParaRPr lang="zh-CN" altLang="en-US" sz="1400" dirty="0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11858" y="3044"/>
              <a:ext cx="971" cy="711"/>
            </a:xfrm>
            <a:prstGeom prst="roundRect">
              <a:avLst>
                <a:gd name="adj" fmla="val 26863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多租户</a:t>
              </a: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11857" y="4752"/>
              <a:ext cx="972" cy="686"/>
            </a:xfrm>
            <a:prstGeom prst="roundRect">
              <a:avLst>
                <a:gd name="adj" fmla="val 25738"/>
              </a:avLst>
            </a:prstGeom>
            <a:solidFill>
              <a:srgbClr val="F9A759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目录控制</a:t>
              </a:r>
              <a:endParaRPr lang="zh-CN" altLang="en-US" sz="1400" dirty="0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1857" y="5581"/>
              <a:ext cx="972" cy="709"/>
            </a:xfrm>
            <a:prstGeom prst="roundRect">
              <a:avLst>
                <a:gd name="adj" fmla="val 25738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安全监控</a:t>
              </a:r>
              <a:endParaRPr lang="zh-CN" altLang="en-US" sz="12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10245" y="1284605"/>
            <a:ext cx="720725" cy="3372485"/>
            <a:chOff x="13088" y="2023"/>
            <a:chExt cx="1135" cy="5311"/>
          </a:xfrm>
        </p:grpSpPr>
        <p:sp>
          <p:nvSpPr>
            <p:cNvPr id="98" name="圆角矩形 97"/>
            <p:cNvSpPr/>
            <p:nvPr/>
          </p:nvSpPr>
          <p:spPr>
            <a:xfrm>
              <a:off x="13088" y="2023"/>
              <a:ext cx="1135" cy="5311"/>
            </a:xfrm>
            <a:prstGeom prst="roundRect">
              <a:avLst>
                <a:gd name="adj" fmla="val 14839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>
                  <a:sym typeface="+mn-ea"/>
                </a:rPr>
                <a:t>z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17" y="2121"/>
              <a:ext cx="878" cy="8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</a:rPr>
                <a:t>管控中心</a:t>
              </a: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13171" y="3889"/>
              <a:ext cx="972" cy="1231"/>
            </a:xfrm>
            <a:prstGeom prst="roundRect">
              <a:avLst>
                <a:gd name="adj" fmla="val 27285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运行数据分析</a:t>
              </a:r>
              <a:endParaRPr lang="zh-CN" altLang="en-US" sz="12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3171" y="3044"/>
              <a:ext cx="971" cy="711"/>
            </a:xfrm>
            <a:prstGeom prst="roundRect">
              <a:avLst>
                <a:gd name="adj" fmla="val 26863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平台日志</a:t>
              </a:r>
              <a:endParaRPr lang="zh-CN" altLang="en-US" sz="12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13169" y="5253"/>
              <a:ext cx="972" cy="709"/>
            </a:xfrm>
            <a:prstGeom prst="roundRect">
              <a:avLst>
                <a:gd name="adj" fmla="val 25738"/>
              </a:avLst>
            </a:prstGeom>
            <a:solidFill>
              <a:srgbClr val="84BD57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b="1" dirty="0" smtClean="0">
                  <a:solidFill>
                    <a:schemeClr val="tx1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监控系统</a:t>
              </a:r>
              <a:endParaRPr lang="zh-CN" altLang="en-US" sz="12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965440" y="369570"/>
            <a:ext cx="863600" cy="941070"/>
            <a:chOff x="13133" y="670"/>
            <a:chExt cx="1360" cy="148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3133" y="670"/>
              <a:ext cx="1360" cy="1200"/>
              <a:chOff x="12637" y="888"/>
              <a:chExt cx="1360" cy="1200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12649" y="1240"/>
                <a:ext cx="235" cy="235"/>
              </a:xfrm>
              <a:prstGeom prst="ellipse">
                <a:avLst/>
              </a:prstGeom>
              <a:solidFill>
                <a:srgbClr val="84BD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12637" y="1545"/>
                <a:ext cx="231" cy="231"/>
              </a:xfrm>
              <a:prstGeom prst="ellipse">
                <a:avLst/>
              </a:prstGeom>
              <a:solidFill>
                <a:srgbClr val="F9A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12649" y="952"/>
                <a:ext cx="218" cy="21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4BD57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786" y="888"/>
                <a:ext cx="1211" cy="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zh-CN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国信现有</a:t>
                </a:r>
              </a:p>
              <a:p>
                <a:pPr algn="l"/>
                <a:endParaRPr lang="zh-CN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endParaRPr>
              </a:p>
              <a:p>
                <a:pPr algn="l"/>
                <a:endParaRPr lang="zh-CN" altLang="en-US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13282" y="952"/>
              <a:ext cx="1211" cy="1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新增模块</a:t>
              </a:r>
            </a:p>
            <a:p>
              <a:pPr algn="l"/>
              <a:endParaRPr lang="zh-CN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  <a:p>
              <a:pPr algn="l"/>
              <a:endParaRPr lang="zh-CN" altLang="en-US"/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8060055" y="742950"/>
            <a:ext cx="768985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现有模块</a:t>
            </a:r>
          </a:p>
          <a:p>
            <a:pPr algn="l"/>
            <a:endParaRPr lang="zh-CN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7597775" y="1564640"/>
            <a:ext cx="1220470" cy="20777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endParaRPr lang="zh-CN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3555" y="469265"/>
            <a:ext cx="2400300" cy="2252980"/>
          </a:xfrm>
          <a:prstGeom prst="roundRect">
            <a:avLst>
              <a:gd name="adj" fmla="val 1236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684135" y="1713230"/>
            <a:ext cx="1055370" cy="266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系统巡检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4763" y="1588"/>
            <a:ext cx="91392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 rot="5400000">
            <a:off x="-547052" y="756603"/>
            <a:ext cx="1410970" cy="306705"/>
            <a:chOff x="12070" y="-24"/>
            <a:chExt cx="2222" cy="483"/>
          </a:xfrm>
        </p:grpSpPr>
        <p:grpSp>
          <p:nvGrpSpPr>
            <p:cNvPr id="35" name="Group 34"/>
            <p:cNvGrpSpPr/>
            <p:nvPr/>
          </p:nvGrpSpPr>
          <p:grpSpPr>
            <a:xfrm>
              <a:off x="12070" y="120"/>
              <a:ext cx="203" cy="196"/>
              <a:chOff x="4616450" y="1549401"/>
              <a:chExt cx="215900" cy="207963"/>
            </a:xfrm>
            <a:solidFill>
              <a:srgbClr val="F2685A"/>
            </a:solidFill>
          </p:grpSpPr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2181" y="-24"/>
              <a:ext cx="2111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2685A"/>
                  </a:solidFill>
                  <a:ea typeface="Open Sans" pitchFamily="34" charset="0"/>
                  <a:cs typeface="Open Sans" pitchFamily="34" charset="0"/>
                </a:rPr>
                <a:t> JET.Technology</a:t>
              </a:r>
              <a:endParaRPr lang="en-US" sz="1050">
                <a:solidFill>
                  <a:srgbClr val="F2685A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080" y="1905"/>
            <a:ext cx="783590" cy="371475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8670" y="1905"/>
            <a:ext cx="4279265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大数据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83915" y="1858010"/>
            <a:ext cx="835660" cy="14909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数据仓库</a:t>
            </a:r>
            <a:endParaRPr lang="zh-CN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8485" y="469265"/>
            <a:ext cx="205549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内部数据抓取</a:t>
            </a:r>
          </a:p>
          <a:p>
            <a:endParaRPr lang="zh-CN" altLang="en-US" sz="1600" b="1" dirty="0" smtClean="0">
              <a:solidFill>
                <a:schemeClr val="bg1">
                  <a:lumMod val="6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5330" y="960755"/>
            <a:ext cx="104203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PC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18820" y="1391920"/>
            <a:ext cx="1042670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Webapp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18185" y="1803400"/>
            <a:ext cx="1059180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App  </a:t>
            </a:r>
            <a:r>
              <a:rPr lang="en-US" altLang="zh-CN" sz="1400" b="1" dirty="0" smtClean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          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718185" y="2201545"/>
            <a:ext cx="105981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Api</a:t>
            </a:r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调用</a:t>
            </a:r>
            <a:endParaRPr lang="zh-CN" altLang="en-US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58485" y="891540"/>
            <a:ext cx="1631315" cy="3656330"/>
          </a:xfrm>
          <a:prstGeom prst="roundRect">
            <a:avLst>
              <a:gd name="adj" fmla="val 12205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5770880" y="1227455"/>
            <a:ext cx="132397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营销分析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3555" y="2863215"/>
            <a:ext cx="2400300" cy="920750"/>
          </a:xfrm>
          <a:prstGeom prst="roundRect">
            <a:avLst>
              <a:gd name="adj" fmla="val 21991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02920" y="3943985"/>
            <a:ext cx="2400300" cy="442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98015" y="1227455"/>
            <a:ext cx="741680" cy="266400"/>
          </a:xfrm>
          <a:prstGeom prst="roundRect">
            <a:avLst>
              <a:gd name="adj" fmla="val 48616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JS</a:t>
            </a:r>
            <a:r>
              <a:rPr lang="zh-CN" altLang="en-US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采集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898015" y="1999615"/>
            <a:ext cx="741680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日志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3255" y="3100070"/>
            <a:ext cx="59817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外部数据</a:t>
            </a:r>
          </a:p>
          <a:p>
            <a:endParaRPr lang="zh-CN" altLang="en-US" sz="1600" b="1" dirty="0" smtClean="0">
              <a:solidFill>
                <a:schemeClr val="bg1">
                  <a:lumMod val="6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13180" y="3344545"/>
            <a:ext cx="142938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政府网站数据</a:t>
            </a:r>
            <a:endParaRPr lang="zh-CN" altLang="en-US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660525" y="2990215"/>
            <a:ext cx="701040" cy="266400"/>
          </a:xfrm>
          <a:prstGeom prst="roundRect">
            <a:avLst>
              <a:gd name="adj" fmla="val 48418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爬虫</a:t>
            </a:r>
            <a:endParaRPr lang="zh-CN" altLang="en-US" sz="1400" b="1" dirty="0" smtClean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14350" y="4490720"/>
            <a:ext cx="2400300" cy="442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64210" y="3993515"/>
            <a:ext cx="205549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业务数据系统</a:t>
            </a:r>
          </a:p>
          <a:p>
            <a:endParaRPr lang="zh-CN" altLang="en-US" sz="1600" b="1" dirty="0" smtClean="0">
              <a:solidFill>
                <a:schemeClr val="bg1">
                  <a:lumMod val="6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78485" y="4542790"/>
            <a:ext cx="205549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平台运行监控中心数据</a:t>
            </a:r>
          </a:p>
          <a:p>
            <a:endParaRPr lang="zh-CN" altLang="en-US" sz="1600" b="1" dirty="0" smtClean="0">
              <a:solidFill>
                <a:schemeClr val="bg1">
                  <a:lumMod val="65000"/>
                </a:schemeClr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463415" y="1858010"/>
            <a:ext cx="916305" cy="14909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大数据引擎（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spark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）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5812155" y="2132965"/>
            <a:ext cx="132397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平台安全分析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5812155" y="2585720"/>
            <a:ext cx="132397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非法行为分析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812155" y="3038475"/>
            <a:ext cx="132397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平台运行控制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5812155" y="3491230"/>
            <a:ext cx="132397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内部管理分析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5812155" y="3943985"/>
            <a:ext cx="132397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API分析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5812155" y="1680210"/>
            <a:ext cx="1323975" cy="266400"/>
          </a:xfrm>
          <a:prstGeom prst="roundRect">
            <a:avLst>
              <a:gd name="adj" fmla="val 50000"/>
            </a:avLst>
          </a:prstGeom>
          <a:solidFill>
            <a:srgbClr val="84BD57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客户分析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7684135" y="2201545"/>
            <a:ext cx="1055370" cy="266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决策系统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7684135" y="2677795"/>
            <a:ext cx="1055370" cy="266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业务报表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7684135" y="3166745"/>
            <a:ext cx="1055370" cy="266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运维中心</a:t>
            </a: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926715" y="1874520"/>
            <a:ext cx="413385" cy="391795"/>
          </a:xfrm>
          <a:prstGeom prst="straightConnector1">
            <a:avLst/>
          </a:prstGeom>
          <a:ln w="15875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" idx="1"/>
          </p:cNvCxnSpPr>
          <p:nvPr/>
        </p:nvCxnSpPr>
        <p:spPr>
          <a:xfrm flipV="1">
            <a:off x="2882900" y="2603500"/>
            <a:ext cx="501015" cy="435610"/>
          </a:xfrm>
          <a:prstGeom prst="straightConnector1">
            <a:avLst/>
          </a:prstGeom>
          <a:ln w="15875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868295" y="3028315"/>
            <a:ext cx="471805" cy="956310"/>
          </a:xfrm>
          <a:prstGeom prst="straightConnector1">
            <a:avLst/>
          </a:prstGeom>
          <a:ln w="15875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8" idx="3"/>
          </p:cNvCxnSpPr>
          <p:nvPr/>
        </p:nvCxnSpPr>
        <p:spPr>
          <a:xfrm flipV="1">
            <a:off x="2914650" y="3256915"/>
            <a:ext cx="425450" cy="1455420"/>
          </a:xfrm>
          <a:prstGeom prst="straightConnector1">
            <a:avLst/>
          </a:prstGeom>
          <a:ln w="15875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" idx="3"/>
            <a:endCxn id="66" idx="1"/>
          </p:cNvCxnSpPr>
          <p:nvPr/>
        </p:nvCxnSpPr>
        <p:spPr>
          <a:xfrm>
            <a:off x="4219575" y="2603500"/>
            <a:ext cx="243840" cy="0"/>
          </a:xfrm>
          <a:prstGeom prst="straightConnector1">
            <a:avLst/>
          </a:prstGeom>
          <a:ln w="15875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6" idx="3"/>
          </p:cNvCxnSpPr>
          <p:nvPr/>
        </p:nvCxnSpPr>
        <p:spPr>
          <a:xfrm>
            <a:off x="5379720" y="2603500"/>
            <a:ext cx="257810" cy="0"/>
          </a:xfrm>
          <a:prstGeom prst="straightConnector1">
            <a:avLst/>
          </a:prstGeom>
          <a:ln w="15875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285990" y="2603500"/>
            <a:ext cx="293370" cy="0"/>
          </a:xfrm>
          <a:prstGeom prst="straightConnector1">
            <a:avLst/>
          </a:prstGeom>
          <a:ln w="15875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18" idx="3"/>
            <a:endCxn id="6" idx="1"/>
          </p:cNvCxnSpPr>
          <p:nvPr/>
        </p:nvCxnSpPr>
        <p:spPr>
          <a:xfrm>
            <a:off x="1777365" y="1094105"/>
            <a:ext cx="12065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1" idx="3"/>
            <a:endCxn id="6" idx="1"/>
          </p:cNvCxnSpPr>
          <p:nvPr/>
        </p:nvCxnSpPr>
        <p:spPr>
          <a:xfrm flipV="1">
            <a:off x="1761490" y="1360805"/>
            <a:ext cx="136525" cy="16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2" idx="3"/>
            <a:endCxn id="10" idx="1"/>
          </p:cNvCxnSpPr>
          <p:nvPr/>
        </p:nvCxnSpPr>
        <p:spPr>
          <a:xfrm>
            <a:off x="1777365" y="1936750"/>
            <a:ext cx="120650" cy="19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3" idx="3"/>
            <a:endCxn id="10" idx="1"/>
          </p:cNvCxnSpPr>
          <p:nvPr/>
        </p:nvCxnSpPr>
        <p:spPr>
          <a:xfrm flipV="1">
            <a:off x="1778000" y="2132965"/>
            <a:ext cx="1200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499</Words>
  <Application>Microsoft Office PowerPoint</Application>
  <PresentationFormat>全屏显示(16:9)</PresentationFormat>
  <Paragraphs>197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828</cp:revision>
  <dcterms:created xsi:type="dcterms:W3CDTF">2014-03-20T10:23:00Z</dcterms:created>
  <dcterms:modified xsi:type="dcterms:W3CDTF">2017-05-08T06:03:50Z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