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1"/>
  </p:notesMasterIdLst>
  <p:sldIdLst>
    <p:sldId id="256" r:id="rId2"/>
    <p:sldId id="286" r:id="rId3"/>
    <p:sldId id="307" r:id="rId4"/>
    <p:sldId id="311" r:id="rId5"/>
    <p:sldId id="308" r:id="rId6"/>
    <p:sldId id="309" r:id="rId7"/>
    <p:sldId id="310" r:id="rId8"/>
    <p:sldId id="279" r:id="rId9"/>
    <p:sldId id="264" r:id="rId10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BD%AF%E4%BB%B6%E5%8D%B3%E6%9C%8D%E5%8A%A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Saas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是什么？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5816" y="2295426"/>
            <a:ext cx="10588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SaaS</a:t>
            </a:r>
            <a:r>
              <a:rPr lang="zh-CN" altLang="en-US" dirty="0"/>
              <a:t>是</a:t>
            </a:r>
            <a:r>
              <a:rPr lang="en-US" altLang="zh-CN" dirty="0"/>
              <a:t>Software-as-a-Service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软件即服务</a:t>
            </a:r>
            <a:r>
              <a:rPr lang="zh-CN" altLang="en-US" dirty="0"/>
              <a:t>）的简称，随着互联网技术的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应用软件的成熟， 在</a:t>
            </a:r>
            <a:r>
              <a:rPr lang="en-US" altLang="zh-CN" dirty="0"/>
              <a:t>21</a:t>
            </a:r>
            <a:r>
              <a:rPr lang="zh-CN" altLang="en-US" dirty="0"/>
              <a:t>世纪开始兴起的一种完全创新的软件应用模式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与“</a:t>
            </a:r>
            <a:r>
              <a:rPr lang="en-US" altLang="zh-CN" dirty="0"/>
              <a:t>on-demand software”</a:t>
            </a:r>
            <a:r>
              <a:rPr lang="zh-CN" altLang="en-US" dirty="0"/>
              <a:t>（按需软件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the application service </a:t>
            </a:r>
            <a:r>
              <a:rPr lang="en-US" altLang="zh-CN" dirty="0" smtClean="0"/>
              <a:t>provider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ASP</a:t>
            </a:r>
            <a:r>
              <a:rPr lang="zh-CN" altLang="en-US" dirty="0"/>
              <a:t>，应用服务提供商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hosted software(</a:t>
            </a:r>
            <a:r>
              <a:rPr lang="zh-CN" altLang="en-US" dirty="0"/>
              <a:t>托管软件</a:t>
            </a:r>
            <a:r>
              <a:rPr lang="en-US" altLang="zh-CN" dirty="0"/>
              <a:t>)</a:t>
            </a:r>
            <a:r>
              <a:rPr lang="zh-CN" altLang="en-US" dirty="0"/>
              <a:t>所具有相似的含义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72432" y="4023618"/>
            <a:ext cx="10414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主要特征：</a:t>
            </a:r>
            <a:endParaRPr lang="en-US" altLang="zh-CN" sz="2000" dirty="0" smtClean="0"/>
          </a:p>
          <a:p>
            <a:r>
              <a:rPr lang="en-US" altLang="zh-CN" sz="2000" dirty="0"/>
              <a:t>a) </a:t>
            </a:r>
            <a:r>
              <a:rPr lang="zh-CN" altLang="en-US" sz="2000" dirty="0"/>
              <a:t>服务的收费方式风险小，灵活选择模块，备份，维护，安全，升级</a:t>
            </a:r>
          </a:p>
          <a:p>
            <a:r>
              <a:rPr lang="en-US" altLang="zh-CN" sz="2000" dirty="0"/>
              <a:t>b) </a:t>
            </a:r>
            <a:r>
              <a:rPr lang="zh-CN" altLang="en-US" sz="2000" dirty="0"/>
              <a:t>让客户更专注核心业务</a:t>
            </a:r>
          </a:p>
          <a:p>
            <a:r>
              <a:rPr lang="en-US" altLang="zh-CN" sz="2000" dirty="0"/>
              <a:t>c) </a:t>
            </a:r>
            <a:r>
              <a:rPr lang="zh-CN" altLang="en-US" sz="2000" dirty="0"/>
              <a:t>灵活启用和暂停，随时随地都可使用</a:t>
            </a:r>
          </a:p>
          <a:p>
            <a:r>
              <a:rPr lang="en-US" altLang="zh-CN" sz="2000" dirty="0"/>
              <a:t>d) </a:t>
            </a:r>
            <a:r>
              <a:rPr lang="zh-CN" altLang="en-US" sz="2000" dirty="0"/>
              <a:t>按需定购，选择更加自由</a:t>
            </a:r>
          </a:p>
          <a:p>
            <a:r>
              <a:rPr lang="en-US" altLang="zh-CN" sz="2000" dirty="0"/>
              <a:t>e) </a:t>
            </a:r>
            <a:r>
              <a:rPr lang="zh-CN" altLang="en-US" sz="2000" dirty="0"/>
              <a:t>产品更新速度加快</a:t>
            </a:r>
          </a:p>
          <a:p>
            <a:r>
              <a:rPr lang="en-US" altLang="zh-CN" sz="2000" dirty="0"/>
              <a:t>f) </a:t>
            </a:r>
            <a:r>
              <a:rPr lang="zh-CN" altLang="en-US" sz="2000" dirty="0"/>
              <a:t>市场空间增大</a:t>
            </a:r>
          </a:p>
          <a:p>
            <a:r>
              <a:rPr lang="en-US" altLang="zh-CN" sz="2000" dirty="0"/>
              <a:t>g) </a:t>
            </a:r>
            <a:r>
              <a:rPr lang="zh-CN" altLang="en-US" sz="2000" dirty="0"/>
              <a:t>订阅式的月费模式</a:t>
            </a:r>
          </a:p>
          <a:p>
            <a:r>
              <a:rPr lang="en-US" altLang="zh-CN" sz="2000" dirty="0"/>
              <a:t>h) </a:t>
            </a:r>
            <a:r>
              <a:rPr lang="zh-CN" altLang="en-US" sz="2000" dirty="0"/>
              <a:t>有效降低营销成本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准面对面使用指导</a:t>
            </a:r>
          </a:p>
          <a:p>
            <a:r>
              <a:rPr lang="en-US" altLang="zh-CN" sz="2000" dirty="0"/>
              <a:t>j) </a:t>
            </a:r>
            <a:r>
              <a:rPr lang="zh-CN" altLang="en-US" sz="2000" dirty="0"/>
              <a:t>在全球各地，</a:t>
            </a:r>
            <a:r>
              <a:rPr lang="en-US" altLang="zh-CN" sz="2000" dirty="0"/>
              <a:t>7*24</a:t>
            </a:r>
            <a:r>
              <a:rPr lang="zh-CN" altLang="en-US" sz="2000" dirty="0"/>
              <a:t>全天候网络服务</a:t>
            </a:r>
          </a:p>
          <a:p>
            <a:r>
              <a:rPr lang="en-US" altLang="zh-CN" sz="2000" dirty="0"/>
              <a:t>k) </a:t>
            </a:r>
            <a:r>
              <a:rPr lang="zh-CN" altLang="en-US" sz="2000" dirty="0"/>
              <a:t>不需要额外增加专业的</a:t>
            </a:r>
            <a:r>
              <a:rPr lang="en-US" altLang="zh-CN" sz="2000" dirty="0"/>
              <a:t>IT</a:t>
            </a:r>
            <a:r>
              <a:rPr lang="zh-CN" altLang="en-US" sz="2000" dirty="0"/>
              <a:t>人员</a:t>
            </a:r>
          </a:p>
          <a:p>
            <a:r>
              <a:rPr lang="en-US" altLang="zh-CN" sz="2000" dirty="0"/>
              <a:t>l) </a:t>
            </a:r>
            <a:r>
              <a:rPr lang="zh-CN" altLang="en-US" sz="2000" dirty="0"/>
              <a:t>大大降低客户的总体拥有</a:t>
            </a:r>
            <a:r>
              <a:rPr lang="zh-CN" altLang="en-US" sz="2000" dirty="0" smtClean="0"/>
              <a:t>成本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5718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不需要部署，只需要注册即使用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不再是一次性投资，可以为按照流量、功能使用收费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利于推广，不再是传统的点对点销售模式，而是采用</a:t>
            </a:r>
            <a:r>
              <a:rPr lang="zh-CN" altLang="en-US" dirty="0"/>
              <a:t>电子商务模式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运营</a:t>
            </a:r>
            <a:r>
              <a:rPr lang="zh-CN" altLang="en-US" dirty="0" smtClean="0"/>
              <a:t>模式变化，从产品模式转化到服务模式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规模经济效益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与现有系统集成带来问题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大企业更喜欢自己管控数据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9832" y="683193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详细比较见：</a:t>
            </a:r>
            <a:r>
              <a:rPr lang="en-US" altLang="zh-CN" dirty="0" err="1"/>
              <a:t>Saas</a:t>
            </a:r>
            <a:r>
              <a:rPr lang="zh-CN" altLang="en-US" dirty="0"/>
              <a:t>与传统应用比较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110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卖软件太</a:t>
            </a:r>
            <a:r>
              <a:rPr lang="zh-CN" altLang="en-US" dirty="0" smtClean="0"/>
              <a:t>坑，</a:t>
            </a:r>
            <a:r>
              <a:rPr lang="zh-CN" altLang="en-US" dirty="0"/>
              <a:t>已经形成了恶性循环，市场受到严重的</a:t>
            </a:r>
            <a:r>
              <a:rPr lang="zh-CN" altLang="en-US" dirty="0" smtClean="0"/>
              <a:t>阻碍</a:t>
            </a:r>
            <a:endParaRPr lang="en-US" altLang="zh-CN" dirty="0" smtClean="0"/>
          </a:p>
          <a:p>
            <a:r>
              <a:rPr lang="zh-CN" altLang="en-US" dirty="0"/>
              <a:t>把卖软件变为卖服务，软件厂商革自己的命，放弃一次性收入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zh-CN" altLang="en-US" dirty="0"/>
              <a:t>客户是否使用来收费，实际上就是按照客户是否成功来收费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/>
          </a:p>
          <a:p>
            <a:r>
              <a:rPr lang="zh-CN" altLang="en-US" b="1" dirty="0"/>
              <a:t>是时候说一下</a:t>
            </a:r>
            <a:r>
              <a:rPr lang="en-US" altLang="zh-CN" b="1" dirty="0"/>
              <a:t>SaaS</a:t>
            </a:r>
            <a:r>
              <a:rPr lang="zh-CN" altLang="en-US" b="1" dirty="0"/>
              <a:t>的本质了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3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的成功案例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设想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2543</TotalTime>
  <Words>350</Words>
  <Application>Microsoft Office PowerPoint</Application>
  <PresentationFormat>自定义</PresentationFormat>
  <Paragraphs>49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气流</vt:lpstr>
      <vt:lpstr>Saas架构设计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217</cp:revision>
  <dcterms:created xsi:type="dcterms:W3CDTF">2016-06-16T07:41:00Z</dcterms:created>
  <dcterms:modified xsi:type="dcterms:W3CDTF">2017-04-05T09:46:16Z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