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1"/>
  </p:notesMasterIdLst>
  <p:sldIdLst>
    <p:sldId id="256" r:id="rId2"/>
    <p:sldId id="286" r:id="rId3"/>
    <p:sldId id="300" r:id="rId4"/>
    <p:sldId id="309" r:id="rId5"/>
    <p:sldId id="266" r:id="rId6"/>
    <p:sldId id="280" r:id="rId7"/>
    <p:sldId id="313" r:id="rId8"/>
    <p:sldId id="314" r:id="rId9"/>
    <p:sldId id="310" r:id="rId10"/>
    <p:sldId id="311" r:id="rId11"/>
    <p:sldId id="312" r:id="rId12"/>
    <p:sldId id="308" r:id="rId13"/>
    <p:sldId id="268" r:id="rId14"/>
    <p:sldId id="288" r:id="rId15"/>
    <p:sldId id="289" r:id="rId16"/>
    <p:sldId id="301" r:id="rId17"/>
    <p:sldId id="304" r:id="rId18"/>
    <p:sldId id="279" r:id="rId19"/>
    <p:sldId id="264" r:id="rId20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年架构总体（深化发展阶段）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893888" y="2439442"/>
            <a:ext cx="8424936" cy="535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1682" y="7912051"/>
            <a:ext cx="8640960" cy="52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基础设施层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631" y="6570950"/>
            <a:ext cx="339159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弹性层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linux+docker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7031" y="6570950"/>
            <a:ext cx="4176464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非弹性层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0887" y="3186574"/>
            <a:ext cx="237626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基础层</a:t>
            </a:r>
          </a:p>
        </p:txBody>
      </p:sp>
      <p:sp>
        <p:nvSpPr>
          <p:cNvPr id="14" name="矩形 13"/>
          <p:cNvSpPr/>
          <p:nvPr/>
        </p:nvSpPr>
        <p:spPr>
          <a:xfrm>
            <a:off x="2286631" y="3205572"/>
            <a:ext cx="2088232" cy="32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CNAs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3175" y="3186574"/>
            <a:ext cx="2880320" cy="33123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单体应用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286631" y="2583458"/>
            <a:ext cx="7776864" cy="45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路由层（路由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缓存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负载计算）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818226" y="787986"/>
            <a:ext cx="8640067" cy="4324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用户终端（网页、移动、客户系统）</a:t>
            </a:r>
          </a:p>
        </p:txBody>
      </p:sp>
      <p:sp>
        <p:nvSpPr>
          <p:cNvPr id="26" name="矩形 25"/>
          <p:cNvSpPr/>
          <p:nvPr/>
        </p:nvSpPr>
        <p:spPr>
          <a:xfrm>
            <a:off x="589242" y="2439442"/>
            <a:ext cx="1087456" cy="5355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>
                <a:solidFill>
                  <a:schemeClr val="accent4">
                    <a:lumMod val="50000"/>
                  </a:schemeClr>
                </a:solidFill>
              </a:rPr>
              <a:t>开发运维中心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03429" y="2439442"/>
            <a:ext cx="936104" cy="536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安全中心</a:t>
            </a:r>
          </a:p>
        </p:txBody>
      </p:sp>
      <p:sp>
        <p:nvSpPr>
          <p:cNvPr id="30" name="矩形 29"/>
          <p:cNvSpPr/>
          <p:nvPr/>
        </p:nvSpPr>
        <p:spPr>
          <a:xfrm>
            <a:off x="4742121" y="3690630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</a:rPr>
              <a:t>大数据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4903" y="427426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42121" y="4842758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配置中心</a:t>
            </a:r>
          </a:p>
        </p:txBody>
      </p:sp>
      <p:sp>
        <p:nvSpPr>
          <p:cNvPr id="45" name="矩形 44"/>
          <p:cNvSpPr/>
          <p:nvPr/>
        </p:nvSpPr>
        <p:spPr>
          <a:xfrm>
            <a:off x="4734903" y="54188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</a:p>
        </p:txBody>
      </p:sp>
      <p:sp>
        <p:nvSpPr>
          <p:cNvPr id="46" name="矩形 45"/>
          <p:cNvSpPr/>
          <p:nvPr/>
        </p:nvSpPr>
        <p:spPr>
          <a:xfrm>
            <a:off x="5779019" y="3690630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任务框架</a:t>
            </a:r>
          </a:p>
        </p:txBody>
      </p:sp>
      <p:sp>
        <p:nvSpPr>
          <p:cNvPr id="47" name="矩形 46"/>
          <p:cNvSpPr/>
          <p:nvPr/>
        </p:nvSpPr>
        <p:spPr>
          <a:xfrm>
            <a:off x="5779019" y="426669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日志中心</a:t>
            </a:r>
          </a:p>
        </p:txBody>
      </p:sp>
      <p:sp>
        <p:nvSpPr>
          <p:cNvPr id="48" name="矩形 47"/>
          <p:cNvSpPr/>
          <p:nvPr/>
        </p:nvSpPr>
        <p:spPr>
          <a:xfrm>
            <a:off x="5787155" y="4849505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</a:p>
        </p:txBody>
      </p:sp>
      <p:sp>
        <p:nvSpPr>
          <p:cNvPr id="50" name="矩形 49"/>
          <p:cNvSpPr/>
          <p:nvPr/>
        </p:nvSpPr>
        <p:spPr>
          <a:xfrm>
            <a:off x="5779019" y="5418822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分布式缓存</a:t>
            </a:r>
          </a:p>
        </p:txBody>
      </p:sp>
      <p:sp>
        <p:nvSpPr>
          <p:cNvPr id="56" name="矩形 55"/>
          <p:cNvSpPr/>
          <p:nvPr/>
        </p:nvSpPr>
        <p:spPr>
          <a:xfrm>
            <a:off x="4742121" y="5975888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分布式文件系统</a:t>
            </a:r>
          </a:p>
        </p:txBody>
      </p:sp>
      <p:sp>
        <p:nvSpPr>
          <p:cNvPr id="57" name="矩形 56"/>
          <p:cNvSpPr/>
          <p:nvPr/>
        </p:nvSpPr>
        <p:spPr>
          <a:xfrm>
            <a:off x="5759587" y="595888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管道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6671" y="3690630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36" name="矩形 35"/>
          <p:cNvSpPr/>
          <p:nvPr/>
        </p:nvSpPr>
        <p:spPr>
          <a:xfrm>
            <a:off x="2651171" y="4417457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API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1171" y="5094786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5508" y="3525592"/>
            <a:ext cx="974924" cy="684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持续集成</a:t>
            </a:r>
          </a:p>
        </p:txBody>
      </p:sp>
      <p:sp>
        <p:nvSpPr>
          <p:cNvPr id="41" name="矩形 40"/>
          <p:cNvSpPr/>
          <p:nvPr/>
        </p:nvSpPr>
        <p:spPr>
          <a:xfrm>
            <a:off x="628914" y="4410709"/>
            <a:ext cx="1008112" cy="582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持续部署</a:t>
            </a:r>
          </a:p>
        </p:txBody>
      </p:sp>
      <p:sp>
        <p:nvSpPr>
          <p:cNvPr id="43" name="矩形 42"/>
          <p:cNvSpPr/>
          <p:nvPr/>
        </p:nvSpPr>
        <p:spPr>
          <a:xfrm>
            <a:off x="628914" y="5231214"/>
            <a:ext cx="100811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自动化测试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648750" y="6050755"/>
            <a:ext cx="926792" cy="736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代码仓库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10615383" y="3354938"/>
            <a:ext cx="680134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多租户</a:t>
            </a:r>
          </a:p>
        </p:txBody>
      </p:sp>
      <p:sp>
        <p:nvSpPr>
          <p:cNvPr id="53" name="矩形 52"/>
          <p:cNvSpPr/>
          <p:nvPr/>
        </p:nvSpPr>
        <p:spPr>
          <a:xfrm>
            <a:off x="10610684" y="4252657"/>
            <a:ext cx="720080" cy="714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权限控制</a:t>
            </a:r>
          </a:p>
        </p:txBody>
      </p:sp>
      <p:sp>
        <p:nvSpPr>
          <p:cNvPr id="55" name="矩形 54"/>
          <p:cNvSpPr/>
          <p:nvPr/>
        </p:nvSpPr>
        <p:spPr>
          <a:xfrm>
            <a:off x="10615384" y="5231214"/>
            <a:ext cx="720080" cy="700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目录控制</a:t>
            </a:r>
          </a:p>
        </p:txBody>
      </p:sp>
      <p:sp>
        <p:nvSpPr>
          <p:cNvPr id="58" name="矩形 57"/>
          <p:cNvSpPr/>
          <p:nvPr/>
        </p:nvSpPr>
        <p:spPr>
          <a:xfrm>
            <a:off x="11819164" y="5305215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834442" y="6439576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819164" y="4147963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20504" y="6062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34442" y="7173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47701" y="4927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76158" y="1335036"/>
            <a:ext cx="236156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94263" y="1335036"/>
            <a:ext cx="6081000" cy="9361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外贸云平台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Saas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23011" y="1695076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报关立交桥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73136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单证管理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96271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深加工结转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51444" y="1698782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架构总体（平台级）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1287" y="2067807"/>
            <a:ext cx="8208912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394" y="7757328"/>
            <a:ext cx="8209805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基础设施层（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）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7311" y="6388287"/>
            <a:ext cx="3744416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弹性层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linux+docker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7751" y="6388287"/>
            <a:ext cx="3816424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非弹性层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1567" y="3003911"/>
            <a:ext cx="3240360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基础层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7311" y="3022909"/>
            <a:ext cx="2088232" cy="329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CNAs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7951" y="3003911"/>
            <a:ext cx="2016224" cy="33123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单体应用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647311" y="2211823"/>
            <a:ext cx="7776864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路由层（路由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缓存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负载计算）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1841" y="787986"/>
            <a:ext cx="8208912" cy="393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135" y="2068695"/>
            <a:ext cx="12241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开发运维中心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4215" y="2058985"/>
            <a:ext cx="703213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安全中心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48310" y="2059873"/>
            <a:ext cx="750633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管控中心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02801" y="350796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大数据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95711" y="4084031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02801" y="4660095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配置中心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95583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39699" y="350796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任务框架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39699" y="4084031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日志中心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47835" y="466684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39699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分布式缓存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75679" y="3507967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智慧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组件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75679" y="4084031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注册中心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83815" y="466684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分布式文件系统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75679" y="523615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管道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5583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139699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175679" y="5793225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安全组件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7351" y="3507967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11851" y="4202089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数据应用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98653" y="4883900"/>
            <a:ext cx="1368152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任务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1851" y="5589151"/>
            <a:ext cx="13681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微服务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147" y="2986977"/>
            <a:ext cx="100811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667" y="3580863"/>
            <a:ext cx="100811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集成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5667" y="418901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1147" y="481174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9663" y="5434073"/>
            <a:ext cx="108012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5667" y="6029135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9663" y="6541190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86776" y="2950989"/>
            <a:ext cx="542325" cy="8370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886775" y="4055006"/>
            <a:ext cx="542325" cy="7143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权限控制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886776" y="5009428"/>
            <a:ext cx="542324" cy="7006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目录控制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886776" y="5912968"/>
            <a:ext cx="542324" cy="614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5143" y="7037247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99590" y="302290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716126" y="4097012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0716126" y="5473962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监控系统</a:t>
            </a:r>
          </a:p>
        </p:txBody>
      </p:sp>
      <p:sp>
        <p:nvSpPr>
          <p:cNvPr id="71" name="矩形 70"/>
          <p:cNvSpPr/>
          <p:nvPr/>
        </p:nvSpPr>
        <p:spPr>
          <a:xfrm>
            <a:off x="11584415" y="5434073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599693" y="6568434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584415" y="4076940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85755" y="6191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99693" y="7302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12952" y="4856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09189" y="1257180"/>
            <a:ext cx="2361564" cy="6782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75488" y="1254486"/>
            <a:ext cx="5674983" cy="6809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Dcjet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</a:rPr>
              <a:t>Saas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1720" y="890092"/>
            <a:ext cx="259886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内部数据抓取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4088" y="2871490"/>
            <a:ext cx="122413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6497" y="3591570"/>
            <a:ext cx="122413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大数据引擎（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26536" y="1395326"/>
            <a:ext cx="2592288" cy="676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734" y="1394148"/>
            <a:ext cx="1040866" cy="622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650" y="2114228"/>
            <a:ext cx="1026950" cy="469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webAPP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3888" y="175301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采集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734" y="2635615"/>
            <a:ext cx="1040866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888" y="2914700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日志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720" y="3951610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外部数据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4734" y="4455666"/>
            <a:ext cx="87710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爬虫</a:t>
            </a:r>
          </a:p>
        </p:txBody>
      </p:sp>
      <p:sp>
        <p:nvSpPr>
          <p:cNvPr id="16" name="矩形 15"/>
          <p:cNvSpPr/>
          <p:nvPr/>
        </p:nvSpPr>
        <p:spPr>
          <a:xfrm>
            <a:off x="1682490" y="4455666"/>
            <a:ext cx="1088503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政府网站数据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696" y="546377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696" y="6853088"/>
            <a:ext cx="259886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平台运行监控中心数据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735084">
            <a:off x="3077200" y="3346886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735084">
            <a:off x="3154145" y="4473962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0245050">
            <a:off x="3159105" y="5986130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0245050">
            <a:off x="3152460" y="7010217"/>
            <a:ext cx="451091" cy="251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62240" y="4962806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078464" y="4972732"/>
            <a:ext cx="504056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13702" y="1692118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营销分析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13702" y="2492590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17940" y="32964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平台安全分析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3702" y="4133172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非法行为分析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13702" y="4933644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平台运行控制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17940" y="573752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内部管理分析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8904" y="2114228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系统巡检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013702" y="6573596"/>
            <a:ext cx="201709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8650" y="3186667"/>
            <a:ext cx="1026950" cy="505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调用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38904" y="3060559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决策系统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038904" y="4058186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业务报表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038904" y="5085147"/>
            <a:ext cx="1584176" cy="7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维中心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10553876" y="4737356"/>
            <a:ext cx="378283" cy="28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1111073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开发运维方面：提供一些通用封装，统一解决了如高可用高并发容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安全等等问题、也解决了如缓存、文件存储、数据库、配置管理等等的问题。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运维上能够实现自动化运维，自动扩容等等常见的运维问题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敏捷开发的可能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低成本更高的效率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967444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支持界面个性化的门户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支持运行和开发的组件标准和工具集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支持线上开发和多种产品类型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支持多租户的</a:t>
            </a: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引擎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支持服务管理（多种服务、服务开通、外部对接）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支持线上业务监控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支持销售这一块（计费、推广等等）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支持统一用户权限管理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基础设施层搭建（考虑是否采用</a:t>
            </a:r>
            <a:r>
              <a:rPr lang="en-US" altLang="zh-CN" sz="2800" dirty="0" err="1" smtClean="0"/>
              <a:t>Iaas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还是自建）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容器仓库的搭建（多种镜像）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基础层搭建（如架构图）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err="1" smtClean="0"/>
              <a:t>Dcjet</a:t>
            </a:r>
            <a:r>
              <a:rPr lang="zh-CN" altLang="en-US" sz="2800" dirty="0" smtClean="0"/>
              <a:t>云原生应用接口定义和实现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云</a:t>
            </a:r>
            <a:r>
              <a:rPr lang="zh-CN" altLang="en-US" sz="2800" dirty="0" smtClean="0"/>
              <a:t>上服务上云前的改造（考虑云计算的误解）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安全中心搭建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开</a:t>
            </a:r>
            <a:r>
              <a:rPr lang="zh-CN" altLang="en-US" sz="2800" dirty="0" smtClean="0"/>
              <a:t>发运维中心搭建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路由层搭建（包括</a:t>
            </a:r>
            <a:r>
              <a:rPr lang="en-US" altLang="zh-CN" sz="2800" dirty="0" err="1" smtClean="0"/>
              <a:t>api</a:t>
            </a:r>
            <a:r>
              <a:rPr lang="zh-CN" altLang="en-US" sz="2800" dirty="0"/>
              <a:t>网关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PS</a:t>
            </a:r>
            <a:r>
              <a:rPr lang="zh-CN" altLang="en-US" sz="2800" dirty="0"/>
              <a:t>：其中每一项为任务大项，每一项都分阶段性、模块性开发发展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511450"/>
            <a:ext cx="1087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适度的弹性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单体</a:t>
            </a:r>
            <a:r>
              <a:rPr lang="zh-CN" altLang="en-US" sz="3200" dirty="0" smtClean="0"/>
              <a:t>应用 </a:t>
            </a:r>
            <a:r>
              <a:rPr lang="en-US" altLang="zh-CN" sz="3200" dirty="0" smtClean="0"/>
              <a:t>-&gt;</a:t>
            </a:r>
            <a:r>
              <a:rPr lang="zh-CN" altLang="en-US" sz="3200" dirty="0" smtClean="0"/>
              <a:t>垂直分割</a:t>
            </a:r>
            <a:r>
              <a:rPr lang="en-US" altLang="zh-CN" sz="3200" dirty="0" smtClean="0"/>
              <a:t>-&gt;</a:t>
            </a:r>
            <a:r>
              <a:rPr lang="zh-CN" altLang="en-US" sz="3200" dirty="0">
                <a:solidFill>
                  <a:srgbClr val="FF0000"/>
                </a:solidFill>
              </a:rPr>
              <a:t>负载</a:t>
            </a:r>
            <a:r>
              <a:rPr lang="zh-CN" altLang="en-US" sz="3200" dirty="0" smtClean="0">
                <a:solidFill>
                  <a:srgbClr val="FF0000"/>
                </a:solidFill>
              </a:rPr>
              <a:t>均衡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弹性计算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可扩展的软件基础</a:t>
            </a:r>
            <a:r>
              <a:rPr lang="zh-CN" altLang="en-US" sz="3200" dirty="0" smtClean="0"/>
              <a:t>建设</a:t>
            </a: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适度的容灾和</a:t>
            </a:r>
            <a:r>
              <a:rPr lang="zh-CN" altLang="en-US" sz="3200" dirty="0" smtClean="0"/>
              <a:t>安全</a:t>
            </a:r>
            <a:r>
              <a:rPr lang="en-US" altLang="zh-CN" sz="3200" dirty="0" smtClean="0"/>
              <a:t>]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FF0000"/>
                </a:solidFill>
              </a:rPr>
              <a:t>High </a:t>
            </a:r>
            <a:r>
              <a:rPr lang="en-US" altLang="zh-CN" sz="3200" dirty="0" smtClean="0">
                <a:solidFill>
                  <a:srgbClr val="FF0000"/>
                </a:solidFill>
              </a:rPr>
              <a:t>Availability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双活（</a:t>
            </a:r>
            <a:r>
              <a:rPr lang="en-US" altLang="zh-CN" sz="3200" dirty="0"/>
              <a:t>backup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容灾（机房层面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-&gt;Fault Tolerant</a:t>
            </a:r>
            <a:r>
              <a:rPr lang="zh-CN" altLang="en-US" sz="3200" dirty="0"/>
              <a:t>（机器级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敏捷开发和半自动运</a:t>
            </a:r>
            <a:r>
              <a:rPr lang="zh-CN" altLang="en-US" sz="3200" dirty="0" smtClean="0"/>
              <a:t>维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工具</a:t>
            </a:r>
            <a:r>
              <a:rPr lang="zh-CN" altLang="en-US" sz="3200" dirty="0" smtClean="0">
                <a:solidFill>
                  <a:srgbClr val="FF0000"/>
                </a:solidFill>
              </a:rPr>
              <a:t>级别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开发</a:t>
            </a:r>
            <a:r>
              <a:rPr lang="zh-CN" altLang="en-US" sz="3200" dirty="0" smtClean="0"/>
              <a:t>模式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-&gt;</a:t>
            </a:r>
            <a:r>
              <a:rPr lang="zh-CN" altLang="en-US" sz="3200" dirty="0"/>
              <a:t>商务模式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11492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最终目标是支持敏捷开发、自动实现弹性扩展、封装解决通用问题（安全、权限、数据处理、日志等等）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39724" y="6887388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云</a:t>
            </a:r>
            <a:r>
              <a:rPr lang="zh-CN" altLang="en-US" sz="4400" dirty="0" smtClean="0"/>
              <a:t>平台发展核心思想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295426"/>
            <a:ext cx="121001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技术由需求推动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000" dirty="0" smtClean="0"/>
              <a:t>平台的发展是个循序渐进的过程，需要结合实际业务需求量进行阶段性发展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过渡的设计只会使方案变得臃肿和难以实现，而实际使用只是一些很小的功能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每个发展阶段关注相应阶段的主要问题</a:t>
            </a:r>
            <a:endParaRPr lang="en-US" altLang="zh-CN" sz="2800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平台初期主要实现整合问题、平台接口、核心部件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深化发展期需要深化组件、提高横向扩展能力、添加大数据、自动化等平台功能</a:t>
            </a:r>
            <a:endParaRPr lang="en-US" altLang="zh-CN" dirty="0" smtClean="0"/>
          </a:p>
          <a:p>
            <a:pPr marL="1132205" lvl="1" indent="-514350">
              <a:buFont typeface="+mj-lt"/>
              <a:buAutoNum type="arabicPeriod"/>
            </a:pPr>
            <a:r>
              <a:rPr lang="zh-CN" altLang="en-US" dirty="0" smtClean="0"/>
              <a:t>平台完成期，需要完成自动化、运行自治生态、智能化</a:t>
            </a:r>
            <a:endParaRPr lang="en-US" altLang="zh-CN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需要整合现有资源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需要整合之前形成的产品、客户、技术资源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2733" y="788284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Dcjet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54125" y="2728521"/>
            <a:ext cx="8640960" cy="40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07" y="6868981"/>
            <a:ext cx="8640960" cy="676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基础设施层（虚拟机）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9829" y="5824866"/>
            <a:ext cx="7614301" cy="637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系统层：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8181" y="4491459"/>
            <a:ext cx="7578394" cy="1139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基础组件层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8180" y="3788815"/>
            <a:ext cx="7595951" cy="617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应用层（</a:t>
            </a:r>
            <a:r>
              <a:rPr lang="en-US" altLang="zh-CN" dirty="0" err="1" smtClean="0"/>
              <a:t>apollo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服务）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、移动）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366049" y="4923507"/>
            <a:ext cx="158417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49425" y="4923507"/>
            <a:ext cx="1776192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86817" y="4923507"/>
            <a:ext cx="163089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493841" y="4923507"/>
            <a:ext cx="16965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75735" y="2944546"/>
            <a:ext cx="756084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负载均衡（硬负载）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4572" y="1868230"/>
            <a:ext cx="8658517" cy="64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一年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云架构（框架形成阶段）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62520" y="2799482"/>
            <a:ext cx="8640960" cy="4680520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0468" y="7624018"/>
            <a:ext cx="8640960" cy="5322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基础设施层（虚拟机）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6576" y="6338593"/>
            <a:ext cx="7560840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系统层：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</a:rPr>
              <a:t>windowServer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9021" y="5067821"/>
            <a:ext cx="7632848" cy="11393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基础组件层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9020" y="3747365"/>
            <a:ext cx="7595951" cy="1213703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应用层</a:t>
            </a:r>
          </a:p>
        </p:txBody>
      </p:sp>
      <p:sp>
        <p:nvSpPr>
          <p:cNvPr id="24" name="矩形 23"/>
          <p:cNvSpPr/>
          <p:nvPr/>
        </p:nvSpPr>
        <p:spPr>
          <a:xfrm>
            <a:off x="1054572" y="953923"/>
            <a:ext cx="8640067" cy="6214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用户终端（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、移动）</a:t>
            </a:r>
          </a:p>
        </p:txBody>
      </p:sp>
      <p:sp>
        <p:nvSpPr>
          <p:cNvPr id="42" name="矩形 41"/>
          <p:cNvSpPr/>
          <p:nvPr/>
        </p:nvSpPr>
        <p:spPr>
          <a:xfrm>
            <a:off x="1932281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97693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2401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64529" y="5499869"/>
            <a:ext cx="93610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15377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33113" y="5499869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报文服务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3431" y="2943498"/>
            <a:ext cx="336197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负载均衡（硬负载）</a:t>
            </a:r>
          </a:p>
        </p:txBody>
      </p:sp>
      <p:sp>
        <p:nvSpPr>
          <p:cNvPr id="66" name="矩形 65"/>
          <p:cNvSpPr/>
          <p:nvPr/>
        </p:nvSpPr>
        <p:spPr>
          <a:xfrm>
            <a:off x="5140233" y="2943498"/>
            <a:ext cx="40460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ＡＰＩ网关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6701" y="4258487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78294" y="4258487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Ａｐｏｌｌｏ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ＪＡＶＡ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58177" y="4258487"/>
            <a:ext cx="129772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</a:rPr>
              <a:t>Ｗｉｎ服务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87972" y="4247551"/>
            <a:ext cx="169020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Ａｐｉ接口服务</a:t>
            </a:r>
            <a:endParaRPr lang="en-US" altLang="zh-C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2521" y="1719362"/>
            <a:ext cx="6159960" cy="936104"/>
          </a:xfrm>
          <a:prstGeom prst="rect">
            <a:avLst/>
          </a:prstGeom>
          <a:noFill/>
          <a:ln>
            <a:solidFill>
              <a:schemeClr val="accent5">
                <a:shade val="50000"/>
                <a:shade val="75000"/>
                <a:satMod val="125000"/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外贸云平台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Saas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3075" y="1719362"/>
            <a:ext cx="236156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DOP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06856" y="6111850"/>
            <a:ext cx="1080120" cy="6947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12382" y="6929223"/>
            <a:ext cx="1080120" cy="69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606856" y="5280778"/>
            <a:ext cx="1080120" cy="69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红色文字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504" y="6338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已</a:t>
            </a:r>
            <a:r>
              <a:rPr lang="zh-CN" altLang="en-US" sz="1800" dirty="0" smtClean="0">
                <a:solidFill>
                  <a:srgbClr val="002060"/>
                </a:solidFill>
              </a:rPr>
              <a:t>有模块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20504" y="7090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新增模块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20504" y="5443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国信现有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91269" y="2079402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报关立交桥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1394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单证管理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64529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</a:rPr>
              <a:t>深加工结转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19702" y="2083108"/>
            <a:ext cx="1297725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3313</TotalTime>
  <Words>1007</Words>
  <Application>Microsoft Office PowerPoint</Application>
  <PresentationFormat>自定义</PresentationFormat>
  <Paragraphs>337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322</cp:revision>
  <dcterms:created xsi:type="dcterms:W3CDTF">2016-06-16T07:41:00Z</dcterms:created>
  <dcterms:modified xsi:type="dcterms:W3CDTF">2017-04-17T06:52:29Z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