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notesMasterIdLst>
    <p:notesMasterId r:id="rId29"/>
  </p:notesMasterIdLst>
  <p:sldIdLst>
    <p:sldId id="256" r:id="rId2"/>
    <p:sldId id="286" r:id="rId3"/>
    <p:sldId id="290" r:id="rId4"/>
    <p:sldId id="292" r:id="rId5"/>
    <p:sldId id="291" r:id="rId6"/>
    <p:sldId id="293" r:id="rId7"/>
    <p:sldId id="294" r:id="rId8"/>
    <p:sldId id="295" r:id="rId9"/>
    <p:sldId id="296" r:id="rId10"/>
    <p:sldId id="297" r:id="rId11"/>
    <p:sldId id="299" r:id="rId12"/>
    <p:sldId id="300" r:id="rId13"/>
    <p:sldId id="266" r:id="rId14"/>
    <p:sldId id="280" r:id="rId15"/>
    <p:sldId id="281" r:id="rId16"/>
    <p:sldId id="268" r:id="rId17"/>
    <p:sldId id="288" r:id="rId18"/>
    <p:sldId id="289" r:id="rId19"/>
    <p:sldId id="282" r:id="rId20"/>
    <p:sldId id="302" r:id="rId21"/>
    <p:sldId id="301" r:id="rId22"/>
    <p:sldId id="303" r:id="rId23"/>
    <p:sldId id="304" r:id="rId24"/>
    <p:sldId id="305" r:id="rId25"/>
    <p:sldId id="306" r:id="rId26"/>
    <p:sldId id="279" r:id="rId27"/>
    <p:sldId id="264" r:id="rId28"/>
  </p:sldIdLst>
  <p:sldSz cx="13004800" cy="8623300"/>
  <p:notesSz cx="6858000" cy="9144000"/>
  <p:defaultTextStyle>
    <a:defPPr>
      <a:defRPr lang="zh-CN"/>
    </a:defPPr>
    <a:lvl1pPr marL="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785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3571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5356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7142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8927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70713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32562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94347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04FC"/>
    <a:srgbClr val="FF5C01"/>
    <a:srgbClr val="1237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852" autoAdjust="0"/>
  </p:normalViewPr>
  <p:slideViewPr>
    <p:cSldViewPr>
      <p:cViewPr varScale="1">
        <p:scale>
          <a:sx n="83" d="100"/>
          <a:sy n="83" d="100"/>
        </p:scale>
        <p:origin x="-1362" y="-90"/>
      </p:cViewPr>
      <p:guideLst>
        <p:guide orient="horz" pos="2716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34936-9BE8-4133-A782-55B70958D9F1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44550" y="685800"/>
            <a:ext cx="5168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3476A-C8EF-4948-84D8-CD0A706880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714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Salesforce.com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redhat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VMware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GigaSpaces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GigaSpaces</a:t>
            </a:r>
            <a:endParaRPr lang="en-US" altLang="zh-CN" sz="1200" b="1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flynn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Hewlett Packard Enterprise  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hpe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62294"/>
            <a:ext cx="13004800" cy="3761006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3004800" cy="486229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3335036"/>
            <a:ext cx="13004800" cy="287443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2012103"/>
            <a:ext cx="13004800" cy="641956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96064" y="6353108"/>
            <a:ext cx="8017081" cy="1109183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tx2"/>
                </a:solidFill>
              </a:defRPr>
            </a:lvl1pPr>
            <a:lvl2pPr marL="617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358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53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716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89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0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25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43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2782" y="3938566"/>
            <a:ext cx="10204944" cy="2254741"/>
          </a:xfrm>
          <a:effectLst/>
        </p:spPr>
        <p:txBody>
          <a:bodyPr>
            <a:noAutofit/>
          </a:bodyPr>
          <a:lstStyle>
            <a:lvl1pPr marL="865068" indent="-617906" algn="l">
              <a:defRPr sz="73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9333" y="919817"/>
            <a:ext cx="9103360" cy="43691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40900" y="473436"/>
            <a:ext cx="2926080" cy="6586726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27628" y="919818"/>
            <a:ext cx="6868319" cy="615466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625600" y="919819"/>
            <a:ext cx="9103360" cy="4369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862294"/>
            <a:ext cx="13004800" cy="3761006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3004800" cy="486229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335036"/>
            <a:ext cx="13004800" cy="287443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2012103"/>
            <a:ext cx="13004800" cy="641956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1655" y="2731904"/>
            <a:ext cx="8485925" cy="3047133"/>
          </a:xfrm>
          <a:effectLst/>
        </p:spPr>
        <p:txBody>
          <a:bodyPr anchor="b"/>
          <a:lstStyle>
            <a:lvl1pPr algn="r">
              <a:defRPr sz="62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76356" y="5793518"/>
            <a:ext cx="8491369" cy="1050514"/>
          </a:xfrm>
        </p:spPr>
        <p:txBody>
          <a:bodyPr anchor="t"/>
          <a:lstStyle>
            <a:lvl1pPr marL="0" indent="0" algn="r">
              <a:buNone/>
              <a:defRPr sz="2700">
                <a:solidFill>
                  <a:schemeClr val="tx2"/>
                </a:solidFill>
              </a:defRPr>
            </a:lvl1pPr>
            <a:lvl2pPr marL="61790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35812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5371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7162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8952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074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253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94324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625598" y="919817"/>
            <a:ext cx="4759757" cy="4369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606438" y="919819"/>
            <a:ext cx="4759757" cy="4369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600" y="919819"/>
            <a:ext cx="4759757" cy="804441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32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617906" indent="0">
              <a:buNone/>
              <a:defRPr sz="2700" b="1"/>
            </a:lvl2pPr>
            <a:lvl3pPr marL="1235812" indent="0">
              <a:buNone/>
              <a:defRPr sz="2400" b="1"/>
            </a:lvl3pPr>
            <a:lvl4pPr marL="1853717" indent="0">
              <a:buNone/>
              <a:defRPr sz="2200" b="1"/>
            </a:lvl4pPr>
            <a:lvl5pPr marL="2471623" indent="0">
              <a:buNone/>
              <a:defRPr sz="2200" b="1"/>
            </a:lvl5pPr>
            <a:lvl6pPr marL="3089529" indent="0">
              <a:buNone/>
              <a:defRPr sz="2200" b="1"/>
            </a:lvl6pPr>
            <a:lvl7pPr marL="3707435" indent="0">
              <a:buNone/>
              <a:defRPr sz="2200" b="1"/>
            </a:lvl7pPr>
            <a:lvl8pPr marL="4325341" indent="0">
              <a:buNone/>
              <a:defRPr sz="2200" b="1"/>
            </a:lvl8pPr>
            <a:lvl9pPr marL="4943246" indent="0">
              <a:buNone/>
              <a:defRPr sz="2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4725" y="1760782"/>
            <a:ext cx="4759757" cy="34493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9496" y="919819"/>
            <a:ext cx="4759757" cy="804441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32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617906" indent="0">
              <a:buNone/>
              <a:defRPr sz="2700" b="1"/>
            </a:lvl2pPr>
            <a:lvl3pPr marL="1235812" indent="0">
              <a:buNone/>
              <a:defRPr sz="2400" b="1"/>
            </a:lvl3pPr>
            <a:lvl4pPr marL="1853717" indent="0">
              <a:buNone/>
              <a:defRPr sz="2200" b="1"/>
            </a:lvl4pPr>
            <a:lvl5pPr marL="2471623" indent="0">
              <a:buNone/>
              <a:defRPr sz="2200" b="1"/>
            </a:lvl5pPr>
            <a:lvl6pPr marL="3089529" indent="0">
              <a:buNone/>
              <a:defRPr sz="2200" b="1"/>
            </a:lvl6pPr>
            <a:lvl7pPr marL="3707435" indent="0">
              <a:buNone/>
              <a:defRPr sz="2200" b="1"/>
            </a:lvl7pPr>
            <a:lvl8pPr marL="4325341" indent="0">
              <a:buNone/>
              <a:defRPr sz="2200" b="1"/>
            </a:lvl8pPr>
            <a:lvl9pPr marL="4943246" indent="0">
              <a:buNone/>
              <a:defRPr sz="2200" b="1"/>
            </a:lvl9pPr>
          </a:lstStyle>
          <a:p>
            <a:pPr marL="0" lvl="0" indent="0" algn="ctr" defTabSz="1235812" rtl="0" eaLnBrk="1" latinLnBrk="0" hangingPunct="1">
              <a:spcBef>
                <a:spcPct val="20000"/>
              </a:spcBef>
              <a:spcAft>
                <a:spcPts val="405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8" y="1759153"/>
            <a:ext cx="4759757" cy="34493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80" y="2778620"/>
            <a:ext cx="5171321" cy="1582438"/>
          </a:xfrm>
          <a:effectLst/>
        </p:spPr>
        <p:txBody>
          <a:bodyPr anchor="b">
            <a:noAutofit/>
          </a:bodyPr>
          <a:lstStyle>
            <a:lvl1pPr marL="308953" indent="-308953" algn="l">
              <a:defRPr sz="3800" b="1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3000" y="919819"/>
            <a:ext cx="5713188" cy="6154670"/>
          </a:xfrm>
        </p:spPr>
        <p:txBody>
          <a:bodyPr anchor="ctr"/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19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9977" y="4398162"/>
            <a:ext cx="4819428" cy="2690246"/>
          </a:xfrm>
        </p:spPr>
        <p:txBody>
          <a:bodyPr/>
          <a:lstStyle>
            <a:lvl1pPr marL="0" indent="0">
              <a:buNone/>
              <a:defRPr sz="1900"/>
            </a:lvl1pPr>
            <a:lvl2pPr marL="617906" indent="0">
              <a:buNone/>
              <a:defRPr sz="1600"/>
            </a:lvl2pPr>
            <a:lvl3pPr marL="1235812" indent="0">
              <a:buNone/>
              <a:defRPr sz="1400"/>
            </a:lvl3pPr>
            <a:lvl4pPr marL="1853717" indent="0">
              <a:buNone/>
              <a:defRPr sz="1200"/>
            </a:lvl4pPr>
            <a:lvl5pPr marL="2471623" indent="0">
              <a:buNone/>
              <a:defRPr sz="1200"/>
            </a:lvl5pPr>
            <a:lvl6pPr marL="3089529" indent="0">
              <a:buNone/>
              <a:defRPr sz="1200"/>
            </a:lvl6pPr>
            <a:lvl7pPr marL="3707435" indent="0">
              <a:buNone/>
              <a:defRPr sz="1200"/>
            </a:lvl7pPr>
            <a:lvl8pPr marL="4325341" indent="0">
              <a:buNone/>
              <a:defRPr sz="1200"/>
            </a:lvl8pPr>
            <a:lvl9pPr marL="4943246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862294"/>
            <a:ext cx="13004800" cy="3761006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3004800" cy="486229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335036"/>
            <a:ext cx="13004800" cy="287443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2012103"/>
            <a:ext cx="13004800" cy="641956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64693" y="1437217"/>
            <a:ext cx="5852160" cy="393292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700"/>
            </a:lvl1pPr>
            <a:lvl2pPr marL="617906" indent="0">
              <a:buNone/>
              <a:defRPr sz="3800"/>
            </a:lvl2pPr>
            <a:lvl3pPr marL="1235812" indent="0">
              <a:buNone/>
              <a:defRPr sz="3200"/>
            </a:lvl3pPr>
            <a:lvl4pPr marL="1853717" indent="0">
              <a:buNone/>
              <a:defRPr sz="2700"/>
            </a:lvl4pPr>
            <a:lvl5pPr marL="2471623" indent="0">
              <a:buNone/>
              <a:defRPr sz="2700"/>
            </a:lvl5pPr>
            <a:lvl6pPr marL="3089529" indent="0">
              <a:buNone/>
              <a:defRPr sz="2700"/>
            </a:lvl6pPr>
            <a:lvl7pPr marL="3707435" indent="0">
              <a:buNone/>
              <a:defRPr sz="2700"/>
            </a:lvl7pPr>
            <a:lvl8pPr marL="4325341" indent="0">
              <a:buNone/>
              <a:defRPr sz="2700"/>
            </a:lvl8pPr>
            <a:lvl9pPr marL="4943246" indent="0">
              <a:buNone/>
              <a:defRPr sz="27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8550" y="1270593"/>
            <a:ext cx="5253851" cy="2719797"/>
          </a:xfrm>
        </p:spPr>
        <p:txBody>
          <a:bodyPr anchor="b"/>
          <a:lstStyle>
            <a:lvl1pPr marL="247162" indent="-247162">
              <a:buFont typeface="Georgia" pitchFamily="18" charset="0"/>
              <a:buChar char="*"/>
              <a:defRPr sz="2200"/>
            </a:lvl1pPr>
            <a:lvl2pPr marL="617906" indent="0">
              <a:buNone/>
              <a:defRPr sz="1600"/>
            </a:lvl2pPr>
            <a:lvl3pPr marL="1235812" indent="0">
              <a:buNone/>
              <a:defRPr sz="1400"/>
            </a:lvl3pPr>
            <a:lvl4pPr marL="1853717" indent="0">
              <a:buNone/>
              <a:defRPr sz="1200"/>
            </a:lvl4pPr>
            <a:lvl5pPr marL="2471623" indent="0">
              <a:buNone/>
              <a:defRPr sz="1200"/>
            </a:lvl5pPr>
            <a:lvl6pPr marL="3089529" indent="0">
              <a:buNone/>
              <a:defRPr sz="1200"/>
            </a:lvl6pPr>
            <a:lvl7pPr marL="3707435" indent="0">
              <a:buNone/>
              <a:defRPr sz="1200"/>
            </a:lvl7pPr>
            <a:lvl8pPr marL="4325341" indent="0">
              <a:buNone/>
              <a:defRPr sz="1200"/>
            </a:lvl8pPr>
            <a:lvl9pPr marL="4943246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4337" y="5613596"/>
            <a:ext cx="9078810" cy="1437217"/>
          </a:xfrm>
        </p:spPr>
        <p:txBody>
          <a:bodyPr anchor="b">
            <a:noAutofit/>
          </a:bodyPr>
          <a:lstStyle>
            <a:lvl1pPr algn="l">
              <a:defRPr sz="6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19568"/>
            <a:ext cx="13004800" cy="2203732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3004800" cy="641956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4738294"/>
            <a:ext cx="13004800" cy="287443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2012103"/>
            <a:ext cx="13004800" cy="641956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50456" y="5497596"/>
            <a:ext cx="9262238" cy="1437217"/>
          </a:xfrm>
          <a:prstGeom prst="rect">
            <a:avLst/>
          </a:prstGeom>
          <a:effectLst/>
        </p:spPr>
        <p:txBody>
          <a:bodyPr vert="horz" lIns="123581" tIns="61791" rIns="123581" bIns="61791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600" y="920749"/>
            <a:ext cx="9103360" cy="4369139"/>
          </a:xfrm>
          <a:prstGeom prst="rect">
            <a:avLst/>
          </a:prstGeom>
        </p:spPr>
        <p:txBody>
          <a:bodyPr vert="horz" lIns="123581" tIns="61791" rIns="123581" bIns="61791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78240" y="7760971"/>
            <a:ext cx="3576320" cy="459111"/>
          </a:xfrm>
          <a:prstGeom prst="rect">
            <a:avLst/>
          </a:prstGeom>
        </p:spPr>
        <p:txBody>
          <a:bodyPr vert="horz" lIns="123581" tIns="61791" rIns="123581" bIns="61791" rtlCol="0" anchor="ctr"/>
          <a:lstStyle>
            <a:lvl1pPr algn="r">
              <a:defRPr sz="15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9A3A160-64B0-433E-876E-E206ABB7688A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0239" y="7760971"/>
            <a:ext cx="4768428" cy="459111"/>
          </a:xfrm>
          <a:prstGeom prst="rect">
            <a:avLst/>
          </a:prstGeom>
        </p:spPr>
        <p:txBody>
          <a:bodyPr vert="horz" lIns="123581" tIns="61791" rIns="123581" bIns="61791" rtlCol="0" anchor="ctr"/>
          <a:lstStyle>
            <a:lvl1pPr algn="l">
              <a:defRPr sz="15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8667" y="7760971"/>
            <a:ext cx="2600960" cy="459111"/>
          </a:xfrm>
          <a:prstGeom prst="rect">
            <a:avLst/>
          </a:prstGeom>
        </p:spPr>
        <p:txBody>
          <a:bodyPr vert="horz" lIns="123581" tIns="61791" rIns="123581" bIns="61791" rtlCol="0" anchor="ctr"/>
          <a:lstStyle>
            <a:lvl1pPr algn="ctr">
              <a:defRPr sz="16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marL="432534" indent="-432534" algn="r" defTabSz="1235812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62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8953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3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1487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12230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482974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878434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249177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656995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089529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497347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906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35812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53717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71623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89529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707435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25341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43246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工作\0530\橙色浅蓝系列\q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30"/>
            <a:ext cx="13004800" cy="862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5360" y="2295426"/>
            <a:ext cx="11054080" cy="1848420"/>
          </a:xfrm>
        </p:spPr>
        <p:txBody>
          <a:bodyPr/>
          <a:lstStyle/>
          <a:p>
            <a:pPr marL="247162" indent="0">
              <a:buNone/>
            </a:pP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  <a:latin typeface="方正正粗黑简体" pitchFamily="2" charset="-122"/>
                <a:ea typeface="方正正粗黑简体" pitchFamily="2" charset="-122"/>
              </a:rPr>
              <a:t>Paas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方正正粗黑简体" pitchFamily="2" charset="-122"/>
                <a:ea typeface="方正正粗黑简体" pitchFamily="2" charset="-122"/>
              </a:rPr>
              <a:t>架构设计</a:t>
            </a:r>
            <a:endParaRPr lang="zh-CN" altLang="zh-CN" dirty="0">
              <a:solidFill>
                <a:schemeClr val="accent1">
                  <a:lumMod val="75000"/>
                </a:schemeClr>
              </a:solidFill>
              <a:latin typeface="方正正粗黑简体" pitchFamily="2" charset="-122"/>
              <a:ea typeface="方正正粗黑简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/>
              <a:t>OpenNebula</a:t>
            </a:r>
            <a:endParaRPr lang="en-US" altLang="zh-CN" sz="44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808" y="1935386"/>
            <a:ext cx="5429250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212884" y="4887714"/>
            <a:ext cx="106181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OpenNebula</a:t>
            </a:r>
            <a:r>
              <a:rPr lang="zh-CN" altLang="en-US" dirty="0"/>
              <a:t>是一款为云计算而打造的开源工具箱。它允许你与</a:t>
            </a:r>
            <a:r>
              <a:rPr lang="en-US" altLang="zh-CN" dirty="0" err="1"/>
              <a:t>Xen</a:t>
            </a:r>
            <a:r>
              <a:rPr lang="zh-CN" altLang="en-US" dirty="0"/>
              <a:t>，</a:t>
            </a:r>
            <a:r>
              <a:rPr lang="en-US" altLang="zh-CN" dirty="0"/>
              <a:t>KVM</a:t>
            </a:r>
            <a:r>
              <a:rPr lang="zh-CN" altLang="en-US" dirty="0"/>
              <a:t>或</a:t>
            </a:r>
            <a:r>
              <a:rPr lang="en-US" altLang="zh-CN" dirty="0"/>
              <a:t>VMware ESX</a:t>
            </a:r>
            <a:r>
              <a:rPr lang="zh-CN" altLang="en-US" dirty="0"/>
              <a:t>一起建立和管理私有云，同时还提供</a:t>
            </a:r>
            <a:r>
              <a:rPr lang="en-US" altLang="zh-CN" dirty="0" err="1"/>
              <a:t>Deltacloud</a:t>
            </a:r>
            <a:r>
              <a:rPr lang="zh-CN" altLang="en-US" dirty="0"/>
              <a:t>适配器与</a:t>
            </a:r>
            <a:r>
              <a:rPr lang="en-US" altLang="zh-CN" dirty="0"/>
              <a:t>Amazon EC2</a:t>
            </a:r>
            <a:r>
              <a:rPr lang="zh-CN" altLang="en-US" dirty="0"/>
              <a:t>相配合来管理混合云。除了像</a:t>
            </a:r>
            <a:r>
              <a:rPr lang="en-US" altLang="zh-CN" dirty="0"/>
              <a:t>Amazon</a:t>
            </a:r>
            <a:r>
              <a:rPr lang="zh-CN" altLang="en-US" dirty="0"/>
              <a:t>一样的商业云服务提供商，在不同</a:t>
            </a:r>
            <a:r>
              <a:rPr lang="en-US" altLang="zh-CN" dirty="0" err="1"/>
              <a:t>OpenNebula</a:t>
            </a:r>
            <a:r>
              <a:rPr lang="zh-CN" altLang="en-US" dirty="0"/>
              <a:t>实例上运行私有云的</a:t>
            </a:r>
            <a:r>
              <a:rPr lang="en-US" altLang="zh-CN" dirty="0"/>
              <a:t>Amazon</a:t>
            </a:r>
            <a:r>
              <a:rPr lang="zh-CN" altLang="en-US" dirty="0"/>
              <a:t>合作伙伴也同样可以作为远程云服务供应商。</a:t>
            </a:r>
          </a:p>
        </p:txBody>
      </p:sp>
    </p:spTree>
    <p:extLst>
      <p:ext uri="{BB962C8B-B14F-4D97-AF65-F5344CB8AC3E}">
        <p14:creationId xmlns:p14="http://schemas.microsoft.com/office/powerpoint/2010/main" val="287360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/>
              <a:t>Heroku</a:t>
            </a:r>
            <a:endParaRPr lang="en-US" altLang="zh-CN" sz="44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60" y="1657163"/>
            <a:ext cx="6368703" cy="6296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528" y="3591570"/>
            <a:ext cx="362902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360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741760" y="639242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/>
              <a:t>开</a:t>
            </a:r>
            <a:r>
              <a:rPr lang="zh-CN" altLang="en-US" sz="4400" dirty="0" smtClean="0"/>
              <a:t>源框架的思考</a:t>
            </a:r>
            <a:endParaRPr lang="en-US" altLang="zh-CN" sz="44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57784" y="2223418"/>
            <a:ext cx="1081417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通用</a:t>
            </a:r>
            <a:r>
              <a:rPr lang="en-US" altLang="zh-CN" dirty="0" err="1" smtClean="0"/>
              <a:t>Paas</a:t>
            </a:r>
            <a:r>
              <a:rPr lang="zh-CN" altLang="en-US" dirty="0" smtClean="0"/>
              <a:t>给了我们什么？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开发环境（开发工具包）</a:t>
            </a:r>
            <a:endParaRPr lang="en-US" altLang="zh-CN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运维自动化</a:t>
            </a:r>
            <a:endParaRPr lang="en-US" altLang="zh-CN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基础设施</a:t>
            </a:r>
            <a:endParaRPr lang="en-US" altLang="zh-CN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dirty="0"/>
              <a:t>新</a:t>
            </a:r>
            <a:r>
              <a:rPr lang="zh-CN" altLang="en-US" sz="1800" dirty="0" smtClean="0"/>
              <a:t>的开发运维模式</a:t>
            </a:r>
            <a:endParaRPr lang="en-US" altLang="zh-CN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dirty="0" smtClean="0"/>
              <a:t>Z</a:t>
            </a:r>
            <a:r>
              <a:rPr lang="zh-CN" altLang="en-US" sz="1800" dirty="0" smtClean="0"/>
              <a:t>目标是支持敏捷开发、自动实现弹性扩展、封装解决通用问题（安全、权限、数据处理、日志等等）</a:t>
            </a:r>
            <a:endParaRPr lang="en-US" altLang="zh-CN" sz="1800" dirty="0"/>
          </a:p>
          <a:p>
            <a:endParaRPr lang="en-US" altLang="zh-CN" dirty="0"/>
          </a:p>
          <a:p>
            <a:r>
              <a:rPr lang="zh-CN" altLang="en-US" sz="1800" dirty="0" smtClean="0"/>
              <a:t>好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现成可用，成本低，好招人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标准化，跟着主版本更新新功能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方案可行性风险</a:t>
            </a:r>
            <a:r>
              <a:rPr lang="zh-CN" altLang="en-US" sz="1800" dirty="0" smtClean="0"/>
              <a:t>不大</a:t>
            </a:r>
            <a:endParaRPr lang="en-US" altLang="zh-CN" sz="1800" dirty="0"/>
          </a:p>
          <a:p>
            <a:r>
              <a:rPr lang="zh-CN" altLang="en-US" sz="1800" dirty="0" smtClean="0"/>
              <a:t>坏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/>
              <a:t>没有</a:t>
            </a:r>
            <a:r>
              <a:rPr lang="zh-CN" altLang="en-US" sz="1800" dirty="0" smtClean="0"/>
              <a:t>契合公司业务场景的非常好框架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语言层面公司需要从</a:t>
            </a:r>
            <a:r>
              <a:rPr lang="en-US" altLang="zh-CN" sz="1800" dirty="0" err="1" smtClean="0"/>
              <a:t>.net</a:t>
            </a:r>
            <a:r>
              <a:rPr lang="zh-CN" altLang="en-US" sz="1800" dirty="0" smtClean="0"/>
              <a:t>向</a:t>
            </a:r>
            <a:r>
              <a:rPr lang="en-US" altLang="zh-CN" sz="1800" dirty="0" smtClean="0"/>
              <a:t>java</a:t>
            </a:r>
            <a:r>
              <a:rPr lang="zh-CN" altLang="en-US" sz="1800" dirty="0" smtClean="0"/>
              <a:t>转，不能契合这个过渡期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改造扩展困难，如需改造，翻源码工作量也很大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173807" y="7302887"/>
            <a:ext cx="104502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建议：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、采用或者参考轻量级框架 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、扩展对现在产品的云支持的基础设施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908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279202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应用架构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164177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325936" y="2511450"/>
            <a:ext cx="9626461" cy="3744416"/>
          </a:xfrm>
          <a:prstGeom prst="rect">
            <a:avLst/>
          </a:prstGeom>
          <a:solidFill>
            <a:schemeClr val="accent2">
              <a:lumMod val="20000"/>
              <a:lumOff val="80000"/>
              <a:alpha val="78000"/>
            </a:schemeClr>
          </a:solidFill>
          <a:ln w="412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844400" y="251145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有云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60066" y="2943498"/>
            <a:ext cx="8640415" cy="3096344"/>
          </a:xfrm>
          <a:prstGeom prst="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Paas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平台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20105" y="3417938"/>
            <a:ext cx="5256585" cy="172819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服务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36131" y="4022808"/>
            <a:ext cx="288032" cy="8640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488259" y="4022808"/>
            <a:ext cx="1512167" cy="8640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SAAS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056211" y="4022808"/>
            <a:ext cx="288032" cy="8640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696171" y="4022808"/>
            <a:ext cx="288032" cy="8640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311074" y="4024718"/>
            <a:ext cx="1847510" cy="93529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Dcjet</a:t>
            </a:r>
            <a:r>
              <a:rPr lang="en-US" altLang="zh-CN" dirty="0" smtClean="0"/>
              <a:t> APIs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118024" y="5391770"/>
            <a:ext cx="5258667" cy="5040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管控中心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822961" y="3406876"/>
            <a:ext cx="2232248" cy="24778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数据中心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数据仓库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732440" y="1359322"/>
            <a:ext cx="266595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海关、</a:t>
            </a:r>
            <a:r>
              <a:rPr lang="en-US" altLang="zh-CN" dirty="0" smtClean="0"/>
              <a:t>H2k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23" idx="2"/>
          </p:cNvCxnSpPr>
          <p:nvPr/>
        </p:nvCxnSpPr>
        <p:spPr>
          <a:xfrm>
            <a:off x="10065419" y="2151410"/>
            <a:ext cx="0" cy="1260000"/>
          </a:xfrm>
          <a:prstGeom prst="straightConnector1">
            <a:avLst/>
          </a:prstGeom>
          <a:ln w="38100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8376690" y="4024718"/>
            <a:ext cx="4462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2" idx="1"/>
          </p:cNvCxnSpPr>
          <p:nvPr/>
        </p:nvCxnSpPr>
        <p:spPr>
          <a:xfrm flipH="1">
            <a:off x="8376691" y="4645820"/>
            <a:ext cx="4462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8" idx="0"/>
          </p:cNvCxnSpPr>
          <p:nvPr/>
        </p:nvCxnSpPr>
        <p:spPr>
          <a:xfrm flipV="1">
            <a:off x="5244343" y="1837708"/>
            <a:ext cx="0" cy="2185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056211" y="132526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外部用户使用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8822961" y="6687914"/>
            <a:ext cx="257752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海关内部系统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22" idx="2"/>
          </p:cNvCxnSpPr>
          <p:nvPr/>
        </p:nvCxnSpPr>
        <p:spPr>
          <a:xfrm>
            <a:off x="9939085" y="5884764"/>
            <a:ext cx="0" cy="8031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971853" y="6687915"/>
            <a:ext cx="3551008" cy="145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运维及内部管理</a:t>
            </a:r>
            <a:endParaRPr lang="zh-CN" altLang="en-US" dirty="0"/>
          </a:p>
        </p:txBody>
      </p:sp>
      <p:cxnSp>
        <p:nvCxnSpPr>
          <p:cNvPr id="43" name="直接箭头连接符 42"/>
          <p:cNvCxnSpPr>
            <a:stCxn id="41" idx="0"/>
          </p:cNvCxnSpPr>
          <p:nvPr/>
        </p:nvCxnSpPr>
        <p:spPr>
          <a:xfrm flipV="1">
            <a:off x="5747357" y="6039843"/>
            <a:ext cx="0" cy="6480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574408" y="155609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外部系统调用</a:t>
            </a:r>
            <a:endParaRPr lang="zh-CN" altLang="en-US" dirty="0"/>
          </a:p>
        </p:txBody>
      </p:sp>
      <p:cxnSp>
        <p:nvCxnSpPr>
          <p:cNvPr id="51" name="直接箭头连接符 50"/>
          <p:cNvCxnSpPr>
            <a:stCxn id="16" idx="0"/>
          </p:cNvCxnSpPr>
          <p:nvPr/>
        </p:nvCxnSpPr>
        <p:spPr>
          <a:xfrm flipV="1">
            <a:off x="7234829" y="2017764"/>
            <a:ext cx="0" cy="20069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84734" y="4167634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企业租</a:t>
            </a:r>
            <a:endParaRPr lang="en-US" altLang="zh-CN" dirty="0" smtClean="0"/>
          </a:p>
          <a:p>
            <a:r>
              <a:rPr lang="zh-CN" altLang="en-US" dirty="0" smtClean="0"/>
              <a:t>户使用</a:t>
            </a:r>
            <a:endParaRPr lang="zh-CN" altLang="en-US" dirty="0"/>
          </a:p>
        </p:txBody>
      </p:sp>
      <p:cxnSp>
        <p:nvCxnSpPr>
          <p:cNvPr id="55" name="直接箭头连接符 54"/>
          <p:cNvCxnSpPr>
            <a:stCxn id="10" idx="1"/>
          </p:cNvCxnSpPr>
          <p:nvPr/>
        </p:nvCxnSpPr>
        <p:spPr>
          <a:xfrm flipH="1">
            <a:off x="1692730" y="4454856"/>
            <a:ext cx="16434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56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-13911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解决方案架构</a:t>
            </a:r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总体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787986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461840" y="1719362"/>
            <a:ext cx="8928992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461840" y="7552010"/>
            <a:ext cx="1058517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基础设施层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965896" y="6039842"/>
            <a:ext cx="3744416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弹性层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linux+docker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926336" y="6039842"/>
            <a:ext cx="3816424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非弹性层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270152" y="2655466"/>
            <a:ext cx="3240360" cy="33123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基础层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965896" y="2674464"/>
            <a:ext cx="2088232" cy="32933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CNAs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726536" y="2655466"/>
            <a:ext cx="2016224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单体应用</a:t>
            </a:r>
            <a:endParaRPr lang="en-US" altLang="zh-CN" dirty="0" smtClean="0"/>
          </a:p>
          <a:p>
            <a:pPr algn="ctr"/>
            <a:r>
              <a:rPr lang="zh-CN" altLang="en-US" sz="1600" dirty="0" smtClean="0"/>
              <a:t>（原应用进行</a:t>
            </a:r>
            <a:r>
              <a:rPr lang="en-US" altLang="zh-CN" sz="1600" dirty="0" smtClean="0"/>
              <a:t>LB</a:t>
            </a:r>
            <a:r>
              <a:rPr lang="zh-CN" altLang="en-US" sz="1600" dirty="0" smtClean="0"/>
              <a:t>改造）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1965896" y="1863378"/>
            <a:ext cx="777686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路由层（</a:t>
            </a:r>
            <a:r>
              <a:rPr lang="en-US" altLang="zh-CN" dirty="0" smtClean="0"/>
              <a:t>route &amp; LB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461840" y="787986"/>
            <a:ext cx="8928992" cy="787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用户终端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81720" y="1719362"/>
            <a:ext cx="864096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开发运维中心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0606856" y="1719362"/>
            <a:ext cx="864096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安全中心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1686976" y="1719362"/>
            <a:ext cx="792088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管控中心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4414296" y="3159522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Big Data</a:t>
            </a:r>
            <a:endParaRPr lang="zh-CN" altLang="en-US" sz="1200" dirty="0"/>
          </a:p>
        </p:txBody>
      </p:sp>
      <p:sp>
        <p:nvSpPr>
          <p:cNvPr id="42" name="矩形 41"/>
          <p:cNvSpPr/>
          <p:nvPr/>
        </p:nvSpPr>
        <p:spPr>
          <a:xfrm>
            <a:off x="4414296" y="3735586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LB</a:t>
            </a:r>
          </a:p>
        </p:txBody>
      </p:sp>
      <p:sp>
        <p:nvSpPr>
          <p:cNvPr id="44" name="矩形 43"/>
          <p:cNvSpPr/>
          <p:nvPr/>
        </p:nvSpPr>
        <p:spPr>
          <a:xfrm>
            <a:off x="4421386" y="431165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Conf</a:t>
            </a:r>
            <a:r>
              <a:rPr lang="en-US" altLang="zh-CN" sz="1200" dirty="0" smtClean="0"/>
              <a:t> Center</a:t>
            </a:r>
            <a:endParaRPr lang="zh-CN" altLang="en-US" sz="1200" dirty="0"/>
          </a:p>
        </p:txBody>
      </p:sp>
      <p:sp>
        <p:nvSpPr>
          <p:cNvPr id="45" name="矩形 44"/>
          <p:cNvSpPr/>
          <p:nvPr/>
        </p:nvSpPr>
        <p:spPr>
          <a:xfrm>
            <a:off x="4414168" y="4887714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SSO</a:t>
            </a:r>
            <a:endParaRPr lang="zh-CN" altLang="en-US" sz="1200" dirty="0"/>
          </a:p>
        </p:txBody>
      </p:sp>
      <p:sp>
        <p:nvSpPr>
          <p:cNvPr id="46" name="矩形 45"/>
          <p:cNvSpPr/>
          <p:nvPr/>
        </p:nvSpPr>
        <p:spPr>
          <a:xfrm>
            <a:off x="5458284" y="3159522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</a:t>
            </a:r>
            <a:endParaRPr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5458284" y="3735586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Log Center</a:t>
            </a:r>
            <a:endParaRPr lang="zh-CN" altLang="en-US" sz="1200" dirty="0"/>
          </a:p>
        </p:txBody>
      </p:sp>
      <p:sp>
        <p:nvSpPr>
          <p:cNvPr id="48" name="矩形 47"/>
          <p:cNvSpPr/>
          <p:nvPr/>
        </p:nvSpPr>
        <p:spPr>
          <a:xfrm>
            <a:off x="5466420" y="4318397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Dis-DB/</a:t>
            </a:r>
            <a:r>
              <a:rPr lang="en-US" altLang="zh-CN" sz="1200" dirty="0" err="1" smtClean="0"/>
              <a:t>noSql</a:t>
            </a:r>
            <a:endParaRPr lang="zh-CN" altLang="en-US" sz="1200" dirty="0"/>
          </a:p>
        </p:txBody>
      </p:sp>
      <p:sp>
        <p:nvSpPr>
          <p:cNvPr id="50" name="矩形 49"/>
          <p:cNvSpPr/>
          <p:nvPr/>
        </p:nvSpPr>
        <p:spPr>
          <a:xfrm>
            <a:off x="5458284" y="4887714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Dis-Cache</a:t>
            </a:r>
            <a:endParaRPr lang="zh-CN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6494264" y="3159522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AI</a:t>
            </a:r>
            <a:endParaRPr lang="zh-CN" altLang="en-US" sz="1200" dirty="0"/>
          </a:p>
        </p:txBody>
      </p:sp>
      <p:sp>
        <p:nvSpPr>
          <p:cNvPr id="54" name="矩形 53"/>
          <p:cNvSpPr/>
          <p:nvPr/>
        </p:nvSpPr>
        <p:spPr>
          <a:xfrm>
            <a:off x="6494264" y="3735586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Reg</a:t>
            </a:r>
            <a:r>
              <a:rPr lang="zh-CN" altLang="en-US" sz="1200" dirty="0"/>
              <a:t> </a:t>
            </a:r>
            <a:r>
              <a:rPr lang="en-US" altLang="zh-CN" sz="1200" dirty="0" smtClean="0"/>
              <a:t>Center</a:t>
            </a:r>
            <a:endParaRPr lang="zh-CN" altLang="en-US" sz="1200" dirty="0"/>
          </a:p>
        </p:txBody>
      </p:sp>
      <p:sp>
        <p:nvSpPr>
          <p:cNvPr id="56" name="矩形 55"/>
          <p:cNvSpPr/>
          <p:nvPr/>
        </p:nvSpPr>
        <p:spPr>
          <a:xfrm>
            <a:off x="6502400" y="4318397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Dis Storage</a:t>
            </a:r>
            <a:endParaRPr lang="zh-CN" altLang="en-US" sz="1200" dirty="0"/>
          </a:p>
        </p:txBody>
      </p:sp>
      <p:sp>
        <p:nvSpPr>
          <p:cNvPr id="57" name="矩形 56"/>
          <p:cNvSpPr/>
          <p:nvPr/>
        </p:nvSpPr>
        <p:spPr>
          <a:xfrm>
            <a:off x="6494264" y="4887714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Pipe</a:t>
            </a:r>
          </a:p>
          <a:p>
            <a:pPr algn="ctr"/>
            <a:r>
              <a:rPr lang="en-US" altLang="zh-CN" sz="1200" dirty="0" err="1"/>
              <a:t>mq</a:t>
            </a:r>
            <a:endParaRPr lang="zh-CN" altLang="en-US" sz="1200" dirty="0"/>
          </a:p>
        </p:txBody>
      </p:sp>
      <p:sp>
        <p:nvSpPr>
          <p:cNvPr id="58" name="矩形 57"/>
          <p:cNvSpPr/>
          <p:nvPr/>
        </p:nvSpPr>
        <p:spPr>
          <a:xfrm>
            <a:off x="4414168" y="544478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服务治理</a:t>
            </a:r>
            <a:endParaRPr lang="zh-CN" altLang="en-US" sz="1200" dirty="0"/>
          </a:p>
        </p:txBody>
      </p:sp>
      <p:sp>
        <p:nvSpPr>
          <p:cNvPr id="59" name="矩形 58"/>
          <p:cNvSpPr/>
          <p:nvPr/>
        </p:nvSpPr>
        <p:spPr>
          <a:xfrm>
            <a:off x="5458284" y="544478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弹性组件及管理</a:t>
            </a:r>
            <a:endParaRPr lang="zh-CN" altLang="en-US" sz="1200" dirty="0"/>
          </a:p>
        </p:txBody>
      </p:sp>
      <p:sp>
        <p:nvSpPr>
          <p:cNvPr id="60" name="矩形 59"/>
          <p:cNvSpPr/>
          <p:nvPr/>
        </p:nvSpPr>
        <p:spPr>
          <a:xfrm>
            <a:off x="6494264" y="544478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safe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2325936" y="3159522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0070C0"/>
                </a:solidFill>
              </a:rPr>
              <a:t>Web</a:t>
            </a:r>
            <a:r>
              <a:rPr lang="zh-CN" altLang="en-US" sz="1400" dirty="0" smtClean="0">
                <a:solidFill>
                  <a:srgbClr val="0070C0"/>
                </a:solidFill>
              </a:rPr>
              <a:t>应用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330436" y="3887986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0070C0"/>
                </a:solidFill>
              </a:rPr>
              <a:t>数据应用</a:t>
            </a:r>
            <a:endParaRPr lang="en-US" altLang="zh-CN" sz="1400" dirty="0" smtClean="0">
              <a:solidFill>
                <a:srgbClr val="0070C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330436" y="4599682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0070C0"/>
                </a:solidFill>
              </a:rPr>
              <a:t>Job</a:t>
            </a:r>
          </a:p>
        </p:txBody>
      </p:sp>
      <p:sp>
        <p:nvSpPr>
          <p:cNvPr id="38" name="矩形 37"/>
          <p:cNvSpPr/>
          <p:nvPr/>
        </p:nvSpPr>
        <p:spPr>
          <a:xfrm>
            <a:off x="2330436" y="5319762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70C0"/>
                </a:solidFill>
              </a:rPr>
              <a:t>微服务</a:t>
            </a:r>
            <a:endParaRPr lang="en-US" altLang="zh-CN" sz="14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57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-13911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系统架构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787986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461840" y="1719362"/>
            <a:ext cx="8928992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461840" y="7552010"/>
            <a:ext cx="1058517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基础设施层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965896" y="6039842"/>
            <a:ext cx="3744416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弹性层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linux+docker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926336" y="6039842"/>
            <a:ext cx="3816424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非弹性层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270152" y="2655466"/>
            <a:ext cx="3240360" cy="33123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基础层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965896" y="2674464"/>
            <a:ext cx="2088232" cy="32933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CNAs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726536" y="2655466"/>
            <a:ext cx="2016224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单体应用</a:t>
            </a:r>
            <a:endParaRPr lang="en-US" altLang="zh-CN" dirty="0" smtClean="0"/>
          </a:p>
          <a:p>
            <a:pPr algn="ctr"/>
            <a:r>
              <a:rPr lang="zh-CN" altLang="en-US" sz="1600" dirty="0" smtClean="0"/>
              <a:t>（原应用进行</a:t>
            </a:r>
            <a:r>
              <a:rPr lang="en-US" altLang="zh-CN" sz="1600" dirty="0" smtClean="0"/>
              <a:t>LB</a:t>
            </a:r>
            <a:r>
              <a:rPr lang="zh-CN" altLang="en-US" sz="1600" dirty="0" smtClean="0"/>
              <a:t>改造）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1965896" y="1863378"/>
            <a:ext cx="777686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路由层（</a:t>
            </a:r>
            <a:r>
              <a:rPr lang="en-US" altLang="zh-CN" dirty="0" smtClean="0"/>
              <a:t>route &amp; LB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461840" y="787986"/>
            <a:ext cx="8928992" cy="787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用户终端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81720" y="1719362"/>
            <a:ext cx="864096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开发运维中心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0606856" y="1719362"/>
            <a:ext cx="864096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安全中心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1686976" y="1719362"/>
            <a:ext cx="792088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管控中心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4414296" y="3159522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Big Data</a:t>
            </a:r>
            <a:endParaRPr lang="zh-CN" altLang="en-US" sz="1200" dirty="0"/>
          </a:p>
        </p:txBody>
      </p:sp>
      <p:sp>
        <p:nvSpPr>
          <p:cNvPr id="42" name="矩形 41"/>
          <p:cNvSpPr/>
          <p:nvPr/>
        </p:nvSpPr>
        <p:spPr>
          <a:xfrm>
            <a:off x="4414296" y="3735586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LB</a:t>
            </a:r>
          </a:p>
        </p:txBody>
      </p:sp>
      <p:sp>
        <p:nvSpPr>
          <p:cNvPr id="44" name="矩形 43"/>
          <p:cNvSpPr/>
          <p:nvPr/>
        </p:nvSpPr>
        <p:spPr>
          <a:xfrm>
            <a:off x="4421386" y="431165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Conf</a:t>
            </a:r>
            <a:r>
              <a:rPr lang="en-US" altLang="zh-CN" sz="1200" dirty="0" smtClean="0"/>
              <a:t> Center</a:t>
            </a:r>
            <a:endParaRPr lang="zh-CN" altLang="en-US" sz="1200" dirty="0"/>
          </a:p>
        </p:txBody>
      </p:sp>
      <p:sp>
        <p:nvSpPr>
          <p:cNvPr id="45" name="矩形 44"/>
          <p:cNvSpPr/>
          <p:nvPr/>
        </p:nvSpPr>
        <p:spPr>
          <a:xfrm>
            <a:off x="4414168" y="4887714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SSO</a:t>
            </a:r>
            <a:endParaRPr lang="zh-CN" altLang="en-US" sz="1200" dirty="0"/>
          </a:p>
        </p:txBody>
      </p:sp>
      <p:sp>
        <p:nvSpPr>
          <p:cNvPr id="46" name="矩形 45"/>
          <p:cNvSpPr/>
          <p:nvPr/>
        </p:nvSpPr>
        <p:spPr>
          <a:xfrm>
            <a:off x="5458284" y="3159522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</a:t>
            </a:r>
            <a:endParaRPr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5458284" y="3735586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Log Center</a:t>
            </a:r>
            <a:endParaRPr lang="zh-CN" altLang="en-US" sz="1200" dirty="0"/>
          </a:p>
        </p:txBody>
      </p:sp>
      <p:sp>
        <p:nvSpPr>
          <p:cNvPr id="48" name="矩形 47"/>
          <p:cNvSpPr/>
          <p:nvPr/>
        </p:nvSpPr>
        <p:spPr>
          <a:xfrm>
            <a:off x="5466420" y="4318397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Dis-DB/</a:t>
            </a:r>
            <a:r>
              <a:rPr lang="en-US" altLang="zh-CN" sz="1200" dirty="0" err="1" smtClean="0"/>
              <a:t>noSql</a:t>
            </a:r>
            <a:endParaRPr lang="zh-CN" altLang="en-US" sz="1200" dirty="0"/>
          </a:p>
        </p:txBody>
      </p:sp>
      <p:sp>
        <p:nvSpPr>
          <p:cNvPr id="50" name="矩形 49"/>
          <p:cNvSpPr/>
          <p:nvPr/>
        </p:nvSpPr>
        <p:spPr>
          <a:xfrm>
            <a:off x="5458284" y="4887714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Dis-Cache</a:t>
            </a:r>
            <a:endParaRPr lang="zh-CN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6494264" y="3159522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AI</a:t>
            </a:r>
            <a:endParaRPr lang="zh-CN" altLang="en-US" sz="1200" dirty="0"/>
          </a:p>
        </p:txBody>
      </p:sp>
      <p:sp>
        <p:nvSpPr>
          <p:cNvPr id="54" name="矩形 53"/>
          <p:cNvSpPr/>
          <p:nvPr/>
        </p:nvSpPr>
        <p:spPr>
          <a:xfrm>
            <a:off x="6494264" y="3735586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Reg</a:t>
            </a:r>
            <a:r>
              <a:rPr lang="zh-CN" altLang="en-US" sz="1200" dirty="0"/>
              <a:t> </a:t>
            </a:r>
            <a:r>
              <a:rPr lang="en-US" altLang="zh-CN" sz="1200" dirty="0" smtClean="0"/>
              <a:t>Center</a:t>
            </a:r>
            <a:endParaRPr lang="zh-CN" altLang="en-US" sz="1200" dirty="0"/>
          </a:p>
        </p:txBody>
      </p:sp>
      <p:sp>
        <p:nvSpPr>
          <p:cNvPr id="56" name="矩形 55"/>
          <p:cNvSpPr/>
          <p:nvPr/>
        </p:nvSpPr>
        <p:spPr>
          <a:xfrm>
            <a:off x="6502400" y="4318397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Dis Storage</a:t>
            </a:r>
            <a:endParaRPr lang="zh-CN" altLang="en-US" sz="1200" dirty="0"/>
          </a:p>
        </p:txBody>
      </p:sp>
      <p:sp>
        <p:nvSpPr>
          <p:cNvPr id="57" name="矩形 56"/>
          <p:cNvSpPr/>
          <p:nvPr/>
        </p:nvSpPr>
        <p:spPr>
          <a:xfrm>
            <a:off x="6494264" y="4887714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Pipe</a:t>
            </a:r>
          </a:p>
          <a:p>
            <a:pPr algn="ctr"/>
            <a:r>
              <a:rPr lang="en-US" altLang="zh-CN" sz="1200" dirty="0" err="1"/>
              <a:t>mq</a:t>
            </a:r>
            <a:endParaRPr lang="zh-CN" altLang="en-US" sz="1200" dirty="0"/>
          </a:p>
        </p:txBody>
      </p:sp>
      <p:sp>
        <p:nvSpPr>
          <p:cNvPr id="58" name="矩形 57"/>
          <p:cNvSpPr/>
          <p:nvPr/>
        </p:nvSpPr>
        <p:spPr>
          <a:xfrm>
            <a:off x="4414168" y="544478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服务治理</a:t>
            </a:r>
            <a:endParaRPr lang="zh-CN" altLang="en-US" sz="1200" dirty="0"/>
          </a:p>
        </p:txBody>
      </p:sp>
      <p:sp>
        <p:nvSpPr>
          <p:cNvPr id="59" name="矩形 58"/>
          <p:cNvSpPr/>
          <p:nvPr/>
        </p:nvSpPr>
        <p:spPr>
          <a:xfrm>
            <a:off x="5458284" y="544478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弹性组件及管理</a:t>
            </a:r>
            <a:endParaRPr lang="zh-CN" altLang="en-US" sz="1200" dirty="0"/>
          </a:p>
        </p:txBody>
      </p:sp>
      <p:sp>
        <p:nvSpPr>
          <p:cNvPr id="60" name="矩形 59"/>
          <p:cNvSpPr/>
          <p:nvPr/>
        </p:nvSpPr>
        <p:spPr>
          <a:xfrm>
            <a:off x="6494264" y="544478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safe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2325936" y="3159522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0070C0"/>
                </a:solidFill>
              </a:rPr>
              <a:t>Web</a:t>
            </a:r>
            <a:r>
              <a:rPr lang="zh-CN" altLang="en-US" sz="1400" dirty="0" smtClean="0">
                <a:solidFill>
                  <a:srgbClr val="0070C0"/>
                </a:solidFill>
              </a:rPr>
              <a:t>应用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330436" y="3887986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0070C0"/>
                </a:solidFill>
              </a:rPr>
              <a:t>数据应用</a:t>
            </a:r>
            <a:endParaRPr lang="en-US" altLang="zh-CN" sz="1400" dirty="0" smtClean="0">
              <a:solidFill>
                <a:srgbClr val="0070C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330436" y="4599682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0070C0"/>
                </a:solidFill>
              </a:rPr>
              <a:t>Job</a:t>
            </a:r>
          </a:p>
        </p:txBody>
      </p:sp>
      <p:sp>
        <p:nvSpPr>
          <p:cNvPr id="38" name="矩形 37"/>
          <p:cNvSpPr/>
          <p:nvPr/>
        </p:nvSpPr>
        <p:spPr>
          <a:xfrm>
            <a:off x="2330436" y="5319762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70C0"/>
                </a:solidFill>
              </a:rPr>
              <a:t>微服务</a:t>
            </a:r>
            <a:endParaRPr lang="en-US" altLang="zh-CN" sz="14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37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需要做哪些？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97183" y="2409825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首先，云计算能给了我们什么不一样的东西？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33848" y="3071461"/>
            <a:ext cx="8494633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开发运维方面：提供一些通用封装，统一解决了如高可用高并发容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zh-CN" altLang="en-US" sz="1800" dirty="0" smtClean="0"/>
              <a:t>安全等等问题、也解决了如缓存、文件存储、数据库、配置管理等等的问题。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1800" dirty="0" smtClean="0"/>
              <a:t>运维上能够实现自动化运维，自动扩容等等常见的运维问题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敏捷开发的可能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低成本更高的效率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sz="1800" dirty="0" smtClean="0"/>
          </a:p>
          <a:p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9016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Paas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常见功能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97183" y="2409825"/>
            <a:ext cx="741741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支持界面个性化的门户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支持运行和开发的组件标准和工具集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支持线上开发和多种产品类型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支持多租户的</a:t>
            </a:r>
            <a:r>
              <a:rPr lang="en-US" altLang="zh-CN" dirty="0" err="1" smtClean="0"/>
              <a:t>saas</a:t>
            </a:r>
            <a:r>
              <a:rPr lang="zh-CN" altLang="en-US" dirty="0" smtClean="0"/>
              <a:t>引擎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支持服务管理（多种服务、服务开通、外部对接）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支持线上业务监控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支持销售这一块（计费、推广等等）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支持统一用户权限管理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341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然后，技术上需要做哪些？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16965" y="2367434"/>
            <a:ext cx="1027386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基础设施层搭建（考虑是否采用</a:t>
            </a:r>
            <a:r>
              <a:rPr lang="en-US" altLang="zh-CN" sz="1800" dirty="0" err="1" smtClean="0"/>
              <a:t>Iaas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还是自建）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容器仓库的搭建（多种镜像）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基础层搭建（如架构图）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1800" dirty="0" err="1" smtClean="0"/>
              <a:t>Dcjet</a:t>
            </a:r>
            <a:r>
              <a:rPr lang="zh-CN" altLang="en-US" sz="1800" dirty="0" smtClean="0"/>
              <a:t>云原生应用接口定义和实现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/>
              <a:t>云</a:t>
            </a:r>
            <a:r>
              <a:rPr lang="zh-CN" altLang="en-US" sz="1800" dirty="0" smtClean="0"/>
              <a:t>上服务上云前的改造（考虑云计算的误解）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安全中心搭建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/>
              <a:t>开</a:t>
            </a:r>
            <a:r>
              <a:rPr lang="zh-CN" altLang="en-US" sz="1800" dirty="0" smtClean="0"/>
              <a:t>发运维中心搭建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路由层搭建（包括</a:t>
            </a:r>
            <a:r>
              <a:rPr lang="en-US" altLang="zh-CN" sz="1800" dirty="0" err="1" smtClean="0"/>
              <a:t>api</a:t>
            </a:r>
            <a:r>
              <a:rPr lang="zh-CN" altLang="en-US" sz="1800" dirty="0"/>
              <a:t>网关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1800" dirty="0"/>
              <a:t>PS</a:t>
            </a:r>
            <a:r>
              <a:rPr lang="zh-CN" altLang="en-US" sz="1800" dirty="0"/>
              <a:t>：其中每一项为任务大项，每一项都分阶段性、模块性开发发展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3173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急需做哪些？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7"/>
          <p:cNvSpPr txBox="1"/>
          <p:nvPr/>
        </p:nvSpPr>
        <p:spPr>
          <a:xfrm>
            <a:off x="1677864" y="3879602"/>
            <a:ext cx="8496944" cy="2016224"/>
          </a:xfrm>
          <a:prstGeom prst="rect">
            <a:avLst/>
          </a:prstGeom>
          <a:noFill/>
        </p:spPr>
        <p:txBody>
          <a:bodyPr wrap="none" lIns="123581" tIns="61791" rIns="123581" bIns="61791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如何实现弹性（可用性、高性能上面的扩展性）</a:t>
            </a:r>
            <a:endParaRPr lang="en-US" altLang="zh-CN" sz="18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如何实现容灾</a:t>
            </a:r>
            <a:endParaRPr lang="en-US" altLang="zh-CN" sz="18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如何实现安全</a:t>
            </a:r>
            <a:endParaRPr lang="en-US" altLang="zh-CN" sz="18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如何实现敏捷开发</a:t>
            </a:r>
            <a:endParaRPr lang="en-US" altLang="zh-CN" sz="18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61840" y="2583458"/>
            <a:ext cx="10956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技术是由需求推动的</a:t>
            </a:r>
            <a:endParaRPr lang="en-US" altLang="zh-CN" dirty="0" smtClean="0"/>
          </a:p>
          <a:p>
            <a:r>
              <a:rPr lang="zh-CN" altLang="en-US" dirty="0" smtClean="0"/>
              <a:t>过度的设计只会使方案变得臃肿和难以实现，而实际使用恰恰是一些很小的功能</a:t>
            </a:r>
            <a:endParaRPr lang="en-US" altLang="zh-CN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677864" y="5967834"/>
            <a:ext cx="3182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这些实现都有个过程</a:t>
            </a:r>
            <a:r>
              <a:rPr lang="en-US" altLang="zh-CN" dirty="0" smtClean="0"/>
              <a:t>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82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是否需要选用开源云平台？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533848" y="2655466"/>
            <a:ext cx="262764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OpenShift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Cloud </a:t>
            </a:r>
            <a:r>
              <a:rPr lang="en-US" altLang="zh-CN" dirty="0" smtClean="0"/>
              <a:t>Foundry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Cloudify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Deis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Stackato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OpenNebula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/>
              <a:t>Heroku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240" y="4481111"/>
            <a:ext cx="6248400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623137" y="5607794"/>
            <a:ext cx="6585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 smtClean="0"/>
              <a:t>?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130137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阶段计划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947561" y="2367434"/>
            <a:ext cx="3024336" cy="1800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基础可用阶段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zh-CN" altLang="en-US" dirty="0" smtClean="0">
                <a:solidFill>
                  <a:schemeClr val="tx1"/>
                </a:solidFill>
              </a:rPr>
              <a:t>（弹性</a:t>
            </a:r>
            <a:r>
              <a:rPr lang="en-US" altLang="zh-CN" dirty="0" smtClean="0">
                <a:solidFill>
                  <a:schemeClr val="tx1"/>
                </a:solidFill>
              </a:rPr>
              <a:t>can</a:t>
            </a:r>
            <a:r>
              <a:rPr lang="zh-CN" altLang="en-US" dirty="0" smtClean="0">
                <a:solidFill>
                  <a:schemeClr val="tx1"/>
                </a:solidFill>
              </a:rPr>
              <a:t>接口，通用设施接口）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54128" y="4356888"/>
            <a:ext cx="3636271" cy="18722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使用扩展阶段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（扩展大量功能工具，实现整体框架）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230592" y="6234856"/>
            <a:ext cx="3888432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Paas</a:t>
            </a:r>
            <a:endParaRPr lang="zh-CN" altLang="en-US" dirty="0"/>
          </a:p>
        </p:txBody>
      </p:sp>
      <p:sp>
        <p:nvSpPr>
          <p:cNvPr id="20" name="圆角右箭头 19"/>
          <p:cNvSpPr/>
          <p:nvPr/>
        </p:nvSpPr>
        <p:spPr>
          <a:xfrm rot="4487039">
            <a:off x="4247893" y="3079806"/>
            <a:ext cx="1236159" cy="1346451"/>
          </a:xfrm>
          <a:prstGeom prst="bentArrow">
            <a:avLst>
              <a:gd name="adj1" fmla="val 26120"/>
              <a:gd name="adj2" fmla="val 22078"/>
              <a:gd name="adj3" fmla="val 26794"/>
              <a:gd name="adj4" fmla="val 7320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圆角右箭头 20"/>
          <p:cNvSpPr/>
          <p:nvPr/>
        </p:nvSpPr>
        <p:spPr>
          <a:xfrm rot="4487039">
            <a:off x="8064317" y="4915586"/>
            <a:ext cx="1236159" cy="1346451"/>
          </a:xfrm>
          <a:prstGeom prst="bentArrow">
            <a:avLst>
              <a:gd name="adj1" fmla="val 26120"/>
              <a:gd name="adj2" fmla="val 22078"/>
              <a:gd name="adj3" fmla="val 26794"/>
              <a:gd name="adj4" fmla="val 7320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3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855266"/>
            <a:ext cx="6947656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基础可用阶段</a:t>
            </a:r>
            <a:endParaRPr lang="zh-CN" altLang="en-US" sz="4400" dirty="0">
              <a:solidFill>
                <a:schemeClr val="accent6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1938" y="2388546"/>
            <a:ext cx="1743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适度的弹性</a:t>
            </a:r>
            <a:endParaRPr lang="zh-CN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3185389" y="3159522"/>
            <a:ext cx="580707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85389" y="399914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可扩展的软件基础建设</a:t>
            </a:r>
            <a:endParaRPr lang="zh-CN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4990232" y="4671690"/>
            <a:ext cx="115212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638304" y="546377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适度的容灾和安全</a:t>
            </a:r>
            <a:endParaRPr lang="zh-CN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7438504" y="6255866"/>
            <a:ext cx="136815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726536" y="7119962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敏捷开发和半自动运维</a:t>
            </a:r>
            <a:endParaRPr lang="zh-CN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7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855266"/>
            <a:ext cx="6947656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弹性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85776" y="265546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单体应用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34048" y="288629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垂直分割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22280" y="366357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负载均衡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38504" y="45996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弹性计算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469952" y="2886298"/>
            <a:ext cx="792088" cy="230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846216" y="3231530"/>
            <a:ext cx="57606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7078464" y="4125243"/>
            <a:ext cx="576064" cy="474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39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855266"/>
            <a:ext cx="6947656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软件基础设施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0462840" y="6975946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Big Data</a:t>
            </a:r>
            <a:endParaRPr lang="zh-CN" altLang="en-US" sz="1200" dirty="0"/>
          </a:p>
        </p:txBody>
      </p:sp>
      <p:sp>
        <p:nvSpPr>
          <p:cNvPr id="14" name="矩形 13"/>
          <p:cNvSpPr/>
          <p:nvPr/>
        </p:nvSpPr>
        <p:spPr>
          <a:xfrm>
            <a:off x="2325936" y="3250074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LB</a:t>
            </a:r>
          </a:p>
        </p:txBody>
      </p:sp>
      <p:sp>
        <p:nvSpPr>
          <p:cNvPr id="15" name="矩形 14"/>
          <p:cNvSpPr/>
          <p:nvPr/>
        </p:nvSpPr>
        <p:spPr>
          <a:xfrm>
            <a:off x="2325936" y="2583458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</a:t>
            </a:r>
            <a:r>
              <a:rPr lang="en-US" altLang="zh-CN" sz="1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Center</a:t>
            </a:r>
            <a:endParaRPr lang="zh-CN" alt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45816" y="2583458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SSO</a:t>
            </a:r>
            <a:endParaRPr lang="zh-CN" alt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798544" y="611185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</a:t>
            </a:r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3423500" y="2583458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Log Center</a:t>
            </a:r>
            <a:endParaRPr lang="zh-CN" alt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814081" y="4896517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Dis-DB/</a:t>
            </a:r>
            <a:r>
              <a:rPr lang="en-US" altLang="zh-CN" sz="1200" dirty="0" err="1" smtClean="0"/>
              <a:t>noSql</a:t>
            </a:r>
            <a:endParaRPr lang="zh-CN" altLang="en-US" sz="1200" dirty="0"/>
          </a:p>
        </p:txBody>
      </p:sp>
      <p:sp>
        <p:nvSpPr>
          <p:cNvPr id="22" name="矩形 21"/>
          <p:cNvSpPr/>
          <p:nvPr/>
        </p:nvSpPr>
        <p:spPr>
          <a:xfrm>
            <a:off x="1250266" y="3244344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Dis-Cache</a:t>
            </a:r>
            <a:endParaRPr lang="zh-CN" alt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1484345" y="6975946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AI</a:t>
            </a:r>
            <a:endParaRPr lang="zh-CN" altLang="en-US" sz="1200" dirty="0"/>
          </a:p>
        </p:txBody>
      </p:sp>
      <p:sp>
        <p:nvSpPr>
          <p:cNvPr id="24" name="矩形 23"/>
          <p:cNvSpPr/>
          <p:nvPr/>
        </p:nvSpPr>
        <p:spPr>
          <a:xfrm>
            <a:off x="4769965" y="4274438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Reg</a:t>
            </a:r>
            <a:r>
              <a:rPr lang="zh-CN" altLang="en-US" sz="1200" dirty="0"/>
              <a:t> </a:t>
            </a:r>
            <a:r>
              <a:rPr lang="en-US" altLang="zh-CN" sz="1200" dirty="0" smtClean="0"/>
              <a:t>Center</a:t>
            </a:r>
            <a:endParaRPr lang="zh-CN" altLang="en-US" sz="1200" dirty="0"/>
          </a:p>
        </p:txBody>
      </p:sp>
      <p:sp>
        <p:nvSpPr>
          <p:cNvPr id="25" name="矩形 24"/>
          <p:cNvSpPr/>
          <p:nvPr/>
        </p:nvSpPr>
        <p:spPr>
          <a:xfrm>
            <a:off x="3423500" y="3250074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Dis Storage</a:t>
            </a:r>
            <a:endParaRPr lang="zh-CN" alt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827649" y="4274438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Pipe</a:t>
            </a:r>
          </a:p>
          <a:p>
            <a:pPr algn="ctr"/>
            <a:r>
              <a:rPr lang="en-US" altLang="zh-CN" sz="1200" dirty="0" err="1"/>
              <a:t>mq</a:t>
            </a:r>
            <a:endParaRPr lang="zh-CN" altLang="en-US" sz="1200" dirty="0"/>
          </a:p>
        </p:txBody>
      </p:sp>
      <p:sp>
        <p:nvSpPr>
          <p:cNvPr id="27" name="矩形 26"/>
          <p:cNvSpPr/>
          <p:nvPr/>
        </p:nvSpPr>
        <p:spPr>
          <a:xfrm>
            <a:off x="4769965" y="4896517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服务治理</a:t>
            </a:r>
            <a:endParaRPr lang="zh-CN" altLang="en-US" sz="1200" dirty="0"/>
          </a:p>
        </p:txBody>
      </p:sp>
      <p:sp>
        <p:nvSpPr>
          <p:cNvPr id="28" name="矩形 27"/>
          <p:cNvSpPr/>
          <p:nvPr/>
        </p:nvSpPr>
        <p:spPr>
          <a:xfrm>
            <a:off x="8878664" y="611185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弹性组件及管理</a:t>
            </a:r>
            <a:endParaRPr lang="zh-CN" altLang="en-US" sz="1200" dirty="0"/>
          </a:p>
        </p:txBody>
      </p:sp>
      <p:sp>
        <p:nvSpPr>
          <p:cNvPr id="29" name="矩形 28"/>
          <p:cNvSpPr/>
          <p:nvPr/>
        </p:nvSpPr>
        <p:spPr>
          <a:xfrm>
            <a:off x="8286432" y="5266568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safe</a:t>
            </a:r>
            <a:endParaRPr lang="zh-CN" altLang="en-US" sz="1200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3891552" y="3879602"/>
            <a:ext cx="666632" cy="6468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7222480" y="5148545"/>
            <a:ext cx="864096" cy="6220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10102800" y="6363878"/>
            <a:ext cx="360040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74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855266"/>
            <a:ext cx="6947656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容灾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29792" y="2583458"/>
            <a:ext cx="2404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High 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Availability</a:t>
            </a:r>
            <a:endParaRPr lang="zh-CN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10112" y="3591570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</a:t>
            </a:r>
            <a:r>
              <a:rPr lang="zh-CN" altLang="en-US" dirty="0" smtClean="0"/>
              <a:t>活（</a:t>
            </a:r>
            <a:r>
              <a:rPr lang="en-US" altLang="zh-CN" dirty="0" smtClean="0"/>
              <a:t>backup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42360" y="490252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容灾（机房层面）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789238" y="5967834"/>
            <a:ext cx="3652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Fault </a:t>
            </a:r>
            <a:r>
              <a:rPr lang="en-US" altLang="zh-CN" dirty="0" smtClean="0"/>
              <a:t>Tolerant</a:t>
            </a:r>
            <a:r>
              <a:rPr lang="zh-CN" altLang="en-US" dirty="0" smtClean="0"/>
              <a:t>（机器级）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118024" y="3045123"/>
            <a:ext cx="648072" cy="5464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5422280" y="4053235"/>
            <a:ext cx="1152128" cy="690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8086576" y="5535786"/>
            <a:ext cx="108012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12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855266"/>
            <a:ext cx="6947656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敏捷开发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73808" y="272747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工具级别</a:t>
            </a:r>
            <a:endParaRPr lang="zh-CN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66096" y="359157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开发模式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68565" y="445566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商务模式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589580" y="3189139"/>
            <a:ext cx="888484" cy="402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5350272" y="4053235"/>
            <a:ext cx="918293" cy="402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92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工作\0530\银色系列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70" y="0"/>
            <a:ext cx="13030969" cy="864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13"/>
          <p:cNvSpPr txBox="1"/>
          <p:nvPr/>
        </p:nvSpPr>
        <p:spPr>
          <a:xfrm>
            <a:off x="5134248" y="3308902"/>
            <a:ext cx="3096344" cy="1602116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96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Q&amp;A</a:t>
            </a:r>
            <a:endParaRPr lang="zh-CN" altLang="en-US" sz="96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7"/>
          <p:cNvSpPr txBox="1"/>
          <p:nvPr/>
        </p:nvSpPr>
        <p:spPr>
          <a:xfrm>
            <a:off x="4413" y="2393202"/>
            <a:ext cx="2465493" cy="886284"/>
          </a:xfrm>
          <a:prstGeom prst="rect">
            <a:avLst/>
          </a:prstGeom>
          <a:noFill/>
        </p:spPr>
        <p:txBody>
          <a:bodyPr wrap="none" lIns="123581" tIns="61791" rIns="123581" bIns="61791" rtlCol="0">
            <a:noAutofit/>
          </a:bodyPr>
          <a:lstStyle/>
          <a:p>
            <a:endParaRPr lang="zh-CN" altLang="en-US" sz="10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540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E:\工作\0530\银色系列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58" y="-1"/>
            <a:ext cx="13017958" cy="863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/>
              <a:t>OpenShift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618" y="1791370"/>
            <a:ext cx="11676063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34618" y="6759922"/>
            <a:ext cx="116272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Built with proven open source technologies, Red Hat </a:t>
            </a:r>
            <a:r>
              <a:rPr lang="en-US" altLang="zh-CN" dirty="0" err="1"/>
              <a:t>OpenShift</a:t>
            </a:r>
            <a:r>
              <a:rPr lang="en-US" altLang="zh-CN" dirty="0"/>
              <a:t> Container </a:t>
            </a:r>
            <a:r>
              <a:rPr lang="en-US" altLang="zh-CN" dirty="0" smtClean="0"/>
              <a:t>Platform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helps application development and IT operations teams create and deploy apps </a:t>
            </a:r>
            <a:endParaRPr lang="en-US" altLang="zh-CN" dirty="0" smtClean="0"/>
          </a:p>
          <a:p>
            <a:r>
              <a:rPr lang="en-US" altLang="zh-CN" dirty="0" smtClean="0"/>
              <a:t>with </a:t>
            </a:r>
            <a:r>
              <a:rPr lang="en-US" altLang="zh-CN" dirty="0"/>
              <a:t>the speed and consistency that business demands.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597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/>
              <a:t>OpenShift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040" y="1791370"/>
            <a:ext cx="9313863" cy="642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12" y="1791370"/>
            <a:ext cx="8189913" cy="605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61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/>
              <a:t>Cloud Foundry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52" y="1749424"/>
            <a:ext cx="5998427" cy="3714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136" y="1435493"/>
            <a:ext cx="8113713" cy="687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656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/>
              <a:t>Cloudify</a:t>
            </a:r>
            <a:endParaRPr lang="en-US" altLang="zh-CN" sz="44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245816" y="2007395"/>
            <a:ext cx="1058517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Cloudify</a:t>
            </a:r>
            <a:r>
              <a:rPr lang="en-US" altLang="zh-CN" dirty="0"/>
              <a:t> </a:t>
            </a:r>
            <a:r>
              <a:rPr lang="zh-CN" altLang="en-US" dirty="0"/>
              <a:t>是一个云应用的编排系统，可让你的应用自动化的在各种不同的云上方便的部署。</a:t>
            </a:r>
            <a:r>
              <a:rPr lang="en-US" altLang="zh-CN" dirty="0" err="1"/>
              <a:t>Cloudify</a:t>
            </a:r>
            <a:r>
              <a:rPr lang="en-US" altLang="zh-CN" dirty="0"/>
              <a:t> </a:t>
            </a:r>
            <a:r>
              <a:rPr lang="zh-CN" altLang="en-US" dirty="0"/>
              <a:t>提供：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基础架构安装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应用安装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应用更新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基础架构更新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持续部署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故障自动恢复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规模自动伸缩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/>
              <a:t>Cloudify</a:t>
            </a:r>
            <a:r>
              <a:rPr lang="en-US" altLang="zh-CN" dirty="0"/>
              <a:t> </a:t>
            </a:r>
            <a:r>
              <a:rPr lang="zh-CN" altLang="en-US" dirty="0"/>
              <a:t>可在任意环境下工作，包括 </a:t>
            </a:r>
            <a:r>
              <a:rPr lang="en-US" altLang="zh-CN" dirty="0" err="1"/>
              <a:t>IaaS</a:t>
            </a:r>
            <a:r>
              <a:rPr lang="zh-CN" altLang="en-US" dirty="0"/>
              <a:t>、虚拟化和非虚拟化环境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/>
              <a:t>Cloudify</a:t>
            </a:r>
            <a:r>
              <a:rPr lang="en-US" altLang="zh-CN" dirty="0"/>
              <a:t> </a:t>
            </a:r>
            <a:r>
              <a:rPr lang="zh-CN" altLang="en-US" dirty="0"/>
              <a:t>可使用你喜好的工具执行自动化过程，从 </a:t>
            </a:r>
            <a:r>
              <a:rPr lang="en-US" altLang="zh-CN" dirty="0"/>
              <a:t>Shell </a:t>
            </a:r>
            <a:r>
              <a:rPr lang="zh-CN" altLang="en-US" dirty="0"/>
              <a:t>到 </a:t>
            </a:r>
            <a:r>
              <a:rPr lang="en-US" altLang="zh-CN" dirty="0"/>
              <a:t>Chef</a:t>
            </a:r>
            <a:r>
              <a:rPr lang="zh-CN" altLang="en-US" dirty="0"/>
              <a:t>、</a:t>
            </a:r>
            <a:r>
              <a:rPr lang="en-US" altLang="zh-CN" dirty="0"/>
              <a:t>Puppet </a:t>
            </a:r>
            <a:r>
              <a:rPr lang="zh-CN" altLang="en-US" dirty="0"/>
              <a:t>等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/>
              <a:t>Cloudify</a:t>
            </a:r>
            <a:r>
              <a:rPr lang="en-US" altLang="zh-CN" dirty="0"/>
              <a:t> </a:t>
            </a:r>
            <a:r>
              <a:rPr lang="zh-CN" altLang="en-US" dirty="0"/>
              <a:t>可使用任意监控工具对应用进行监控</a:t>
            </a:r>
          </a:p>
        </p:txBody>
      </p:sp>
    </p:spTree>
    <p:extLst>
      <p:ext uri="{BB962C8B-B14F-4D97-AF65-F5344CB8AC3E}">
        <p14:creationId xmlns:p14="http://schemas.microsoft.com/office/powerpoint/2010/main" val="254435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/>
              <a:t>Cloudify</a:t>
            </a:r>
            <a:endParaRPr lang="en-US" altLang="zh-CN" sz="44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596" y="1855133"/>
            <a:ext cx="11188428" cy="5150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390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/>
              <a:t>Deis</a:t>
            </a:r>
            <a:endParaRPr lang="en-US" altLang="zh-CN" sz="44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396341" y="1863378"/>
            <a:ext cx="83637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Deis</a:t>
            </a:r>
            <a:r>
              <a:rPr lang="en-US" altLang="zh-CN" dirty="0"/>
              <a:t> builds powerful, open source tools that make it easy for teams to create and manage applications on </a:t>
            </a:r>
            <a:r>
              <a:rPr lang="en-US" altLang="zh-CN" dirty="0" err="1"/>
              <a:t>Kubernetes</a:t>
            </a:r>
            <a:r>
              <a:rPr lang="en-US" altLang="zh-CN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9912" y="5967834"/>
            <a:ext cx="3010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架构参考参考</a:t>
            </a:r>
            <a:r>
              <a:rPr lang="en-US" altLang="zh-CN" dirty="0" err="1" smtClean="0"/>
              <a:t>Heroku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658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/>
              <a:t>Stackato</a:t>
            </a:r>
            <a:endParaRPr lang="en-US" altLang="zh-CN" sz="44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389832" y="2223418"/>
            <a:ext cx="37176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Cloud Foundry</a:t>
            </a:r>
            <a:r>
              <a:rPr lang="zh-CN" altLang="en-US" dirty="0"/>
              <a:t>的</a:t>
            </a:r>
            <a:r>
              <a:rPr lang="en-US" altLang="zh-CN" dirty="0" err="1"/>
              <a:t>PaaS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422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气流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气流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气流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2436</TotalTime>
  <Words>988</Words>
  <Application>Microsoft Office PowerPoint</Application>
  <PresentationFormat>自定义</PresentationFormat>
  <Paragraphs>241</Paragraphs>
  <Slides>27</Slides>
  <Notes>21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气流</vt:lpstr>
      <vt:lpstr>Paas架构设计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xlwang</dc:creator>
  <cp:lastModifiedBy>Windows 用户</cp:lastModifiedBy>
  <cp:revision>190</cp:revision>
  <dcterms:created xsi:type="dcterms:W3CDTF">2016-06-16T07:41:00Z</dcterms:created>
  <dcterms:modified xsi:type="dcterms:W3CDTF">2017-04-04T23:57:59Z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