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notesMasterIdLst>
    <p:notesMasterId r:id="rId13"/>
  </p:notesMasterIdLst>
  <p:sldIdLst>
    <p:sldId id="256" r:id="rId2"/>
    <p:sldId id="286" r:id="rId3"/>
    <p:sldId id="300" r:id="rId4"/>
    <p:sldId id="309" r:id="rId5"/>
    <p:sldId id="310" r:id="rId6"/>
    <p:sldId id="311" r:id="rId7"/>
    <p:sldId id="312" r:id="rId8"/>
    <p:sldId id="313" r:id="rId9"/>
    <p:sldId id="314" r:id="rId10"/>
    <p:sldId id="279" r:id="rId11"/>
    <p:sldId id="264" r:id="rId12"/>
  </p:sldIdLst>
  <p:sldSz cx="13004800" cy="8623300"/>
  <p:notesSz cx="6858000" cy="9144000"/>
  <p:defaultTextStyle>
    <a:defPPr>
      <a:defRPr lang="zh-CN"/>
    </a:defPPr>
    <a:lvl1pPr marL="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785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3571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5356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7142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8927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70713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32562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94347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04FC"/>
    <a:srgbClr val="FF5C01"/>
    <a:srgbClr val="1237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852" autoAdjust="0"/>
  </p:normalViewPr>
  <p:slideViewPr>
    <p:cSldViewPr>
      <p:cViewPr varScale="1">
        <p:scale>
          <a:sx n="83" d="100"/>
          <a:sy n="83" d="100"/>
        </p:scale>
        <p:origin x="-1362" y="-90"/>
      </p:cViewPr>
      <p:guideLst>
        <p:guide orient="horz" pos="2716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34936-9BE8-4133-A782-55B70958D9F1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44550" y="685800"/>
            <a:ext cx="5168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3476A-C8EF-4948-84D8-CD0A706880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714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62294"/>
            <a:ext cx="13004800" cy="3761006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3004800" cy="486229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3335036"/>
            <a:ext cx="13004800" cy="287443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2012103"/>
            <a:ext cx="13004800" cy="641956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96064" y="6353108"/>
            <a:ext cx="8017081" cy="1109183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tx2"/>
                </a:solidFill>
              </a:defRPr>
            </a:lvl1pPr>
            <a:lvl2pPr marL="617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358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53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716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89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0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25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43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2782" y="3938566"/>
            <a:ext cx="10204944" cy="2254741"/>
          </a:xfrm>
          <a:effectLst/>
        </p:spPr>
        <p:txBody>
          <a:bodyPr>
            <a:noAutofit/>
          </a:bodyPr>
          <a:lstStyle>
            <a:lvl1pPr marL="865068" indent="-617906" algn="l">
              <a:defRPr sz="73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9333" y="919817"/>
            <a:ext cx="9103360" cy="43691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40900" y="473436"/>
            <a:ext cx="2926080" cy="6586726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27628" y="919818"/>
            <a:ext cx="6868319" cy="615466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625600" y="919819"/>
            <a:ext cx="9103360" cy="4369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862294"/>
            <a:ext cx="13004800" cy="3761006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3004800" cy="486229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335036"/>
            <a:ext cx="13004800" cy="287443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2012103"/>
            <a:ext cx="13004800" cy="641956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1655" y="2731904"/>
            <a:ext cx="8485925" cy="3047133"/>
          </a:xfrm>
          <a:effectLst/>
        </p:spPr>
        <p:txBody>
          <a:bodyPr anchor="b"/>
          <a:lstStyle>
            <a:lvl1pPr algn="r">
              <a:defRPr sz="62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76356" y="5793518"/>
            <a:ext cx="8491369" cy="1050514"/>
          </a:xfrm>
        </p:spPr>
        <p:txBody>
          <a:bodyPr anchor="t"/>
          <a:lstStyle>
            <a:lvl1pPr marL="0" indent="0" algn="r">
              <a:buNone/>
              <a:defRPr sz="2700">
                <a:solidFill>
                  <a:schemeClr val="tx2"/>
                </a:solidFill>
              </a:defRPr>
            </a:lvl1pPr>
            <a:lvl2pPr marL="61790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35812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5371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7162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8952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074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253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94324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625598" y="919817"/>
            <a:ext cx="4759757" cy="4369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606438" y="919819"/>
            <a:ext cx="4759757" cy="4369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600" y="919819"/>
            <a:ext cx="4759757" cy="804441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32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617906" indent="0">
              <a:buNone/>
              <a:defRPr sz="2700" b="1"/>
            </a:lvl2pPr>
            <a:lvl3pPr marL="1235812" indent="0">
              <a:buNone/>
              <a:defRPr sz="2400" b="1"/>
            </a:lvl3pPr>
            <a:lvl4pPr marL="1853717" indent="0">
              <a:buNone/>
              <a:defRPr sz="2200" b="1"/>
            </a:lvl4pPr>
            <a:lvl5pPr marL="2471623" indent="0">
              <a:buNone/>
              <a:defRPr sz="2200" b="1"/>
            </a:lvl5pPr>
            <a:lvl6pPr marL="3089529" indent="0">
              <a:buNone/>
              <a:defRPr sz="2200" b="1"/>
            </a:lvl6pPr>
            <a:lvl7pPr marL="3707435" indent="0">
              <a:buNone/>
              <a:defRPr sz="2200" b="1"/>
            </a:lvl7pPr>
            <a:lvl8pPr marL="4325341" indent="0">
              <a:buNone/>
              <a:defRPr sz="2200" b="1"/>
            </a:lvl8pPr>
            <a:lvl9pPr marL="4943246" indent="0">
              <a:buNone/>
              <a:defRPr sz="2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4725" y="1760782"/>
            <a:ext cx="4759757" cy="34493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9496" y="919819"/>
            <a:ext cx="4759757" cy="804441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32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617906" indent="0">
              <a:buNone/>
              <a:defRPr sz="2700" b="1"/>
            </a:lvl2pPr>
            <a:lvl3pPr marL="1235812" indent="0">
              <a:buNone/>
              <a:defRPr sz="2400" b="1"/>
            </a:lvl3pPr>
            <a:lvl4pPr marL="1853717" indent="0">
              <a:buNone/>
              <a:defRPr sz="2200" b="1"/>
            </a:lvl4pPr>
            <a:lvl5pPr marL="2471623" indent="0">
              <a:buNone/>
              <a:defRPr sz="2200" b="1"/>
            </a:lvl5pPr>
            <a:lvl6pPr marL="3089529" indent="0">
              <a:buNone/>
              <a:defRPr sz="2200" b="1"/>
            </a:lvl6pPr>
            <a:lvl7pPr marL="3707435" indent="0">
              <a:buNone/>
              <a:defRPr sz="2200" b="1"/>
            </a:lvl7pPr>
            <a:lvl8pPr marL="4325341" indent="0">
              <a:buNone/>
              <a:defRPr sz="2200" b="1"/>
            </a:lvl8pPr>
            <a:lvl9pPr marL="4943246" indent="0">
              <a:buNone/>
              <a:defRPr sz="2200" b="1"/>
            </a:lvl9pPr>
          </a:lstStyle>
          <a:p>
            <a:pPr marL="0" lvl="0" indent="0" algn="ctr" defTabSz="1235812" rtl="0" eaLnBrk="1" latinLnBrk="0" hangingPunct="1">
              <a:spcBef>
                <a:spcPct val="20000"/>
              </a:spcBef>
              <a:spcAft>
                <a:spcPts val="405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8" y="1759153"/>
            <a:ext cx="4759757" cy="34493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80" y="2778620"/>
            <a:ext cx="5171321" cy="1582438"/>
          </a:xfrm>
          <a:effectLst/>
        </p:spPr>
        <p:txBody>
          <a:bodyPr anchor="b">
            <a:noAutofit/>
          </a:bodyPr>
          <a:lstStyle>
            <a:lvl1pPr marL="308953" indent="-308953" algn="l">
              <a:defRPr sz="3800" b="1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3000" y="919819"/>
            <a:ext cx="5713188" cy="6154670"/>
          </a:xfrm>
        </p:spPr>
        <p:txBody>
          <a:bodyPr anchor="ctr"/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19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9977" y="4398162"/>
            <a:ext cx="4819428" cy="2690246"/>
          </a:xfrm>
        </p:spPr>
        <p:txBody>
          <a:bodyPr/>
          <a:lstStyle>
            <a:lvl1pPr marL="0" indent="0">
              <a:buNone/>
              <a:defRPr sz="1900"/>
            </a:lvl1pPr>
            <a:lvl2pPr marL="617906" indent="0">
              <a:buNone/>
              <a:defRPr sz="1600"/>
            </a:lvl2pPr>
            <a:lvl3pPr marL="1235812" indent="0">
              <a:buNone/>
              <a:defRPr sz="1400"/>
            </a:lvl3pPr>
            <a:lvl4pPr marL="1853717" indent="0">
              <a:buNone/>
              <a:defRPr sz="1200"/>
            </a:lvl4pPr>
            <a:lvl5pPr marL="2471623" indent="0">
              <a:buNone/>
              <a:defRPr sz="1200"/>
            </a:lvl5pPr>
            <a:lvl6pPr marL="3089529" indent="0">
              <a:buNone/>
              <a:defRPr sz="1200"/>
            </a:lvl6pPr>
            <a:lvl7pPr marL="3707435" indent="0">
              <a:buNone/>
              <a:defRPr sz="1200"/>
            </a:lvl7pPr>
            <a:lvl8pPr marL="4325341" indent="0">
              <a:buNone/>
              <a:defRPr sz="1200"/>
            </a:lvl8pPr>
            <a:lvl9pPr marL="4943246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862294"/>
            <a:ext cx="13004800" cy="3761006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3004800" cy="486229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335036"/>
            <a:ext cx="13004800" cy="287443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2012103"/>
            <a:ext cx="13004800" cy="641956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64693" y="1437217"/>
            <a:ext cx="5852160" cy="393292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700"/>
            </a:lvl1pPr>
            <a:lvl2pPr marL="617906" indent="0">
              <a:buNone/>
              <a:defRPr sz="3800"/>
            </a:lvl2pPr>
            <a:lvl3pPr marL="1235812" indent="0">
              <a:buNone/>
              <a:defRPr sz="3200"/>
            </a:lvl3pPr>
            <a:lvl4pPr marL="1853717" indent="0">
              <a:buNone/>
              <a:defRPr sz="2700"/>
            </a:lvl4pPr>
            <a:lvl5pPr marL="2471623" indent="0">
              <a:buNone/>
              <a:defRPr sz="2700"/>
            </a:lvl5pPr>
            <a:lvl6pPr marL="3089529" indent="0">
              <a:buNone/>
              <a:defRPr sz="2700"/>
            </a:lvl6pPr>
            <a:lvl7pPr marL="3707435" indent="0">
              <a:buNone/>
              <a:defRPr sz="2700"/>
            </a:lvl7pPr>
            <a:lvl8pPr marL="4325341" indent="0">
              <a:buNone/>
              <a:defRPr sz="2700"/>
            </a:lvl8pPr>
            <a:lvl9pPr marL="4943246" indent="0">
              <a:buNone/>
              <a:defRPr sz="27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8550" y="1270593"/>
            <a:ext cx="5253851" cy="2719797"/>
          </a:xfrm>
        </p:spPr>
        <p:txBody>
          <a:bodyPr anchor="b"/>
          <a:lstStyle>
            <a:lvl1pPr marL="247162" indent="-247162">
              <a:buFont typeface="Georgia" pitchFamily="18" charset="0"/>
              <a:buChar char="*"/>
              <a:defRPr sz="2200"/>
            </a:lvl1pPr>
            <a:lvl2pPr marL="617906" indent="0">
              <a:buNone/>
              <a:defRPr sz="1600"/>
            </a:lvl2pPr>
            <a:lvl3pPr marL="1235812" indent="0">
              <a:buNone/>
              <a:defRPr sz="1400"/>
            </a:lvl3pPr>
            <a:lvl4pPr marL="1853717" indent="0">
              <a:buNone/>
              <a:defRPr sz="1200"/>
            </a:lvl4pPr>
            <a:lvl5pPr marL="2471623" indent="0">
              <a:buNone/>
              <a:defRPr sz="1200"/>
            </a:lvl5pPr>
            <a:lvl6pPr marL="3089529" indent="0">
              <a:buNone/>
              <a:defRPr sz="1200"/>
            </a:lvl6pPr>
            <a:lvl7pPr marL="3707435" indent="0">
              <a:buNone/>
              <a:defRPr sz="1200"/>
            </a:lvl7pPr>
            <a:lvl8pPr marL="4325341" indent="0">
              <a:buNone/>
              <a:defRPr sz="1200"/>
            </a:lvl8pPr>
            <a:lvl9pPr marL="4943246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4337" y="5613596"/>
            <a:ext cx="9078810" cy="1437217"/>
          </a:xfrm>
        </p:spPr>
        <p:txBody>
          <a:bodyPr anchor="b">
            <a:noAutofit/>
          </a:bodyPr>
          <a:lstStyle>
            <a:lvl1pPr algn="l">
              <a:defRPr sz="6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19568"/>
            <a:ext cx="13004800" cy="2203732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3004800" cy="641956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4738294"/>
            <a:ext cx="13004800" cy="287443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2012103"/>
            <a:ext cx="13004800" cy="641956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50456" y="5497596"/>
            <a:ext cx="9262238" cy="1437217"/>
          </a:xfrm>
          <a:prstGeom prst="rect">
            <a:avLst/>
          </a:prstGeom>
          <a:effectLst/>
        </p:spPr>
        <p:txBody>
          <a:bodyPr vert="horz" lIns="123581" tIns="61791" rIns="123581" bIns="61791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600" y="920749"/>
            <a:ext cx="9103360" cy="4369139"/>
          </a:xfrm>
          <a:prstGeom prst="rect">
            <a:avLst/>
          </a:prstGeom>
        </p:spPr>
        <p:txBody>
          <a:bodyPr vert="horz" lIns="123581" tIns="61791" rIns="123581" bIns="61791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78240" y="7760971"/>
            <a:ext cx="3576320" cy="459111"/>
          </a:xfrm>
          <a:prstGeom prst="rect">
            <a:avLst/>
          </a:prstGeom>
        </p:spPr>
        <p:txBody>
          <a:bodyPr vert="horz" lIns="123581" tIns="61791" rIns="123581" bIns="61791" rtlCol="0" anchor="ctr"/>
          <a:lstStyle>
            <a:lvl1pPr algn="r">
              <a:defRPr sz="15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9A3A160-64B0-433E-876E-E206ABB7688A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0239" y="7760971"/>
            <a:ext cx="4768428" cy="459111"/>
          </a:xfrm>
          <a:prstGeom prst="rect">
            <a:avLst/>
          </a:prstGeom>
        </p:spPr>
        <p:txBody>
          <a:bodyPr vert="horz" lIns="123581" tIns="61791" rIns="123581" bIns="61791" rtlCol="0" anchor="ctr"/>
          <a:lstStyle>
            <a:lvl1pPr algn="l">
              <a:defRPr sz="15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8667" y="7760971"/>
            <a:ext cx="2600960" cy="459111"/>
          </a:xfrm>
          <a:prstGeom prst="rect">
            <a:avLst/>
          </a:prstGeom>
        </p:spPr>
        <p:txBody>
          <a:bodyPr vert="horz" lIns="123581" tIns="61791" rIns="123581" bIns="61791" rtlCol="0" anchor="ctr"/>
          <a:lstStyle>
            <a:lvl1pPr algn="ctr">
              <a:defRPr sz="16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marL="432534" indent="-432534" algn="r" defTabSz="1235812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62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8953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3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1487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12230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482974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878434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249177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656995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089529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497347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906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35812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53717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71623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89529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707435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25341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43246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工作\0530\橙色浅蓝系列\q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30"/>
            <a:ext cx="13004800" cy="862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5360" y="2295426"/>
            <a:ext cx="11054080" cy="1848420"/>
          </a:xfrm>
        </p:spPr>
        <p:txBody>
          <a:bodyPr/>
          <a:lstStyle/>
          <a:p>
            <a:pPr marL="247162" indent="0">
              <a:buNone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方正正粗黑简体" pitchFamily="2" charset="-122"/>
                <a:ea typeface="方正正粗黑简体" pitchFamily="2" charset="-122"/>
              </a:rPr>
              <a:t>平台架构愿景</a:t>
            </a:r>
            <a:endParaRPr lang="zh-CN" altLang="zh-CN" dirty="0">
              <a:solidFill>
                <a:schemeClr val="accent1">
                  <a:lumMod val="75000"/>
                </a:schemeClr>
              </a:solidFill>
              <a:latin typeface="方正正粗黑简体" pitchFamily="2" charset="-122"/>
              <a:ea typeface="方正正粗黑简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70752" y="5895826"/>
            <a:ext cx="15456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研发部</a:t>
            </a:r>
            <a:endParaRPr lang="en-US" altLang="zh-CN" dirty="0" smtClean="0"/>
          </a:p>
          <a:p>
            <a:r>
              <a:rPr lang="zh-CN" altLang="en-US" dirty="0"/>
              <a:t>刘协</a:t>
            </a:r>
            <a:r>
              <a:rPr lang="zh-CN" altLang="en-US" dirty="0" smtClean="0"/>
              <a:t>雍</a:t>
            </a:r>
            <a:endParaRPr lang="en-US" altLang="zh-CN" dirty="0" smtClean="0"/>
          </a:p>
          <a:p>
            <a:r>
              <a:rPr lang="en-US" altLang="zh-CN" dirty="0" smtClean="0"/>
              <a:t>2017-7-24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工作\0530\银色系列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70" y="0"/>
            <a:ext cx="13030969" cy="864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13"/>
          <p:cNvSpPr txBox="1"/>
          <p:nvPr/>
        </p:nvSpPr>
        <p:spPr>
          <a:xfrm>
            <a:off x="5134248" y="3308902"/>
            <a:ext cx="3096344" cy="1602116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96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Q&amp;A</a:t>
            </a:r>
            <a:endParaRPr lang="zh-CN" altLang="en-US" sz="96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7"/>
          <p:cNvSpPr txBox="1"/>
          <p:nvPr/>
        </p:nvSpPr>
        <p:spPr>
          <a:xfrm>
            <a:off x="4413" y="2393202"/>
            <a:ext cx="2465493" cy="886284"/>
          </a:xfrm>
          <a:prstGeom prst="rect">
            <a:avLst/>
          </a:prstGeom>
          <a:noFill/>
        </p:spPr>
        <p:txBody>
          <a:bodyPr wrap="none" lIns="123581" tIns="61791" rIns="123581" bIns="61791" rtlCol="0">
            <a:noAutofit/>
          </a:bodyPr>
          <a:lstStyle/>
          <a:p>
            <a:endParaRPr lang="zh-CN" altLang="en-US" sz="10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540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E:\工作\0530\银色系列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58" y="-1"/>
            <a:ext cx="13017958" cy="863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3" y="639242"/>
            <a:ext cx="12923837" cy="700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137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741760" y="639242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 smtClean="0"/>
              <a:t>Devops</a:t>
            </a:r>
            <a:r>
              <a:rPr lang="zh-CN" altLang="en-US" sz="4400" dirty="0" smtClean="0"/>
              <a:t>的概念</a:t>
            </a:r>
            <a:endParaRPr lang="en-US" altLang="zh-CN" sz="44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222480" y="2079402"/>
            <a:ext cx="44644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DevOps</a:t>
            </a:r>
            <a:r>
              <a:rPr lang="zh-CN" altLang="en-US" dirty="0"/>
              <a:t>（英文</a:t>
            </a:r>
            <a:r>
              <a:rPr lang="en-US" altLang="zh-CN" dirty="0"/>
              <a:t>Development</a:t>
            </a:r>
            <a:r>
              <a:rPr lang="zh-CN" altLang="en-US" dirty="0"/>
              <a:t>和</a:t>
            </a:r>
            <a:r>
              <a:rPr lang="en-US" altLang="zh-CN" dirty="0"/>
              <a:t>Operations</a:t>
            </a:r>
            <a:r>
              <a:rPr lang="zh-CN" altLang="en-US" dirty="0"/>
              <a:t>的组合）是一组过程、方法与系统的统称</a:t>
            </a:r>
            <a:r>
              <a:rPr lang="zh-CN" altLang="en-US" dirty="0" smtClean="0"/>
              <a:t>，用于</a:t>
            </a:r>
            <a:r>
              <a:rPr lang="zh-CN" altLang="en-US" dirty="0"/>
              <a:t>促进开发（应用程序</a:t>
            </a:r>
            <a:r>
              <a:rPr lang="en-US" altLang="zh-CN" dirty="0"/>
              <a:t>/</a:t>
            </a:r>
            <a:r>
              <a:rPr lang="zh-CN" altLang="en-US" dirty="0"/>
              <a:t>软件工程）、技术运营和质量保障（</a:t>
            </a:r>
            <a:r>
              <a:rPr lang="en-US" altLang="zh-CN" dirty="0"/>
              <a:t>QA</a:t>
            </a:r>
            <a:r>
              <a:rPr lang="zh-CN" altLang="en-US" dirty="0"/>
              <a:t>）部门之间的</a:t>
            </a:r>
            <a:r>
              <a:rPr lang="zh-CN" altLang="en-US" dirty="0" smtClean="0"/>
              <a:t>沟通、</a:t>
            </a:r>
            <a:r>
              <a:rPr lang="zh-CN" altLang="en-US" dirty="0"/>
              <a:t>协作与整合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它</a:t>
            </a:r>
            <a:r>
              <a:rPr lang="zh-CN" altLang="en-US" dirty="0"/>
              <a:t>的出现是由于软件行业日益清晰地认识到：为了按时交付软件产品和服务</a:t>
            </a:r>
            <a:r>
              <a:rPr lang="zh-CN" altLang="en-US" dirty="0" smtClean="0"/>
              <a:t>，开发</a:t>
            </a:r>
            <a:r>
              <a:rPr lang="zh-CN" altLang="en-US" dirty="0"/>
              <a:t>和运营工作必须紧密合作。</a:t>
            </a:r>
            <a:endParaRPr lang="en-US" altLang="zh-CN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50" y="1863377"/>
            <a:ext cx="6134100" cy="553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908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741760" y="639242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 smtClean="0"/>
              <a:t>Devops</a:t>
            </a:r>
            <a:r>
              <a:rPr lang="zh-CN" altLang="en-US" sz="4400" dirty="0" smtClean="0"/>
              <a:t>整体架构</a:t>
            </a:r>
            <a:endParaRPr lang="en-US" altLang="zh-CN" sz="44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16" y="1736990"/>
            <a:ext cx="13009416" cy="5384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434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741760" y="639242"/>
            <a:ext cx="7560840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/>
              <a:t>软件研发模式</a:t>
            </a:r>
            <a:endParaRPr lang="en-US" altLang="zh-CN" sz="44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8" y="1642553"/>
            <a:ext cx="12928042" cy="648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617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741760" y="639242"/>
            <a:ext cx="7560840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/>
              <a:t>为什么</a:t>
            </a:r>
            <a:r>
              <a:rPr lang="en-US" altLang="zh-CN" sz="4400" dirty="0" err="1" smtClean="0"/>
              <a:t>Devops</a:t>
            </a:r>
            <a:r>
              <a:rPr lang="zh-CN" altLang="en-US" sz="4400" dirty="0" smtClean="0"/>
              <a:t>？</a:t>
            </a:r>
            <a:endParaRPr lang="en-US" altLang="zh-CN" sz="44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741760" y="1863378"/>
            <a:ext cx="63568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、产品</a:t>
            </a:r>
            <a:r>
              <a:rPr lang="zh-CN" altLang="en-US" dirty="0"/>
              <a:t>快速推向</a:t>
            </a:r>
            <a:r>
              <a:rPr lang="zh-CN" altLang="en-US" dirty="0" smtClean="0"/>
              <a:t>市场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/>
              <a:t>缩短开发周期时间和更高的部署频率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52694" y="3015506"/>
            <a:ext cx="697242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、提高质量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/>
              <a:t>提高可用性，提高变更成功率，减少故障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41760" y="4119881"/>
            <a:ext cx="1128129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、提高</a:t>
            </a:r>
            <a:r>
              <a:rPr lang="zh-CN" altLang="en-US" dirty="0"/>
              <a:t>组织的</a:t>
            </a:r>
            <a:r>
              <a:rPr lang="zh-CN" altLang="en-US" dirty="0" smtClean="0"/>
              <a:t>有效性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/>
              <a:t>将时间花在价值增加活动中，减少浪费，同时交付更多的价值至客户手中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866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741760" y="639242"/>
            <a:ext cx="7560840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 smtClean="0"/>
              <a:t>Devops</a:t>
            </a:r>
            <a:r>
              <a:rPr lang="zh-CN" altLang="en-US" sz="4400" dirty="0"/>
              <a:t>不重要</a:t>
            </a:r>
            <a:endParaRPr lang="en-US" altLang="zh-CN" sz="44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57784" y="2223418"/>
            <a:ext cx="86565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重要的是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、快速持续上线能力：如何提高开发部署能力，完成持续交付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、自动化的运维能力：如何提高自动化运维能力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254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741760" y="639242"/>
            <a:ext cx="7560840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 smtClean="0"/>
              <a:t>Devops</a:t>
            </a:r>
            <a:r>
              <a:rPr lang="zh-CN" altLang="en-US" sz="4400" dirty="0"/>
              <a:t>不重要</a:t>
            </a:r>
            <a:endParaRPr lang="en-US" altLang="zh-CN" sz="44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57784" y="2223418"/>
            <a:ext cx="58865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重要的是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、如何提高开发部署能力，完成持续交付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、如何提高自动化运维能力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70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4630192" y="3735586"/>
            <a:ext cx="496855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 smtClean="0">
                <a:solidFill>
                  <a:srgbClr val="00B0F0"/>
                </a:solidFill>
              </a:rPr>
              <a:t>Devops</a:t>
            </a:r>
            <a:r>
              <a:rPr lang="zh-CN" altLang="en-US" sz="4400" dirty="0" smtClean="0">
                <a:solidFill>
                  <a:srgbClr val="00B0F0"/>
                </a:solidFill>
              </a:rPr>
              <a:t>如何实施？</a:t>
            </a:r>
            <a:endParaRPr lang="en-US" altLang="zh-CN" sz="44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77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气流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气流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气流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3401</TotalTime>
  <Words>185</Words>
  <Application>Microsoft Office PowerPoint</Application>
  <PresentationFormat>自定义</PresentationFormat>
  <Paragraphs>34</Paragraphs>
  <Slides>11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气流</vt:lpstr>
      <vt:lpstr>平台架构愿景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xlwang</dc:creator>
  <cp:lastModifiedBy>Windows 用户</cp:lastModifiedBy>
  <cp:revision>350</cp:revision>
  <dcterms:created xsi:type="dcterms:W3CDTF">2016-06-16T07:41:00Z</dcterms:created>
  <dcterms:modified xsi:type="dcterms:W3CDTF">2017-07-24T04:09:57Z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