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32"/>
  </p:notesMasterIdLst>
  <p:sldIdLst>
    <p:sldId id="256" r:id="rId2"/>
    <p:sldId id="286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299" r:id="rId12"/>
    <p:sldId id="300" r:id="rId13"/>
    <p:sldId id="309" r:id="rId14"/>
    <p:sldId id="266" r:id="rId15"/>
    <p:sldId id="280" r:id="rId16"/>
    <p:sldId id="281" r:id="rId17"/>
    <p:sldId id="308" r:id="rId18"/>
    <p:sldId id="307" r:id="rId19"/>
    <p:sldId id="268" r:id="rId20"/>
    <p:sldId id="288" r:id="rId21"/>
    <p:sldId id="289" r:id="rId22"/>
    <p:sldId id="282" r:id="rId23"/>
    <p:sldId id="302" r:id="rId24"/>
    <p:sldId id="301" r:id="rId25"/>
    <p:sldId id="303" r:id="rId26"/>
    <p:sldId id="304" r:id="rId27"/>
    <p:sldId id="305" r:id="rId28"/>
    <p:sldId id="306" r:id="rId29"/>
    <p:sldId id="279" r:id="rId30"/>
    <p:sldId id="264" r:id="rId31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83" d="100"/>
          <a:sy n="83" d="100"/>
        </p:scale>
        <p:origin x="-1350" y="-90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Salesforce.com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8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GigaSpaces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GigaSpaces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flynn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Hewlett Packard Enterprise 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hpe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Paas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架构设计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OpenNebula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08" y="1935386"/>
            <a:ext cx="54292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212884" y="4887714"/>
            <a:ext cx="106181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OpenNebula</a:t>
            </a:r>
            <a:r>
              <a:rPr lang="zh-CN" altLang="en-US" dirty="0"/>
              <a:t>是一款为云计算而打造的开源工具箱。它允许你与</a:t>
            </a:r>
            <a:r>
              <a:rPr lang="en-US" altLang="zh-CN" dirty="0" err="1"/>
              <a:t>Xen</a:t>
            </a:r>
            <a:r>
              <a:rPr lang="zh-CN" altLang="en-US" dirty="0"/>
              <a:t>，</a:t>
            </a:r>
            <a:r>
              <a:rPr lang="en-US" altLang="zh-CN" dirty="0"/>
              <a:t>KVM</a:t>
            </a:r>
            <a:r>
              <a:rPr lang="zh-CN" altLang="en-US" dirty="0"/>
              <a:t>或</a:t>
            </a:r>
            <a:r>
              <a:rPr lang="en-US" altLang="zh-CN" dirty="0"/>
              <a:t>VMware ESX</a:t>
            </a:r>
            <a:r>
              <a:rPr lang="zh-CN" altLang="en-US" dirty="0"/>
              <a:t>一起建立和管理私有云，同时还提供</a:t>
            </a:r>
            <a:r>
              <a:rPr lang="en-US" altLang="zh-CN" dirty="0" err="1"/>
              <a:t>Deltacloud</a:t>
            </a:r>
            <a:r>
              <a:rPr lang="zh-CN" altLang="en-US" dirty="0"/>
              <a:t>适配器与</a:t>
            </a:r>
            <a:r>
              <a:rPr lang="en-US" altLang="zh-CN" dirty="0"/>
              <a:t>Amazon EC2</a:t>
            </a:r>
            <a:r>
              <a:rPr lang="zh-CN" altLang="en-US" dirty="0"/>
              <a:t>相配合来管理混合云。除了像</a:t>
            </a:r>
            <a:r>
              <a:rPr lang="en-US" altLang="zh-CN" dirty="0"/>
              <a:t>Amazon</a:t>
            </a:r>
            <a:r>
              <a:rPr lang="zh-CN" altLang="en-US" dirty="0"/>
              <a:t>一样的商业云服务提供商，在不同</a:t>
            </a:r>
            <a:r>
              <a:rPr lang="en-US" altLang="zh-CN" dirty="0" err="1"/>
              <a:t>OpenNebula</a:t>
            </a:r>
            <a:r>
              <a:rPr lang="zh-CN" altLang="en-US" dirty="0"/>
              <a:t>实例上运行私有云的</a:t>
            </a:r>
            <a:r>
              <a:rPr lang="en-US" altLang="zh-CN" dirty="0"/>
              <a:t>Amazon</a:t>
            </a:r>
            <a:r>
              <a:rPr lang="zh-CN" altLang="en-US" dirty="0"/>
              <a:t>合作伙伴也同样可以作为远程云服务供应商。</a:t>
            </a:r>
          </a:p>
        </p:txBody>
      </p:sp>
    </p:spTree>
    <p:extLst>
      <p:ext uri="{BB962C8B-B14F-4D97-AF65-F5344CB8AC3E}">
        <p14:creationId xmlns:p14="http://schemas.microsoft.com/office/powerpoint/2010/main" val="28736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Heroku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0" y="1657163"/>
            <a:ext cx="6368703" cy="629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28" y="3591570"/>
            <a:ext cx="36290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6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/>
              <a:t>开</a:t>
            </a:r>
            <a:r>
              <a:rPr lang="zh-CN" altLang="en-US" sz="4400" dirty="0" smtClean="0"/>
              <a:t>源框架的思考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7784" y="2223418"/>
            <a:ext cx="108141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通用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给了我们什么？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开发环境（开发工具包）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运维自动化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基础设施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/>
              <a:t>新</a:t>
            </a:r>
            <a:r>
              <a:rPr lang="zh-CN" altLang="en-US" sz="1800" dirty="0" smtClean="0"/>
              <a:t>的开发运维模式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Z</a:t>
            </a:r>
            <a:r>
              <a:rPr lang="zh-CN" altLang="en-US" sz="1800" dirty="0" smtClean="0"/>
              <a:t>目标是支持敏捷开发、自动实现弹性扩展、封装解决通用问题（安全、权限、数据处理、日志等等）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sz="1800" dirty="0" smtClean="0"/>
              <a:t>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现成可用，成本低，好招人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标准化，跟着主版本更新新功能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方案可行性风险不大</a:t>
            </a:r>
            <a:endParaRPr lang="en-US" altLang="zh-CN" sz="1800" dirty="0"/>
          </a:p>
          <a:p>
            <a:r>
              <a:rPr lang="zh-CN" altLang="en-US" sz="1800" dirty="0" smtClean="0"/>
              <a:t>坏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没有</a:t>
            </a:r>
            <a:r>
              <a:rPr lang="zh-CN" altLang="en-US" sz="1800" dirty="0" smtClean="0"/>
              <a:t>契合公司业务场景的非常好框架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语言层面公司需要从</a:t>
            </a:r>
            <a:r>
              <a:rPr lang="en-US" altLang="zh-CN" sz="1800" dirty="0" err="1" smtClean="0"/>
              <a:t>.net</a:t>
            </a:r>
            <a:r>
              <a:rPr lang="zh-CN" altLang="en-US" sz="1800" dirty="0" smtClean="0"/>
              <a:t>向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转，不能契合这个过渡期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改造扩展困难，如需改造，翻源码工作量也很大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73807" y="7302887"/>
            <a:ext cx="1045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、采用或者参考轻量级框架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、扩展对现在产品的云支持的基础设施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0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/>
              <a:t>技术方案重点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27920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总的应用架构愿景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164177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25936" y="2511450"/>
            <a:ext cx="9626461" cy="3744416"/>
          </a:xfrm>
          <a:prstGeom prst="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 w="412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4400" y="25114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有云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0066" y="2943498"/>
            <a:ext cx="8640415" cy="3096344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Paas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平台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0105" y="3417938"/>
            <a:ext cx="5256585" cy="172819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服务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613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88259" y="4022808"/>
            <a:ext cx="1512167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SAAS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621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9617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1074" y="4024718"/>
            <a:ext cx="1847510" cy="9352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Dcjet</a:t>
            </a:r>
            <a:r>
              <a:rPr lang="en-US" altLang="zh-CN" dirty="0" smtClean="0"/>
              <a:t> APIs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18024" y="5391770"/>
            <a:ext cx="5258667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管控中心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22961" y="3406876"/>
            <a:ext cx="2232248" cy="2477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数据中心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数据仓库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2440" y="1359322"/>
            <a:ext cx="266595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海关、</a:t>
            </a:r>
            <a:r>
              <a:rPr lang="en-US" altLang="zh-CN" dirty="0" smtClean="0"/>
              <a:t>H2k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>
            <a:off x="10065419" y="2151410"/>
            <a:ext cx="0" cy="1260000"/>
          </a:xfrm>
          <a:prstGeom prst="straightConnector1">
            <a:avLst/>
          </a:prstGeom>
          <a:ln w="381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376690" y="4024718"/>
            <a:ext cx="446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1"/>
          </p:cNvCxnSpPr>
          <p:nvPr/>
        </p:nvCxnSpPr>
        <p:spPr>
          <a:xfrm flipH="1">
            <a:off x="8376691" y="4645820"/>
            <a:ext cx="446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</p:cNvCxnSpPr>
          <p:nvPr/>
        </p:nvCxnSpPr>
        <p:spPr>
          <a:xfrm flipV="1">
            <a:off x="5244343" y="1837708"/>
            <a:ext cx="0" cy="218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56211" y="13252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外部用户使用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22961" y="6687914"/>
            <a:ext cx="25775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海关内部系统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2" idx="2"/>
          </p:cNvCxnSpPr>
          <p:nvPr/>
        </p:nvCxnSpPr>
        <p:spPr>
          <a:xfrm>
            <a:off x="9939085" y="5884764"/>
            <a:ext cx="0" cy="803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971853" y="6687915"/>
            <a:ext cx="3551008" cy="145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运维及内部管理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1" idx="0"/>
          </p:cNvCxnSpPr>
          <p:nvPr/>
        </p:nvCxnSpPr>
        <p:spPr>
          <a:xfrm flipV="1">
            <a:off x="5747357" y="6039843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4408" y="15560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外部系统调用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16" idx="0"/>
          </p:cNvCxnSpPr>
          <p:nvPr/>
        </p:nvCxnSpPr>
        <p:spPr>
          <a:xfrm flipV="1">
            <a:off x="7234829" y="2017764"/>
            <a:ext cx="0" cy="200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4734" y="416763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企业</a:t>
            </a:r>
            <a:r>
              <a:rPr lang="zh-CN" altLang="en-US" dirty="0"/>
              <a:t>用</a:t>
            </a:r>
            <a:endParaRPr lang="en-US" altLang="zh-CN" dirty="0" smtClean="0"/>
          </a:p>
          <a:p>
            <a:r>
              <a:rPr lang="zh-CN" altLang="en-US" dirty="0" smtClean="0"/>
              <a:t>户使用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0" idx="1"/>
          </p:cNvCxnSpPr>
          <p:nvPr/>
        </p:nvCxnSpPr>
        <p:spPr>
          <a:xfrm flipH="1">
            <a:off x="1692730" y="4454856"/>
            <a:ext cx="164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8712968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最终架构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64096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0947" y="7407994"/>
            <a:ext cx="8640960" cy="9117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windowServer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单体应用</a:t>
            </a:r>
            <a:endParaRPr lang="en-US" altLang="zh-CN" dirty="0"/>
          </a:p>
          <a:p>
            <a:pPr algn="ctr"/>
            <a:r>
              <a:rPr lang="zh-CN" altLang="en-US" dirty="0"/>
              <a:t>（原先应用）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</a:t>
            </a:r>
            <a:r>
              <a:rPr lang="zh-CN" altLang="en-US" dirty="0" smtClean="0"/>
              <a:t>（路由</a:t>
            </a:r>
            <a:r>
              <a:rPr lang="en-US" altLang="zh-CN" dirty="0" smtClean="0"/>
              <a:t>/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负载计算）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640067" cy="787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3688" y="1719362"/>
            <a:ext cx="122413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开发运维中心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10286763" y="1719362"/>
            <a:ext cx="936104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安全中心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11470952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 smtClean="0"/>
              <a:t>管控中心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4421386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大数据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负载均衡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配置中心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单点登录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任务框架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日志中心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分布式数据库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分布式缓存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智慧</a:t>
            </a:r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组件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注册中心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分布式文件系统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管道</a:t>
            </a:r>
            <a:endParaRPr lang="en-US" altLang="zh-C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服务治理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</a:rPr>
              <a:t>弹性组件及管理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2">
                    <a:lumMod val="50000"/>
                  </a:schemeClr>
                </a:solidFill>
              </a:rPr>
              <a:t>安全组件</a:t>
            </a:r>
            <a:endParaRPr lang="zh-CN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53644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17238" y="4535455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任务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30436" y="524070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1700" y="2637644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项目管理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6220" y="3231530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集成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IDE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6220" y="3839679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持续集成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1700" y="4462413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持续部署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0216" y="5084740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自动化测试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06220" y="5679802"/>
            <a:ext cx="100811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代码仓库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0216" y="6191857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多语言支持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98717" y="2817664"/>
            <a:ext cx="680134" cy="701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多租户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394018" y="3715383"/>
            <a:ext cx="720080" cy="7143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权限控制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398718" y="4693940"/>
            <a:ext cx="720080" cy="7006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目录控制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433965" y="5641606"/>
            <a:ext cx="680133" cy="6144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安全监控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5696" y="6687914"/>
            <a:ext cx="108012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CMDB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41868" y="2817664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平台日志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542960" y="3833556"/>
            <a:ext cx="648072" cy="9821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运行数据分析</a:t>
            </a:r>
          </a:p>
        </p:txBody>
      </p:sp>
      <p:sp>
        <p:nvSpPr>
          <p:cNvPr id="64" name="矩形 63"/>
          <p:cNvSpPr/>
          <p:nvPr/>
        </p:nvSpPr>
        <p:spPr>
          <a:xfrm>
            <a:off x="11542960" y="5177789"/>
            <a:ext cx="648072" cy="701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监控系统</a:t>
            </a:r>
          </a:p>
        </p:txBody>
      </p:sp>
    </p:spTree>
    <p:extLst>
      <p:ext uri="{BB962C8B-B14F-4D97-AF65-F5344CB8AC3E}">
        <p14:creationId xmlns:p14="http://schemas.microsoft.com/office/powerpoint/2010/main" val="35835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92899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1840" y="7552010"/>
            <a:ext cx="10585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单体应用</a:t>
            </a:r>
            <a:endParaRPr lang="en-US" altLang="zh-CN" dirty="0" smtClean="0"/>
          </a:p>
          <a:p>
            <a:pPr algn="ctr"/>
            <a:r>
              <a:rPr lang="zh-CN" altLang="en-US" sz="1600" dirty="0" smtClean="0"/>
              <a:t>（原应用进行</a:t>
            </a:r>
            <a:r>
              <a:rPr lang="en-US" altLang="zh-CN" sz="1600" dirty="0" smtClean="0"/>
              <a:t>LB</a:t>
            </a:r>
            <a:r>
              <a:rPr lang="zh-CN" altLang="en-US" sz="1600" dirty="0" smtClean="0"/>
              <a:t>改造）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</a:t>
            </a:r>
            <a:r>
              <a:rPr lang="en-US" altLang="zh-CN" dirty="0" smtClean="0"/>
              <a:t>route &amp; LB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928992" cy="78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720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开发运维中心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606856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安全中心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686976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管控中心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14296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LB</a:t>
            </a: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</a:t>
            </a:r>
            <a:r>
              <a:rPr lang="en-US" altLang="zh-CN" sz="1200" dirty="0" smtClean="0"/>
              <a:t> Center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SSO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 Center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Dis-Cache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 Storage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8798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30436" y="459968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Job</a:t>
            </a:r>
          </a:p>
        </p:txBody>
      </p:sp>
      <p:sp>
        <p:nvSpPr>
          <p:cNvPr id="38" name="矩形 37"/>
          <p:cNvSpPr/>
          <p:nvPr/>
        </p:nvSpPr>
        <p:spPr>
          <a:xfrm>
            <a:off x="2330436" y="531976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9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应用组件设计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首先，云计算能给了我们什么不一样的东西？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3848" y="3071461"/>
            <a:ext cx="849463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开发运维方面：提供一些通用封装，统一解决了如高可用高并发容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安全等等问题、也解决了如缓存、文件存储、数据库、配置管理等等的问题。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 smtClean="0"/>
              <a:t>运维上能够实现自动化运维，自动扩容等等常见的运维问题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敏捷开发的可能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低成本更高的效率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1800" dirty="0" smtClean="0"/>
          </a:p>
          <a:p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01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是否需要选用开源云平台？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33848" y="2655466"/>
            <a:ext cx="26276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OpenShift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Cloud </a:t>
            </a:r>
            <a:r>
              <a:rPr lang="en-US" altLang="zh-CN" dirty="0" smtClean="0"/>
              <a:t>Foundry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Cloudify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Deis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Stackato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OpenNebula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Heroku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40" y="4481111"/>
            <a:ext cx="62484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3137" y="5607794"/>
            <a:ext cx="658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/>
              <a:t>?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常见功能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74174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支持界面个性化的门户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支持运行和开发的组件标准和工具集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支持线上开发和多种产品类型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支持多租户的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支持服务管理（多种服务、服务开通、外部对接）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支持线上业务监控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支持销售这一块（计费、推广等等）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支持统一用户权限管理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4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然后，技术上需要做哪些？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6965" y="2367434"/>
            <a:ext cx="102738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基础设施层搭建（考虑是否采用</a:t>
            </a:r>
            <a:r>
              <a:rPr lang="en-US" altLang="zh-CN" sz="1800" dirty="0" err="1" smtClean="0"/>
              <a:t>Iaas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还是自建）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容器仓库的搭建（多种镜像）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基础层搭建（如架构图）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err="1" smtClean="0"/>
              <a:t>Dcjet</a:t>
            </a:r>
            <a:r>
              <a:rPr lang="zh-CN" altLang="en-US" sz="1800" dirty="0" smtClean="0"/>
              <a:t>云原生应用接口定义和实现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云</a:t>
            </a:r>
            <a:r>
              <a:rPr lang="zh-CN" altLang="en-US" sz="1800" dirty="0" smtClean="0"/>
              <a:t>上服务上云前的改造（考虑云计算的误解）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安全中心搭建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开</a:t>
            </a:r>
            <a:r>
              <a:rPr lang="zh-CN" altLang="en-US" sz="1800" dirty="0" smtClean="0"/>
              <a:t>发运维中心搭建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路由层搭建（包括</a:t>
            </a:r>
            <a:r>
              <a:rPr lang="en-US" altLang="zh-CN" sz="1800" dirty="0" err="1" smtClean="0"/>
              <a:t>api</a:t>
            </a:r>
            <a:r>
              <a:rPr lang="zh-CN" altLang="en-US" sz="1800" dirty="0"/>
              <a:t>网关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/>
              <a:t>PS</a:t>
            </a:r>
            <a:r>
              <a:rPr lang="zh-CN" altLang="en-US" sz="1800" dirty="0"/>
              <a:t>：其中每一项为任务大项，每一项都分阶段性、模块性开发发展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17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急需做哪些？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1677864" y="3879602"/>
            <a:ext cx="8496944" cy="201622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如何实现弹性（可用性、高性能上面的扩展性）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如何实现容灾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如何实现安全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如何实现敏捷开发</a:t>
            </a:r>
            <a:endParaRPr lang="en-US" altLang="zh-CN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1840" y="2583458"/>
            <a:ext cx="10956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技术是由需求推动的</a:t>
            </a:r>
            <a:endParaRPr lang="en-US" altLang="zh-CN" dirty="0" smtClean="0"/>
          </a:p>
          <a:p>
            <a:r>
              <a:rPr lang="zh-CN" altLang="en-US" dirty="0" smtClean="0"/>
              <a:t>过度的设计只会使方案变得臃肿和难以实现，而实际使用恰恰是一些很小的功能</a:t>
            </a: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77864" y="59678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这些实现都有个过程</a:t>
            </a:r>
            <a:r>
              <a:rPr lang="en-US" altLang="zh-CN" dirty="0" smtClean="0"/>
              <a:t>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2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阶段计划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47561" y="2367434"/>
            <a:ext cx="3024336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基础可用阶段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（弹性</a:t>
            </a:r>
            <a:r>
              <a:rPr lang="en-US" altLang="zh-CN" smtClean="0">
                <a:solidFill>
                  <a:schemeClr val="tx1"/>
                </a:solidFill>
              </a:rPr>
              <a:t>cna</a:t>
            </a:r>
            <a:r>
              <a:rPr lang="zh-CN" altLang="en-US" smtClean="0">
                <a:solidFill>
                  <a:schemeClr val="tx1"/>
                </a:solidFill>
              </a:rPr>
              <a:t>接口</a:t>
            </a:r>
            <a:r>
              <a:rPr lang="zh-CN" altLang="en-US" dirty="0" smtClean="0">
                <a:solidFill>
                  <a:schemeClr val="tx1"/>
                </a:solidFill>
              </a:rPr>
              <a:t>，通用设施接口）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54128" y="4356888"/>
            <a:ext cx="3636271" cy="1872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使用扩展阶段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（扩展大量功能工具，实现整体框架）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30592" y="6234856"/>
            <a:ext cx="388843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Paas</a:t>
            </a:r>
            <a:endParaRPr lang="zh-CN" altLang="en-US" dirty="0"/>
          </a:p>
        </p:txBody>
      </p:sp>
      <p:sp>
        <p:nvSpPr>
          <p:cNvPr id="20" name="圆角右箭头 19"/>
          <p:cNvSpPr/>
          <p:nvPr/>
        </p:nvSpPr>
        <p:spPr>
          <a:xfrm rot="4487039">
            <a:off x="4247893" y="307980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右箭头 20"/>
          <p:cNvSpPr/>
          <p:nvPr/>
        </p:nvSpPr>
        <p:spPr>
          <a:xfrm rot="4487039">
            <a:off x="8064317" y="4915586"/>
            <a:ext cx="1236159" cy="1346451"/>
          </a:xfrm>
          <a:prstGeom prst="bentArrow">
            <a:avLst>
              <a:gd name="adj1" fmla="val 26120"/>
              <a:gd name="adj2" fmla="val 22078"/>
              <a:gd name="adj3" fmla="val 26794"/>
              <a:gd name="adj4" fmla="val 732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基础可用阶段</a:t>
            </a:r>
            <a:endParaRPr lang="zh-CN" altLang="en-US" sz="4400" dirty="0">
              <a:solidFill>
                <a:schemeClr val="accent6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1938" y="2388546"/>
            <a:ext cx="1743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适度的弹性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185389" y="3159522"/>
            <a:ext cx="580707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5389" y="399914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可扩展的软件基础建设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990232" y="4671690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38304" y="546377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适度的容灾和安全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438504" y="6255866"/>
            <a:ext cx="136815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26536" y="711996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敏捷开发和半自动运维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弹性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5776" y="2655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单体应用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4048" y="28862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垂直分割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2280" y="36635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负载均衡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8504" y="45996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弹性计算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469952" y="2886298"/>
            <a:ext cx="792088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846216" y="3231530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078464" y="4125243"/>
            <a:ext cx="576064" cy="47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9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软件基础设施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462840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2325936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LB</a:t>
            </a:r>
          </a:p>
        </p:txBody>
      </p:sp>
      <p:sp>
        <p:nvSpPr>
          <p:cNvPr id="15" name="矩形 14"/>
          <p:cNvSpPr/>
          <p:nvPr/>
        </p:nvSpPr>
        <p:spPr>
          <a:xfrm>
            <a:off x="232593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</a:t>
            </a:r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45816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SSO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9854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3423500" y="258345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Log Center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14081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1250266" y="324434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Dis-Cache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84345" y="69759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769965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3423500" y="325007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 Storage</a:t>
            </a:r>
            <a:endParaRPr lang="zh-CN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27649" y="427443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4769965" y="489651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8878664" y="61118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8286432" y="5266568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91552" y="3879602"/>
            <a:ext cx="666632" cy="646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222480" y="5148545"/>
            <a:ext cx="864096" cy="62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0102800" y="6363878"/>
            <a:ext cx="36004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容灾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29792" y="2583458"/>
            <a:ext cx="240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Availability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0112" y="3591570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</a:t>
            </a:r>
            <a:r>
              <a:rPr lang="zh-CN" altLang="en-US" dirty="0" smtClean="0"/>
              <a:t>活（</a:t>
            </a:r>
            <a:r>
              <a:rPr lang="en-US" altLang="zh-CN" dirty="0" smtClean="0"/>
              <a:t>backup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42360" y="490252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容灾（机房层面）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89238" y="5967834"/>
            <a:ext cx="365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Fault </a:t>
            </a:r>
            <a:r>
              <a:rPr lang="en-US" altLang="zh-CN" dirty="0" smtClean="0"/>
              <a:t>Tolerant</a:t>
            </a:r>
            <a:r>
              <a:rPr lang="zh-CN" altLang="en-US" dirty="0" smtClean="0"/>
              <a:t>（机器级）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118024" y="3045123"/>
            <a:ext cx="648072" cy="54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422280" y="4053235"/>
            <a:ext cx="1152128" cy="690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86576" y="5535786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855266"/>
            <a:ext cx="6947656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敏捷开发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3808" y="2727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工具级别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6096" y="35915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开发模式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8565" y="44556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商务模式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589580" y="3189139"/>
            <a:ext cx="888484" cy="4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50272" y="4053235"/>
            <a:ext cx="918293" cy="40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2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OpenShift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8" y="1791370"/>
            <a:ext cx="11676063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4618" y="6759922"/>
            <a:ext cx="11627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Built with proven open source technologies, Red Hat </a:t>
            </a:r>
            <a:r>
              <a:rPr lang="en-US" altLang="zh-CN" dirty="0" err="1"/>
              <a:t>OpenShift</a:t>
            </a:r>
            <a:r>
              <a:rPr lang="en-US" altLang="zh-CN" dirty="0"/>
              <a:t> Container </a:t>
            </a:r>
            <a:r>
              <a:rPr lang="en-US" altLang="zh-CN" dirty="0" smtClean="0"/>
              <a:t>Platform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helps application development and IT operations teams create and deploy apps </a:t>
            </a:r>
            <a:endParaRPr lang="en-US" altLang="zh-CN" dirty="0" smtClean="0"/>
          </a:p>
          <a:p>
            <a:r>
              <a:rPr lang="en-US" altLang="zh-CN" dirty="0" smtClean="0"/>
              <a:t>with </a:t>
            </a:r>
            <a:r>
              <a:rPr lang="en-US" altLang="zh-CN" dirty="0"/>
              <a:t>the speed and consistency that business demands.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9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OpenShift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40" y="1791370"/>
            <a:ext cx="9313863" cy="642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12" y="1791370"/>
            <a:ext cx="8189913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/>
              <a:t>Cloud Foundry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2" y="1749424"/>
            <a:ext cx="5998427" cy="371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136" y="1435493"/>
            <a:ext cx="8113713" cy="687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5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Cloudify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45816" y="2007395"/>
            <a:ext cx="105851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是一个云应用的编排系统，可让你的应用自动化的在各种不同的云上方便的部署。</a:t>
            </a: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提供：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基础架构安装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应用安装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应用更新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基础架构更新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持续部署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故障自动恢复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规模自动伸缩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可在任意环境下工作，包括 </a:t>
            </a:r>
            <a:r>
              <a:rPr lang="en-US" altLang="zh-CN" dirty="0" err="1"/>
              <a:t>IaaS</a:t>
            </a:r>
            <a:r>
              <a:rPr lang="zh-CN" altLang="en-US" dirty="0"/>
              <a:t>、虚拟化和非虚拟化环境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可使用你喜好的工具执行自动化过程，从 </a:t>
            </a:r>
            <a:r>
              <a:rPr lang="en-US" altLang="zh-CN" dirty="0"/>
              <a:t>Shell </a:t>
            </a:r>
            <a:r>
              <a:rPr lang="zh-CN" altLang="en-US" dirty="0"/>
              <a:t>到 </a:t>
            </a:r>
            <a:r>
              <a:rPr lang="en-US" altLang="zh-CN" dirty="0"/>
              <a:t>Chef</a:t>
            </a:r>
            <a:r>
              <a:rPr lang="zh-CN" altLang="en-US" dirty="0"/>
              <a:t>、</a:t>
            </a:r>
            <a:r>
              <a:rPr lang="en-US" altLang="zh-CN" dirty="0"/>
              <a:t>Puppet </a:t>
            </a:r>
            <a:r>
              <a:rPr lang="zh-CN" altLang="en-US" dirty="0"/>
              <a:t>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可使用任意监控工具对应用进行监控</a:t>
            </a:r>
          </a:p>
        </p:txBody>
      </p:sp>
    </p:spTree>
    <p:extLst>
      <p:ext uri="{BB962C8B-B14F-4D97-AF65-F5344CB8AC3E}">
        <p14:creationId xmlns:p14="http://schemas.microsoft.com/office/powerpoint/2010/main" val="25443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Cloudify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96" y="1855133"/>
            <a:ext cx="11188428" cy="515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9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Deis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96341" y="1863378"/>
            <a:ext cx="8363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Deis</a:t>
            </a:r>
            <a:r>
              <a:rPr lang="en-US" altLang="zh-CN" dirty="0"/>
              <a:t> builds powerful, open source tools that make it easy for teams to create and manage applications on </a:t>
            </a:r>
            <a:r>
              <a:rPr lang="en-US" altLang="zh-CN" dirty="0" err="1"/>
              <a:t>Kubernetes</a:t>
            </a:r>
            <a:r>
              <a:rPr lang="en-US" altLang="zh-CN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9912" y="5967834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架构参考参考</a:t>
            </a:r>
            <a:r>
              <a:rPr lang="en-US" altLang="zh-CN" dirty="0" err="1" smtClean="0"/>
              <a:t>Heroku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5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Stackato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89832" y="2223418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Cloud Foundry</a:t>
            </a:r>
            <a:r>
              <a:rPr lang="zh-CN" altLang="en-US" dirty="0"/>
              <a:t>的</a:t>
            </a:r>
            <a:r>
              <a:rPr lang="en-US" altLang="zh-CN" dirty="0" err="1"/>
              <a:t>PaaS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22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2854</TotalTime>
  <Words>1035</Words>
  <Application>Microsoft Office PowerPoint</Application>
  <PresentationFormat>自定义</PresentationFormat>
  <Paragraphs>261</Paragraphs>
  <Slides>30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气流</vt:lpstr>
      <vt:lpstr>Paas架构设计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222</cp:revision>
  <dcterms:created xsi:type="dcterms:W3CDTF">2016-06-16T07:41:00Z</dcterms:created>
  <dcterms:modified xsi:type="dcterms:W3CDTF">2017-04-14T08:15:03Z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