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1"/>
  </p:sldMasterIdLst>
  <p:notesMasterIdLst>
    <p:notesMasterId r:id="rId35"/>
  </p:notesMasterIdLst>
  <p:sldIdLst>
    <p:sldId id="256" r:id="rId2"/>
    <p:sldId id="286" r:id="rId3"/>
    <p:sldId id="290" r:id="rId4"/>
    <p:sldId id="292" r:id="rId5"/>
    <p:sldId id="291" r:id="rId6"/>
    <p:sldId id="293" r:id="rId7"/>
    <p:sldId id="294" r:id="rId8"/>
    <p:sldId id="295" r:id="rId9"/>
    <p:sldId id="296" r:id="rId10"/>
    <p:sldId id="297" r:id="rId11"/>
    <p:sldId id="299" r:id="rId12"/>
    <p:sldId id="300" r:id="rId13"/>
    <p:sldId id="309" r:id="rId14"/>
    <p:sldId id="266" r:id="rId15"/>
    <p:sldId id="280" r:id="rId16"/>
    <p:sldId id="310" r:id="rId17"/>
    <p:sldId id="311" r:id="rId18"/>
    <p:sldId id="312" r:id="rId19"/>
    <p:sldId id="281" r:id="rId20"/>
    <p:sldId id="308" r:id="rId21"/>
    <p:sldId id="307" r:id="rId22"/>
    <p:sldId id="268" r:id="rId23"/>
    <p:sldId id="288" r:id="rId24"/>
    <p:sldId id="289" r:id="rId25"/>
    <p:sldId id="282" r:id="rId26"/>
    <p:sldId id="302" r:id="rId27"/>
    <p:sldId id="301" r:id="rId28"/>
    <p:sldId id="303" r:id="rId29"/>
    <p:sldId id="304" r:id="rId30"/>
    <p:sldId id="305" r:id="rId31"/>
    <p:sldId id="306" r:id="rId32"/>
    <p:sldId id="279" r:id="rId33"/>
    <p:sldId id="264" r:id="rId34"/>
  </p:sldIdLst>
  <p:sldSz cx="13004800" cy="8623300"/>
  <p:notesSz cx="6858000" cy="9144000"/>
  <p:defaultTextStyle>
    <a:defPPr>
      <a:defRPr lang="zh-CN"/>
    </a:defPPr>
    <a:lvl1pPr marL="0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17855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35710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53565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71420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89275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707130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325620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943475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04FC"/>
    <a:srgbClr val="FF5C01"/>
    <a:srgbClr val="1237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1852" autoAdjust="0"/>
  </p:normalViewPr>
  <p:slideViewPr>
    <p:cSldViewPr>
      <p:cViewPr varScale="1">
        <p:scale>
          <a:sx n="50" d="100"/>
          <a:sy n="50" d="100"/>
        </p:scale>
        <p:origin x="-1320" y="-90"/>
      </p:cViewPr>
      <p:guideLst>
        <p:guide orient="horz" pos="2716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F34936-9BE8-4133-A782-55B70958D9F1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44550" y="685800"/>
            <a:ext cx="5168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93476A-C8EF-4948-84D8-CD0A706880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714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Salesforce.com</a:t>
            </a:r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1384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1384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1384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1384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redhat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VMware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GigaSpaces</a:t>
            </a:r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GigaSpaces</a:t>
            </a:r>
            <a:endParaRPr lang="en-US" altLang="zh-CN" sz="1200" b="1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flynn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Hewlett Packard Enterprise  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hpe</a:t>
            </a:r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62294"/>
            <a:ext cx="13004800" cy="3761006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3004800" cy="4862294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3335036"/>
            <a:ext cx="13004800" cy="2874433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2012103"/>
            <a:ext cx="13004800" cy="641956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96064" y="6353108"/>
            <a:ext cx="8017081" cy="1109183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tx2"/>
                </a:solidFill>
              </a:defRPr>
            </a:lvl1pPr>
            <a:lvl2pPr marL="6179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358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537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716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89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07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25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943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2782" y="3938566"/>
            <a:ext cx="10204944" cy="2254741"/>
          </a:xfrm>
          <a:effectLst/>
        </p:spPr>
        <p:txBody>
          <a:bodyPr>
            <a:noAutofit/>
          </a:bodyPr>
          <a:lstStyle>
            <a:lvl1pPr marL="865068" indent="-617906" algn="l">
              <a:defRPr sz="73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09333" y="919817"/>
            <a:ext cx="9103360" cy="436913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40900" y="473436"/>
            <a:ext cx="2926080" cy="6586726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27628" y="919818"/>
            <a:ext cx="6868319" cy="615466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625600" y="919819"/>
            <a:ext cx="9103360" cy="43691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862294"/>
            <a:ext cx="13004800" cy="3761006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3004800" cy="4862294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335036"/>
            <a:ext cx="13004800" cy="2874433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2012103"/>
            <a:ext cx="13004800" cy="641956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1655" y="2731904"/>
            <a:ext cx="8485925" cy="3047133"/>
          </a:xfrm>
          <a:effectLst/>
        </p:spPr>
        <p:txBody>
          <a:bodyPr anchor="b"/>
          <a:lstStyle>
            <a:lvl1pPr algn="r">
              <a:defRPr sz="6200" b="1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76356" y="5793518"/>
            <a:ext cx="8491369" cy="1050514"/>
          </a:xfrm>
        </p:spPr>
        <p:txBody>
          <a:bodyPr anchor="t"/>
          <a:lstStyle>
            <a:lvl1pPr marL="0" indent="0" algn="r">
              <a:buNone/>
              <a:defRPr sz="2700">
                <a:solidFill>
                  <a:schemeClr val="tx2"/>
                </a:solidFill>
              </a:defRPr>
            </a:lvl1pPr>
            <a:lvl2pPr marL="61790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35812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5371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7162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8952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074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2534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94324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625598" y="919817"/>
            <a:ext cx="4759757" cy="43691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606438" y="919819"/>
            <a:ext cx="4759757" cy="43691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600" y="919819"/>
            <a:ext cx="4759757" cy="804441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32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617906" indent="0">
              <a:buNone/>
              <a:defRPr sz="2700" b="1"/>
            </a:lvl2pPr>
            <a:lvl3pPr marL="1235812" indent="0">
              <a:buNone/>
              <a:defRPr sz="2400" b="1"/>
            </a:lvl3pPr>
            <a:lvl4pPr marL="1853717" indent="0">
              <a:buNone/>
              <a:defRPr sz="2200" b="1"/>
            </a:lvl4pPr>
            <a:lvl5pPr marL="2471623" indent="0">
              <a:buNone/>
              <a:defRPr sz="2200" b="1"/>
            </a:lvl5pPr>
            <a:lvl6pPr marL="3089529" indent="0">
              <a:buNone/>
              <a:defRPr sz="2200" b="1"/>
            </a:lvl6pPr>
            <a:lvl7pPr marL="3707435" indent="0">
              <a:buNone/>
              <a:defRPr sz="2200" b="1"/>
            </a:lvl7pPr>
            <a:lvl8pPr marL="4325341" indent="0">
              <a:buNone/>
              <a:defRPr sz="2200" b="1"/>
            </a:lvl8pPr>
            <a:lvl9pPr marL="4943246" indent="0">
              <a:buNone/>
              <a:defRPr sz="2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4725" y="1760782"/>
            <a:ext cx="4759757" cy="34493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9496" y="919819"/>
            <a:ext cx="4759757" cy="804441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32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617906" indent="0">
              <a:buNone/>
              <a:defRPr sz="2700" b="1"/>
            </a:lvl2pPr>
            <a:lvl3pPr marL="1235812" indent="0">
              <a:buNone/>
              <a:defRPr sz="2400" b="1"/>
            </a:lvl3pPr>
            <a:lvl4pPr marL="1853717" indent="0">
              <a:buNone/>
              <a:defRPr sz="2200" b="1"/>
            </a:lvl4pPr>
            <a:lvl5pPr marL="2471623" indent="0">
              <a:buNone/>
              <a:defRPr sz="2200" b="1"/>
            </a:lvl5pPr>
            <a:lvl6pPr marL="3089529" indent="0">
              <a:buNone/>
              <a:defRPr sz="2200" b="1"/>
            </a:lvl6pPr>
            <a:lvl7pPr marL="3707435" indent="0">
              <a:buNone/>
              <a:defRPr sz="2200" b="1"/>
            </a:lvl7pPr>
            <a:lvl8pPr marL="4325341" indent="0">
              <a:buNone/>
              <a:defRPr sz="2200" b="1"/>
            </a:lvl8pPr>
            <a:lvl9pPr marL="4943246" indent="0">
              <a:buNone/>
              <a:defRPr sz="2200" b="1"/>
            </a:lvl9pPr>
          </a:lstStyle>
          <a:p>
            <a:pPr marL="0" lvl="0" indent="0" algn="ctr" defTabSz="1235812" rtl="0" eaLnBrk="1" latinLnBrk="0" hangingPunct="1">
              <a:spcBef>
                <a:spcPct val="20000"/>
              </a:spcBef>
              <a:spcAft>
                <a:spcPts val="405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58" y="1759153"/>
            <a:ext cx="4759757" cy="34493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380" y="2778620"/>
            <a:ext cx="5171321" cy="1582438"/>
          </a:xfrm>
          <a:effectLst/>
        </p:spPr>
        <p:txBody>
          <a:bodyPr anchor="b">
            <a:noAutofit/>
          </a:bodyPr>
          <a:lstStyle>
            <a:lvl1pPr marL="308953" indent="-308953" algn="l">
              <a:defRPr sz="3800" b="1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3000" y="919819"/>
            <a:ext cx="5713188" cy="6154670"/>
          </a:xfrm>
        </p:spPr>
        <p:txBody>
          <a:bodyPr anchor="ctr"/>
          <a:lstStyle>
            <a:lvl1pPr>
              <a:defRPr sz="30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19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9977" y="4398162"/>
            <a:ext cx="4819428" cy="2690246"/>
          </a:xfrm>
        </p:spPr>
        <p:txBody>
          <a:bodyPr/>
          <a:lstStyle>
            <a:lvl1pPr marL="0" indent="0">
              <a:buNone/>
              <a:defRPr sz="1900"/>
            </a:lvl1pPr>
            <a:lvl2pPr marL="617906" indent="0">
              <a:buNone/>
              <a:defRPr sz="1600"/>
            </a:lvl2pPr>
            <a:lvl3pPr marL="1235812" indent="0">
              <a:buNone/>
              <a:defRPr sz="1400"/>
            </a:lvl3pPr>
            <a:lvl4pPr marL="1853717" indent="0">
              <a:buNone/>
              <a:defRPr sz="1200"/>
            </a:lvl4pPr>
            <a:lvl5pPr marL="2471623" indent="0">
              <a:buNone/>
              <a:defRPr sz="1200"/>
            </a:lvl5pPr>
            <a:lvl6pPr marL="3089529" indent="0">
              <a:buNone/>
              <a:defRPr sz="1200"/>
            </a:lvl6pPr>
            <a:lvl7pPr marL="3707435" indent="0">
              <a:buNone/>
              <a:defRPr sz="1200"/>
            </a:lvl7pPr>
            <a:lvl8pPr marL="4325341" indent="0">
              <a:buNone/>
              <a:defRPr sz="1200"/>
            </a:lvl8pPr>
            <a:lvl9pPr marL="4943246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862294"/>
            <a:ext cx="13004800" cy="3761006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3004800" cy="4862294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3335036"/>
            <a:ext cx="13004800" cy="2874433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2012103"/>
            <a:ext cx="13004800" cy="641956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364693" y="1437217"/>
            <a:ext cx="5852160" cy="393292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700"/>
            </a:lvl1pPr>
            <a:lvl2pPr marL="617906" indent="0">
              <a:buNone/>
              <a:defRPr sz="3800"/>
            </a:lvl2pPr>
            <a:lvl3pPr marL="1235812" indent="0">
              <a:buNone/>
              <a:defRPr sz="3200"/>
            </a:lvl3pPr>
            <a:lvl4pPr marL="1853717" indent="0">
              <a:buNone/>
              <a:defRPr sz="2700"/>
            </a:lvl4pPr>
            <a:lvl5pPr marL="2471623" indent="0">
              <a:buNone/>
              <a:defRPr sz="2700"/>
            </a:lvl5pPr>
            <a:lvl6pPr marL="3089529" indent="0">
              <a:buNone/>
              <a:defRPr sz="2700"/>
            </a:lvl6pPr>
            <a:lvl7pPr marL="3707435" indent="0">
              <a:buNone/>
              <a:defRPr sz="2700"/>
            </a:lvl7pPr>
            <a:lvl8pPr marL="4325341" indent="0">
              <a:buNone/>
              <a:defRPr sz="2700"/>
            </a:lvl8pPr>
            <a:lvl9pPr marL="4943246" indent="0">
              <a:buNone/>
              <a:defRPr sz="27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8550" y="1270593"/>
            <a:ext cx="5253851" cy="2719797"/>
          </a:xfrm>
        </p:spPr>
        <p:txBody>
          <a:bodyPr anchor="b"/>
          <a:lstStyle>
            <a:lvl1pPr marL="247162" indent="-247162">
              <a:buFont typeface="Georgia" pitchFamily="18" charset="0"/>
              <a:buChar char="*"/>
              <a:defRPr sz="2200"/>
            </a:lvl1pPr>
            <a:lvl2pPr marL="617906" indent="0">
              <a:buNone/>
              <a:defRPr sz="1600"/>
            </a:lvl2pPr>
            <a:lvl3pPr marL="1235812" indent="0">
              <a:buNone/>
              <a:defRPr sz="1400"/>
            </a:lvl3pPr>
            <a:lvl4pPr marL="1853717" indent="0">
              <a:buNone/>
              <a:defRPr sz="1200"/>
            </a:lvl4pPr>
            <a:lvl5pPr marL="2471623" indent="0">
              <a:buNone/>
              <a:defRPr sz="1200"/>
            </a:lvl5pPr>
            <a:lvl6pPr marL="3089529" indent="0">
              <a:buNone/>
              <a:defRPr sz="1200"/>
            </a:lvl6pPr>
            <a:lvl7pPr marL="3707435" indent="0">
              <a:buNone/>
              <a:defRPr sz="1200"/>
            </a:lvl7pPr>
            <a:lvl8pPr marL="4325341" indent="0">
              <a:buNone/>
              <a:defRPr sz="1200"/>
            </a:lvl8pPr>
            <a:lvl9pPr marL="4943246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4337" y="5613596"/>
            <a:ext cx="9078810" cy="1437217"/>
          </a:xfrm>
        </p:spPr>
        <p:txBody>
          <a:bodyPr anchor="b">
            <a:noAutofit/>
          </a:bodyPr>
          <a:lstStyle>
            <a:lvl1pPr algn="l">
              <a:defRPr sz="6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19568"/>
            <a:ext cx="13004800" cy="2203732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3004800" cy="641956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4738294"/>
            <a:ext cx="13004800" cy="2874433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2012103"/>
            <a:ext cx="13004800" cy="641956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50456" y="5497596"/>
            <a:ext cx="9262238" cy="1437217"/>
          </a:xfrm>
          <a:prstGeom prst="rect">
            <a:avLst/>
          </a:prstGeom>
          <a:effectLst/>
        </p:spPr>
        <p:txBody>
          <a:bodyPr vert="horz" lIns="123581" tIns="61791" rIns="123581" bIns="61791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600" y="920749"/>
            <a:ext cx="9103360" cy="4369139"/>
          </a:xfrm>
          <a:prstGeom prst="rect">
            <a:avLst/>
          </a:prstGeom>
        </p:spPr>
        <p:txBody>
          <a:bodyPr vert="horz" lIns="123581" tIns="61791" rIns="123581" bIns="61791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78240" y="7760971"/>
            <a:ext cx="3576320" cy="459111"/>
          </a:xfrm>
          <a:prstGeom prst="rect">
            <a:avLst/>
          </a:prstGeom>
        </p:spPr>
        <p:txBody>
          <a:bodyPr vert="horz" lIns="123581" tIns="61791" rIns="123581" bIns="61791" rtlCol="0" anchor="ctr"/>
          <a:lstStyle>
            <a:lvl1pPr algn="r">
              <a:defRPr sz="15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9A3A160-64B0-433E-876E-E206ABB7688A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0239" y="7760971"/>
            <a:ext cx="4768428" cy="459111"/>
          </a:xfrm>
          <a:prstGeom prst="rect">
            <a:avLst/>
          </a:prstGeom>
        </p:spPr>
        <p:txBody>
          <a:bodyPr vert="horz" lIns="123581" tIns="61791" rIns="123581" bIns="61791" rtlCol="0" anchor="ctr"/>
          <a:lstStyle>
            <a:lvl1pPr algn="l">
              <a:defRPr sz="15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18667" y="7760971"/>
            <a:ext cx="2600960" cy="459111"/>
          </a:xfrm>
          <a:prstGeom prst="rect">
            <a:avLst/>
          </a:prstGeom>
        </p:spPr>
        <p:txBody>
          <a:bodyPr vert="horz" lIns="123581" tIns="61791" rIns="123581" bIns="61791" rtlCol="0" anchor="ctr"/>
          <a:lstStyle>
            <a:lvl1pPr algn="ctr">
              <a:defRPr sz="16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marL="432534" indent="-432534" algn="r" defTabSz="1235812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62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8953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3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1487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12230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482974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878434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249177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656995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089529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497347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7906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35812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53717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71623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89529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707435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325341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943246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工作\0530\橙色浅蓝系列\q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30"/>
            <a:ext cx="13004800" cy="862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5360" y="2295426"/>
            <a:ext cx="11054080" cy="1848420"/>
          </a:xfrm>
        </p:spPr>
        <p:txBody>
          <a:bodyPr/>
          <a:lstStyle/>
          <a:p>
            <a:pPr marL="247162" indent="0">
              <a:buNone/>
            </a:pP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  <a:latin typeface="方正正粗黑简体" pitchFamily="2" charset="-122"/>
                <a:ea typeface="方正正粗黑简体" pitchFamily="2" charset="-122"/>
              </a:rPr>
              <a:t>Paas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方正正粗黑简体" pitchFamily="2" charset="-122"/>
                <a:ea typeface="方正正粗黑简体" pitchFamily="2" charset="-122"/>
              </a:rPr>
              <a:t>架构设计</a:t>
            </a:r>
            <a:endParaRPr lang="zh-CN" altLang="zh-CN" dirty="0">
              <a:solidFill>
                <a:schemeClr val="accent1">
                  <a:lumMod val="75000"/>
                </a:schemeClr>
              </a:solidFill>
              <a:latin typeface="方正正粗黑简体" pitchFamily="2" charset="-122"/>
              <a:ea typeface="方正正粗黑简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 err="1"/>
              <a:t>OpenNebula</a:t>
            </a:r>
            <a:endParaRPr lang="en-US" altLang="zh-CN" sz="44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1657163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808" y="1935386"/>
            <a:ext cx="5429250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1212884" y="4887714"/>
            <a:ext cx="1061810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OpenNebula</a:t>
            </a:r>
            <a:r>
              <a:rPr lang="zh-CN" altLang="en-US" dirty="0"/>
              <a:t>是一款为云计算而打造的开源工具箱。它允许你与</a:t>
            </a:r>
            <a:r>
              <a:rPr lang="en-US" altLang="zh-CN" dirty="0" err="1"/>
              <a:t>Xen</a:t>
            </a:r>
            <a:r>
              <a:rPr lang="zh-CN" altLang="en-US" dirty="0"/>
              <a:t>，</a:t>
            </a:r>
            <a:r>
              <a:rPr lang="en-US" altLang="zh-CN" dirty="0"/>
              <a:t>KVM</a:t>
            </a:r>
            <a:r>
              <a:rPr lang="zh-CN" altLang="en-US" dirty="0"/>
              <a:t>或</a:t>
            </a:r>
            <a:r>
              <a:rPr lang="en-US" altLang="zh-CN" dirty="0"/>
              <a:t>VMware ESX</a:t>
            </a:r>
            <a:r>
              <a:rPr lang="zh-CN" altLang="en-US" dirty="0"/>
              <a:t>一起建立和管理私有云，同时还提供</a:t>
            </a:r>
            <a:r>
              <a:rPr lang="en-US" altLang="zh-CN" dirty="0" err="1"/>
              <a:t>Deltacloud</a:t>
            </a:r>
            <a:r>
              <a:rPr lang="zh-CN" altLang="en-US" dirty="0"/>
              <a:t>适配器与</a:t>
            </a:r>
            <a:r>
              <a:rPr lang="en-US" altLang="zh-CN" dirty="0"/>
              <a:t>Amazon EC2</a:t>
            </a:r>
            <a:r>
              <a:rPr lang="zh-CN" altLang="en-US" dirty="0"/>
              <a:t>相配合来管理混合云。除了像</a:t>
            </a:r>
            <a:r>
              <a:rPr lang="en-US" altLang="zh-CN" dirty="0"/>
              <a:t>Amazon</a:t>
            </a:r>
            <a:r>
              <a:rPr lang="zh-CN" altLang="en-US" dirty="0"/>
              <a:t>一样的商业云服务提供商，在不同</a:t>
            </a:r>
            <a:r>
              <a:rPr lang="en-US" altLang="zh-CN" dirty="0" err="1"/>
              <a:t>OpenNebula</a:t>
            </a:r>
            <a:r>
              <a:rPr lang="zh-CN" altLang="en-US" dirty="0"/>
              <a:t>实例上运行私有云的</a:t>
            </a:r>
            <a:r>
              <a:rPr lang="en-US" altLang="zh-CN" dirty="0"/>
              <a:t>Amazon</a:t>
            </a:r>
            <a:r>
              <a:rPr lang="zh-CN" altLang="en-US" dirty="0"/>
              <a:t>合作伙伴也同样可以作为远程云服务供应商。</a:t>
            </a:r>
          </a:p>
        </p:txBody>
      </p:sp>
    </p:spTree>
    <p:extLst>
      <p:ext uri="{BB962C8B-B14F-4D97-AF65-F5344CB8AC3E}">
        <p14:creationId xmlns:p14="http://schemas.microsoft.com/office/powerpoint/2010/main" val="287360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 err="1"/>
              <a:t>Heroku</a:t>
            </a:r>
            <a:endParaRPr lang="en-US" altLang="zh-CN" sz="44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1657163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60" y="1657163"/>
            <a:ext cx="6368703" cy="6296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4528" y="3591570"/>
            <a:ext cx="3629025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360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741760" y="639242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/>
              <a:t>开</a:t>
            </a:r>
            <a:r>
              <a:rPr lang="zh-CN" altLang="en-US" sz="4400" dirty="0" smtClean="0"/>
              <a:t>源框架的思考</a:t>
            </a:r>
            <a:endParaRPr lang="en-US" altLang="zh-CN" sz="44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1657163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57784" y="2223418"/>
            <a:ext cx="1081417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通用</a:t>
            </a:r>
            <a:r>
              <a:rPr lang="en-US" altLang="zh-CN" dirty="0" err="1" smtClean="0"/>
              <a:t>Paas</a:t>
            </a:r>
            <a:r>
              <a:rPr lang="zh-CN" altLang="en-US" dirty="0" smtClean="0"/>
              <a:t>给了我们什么？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开发环境（开发工具包）</a:t>
            </a:r>
            <a:endParaRPr lang="en-US" altLang="zh-CN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运维自动化</a:t>
            </a:r>
            <a:endParaRPr lang="en-US" altLang="zh-CN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基础设施</a:t>
            </a:r>
            <a:endParaRPr lang="en-US" altLang="zh-CN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800" dirty="0"/>
              <a:t>新</a:t>
            </a:r>
            <a:r>
              <a:rPr lang="zh-CN" altLang="en-US" sz="1800" dirty="0" smtClean="0"/>
              <a:t>的开发运维模式</a:t>
            </a:r>
            <a:endParaRPr lang="en-US" altLang="zh-CN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 dirty="0" smtClean="0"/>
              <a:t>Z</a:t>
            </a:r>
            <a:r>
              <a:rPr lang="zh-CN" altLang="en-US" sz="1800" dirty="0" smtClean="0"/>
              <a:t>目标是支持敏捷开发、自动实现弹性扩展、封装解决通用问题（安全、权限、数据处理、日志等等）</a:t>
            </a:r>
            <a:endParaRPr lang="en-US" altLang="zh-CN" sz="1800" dirty="0"/>
          </a:p>
          <a:p>
            <a:endParaRPr lang="en-US" altLang="zh-CN" dirty="0"/>
          </a:p>
          <a:p>
            <a:r>
              <a:rPr lang="zh-CN" altLang="en-US" sz="1800" dirty="0" smtClean="0"/>
              <a:t>好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现成可用，成本低，好招人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标准化，跟着主版本更新新功能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方案可行性风险不大</a:t>
            </a:r>
            <a:endParaRPr lang="en-US" altLang="zh-CN" sz="1800" dirty="0"/>
          </a:p>
          <a:p>
            <a:r>
              <a:rPr lang="zh-CN" altLang="en-US" sz="1800" dirty="0" smtClean="0"/>
              <a:t>坏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/>
              <a:t>没有</a:t>
            </a:r>
            <a:r>
              <a:rPr lang="zh-CN" altLang="en-US" sz="1800" dirty="0" smtClean="0"/>
              <a:t>契合公司业务场景的非常好框架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语言层面公司需要从</a:t>
            </a:r>
            <a:r>
              <a:rPr lang="en-US" altLang="zh-CN" sz="1800" dirty="0" err="1" smtClean="0"/>
              <a:t>.net</a:t>
            </a:r>
            <a:r>
              <a:rPr lang="zh-CN" altLang="en-US" sz="1800" dirty="0" smtClean="0"/>
              <a:t>向</a:t>
            </a:r>
            <a:r>
              <a:rPr lang="en-US" altLang="zh-CN" sz="1800" dirty="0" smtClean="0"/>
              <a:t>java</a:t>
            </a:r>
            <a:r>
              <a:rPr lang="zh-CN" altLang="en-US" sz="1800" dirty="0" smtClean="0"/>
              <a:t>转，不能契合这个过渡期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改造扩展困难，如需改造，翻源码工作量也很大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endParaRPr lang="en-US" altLang="zh-CN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173807" y="7302887"/>
            <a:ext cx="104502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建议：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、采用或者参考轻量级框架 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、扩展对现在产品的云支持的基础设施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908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741760" y="639242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/>
              <a:t>技术方案重点</a:t>
            </a:r>
            <a:endParaRPr lang="en-US" altLang="zh-CN" sz="44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1657163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34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885776" y="279202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总的应用架构愿景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1164177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325936" y="2511450"/>
            <a:ext cx="9626461" cy="3744416"/>
          </a:xfrm>
          <a:prstGeom prst="rect">
            <a:avLst/>
          </a:prstGeom>
          <a:solidFill>
            <a:schemeClr val="accent2">
              <a:lumMod val="20000"/>
              <a:lumOff val="80000"/>
              <a:alpha val="78000"/>
            </a:schemeClr>
          </a:solidFill>
          <a:ln w="412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844400" y="251145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有云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60066" y="2943498"/>
            <a:ext cx="8640415" cy="3096344"/>
          </a:xfrm>
          <a:prstGeom prst="rect">
            <a:avLst/>
          </a:prstGeom>
          <a:noFill/>
          <a:ln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Paas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平台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20105" y="3417938"/>
            <a:ext cx="5256585" cy="1728192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服务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36131" y="4022808"/>
            <a:ext cx="288032" cy="8640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488259" y="4022808"/>
            <a:ext cx="1512167" cy="8640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SAAS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056211" y="4022808"/>
            <a:ext cx="288032" cy="8640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696171" y="4022808"/>
            <a:ext cx="288032" cy="8640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311074" y="4024718"/>
            <a:ext cx="1847510" cy="93529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Dcjet</a:t>
            </a:r>
            <a:r>
              <a:rPr lang="en-US" altLang="zh-CN" dirty="0" smtClean="0"/>
              <a:t> APIs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118024" y="5391770"/>
            <a:ext cx="5258667" cy="5040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管控中心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822961" y="3406876"/>
            <a:ext cx="2232248" cy="24778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数据中心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数据仓库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732440" y="1359322"/>
            <a:ext cx="266595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海关、</a:t>
            </a:r>
            <a:r>
              <a:rPr lang="en-US" altLang="zh-CN" dirty="0" smtClean="0"/>
              <a:t>H2k</a:t>
            </a:r>
            <a:r>
              <a:rPr lang="zh-CN" altLang="en-US" dirty="0" smtClean="0"/>
              <a:t>数据</a:t>
            </a:r>
            <a:endParaRPr lang="zh-CN" altLang="en-US" dirty="0"/>
          </a:p>
        </p:txBody>
      </p:sp>
      <p:cxnSp>
        <p:nvCxnSpPr>
          <p:cNvPr id="25" name="直接箭头连接符 24"/>
          <p:cNvCxnSpPr>
            <a:stCxn id="23" idx="2"/>
          </p:cNvCxnSpPr>
          <p:nvPr/>
        </p:nvCxnSpPr>
        <p:spPr>
          <a:xfrm>
            <a:off x="10065419" y="2151410"/>
            <a:ext cx="0" cy="1260000"/>
          </a:xfrm>
          <a:prstGeom prst="straightConnector1">
            <a:avLst/>
          </a:prstGeom>
          <a:ln w="38100"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8376690" y="4024718"/>
            <a:ext cx="44627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2" idx="1"/>
          </p:cNvCxnSpPr>
          <p:nvPr/>
        </p:nvCxnSpPr>
        <p:spPr>
          <a:xfrm flipH="1">
            <a:off x="8376691" y="4645820"/>
            <a:ext cx="4462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8" idx="0"/>
          </p:cNvCxnSpPr>
          <p:nvPr/>
        </p:nvCxnSpPr>
        <p:spPr>
          <a:xfrm flipV="1">
            <a:off x="5244343" y="1837708"/>
            <a:ext cx="0" cy="2185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056211" y="132526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外部用户使用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8822961" y="6687914"/>
            <a:ext cx="257752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海关内部系统</a:t>
            </a:r>
            <a:endParaRPr lang="zh-CN" altLang="en-US" dirty="0"/>
          </a:p>
        </p:txBody>
      </p:sp>
      <p:cxnSp>
        <p:nvCxnSpPr>
          <p:cNvPr id="39" name="直接箭头连接符 38"/>
          <p:cNvCxnSpPr>
            <a:stCxn id="22" idx="2"/>
          </p:cNvCxnSpPr>
          <p:nvPr/>
        </p:nvCxnSpPr>
        <p:spPr>
          <a:xfrm>
            <a:off x="9939085" y="5884764"/>
            <a:ext cx="0" cy="8031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971853" y="6687915"/>
            <a:ext cx="3551008" cy="145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运维及内部管理</a:t>
            </a:r>
            <a:endParaRPr lang="zh-CN" altLang="en-US" dirty="0"/>
          </a:p>
        </p:txBody>
      </p:sp>
      <p:cxnSp>
        <p:nvCxnSpPr>
          <p:cNvPr id="43" name="直接箭头连接符 42"/>
          <p:cNvCxnSpPr>
            <a:stCxn id="41" idx="0"/>
          </p:cNvCxnSpPr>
          <p:nvPr/>
        </p:nvCxnSpPr>
        <p:spPr>
          <a:xfrm flipV="1">
            <a:off x="5747357" y="6039843"/>
            <a:ext cx="0" cy="6480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574408" y="1556099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外部系统调用</a:t>
            </a:r>
            <a:endParaRPr lang="zh-CN" altLang="en-US" dirty="0"/>
          </a:p>
        </p:txBody>
      </p:sp>
      <p:cxnSp>
        <p:nvCxnSpPr>
          <p:cNvPr id="51" name="直接箭头连接符 50"/>
          <p:cNvCxnSpPr>
            <a:stCxn id="16" idx="0"/>
          </p:cNvCxnSpPr>
          <p:nvPr/>
        </p:nvCxnSpPr>
        <p:spPr>
          <a:xfrm flipV="1">
            <a:off x="7234829" y="2017764"/>
            <a:ext cx="0" cy="20069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84734" y="4167634"/>
            <a:ext cx="11079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企业</a:t>
            </a:r>
            <a:r>
              <a:rPr lang="zh-CN" altLang="en-US" dirty="0"/>
              <a:t>用</a:t>
            </a:r>
            <a:endParaRPr lang="en-US" altLang="zh-CN" dirty="0" smtClean="0"/>
          </a:p>
          <a:p>
            <a:r>
              <a:rPr lang="zh-CN" altLang="en-US" dirty="0" smtClean="0"/>
              <a:t>户使用</a:t>
            </a:r>
            <a:endParaRPr lang="zh-CN" altLang="en-US" dirty="0"/>
          </a:p>
        </p:txBody>
      </p:sp>
      <p:cxnSp>
        <p:nvCxnSpPr>
          <p:cNvPr id="55" name="直接箭头连接符 54"/>
          <p:cNvCxnSpPr>
            <a:stCxn id="10" idx="1"/>
          </p:cNvCxnSpPr>
          <p:nvPr/>
        </p:nvCxnSpPr>
        <p:spPr>
          <a:xfrm flipH="1">
            <a:off x="1692730" y="4454856"/>
            <a:ext cx="16434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56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885776" y="-13911"/>
            <a:ext cx="8712968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最终架构</a:t>
            </a:r>
            <a:r>
              <a:rPr lang="zh-CN" altLang="en-US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总体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787986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461840" y="1719362"/>
            <a:ext cx="8640960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460947" y="7407994"/>
            <a:ext cx="8640960" cy="91173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基础设施层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965896" y="6039842"/>
            <a:ext cx="3744416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弹性层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linux+docker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926336" y="6039842"/>
            <a:ext cx="3816424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非弹性层</a:t>
            </a:r>
            <a:endParaRPr lang="en-US" altLang="zh-CN" dirty="0" smtClean="0"/>
          </a:p>
          <a:p>
            <a:pPr algn="ctr"/>
            <a:r>
              <a:rPr lang="en-US" altLang="zh-CN" dirty="0" err="1" smtClean="0"/>
              <a:t>linux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windowServer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270152" y="2655466"/>
            <a:ext cx="3240360" cy="331236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基础层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965896" y="2674464"/>
            <a:ext cx="2088232" cy="32933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smtClean="0"/>
              <a:t>CNAs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726536" y="2655466"/>
            <a:ext cx="2016224" cy="33123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单体应用</a:t>
            </a:r>
            <a:endParaRPr lang="en-US" altLang="zh-CN" dirty="0"/>
          </a:p>
          <a:p>
            <a:pPr algn="ctr"/>
            <a:r>
              <a:rPr lang="zh-CN" altLang="en-US" dirty="0"/>
              <a:t>（原先应用）</a:t>
            </a:r>
          </a:p>
        </p:txBody>
      </p:sp>
      <p:sp>
        <p:nvSpPr>
          <p:cNvPr id="17" name="矩形 16"/>
          <p:cNvSpPr/>
          <p:nvPr/>
        </p:nvSpPr>
        <p:spPr>
          <a:xfrm>
            <a:off x="1965896" y="1863378"/>
            <a:ext cx="7776864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路由层（路由</a:t>
            </a:r>
            <a:r>
              <a:rPr lang="en-US" altLang="zh-CN" dirty="0" smtClean="0"/>
              <a:t>/</a:t>
            </a:r>
            <a:r>
              <a:rPr lang="zh-CN" altLang="en-US" dirty="0" smtClean="0"/>
              <a:t>缓存</a:t>
            </a:r>
            <a:r>
              <a:rPr lang="en-US" altLang="zh-CN" dirty="0" smtClean="0"/>
              <a:t>/</a:t>
            </a:r>
            <a:r>
              <a:rPr lang="zh-CN" altLang="en-US" dirty="0" smtClean="0"/>
              <a:t>负载计算）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1461840" y="787986"/>
            <a:ext cx="8640067" cy="78736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用户终端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93688" y="1719362"/>
            <a:ext cx="1224136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000" dirty="0" smtClean="0"/>
              <a:t>开发运维中心</a:t>
            </a:r>
            <a:endParaRPr lang="zh-CN" altLang="en-US" sz="2000" dirty="0"/>
          </a:p>
        </p:txBody>
      </p:sp>
      <p:sp>
        <p:nvSpPr>
          <p:cNvPr id="27" name="矩形 26"/>
          <p:cNvSpPr/>
          <p:nvPr/>
        </p:nvSpPr>
        <p:spPr>
          <a:xfrm>
            <a:off x="10286763" y="1719362"/>
            <a:ext cx="936104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000" dirty="0" smtClean="0"/>
              <a:t>安全中心</a:t>
            </a:r>
            <a:endParaRPr lang="zh-CN" altLang="en-US" sz="2000" dirty="0"/>
          </a:p>
        </p:txBody>
      </p:sp>
      <p:sp>
        <p:nvSpPr>
          <p:cNvPr id="29" name="矩形 28"/>
          <p:cNvSpPr/>
          <p:nvPr/>
        </p:nvSpPr>
        <p:spPr>
          <a:xfrm>
            <a:off x="11470952" y="1719362"/>
            <a:ext cx="792088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000" dirty="0" smtClean="0"/>
              <a:t>管控中心</a:t>
            </a:r>
            <a:endParaRPr lang="zh-CN" altLang="en-US" sz="2000" dirty="0"/>
          </a:p>
        </p:txBody>
      </p:sp>
      <p:sp>
        <p:nvSpPr>
          <p:cNvPr id="30" name="矩形 29"/>
          <p:cNvSpPr/>
          <p:nvPr/>
        </p:nvSpPr>
        <p:spPr>
          <a:xfrm>
            <a:off x="4421386" y="3159522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2">
                    <a:lumMod val="50000"/>
                  </a:schemeClr>
                </a:solidFill>
              </a:rPr>
              <a:t>大数据</a:t>
            </a:r>
            <a:endParaRPr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414296" y="3735586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2">
                    <a:lumMod val="50000"/>
                  </a:schemeClr>
                </a:solidFill>
              </a:rPr>
              <a:t>负载均衡</a:t>
            </a:r>
            <a:endParaRPr lang="en-US" altLang="zh-CN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421386" y="4311650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2">
                    <a:lumMod val="50000"/>
                  </a:schemeClr>
                </a:solidFill>
              </a:rPr>
              <a:t>配置中心</a:t>
            </a:r>
            <a:endParaRPr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414168" y="4887714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2">
                    <a:lumMod val="50000"/>
                  </a:schemeClr>
                </a:solidFill>
              </a:rPr>
              <a:t>单点登录</a:t>
            </a:r>
            <a:endParaRPr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458284" y="3159522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2">
                    <a:lumMod val="50000"/>
                  </a:schemeClr>
                </a:solidFill>
              </a:rPr>
              <a:t>任务框架</a:t>
            </a:r>
            <a:endParaRPr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458284" y="3735586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2">
                    <a:lumMod val="50000"/>
                  </a:schemeClr>
                </a:solidFill>
              </a:rPr>
              <a:t>日志中心</a:t>
            </a:r>
            <a:endParaRPr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466420" y="4318397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2">
                    <a:lumMod val="50000"/>
                  </a:schemeClr>
                </a:solidFill>
              </a:rPr>
              <a:t>分布式数据库</a:t>
            </a:r>
            <a:endParaRPr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458284" y="4887714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2">
                    <a:lumMod val="50000"/>
                  </a:schemeClr>
                </a:solidFill>
              </a:rPr>
              <a:t>分布式缓存</a:t>
            </a:r>
            <a:endParaRPr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494264" y="3159522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accent2">
                    <a:lumMod val="50000"/>
                  </a:schemeClr>
                </a:solidFill>
              </a:rPr>
              <a:t>智慧</a:t>
            </a:r>
            <a:r>
              <a:rPr lang="zh-CN" altLang="en-US" sz="1200" dirty="0" smtClean="0">
                <a:solidFill>
                  <a:schemeClr val="accent2">
                    <a:lumMod val="50000"/>
                  </a:schemeClr>
                </a:solidFill>
              </a:rPr>
              <a:t>组件</a:t>
            </a:r>
            <a:endParaRPr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494264" y="3735586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2">
                    <a:lumMod val="50000"/>
                  </a:schemeClr>
                </a:solidFill>
              </a:rPr>
              <a:t>注册中心</a:t>
            </a:r>
            <a:endParaRPr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502400" y="4318397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2">
                    <a:lumMod val="50000"/>
                  </a:schemeClr>
                </a:solidFill>
              </a:rPr>
              <a:t>分布式文件系统</a:t>
            </a:r>
            <a:endParaRPr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494264" y="4887714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accent2">
                    <a:lumMod val="50000"/>
                  </a:schemeClr>
                </a:solidFill>
              </a:rPr>
              <a:t>管道</a:t>
            </a:r>
            <a:endParaRPr lang="en-US" altLang="zh-CN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414168" y="5444780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accent2">
                    <a:lumMod val="50000"/>
                  </a:schemeClr>
                </a:solidFill>
              </a:rPr>
              <a:t>服务治理</a:t>
            </a:r>
          </a:p>
        </p:txBody>
      </p:sp>
      <p:sp>
        <p:nvSpPr>
          <p:cNvPr id="59" name="矩形 58"/>
          <p:cNvSpPr/>
          <p:nvPr/>
        </p:nvSpPr>
        <p:spPr>
          <a:xfrm>
            <a:off x="5458284" y="5444780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accent2">
                    <a:lumMod val="50000"/>
                  </a:schemeClr>
                </a:solidFill>
              </a:rPr>
              <a:t>弹性组件及管理</a:t>
            </a:r>
          </a:p>
        </p:txBody>
      </p:sp>
      <p:sp>
        <p:nvSpPr>
          <p:cNvPr id="60" name="矩形 59"/>
          <p:cNvSpPr/>
          <p:nvPr/>
        </p:nvSpPr>
        <p:spPr>
          <a:xfrm>
            <a:off x="6494264" y="5444780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2">
                    <a:lumMod val="50000"/>
                  </a:schemeClr>
                </a:solidFill>
              </a:rPr>
              <a:t>安全组件</a:t>
            </a:r>
            <a:endParaRPr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25936" y="3159522"/>
            <a:ext cx="1368152" cy="5760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0070C0"/>
                </a:solidFill>
              </a:rPr>
              <a:t>Web</a:t>
            </a:r>
            <a:r>
              <a:rPr lang="zh-CN" altLang="en-US" sz="1400" dirty="0" smtClean="0">
                <a:solidFill>
                  <a:srgbClr val="0070C0"/>
                </a:solidFill>
              </a:rPr>
              <a:t>应用</a:t>
            </a:r>
            <a:endParaRPr lang="zh-CN" altLang="en-US" sz="1400" dirty="0">
              <a:solidFill>
                <a:srgbClr val="0070C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330436" y="3853644"/>
            <a:ext cx="1368152" cy="5760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0070C0"/>
                </a:solidFill>
              </a:rPr>
              <a:t>数据应用</a:t>
            </a:r>
            <a:endParaRPr lang="en-US" altLang="zh-CN" sz="1400" dirty="0" smtClean="0">
              <a:solidFill>
                <a:srgbClr val="0070C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317238" y="4535455"/>
            <a:ext cx="1368152" cy="5760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70C0"/>
                </a:solidFill>
              </a:rPr>
              <a:t>任务</a:t>
            </a:r>
            <a:endParaRPr lang="en-US" altLang="zh-CN" sz="1400" dirty="0" smtClean="0">
              <a:solidFill>
                <a:srgbClr val="0070C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330436" y="5240706"/>
            <a:ext cx="1368152" cy="5760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70C0"/>
                </a:solidFill>
              </a:rPr>
              <a:t>微服务</a:t>
            </a:r>
            <a:endParaRPr lang="en-US" altLang="zh-CN" sz="1400" dirty="0" smtClean="0">
              <a:solidFill>
                <a:srgbClr val="0070C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1700" y="2637644"/>
            <a:ext cx="1008112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</a:rPr>
              <a:t>项目管理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06220" y="3231530"/>
            <a:ext cx="1008112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</a:rPr>
              <a:t>集成</a:t>
            </a:r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</a:rPr>
              <a:t>IDE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06220" y="3839679"/>
            <a:ext cx="1008112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</a:rPr>
              <a:t>持续集成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01700" y="4462413"/>
            <a:ext cx="1008112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</a:rPr>
              <a:t>持续部署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70216" y="5084740"/>
            <a:ext cx="1080120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</a:rPr>
              <a:t>自动化测试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06220" y="5679802"/>
            <a:ext cx="1008112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</a:rPr>
              <a:t>代码仓库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70216" y="6191857"/>
            <a:ext cx="1080120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</a:rPr>
              <a:t>多语言支持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398717" y="2817664"/>
            <a:ext cx="680134" cy="7018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accent1">
                    <a:lumMod val="75000"/>
                  </a:schemeClr>
                </a:solidFill>
              </a:rPr>
              <a:t>多租户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0394018" y="3715383"/>
            <a:ext cx="720080" cy="7143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accent1">
                    <a:lumMod val="75000"/>
                  </a:schemeClr>
                </a:solidFill>
              </a:rPr>
              <a:t>权限控制</a:t>
            </a:r>
            <a:endParaRPr lang="zh-CN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0398718" y="4693940"/>
            <a:ext cx="720080" cy="70063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accent1">
                    <a:lumMod val="75000"/>
                  </a:schemeClr>
                </a:solidFill>
              </a:rPr>
              <a:t>目录控制</a:t>
            </a:r>
            <a:endParaRPr lang="zh-CN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0433965" y="5641606"/>
            <a:ext cx="680133" cy="61445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accent1">
                    <a:lumMod val="75000"/>
                  </a:schemeClr>
                </a:solidFill>
              </a:rPr>
              <a:t>安全监控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65696" y="6687914"/>
            <a:ext cx="1080120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CMDB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541868" y="2817664"/>
            <a:ext cx="648072" cy="7018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accent1">
                    <a:lumMod val="75000"/>
                  </a:schemeClr>
                </a:solidFill>
              </a:rPr>
              <a:t>平台日志</a:t>
            </a:r>
            <a:endParaRPr lang="zh-CN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1542960" y="3833556"/>
            <a:ext cx="648072" cy="9821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运行数据分析</a:t>
            </a:r>
          </a:p>
        </p:txBody>
      </p:sp>
      <p:sp>
        <p:nvSpPr>
          <p:cNvPr id="64" name="矩形 63"/>
          <p:cNvSpPr/>
          <p:nvPr/>
        </p:nvSpPr>
        <p:spPr>
          <a:xfrm>
            <a:off x="11542960" y="5177789"/>
            <a:ext cx="648072" cy="7018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监控系统</a:t>
            </a:r>
          </a:p>
        </p:txBody>
      </p:sp>
    </p:spTree>
    <p:extLst>
      <p:ext uri="{BB962C8B-B14F-4D97-AF65-F5344CB8AC3E}">
        <p14:creationId xmlns:p14="http://schemas.microsoft.com/office/powerpoint/2010/main" val="358357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885776" y="-13911"/>
            <a:ext cx="8712968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当前云架构（框架形成阶段）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787986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054572" y="1885299"/>
            <a:ext cx="8640960" cy="511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053679" y="7163804"/>
            <a:ext cx="8640960" cy="91173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基础设施层（虚拟机）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558628" y="5546505"/>
            <a:ext cx="756084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系统层：</a:t>
            </a:r>
            <a:r>
              <a:rPr lang="en-US" altLang="zh-CN" dirty="0" err="1" smtClean="0"/>
              <a:t>linux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windowServer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58628" y="4130371"/>
            <a:ext cx="7632848" cy="11393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基础组件层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558627" y="2809915"/>
            <a:ext cx="7595951" cy="123562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应用层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1054572" y="953923"/>
            <a:ext cx="8640067" cy="78736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用户终端（</a:t>
            </a:r>
            <a:r>
              <a:rPr lang="en-US" altLang="zh-CN" dirty="0" smtClean="0"/>
              <a:t>web</a:t>
            </a:r>
            <a:r>
              <a:rPr lang="zh-CN" altLang="en-US" dirty="0" smtClean="0"/>
              <a:t>、移动）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1941888" y="4562419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2">
                    <a:lumMod val="50000"/>
                  </a:schemeClr>
                </a:solidFill>
              </a:rPr>
              <a:t>负载均衡</a:t>
            </a:r>
            <a:endParaRPr lang="en-US" altLang="zh-CN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607300" y="4562419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2">
                    <a:lumMod val="50000"/>
                  </a:schemeClr>
                </a:solidFill>
              </a:rPr>
              <a:t>单点登录</a:t>
            </a:r>
            <a:endParaRPr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022008" y="4562419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2">
                    <a:lumMod val="50000"/>
                  </a:schemeClr>
                </a:solidFill>
              </a:rPr>
              <a:t>日志中心</a:t>
            </a:r>
            <a:endParaRPr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174136" y="4562419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2">
                    <a:lumMod val="50000"/>
                  </a:schemeClr>
                </a:solidFill>
              </a:rPr>
              <a:t>分布式数据库</a:t>
            </a:r>
            <a:endParaRPr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324984" y="4562419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2">
                    <a:lumMod val="50000"/>
                  </a:schemeClr>
                </a:solidFill>
              </a:rPr>
              <a:t>分布式文件系统</a:t>
            </a:r>
            <a:endParaRPr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542720" y="4562419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2">
                    <a:lumMod val="50000"/>
                  </a:schemeClr>
                </a:solidFill>
              </a:rPr>
              <a:t>报文服务</a:t>
            </a:r>
            <a:endParaRPr lang="en-US" altLang="zh-CN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558628" y="2029315"/>
            <a:ext cx="3361970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负载均衡（硬负载）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5145430" y="2029315"/>
            <a:ext cx="4046046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ＡＰＩ网关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1946308" y="3321037"/>
            <a:ext cx="1297725" cy="50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2">
                    <a:lumMod val="50000"/>
                  </a:schemeClr>
                </a:solidFill>
              </a:rPr>
              <a:t>Ａｐｏｌｌｏ</a:t>
            </a:r>
            <a:endParaRPr lang="en-US" altLang="zh-CN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3487901" y="3321037"/>
            <a:ext cx="1297725" cy="50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accent2">
                    <a:lumMod val="50000"/>
                  </a:schemeClr>
                </a:solidFill>
              </a:rPr>
              <a:t>Ａｐｏｌｌｏ</a:t>
            </a:r>
            <a:endParaRPr lang="en-US" altLang="zh-CN" sz="12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zh-CN" altLang="en-US" sz="1200" dirty="0">
                <a:solidFill>
                  <a:schemeClr val="accent2">
                    <a:lumMod val="50000"/>
                  </a:schemeClr>
                </a:solidFill>
              </a:rPr>
              <a:t>ＪＡＶＡ</a:t>
            </a:r>
            <a:endParaRPr lang="en-US" altLang="zh-CN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967784" y="3321037"/>
            <a:ext cx="1297725" cy="50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accent2">
                    <a:lumMod val="50000"/>
                  </a:schemeClr>
                </a:solidFill>
              </a:rPr>
              <a:t>Ｗｉｎ服务</a:t>
            </a:r>
            <a:endParaRPr lang="en-US" altLang="zh-CN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497579" y="3310101"/>
            <a:ext cx="1690206" cy="50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accent2">
                    <a:lumMod val="50000"/>
                  </a:schemeClr>
                </a:solidFill>
              </a:rPr>
              <a:t>Ａｐｉ接口服务</a:t>
            </a:r>
            <a:endParaRPr lang="en-US" altLang="zh-CN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90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885776" y="-13911"/>
            <a:ext cx="8712968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年架构总体（深化发展阶段）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787986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2178630" y="1700364"/>
            <a:ext cx="8640960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177737" y="7388996"/>
            <a:ext cx="8640960" cy="91173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基础设施层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682686" y="6020844"/>
            <a:ext cx="3391594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弹性层</a:t>
            </a:r>
            <a:r>
              <a:rPr lang="en-US" altLang="zh-CN" dirty="0" smtClean="0">
                <a:solidFill>
                  <a:srgbClr val="FF0000"/>
                </a:solidFill>
              </a:rPr>
              <a:t/>
            </a:r>
            <a:br>
              <a:rPr lang="en-US" altLang="zh-CN" dirty="0" smtClean="0">
                <a:solidFill>
                  <a:srgbClr val="FF0000"/>
                </a:solidFill>
              </a:rPr>
            </a:br>
            <a:r>
              <a:rPr lang="en-US" altLang="zh-CN" dirty="0" err="1" smtClean="0">
                <a:solidFill>
                  <a:srgbClr val="FF0000"/>
                </a:solidFill>
              </a:rPr>
              <a:t>linux+docker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283086" y="6020844"/>
            <a:ext cx="4176464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非弹性层</a:t>
            </a:r>
            <a:endParaRPr lang="en-US" altLang="zh-CN" dirty="0" smtClean="0"/>
          </a:p>
          <a:p>
            <a:pPr algn="ctr"/>
            <a:r>
              <a:rPr lang="en-US" altLang="zh-CN" dirty="0" err="1" smtClean="0"/>
              <a:t>linux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windowServer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986942" y="2636468"/>
            <a:ext cx="2376264" cy="331236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基础层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682686" y="2655466"/>
            <a:ext cx="2088232" cy="32933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smtClean="0"/>
              <a:t>CNAs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579230" y="2636468"/>
            <a:ext cx="2880320" cy="33123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FF00"/>
                </a:solidFill>
              </a:rPr>
              <a:t>单体应用</a:t>
            </a:r>
            <a:endParaRPr lang="en-US" altLang="zh-CN" dirty="0">
              <a:solidFill>
                <a:srgbClr val="FFFF00"/>
              </a:solidFill>
            </a:endParaRPr>
          </a:p>
          <a:p>
            <a:pPr algn="ctr"/>
            <a:r>
              <a:rPr lang="zh-CN" altLang="en-US" dirty="0">
                <a:solidFill>
                  <a:srgbClr val="FFFF00"/>
                </a:solidFill>
              </a:rPr>
              <a:t>（原先应用）</a:t>
            </a:r>
          </a:p>
        </p:txBody>
      </p:sp>
      <p:sp>
        <p:nvSpPr>
          <p:cNvPr id="17" name="矩形 16"/>
          <p:cNvSpPr/>
          <p:nvPr/>
        </p:nvSpPr>
        <p:spPr>
          <a:xfrm>
            <a:off x="2682686" y="1844380"/>
            <a:ext cx="7776864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路由层（路由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缓存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负载计算）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178630" y="768988"/>
            <a:ext cx="8640067" cy="78736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用户终端（网页、移动、客户系统）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810478" y="1700364"/>
            <a:ext cx="1224136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000" dirty="0" smtClean="0"/>
              <a:t>开发运维中心</a:t>
            </a:r>
            <a:endParaRPr lang="zh-CN" altLang="en-US" sz="2000" dirty="0"/>
          </a:p>
        </p:txBody>
      </p:sp>
      <p:sp>
        <p:nvSpPr>
          <p:cNvPr id="27" name="矩形 26"/>
          <p:cNvSpPr/>
          <p:nvPr/>
        </p:nvSpPr>
        <p:spPr>
          <a:xfrm>
            <a:off x="11003553" y="1700364"/>
            <a:ext cx="936104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000" dirty="0" smtClean="0"/>
              <a:t>安全中心</a:t>
            </a:r>
            <a:endParaRPr lang="zh-CN" altLang="en-US" sz="2000" dirty="0"/>
          </a:p>
        </p:txBody>
      </p:sp>
      <p:sp>
        <p:nvSpPr>
          <p:cNvPr id="30" name="矩形 29"/>
          <p:cNvSpPr/>
          <p:nvPr/>
        </p:nvSpPr>
        <p:spPr>
          <a:xfrm>
            <a:off x="5138176" y="3140524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大数据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130958" y="3724154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FF00"/>
                </a:solidFill>
              </a:rPr>
              <a:t>负载均衡</a:t>
            </a:r>
            <a:endParaRPr lang="en-US" altLang="zh-CN" sz="1200" dirty="0">
              <a:solidFill>
                <a:srgbClr val="FFFF0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138176" y="4292652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配置中心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130958" y="4868716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FF00"/>
                </a:solidFill>
              </a:rPr>
              <a:t>单点登录</a:t>
            </a:r>
            <a:endParaRPr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175074" y="3140524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任务框架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175074" y="3716588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FF00"/>
                </a:solidFill>
              </a:rPr>
              <a:t>日志中心</a:t>
            </a:r>
            <a:endParaRPr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183210" y="4299399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FF00"/>
                </a:solidFill>
              </a:rPr>
              <a:t>分布式数据库</a:t>
            </a:r>
            <a:endParaRPr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175074" y="4868716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分布式缓存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138176" y="5425782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FF00"/>
                </a:solidFill>
              </a:rPr>
              <a:t>分布式文件系统</a:t>
            </a:r>
            <a:endParaRPr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155642" y="5408776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FF00"/>
                </a:solidFill>
              </a:rPr>
              <a:t>管道</a:t>
            </a:r>
            <a:endParaRPr lang="en-US" altLang="zh-CN" sz="1200" dirty="0">
              <a:solidFill>
                <a:srgbClr val="FFFF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42726" y="3140524"/>
            <a:ext cx="1368152" cy="5760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FFFF00"/>
                </a:solidFill>
              </a:rPr>
              <a:t>Web</a:t>
            </a:r>
            <a:r>
              <a:rPr lang="zh-CN" altLang="en-US" sz="1400" dirty="0" smtClean="0">
                <a:solidFill>
                  <a:srgbClr val="FFFF00"/>
                </a:solidFill>
              </a:rPr>
              <a:t>应用</a:t>
            </a:r>
            <a:endParaRPr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047226" y="3867351"/>
            <a:ext cx="1368152" cy="5760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FFFF00"/>
                </a:solidFill>
              </a:rPr>
              <a:t>API</a:t>
            </a:r>
            <a:r>
              <a:rPr lang="zh-CN" altLang="en-US" sz="1400" dirty="0" smtClean="0">
                <a:solidFill>
                  <a:srgbClr val="FFFF00"/>
                </a:solidFill>
              </a:rPr>
              <a:t>应用</a:t>
            </a:r>
            <a:endParaRPr lang="en-US" altLang="zh-CN" sz="1400" dirty="0" smtClean="0">
              <a:solidFill>
                <a:srgbClr val="FFFF0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047226" y="4544680"/>
            <a:ext cx="1368152" cy="5760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FFFF00"/>
                </a:solidFill>
              </a:rPr>
              <a:t>任务</a:t>
            </a:r>
            <a:endParaRPr lang="en-US" altLang="zh-CN" sz="1400" dirty="0" smtClean="0">
              <a:solidFill>
                <a:srgbClr val="FFFF0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923010" y="2960504"/>
            <a:ext cx="1008112" cy="6840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0000"/>
                </a:solidFill>
              </a:rPr>
              <a:t>持续集成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925826" y="3860603"/>
            <a:ext cx="1008112" cy="58281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0000"/>
                </a:solidFill>
              </a:rPr>
              <a:t>持续部署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889822" y="4652692"/>
            <a:ext cx="1080120" cy="6480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0000"/>
                </a:solidFill>
              </a:rPr>
              <a:t>自动化测试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89822" y="5500649"/>
            <a:ext cx="1008112" cy="73641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0000"/>
                </a:solidFill>
              </a:rPr>
              <a:t>代码仓库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115507" y="2798666"/>
            <a:ext cx="680134" cy="7018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0000"/>
                </a:solidFill>
              </a:rPr>
              <a:t>多租户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1110808" y="3696385"/>
            <a:ext cx="720080" cy="7143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FF0000"/>
                </a:solidFill>
              </a:rPr>
              <a:t>权限控制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1115508" y="4674942"/>
            <a:ext cx="720080" cy="70063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FF0000"/>
                </a:solidFill>
              </a:rPr>
              <a:t>目录控制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396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885776" y="-13911"/>
            <a:ext cx="8712968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五年</a:t>
            </a:r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架构总体（平台级）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787986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461840" y="1719362"/>
            <a:ext cx="8640960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460947" y="7407994"/>
            <a:ext cx="8640960" cy="91173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基础设施层（</a:t>
            </a:r>
            <a:r>
              <a:rPr lang="en-US" altLang="zh-CN" dirty="0" err="1" smtClean="0"/>
              <a:t>openstack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965896" y="6039842"/>
            <a:ext cx="3744416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FF00"/>
                </a:solidFill>
              </a:rPr>
              <a:t>弹性层</a:t>
            </a:r>
            <a:r>
              <a:rPr lang="en-US" altLang="zh-CN" dirty="0" smtClean="0">
                <a:solidFill>
                  <a:srgbClr val="FFFF00"/>
                </a:solidFill>
              </a:rPr>
              <a:t/>
            </a:r>
            <a:br>
              <a:rPr lang="en-US" altLang="zh-CN" dirty="0" smtClean="0">
                <a:solidFill>
                  <a:srgbClr val="FFFF00"/>
                </a:solidFill>
              </a:rPr>
            </a:br>
            <a:r>
              <a:rPr lang="en-US" altLang="zh-CN" dirty="0" err="1" smtClean="0">
                <a:solidFill>
                  <a:srgbClr val="FFFF00"/>
                </a:solidFill>
              </a:rPr>
              <a:t>linux+docker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926336" y="6039842"/>
            <a:ext cx="3816424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FF00"/>
                </a:solidFill>
              </a:rPr>
              <a:t>非弹性层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algn="ctr"/>
            <a:r>
              <a:rPr lang="en-US" altLang="zh-CN" dirty="0" err="1" smtClean="0">
                <a:solidFill>
                  <a:srgbClr val="FFFF00"/>
                </a:solidFill>
              </a:rPr>
              <a:t>linux</a:t>
            </a:r>
            <a:r>
              <a:rPr lang="en-US" altLang="zh-CN" dirty="0" smtClean="0">
                <a:solidFill>
                  <a:srgbClr val="FFFF00"/>
                </a:solidFill>
              </a:rPr>
              <a:t>/</a:t>
            </a:r>
            <a:r>
              <a:rPr lang="en-US" altLang="zh-CN" dirty="0" err="1" smtClean="0">
                <a:solidFill>
                  <a:srgbClr val="FFFF00"/>
                </a:solidFill>
              </a:rPr>
              <a:t>windowServer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270152" y="2655466"/>
            <a:ext cx="3240360" cy="331236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基础层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965896" y="2674464"/>
            <a:ext cx="2088232" cy="32933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smtClean="0"/>
              <a:t>CNAs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726536" y="2655466"/>
            <a:ext cx="2016224" cy="33123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FF00"/>
                </a:solidFill>
              </a:rPr>
              <a:t>单体应用</a:t>
            </a:r>
            <a:endParaRPr lang="en-US" altLang="zh-CN" dirty="0">
              <a:solidFill>
                <a:srgbClr val="FFFF00"/>
              </a:solidFill>
            </a:endParaRPr>
          </a:p>
          <a:p>
            <a:pPr algn="ctr"/>
            <a:r>
              <a:rPr lang="zh-CN" altLang="en-US" dirty="0">
                <a:solidFill>
                  <a:srgbClr val="FFFF00"/>
                </a:solidFill>
              </a:rPr>
              <a:t>（原先应用）</a:t>
            </a:r>
          </a:p>
        </p:txBody>
      </p:sp>
      <p:sp>
        <p:nvSpPr>
          <p:cNvPr id="17" name="矩形 16"/>
          <p:cNvSpPr/>
          <p:nvPr/>
        </p:nvSpPr>
        <p:spPr>
          <a:xfrm>
            <a:off x="1965896" y="1863378"/>
            <a:ext cx="7776864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FF00"/>
                </a:solidFill>
              </a:rPr>
              <a:t>路由层（路由</a:t>
            </a:r>
            <a:r>
              <a:rPr lang="en-US" altLang="zh-CN" dirty="0" smtClean="0">
                <a:solidFill>
                  <a:srgbClr val="FFFF00"/>
                </a:solidFill>
              </a:rPr>
              <a:t>/</a:t>
            </a:r>
            <a:r>
              <a:rPr lang="zh-CN" altLang="en-US" dirty="0" smtClean="0">
                <a:solidFill>
                  <a:srgbClr val="FFFF00"/>
                </a:solidFill>
              </a:rPr>
              <a:t>缓存</a:t>
            </a:r>
            <a:r>
              <a:rPr lang="en-US" altLang="zh-CN" dirty="0" smtClean="0">
                <a:solidFill>
                  <a:srgbClr val="FFFF00"/>
                </a:solidFill>
              </a:rPr>
              <a:t>/</a:t>
            </a:r>
            <a:r>
              <a:rPr lang="zh-CN" altLang="en-US" dirty="0" smtClean="0">
                <a:solidFill>
                  <a:srgbClr val="FFFF00"/>
                </a:solidFill>
              </a:rPr>
              <a:t>负载计算）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461840" y="787986"/>
            <a:ext cx="8640067" cy="78736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用户终端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93688" y="1719362"/>
            <a:ext cx="1224136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000" dirty="0" smtClean="0"/>
              <a:t>开发运维中心</a:t>
            </a:r>
            <a:endParaRPr lang="zh-CN" altLang="en-US" sz="2000" dirty="0"/>
          </a:p>
        </p:txBody>
      </p:sp>
      <p:sp>
        <p:nvSpPr>
          <p:cNvPr id="27" name="矩形 26"/>
          <p:cNvSpPr/>
          <p:nvPr/>
        </p:nvSpPr>
        <p:spPr>
          <a:xfrm>
            <a:off x="10286763" y="1719362"/>
            <a:ext cx="936104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000" dirty="0" smtClean="0"/>
              <a:t>安全中心</a:t>
            </a:r>
            <a:endParaRPr lang="zh-CN" altLang="en-US" sz="2000" dirty="0"/>
          </a:p>
        </p:txBody>
      </p:sp>
      <p:sp>
        <p:nvSpPr>
          <p:cNvPr id="29" name="矩形 28"/>
          <p:cNvSpPr/>
          <p:nvPr/>
        </p:nvSpPr>
        <p:spPr>
          <a:xfrm>
            <a:off x="11470952" y="1719362"/>
            <a:ext cx="792088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000" dirty="0" smtClean="0"/>
              <a:t>管控中心</a:t>
            </a:r>
            <a:endParaRPr lang="zh-CN" altLang="en-US" sz="2000" dirty="0"/>
          </a:p>
        </p:txBody>
      </p:sp>
      <p:sp>
        <p:nvSpPr>
          <p:cNvPr id="30" name="矩形 29"/>
          <p:cNvSpPr/>
          <p:nvPr/>
        </p:nvSpPr>
        <p:spPr>
          <a:xfrm>
            <a:off x="4421386" y="3159522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FF00"/>
                </a:solidFill>
              </a:rPr>
              <a:t>大数据</a:t>
            </a:r>
            <a:endParaRPr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414296" y="3735586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FF00"/>
                </a:solidFill>
              </a:rPr>
              <a:t>负载均衡</a:t>
            </a:r>
            <a:endParaRPr lang="en-US" altLang="zh-CN" sz="1200" dirty="0">
              <a:solidFill>
                <a:srgbClr val="FFFF0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421386" y="4311650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FF00"/>
                </a:solidFill>
              </a:rPr>
              <a:t>配置中心</a:t>
            </a:r>
            <a:endParaRPr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414168" y="4887714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FF00"/>
                </a:solidFill>
              </a:rPr>
              <a:t>单点登录</a:t>
            </a:r>
            <a:endParaRPr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458284" y="3159522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FF00"/>
                </a:solidFill>
              </a:rPr>
              <a:t>任务框架</a:t>
            </a:r>
            <a:endParaRPr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458284" y="3735586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FF00"/>
                </a:solidFill>
              </a:rPr>
              <a:t>日志中心</a:t>
            </a:r>
            <a:endParaRPr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466420" y="4318397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FF00"/>
                </a:solidFill>
              </a:rPr>
              <a:t>分布式数据库</a:t>
            </a:r>
            <a:endParaRPr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458284" y="4887714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FF00"/>
                </a:solidFill>
              </a:rPr>
              <a:t>分布式缓存</a:t>
            </a:r>
            <a:endParaRPr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494264" y="3159522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</a:rPr>
              <a:t>智慧</a:t>
            </a:r>
            <a:r>
              <a:rPr lang="zh-CN" altLang="en-US" sz="1200" dirty="0" smtClean="0">
                <a:solidFill>
                  <a:srgbClr val="FF0000"/>
                </a:solidFill>
              </a:rPr>
              <a:t>组件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494264" y="3735586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注册中心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502400" y="4318397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FF00"/>
                </a:solidFill>
              </a:rPr>
              <a:t>分布式文件系统</a:t>
            </a:r>
            <a:endParaRPr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494264" y="4887714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FF00"/>
                </a:solidFill>
              </a:rPr>
              <a:t>管道</a:t>
            </a:r>
            <a:endParaRPr lang="en-US" altLang="zh-CN" sz="1200" dirty="0">
              <a:solidFill>
                <a:srgbClr val="FFFF00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414168" y="5444780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</a:rPr>
              <a:t>服务治理</a:t>
            </a:r>
          </a:p>
        </p:txBody>
      </p:sp>
      <p:sp>
        <p:nvSpPr>
          <p:cNvPr id="59" name="矩形 58"/>
          <p:cNvSpPr/>
          <p:nvPr/>
        </p:nvSpPr>
        <p:spPr>
          <a:xfrm>
            <a:off x="5458284" y="5444780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</a:rPr>
              <a:t>弹性组件及管理</a:t>
            </a:r>
          </a:p>
        </p:txBody>
      </p:sp>
      <p:sp>
        <p:nvSpPr>
          <p:cNvPr id="60" name="矩形 59"/>
          <p:cNvSpPr/>
          <p:nvPr/>
        </p:nvSpPr>
        <p:spPr>
          <a:xfrm>
            <a:off x="6494264" y="5444780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安全组件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25936" y="3159522"/>
            <a:ext cx="1368152" cy="5760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FFFF00"/>
                </a:solidFill>
              </a:rPr>
              <a:t>Web</a:t>
            </a:r>
            <a:r>
              <a:rPr lang="zh-CN" altLang="en-US" sz="1400" dirty="0" smtClean="0">
                <a:solidFill>
                  <a:srgbClr val="FFFF00"/>
                </a:solidFill>
              </a:rPr>
              <a:t>应用</a:t>
            </a:r>
            <a:endParaRPr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330436" y="3853644"/>
            <a:ext cx="1368152" cy="5760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FF00"/>
                </a:solidFill>
              </a:rPr>
              <a:t>数据应用</a:t>
            </a:r>
            <a:endParaRPr lang="en-US" altLang="zh-CN" sz="1400" dirty="0" smtClean="0">
              <a:solidFill>
                <a:srgbClr val="FFFF0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317238" y="4535455"/>
            <a:ext cx="1368152" cy="5760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FFFF00"/>
                </a:solidFill>
              </a:rPr>
              <a:t>任务</a:t>
            </a:r>
            <a:endParaRPr lang="en-US" altLang="zh-CN" sz="1400" dirty="0" smtClean="0">
              <a:solidFill>
                <a:srgbClr val="FFFF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330436" y="5240706"/>
            <a:ext cx="1368152" cy="5760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FF0000"/>
                </a:solidFill>
              </a:rPr>
              <a:t>微服务</a:t>
            </a:r>
            <a:endParaRPr lang="en-US" altLang="zh-CN" sz="1400" dirty="0" smtClean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1700" y="2637644"/>
            <a:ext cx="1008112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0000"/>
                </a:solidFill>
              </a:rPr>
              <a:t>项目管理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06220" y="3231530"/>
            <a:ext cx="1008112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0000"/>
                </a:solidFill>
              </a:rPr>
              <a:t>集成</a:t>
            </a:r>
            <a:r>
              <a:rPr lang="en-US" altLang="zh-CN" sz="1600" dirty="0" smtClean="0">
                <a:solidFill>
                  <a:srgbClr val="FF0000"/>
                </a:solidFill>
              </a:rPr>
              <a:t>IDE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06220" y="3839679"/>
            <a:ext cx="1008112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FF00"/>
                </a:solidFill>
              </a:rPr>
              <a:t>持续集成</a:t>
            </a:r>
            <a:endParaRPr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01700" y="4462413"/>
            <a:ext cx="1008112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FF00"/>
                </a:solidFill>
              </a:rPr>
              <a:t>持续部署</a:t>
            </a:r>
            <a:endParaRPr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70216" y="5084740"/>
            <a:ext cx="1080120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FF00"/>
                </a:solidFill>
              </a:rPr>
              <a:t>自动化测试</a:t>
            </a:r>
            <a:endParaRPr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06220" y="5679802"/>
            <a:ext cx="1008112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FF00"/>
                </a:solidFill>
              </a:rPr>
              <a:t>代码仓库</a:t>
            </a:r>
            <a:endParaRPr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70216" y="6191857"/>
            <a:ext cx="1080120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0000"/>
                </a:solidFill>
              </a:rPr>
              <a:t>多语言支持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398717" y="2817664"/>
            <a:ext cx="680134" cy="7018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FF00"/>
                </a:solidFill>
              </a:rPr>
              <a:t>多租户</a:t>
            </a:r>
            <a:endParaRPr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0394018" y="3715383"/>
            <a:ext cx="720080" cy="7143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FFFF00"/>
                </a:solidFill>
              </a:rPr>
              <a:t>权限控制</a:t>
            </a:r>
            <a:endParaRPr lang="zh-CN" altLang="en-US" sz="1600" dirty="0">
              <a:solidFill>
                <a:srgbClr val="FFFF0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0398718" y="4693940"/>
            <a:ext cx="720080" cy="70063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FFFF00"/>
                </a:solidFill>
              </a:rPr>
              <a:t>目录控制</a:t>
            </a:r>
            <a:endParaRPr lang="zh-CN" altLang="en-US" sz="1600" dirty="0">
              <a:solidFill>
                <a:srgbClr val="FFFF00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0433965" y="5641606"/>
            <a:ext cx="680133" cy="61445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0000"/>
                </a:solidFill>
              </a:rPr>
              <a:t>安全监控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65696" y="6687914"/>
            <a:ext cx="1080120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</a:rPr>
              <a:t>CMDB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541868" y="2817664"/>
            <a:ext cx="648072" cy="7018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FF0000"/>
                </a:solidFill>
              </a:rPr>
              <a:t>平台日志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1542960" y="3833556"/>
            <a:ext cx="648072" cy="9821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FF0000"/>
                </a:solidFill>
              </a:rPr>
              <a:t>运行数据分析</a:t>
            </a:r>
          </a:p>
        </p:txBody>
      </p:sp>
      <p:sp>
        <p:nvSpPr>
          <p:cNvPr id="64" name="矩形 63"/>
          <p:cNvSpPr/>
          <p:nvPr/>
        </p:nvSpPr>
        <p:spPr>
          <a:xfrm>
            <a:off x="11542960" y="5177789"/>
            <a:ext cx="648072" cy="7018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FF0000"/>
                </a:solidFill>
              </a:rPr>
              <a:t>监控系统</a:t>
            </a:r>
          </a:p>
        </p:txBody>
      </p:sp>
    </p:spTree>
    <p:extLst>
      <p:ext uri="{BB962C8B-B14F-4D97-AF65-F5344CB8AC3E}">
        <p14:creationId xmlns:p14="http://schemas.microsoft.com/office/powerpoint/2010/main" val="1175892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885776" y="-13911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系统架构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787986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461840" y="1719362"/>
            <a:ext cx="8928992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461840" y="7552010"/>
            <a:ext cx="1058517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基础设施层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965896" y="6039842"/>
            <a:ext cx="3744416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弹性层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linux+docker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926336" y="6039842"/>
            <a:ext cx="3816424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非弹性层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270152" y="2655466"/>
            <a:ext cx="3240360" cy="331236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基础层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965896" y="2674464"/>
            <a:ext cx="2088232" cy="32933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smtClean="0"/>
              <a:t>CNAs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726536" y="2655466"/>
            <a:ext cx="2016224" cy="331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单体应用</a:t>
            </a:r>
            <a:endParaRPr lang="en-US" altLang="zh-CN" dirty="0" smtClean="0"/>
          </a:p>
          <a:p>
            <a:pPr algn="ctr"/>
            <a:r>
              <a:rPr lang="zh-CN" altLang="en-US" sz="1600" dirty="0" smtClean="0"/>
              <a:t>（原应用进行</a:t>
            </a:r>
            <a:r>
              <a:rPr lang="en-US" altLang="zh-CN" sz="1600" dirty="0" smtClean="0"/>
              <a:t>LB</a:t>
            </a:r>
            <a:r>
              <a:rPr lang="zh-CN" altLang="en-US" sz="1600" dirty="0" smtClean="0"/>
              <a:t>改造）</a:t>
            </a:r>
            <a:endParaRPr lang="zh-CN" altLang="en-US" sz="1600" dirty="0"/>
          </a:p>
        </p:txBody>
      </p:sp>
      <p:sp>
        <p:nvSpPr>
          <p:cNvPr id="17" name="矩形 16"/>
          <p:cNvSpPr/>
          <p:nvPr/>
        </p:nvSpPr>
        <p:spPr>
          <a:xfrm>
            <a:off x="1965896" y="1863378"/>
            <a:ext cx="777686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路由层（</a:t>
            </a:r>
            <a:r>
              <a:rPr lang="en-US" altLang="zh-CN" dirty="0" smtClean="0"/>
              <a:t>route &amp; LB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1461840" y="787986"/>
            <a:ext cx="8928992" cy="787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用户终端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81720" y="1719362"/>
            <a:ext cx="864096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开发运维中心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10606856" y="1719362"/>
            <a:ext cx="864096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安全中心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11686976" y="1719362"/>
            <a:ext cx="792088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管控中心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4414296" y="3159522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Big Data</a:t>
            </a:r>
            <a:endParaRPr lang="zh-CN" altLang="en-US" sz="1200" dirty="0"/>
          </a:p>
        </p:txBody>
      </p:sp>
      <p:sp>
        <p:nvSpPr>
          <p:cNvPr id="42" name="矩形 41"/>
          <p:cNvSpPr/>
          <p:nvPr/>
        </p:nvSpPr>
        <p:spPr>
          <a:xfrm>
            <a:off x="4414296" y="3735586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LB</a:t>
            </a:r>
          </a:p>
        </p:txBody>
      </p:sp>
      <p:sp>
        <p:nvSpPr>
          <p:cNvPr id="44" name="矩形 43"/>
          <p:cNvSpPr/>
          <p:nvPr/>
        </p:nvSpPr>
        <p:spPr>
          <a:xfrm>
            <a:off x="4421386" y="4311650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Conf</a:t>
            </a:r>
            <a:r>
              <a:rPr lang="en-US" altLang="zh-CN" sz="1200" dirty="0" smtClean="0"/>
              <a:t> Center</a:t>
            </a:r>
            <a:endParaRPr lang="zh-CN" altLang="en-US" sz="1200" dirty="0"/>
          </a:p>
        </p:txBody>
      </p:sp>
      <p:sp>
        <p:nvSpPr>
          <p:cNvPr id="45" name="矩形 44"/>
          <p:cNvSpPr/>
          <p:nvPr/>
        </p:nvSpPr>
        <p:spPr>
          <a:xfrm>
            <a:off x="4414168" y="4887714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SSO</a:t>
            </a:r>
            <a:endParaRPr lang="zh-CN" altLang="en-US" sz="1200" dirty="0"/>
          </a:p>
        </p:txBody>
      </p:sp>
      <p:sp>
        <p:nvSpPr>
          <p:cNvPr id="46" name="矩形 45"/>
          <p:cNvSpPr/>
          <p:nvPr/>
        </p:nvSpPr>
        <p:spPr>
          <a:xfrm>
            <a:off x="5458284" y="3159522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Job</a:t>
            </a:r>
            <a:endParaRPr lang="zh-CN" altLang="en-US" sz="1200" dirty="0"/>
          </a:p>
        </p:txBody>
      </p:sp>
      <p:sp>
        <p:nvSpPr>
          <p:cNvPr id="47" name="矩形 46"/>
          <p:cNvSpPr/>
          <p:nvPr/>
        </p:nvSpPr>
        <p:spPr>
          <a:xfrm>
            <a:off x="5458284" y="3735586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Log Center</a:t>
            </a:r>
            <a:endParaRPr lang="zh-CN" altLang="en-US" sz="1200" dirty="0"/>
          </a:p>
        </p:txBody>
      </p:sp>
      <p:sp>
        <p:nvSpPr>
          <p:cNvPr id="48" name="矩形 47"/>
          <p:cNvSpPr/>
          <p:nvPr/>
        </p:nvSpPr>
        <p:spPr>
          <a:xfrm>
            <a:off x="5466420" y="4318397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Dis-DB/</a:t>
            </a:r>
            <a:r>
              <a:rPr lang="en-US" altLang="zh-CN" sz="1200" dirty="0" err="1" smtClean="0"/>
              <a:t>noSql</a:t>
            </a:r>
            <a:endParaRPr lang="zh-CN" altLang="en-US" sz="1200" dirty="0"/>
          </a:p>
        </p:txBody>
      </p:sp>
      <p:sp>
        <p:nvSpPr>
          <p:cNvPr id="50" name="矩形 49"/>
          <p:cNvSpPr/>
          <p:nvPr/>
        </p:nvSpPr>
        <p:spPr>
          <a:xfrm>
            <a:off x="5458284" y="4887714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Dis-Cache</a:t>
            </a:r>
            <a:endParaRPr lang="zh-CN" altLang="en-US" sz="1200" dirty="0"/>
          </a:p>
        </p:txBody>
      </p:sp>
      <p:sp>
        <p:nvSpPr>
          <p:cNvPr id="52" name="矩形 51"/>
          <p:cNvSpPr/>
          <p:nvPr/>
        </p:nvSpPr>
        <p:spPr>
          <a:xfrm>
            <a:off x="6494264" y="3159522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AI</a:t>
            </a:r>
            <a:endParaRPr lang="zh-CN" altLang="en-US" sz="1200" dirty="0"/>
          </a:p>
        </p:txBody>
      </p:sp>
      <p:sp>
        <p:nvSpPr>
          <p:cNvPr id="54" name="矩形 53"/>
          <p:cNvSpPr/>
          <p:nvPr/>
        </p:nvSpPr>
        <p:spPr>
          <a:xfrm>
            <a:off x="6494264" y="3735586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Reg</a:t>
            </a:r>
            <a:r>
              <a:rPr lang="zh-CN" altLang="en-US" sz="1200" dirty="0"/>
              <a:t> </a:t>
            </a:r>
            <a:r>
              <a:rPr lang="en-US" altLang="zh-CN" sz="1200" dirty="0" smtClean="0"/>
              <a:t>Center</a:t>
            </a:r>
            <a:endParaRPr lang="zh-CN" altLang="en-US" sz="1200" dirty="0"/>
          </a:p>
        </p:txBody>
      </p:sp>
      <p:sp>
        <p:nvSpPr>
          <p:cNvPr id="56" name="矩形 55"/>
          <p:cNvSpPr/>
          <p:nvPr/>
        </p:nvSpPr>
        <p:spPr>
          <a:xfrm>
            <a:off x="6502400" y="4318397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Dis Storage</a:t>
            </a:r>
            <a:endParaRPr lang="zh-CN" altLang="en-US" sz="1200" dirty="0"/>
          </a:p>
        </p:txBody>
      </p:sp>
      <p:sp>
        <p:nvSpPr>
          <p:cNvPr id="57" name="矩形 56"/>
          <p:cNvSpPr/>
          <p:nvPr/>
        </p:nvSpPr>
        <p:spPr>
          <a:xfrm>
            <a:off x="6494264" y="4887714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Pipe</a:t>
            </a:r>
          </a:p>
          <a:p>
            <a:pPr algn="ctr"/>
            <a:r>
              <a:rPr lang="en-US" altLang="zh-CN" sz="1200" dirty="0" err="1"/>
              <a:t>mq</a:t>
            </a:r>
            <a:endParaRPr lang="zh-CN" altLang="en-US" sz="1200" dirty="0"/>
          </a:p>
        </p:txBody>
      </p:sp>
      <p:sp>
        <p:nvSpPr>
          <p:cNvPr id="58" name="矩形 57"/>
          <p:cNvSpPr/>
          <p:nvPr/>
        </p:nvSpPr>
        <p:spPr>
          <a:xfrm>
            <a:off x="4414168" y="5444780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服务治理</a:t>
            </a:r>
            <a:endParaRPr lang="zh-CN" altLang="en-US" sz="1200" dirty="0"/>
          </a:p>
        </p:txBody>
      </p:sp>
      <p:sp>
        <p:nvSpPr>
          <p:cNvPr id="59" name="矩形 58"/>
          <p:cNvSpPr/>
          <p:nvPr/>
        </p:nvSpPr>
        <p:spPr>
          <a:xfrm>
            <a:off x="5458284" y="5444780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弹性组件及管理</a:t>
            </a:r>
            <a:endParaRPr lang="zh-CN" altLang="en-US" sz="1200" dirty="0"/>
          </a:p>
        </p:txBody>
      </p:sp>
      <p:sp>
        <p:nvSpPr>
          <p:cNvPr id="60" name="矩形 59"/>
          <p:cNvSpPr/>
          <p:nvPr/>
        </p:nvSpPr>
        <p:spPr>
          <a:xfrm>
            <a:off x="6494264" y="5444780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safe</a:t>
            </a:r>
            <a:endParaRPr lang="zh-CN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2325936" y="3159522"/>
            <a:ext cx="1368152" cy="5760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0070C0"/>
                </a:solidFill>
              </a:rPr>
              <a:t>Web</a:t>
            </a:r>
            <a:r>
              <a:rPr lang="zh-CN" altLang="en-US" sz="1400" dirty="0" smtClean="0">
                <a:solidFill>
                  <a:srgbClr val="0070C0"/>
                </a:solidFill>
              </a:rPr>
              <a:t>应用</a:t>
            </a:r>
            <a:endParaRPr lang="zh-CN" altLang="en-US" sz="1400" dirty="0">
              <a:solidFill>
                <a:srgbClr val="0070C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330436" y="3887986"/>
            <a:ext cx="1368152" cy="5760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0070C0"/>
                </a:solidFill>
              </a:rPr>
              <a:t>数据应用</a:t>
            </a:r>
            <a:endParaRPr lang="en-US" altLang="zh-CN" sz="1400" dirty="0" smtClean="0">
              <a:solidFill>
                <a:srgbClr val="0070C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330436" y="4599682"/>
            <a:ext cx="1368152" cy="5760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0070C0"/>
                </a:solidFill>
              </a:rPr>
              <a:t>Job</a:t>
            </a:r>
          </a:p>
        </p:txBody>
      </p:sp>
      <p:sp>
        <p:nvSpPr>
          <p:cNvPr id="38" name="矩形 37"/>
          <p:cNvSpPr/>
          <p:nvPr/>
        </p:nvSpPr>
        <p:spPr>
          <a:xfrm>
            <a:off x="2330436" y="5319762"/>
            <a:ext cx="1368152" cy="5760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70C0"/>
                </a:solidFill>
              </a:rPr>
              <a:t>微服务</a:t>
            </a:r>
            <a:endParaRPr lang="en-US" altLang="zh-CN" sz="14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37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是否需要选用开源云平台？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533848" y="2655466"/>
            <a:ext cx="262764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 err="1" smtClean="0"/>
              <a:t>OpenShift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Cloud </a:t>
            </a:r>
            <a:r>
              <a:rPr lang="en-US" altLang="zh-CN" dirty="0" smtClean="0"/>
              <a:t>Foundry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 smtClean="0"/>
              <a:t>Cloudify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 smtClean="0"/>
              <a:t>Deis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 smtClean="0"/>
              <a:t>Stackato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 smtClean="0"/>
              <a:t>OpenNebula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/>
              <a:t>Heroku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240" y="4481111"/>
            <a:ext cx="6248400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623137" y="5607794"/>
            <a:ext cx="6585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 smtClean="0"/>
              <a:t>?</a:t>
            </a:r>
            <a:endParaRPr lang="zh-CN" altLang="en-US" sz="8800" dirty="0"/>
          </a:p>
        </p:txBody>
      </p:sp>
    </p:spTree>
    <p:extLst>
      <p:ext uri="{BB962C8B-B14F-4D97-AF65-F5344CB8AC3E}">
        <p14:creationId xmlns:p14="http://schemas.microsoft.com/office/powerpoint/2010/main" val="130137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885776" y="-13911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大数据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787986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381720" y="890092"/>
            <a:ext cx="2598862" cy="288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内部数据抓取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694088" y="2871490"/>
            <a:ext cx="1224136" cy="446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数据仓库及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656497" y="3591570"/>
            <a:ext cx="1224136" cy="273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大数据引擎（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726536" y="1395326"/>
            <a:ext cx="2592288" cy="6768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84734" y="1394148"/>
            <a:ext cx="1040866" cy="62200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PC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8650" y="2114228"/>
            <a:ext cx="1026950" cy="4692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webAPP</a:t>
            </a:r>
            <a:endParaRPr lang="zh-CN" alt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93888" y="1753010"/>
            <a:ext cx="877106" cy="6480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JS</a:t>
            </a:r>
            <a:r>
              <a:rPr lang="zh-CN" alt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采集</a:t>
            </a:r>
            <a:endParaRPr lang="zh-CN" altLang="en-US" sz="1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84734" y="2635615"/>
            <a:ext cx="1040866" cy="50504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App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93888" y="2914700"/>
            <a:ext cx="877106" cy="6480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日志</a:t>
            </a:r>
            <a:endParaRPr lang="zh-CN" altLang="en-US" sz="1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81720" y="3951610"/>
            <a:ext cx="2598862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外部数据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84734" y="4455666"/>
            <a:ext cx="877106" cy="6480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爬虫</a:t>
            </a:r>
          </a:p>
        </p:txBody>
      </p:sp>
      <p:sp>
        <p:nvSpPr>
          <p:cNvPr id="16" name="矩形 15"/>
          <p:cNvSpPr/>
          <p:nvPr/>
        </p:nvSpPr>
        <p:spPr>
          <a:xfrm>
            <a:off x="1682490" y="4455666"/>
            <a:ext cx="1088503" cy="6480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政府网站数据</a:t>
            </a:r>
            <a:endParaRPr lang="zh-CN" altLang="en-US" sz="1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00696" y="5463778"/>
            <a:ext cx="2598862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业务系统数据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00696" y="6853088"/>
            <a:ext cx="2598862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平台运行监控中心数据</a:t>
            </a:r>
            <a:endParaRPr lang="zh-CN" altLang="en-US" dirty="0"/>
          </a:p>
        </p:txBody>
      </p:sp>
      <p:sp>
        <p:nvSpPr>
          <p:cNvPr id="19" name="右箭头 18"/>
          <p:cNvSpPr/>
          <p:nvPr/>
        </p:nvSpPr>
        <p:spPr>
          <a:xfrm rot="1735084">
            <a:off x="3077200" y="3346886"/>
            <a:ext cx="451091" cy="2514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 rot="1735084">
            <a:off x="3154145" y="4473962"/>
            <a:ext cx="451091" cy="2514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 rot="20245050">
            <a:off x="3159105" y="5986130"/>
            <a:ext cx="451091" cy="2514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 rot="20245050">
            <a:off x="3152460" y="7010217"/>
            <a:ext cx="451091" cy="2514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/>
        </p:nvSpPr>
        <p:spPr>
          <a:xfrm>
            <a:off x="5062240" y="4962806"/>
            <a:ext cx="504056" cy="284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右箭头 23"/>
          <p:cNvSpPr/>
          <p:nvPr/>
        </p:nvSpPr>
        <p:spPr>
          <a:xfrm>
            <a:off x="7078464" y="4972732"/>
            <a:ext cx="504056" cy="284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13702" y="1692118"/>
            <a:ext cx="2017090" cy="6480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营销分析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013702" y="2492590"/>
            <a:ext cx="2017090" cy="6480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客户分析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017940" y="3296472"/>
            <a:ext cx="2017090" cy="6480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平台安全分析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013702" y="4133172"/>
            <a:ext cx="2017090" cy="6480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非法行为分析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013702" y="4933644"/>
            <a:ext cx="2017090" cy="6480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平台运行控制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017940" y="5737526"/>
            <a:ext cx="2017090" cy="6480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内部管理分析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1038904" y="2114228"/>
            <a:ext cx="1584176" cy="757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系统巡检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8013702" y="6573596"/>
            <a:ext cx="2017090" cy="6480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API</a:t>
            </a: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分析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98650" y="3186667"/>
            <a:ext cx="1026950" cy="50504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API</a:t>
            </a:r>
            <a:r>
              <a:rPr lang="zh-CN" alt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调用</a:t>
            </a:r>
            <a:endParaRPr lang="zh-CN" altLang="en-US" sz="1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1038904" y="3060559"/>
            <a:ext cx="1584176" cy="757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决策系统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11038904" y="4058186"/>
            <a:ext cx="1584176" cy="757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业务报表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11038904" y="5085147"/>
            <a:ext cx="1584176" cy="757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运</a:t>
            </a:r>
            <a:r>
              <a:rPr lang="zh-CN" altLang="en-US" dirty="0" smtClean="0"/>
              <a:t>维中心</a:t>
            </a:r>
            <a:endParaRPr lang="zh-CN" altLang="en-US" dirty="0"/>
          </a:p>
        </p:txBody>
      </p:sp>
      <p:sp>
        <p:nvSpPr>
          <p:cNvPr id="37" name="右箭头 36"/>
          <p:cNvSpPr/>
          <p:nvPr/>
        </p:nvSpPr>
        <p:spPr>
          <a:xfrm>
            <a:off x="10553876" y="4737356"/>
            <a:ext cx="378283" cy="284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918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885776" y="-13911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应用组件设计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787986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5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需要做哪些？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97183" y="2409825"/>
            <a:ext cx="6340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首先，云计算能给了我们什么不一样的东西？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33848" y="3071461"/>
            <a:ext cx="8494633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开发运维方面：提供一些通用封装，统一解决了如高可用高并发容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zh-CN" altLang="en-US" sz="1800" dirty="0" smtClean="0"/>
              <a:t>安全等等问题、也解决了如缓存、文件存储、数据库、配置管理等等的问题。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1800" dirty="0" smtClean="0"/>
              <a:t>运维上能够实现自动化运维，自动扩容等等常见的运维问题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敏捷开发的可能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低成本更高的效率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endParaRPr lang="en-US" altLang="zh-CN" sz="1800" dirty="0" smtClean="0"/>
          </a:p>
          <a:p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90164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 err="1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Paas</a:t>
            </a:r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常见功能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97183" y="2409825"/>
            <a:ext cx="741741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支持界面个性化的门户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支持运行和开发的组件标准和工具集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支持线上开发和多种产品类型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支持多租户的</a:t>
            </a:r>
            <a:r>
              <a:rPr lang="en-US" altLang="zh-CN" dirty="0" err="1" smtClean="0"/>
              <a:t>saas</a:t>
            </a:r>
            <a:r>
              <a:rPr lang="zh-CN" altLang="en-US" dirty="0" smtClean="0"/>
              <a:t>引擎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支持服务管理（多种服务、服务开通、外部对接）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支持线上业务监控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支持销售这一块（计费、推广等等）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支持统一用户权限管理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3413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然后，技术上需要做哪些？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316965" y="2367434"/>
            <a:ext cx="1027386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基础设施层搭建（考虑是否采用</a:t>
            </a:r>
            <a:r>
              <a:rPr lang="en-US" altLang="zh-CN" sz="1800" dirty="0" err="1" smtClean="0"/>
              <a:t>Iaas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还是自建）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容器仓库的搭建（多种镜像）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基础层搭建（如架构图）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sz="1800" dirty="0" err="1" smtClean="0"/>
              <a:t>Dcjet</a:t>
            </a:r>
            <a:r>
              <a:rPr lang="zh-CN" altLang="en-US" sz="1800" dirty="0" smtClean="0"/>
              <a:t>云原生应用接口定义和实现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/>
              <a:t>云</a:t>
            </a:r>
            <a:r>
              <a:rPr lang="zh-CN" altLang="en-US" sz="1800" dirty="0" smtClean="0"/>
              <a:t>上服务上云前的改造（考虑云计算的误解）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安全中心搭建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/>
              <a:t>开</a:t>
            </a:r>
            <a:r>
              <a:rPr lang="zh-CN" altLang="en-US" sz="1800" dirty="0" smtClean="0"/>
              <a:t>发运维中心搭建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路由层搭建（包括</a:t>
            </a:r>
            <a:r>
              <a:rPr lang="en-US" altLang="zh-CN" sz="1800" dirty="0" err="1" smtClean="0"/>
              <a:t>api</a:t>
            </a:r>
            <a:r>
              <a:rPr lang="zh-CN" altLang="en-US" sz="1800" dirty="0"/>
              <a:t>网关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sz="1800" dirty="0"/>
              <a:t>PS</a:t>
            </a:r>
            <a:r>
              <a:rPr lang="zh-CN" altLang="en-US" sz="1800" dirty="0"/>
              <a:t>：其中每一项为任务大项，每一项都分阶段性、模块性开发发展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3173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急需做哪些？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7"/>
          <p:cNvSpPr txBox="1"/>
          <p:nvPr/>
        </p:nvSpPr>
        <p:spPr>
          <a:xfrm>
            <a:off x="1677864" y="3879602"/>
            <a:ext cx="8496944" cy="2016224"/>
          </a:xfrm>
          <a:prstGeom prst="rect">
            <a:avLst/>
          </a:prstGeom>
          <a:noFill/>
        </p:spPr>
        <p:txBody>
          <a:bodyPr wrap="none" lIns="123581" tIns="61791" rIns="123581" bIns="61791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如何实现弹性（可用性、高性能上面的扩展性）</a:t>
            </a:r>
            <a:endParaRPr lang="en-US" altLang="zh-CN" sz="18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如何实现容灾</a:t>
            </a:r>
            <a:endParaRPr lang="en-US" altLang="zh-CN" sz="18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如何实现安全</a:t>
            </a:r>
            <a:endParaRPr lang="en-US" altLang="zh-CN" sz="18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如何实现敏捷开发</a:t>
            </a:r>
            <a:endParaRPr lang="en-US" altLang="zh-CN" sz="18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61840" y="2583458"/>
            <a:ext cx="109568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技术是由需求推动的</a:t>
            </a:r>
            <a:endParaRPr lang="en-US" altLang="zh-CN" dirty="0" smtClean="0"/>
          </a:p>
          <a:p>
            <a:r>
              <a:rPr lang="zh-CN" altLang="en-US" dirty="0" smtClean="0"/>
              <a:t>过度的设计只会使方案变得臃肿和难以实现，而实际使用恰恰是一些很小的功能</a:t>
            </a:r>
            <a:endParaRPr lang="en-US" altLang="zh-CN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677864" y="5967834"/>
            <a:ext cx="3182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这些实现都有个过程</a:t>
            </a:r>
            <a:r>
              <a:rPr lang="en-US" altLang="zh-CN" dirty="0" smtClean="0"/>
              <a:t>..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827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阶段计划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947561" y="2367434"/>
            <a:ext cx="3024336" cy="1800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基础可用阶段</a:t>
            </a:r>
            <a:r>
              <a:rPr lang="en-US" altLang="zh-CN" dirty="0" smtClean="0">
                <a:solidFill>
                  <a:schemeClr val="tx1"/>
                </a:solidFill>
              </a:rPr>
              <a:t/>
            </a:r>
            <a:br>
              <a:rPr lang="en-US" altLang="zh-CN" dirty="0" smtClean="0">
                <a:solidFill>
                  <a:schemeClr val="tx1"/>
                </a:solidFill>
              </a:rPr>
            </a:br>
            <a:r>
              <a:rPr lang="zh-CN" altLang="en-US" dirty="0" smtClean="0">
                <a:solidFill>
                  <a:schemeClr val="tx1"/>
                </a:solidFill>
              </a:rPr>
              <a:t>（弹性</a:t>
            </a:r>
            <a:r>
              <a:rPr lang="en-US" altLang="zh-CN" smtClean="0">
                <a:solidFill>
                  <a:schemeClr val="tx1"/>
                </a:solidFill>
              </a:rPr>
              <a:t>cna</a:t>
            </a:r>
            <a:r>
              <a:rPr lang="zh-CN" altLang="en-US" smtClean="0">
                <a:solidFill>
                  <a:schemeClr val="tx1"/>
                </a:solidFill>
              </a:rPr>
              <a:t>接口</a:t>
            </a:r>
            <a:r>
              <a:rPr lang="zh-CN" altLang="en-US" dirty="0" smtClean="0">
                <a:solidFill>
                  <a:schemeClr val="tx1"/>
                </a:solidFill>
              </a:rPr>
              <a:t>，通用设施接口）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054128" y="4356888"/>
            <a:ext cx="3636271" cy="18722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使用扩展阶段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（扩展大量功能工具，实现整体框架）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230592" y="6234856"/>
            <a:ext cx="3888432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Paas</a:t>
            </a:r>
            <a:endParaRPr lang="zh-CN" altLang="en-US" dirty="0"/>
          </a:p>
        </p:txBody>
      </p:sp>
      <p:sp>
        <p:nvSpPr>
          <p:cNvPr id="20" name="圆角右箭头 19"/>
          <p:cNvSpPr/>
          <p:nvPr/>
        </p:nvSpPr>
        <p:spPr>
          <a:xfrm rot="4487039">
            <a:off x="4247893" y="3079806"/>
            <a:ext cx="1236159" cy="1346451"/>
          </a:xfrm>
          <a:prstGeom prst="bentArrow">
            <a:avLst>
              <a:gd name="adj1" fmla="val 26120"/>
              <a:gd name="adj2" fmla="val 22078"/>
              <a:gd name="adj3" fmla="val 26794"/>
              <a:gd name="adj4" fmla="val 7320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圆角右箭头 20"/>
          <p:cNvSpPr/>
          <p:nvPr/>
        </p:nvSpPr>
        <p:spPr>
          <a:xfrm rot="4487039">
            <a:off x="8064317" y="4915586"/>
            <a:ext cx="1236159" cy="1346451"/>
          </a:xfrm>
          <a:prstGeom prst="bentArrow">
            <a:avLst>
              <a:gd name="adj1" fmla="val 26120"/>
              <a:gd name="adj2" fmla="val 22078"/>
              <a:gd name="adj3" fmla="val 26794"/>
              <a:gd name="adj4" fmla="val 7320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3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885776" y="855266"/>
            <a:ext cx="6947656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基础可用阶段</a:t>
            </a:r>
            <a:endParaRPr lang="zh-CN" altLang="en-US" sz="4400" dirty="0">
              <a:solidFill>
                <a:schemeClr val="accent6">
                  <a:lumMod val="60000"/>
                  <a:lumOff val="4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1938" y="2388546"/>
            <a:ext cx="1743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适度的弹性</a:t>
            </a:r>
            <a:endParaRPr lang="zh-CN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3185389" y="3159522"/>
            <a:ext cx="580707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185389" y="3999145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可扩展的软件基础建设</a:t>
            </a:r>
            <a:endParaRPr lang="zh-CN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4990232" y="4671690"/>
            <a:ext cx="1152128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638304" y="5463778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适度的容灾和安全</a:t>
            </a:r>
            <a:endParaRPr lang="zh-CN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7438504" y="6255866"/>
            <a:ext cx="1368152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726536" y="7119962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敏捷开发和半自动运维</a:t>
            </a:r>
            <a:endParaRPr lang="zh-CN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7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885776" y="855266"/>
            <a:ext cx="6947656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弹性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85776" y="265546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单体应用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34048" y="288629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垂直分割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22280" y="366357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负载均衡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38504" y="45996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弹性计算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2469952" y="2886298"/>
            <a:ext cx="792088" cy="2308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4846216" y="3231530"/>
            <a:ext cx="576064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7078464" y="4125243"/>
            <a:ext cx="576064" cy="4744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390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885776" y="855266"/>
            <a:ext cx="6947656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软件基础设施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0462840" y="6975946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Big Data</a:t>
            </a:r>
            <a:endParaRPr lang="zh-CN" altLang="en-US" sz="1200" dirty="0"/>
          </a:p>
        </p:txBody>
      </p:sp>
      <p:sp>
        <p:nvSpPr>
          <p:cNvPr id="14" name="矩形 13"/>
          <p:cNvSpPr/>
          <p:nvPr/>
        </p:nvSpPr>
        <p:spPr>
          <a:xfrm>
            <a:off x="2325936" y="3250074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LB</a:t>
            </a:r>
          </a:p>
        </p:txBody>
      </p:sp>
      <p:sp>
        <p:nvSpPr>
          <p:cNvPr id="15" name="矩形 14"/>
          <p:cNvSpPr/>
          <p:nvPr/>
        </p:nvSpPr>
        <p:spPr>
          <a:xfrm>
            <a:off x="2325936" y="2583458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Conf</a:t>
            </a:r>
            <a:r>
              <a:rPr lang="en-US" altLang="zh-CN" sz="12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Center</a:t>
            </a:r>
            <a:endParaRPr lang="zh-CN" altLang="en-US" sz="1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45816" y="2583458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SSO</a:t>
            </a:r>
            <a:endParaRPr lang="zh-CN" altLang="en-US" sz="1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798544" y="6111850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Job</a:t>
            </a:r>
            <a:endParaRPr lang="zh-CN" altLang="en-US" sz="1200" dirty="0"/>
          </a:p>
        </p:txBody>
      </p:sp>
      <p:sp>
        <p:nvSpPr>
          <p:cNvPr id="19" name="矩形 18"/>
          <p:cNvSpPr/>
          <p:nvPr/>
        </p:nvSpPr>
        <p:spPr>
          <a:xfrm>
            <a:off x="3423500" y="2583458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Log Center</a:t>
            </a:r>
            <a:endParaRPr lang="zh-CN" altLang="en-US" sz="1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814081" y="4896517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Dis-DB/</a:t>
            </a:r>
            <a:r>
              <a:rPr lang="en-US" altLang="zh-CN" sz="1200" dirty="0" err="1" smtClean="0"/>
              <a:t>noSql</a:t>
            </a:r>
            <a:endParaRPr lang="zh-CN" altLang="en-US" sz="1200" dirty="0"/>
          </a:p>
        </p:txBody>
      </p:sp>
      <p:sp>
        <p:nvSpPr>
          <p:cNvPr id="22" name="矩形 21"/>
          <p:cNvSpPr/>
          <p:nvPr/>
        </p:nvSpPr>
        <p:spPr>
          <a:xfrm>
            <a:off x="1250266" y="3244344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Dis-Cache</a:t>
            </a:r>
            <a:endParaRPr lang="zh-CN" altLang="en-US" sz="1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1484345" y="6975946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AI</a:t>
            </a:r>
            <a:endParaRPr lang="zh-CN" altLang="en-US" sz="1200" dirty="0"/>
          </a:p>
        </p:txBody>
      </p:sp>
      <p:sp>
        <p:nvSpPr>
          <p:cNvPr id="24" name="矩形 23"/>
          <p:cNvSpPr/>
          <p:nvPr/>
        </p:nvSpPr>
        <p:spPr>
          <a:xfrm>
            <a:off x="4769965" y="4274438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Reg</a:t>
            </a:r>
            <a:r>
              <a:rPr lang="zh-CN" altLang="en-US" sz="1200" dirty="0"/>
              <a:t> </a:t>
            </a:r>
            <a:r>
              <a:rPr lang="en-US" altLang="zh-CN" sz="1200" dirty="0" smtClean="0"/>
              <a:t>Center</a:t>
            </a:r>
            <a:endParaRPr lang="zh-CN" altLang="en-US" sz="1200" dirty="0"/>
          </a:p>
        </p:txBody>
      </p:sp>
      <p:sp>
        <p:nvSpPr>
          <p:cNvPr id="25" name="矩形 24"/>
          <p:cNvSpPr/>
          <p:nvPr/>
        </p:nvSpPr>
        <p:spPr>
          <a:xfrm>
            <a:off x="3423500" y="3250074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Dis Storage</a:t>
            </a:r>
            <a:endParaRPr lang="zh-CN" altLang="en-US" sz="1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827649" y="4274438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Pipe</a:t>
            </a:r>
          </a:p>
          <a:p>
            <a:pPr algn="ctr"/>
            <a:r>
              <a:rPr lang="en-US" altLang="zh-CN" sz="1200" dirty="0" err="1"/>
              <a:t>mq</a:t>
            </a:r>
            <a:endParaRPr lang="zh-CN" altLang="en-US" sz="1200" dirty="0"/>
          </a:p>
        </p:txBody>
      </p:sp>
      <p:sp>
        <p:nvSpPr>
          <p:cNvPr id="27" name="矩形 26"/>
          <p:cNvSpPr/>
          <p:nvPr/>
        </p:nvSpPr>
        <p:spPr>
          <a:xfrm>
            <a:off x="4769965" y="4896517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服务治理</a:t>
            </a:r>
            <a:endParaRPr lang="zh-CN" altLang="en-US" sz="1200" dirty="0"/>
          </a:p>
        </p:txBody>
      </p:sp>
      <p:sp>
        <p:nvSpPr>
          <p:cNvPr id="28" name="矩形 27"/>
          <p:cNvSpPr/>
          <p:nvPr/>
        </p:nvSpPr>
        <p:spPr>
          <a:xfrm>
            <a:off x="8878664" y="6111850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弹性组件及管理</a:t>
            </a:r>
            <a:endParaRPr lang="zh-CN" altLang="en-US" sz="1200" dirty="0"/>
          </a:p>
        </p:txBody>
      </p:sp>
      <p:sp>
        <p:nvSpPr>
          <p:cNvPr id="29" name="矩形 28"/>
          <p:cNvSpPr/>
          <p:nvPr/>
        </p:nvSpPr>
        <p:spPr>
          <a:xfrm>
            <a:off x="8286432" y="5266568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safe</a:t>
            </a:r>
            <a:endParaRPr lang="zh-CN" altLang="en-US" sz="1200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3891552" y="3879602"/>
            <a:ext cx="666632" cy="6468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7222480" y="5148545"/>
            <a:ext cx="864096" cy="6220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10102800" y="6363878"/>
            <a:ext cx="360040" cy="396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744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 err="1"/>
              <a:t>OpenShift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1657163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618" y="1791370"/>
            <a:ext cx="11676063" cy="461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34618" y="6759922"/>
            <a:ext cx="116272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Built with proven open source technologies, Red Hat </a:t>
            </a:r>
            <a:r>
              <a:rPr lang="en-US" altLang="zh-CN" dirty="0" err="1"/>
              <a:t>OpenShift</a:t>
            </a:r>
            <a:r>
              <a:rPr lang="en-US" altLang="zh-CN" dirty="0"/>
              <a:t> Container </a:t>
            </a:r>
            <a:r>
              <a:rPr lang="en-US" altLang="zh-CN" dirty="0" smtClean="0"/>
              <a:t>Platform</a:t>
            </a:r>
          </a:p>
          <a:p>
            <a:r>
              <a:rPr lang="en-US" altLang="zh-CN" dirty="0" smtClean="0"/>
              <a:t> </a:t>
            </a:r>
            <a:r>
              <a:rPr lang="en-US" altLang="zh-CN" dirty="0"/>
              <a:t>helps application development and IT operations teams create and deploy apps </a:t>
            </a:r>
            <a:endParaRPr lang="en-US" altLang="zh-CN" dirty="0" smtClean="0"/>
          </a:p>
          <a:p>
            <a:r>
              <a:rPr lang="en-US" altLang="zh-CN" dirty="0" smtClean="0"/>
              <a:t>with </a:t>
            </a:r>
            <a:r>
              <a:rPr lang="en-US" altLang="zh-CN" dirty="0"/>
              <a:t>the speed and consistency that business demands.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5971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885776" y="855266"/>
            <a:ext cx="6947656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容灾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029792" y="2583458"/>
            <a:ext cx="2404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High </a:t>
            </a:r>
            <a:r>
              <a:rPr lang="en-US" altLang="zh-CN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Availability</a:t>
            </a:r>
            <a:endParaRPr lang="zh-CN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10112" y="3591570"/>
            <a:ext cx="2396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双</a:t>
            </a:r>
            <a:r>
              <a:rPr lang="zh-CN" altLang="en-US" dirty="0" smtClean="0"/>
              <a:t>活（</a:t>
            </a:r>
            <a:r>
              <a:rPr lang="en-US" altLang="zh-CN" dirty="0" smtClean="0"/>
              <a:t>backup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42360" y="4902522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容灾（机房层面）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789238" y="5967834"/>
            <a:ext cx="3652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Fault </a:t>
            </a:r>
            <a:r>
              <a:rPr lang="en-US" altLang="zh-CN" dirty="0" smtClean="0"/>
              <a:t>Tolerant</a:t>
            </a:r>
            <a:r>
              <a:rPr lang="zh-CN" altLang="en-US" dirty="0" smtClean="0"/>
              <a:t>（机器级）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3118024" y="3045123"/>
            <a:ext cx="648072" cy="5464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5422280" y="4053235"/>
            <a:ext cx="1152128" cy="6904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8086576" y="5535786"/>
            <a:ext cx="108012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12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885776" y="855266"/>
            <a:ext cx="6947656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敏捷开发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173808" y="272747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工具级别</a:t>
            </a:r>
            <a:endParaRPr lang="zh-CN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66096" y="359157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开发模式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68565" y="445566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商务模式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2589580" y="3189139"/>
            <a:ext cx="888484" cy="4024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5350272" y="4053235"/>
            <a:ext cx="918293" cy="4024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92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工作\0530\银色系列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170" y="0"/>
            <a:ext cx="13030969" cy="864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13"/>
          <p:cNvSpPr txBox="1"/>
          <p:nvPr/>
        </p:nvSpPr>
        <p:spPr>
          <a:xfrm>
            <a:off x="5134248" y="3308902"/>
            <a:ext cx="3096344" cy="1602116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96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Q&amp;A</a:t>
            </a:r>
            <a:endParaRPr lang="zh-CN" altLang="en-US" sz="96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7"/>
          <p:cNvSpPr txBox="1"/>
          <p:nvPr/>
        </p:nvSpPr>
        <p:spPr>
          <a:xfrm>
            <a:off x="4413" y="2393202"/>
            <a:ext cx="2465493" cy="886284"/>
          </a:xfrm>
          <a:prstGeom prst="rect">
            <a:avLst/>
          </a:prstGeom>
          <a:noFill/>
        </p:spPr>
        <p:txBody>
          <a:bodyPr wrap="none" lIns="123581" tIns="61791" rIns="123581" bIns="61791" rtlCol="0">
            <a:noAutofit/>
          </a:bodyPr>
          <a:lstStyle/>
          <a:p>
            <a:endParaRPr lang="zh-CN" altLang="en-US" sz="10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540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E:\工作\0530\银色系列\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158" y="-1"/>
            <a:ext cx="13017958" cy="863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 err="1"/>
              <a:t>OpenShift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1657163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040" y="1791370"/>
            <a:ext cx="9313863" cy="642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12" y="1791370"/>
            <a:ext cx="8189913" cy="605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610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/>
              <a:t>Cloud Foundry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1657163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52" y="1749424"/>
            <a:ext cx="5998427" cy="3714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6136" y="1435493"/>
            <a:ext cx="8113713" cy="687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656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 err="1"/>
              <a:t>Cloudify</a:t>
            </a:r>
            <a:endParaRPr lang="en-US" altLang="zh-CN" sz="44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1657163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245816" y="2007395"/>
            <a:ext cx="1058517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Cloudify</a:t>
            </a:r>
            <a:r>
              <a:rPr lang="en-US" altLang="zh-CN" dirty="0"/>
              <a:t> </a:t>
            </a:r>
            <a:r>
              <a:rPr lang="zh-CN" altLang="en-US" dirty="0"/>
              <a:t>是一个云应用的编排系统，可让你的应用自动化的在各种不同的云上方便的部署。</a:t>
            </a:r>
            <a:r>
              <a:rPr lang="en-US" altLang="zh-CN" dirty="0" err="1"/>
              <a:t>Cloudify</a:t>
            </a:r>
            <a:r>
              <a:rPr lang="en-US" altLang="zh-CN" dirty="0"/>
              <a:t> </a:t>
            </a:r>
            <a:r>
              <a:rPr lang="zh-CN" altLang="en-US" dirty="0"/>
              <a:t>提供：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基础架构安装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应用安装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应用更新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基础架构更新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持续部署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故障自动恢复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规模自动伸缩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/>
              <a:t>Cloudify</a:t>
            </a:r>
            <a:r>
              <a:rPr lang="en-US" altLang="zh-CN" dirty="0"/>
              <a:t> </a:t>
            </a:r>
            <a:r>
              <a:rPr lang="zh-CN" altLang="en-US" dirty="0"/>
              <a:t>可在任意环境下工作，包括 </a:t>
            </a:r>
            <a:r>
              <a:rPr lang="en-US" altLang="zh-CN" dirty="0" err="1"/>
              <a:t>IaaS</a:t>
            </a:r>
            <a:r>
              <a:rPr lang="zh-CN" altLang="en-US" dirty="0"/>
              <a:t>、虚拟化和非虚拟化环境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/>
              <a:t>Cloudify</a:t>
            </a:r>
            <a:r>
              <a:rPr lang="en-US" altLang="zh-CN" dirty="0"/>
              <a:t> </a:t>
            </a:r>
            <a:r>
              <a:rPr lang="zh-CN" altLang="en-US" dirty="0"/>
              <a:t>可使用你喜好的工具执行自动化过程，从 </a:t>
            </a:r>
            <a:r>
              <a:rPr lang="en-US" altLang="zh-CN" dirty="0"/>
              <a:t>Shell </a:t>
            </a:r>
            <a:r>
              <a:rPr lang="zh-CN" altLang="en-US" dirty="0"/>
              <a:t>到 </a:t>
            </a:r>
            <a:r>
              <a:rPr lang="en-US" altLang="zh-CN" dirty="0"/>
              <a:t>Chef</a:t>
            </a:r>
            <a:r>
              <a:rPr lang="zh-CN" altLang="en-US" dirty="0"/>
              <a:t>、</a:t>
            </a:r>
            <a:r>
              <a:rPr lang="en-US" altLang="zh-CN" dirty="0"/>
              <a:t>Puppet </a:t>
            </a:r>
            <a:r>
              <a:rPr lang="zh-CN" altLang="en-US" dirty="0"/>
              <a:t>等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/>
              <a:t>Cloudify</a:t>
            </a:r>
            <a:r>
              <a:rPr lang="en-US" altLang="zh-CN" dirty="0"/>
              <a:t> </a:t>
            </a:r>
            <a:r>
              <a:rPr lang="zh-CN" altLang="en-US" dirty="0"/>
              <a:t>可使用任意监控工具对应用进行监控</a:t>
            </a:r>
          </a:p>
        </p:txBody>
      </p:sp>
    </p:spTree>
    <p:extLst>
      <p:ext uri="{BB962C8B-B14F-4D97-AF65-F5344CB8AC3E}">
        <p14:creationId xmlns:p14="http://schemas.microsoft.com/office/powerpoint/2010/main" val="254435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 err="1"/>
              <a:t>Cloudify</a:t>
            </a:r>
            <a:endParaRPr lang="en-US" altLang="zh-CN" sz="44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1657163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596" y="1855133"/>
            <a:ext cx="11188428" cy="5150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3903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 err="1"/>
              <a:t>Deis</a:t>
            </a:r>
            <a:endParaRPr lang="en-US" altLang="zh-CN" sz="44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1657163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396341" y="1863378"/>
            <a:ext cx="83637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Deis</a:t>
            </a:r>
            <a:r>
              <a:rPr lang="en-US" altLang="zh-CN" dirty="0"/>
              <a:t> builds powerful, open source tools that make it easy for teams to create and manage applications on </a:t>
            </a:r>
            <a:r>
              <a:rPr lang="en-US" altLang="zh-CN" dirty="0" err="1"/>
              <a:t>Kubernetes</a:t>
            </a:r>
            <a:r>
              <a:rPr lang="en-US" altLang="zh-CN" dirty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09912" y="5967834"/>
            <a:ext cx="3010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架构参考参考</a:t>
            </a:r>
            <a:r>
              <a:rPr lang="en-US" altLang="zh-CN" dirty="0" err="1" smtClean="0"/>
              <a:t>Heroku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658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 err="1"/>
              <a:t>Stackato</a:t>
            </a:r>
            <a:endParaRPr lang="en-US" altLang="zh-CN" sz="44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1657163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389832" y="2223418"/>
            <a:ext cx="37176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基于</a:t>
            </a:r>
            <a:r>
              <a:rPr lang="en-US" altLang="zh-CN" dirty="0"/>
              <a:t>Cloud Foundry</a:t>
            </a:r>
            <a:r>
              <a:rPr lang="zh-CN" altLang="en-US" dirty="0"/>
              <a:t>的</a:t>
            </a:r>
            <a:r>
              <a:rPr lang="en-US" altLang="zh-CN" dirty="0" err="1"/>
              <a:t>PaaS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422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气流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气流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气流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3010</TotalTime>
  <Words>1353</Words>
  <Application>Microsoft Office PowerPoint</Application>
  <PresentationFormat>自定义</PresentationFormat>
  <Paragraphs>389</Paragraphs>
  <Slides>33</Slides>
  <Notes>26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气流</vt:lpstr>
      <vt:lpstr>Paas架构设计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xlwang</dc:creator>
  <cp:lastModifiedBy>Windows 用户</cp:lastModifiedBy>
  <cp:revision>237</cp:revision>
  <dcterms:created xsi:type="dcterms:W3CDTF">2016-06-16T07:41:00Z</dcterms:created>
  <dcterms:modified xsi:type="dcterms:W3CDTF">2017-04-16T13:09:05Z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