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32"/>
  </p:notesMasterIdLst>
  <p:sldIdLst>
    <p:sldId id="256" r:id="rId2"/>
    <p:sldId id="286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309" r:id="rId14"/>
    <p:sldId id="266" r:id="rId15"/>
    <p:sldId id="280" r:id="rId16"/>
    <p:sldId id="313" r:id="rId17"/>
    <p:sldId id="310" r:id="rId18"/>
    <p:sldId id="311" r:id="rId19"/>
    <p:sldId id="312" r:id="rId20"/>
    <p:sldId id="308" r:id="rId21"/>
    <p:sldId id="268" r:id="rId22"/>
    <p:sldId id="288" r:id="rId23"/>
    <p:sldId id="289" r:id="rId24"/>
    <p:sldId id="301" r:id="rId25"/>
    <p:sldId id="303" r:id="rId26"/>
    <p:sldId id="304" r:id="rId27"/>
    <p:sldId id="305" r:id="rId28"/>
    <p:sldId id="306" r:id="rId29"/>
    <p:sldId id="279" r:id="rId30"/>
    <p:sldId id="264" r:id="rId31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3" d="100"/>
          <a:sy n="83" d="100"/>
        </p:scale>
        <p:origin x="-1350" y="-90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Salesforce.com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flynn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Hewlett Packard Enterprise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hpe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OpenNebula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1935386"/>
            <a:ext cx="54292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12884" y="4887714"/>
            <a:ext cx="10618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OpenNebula</a:t>
            </a:r>
            <a:r>
              <a:rPr lang="zh-CN" altLang="en-US" dirty="0"/>
              <a:t>是一款为云计算而打造的开源工具箱。它允许你与</a:t>
            </a:r>
            <a:r>
              <a:rPr lang="en-US" altLang="zh-CN" dirty="0" err="1"/>
              <a:t>Xen</a:t>
            </a:r>
            <a:r>
              <a:rPr lang="zh-CN" altLang="en-US" dirty="0"/>
              <a:t>，</a:t>
            </a:r>
            <a:r>
              <a:rPr lang="en-US" altLang="zh-CN" dirty="0"/>
              <a:t>KVM</a:t>
            </a:r>
            <a:r>
              <a:rPr lang="zh-CN" altLang="en-US" dirty="0"/>
              <a:t>或</a:t>
            </a:r>
            <a:r>
              <a:rPr lang="en-US" altLang="zh-CN" dirty="0"/>
              <a:t>VMware ESX</a:t>
            </a:r>
            <a:r>
              <a:rPr lang="zh-CN" altLang="en-US" dirty="0"/>
              <a:t>一起建立和管理私有云，同时还提供</a:t>
            </a:r>
            <a:r>
              <a:rPr lang="en-US" altLang="zh-CN" dirty="0" err="1"/>
              <a:t>Deltacloud</a:t>
            </a:r>
            <a:r>
              <a:rPr lang="zh-CN" altLang="en-US" dirty="0"/>
              <a:t>适配器与</a:t>
            </a:r>
            <a:r>
              <a:rPr lang="en-US" altLang="zh-CN" dirty="0"/>
              <a:t>Amazon EC2</a:t>
            </a:r>
            <a:r>
              <a:rPr lang="zh-CN" altLang="en-US" dirty="0"/>
              <a:t>相配合来管理混合云。除了像</a:t>
            </a:r>
            <a:r>
              <a:rPr lang="en-US" altLang="zh-CN" dirty="0"/>
              <a:t>Amazon</a:t>
            </a:r>
            <a:r>
              <a:rPr lang="zh-CN" altLang="en-US" dirty="0"/>
              <a:t>一样的商业云服务提供商，在不同</a:t>
            </a:r>
            <a:r>
              <a:rPr lang="en-US" altLang="zh-CN" dirty="0" err="1"/>
              <a:t>OpenNebula</a:t>
            </a:r>
            <a:r>
              <a:rPr lang="zh-CN" altLang="en-US" dirty="0"/>
              <a:t>实例上运行私有云的</a:t>
            </a:r>
            <a:r>
              <a:rPr lang="en-US" altLang="zh-CN" dirty="0"/>
              <a:t>Amazon</a:t>
            </a:r>
            <a:r>
              <a:rPr lang="zh-CN" altLang="en-US" dirty="0"/>
              <a:t>合作伙伴也同样可以作为远程云服务供应商。</a:t>
            </a:r>
          </a:p>
        </p:txBody>
      </p:sp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Heroku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1657163"/>
            <a:ext cx="6368703" cy="629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28" y="3591570"/>
            <a:ext cx="3629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开</a:t>
            </a:r>
            <a:r>
              <a:rPr lang="zh-CN" altLang="en-US" sz="4400" dirty="0" smtClean="0"/>
              <a:t>源框架的思考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7784" y="2223418"/>
            <a:ext cx="108141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给了我们什么？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开发环境（开发工具包）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运维自动化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基础设施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新</a:t>
            </a:r>
            <a:r>
              <a:rPr lang="zh-CN" altLang="en-US" sz="1800" dirty="0" smtClean="0"/>
              <a:t>的开发运维模式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Z</a:t>
            </a:r>
            <a:r>
              <a:rPr lang="zh-CN" altLang="en-US" sz="1800" dirty="0" smtClean="0"/>
              <a:t>目标是支持敏捷开发、自动实现弹性扩展、封装解决通用问题（安全、权限、数据处理、日志等等）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 smtClean="0"/>
              <a:t>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现成可用，成本低，好招人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标准化，跟着主版本更新新功能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方案可行性风险不大</a:t>
            </a:r>
            <a:endParaRPr lang="en-US" altLang="zh-CN" sz="1800" dirty="0"/>
          </a:p>
          <a:p>
            <a:r>
              <a:rPr lang="zh-CN" altLang="en-US" sz="1800" dirty="0" smtClean="0"/>
              <a:t>坏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没有</a:t>
            </a:r>
            <a:r>
              <a:rPr lang="zh-CN" altLang="en-US" sz="1800" dirty="0" smtClean="0"/>
              <a:t>契合公司业务场景的非常好框架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语言层面公司需要从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转，不能契合这个过渡期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改造扩展困难，如需改造，翻源码工作量也很大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39724" y="6887388"/>
            <a:ext cx="1045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、采用或者参考轻量级框架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、扩展对现在产品的云支持的基础设施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云</a:t>
            </a:r>
            <a:r>
              <a:rPr lang="zh-CN" altLang="en-US" sz="4400" dirty="0" smtClean="0"/>
              <a:t>平台发展核心思想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295426"/>
            <a:ext cx="121001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技术由需求推动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000" dirty="0" smtClean="0"/>
              <a:t>平台的发展是个循序渐进的过程，需要结合实际业务需求量进行阶段性发展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过渡的设计只会使方案变得臃肿和难以实现，而实际使用只是一些很小的功能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每个发展阶段关注相应阶段的主要问题</a:t>
            </a:r>
            <a:endParaRPr lang="en-US" altLang="zh-CN" sz="2800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平台初期主要实现整合问题、平台接口、核心部件</a:t>
            </a:r>
            <a:endParaRPr lang="en-US" altLang="zh-CN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深化发展期需要深化组件、提高横向扩展能力、添加大数据、自动化等平台功能</a:t>
            </a:r>
            <a:endParaRPr lang="en-US" altLang="zh-CN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平台完成期，需要完成自动化、运行自治生态、智能化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需要整合现有资源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需要整合之前形成的产品、客户、技术资源</a:t>
            </a:r>
            <a:endParaRPr lang="en-US" altLang="zh-CN" sz="2800" dirty="0"/>
          </a:p>
          <a:p>
            <a:pPr lvl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34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总的应用架构愿景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0947" y="740799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单体应用</a:t>
            </a:r>
            <a:endParaRPr lang="en-US" altLang="zh-CN" dirty="0"/>
          </a:p>
          <a:p>
            <a:pPr algn="ctr"/>
            <a:r>
              <a:rPr lang="zh-CN" altLang="en-US" dirty="0"/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路由层（路由</a:t>
            </a:r>
            <a:r>
              <a:rPr lang="en-US" altLang="zh-CN" dirty="0" smtClean="0"/>
              <a:t>/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负载计算）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3688" y="1719362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0286763" y="1719362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1470952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管控中心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421386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大数据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配置中心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任务框架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分布式缓存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智慧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注册中心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管道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安全组件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5364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17238" y="4535455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任务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0436" y="524070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700" y="2637644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项目管理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220" y="3231530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集成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IDE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6220" y="3839679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持续集成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1700" y="4462413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持续部署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0216" y="5084740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自动化测试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6220" y="5679802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代码仓库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16" y="6191857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多语言支持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8717" y="2817664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多租户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94018" y="3715383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权限控制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398718" y="4693940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目录控制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3965" y="5641606"/>
            <a:ext cx="680133" cy="6144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安全监控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5696" y="6687914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CMDB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1868" y="2817664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平台日志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42960" y="3833556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1542960" y="517778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阶段计划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7561" y="2367434"/>
            <a:ext cx="302433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基础可用阶段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（弹性</a:t>
            </a:r>
            <a:r>
              <a:rPr lang="en-US" altLang="zh-CN" smtClean="0">
                <a:solidFill>
                  <a:schemeClr val="tx1"/>
                </a:solidFill>
              </a:rPr>
              <a:t>cna</a:t>
            </a:r>
            <a:r>
              <a:rPr lang="zh-CN" altLang="en-US" smtClean="0">
                <a:solidFill>
                  <a:schemeClr val="tx1"/>
                </a:solidFill>
              </a:rPr>
              <a:t>接口</a:t>
            </a:r>
            <a:r>
              <a:rPr lang="zh-CN" altLang="en-US" dirty="0" smtClean="0">
                <a:solidFill>
                  <a:schemeClr val="tx1"/>
                </a:solidFill>
              </a:rPr>
              <a:t>，通用设施接口）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54128" y="4356888"/>
            <a:ext cx="3636271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使用扩展阶段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（扩展大量功能工具，实现整体框架）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0592" y="6234856"/>
            <a:ext cx="38884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20" name="圆角右箭头 19"/>
          <p:cNvSpPr/>
          <p:nvPr/>
        </p:nvSpPr>
        <p:spPr>
          <a:xfrm rot="4487039">
            <a:off x="4247893" y="307980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rot="4487039">
            <a:off x="8064317" y="491558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当前云架构（框架形成阶段）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54572" y="1885299"/>
            <a:ext cx="8640960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3679" y="716380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基础设施层（虚拟机）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58628" y="5546505"/>
            <a:ext cx="756084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系统层：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58628" y="4130371"/>
            <a:ext cx="7632848" cy="1139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基础组件层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58627" y="2809915"/>
            <a:ext cx="7595951" cy="12356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54572" y="953923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、移动）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941888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07300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22008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74136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24984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42720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报文服务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58628" y="2029315"/>
            <a:ext cx="336197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负载均衡（硬负载）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45430" y="2029315"/>
            <a:ext cx="4046046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ＡＰＩ网关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946308" y="3321037"/>
            <a:ext cx="1297725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87901" y="3321037"/>
            <a:ext cx="1297725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ＪＡＶＡ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67784" y="3321037"/>
            <a:ext cx="1297725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Ｗｉｎ服务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97579" y="3310101"/>
            <a:ext cx="169020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Ａｐｉ接口服务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年架构总体（深化发展阶段）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78630" y="1700364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7737" y="7388996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82686" y="6020844"/>
            <a:ext cx="3391594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弹性层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err="1" smtClean="0">
                <a:solidFill>
                  <a:srgbClr val="FF0000"/>
                </a:solidFill>
              </a:rPr>
              <a:t>linux+docker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3086" y="6020844"/>
            <a:ext cx="417646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86942" y="2636468"/>
            <a:ext cx="2376264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82686" y="2655466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79230" y="2636468"/>
            <a:ext cx="2880320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单体应用</a:t>
            </a:r>
            <a:endParaRPr lang="en-US" altLang="zh-CN" dirty="0">
              <a:solidFill>
                <a:srgbClr val="FFFF00"/>
              </a:solidFill>
            </a:endParaRP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2682686" y="1844380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路由层（路由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缓存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负载计算）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78630" y="768988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用户终端（网页、移动、客户系统）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10478" y="1700364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1003553" y="1700364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5138176" y="314052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大数据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30958" y="372415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负载均衡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38176" y="429265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配置中心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30958" y="486871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单点登录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75074" y="314052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任务框架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75074" y="3716588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日志中心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83210" y="429939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分布式数据库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75074" y="486871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分布式缓存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38176" y="542578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分布式文件系统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55642" y="540877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管道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2726" y="314052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00"/>
                </a:solidFill>
              </a:rPr>
              <a:t>Web</a:t>
            </a:r>
            <a:r>
              <a:rPr lang="zh-CN" altLang="en-US" sz="1400" dirty="0" smtClean="0">
                <a:solidFill>
                  <a:srgbClr val="FFFF00"/>
                </a:solidFill>
              </a:rPr>
              <a:t>应用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47226" y="3867351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</a:rPr>
              <a:t>API</a:t>
            </a:r>
            <a:r>
              <a:rPr lang="zh-CN" altLang="en-US" sz="1400" dirty="0" smtClean="0">
                <a:solidFill>
                  <a:srgbClr val="FFFF00"/>
                </a:solidFill>
              </a:rPr>
              <a:t>应用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47226" y="4544680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00"/>
                </a:solidFill>
              </a:rPr>
              <a:t>任务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3010" y="2960504"/>
            <a:ext cx="1008112" cy="684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持续集成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5826" y="3860603"/>
            <a:ext cx="1008112" cy="5828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持续部署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822" y="4652692"/>
            <a:ext cx="1080120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自动化测试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822" y="5500649"/>
            <a:ext cx="1008112" cy="736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代码仓库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5507" y="2798666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多租户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110808" y="3696385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权限控制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115508" y="4674942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目录控制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五年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架构总体（平台级）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0947" y="740799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基础设施层（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弹性层</a:t>
            </a:r>
            <a:r>
              <a:rPr lang="en-US" altLang="zh-CN" dirty="0" smtClean="0">
                <a:solidFill>
                  <a:srgbClr val="FFFF00"/>
                </a:solidFill>
              </a:rPr>
              <a:t/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en-US" altLang="zh-CN" dirty="0" err="1" smtClean="0">
                <a:solidFill>
                  <a:srgbClr val="FFFF00"/>
                </a:solidFill>
              </a:rPr>
              <a:t>linux+docker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非弹性层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linux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en-US" altLang="zh-CN" dirty="0" err="1" smtClean="0">
                <a:solidFill>
                  <a:srgbClr val="FFFF00"/>
                </a:solidFill>
              </a:rPr>
              <a:t>windowServer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单体应用</a:t>
            </a:r>
            <a:endParaRPr lang="en-US" altLang="zh-CN" dirty="0">
              <a:solidFill>
                <a:srgbClr val="FFFF00"/>
              </a:solidFill>
            </a:endParaRP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路由层（路由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缓存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负载计算）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3688" y="1719362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0286763" y="1719362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1470952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管控中心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421386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大数据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负载均衡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配置中心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单点登录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任务框架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日志中心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分布式数据库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分布式缓存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智慧</a:t>
            </a:r>
            <a:r>
              <a:rPr lang="zh-CN" altLang="en-US" sz="1200" dirty="0" smtClean="0">
                <a:solidFill>
                  <a:srgbClr val="FF0000"/>
                </a:solidFill>
              </a:rPr>
              <a:t>组件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注册中心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分布式文件系统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管道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安全组件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00"/>
                </a:solidFill>
              </a:rPr>
              <a:t>Web</a:t>
            </a:r>
            <a:r>
              <a:rPr lang="zh-CN" altLang="en-US" sz="1400" dirty="0" smtClean="0">
                <a:solidFill>
                  <a:srgbClr val="FFFF00"/>
                </a:solidFill>
              </a:rPr>
              <a:t>应用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5364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数据应用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17238" y="4535455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00"/>
                </a:solidFill>
              </a:rPr>
              <a:t>任务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0436" y="524070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微服务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700" y="2637644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项目管理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220" y="3231530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集成</a:t>
            </a:r>
            <a:r>
              <a:rPr lang="en-US" altLang="zh-CN" sz="1600" dirty="0" smtClean="0">
                <a:solidFill>
                  <a:srgbClr val="FF0000"/>
                </a:solidFill>
              </a:rPr>
              <a:t>IDE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6220" y="3839679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持续集成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1700" y="4462413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持续部署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0216" y="5084740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自动化测试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6220" y="5679802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代码仓库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16" y="6191857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多语言支持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8717" y="2817664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多租户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94018" y="3715383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</a:rPr>
              <a:t>权限控制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398718" y="4693940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</a:rPr>
              <a:t>目录控制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3965" y="5641606"/>
            <a:ext cx="680133" cy="6144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安全监控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5696" y="6687914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CMDB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1868" y="2817664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平台日志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42960" y="3833556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1542960" y="517778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11758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4481111"/>
            <a:ext cx="6248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3137" y="5607794"/>
            <a:ext cx="65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?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1720" y="890092"/>
            <a:ext cx="259886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内部数据抓取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94088" y="2871490"/>
            <a:ext cx="1224136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数据仓库及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6497" y="3591570"/>
            <a:ext cx="122413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大数据引擎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26536" y="1395326"/>
            <a:ext cx="2592288" cy="6768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4734" y="1394148"/>
            <a:ext cx="1040866" cy="622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PC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650" y="2114228"/>
            <a:ext cx="1026950" cy="4692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webAPP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3888" y="1753010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采集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4734" y="2635615"/>
            <a:ext cx="1040866" cy="505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888" y="2914700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日志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720" y="3951610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外部数据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4734" y="4455666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爬虫</a:t>
            </a:r>
          </a:p>
        </p:txBody>
      </p:sp>
      <p:sp>
        <p:nvSpPr>
          <p:cNvPr id="16" name="矩形 15"/>
          <p:cNvSpPr/>
          <p:nvPr/>
        </p:nvSpPr>
        <p:spPr>
          <a:xfrm>
            <a:off x="1682490" y="4455666"/>
            <a:ext cx="1088503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政府网站数据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696" y="5463778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业务系统数据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0696" y="6853088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平台运行监控中心数据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1735084">
            <a:off x="3077200" y="3346886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735084">
            <a:off x="3154145" y="4473962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20245050">
            <a:off x="3159105" y="5986130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0245050">
            <a:off x="3152460" y="7010217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062240" y="4962806"/>
            <a:ext cx="504056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078464" y="4972732"/>
            <a:ext cx="504056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13702" y="1692118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营销分析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13702" y="2492590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客户分析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17940" y="3296472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平台安全分析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13702" y="4133172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非法行为分析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13702" y="4933644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平台运行控制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17940" y="5737526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内部管理分析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38904" y="2114228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系统巡检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013702" y="6573596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8650" y="3186667"/>
            <a:ext cx="1026950" cy="505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调用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038904" y="3060559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决策系统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1038904" y="4058186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业务报表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1038904" y="5085147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维中心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10553876" y="4737356"/>
            <a:ext cx="378283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84946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开发运维方面：提供一些通用封装，统一解决了如高可用高并发容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安全等等问题、也解决了如缓存、文件存储、数据库、配置管理等等的问题。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运维上能够实现自动化运维，自动扩容等等常见的运维问题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敏捷开发的可能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低成本更高的效率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7417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支持界面个性化的门户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支持运行和开发的组件标准和工具集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支持线上开发和多种产品类型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支持多租户的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支持服务管理（多种服务、服务开通、外部对接）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支持线上业务监控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支持销售这一块（计费、推广等等）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支持统一用户权限管理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基础设施层搭建（考虑是否采用</a:t>
            </a:r>
            <a:r>
              <a:rPr lang="en-US" altLang="zh-CN" sz="1800" dirty="0" err="1" smtClean="0"/>
              <a:t>Iaas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还是自建）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容器仓库的搭建（多种镜像）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基础层搭建（如架构图）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err="1" smtClean="0"/>
              <a:t>Dcjet</a:t>
            </a:r>
            <a:r>
              <a:rPr lang="zh-CN" altLang="en-US" sz="1800" dirty="0" smtClean="0"/>
              <a:t>云原生应用接口定义和实现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云</a:t>
            </a:r>
            <a:r>
              <a:rPr lang="zh-CN" altLang="en-US" sz="1800" dirty="0" smtClean="0"/>
              <a:t>上服务上云前的改造（考虑云计算的误解）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安全中心搭建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开</a:t>
            </a:r>
            <a:r>
              <a:rPr lang="zh-CN" altLang="en-US" sz="1800" dirty="0" smtClean="0"/>
              <a:t>发运维中心搭建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路由层搭建（包括</a:t>
            </a:r>
            <a:r>
              <a:rPr lang="en-US" altLang="zh-CN" sz="1800" dirty="0" err="1" smtClean="0"/>
              <a:t>api</a:t>
            </a:r>
            <a:r>
              <a:rPr lang="zh-CN" altLang="en-US" sz="1800" dirty="0"/>
              <a:t>网关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PS</a:t>
            </a:r>
            <a:r>
              <a:rPr lang="zh-CN" altLang="en-US" sz="1800" dirty="0"/>
              <a:t>：其中每一项为任务大项，每一项都分阶段性、模块性开发发展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基础可用阶段</a:t>
            </a:r>
            <a:endParaRPr lang="zh-CN" alt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1938" y="2388546"/>
            <a:ext cx="174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适度的弹性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85389" y="3159522"/>
            <a:ext cx="58070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389" y="3999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可扩展的软件基础建设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990232" y="4671690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304" y="546377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适度的容灾和安全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438504" y="6255866"/>
            <a:ext cx="13681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26536" y="711996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敏捷开发和半自动运维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5776" y="2655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单体应用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48" y="28862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垂直分割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2280" y="36635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负载均衡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8504" y="45996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弹性计算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69952" y="2886298"/>
            <a:ext cx="792088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846216" y="3231530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78464" y="4125243"/>
            <a:ext cx="576064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软件基础设施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462840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325936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LB</a:t>
            </a:r>
          </a:p>
        </p:txBody>
      </p:sp>
      <p:sp>
        <p:nvSpPr>
          <p:cNvPr id="15" name="矩形 14"/>
          <p:cNvSpPr/>
          <p:nvPr/>
        </p:nvSpPr>
        <p:spPr>
          <a:xfrm>
            <a:off x="232593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581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SSO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854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423500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4081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250266" y="324434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Dis-Cache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84345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769965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23500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 Storage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27649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769965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887866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286432" y="52665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91552" y="3879602"/>
            <a:ext cx="666632" cy="646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22480" y="5148545"/>
            <a:ext cx="864096" cy="62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102800" y="6363878"/>
            <a:ext cx="3600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容灾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29792" y="2583458"/>
            <a:ext cx="240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0112" y="359157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活（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42360" y="49025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容灾（机房层面）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89238" y="5967834"/>
            <a:ext cx="365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Fault </a:t>
            </a:r>
            <a:r>
              <a:rPr lang="en-US" altLang="zh-CN" dirty="0" smtClean="0"/>
              <a:t>Tolerant</a:t>
            </a:r>
            <a:r>
              <a:rPr lang="zh-CN" altLang="en-US" dirty="0" smtClean="0"/>
              <a:t>（机器级）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118024" y="3045123"/>
            <a:ext cx="648072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22280" y="4053235"/>
            <a:ext cx="1152128" cy="69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86576" y="5535786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敏捷开发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727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工具级别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6096" y="35915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开发模式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8565" y="44556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商务模式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89580" y="3189139"/>
            <a:ext cx="888484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50272" y="4053235"/>
            <a:ext cx="918293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8" y="1791370"/>
            <a:ext cx="1167606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4618" y="6759922"/>
            <a:ext cx="1162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Built with proven open source technologies, Red Hat </a:t>
            </a:r>
            <a:r>
              <a:rPr lang="en-US" altLang="zh-CN" dirty="0" err="1"/>
              <a:t>OpenShift</a:t>
            </a:r>
            <a:r>
              <a:rPr lang="en-US" altLang="zh-CN" dirty="0"/>
              <a:t> Container </a:t>
            </a:r>
            <a:r>
              <a:rPr lang="en-US" altLang="zh-CN" dirty="0" smtClean="0"/>
              <a:t>Platform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helps application development and IT operations teams create and deploy apps 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speed and consistency that business demands.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9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40" y="1791370"/>
            <a:ext cx="9313863" cy="64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2" y="1791370"/>
            <a:ext cx="8189913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/>
              <a:t>Cloud Foundry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" y="1749424"/>
            <a:ext cx="5998427" cy="371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36" y="1435493"/>
            <a:ext cx="8113713" cy="687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5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45816" y="2007395"/>
            <a:ext cx="10585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是一个云应用的编排系统，可让你的应用自动化的在各种不同的云上方便的部署。</a:t>
            </a: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提供：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持续部署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故障自动恢复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规模自动伸缩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可在任意环境下工作，包括 </a:t>
            </a:r>
            <a:r>
              <a:rPr lang="en-US" altLang="zh-CN" dirty="0" err="1"/>
              <a:t>IaaS</a:t>
            </a:r>
            <a:r>
              <a:rPr lang="zh-CN" altLang="en-US" dirty="0"/>
              <a:t>、虚拟化和非虚拟化环境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可使用你喜好的工具执行自动化过程，从 </a:t>
            </a:r>
            <a:r>
              <a:rPr lang="en-US" altLang="zh-CN" dirty="0"/>
              <a:t>Shell </a:t>
            </a:r>
            <a:r>
              <a:rPr lang="zh-CN" altLang="en-US" dirty="0"/>
              <a:t>到 </a:t>
            </a:r>
            <a:r>
              <a:rPr lang="en-US" altLang="zh-CN" dirty="0"/>
              <a:t>Chef</a:t>
            </a:r>
            <a:r>
              <a:rPr lang="zh-CN" altLang="en-US" dirty="0"/>
              <a:t>、</a:t>
            </a:r>
            <a:r>
              <a:rPr lang="en-US" altLang="zh-CN" dirty="0"/>
              <a:t>Puppet </a:t>
            </a:r>
            <a:r>
              <a:rPr lang="zh-CN" altLang="en-US" dirty="0"/>
              <a:t>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可使用任意监控工具对应用进行监控</a:t>
            </a:r>
          </a:p>
        </p:txBody>
      </p:sp>
    </p:spTree>
    <p:extLst>
      <p:ext uri="{BB962C8B-B14F-4D97-AF65-F5344CB8AC3E}">
        <p14:creationId xmlns:p14="http://schemas.microsoft.com/office/powerpoint/2010/main" val="25443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6" y="1855133"/>
            <a:ext cx="11188428" cy="515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9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Deis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96341" y="1863378"/>
            <a:ext cx="836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Deis</a:t>
            </a:r>
            <a:r>
              <a:rPr lang="en-US" altLang="zh-CN" dirty="0"/>
              <a:t> builds powerful, open source tools that make it easy for teams to create and manage applications on </a:t>
            </a:r>
            <a:r>
              <a:rPr lang="en-US" altLang="zh-CN" dirty="0" err="1"/>
              <a:t>Kubernetes</a:t>
            </a:r>
            <a:r>
              <a:rPr lang="en-US" altLang="zh-CN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9912" y="5967834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架构参考参考</a:t>
            </a:r>
            <a:r>
              <a:rPr lang="en-US" altLang="zh-CN" dirty="0" err="1" smtClean="0"/>
              <a:t>Heroku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Stackato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9832" y="2223418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Cloud Foundry</a:t>
            </a:r>
            <a:r>
              <a:rPr lang="zh-CN" altLang="en-US" dirty="0"/>
              <a:t>的</a:t>
            </a:r>
            <a:r>
              <a:rPr lang="en-US" altLang="zh-CN" dirty="0" err="1"/>
              <a:t>PaaS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3034</TotalTime>
  <Words>1222</Words>
  <Application>Microsoft Office PowerPoint</Application>
  <PresentationFormat>自定义</PresentationFormat>
  <Paragraphs>355</Paragraphs>
  <Slides>30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245</cp:revision>
  <dcterms:created xsi:type="dcterms:W3CDTF">2016-06-16T07:41:00Z</dcterms:created>
  <dcterms:modified xsi:type="dcterms:W3CDTF">2017-04-16T23:41:53Z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