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1"/>
  </p:notesMasterIdLst>
  <p:sldIdLst>
    <p:sldId id="256" r:id="rId2"/>
    <p:sldId id="286" r:id="rId3"/>
    <p:sldId id="300" r:id="rId4"/>
    <p:sldId id="309" r:id="rId5"/>
    <p:sldId id="266" r:id="rId6"/>
    <p:sldId id="280" r:id="rId7"/>
    <p:sldId id="313" r:id="rId8"/>
    <p:sldId id="314" r:id="rId9"/>
    <p:sldId id="310" r:id="rId10"/>
    <p:sldId id="311" r:id="rId11"/>
    <p:sldId id="312" r:id="rId12"/>
    <p:sldId id="308" r:id="rId13"/>
    <p:sldId id="268" r:id="rId14"/>
    <p:sldId id="288" r:id="rId15"/>
    <p:sldId id="289" r:id="rId16"/>
    <p:sldId id="301" r:id="rId17"/>
    <p:sldId id="304" r:id="rId18"/>
    <p:sldId id="279" r:id="rId19"/>
    <p:sldId id="264" r:id="rId20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70" d="100"/>
          <a:sy n="70" d="100"/>
        </p:scale>
        <p:origin x="-120" y="-168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年架构总体（深化发展阶段）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893888" y="2439442"/>
            <a:ext cx="8424936" cy="5355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1682" y="7912051"/>
            <a:ext cx="8640960" cy="522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基础设施层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6631" y="6570950"/>
            <a:ext cx="3391594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弹性层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linux+docker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7031" y="6570950"/>
            <a:ext cx="4176464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非弹性层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linux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windowServer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90887" y="3186574"/>
            <a:ext cx="237626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基础层</a:t>
            </a:r>
          </a:p>
        </p:txBody>
      </p:sp>
      <p:sp>
        <p:nvSpPr>
          <p:cNvPr id="14" name="矩形 13"/>
          <p:cNvSpPr/>
          <p:nvPr/>
        </p:nvSpPr>
        <p:spPr>
          <a:xfrm>
            <a:off x="2286631" y="3205572"/>
            <a:ext cx="2088232" cy="3293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CNAs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83175" y="3186574"/>
            <a:ext cx="2880320" cy="33123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单体应用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2286631" y="2583458"/>
            <a:ext cx="7776864" cy="45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路由层（路由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缓存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负载计算）</a:t>
            </a:r>
          </a:p>
        </p:txBody>
      </p:sp>
      <p:sp>
        <p:nvSpPr>
          <p:cNvPr id="24" name="矩形 23"/>
          <p:cNvSpPr/>
          <p:nvPr/>
        </p:nvSpPr>
        <p:spPr>
          <a:xfrm>
            <a:off x="1818226" y="787986"/>
            <a:ext cx="8640067" cy="4324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用户终端（网页、移动、客户系统）</a:t>
            </a:r>
          </a:p>
        </p:txBody>
      </p:sp>
      <p:sp>
        <p:nvSpPr>
          <p:cNvPr id="26" name="矩形 25"/>
          <p:cNvSpPr/>
          <p:nvPr/>
        </p:nvSpPr>
        <p:spPr>
          <a:xfrm>
            <a:off x="589242" y="2439442"/>
            <a:ext cx="1087456" cy="5355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>
                <a:solidFill>
                  <a:schemeClr val="accent4">
                    <a:lumMod val="50000"/>
                  </a:schemeClr>
                </a:solidFill>
              </a:rPr>
              <a:t>开发运维中心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03429" y="2439442"/>
            <a:ext cx="936104" cy="5361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安全中心</a:t>
            </a:r>
          </a:p>
        </p:txBody>
      </p:sp>
      <p:sp>
        <p:nvSpPr>
          <p:cNvPr id="30" name="矩形 29"/>
          <p:cNvSpPr/>
          <p:nvPr/>
        </p:nvSpPr>
        <p:spPr>
          <a:xfrm>
            <a:off x="4742121" y="3690630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</a:rPr>
              <a:t>大数据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34903" y="427426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负载均衡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42121" y="4842758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配置中心</a:t>
            </a:r>
          </a:p>
        </p:txBody>
      </p:sp>
      <p:sp>
        <p:nvSpPr>
          <p:cNvPr id="45" name="矩形 44"/>
          <p:cNvSpPr/>
          <p:nvPr/>
        </p:nvSpPr>
        <p:spPr>
          <a:xfrm>
            <a:off x="4734903" y="54188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单点登录</a:t>
            </a:r>
          </a:p>
        </p:txBody>
      </p:sp>
      <p:sp>
        <p:nvSpPr>
          <p:cNvPr id="46" name="矩形 45"/>
          <p:cNvSpPr/>
          <p:nvPr/>
        </p:nvSpPr>
        <p:spPr>
          <a:xfrm>
            <a:off x="5779019" y="3690630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任务框架</a:t>
            </a:r>
          </a:p>
        </p:txBody>
      </p:sp>
      <p:sp>
        <p:nvSpPr>
          <p:cNvPr id="47" name="矩形 46"/>
          <p:cNvSpPr/>
          <p:nvPr/>
        </p:nvSpPr>
        <p:spPr>
          <a:xfrm>
            <a:off x="5779019" y="426669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日志中心</a:t>
            </a:r>
          </a:p>
        </p:txBody>
      </p:sp>
      <p:sp>
        <p:nvSpPr>
          <p:cNvPr id="48" name="矩形 47"/>
          <p:cNvSpPr/>
          <p:nvPr/>
        </p:nvSpPr>
        <p:spPr>
          <a:xfrm>
            <a:off x="5787155" y="4849505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分布式数据库</a:t>
            </a:r>
          </a:p>
        </p:txBody>
      </p:sp>
      <p:sp>
        <p:nvSpPr>
          <p:cNvPr id="50" name="矩形 49"/>
          <p:cNvSpPr/>
          <p:nvPr/>
        </p:nvSpPr>
        <p:spPr>
          <a:xfrm>
            <a:off x="5779019" y="5418822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分布式缓存</a:t>
            </a:r>
          </a:p>
        </p:txBody>
      </p:sp>
      <p:sp>
        <p:nvSpPr>
          <p:cNvPr id="56" name="矩形 55"/>
          <p:cNvSpPr/>
          <p:nvPr/>
        </p:nvSpPr>
        <p:spPr>
          <a:xfrm>
            <a:off x="4742121" y="5975888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分布式文件系统</a:t>
            </a:r>
          </a:p>
        </p:txBody>
      </p:sp>
      <p:sp>
        <p:nvSpPr>
          <p:cNvPr id="57" name="矩形 56"/>
          <p:cNvSpPr/>
          <p:nvPr/>
        </p:nvSpPr>
        <p:spPr>
          <a:xfrm>
            <a:off x="5759587" y="595888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管道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6671" y="3690630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Web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应用</a:t>
            </a:r>
          </a:p>
        </p:txBody>
      </p:sp>
      <p:sp>
        <p:nvSpPr>
          <p:cNvPr id="36" name="矩形 35"/>
          <p:cNvSpPr/>
          <p:nvPr/>
        </p:nvSpPr>
        <p:spPr>
          <a:xfrm>
            <a:off x="2651171" y="4417457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API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应用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51171" y="5094786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5508" y="3525592"/>
            <a:ext cx="974924" cy="6840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持续集成</a:t>
            </a:r>
          </a:p>
        </p:txBody>
      </p:sp>
      <p:sp>
        <p:nvSpPr>
          <p:cNvPr id="41" name="矩形 40"/>
          <p:cNvSpPr/>
          <p:nvPr/>
        </p:nvSpPr>
        <p:spPr>
          <a:xfrm>
            <a:off x="628914" y="4410709"/>
            <a:ext cx="1008112" cy="582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持续部署</a:t>
            </a:r>
          </a:p>
        </p:txBody>
      </p:sp>
      <p:sp>
        <p:nvSpPr>
          <p:cNvPr id="43" name="矩形 42"/>
          <p:cNvSpPr/>
          <p:nvPr/>
        </p:nvSpPr>
        <p:spPr>
          <a:xfrm>
            <a:off x="628914" y="5231214"/>
            <a:ext cx="100811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自动化测试</a:t>
            </a:r>
          </a:p>
        </p:txBody>
      </p:sp>
      <p:sp>
        <p:nvSpPr>
          <p:cNvPr id="49" name="矩形 48"/>
          <p:cNvSpPr/>
          <p:nvPr/>
        </p:nvSpPr>
        <p:spPr>
          <a:xfrm>
            <a:off x="648750" y="6050755"/>
            <a:ext cx="926792" cy="736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代码仓库</a:t>
            </a:r>
          </a:p>
        </p:txBody>
      </p:sp>
      <p:sp>
        <p:nvSpPr>
          <p:cNvPr id="5" name="矩形 4"/>
          <p:cNvSpPr/>
          <p:nvPr/>
        </p:nvSpPr>
        <p:spPr>
          <a:xfrm>
            <a:off x="10615383" y="3354938"/>
            <a:ext cx="680134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多租户</a:t>
            </a:r>
          </a:p>
        </p:txBody>
      </p:sp>
      <p:sp>
        <p:nvSpPr>
          <p:cNvPr id="53" name="矩形 52"/>
          <p:cNvSpPr/>
          <p:nvPr/>
        </p:nvSpPr>
        <p:spPr>
          <a:xfrm>
            <a:off x="10610684" y="4252657"/>
            <a:ext cx="720080" cy="714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权限控制</a:t>
            </a:r>
          </a:p>
        </p:txBody>
      </p:sp>
      <p:sp>
        <p:nvSpPr>
          <p:cNvPr id="55" name="矩形 54"/>
          <p:cNvSpPr/>
          <p:nvPr/>
        </p:nvSpPr>
        <p:spPr>
          <a:xfrm>
            <a:off x="10615384" y="5231214"/>
            <a:ext cx="720080" cy="700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目录控制</a:t>
            </a:r>
          </a:p>
        </p:txBody>
      </p:sp>
      <p:sp>
        <p:nvSpPr>
          <p:cNvPr id="58" name="矩形 57"/>
          <p:cNvSpPr/>
          <p:nvPr/>
        </p:nvSpPr>
        <p:spPr>
          <a:xfrm>
            <a:off x="11819164" y="5305215"/>
            <a:ext cx="1080120" cy="6947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1834442" y="6439576"/>
            <a:ext cx="1080120" cy="694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819164" y="4147963"/>
            <a:ext cx="1080120" cy="69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红色文字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820504" y="6062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2060"/>
                </a:solidFill>
              </a:rPr>
              <a:t>已</a:t>
            </a:r>
            <a:r>
              <a:rPr lang="zh-CN" altLang="en-US" sz="1800" dirty="0" smtClean="0">
                <a:solidFill>
                  <a:srgbClr val="002060"/>
                </a:solidFill>
              </a:rPr>
              <a:t>有模块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34442" y="71737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新增模块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47701" y="4927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国信现有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076158" y="1335036"/>
            <a:ext cx="236156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DOP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94263" y="1335036"/>
            <a:ext cx="6081000" cy="936104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外贸云平台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Saas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123011" y="1695076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报关立交桥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73136" y="1698782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单证管理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996271" y="1698782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深加工结转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51444" y="1698782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893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五年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架构总体（平台级）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1287" y="2067807"/>
            <a:ext cx="8208912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0394" y="7757328"/>
            <a:ext cx="8209805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基础设施层（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openstack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647311" y="6388287"/>
            <a:ext cx="3744416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弹性层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linux+docker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7751" y="6388287"/>
            <a:ext cx="3816424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非弹性层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linux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windowServer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1567" y="3003911"/>
            <a:ext cx="3240360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基础层</a:t>
            </a:r>
          </a:p>
        </p:txBody>
      </p:sp>
      <p:sp>
        <p:nvSpPr>
          <p:cNvPr id="14" name="矩形 13"/>
          <p:cNvSpPr/>
          <p:nvPr/>
        </p:nvSpPr>
        <p:spPr>
          <a:xfrm>
            <a:off x="1647311" y="3022909"/>
            <a:ext cx="2088232" cy="3293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CNAs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7951" y="3003911"/>
            <a:ext cx="2016224" cy="33123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单体应用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647311" y="2211823"/>
            <a:ext cx="7776864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路由层（路由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缓存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负载计算）</a:t>
            </a:r>
          </a:p>
        </p:txBody>
      </p:sp>
      <p:sp>
        <p:nvSpPr>
          <p:cNvPr id="24" name="矩形 23"/>
          <p:cNvSpPr/>
          <p:nvPr/>
        </p:nvSpPr>
        <p:spPr>
          <a:xfrm>
            <a:off x="1461841" y="787986"/>
            <a:ext cx="8208912" cy="393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用户终端</a:t>
            </a:r>
          </a:p>
        </p:txBody>
      </p:sp>
      <p:sp>
        <p:nvSpPr>
          <p:cNvPr id="26" name="矩形 25"/>
          <p:cNvSpPr/>
          <p:nvPr/>
        </p:nvSpPr>
        <p:spPr>
          <a:xfrm>
            <a:off x="63135" y="2068695"/>
            <a:ext cx="12241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开发运维中心</a:t>
            </a:r>
          </a:p>
        </p:txBody>
      </p:sp>
      <p:sp>
        <p:nvSpPr>
          <p:cNvPr id="27" name="矩形 26"/>
          <p:cNvSpPr/>
          <p:nvPr/>
        </p:nvSpPr>
        <p:spPr>
          <a:xfrm>
            <a:off x="9784215" y="2058985"/>
            <a:ext cx="703213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安全中心</a:t>
            </a:r>
          </a:p>
        </p:txBody>
      </p:sp>
      <p:sp>
        <p:nvSpPr>
          <p:cNvPr id="29" name="矩形 28"/>
          <p:cNvSpPr/>
          <p:nvPr/>
        </p:nvSpPr>
        <p:spPr>
          <a:xfrm>
            <a:off x="10648310" y="2059873"/>
            <a:ext cx="750633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管控中心</a:t>
            </a:r>
          </a:p>
        </p:txBody>
      </p:sp>
      <p:sp>
        <p:nvSpPr>
          <p:cNvPr id="30" name="矩形 29"/>
          <p:cNvSpPr/>
          <p:nvPr/>
        </p:nvSpPr>
        <p:spPr>
          <a:xfrm>
            <a:off x="4102801" y="350796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大数据</a:t>
            </a:r>
          </a:p>
        </p:txBody>
      </p:sp>
      <p:sp>
        <p:nvSpPr>
          <p:cNvPr id="42" name="矩形 41"/>
          <p:cNvSpPr/>
          <p:nvPr/>
        </p:nvSpPr>
        <p:spPr>
          <a:xfrm>
            <a:off x="4095711" y="4084031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负载均衡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02801" y="4660095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配置中心</a:t>
            </a:r>
          </a:p>
        </p:txBody>
      </p:sp>
      <p:sp>
        <p:nvSpPr>
          <p:cNvPr id="45" name="矩形 44"/>
          <p:cNvSpPr/>
          <p:nvPr/>
        </p:nvSpPr>
        <p:spPr>
          <a:xfrm>
            <a:off x="4095583" y="523615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单点登录</a:t>
            </a:r>
          </a:p>
        </p:txBody>
      </p:sp>
      <p:sp>
        <p:nvSpPr>
          <p:cNvPr id="46" name="矩形 45"/>
          <p:cNvSpPr/>
          <p:nvPr/>
        </p:nvSpPr>
        <p:spPr>
          <a:xfrm>
            <a:off x="5139699" y="350796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任务框架</a:t>
            </a:r>
          </a:p>
        </p:txBody>
      </p:sp>
      <p:sp>
        <p:nvSpPr>
          <p:cNvPr id="47" name="矩形 46"/>
          <p:cNvSpPr/>
          <p:nvPr/>
        </p:nvSpPr>
        <p:spPr>
          <a:xfrm>
            <a:off x="5139699" y="4084031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日志中心</a:t>
            </a:r>
          </a:p>
        </p:txBody>
      </p:sp>
      <p:sp>
        <p:nvSpPr>
          <p:cNvPr id="48" name="矩形 47"/>
          <p:cNvSpPr/>
          <p:nvPr/>
        </p:nvSpPr>
        <p:spPr>
          <a:xfrm>
            <a:off x="5147835" y="466684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分布式数据库</a:t>
            </a:r>
          </a:p>
        </p:txBody>
      </p:sp>
      <p:sp>
        <p:nvSpPr>
          <p:cNvPr id="50" name="矩形 49"/>
          <p:cNvSpPr/>
          <p:nvPr/>
        </p:nvSpPr>
        <p:spPr>
          <a:xfrm>
            <a:off x="5139699" y="523615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分布式缓存</a:t>
            </a:r>
          </a:p>
        </p:txBody>
      </p:sp>
      <p:sp>
        <p:nvSpPr>
          <p:cNvPr id="52" name="矩形 51"/>
          <p:cNvSpPr/>
          <p:nvPr/>
        </p:nvSpPr>
        <p:spPr>
          <a:xfrm>
            <a:off x="6175679" y="3507967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智慧组件</a:t>
            </a:r>
          </a:p>
        </p:txBody>
      </p:sp>
      <p:sp>
        <p:nvSpPr>
          <p:cNvPr id="54" name="矩形 53"/>
          <p:cNvSpPr/>
          <p:nvPr/>
        </p:nvSpPr>
        <p:spPr>
          <a:xfrm>
            <a:off x="6175679" y="4084031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注册中心</a:t>
            </a:r>
          </a:p>
        </p:txBody>
      </p:sp>
      <p:sp>
        <p:nvSpPr>
          <p:cNvPr id="56" name="矩形 55"/>
          <p:cNvSpPr/>
          <p:nvPr/>
        </p:nvSpPr>
        <p:spPr>
          <a:xfrm>
            <a:off x="6183815" y="466684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分布式文件系统</a:t>
            </a:r>
          </a:p>
        </p:txBody>
      </p:sp>
      <p:sp>
        <p:nvSpPr>
          <p:cNvPr id="57" name="矩形 56"/>
          <p:cNvSpPr/>
          <p:nvPr/>
        </p:nvSpPr>
        <p:spPr>
          <a:xfrm>
            <a:off x="6175679" y="523615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管道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95583" y="5793225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139699" y="5793225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175679" y="5793225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安全组件</a:t>
            </a:r>
          </a:p>
        </p:txBody>
      </p:sp>
      <p:sp>
        <p:nvSpPr>
          <p:cNvPr id="8" name="矩形 7"/>
          <p:cNvSpPr/>
          <p:nvPr/>
        </p:nvSpPr>
        <p:spPr>
          <a:xfrm>
            <a:off x="2007351" y="3507967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Web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应用</a:t>
            </a:r>
          </a:p>
        </p:txBody>
      </p:sp>
      <p:sp>
        <p:nvSpPr>
          <p:cNvPr id="36" name="矩形 35"/>
          <p:cNvSpPr/>
          <p:nvPr/>
        </p:nvSpPr>
        <p:spPr>
          <a:xfrm>
            <a:off x="2011851" y="4202089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数据应用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98653" y="4883900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11851" y="5589151"/>
            <a:ext cx="13681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微服务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147" y="2986977"/>
            <a:ext cx="100811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项目管理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175667" y="3580863"/>
            <a:ext cx="100811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集成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IDE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5667" y="4189012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持续集成</a:t>
            </a:r>
          </a:p>
        </p:txBody>
      </p:sp>
      <p:sp>
        <p:nvSpPr>
          <p:cNvPr id="41" name="矩形 40"/>
          <p:cNvSpPr/>
          <p:nvPr/>
        </p:nvSpPr>
        <p:spPr>
          <a:xfrm>
            <a:off x="171147" y="4811746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持续部署</a:t>
            </a:r>
          </a:p>
        </p:txBody>
      </p:sp>
      <p:sp>
        <p:nvSpPr>
          <p:cNvPr id="43" name="矩形 42"/>
          <p:cNvSpPr/>
          <p:nvPr/>
        </p:nvSpPr>
        <p:spPr>
          <a:xfrm>
            <a:off x="139663" y="5434073"/>
            <a:ext cx="108012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自动化测试</a:t>
            </a:r>
          </a:p>
        </p:txBody>
      </p:sp>
      <p:sp>
        <p:nvSpPr>
          <p:cNvPr id="49" name="矩形 48"/>
          <p:cNvSpPr/>
          <p:nvPr/>
        </p:nvSpPr>
        <p:spPr>
          <a:xfrm>
            <a:off x="175667" y="6029135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代码仓库</a:t>
            </a:r>
          </a:p>
        </p:txBody>
      </p:sp>
      <p:sp>
        <p:nvSpPr>
          <p:cNvPr id="51" name="矩形 50"/>
          <p:cNvSpPr/>
          <p:nvPr/>
        </p:nvSpPr>
        <p:spPr>
          <a:xfrm>
            <a:off x="139663" y="6541190"/>
            <a:ext cx="108012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多语言支持</a:t>
            </a:r>
          </a:p>
        </p:txBody>
      </p:sp>
      <p:sp>
        <p:nvSpPr>
          <p:cNvPr id="5" name="矩形 4"/>
          <p:cNvSpPr/>
          <p:nvPr/>
        </p:nvSpPr>
        <p:spPr>
          <a:xfrm>
            <a:off x="9886776" y="2950989"/>
            <a:ext cx="542325" cy="8370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多租户</a:t>
            </a:r>
          </a:p>
        </p:txBody>
      </p:sp>
      <p:sp>
        <p:nvSpPr>
          <p:cNvPr id="53" name="矩形 52"/>
          <p:cNvSpPr/>
          <p:nvPr/>
        </p:nvSpPr>
        <p:spPr>
          <a:xfrm>
            <a:off x="9886775" y="4055006"/>
            <a:ext cx="542325" cy="7143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权限控制</a:t>
            </a:r>
          </a:p>
        </p:txBody>
      </p:sp>
      <p:sp>
        <p:nvSpPr>
          <p:cNvPr id="55" name="矩形 54"/>
          <p:cNvSpPr/>
          <p:nvPr/>
        </p:nvSpPr>
        <p:spPr>
          <a:xfrm>
            <a:off x="9886776" y="5009428"/>
            <a:ext cx="542324" cy="7006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目录控制</a:t>
            </a:r>
          </a:p>
        </p:txBody>
      </p:sp>
      <p:sp>
        <p:nvSpPr>
          <p:cNvPr id="61" name="矩形 60"/>
          <p:cNvSpPr/>
          <p:nvPr/>
        </p:nvSpPr>
        <p:spPr>
          <a:xfrm>
            <a:off x="9886776" y="5912968"/>
            <a:ext cx="542324" cy="614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安全监控</a:t>
            </a:r>
          </a:p>
        </p:txBody>
      </p:sp>
      <p:sp>
        <p:nvSpPr>
          <p:cNvPr id="62" name="矩形 61"/>
          <p:cNvSpPr/>
          <p:nvPr/>
        </p:nvSpPr>
        <p:spPr>
          <a:xfrm>
            <a:off x="135143" y="7037247"/>
            <a:ext cx="108012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CMDB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99590" y="302290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平台日志</a:t>
            </a:r>
          </a:p>
        </p:txBody>
      </p:sp>
      <p:sp>
        <p:nvSpPr>
          <p:cNvPr id="63" name="矩形 62"/>
          <p:cNvSpPr/>
          <p:nvPr/>
        </p:nvSpPr>
        <p:spPr>
          <a:xfrm>
            <a:off x="10716126" y="4097012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0716126" y="5473962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监控系统</a:t>
            </a:r>
          </a:p>
        </p:txBody>
      </p:sp>
      <p:sp>
        <p:nvSpPr>
          <p:cNvPr id="71" name="矩形 70"/>
          <p:cNvSpPr/>
          <p:nvPr/>
        </p:nvSpPr>
        <p:spPr>
          <a:xfrm>
            <a:off x="11584415" y="5434073"/>
            <a:ext cx="1080120" cy="6947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1599693" y="6568434"/>
            <a:ext cx="1080120" cy="694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1584415" y="4076940"/>
            <a:ext cx="1080120" cy="69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红色文字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585755" y="61911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2060"/>
                </a:solidFill>
              </a:rPr>
              <a:t>已</a:t>
            </a:r>
            <a:r>
              <a:rPr lang="zh-CN" altLang="en-US" sz="1800" dirty="0" smtClean="0">
                <a:solidFill>
                  <a:srgbClr val="002060"/>
                </a:solidFill>
              </a:rPr>
              <a:t>有模块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599693" y="7302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新增模块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12952" y="48567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国信现有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09189" y="1257180"/>
            <a:ext cx="2361564" cy="6782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DOP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75488" y="1254486"/>
            <a:ext cx="5674983" cy="680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4">
                    <a:lumMod val="50000"/>
                  </a:schemeClr>
                </a:solidFill>
              </a:rPr>
              <a:t>Dcjet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4">
                    <a:lumMod val="50000"/>
                  </a:schemeClr>
                </a:solidFill>
              </a:rPr>
              <a:t>Saas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1720" y="890092"/>
            <a:ext cx="259886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内部数据抓取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94088" y="2871490"/>
            <a:ext cx="1224136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6497" y="3591570"/>
            <a:ext cx="122413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大数据引擎（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26536" y="1395326"/>
            <a:ext cx="2592288" cy="6768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4734" y="1394148"/>
            <a:ext cx="1040866" cy="622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PC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650" y="2114228"/>
            <a:ext cx="1026950" cy="4692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webAPP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3888" y="1753010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采集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4734" y="2635615"/>
            <a:ext cx="1040866" cy="505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888" y="2914700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日志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720" y="3951610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外部数据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4734" y="4455666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爬虫</a:t>
            </a:r>
          </a:p>
        </p:txBody>
      </p:sp>
      <p:sp>
        <p:nvSpPr>
          <p:cNvPr id="16" name="矩形 15"/>
          <p:cNvSpPr/>
          <p:nvPr/>
        </p:nvSpPr>
        <p:spPr>
          <a:xfrm>
            <a:off x="1682490" y="4455666"/>
            <a:ext cx="1088503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政府网站数据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696" y="5463778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业务系统数据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0696" y="6853088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平台运行监控中心数据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1735084">
            <a:off x="3077200" y="3346886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735084">
            <a:off x="3154145" y="4473962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20245050">
            <a:off x="3159105" y="5986130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0245050">
            <a:off x="3152460" y="7010217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062240" y="4962806"/>
            <a:ext cx="504056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078464" y="4972732"/>
            <a:ext cx="504056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13702" y="1692118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营销分析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13702" y="2492590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客户分析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17940" y="3296472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平台安全分析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13702" y="4133172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非法行为分析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13702" y="4933644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平台运行控制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17940" y="5737526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内部管理分析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38904" y="2114228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系统巡检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013702" y="6573596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8650" y="3186667"/>
            <a:ext cx="1026950" cy="505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调用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038904" y="3060559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决策系统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1038904" y="4058186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业务报表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1038904" y="5085147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维中心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10553876" y="4737356"/>
            <a:ext cx="378283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1111073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开发运维方面：提供一些通用封装，统一解决了如高可用高并发容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安全等等问题、也解决了如缓存、文件存储、数据库、配置管理等等的问题。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运维上能够实现自动化运维，自动扩容等等常见的运维问题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敏捷开发的可能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低成本更高的效率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967444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支持界面个性化的门户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支持运行和开发的组件标准和工具集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支持线上开发和多种产品类型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支持多租户的</a:t>
            </a: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引擎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支持服务管理（多种服务、服务开通、外部对接）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支持线上业务监控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支持销售这一块（计费、推广等等）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支持统一用户权限管理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基础设施层搭建（考虑是否采用</a:t>
            </a:r>
            <a:r>
              <a:rPr lang="en-US" altLang="zh-CN" sz="2800" dirty="0" err="1" smtClean="0"/>
              <a:t>Iaas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还是自建）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容器仓库的搭建（多种镜像）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基础层搭建（如架构图）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err="1" smtClean="0"/>
              <a:t>Dcjet</a:t>
            </a:r>
            <a:r>
              <a:rPr lang="zh-CN" altLang="en-US" sz="2800" dirty="0" smtClean="0"/>
              <a:t>云原生应用接口定义和实现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云</a:t>
            </a:r>
            <a:r>
              <a:rPr lang="zh-CN" altLang="en-US" sz="2800" dirty="0" smtClean="0"/>
              <a:t>上服务上云前的改造（考虑云计算的误解）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安全中心搭建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开</a:t>
            </a:r>
            <a:r>
              <a:rPr lang="zh-CN" altLang="en-US" sz="2800" dirty="0" smtClean="0"/>
              <a:t>发运维中心搭建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路由层搭建（包括</a:t>
            </a:r>
            <a:r>
              <a:rPr lang="en-US" altLang="zh-CN" sz="2800" dirty="0" err="1" smtClean="0"/>
              <a:t>api</a:t>
            </a:r>
            <a:r>
              <a:rPr lang="zh-CN" altLang="en-US" sz="2800" dirty="0"/>
              <a:t>网关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PS</a:t>
            </a:r>
            <a:r>
              <a:rPr lang="zh-CN" altLang="en-US" sz="2800" dirty="0"/>
              <a:t>：其中每一项为任务大项，每一项都分阶段性、模块性开发发展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基础可用阶段</a:t>
            </a:r>
            <a:endParaRPr lang="zh-CN" alt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511450"/>
            <a:ext cx="10873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适度的弹性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单体</a:t>
            </a:r>
            <a:r>
              <a:rPr lang="zh-CN" altLang="en-US" sz="3200" dirty="0" smtClean="0"/>
              <a:t>应用 </a:t>
            </a:r>
            <a:r>
              <a:rPr lang="en-US" altLang="zh-CN" sz="3200" dirty="0" smtClean="0"/>
              <a:t>-&gt;</a:t>
            </a:r>
            <a:r>
              <a:rPr lang="zh-CN" altLang="en-US" sz="3200" dirty="0" smtClean="0"/>
              <a:t>垂直分割</a:t>
            </a:r>
            <a:r>
              <a:rPr lang="en-US" altLang="zh-CN" sz="3200" dirty="0" smtClean="0"/>
              <a:t>-&gt;</a:t>
            </a:r>
            <a:r>
              <a:rPr lang="zh-CN" altLang="en-US" sz="3200" dirty="0">
                <a:solidFill>
                  <a:srgbClr val="FF0000"/>
                </a:solidFill>
              </a:rPr>
              <a:t>负载</a:t>
            </a:r>
            <a:r>
              <a:rPr lang="zh-CN" altLang="en-US" sz="3200" dirty="0" smtClean="0">
                <a:solidFill>
                  <a:srgbClr val="FF0000"/>
                </a:solidFill>
              </a:rPr>
              <a:t>均衡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弹性计算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可扩展的软件基础</a:t>
            </a:r>
            <a:r>
              <a:rPr lang="zh-CN" altLang="en-US" sz="3200" dirty="0" smtClean="0"/>
              <a:t>建设</a:t>
            </a:r>
            <a:endParaRPr lang="zh-CN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适度的容灾和</a:t>
            </a:r>
            <a:r>
              <a:rPr lang="zh-CN" altLang="en-US" sz="3200" dirty="0" smtClean="0"/>
              <a:t>安全</a:t>
            </a:r>
            <a:r>
              <a:rPr lang="en-US" altLang="zh-CN" sz="3200" dirty="0" smtClean="0"/>
              <a:t>]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>
                <a:solidFill>
                  <a:srgbClr val="FF0000"/>
                </a:solidFill>
              </a:rPr>
              <a:t>High </a:t>
            </a:r>
            <a:r>
              <a:rPr lang="en-US" altLang="zh-CN" sz="3200" dirty="0" smtClean="0">
                <a:solidFill>
                  <a:srgbClr val="FF0000"/>
                </a:solidFill>
              </a:rPr>
              <a:t>Availability 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双活（</a:t>
            </a:r>
            <a:r>
              <a:rPr lang="en-US" altLang="zh-CN" sz="3200" dirty="0"/>
              <a:t>backup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容灾（机房层面</a:t>
            </a:r>
            <a:r>
              <a:rPr lang="zh-CN" altLang="en-US" sz="3200" dirty="0" smtClean="0"/>
              <a:t>）</a:t>
            </a:r>
            <a:r>
              <a:rPr lang="en-US" altLang="zh-CN" sz="3200" dirty="0"/>
              <a:t>-&gt;Fault Tolerant</a:t>
            </a:r>
            <a:r>
              <a:rPr lang="zh-CN" altLang="en-US" sz="3200" dirty="0"/>
              <a:t>（机器级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敏捷开发和半自动运</a:t>
            </a:r>
            <a:r>
              <a:rPr lang="zh-CN" altLang="en-US" sz="3200" dirty="0" smtClean="0"/>
              <a:t>维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	</a:t>
            </a:r>
            <a:r>
              <a:rPr lang="zh-CN" altLang="en-US" sz="3200" dirty="0">
                <a:solidFill>
                  <a:srgbClr val="FF0000"/>
                </a:solidFill>
              </a:rPr>
              <a:t>工具</a:t>
            </a:r>
            <a:r>
              <a:rPr lang="zh-CN" altLang="en-US" sz="3200" dirty="0" smtClean="0">
                <a:solidFill>
                  <a:srgbClr val="FF0000"/>
                </a:solidFill>
              </a:rPr>
              <a:t>级别 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开发</a:t>
            </a:r>
            <a:r>
              <a:rPr lang="zh-CN" altLang="en-US" sz="3200" dirty="0" smtClean="0"/>
              <a:t>模式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商务模式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1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软件基础设施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462840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325936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LB</a:t>
            </a:r>
          </a:p>
        </p:txBody>
      </p:sp>
      <p:sp>
        <p:nvSpPr>
          <p:cNvPr id="15" name="矩形 14"/>
          <p:cNvSpPr/>
          <p:nvPr/>
        </p:nvSpPr>
        <p:spPr>
          <a:xfrm>
            <a:off x="232593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581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SSO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854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423500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4081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250266" y="324434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Dis-Cache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84345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769965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23500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 Storage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27649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769965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887866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286432" y="52665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91552" y="3879602"/>
            <a:ext cx="666632" cy="646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22480" y="5148545"/>
            <a:ext cx="864096" cy="62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102800" y="6363878"/>
            <a:ext cx="3600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4481111"/>
            <a:ext cx="6248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3137" y="5607794"/>
            <a:ext cx="65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?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开</a:t>
            </a:r>
            <a:r>
              <a:rPr lang="zh-CN" altLang="en-US" sz="4400" dirty="0" smtClean="0"/>
              <a:t>源框架的思考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7784" y="2223418"/>
            <a:ext cx="111492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给了我们什么？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开发环境（开发工具包）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运维自动化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基础设施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新</a:t>
            </a:r>
            <a:r>
              <a:rPr lang="zh-CN" altLang="en-US" sz="1800" dirty="0" smtClean="0"/>
              <a:t>的开发运维模式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最终目标是支持敏捷开发、自动实现弹性扩展、封装解决通用问题（安全、权限、数据处理、日志等等）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 smtClean="0"/>
              <a:t>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现成可用，成本低，好招人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标准化，跟着主版本更新新功能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方案可行性风险不大</a:t>
            </a:r>
            <a:endParaRPr lang="en-US" altLang="zh-CN" sz="1800" dirty="0"/>
          </a:p>
          <a:p>
            <a:r>
              <a:rPr lang="zh-CN" altLang="en-US" sz="1800" dirty="0" smtClean="0"/>
              <a:t>坏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没有</a:t>
            </a:r>
            <a:r>
              <a:rPr lang="zh-CN" altLang="en-US" sz="1800" dirty="0" smtClean="0"/>
              <a:t>契合公司业务场景的非常好框架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语言层面公司需要从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转，不能契合这个过渡期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改造扩展困难，如需改造，翻源码工作量也很大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39724" y="6887388"/>
            <a:ext cx="1045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、采用或者参考轻量级框架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、扩展对现在产品的云支持的基础设施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云</a:t>
            </a:r>
            <a:r>
              <a:rPr lang="zh-CN" altLang="en-US" sz="4400" dirty="0" smtClean="0"/>
              <a:t>平台发展核心思想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295426"/>
            <a:ext cx="121001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技术由需求推动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000" dirty="0" smtClean="0"/>
              <a:t>平台的发展是个循序渐进的过程，需要结合实际业务需求量进行阶段性发展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过渡的设计只会使方案变得臃肿和难以实现，而实际使用只是一些很小的功能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每个发展阶段关注相应阶段的主要问题</a:t>
            </a:r>
            <a:endParaRPr lang="en-US" altLang="zh-CN" sz="2800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平台初期主要实现整合问题、平台接口、核心部件</a:t>
            </a:r>
            <a:endParaRPr lang="en-US" altLang="zh-CN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深化发展期需要深化组件、提高横向扩展能力、添加大数据、自动化等平台功能</a:t>
            </a:r>
            <a:endParaRPr lang="en-US" altLang="zh-CN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平台完成期，需要完成自动化、运行自治生态、智能化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需要整合现有资源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需要整合之前形成的产品、客户、技术资源</a:t>
            </a:r>
            <a:endParaRPr lang="en-US" altLang="zh-CN" sz="2800" dirty="0"/>
          </a:p>
          <a:p>
            <a:pPr lvl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34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总的应用架构愿景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0947" y="740799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单体应用</a:t>
            </a:r>
            <a:endParaRPr lang="en-US" altLang="zh-CN" dirty="0"/>
          </a:p>
          <a:p>
            <a:pPr algn="ctr"/>
            <a:r>
              <a:rPr lang="zh-CN" altLang="en-US" dirty="0"/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路由层（路由</a:t>
            </a:r>
            <a:r>
              <a:rPr lang="en-US" altLang="zh-CN" dirty="0" smtClean="0"/>
              <a:t>/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负载计算）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2733" y="788284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3688" y="1719362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0286763" y="1719362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1470952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管控中心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421386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大数据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配置中心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任务框架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分布式缓存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智慧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注册中心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管道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安全组件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5364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17238" y="4535455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任务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0436" y="524070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700" y="2637644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项目管理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220" y="3231530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集成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IDE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6220" y="3839679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持续集成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1700" y="4462413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持续部署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0216" y="5084740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自动化测试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6220" y="5679802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代码仓库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16" y="6191857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多语言支持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8717" y="2817664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多租户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94018" y="3715383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权限控制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398718" y="4693940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目录控制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3965" y="5641606"/>
            <a:ext cx="680133" cy="6144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安全监控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5696" y="6687914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CMDB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1868" y="2817664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平台日志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42960" y="3833556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1542960" y="517778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阶段计划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7561" y="2367434"/>
            <a:ext cx="302433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基础可用阶段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（弹性</a:t>
            </a:r>
            <a:r>
              <a:rPr lang="en-US" altLang="zh-CN" smtClean="0">
                <a:solidFill>
                  <a:schemeClr val="tx1"/>
                </a:solidFill>
              </a:rPr>
              <a:t>cna</a:t>
            </a:r>
            <a:r>
              <a:rPr lang="zh-CN" altLang="en-US" smtClean="0">
                <a:solidFill>
                  <a:schemeClr val="tx1"/>
                </a:solidFill>
              </a:rPr>
              <a:t>接口</a:t>
            </a:r>
            <a:r>
              <a:rPr lang="zh-CN" altLang="en-US" dirty="0" smtClean="0">
                <a:solidFill>
                  <a:schemeClr val="tx1"/>
                </a:solidFill>
              </a:rPr>
              <a:t>，通用设施接口）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54128" y="4356888"/>
            <a:ext cx="3636271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使用扩展阶段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（扩展大量功能工具，实现整体框架）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0592" y="6234856"/>
            <a:ext cx="38884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20" name="圆角右箭头 19"/>
          <p:cNvSpPr/>
          <p:nvPr/>
        </p:nvSpPr>
        <p:spPr>
          <a:xfrm rot="4487039">
            <a:off x="4247893" y="307980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rot="4487039">
            <a:off x="8064317" y="491558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Dcjet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54125" y="2728521"/>
            <a:ext cx="8640960" cy="403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7307" y="6868981"/>
            <a:ext cx="8640960" cy="6762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基础设施层（虚拟机）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39829" y="5824866"/>
            <a:ext cx="7614301" cy="637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系统层：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58181" y="4491459"/>
            <a:ext cx="7578394" cy="1139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基础组件层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58180" y="3788815"/>
            <a:ext cx="7595951" cy="6178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应用层（</a:t>
            </a:r>
            <a:r>
              <a:rPr lang="en-US" altLang="zh-CN" dirty="0" err="1" smtClean="0"/>
              <a:t>apollo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服务）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54572" y="953923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、移动）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366049" y="4923507"/>
            <a:ext cx="158417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49425" y="4923507"/>
            <a:ext cx="1776192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86817" y="4923507"/>
            <a:ext cx="163089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493841" y="4923507"/>
            <a:ext cx="16965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报文服务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75735" y="2944546"/>
            <a:ext cx="756084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负载均衡（硬负载）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4572" y="1868230"/>
            <a:ext cx="8658517" cy="64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0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一年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云架构（框架形成阶段）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62520" y="2799482"/>
            <a:ext cx="8640960" cy="4680520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0468" y="7624018"/>
            <a:ext cx="8640960" cy="5322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基础设施层（虚拟机）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6576" y="6338593"/>
            <a:ext cx="7560840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系统层：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linux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windowServer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9021" y="5067821"/>
            <a:ext cx="7632848" cy="1139304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基础组件层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9020" y="3747365"/>
            <a:ext cx="7595951" cy="1213703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应用层</a:t>
            </a:r>
          </a:p>
        </p:txBody>
      </p:sp>
      <p:sp>
        <p:nvSpPr>
          <p:cNvPr id="24" name="矩形 23"/>
          <p:cNvSpPr/>
          <p:nvPr/>
        </p:nvSpPr>
        <p:spPr>
          <a:xfrm>
            <a:off x="1054572" y="953923"/>
            <a:ext cx="8640067" cy="6214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用户终端（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、移动）</a:t>
            </a:r>
          </a:p>
        </p:txBody>
      </p:sp>
      <p:sp>
        <p:nvSpPr>
          <p:cNvPr id="42" name="矩形 41"/>
          <p:cNvSpPr/>
          <p:nvPr/>
        </p:nvSpPr>
        <p:spPr>
          <a:xfrm>
            <a:off x="1932281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97693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2401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64529" y="5499869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15377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33113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报文服务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53431" y="2943498"/>
            <a:ext cx="336197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负载均衡（硬负载）</a:t>
            </a:r>
          </a:p>
        </p:txBody>
      </p:sp>
      <p:sp>
        <p:nvSpPr>
          <p:cNvPr id="66" name="矩形 65"/>
          <p:cNvSpPr/>
          <p:nvPr/>
        </p:nvSpPr>
        <p:spPr>
          <a:xfrm>
            <a:off x="5140233" y="2943498"/>
            <a:ext cx="4046046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ＡＰＩ网关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6701" y="4258487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78294" y="4258487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ＪＡＶＡ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58177" y="4258487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Ｗｉｎ服务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87972" y="4247551"/>
            <a:ext cx="1690206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Ａｐｉ接口服务</a:t>
            </a:r>
            <a:endParaRPr lang="en-US" altLang="zh-C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2521" y="1719362"/>
            <a:ext cx="6159960" cy="936104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外贸云平台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Saas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33075" y="1719362"/>
            <a:ext cx="2361564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DOP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06856" y="6111850"/>
            <a:ext cx="1080120" cy="6947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612382" y="6929223"/>
            <a:ext cx="1080120" cy="694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606856" y="5280778"/>
            <a:ext cx="1080120" cy="69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红色文字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504" y="6338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2060"/>
                </a:solidFill>
              </a:rPr>
              <a:t>已</a:t>
            </a:r>
            <a:r>
              <a:rPr lang="zh-CN" altLang="en-US" sz="1800" dirty="0" smtClean="0">
                <a:solidFill>
                  <a:srgbClr val="002060"/>
                </a:solidFill>
              </a:rPr>
              <a:t>有模块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20504" y="7090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新增模块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20504" y="5443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国信现有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91269" y="2079402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报关立交桥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41394" y="2083108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单证管理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64529" y="2083108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深加工结转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19702" y="2083108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</a:rPr>
              <a:t>…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3321</TotalTime>
  <Words>1006</Words>
  <Application>Microsoft Office PowerPoint</Application>
  <PresentationFormat>自定义</PresentationFormat>
  <Paragraphs>337</Paragraphs>
  <Slides>19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323</cp:revision>
  <dcterms:created xsi:type="dcterms:W3CDTF">2016-06-16T07:41:00Z</dcterms:created>
  <dcterms:modified xsi:type="dcterms:W3CDTF">2017-04-20T02:39:56Z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