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5"/>
  </p:notesMasterIdLst>
  <p:sldIdLst>
    <p:sldId id="256" r:id="rId2"/>
    <p:sldId id="266" r:id="rId3"/>
    <p:sldId id="280" r:id="rId4"/>
    <p:sldId id="268" r:id="rId5"/>
    <p:sldId id="269" r:id="rId6"/>
    <p:sldId id="271" r:id="rId7"/>
    <p:sldId id="272" r:id="rId8"/>
    <p:sldId id="273" r:id="rId9"/>
    <p:sldId id="275" r:id="rId10"/>
    <p:sldId id="276" r:id="rId11"/>
    <p:sldId id="277" r:id="rId12"/>
    <p:sldId id="279" r:id="rId13"/>
    <p:sldId id="264" r:id="rId14"/>
  </p:sldIdLst>
  <p:sldSz cx="13004800" cy="8623300"/>
  <p:notesSz cx="6858000" cy="9144000"/>
  <p:defaultText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4FC"/>
    <a:srgbClr val="FF5C01"/>
    <a:srgbClr val="123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52" autoAdjust="0"/>
  </p:normalViewPr>
  <p:slideViewPr>
    <p:cSldViewPr>
      <p:cViewPr>
        <p:scale>
          <a:sx n="125" d="100"/>
          <a:sy n="125" d="100"/>
        </p:scale>
        <p:origin x="72" y="696"/>
      </p:cViewPr>
      <p:guideLst>
        <p:guide orient="horz" pos="2716"/>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34936-9BE8-4133-A782-55B70958D9F1}"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844550" y="685800"/>
            <a:ext cx="51689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3476A-C8EF-4948-84D8-CD0A70688003}" type="slidenum">
              <a:rPr lang="zh-CN" altLang="en-US" smtClean="0"/>
              <a:t>‹#›</a:t>
            </a:fld>
            <a:endParaRPr lang="zh-CN" altLang="en-US"/>
          </a:p>
        </p:txBody>
      </p:sp>
    </p:spTree>
    <p:extLst>
      <p:ext uri="{BB962C8B-B14F-4D97-AF65-F5344CB8AC3E}">
        <p14:creationId xmlns:p14="http://schemas.microsoft.com/office/powerpoint/2010/main" val="185171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单一应用架构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当网站流量很小时，只需一个应用，将所有功能都部署在一起，以减少部署节点和成本。</a:t>
            </a:r>
          </a:p>
          <a:p>
            <a:pPr lvl="1"/>
            <a:r>
              <a:rPr lang="zh-CN" altLang="en-US" sz="1200" b="0" i="0" kern="1200" dirty="0" smtClean="0">
                <a:solidFill>
                  <a:schemeClr val="tx1"/>
                </a:solidFill>
                <a:effectLst/>
                <a:latin typeface="+mn-lt"/>
                <a:ea typeface="+mn-ea"/>
                <a:cs typeface="+mn-cs"/>
              </a:rPr>
              <a:t>此时，用于简化增删改查工作量的 </a:t>
            </a:r>
            <a:r>
              <a:rPr lang="zh-CN" altLang="en-US" sz="1200" b="1" i="0" kern="1200" dirty="0" smtClean="0">
                <a:solidFill>
                  <a:schemeClr val="tx1"/>
                </a:solidFill>
                <a:effectLst/>
                <a:latin typeface="+mn-lt"/>
                <a:ea typeface="+mn-ea"/>
                <a:cs typeface="+mn-cs"/>
              </a:rPr>
              <a:t>数据访问框架</a:t>
            </a:r>
            <a:r>
              <a:rPr lang="en-US" altLang="zh-CN" sz="1200" b="1" i="0" kern="1200" dirty="0"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垂直应用架构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当访问量逐渐增大，单一应用增加机器带来的加速度越来越小，将应用拆成互不相干的几个应用，以提升效率。</a:t>
            </a:r>
          </a:p>
          <a:p>
            <a:pPr lvl="1"/>
            <a:r>
              <a:rPr lang="zh-CN" altLang="en-US" sz="1200" b="0" i="0" kern="1200" dirty="0" smtClean="0">
                <a:solidFill>
                  <a:schemeClr val="tx1"/>
                </a:solidFill>
                <a:effectLst/>
                <a:latin typeface="+mn-lt"/>
                <a:ea typeface="+mn-ea"/>
                <a:cs typeface="+mn-cs"/>
              </a:rPr>
              <a:t>此时，用于加速前端页面开发的 </a:t>
            </a:r>
            <a:r>
              <a:rPr lang="en-US" altLang="zh-CN" sz="1200" b="1" i="0" kern="1200" dirty="0" smtClean="0">
                <a:solidFill>
                  <a:schemeClr val="tx1"/>
                </a:solidFill>
                <a:effectLst/>
                <a:latin typeface="+mn-lt"/>
                <a:ea typeface="+mn-ea"/>
                <a:cs typeface="+mn-cs"/>
              </a:rPr>
              <a:t>Web</a:t>
            </a:r>
            <a:r>
              <a:rPr lang="zh-CN" altLang="en-US" sz="1200" b="1" i="0" kern="1200" dirty="0" smtClean="0">
                <a:solidFill>
                  <a:schemeClr val="tx1"/>
                </a:solidFill>
                <a:effectLst/>
                <a:latin typeface="+mn-lt"/>
                <a:ea typeface="+mn-ea"/>
                <a:cs typeface="+mn-cs"/>
              </a:rPr>
              <a:t>框架</a:t>
            </a:r>
            <a:r>
              <a:rPr lang="en-US" altLang="zh-CN" sz="1200" b="1" i="0" kern="1200" dirty="0" smtClean="0">
                <a:solidFill>
                  <a:schemeClr val="tx1"/>
                </a:solidFill>
                <a:effectLst/>
                <a:latin typeface="+mn-lt"/>
                <a:ea typeface="+mn-ea"/>
                <a:cs typeface="+mn-cs"/>
              </a:rPr>
              <a:t>(MVC)</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分布式服务架构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当垂直应用越来越多，应用之间交互不可避免，将核心业务抽取出来，作为独立的服务，逐渐形成稳定的服务中心，使前端应用能更快速的响应多变的市场需求。</a:t>
            </a:r>
          </a:p>
          <a:p>
            <a:pPr lvl="1"/>
            <a:r>
              <a:rPr lang="zh-CN" altLang="en-US" sz="1200" b="0" i="0" kern="1200" dirty="0" smtClean="0">
                <a:solidFill>
                  <a:schemeClr val="tx1"/>
                </a:solidFill>
                <a:effectLst/>
                <a:latin typeface="+mn-lt"/>
                <a:ea typeface="+mn-ea"/>
                <a:cs typeface="+mn-cs"/>
              </a:rPr>
              <a:t>此时，用于提高业务复用及整合的 </a:t>
            </a:r>
            <a:r>
              <a:rPr lang="zh-CN" altLang="en-US" sz="1200" b="1" i="0" kern="1200" dirty="0" smtClean="0">
                <a:solidFill>
                  <a:schemeClr val="tx1"/>
                </a:solidFill>
                <a:effectLst/>
                <a:latin typeface="+mn-lt"/>
                <a:ea typeface="+mn-ea"/>
                <a:cs typeface="+mn-cs"/>
              </a:rPr>
              <a:t>分布式服务框架</a:t>
            </a:r>
            <a:r>
              <a:rPr lang="en-US" altLang="zh-CN" sz="1200" b="1"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流动计算架构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当服务越来越多，容量的评估，小服务资源的浪费等问题逐渐显现，此时需增加一个调度中心基于访问压力实时管理集群容量，提高集群利用率。</a:t>
            </a:r>
          </a:p>
          <a:p>
            <a:pPr lvl="1"/>
            <a:r>
              <a:rPr lang="zh-CN" altLang="en-US" sz="1200" b="0" i="0" kern="1200" dirty="0" smtClean="0">
                <a:solidFill>
                  <a:schemeClr val="tx1"/>
                </a:solidFill>
                <a:effectLst/>
                <a:latin typeface="+mn-lt"/>
                <a:ea typeface="+mn-ea"/>
                <a:cs typeface="+mn-cs"/>
              </a:rPr>
              <a:t>此时，用于提高机器利用率的 </a:t>
            </a:r>
            <a:r>
              <a:rPr lang="zh-CN" altLang="en-US" sz="1200" b="1" i="0" kern="1200" dirty="0" smtClean="0">
                <a:solidFill>
                  <a:schemeClr val="tx1"/>
                </a:solidFill>
                <a:effectLst/>
                <a:latin typeface="+mn-lt"/>
                <a:ea typeface="+mn-ea"/>
                <a:cs typeface="+mn-cs"/>
              </a:rPr>
              <a:t>资源调度和治理中心</a:t>
            </a:r>
            <a:r>
              <a:rPr lang="en-US" altLang="zh-CN" sz="1200" b="1"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 是关键。</a:t>
            </a:r>
          </a:p>
          <a:p>
            <a:endParaRPr lang="zh-CN" altLang="en-US" dirty="0"/>
          </a:p>
        </p:txBody>
      </p:sp>
      <p:sp>
        <p:nvSpPr>
          <p:cNvPr id="4" name="灯片编号占位符 3"/>
          <p:cNvSpPr>
            <a:spLocks noGrp="1"/>
          </p:cNvSpPr>
          <p:nvPr>
            <p:ph type="sldNum" sz="quarter" idx="10"/>
          </p:nvPr>
        </p:nvSpPr>
        <p:spPr/>
        <p:txBody>
          <a:bodyPr/>
          <a:lstStyle/>
          <a:p>
            <a:fld id="{7E93476A-C8EF-4948-84D8-CD0A70688003}" type="slidenum">
              <a:rPr lang="zh-CN" altLang="en-US" smtClean="0"/>
              <a:t>4</a:t>
            </a:fld>
            <a:endParaRPr lang="zh-CN" altLang="en-US"/>
          </a:p>
        </p:txBody>
      </p:sp>
    </p:spTree>
    <p:extLst>
      <p:ext uri="{BB962C8B-B14F-4D97-AF65-F5344CB8AC3E}">
        <p14:creationId xmlns:p14="http://schemas.microsoft.com/office/powerpoint/2010/main" val="23736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4862294"/>
            <a:ext cx="13004800" cy="376100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12" name="Rectangle 11"/>
          <p:cNvSpPr/>
          <p:nvPr/>
        </p:nvSpPr>
        <p:spPr>
          <a:xfrm>
            <a:off x="0" y="0"/>
            <a:ext cx="13004800" cy="4862294"/>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dirty="0"/>
          </a:p>
        </p:txBody>
      </p:sp>
      <p:sp>
        <p:nvSpPr>
          <p:cNvPr id="13" name="Rectangle 12"/>
          <p:cNvSpPr/>
          <p:nvPr/>
        </p:nvSpPr>
        <p:spPr>
          <a:xfrm>
            <a:off x="0" y="3335036"/>
            <a:ext cx="13004800" cy="2874433"/>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14" name="Oval 13"/>
          <p:cNvSpPr/>
          <p:nvPr/>
        </p:nvSpPr>
        <p:spPr>
          <a:xfrm>
            <a:off x="0" y="2012103"/>
            <a:ext cx="13004800" cy="6419568"/>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3" name="Subtitle 2"/>
          <p:cNvSpPr>
            <a:spLocks noGrp="1"/>
          </p:cNvSpPr>
          <p:nvPr>
            <p:ph type="subTitle" idx="1"/>
          </p:nvPr>
        </p:nvSpPr>
        <p:spPr>
          <a:xfrm>
            <a:off x="2096064" y="6353108"/>
            <a:ext cx="8017081" cy="1109183"/>
          </a:xfrm>
        </p:spPr>
        <p:txBody>
          <a:bodyPr>
            <a:normAutofit/>
          </a:bodyPr>
          <a:lstStyle>
            <a:lvl1pPr marL="0" indent="0" algn="l">
              <a:buNone/>
              <a:defRPr sz="3000">
                <a:solidFill>
                  <a:schemeClr val="tx2"/>
                </a:solidFill>
              </a:defRPr>
            </a:lvl1pPr>
            <a:lvl2pPr marL="617906" indent="0" algn="ctr">
              <a:buNone/>
              <a:defRPr>
                <a:solidFill>
                  <a:schemeClr val="tx1">
                    <a:tint val="75000"/>
                  </a:schemeClr>
                </a:solidFill>
              </a:defRPr>
            </a:lvl2pPr>
            <a:lvl3pPr marL="1235812" indent="0" algn="ctr">
              <a:buNone/>
              <a:defRPr>
                <a:solidFill>
                  <a:schemeClr val="tx1">
                    <a:tint val="75000"/>
                  </a:schemeClr>
                </a:solidFill>
              </a:defRPr>
            </a:lvl3pPr>
            <a:lvl4pPr marL="1853717" indent="0" algn="ctr">
              <a:buNone/>
              <a:defRPr>
                <a:solidFill>
                  <a:schemeClr val="tx1">
                    <a:tint val="75000"/>
                  </a:schemeClr>
                </a:solidFill>
              </a:defRPr>
            </a:lvl4pPr>
            <a:lvl5pPr marL="2471623" indent="0" algn="ctr">
              <a:buNone/>
              <a:defRPr>
                <a:solidFill>
                  <a:schemeClr val="tx1">
                    <a:tint val="75000"/>
                  </a:schemeClr>
                </a:solidFill>
              </a:defRPr>
            </a:lvl5pPr>
            <a:lvl6pPr marL="3089529" indent="0" algn="ctr">
              <a:buNone/>
              <a:defRPr>
                <a:solidFill>
                  <a:schemeClr val="tx1">
                    <a:tint val="75000"/>
                  </a:schemeClr>
                </a:solidFill>
              </a:defRPr>
            </a:lvl6pPr>
            <a:lvl7pPr marL="3707435" indent="0" algn="ctr">
              <a:buNone/>
              <a:defRPr>
                <a:solidFill>
                  <a:schemeClr val="tx1">
                    <a:tint val="75000"/>
                  </a:schemeClr>
                </a:solidFill>
              </a:defRPr>
            </a:lvl7pPr>
            <a:lvl8pPr marL="4325341" indent="0" algn="ctr">
              <a:buNone/>
              <a:defRPr>
                <a:solidFill>
                  <a:schemeClr val="tx1">
                    <a:tint val="75000"/>
                  </a:schemeClr>
                </a:solidFill>
              </a:defRPr>
            </a:lvl8pPr>
            <a:lvl9pPr marL="4943246"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7E355E-4409-4378-9288-8E64B801C0E9}" type="slidenum">
              <a:rPr lang="zh-CN" altLang="en-US" smtClean="0"/>
              <a:t>‹#›</a:t>
            </a:fld>
            <a:endParaRPr lang="zh-CN" altLang="en-US"/>
          </a:p>
        </p:txBody>
      </p:sp>
      <p:sp>
        <p:nvSpPr>
          <p:cNvPr id="2" name="Title 1"/>
          <p:cNvSpPr>
            <a:spLocks noGrp="1"/>
          </p:cNvSpPr>
          <p:nvPr>
            <p:ph type="ctrTitle"/>
          </p:nvPr>
        </p:nvSpPr>
        <p:spPr>
          <a:xfrm>
            <a:off x="1162782" y="3938566"/>
            <a:ext cx="10204944" cy="2254741"/>
          </a:xfrm>
          <a:effectLst/>
        </p:spPr>
        <p:txBody>
          <a:bodyPr>
            <a:noAutofit/>
          </a:bodyPr>
          <a:lstStyle>
            <a:lvl1pPr marL="865068" indent="-617906" algn="l">
              <a:defRPr sz="73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2709333" y="919817"/>
            <a:ext cx="9103360" cy="43691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0900" y="473436"/>
            <a:ext cx="2926080" cy="6586726"/>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727628" y="919818"/>
            <a:ext cx="6868319" cy="615466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7E355E-4409-4378-9288-8E64B801C0E9}"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625600" y="919819"/>
            <a:ext cx="9103360" cy="43691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862294"/>
            <a:ext cx="13004800" cy="3761006"/>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8" name="Rectangle 7"/>
          <p:cNvSpPr/>
          <p:nvPr/>
        </p:nvSpPr>
        <p:spPr>
          <a:xfrm>
            <a:off x="0" y="0"/>
            <a:ext cx="13004800" cy="4862294"/>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dirty="0"/>
          </a:p>
        </p:txBody>
      </p:sp>
      <p:sp>
        <p:nvSpPr>
          <p:cNvPr id="9" name="Rectangle 8"/>
          <p:cNvSpPr/>
          <p:nvPr/>
        </p:nvSpPr>
        <p:spPr>
          <a:xfrm>
            <a:off x="0" y="3335036"/>
            <a:ext cx="13004800" cy="2874433"/>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10" name="Oval 9"/>
          <p:cNvSpPr/>
          <p:nvPr/>
        </p:nvSpPr>
        <p:spPr>
          <a:xfrm>
            <a:off x="0" y="2012103"/>
            <a:ext cx="13004800" cy="6419568"/>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2" name="Title 1"/>
          <p:cNvSpPr>
            <a:spLocks noGrp="1"/>
          </p:cNvSpPr>
          <p:nvPr>
            <p:ph type="title"/>
          </p:nvPr>
        </p:nvSpPr>
        <p:spPr>
          <a:xfrm>
            <a:off x="2891655" y="2731904"/>
            <a:ext cx="8485925" cy="3047133"/>
          </a:xfrm>
          <a:effectLst/>
        </p:spPr>
        <p:txBody>
          <a:bodyPr anchor="b"/>
          <a:lstStyle>
            <a:lvl1pPr algn="r">
              <a:defRPr sz="62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876356" y="5793518"/>
            <a:ext cx="8491369" cy="1050514"/>
          </a:xfrm>
        </p:spPr>
        <p:txBody>
          <a:bodyPr anchor="t"/>
          <a:lstStyle>
            <a:lvl1pPr marL="0" indent="0" algn="r">
              <a:buNone/>
              <a:defRPr sz="2700">
                <a:solidFill>
                  <a:schemeClr val="tx2"/>
                </a:solidFill>
              </a:defRPr>
            </a:lvl1pPr>
            <a:lvl2pPr marL="617906" indent="0">
              <a:buNone/>
              <a:defRPr sz="2400">
                <a:solidFill>
                  <a:schemeClr val="tx1">
                    <a:tint val="75000"/>
                  </a:schemeClr>
                </a:solidFill>
              </a:defRPr>
            </a:lvl2pPr>
            <a:lvl3pPr marL="1235812" indent="0">
              <a:buNone/>
              <a:defRPr sz="2200">
                <a:solidFill>
                  <a:schemeClr val="tx1">
                    <a:tint val="75000"/>
                  </a:schemeClr>
                </a:solidFill>
              </a:defRPr>
            </a:lvl3pPr>
            <a:lvl4pPr marL="1853717" indent="0">
              <a:buNone/>
              <a:defRPr sz="1900">
                <a:solidFill>
                  <a:schemeClr val="tx1">
                    <a:tint val="75000"/>
                  </a:schemeClr>
                </a:solidFill>
              </a:defRPr>
            </a:lvl4pPr>
            <a:lvl5pPr marL="2471623" indent="0">
              <a:buNone/>
              <a:defRPr sz="1900">
                <a:solidFill>
                  <a:schemeClr val="tx1">
                    <a:tint val="75000"/>
                  </a:schemeClr>
                </a:solidFill>
              </a:defRPr>
            </a:lvl5pPr>
            <a:lvl6pPr marL="3089529" indent="0">
              <a:buNone/>
              <a:defRPr sz="1900">
                <a:solidFill>
                  <a:schemeClr val="tx1">
                    <a:tint val="75000"/>
                  </a:schemeClr>
                </a:solidFill>
              </a:defRPr>
            </a:lvl6pPr>
            <a:lvl7pPr marL="3707435" indent="0">
              <a:buNone/>
              <a:defRPr sz="1900">
                <a:solidFill>
                  <a:schemeClr val="tx1">
                    <a:tint val="75000"/>
                  </a:schemeClr>
                </a:solidFill>
              </a:defRPr>
            </a:lvl7pPr>
            <a:lvl8pPr marL="4325341" indent="0">
              <a:buNone/>
              <a:defRPr sz="1900">
                <a:solidFill>
                  <a:schemeClr val="tx1">
                    <a:tint val="75000"/>
                  </a:schemeClr>
                </a:solidFill>
              </a:defRPr>
            </a:lvl8pPr>
            <a:lvl9pPr marL="4943246" indent="0">
              <a:buNone/>
              <a:defRPr sz="19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7E355E-4409-4378-9288-8E64B801C0E9}"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625598" y="919817"/>
            <a:ext cx="4759757" cy="43691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6606438" y="919819"/>
            <a:ext cx="4759757" cy="43691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25600" y="919819"/>
            <a:ext cx="4759757" cy="804441"/>
          </a:xfrm>
        </p:spPr>
        <p:txBody>
          <a:bodyPr anchor="b">
            <a:noAutofit/>
          </a:bodyPr>
          <a:lstStyle>
            <a:lvl1pPr marL="0" indent="0" algn="ctr">
              <a:buNone/>
              <a:defRPr lang="en-US" sz="32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617906" indent="0">
              <a:buNone/>
              <a:defRPr sz="2700" b="1"/>
            </a:lvl2pPr>
            <a:lvl3pPr marL="1235812" indent="0">
              <a:buNone/>
              <a:defRPr sz="2400" b="1"/>
            </a:lvl3pPr>
            <a:lvl4pPr marL="1853717" indent="0">
              <a:buNone/>
              <a:defRPr sz="2200" b="1"/>
            </a:lvl4pPr>
            <a:lvl5pPr marL="2471623" indent="0">
              <a:buNone/>
              <a:defRPr sz="2200" b="1"/>
            </a:lvl5pPr>
            <a:lvl6pPr marL="3089529" indent="0">
              <a:buNone/>
              <a:defRPr sz="2200" b="1"/>
            </a:lvl6pPr>
            <a:lvl7pPr marL="3707435" indent="0">
              <a:buNone/>
              <a:defRPr sz="2200" b="1"/>
            </a:lvl7pPr>
            <a:lvl8pPr marL="4325341" indent="0">
              <a:buNone/>
              <a:defRPr sz="2200" b="1"/>
            </a:lvl8pPr>
            <a:lvl9pPr marL="4943246" indent="0">
              <a:buNone/>
              <a:defRPr sz="2200" b="1"/>
            </a:lvl9pPr>
          </a:lstStyle>
          <a:p>
            <a:pPr lvl="0"/>
            <a:r>
              <a:rPr lang="zh-CN" altLang="en-US" smtClean="0"/>
              <a:t>单击此处编辑母版文本样式</a:t>
            </a:r>
          </a:p>
        </p:txBody>
      </p:sp>
      <p:sp>
        <p:nvSpPr>
          <p:cNvPr id="4" name="Content Placeholder 3"/>
          <p:cNvSpPr>
            <a:spLocks noGrp="1"/>
          </p:cNvSpPr>
          <p:nvPr>
            <p:ph sz="half" idx="2"/>
          </p:nvPr>
        </p:nvSpPr>
        <p:spPr>
          <a:xfrm>
            <a:off x="1644725" y="1760782"/>
            <a:ext cx="4759757" cy="3449320"/>
          </a:xfrm>
        </p:spPr>
        <p:txBody>
          <a:bodyPr>
            <a:normAutofit/>
          </a:bodyPr>
          <a:lstStyle>
            <a:lvl1pPr>
              <a:defRPr sz="2400"/>
            </a:lvl1pPr>
            <a:lvl2pPr>
              <a:defRPr sz="2400"/>
            </a:lvl2pPr>
            <a:lvl3pPr>
              <a:defRPr sz="22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609496" y="919819"/>
            <a:ext cx="4759757" cy="804441"/>
          </a:xfrm>
        </p:spPr>
        <p:txBody>
          <a:bodyPr anchor="b">
            <a:noAutofit/>
          </a:bodyPr>
          <a:lstStyle>
            <a:lvl1pPr marL="0" indent="0" algn="ctr">
              <a:buNone/>
              <a:defRPr lang="en-US" sz="32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617906" indent="0">
              <a:buNone/>
              <a:defRPr sz="2700" b="1"/>
            </a:lvl2pPr>
            <a:lvl3pPr marL="1235812" indent="0">
              <a:buNone/>
              <a:defRPr sz="2400" b="1"/>
            </a:lvl3pPr>
            <a:lvl4pPr marL="1853717" indent="0">
              <a:buNone/>
              <a:defRPr sz="2200" b="1"/>
            </a:lvl4pPr>
            <a:lvl5pPr marL="2471623" indent="0">
              <a:buNone/>
              <a:defRPr sz="2200" b="1"/>
            </a:lvl5pPr>
            <a:lvl6pPr marL="3089529" indent="0">
              <a:buNone/>
              <a:defRPr sz="2200" b="1"/>
            </a:lvl6pPr>
            <a:lvl7pPr marL="3707435" indent="0">
              <a:buNone/>
              <a:defRPr sz="2200" b="1"/>
            </a:lvl7pPr>
            <a:lvl8pPr marL="4325341" indent="0">
              <a:buNone/>
              <a:defRPr sz="2200" b="1"/>
            </a:lvl8pPr>
            <a:lvl9pPr marL="4943246" indent="0">
              <a:buNone/>
              <a:defRPr sz="2200" b="1"/>
            </a:lvl9pPr>
          </a:lstStyle>
          <a:p>
            <a:pPr marL="0" lvl="0" indent="0" algn="ctr" defTabSz="1235812" rtl="0" eaLnBrk="1" latinLnBrk="0" hangingPunct="1">
              <a:spcBef>
                <a:spcPct val="20000"/>
              </a:spcBef>
              <a:spcAft>
                <a:spcPts val="405"/>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6606258" y="1759153"/>
            <a:ext cx="4759757" cy="3449320"/>
          </a:xfrm>
        </p:spPr>
        <p:txBody>
          <a:bodyPr>
            <a:normAutofit/>
          </a:bodyPr>
          <a:lstStyle>
            <a:lvl1pPr>
              <a:defRPr sz="2400"/>
            </a:lvl1pPr>
            <a:lvl2pPr>
              <a:defRPr sz="2400"/>
            </a:lvl2pPr>
            <a:lvl3pPr>
              <a:defRPr sz="22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7E355E-4409-4378-9288-8E64B801C0E9}"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93380" y="2778620"/>
            <a:ext cx="5171321" cy="1582438"/>
          </a:xfrm>
          <a:effectLst/>
        </p:spPr>
        <p:txBody>
          <a:bodyPr anchor="b">
            <a:noAutofit/>
          </a:bodyPr>
          <a:lstStyle>
            <a:lvl1pPr marL="308953" indent="-308953" algn="l">
              <a:defRPr sz="3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533000" y="919819"/>
            <a:ext cx="5713188" cy="6154670"/>
          </a:xfrm>
        </p:spPr>
        <p:txBody>
          <a:bodyPr anchor="ctr"/>
          <a:lstStyle>
            <a:lvl1pPr>
              <a:defRPr sz="3000"/>
            </a:lvl1pPr>
            <a:lvl2pPr>
              <a:defRPr sz="2700"/>
            </a:lvl2pPr>
            <a:lvl3pPr>
              <a:defRPr sz="2400"/>
            </a:lvl3pPr>
            <a:lvl4pPr>
              <a:defRPr sz="2200"/>
            </a:lvl4pPr>
            <a:lvl5pPr>
              <a:defRPr sz="19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529977" y="4398162"/>
            <a:ext cx="4819428" cy="2690246"/>
          </a:xfrm>
        </p:spPr>
        <p:txBody>
          <a:bodyPr/>
          <a:lstStyle>
            <a:lvl1pPr marL="0" indent="0">
              <a:buNone/>
              <a:defRPr sz="1900"/>
            </a:lvl1pPr>
            <a:lvl2pPr marL="617906" indent="0">
              <a:buNone/>
              <a:defRPr sz="1600"/>
            </a:lvl2pPr>
            <a:lvl3pPr marL="1235812" indent="0">
              <a:buNone/>
              <a:defRPr sz="1400"/>
            </a:lvl3pPr>
            <a:lvl4pPr marL="1853717" indent="0">
              <a:buNone/>
              <a:defRPr sz="1200"/>
            </a:lvl4pPr>
            <a:lvl5pPr marL="2471623" indent="0">
              <a:buNone/>
              <a:defRPr sz="1200"/>
            </a:lvl5pPr>
            <a:lvl6pPr marL="3089529" indent="0">
              <a:buNone/>
              <a:defRPr sz="1200"/>
            </a:lvl6pPr>
            <a:lvl7pPr marL="3707435" indent="0">
              <a:buNone/>
              <a:defRPr sz="1200"/>
            </a:lvl7pPr>
            <a:lvl8pPr marL="4325341" indent="0">
              <a:buNone/>
              <a:defRPr sz="1200"/>
            </a:lvl8pPr>
            <a:lvl9pPr marL="4943246" indent="0">
              <a:buNone/>
              <a:defRPr sz="12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862294"/>
            <a:ext cx="13004800" cy="3761006"/>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9" name="Rectangle 8"/>
          <p:cNvSpPr/>
          <p:nvPr/>
        </p:nvSpPr>
        <p:spPr>
          <a:xfrm>
            <a:off x="0" y="0"/>
            <a:ext cx="13004800" cy="4862294"/>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dirty="0"/>
          </a:p>
        </p:txBody>
      </p:sp>
      <p:sp>
        <p:nvSpPr>
          <p:cNvPr id="10" name="Rectangle 9"/>
          <p:cNvSpPr/>
          <p:nvPr/>
        </p:nvSpPr>
        <p:spPr>
          <a:xfrm>
            <a:off x="0" y="3335036"/>
            <a:ext cx="13004800" cy="2874433"/>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11" name="Oval 10"/>
          <p:cNvSpPr/>
          <p:nvPr/>
        </p:nvSpPr>
        <p:spPr>
          <a:xfrm>
            <a:off x="0" y="2012103"/>
            <a:ext cx="13004800" cy="6419568"/>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3" name="Picture Placeholder 2"/>
          <p:cNvSpPr>
            <a:spLocks noGrp="1"/>
          </p:cNvSpPr>
          <p:nvPr>
            <p:ph type="pic" idx="1"/>
          </p:nvPr>
        </p:nvSpPr>
        <p:spPr>
          <a:xfrm>
            <a:off x="6364693" y="1437217"/>
            <a:ext cx="5852160" cy="393292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700"/>
            </a:lvl1pPr>
            <a:lvl2pPr marL="617906" indent="0">
              <a:buNone/>
              <a:defRPr sz="3800"/>
            </a:lvl2pPr>
            <a:lvl3pPr marL="1235812" indent="0">
              <a:buNone/>
              <a:defRPr sz="3200"/>
            </a:lvl3pPr>
            <a:lvl4pPr marL="1853717" indent="0">
              <a:buNone/>
              <a:defRPr sz="2700"/>
            </a:lvl4pPr>
            <a:lvl5pPr marL="2471623" indent="0">
              <a:buNone/>
              <a:defRPr sz="2700"/>
            </a:lvl5pPr>
            <a:lvl6pPr marL="3089529" indent="0">
              <a:buNone/>
              <a:defRPr sz="2700"/>
            </a:lvl6pPr>
            <a:lvl7pPr marL="3707435" indent="0">
              <a:buNone/>
              <a:defRPr sz="2700"/>
            </a:lvl7pPr>
            <a:lvl8pPr marL="4325341" indent="0">
              <a:buNone/>
              <a:defRPr sz="2700"/>
            </a:lvl8pPr>
            <a:lvl9pPr marL="4943246" indent="0">
              <a:buNone/>
              <a:defRPr sz="27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48550" y="1270593"/>
            <a:ext cx="5253851" cy="2719797"/>
          </a:xfrm>
        </p:spPr>
        <p:txBody>
          <a:bodyPr anchor="b"/>
          <a:lstStyle>
            <a:lvl1pPr marL="247162" indent="-247162">
              <a:buFont typeface="Georgia" pitchFamily="18" charset="0"/>
              <a:buChar char="*"/>
              <a:defRPr sz="2200"/>
            </a:lvl1pPr>
            <a:lvl2pPr marL="617906" indent="0">
              <a:buNone/>
              <a:defRPr sz="1600"/>
            </a:lvl2pPr>
            <a:lvl3pPr marL="1235812" indent="0">
              <a:buNone/>
              <a:defRPr sz="1400"/>
            </a:lvl3pPr>
            <a:lvl4pPr marL="1853717" indent="0">
              <a:buNone/>
              <a:defRPr sz="1200"/>
            </a:lvl4pPr>
            <a:lvl5pPr marL="2471623" indent="0">
              <a:buNone/>
              <a:defRPr sz="1200"/>
            </a:lvl5pPr>
            <a:lvl6pPr marL="3089529" indent="0">
              <a:buNone/>
              <a:defRPr sz="1200"/>
            </a:lvl6pPr>
            <a:lvl7pPr marL="3707435" indent="0">
              <a:buNone/>
              <a:defRPr sz="1200"/>
            </a:lvl7pPr>
            <a:lvl8pPr marL="4325341" indent="0">
              <a:buNone/>
              <a:defRPr sz="1200"/>
            </a:lvl8pPr>
            <a:lvl9pPr marL="4943246" indent="0">
              <a:buNone/>
              <a:defRPr sz="12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A3A160-64B0-433E-876E-E206ABB7688A}" type="datetimeFigureOut">
              <a:rPr lang="zh-CN" altLang="en-US" smtClean="0"/>
              <a:t>2017/3/30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7E355E-4409-4378-9288-8E64B801C0E9}" type="slidenum">
              <a:rPr lang="zh-CN" altLang="en-US" smtClean="0"/>
              <a:t>‹#›</a:t>
            </a:fld>
            <a:endParaRPr lang="zh-CN" altLang="en-US"/>
          </a:p>
        </p:txBody>
      </p:sp>
      <p:sp>
        <p:nvSpPr>
          <p:cNvPr id="2" name="Title 1"/>
          <p:cNvSpPr>
            <a:spLocks noGrp="1"/>
          </p:cNvSpPr>
          <p:nvPr>
            <p:ph type="title"/>
          </p:nvPr>
        </p:nvSpPr>
        <p:spPr>
          <a:xfrm>
            <a:off x="1034337" y="5613596"/>
            <a:ext cx="9078810" cy="1437217"/>
          </a:xfrm>
        </p:spPr>
        <p:txBody>
          <a:bodyPr anchor="b">
            <a:noAutofit/>
          </a:bodyPr>
          <a:lstStyle>
            <a:lvl1pPr algn="l">
              <a:defRPr sz="62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6419568"/>
            <a:ext cx="13004800" cy="2203732"/>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8" name="Rectangle 7"/>
          <p:cNvSpPr/>
          <p:nvPr/>
        </p:nvSpPr>
        <p:spPr>
          <a:xfrm>
            <a:off x="0" y="0"/>
            <a:ext cx="13004800" cy="6419568"/>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dirty="0"/>
          </a:p>
        </p:txBody>
      </p:sp>
      <p:sp>
        <p:nvSpPr>
          <p:cNvPr id="9" name="Rectangle 8"/>
          <p:cNvSpPr/>
          <p:nvPr/>
        </p:nvSpPr>
        <p:spPr>
          <a:xfrm>
            <a:off x="0" y="4738294"/>
            <a:ext cx="13004800" cy="2874433"/>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10" name="Oval 9"/>
          <p:cNvSpPr/>
          <p:nvPr/>
        </p:nvSpPr>
        <p:spPr>
          <a:xfrm>
            <a:off x="0" y="2012103"/>
            <a:ext cx="13004800" cy="6419568"/>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3581" tIns="61791" rIns="123581" bIns="61791" rtlCol="0" anchor="ctr"/>
          <a:lstStyle/>
          <a:p>
            <a:pPr algn="ctr"/>
            <a:endParaRPr lang="en-US"/>
          </a:p>
        </p:txBody>
      </p:sp>
      <p:sp>
        <p:nvSpPr>
          <p:cNvPr id="2" name="Title Placeholder 1"/>
          <p:cNvSpPr>
            <a:spLocks noGrp="1"/>
          </p:cNvSpPr>
          <p:nvPr>
            <p:ph type="title"/>
          </p:nvPr>
        </p:nvSpPr>
        <p:spPr>
          <a:xfrm>
            <a:off x="2550456" y="5497596"/>
            <a:ext cx="9262238" cy="1437217"/>
          </a:xfrm>
          <a:prstGeom prst="rect">
            <a:avLst/>
          </a:prstGeom>
          <a:effectLst/>
        </p:spPr>
        <p:txBody>
          <a:bodyPr vert="horz" lIns="123581" tIns="61791" rIns="123581" bIns="61791"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5600" y="920749"/>
            <a:ext cx="9103360" cy="4369139"/>
          </a:xfrm>
          <a:prstGeom prst="rect">
            <a:avLst/>
          </a:prstGeom>
        </p:spPr>
        <p:txBody>
          <a:bodyPr vert="horz" lIns="123581" tIns="61791" rIns="123581" bIns="6179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778240" y="7760971"/>
            <a:ext cx="3576320" cy="459111"/>
          </a:xfrm>
          <a:prstGeom prst="rect">
            <a:avLst/>
          </a:prstGeom>
        </p:spPr>
        <p:txBody>
          <a:bodyPr vert="horz" lIns="123581" tIns="61791" rIns="123581" bIns="61791" rtlCol="0" anchor="ctr"/>
          <a:lstStyle>
            <a:lvl1pPr algn="r">
              <a:defRPr sz="1500" b="1">
                <a:solidFill>
                  <a:schemeClr val="tx1">
                    <a:lumMod val="50000"/>
                    <a:lumOff val="50000"/>
                  </a:schemeClr>
                </a:solidFill>
              </a:defRPr>
            </a:lvl1pPr>
          </a:lstStyle>
          <a:p>
            <a:fld id="{A9A3A160-64B0-433E-876E-E206ABB7688A}" type="datetimeFigureOut">
              <a:rPr lang="zh-CN" altLang="en-US" smtClean="0"/>
              <a:t>2017/3/30</a:t>
            </a:fld>
            <a:endParaRPr lang="zh-CN" altLang="en-US"/>
          </a:p>
        </p:txBody>
      </p:sp>
      <p:sp>
        <p:nvSpPr>
          <p:cNvPr id="5" name="Footer Placeholder 4"/>
          <p:cNvSpPr>
            <a:spLocks noGrp="1"/>
          </p:cNvSpPr>
          <p:nvPr>
            <p:ph type="ftr" sz="quarter" idx="3"/>
          </p:nvPr>
        </p:nvSpPr>
        <p:spPr>
          <a:xfrm>
            <a:off x="650239" y="7760971"/>
            <a:ext cx="4768428" cy="459111"/>
          </a:xfrm>
          <a:prstGeom prst="rect">
            <a:avLst/>
          </a:prstGeom>
        </p:spPr>
        <p:txBody>
          <a:bodyPr vert="horz" lIns="123581" tIns="61791" rIns="123581" bIns="61791" rtlCol="0" anchor="ctr"/>
          <a:lstStyle>
            <a:lvl1pPr algn="l">
              <a:defRPr sz="15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5418667" y="7760971"/>
            <a:ext cx="2600960" cy="459111"/>
          </a:xfrm>
          <a:prstGeom prst="rect">
            <a:avLst/>
          </a:prstGeom>
        </p:spPr>
        <p:txBody>
          <a:bodyPr vert="horz" lIns="123581" tIns="61791" rIns="123581" bIns="61791" rtlCol="0" anchor="ctr"/>
          <a:lstStyle>
            <a:lvl1pPr algn="ctr">
              <a:defRPr sz="1600" b="1">
                <a:solidFill>
                  <a:schemeClr val="tx1">
                    <a:lumMod val="50000"/>
                    <a:lumOff val="50000"/>
                  </a:schemeClr>
                </a:solidFill>
              </a:defRPr>
            </a:lvl1pPr>
          </a:lstStyle>
          <a:p>
            <a:fld id="{8E7E355E-4409-4378-9288-8E64B801C0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432534" indent="-432534" algn="r" defTabSz="1235812" rtl="0" eaLnBrk="1" latinLnBrk="0" hangingPunct="1">
        <a:spcBef>
          <a:spcPct val="0"/>
        </a:spcBef>
        <a:buClr>
          <a:schemeClr val="accent6">
            <a:lumMod val="75000"/>
          </a:schemeClr>
        </a:buClr>
        <a:buSzPct val="128000"/>
        <a:buFont typeface="Georgia" pitchFamily="18" charset="0"/>
        <a:buChar char="*"/>
        <a:defRPr sz="62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8953"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3000" kern="1200">
          <a:solidFill>
            <a:schemeClr val="tx1">
              <a:lumMod val="75000"/>
              <a:lumOff val="25000"/>
            </a:schemeClr>
          </a:solidFill>
          <a:latin typeface="+mn-lt"/>
          <a:ea typeface="+mn-ea"/>
          <a:cs typeface="+mn-cs"/>
        </a:defRPr>
      </a:lvl1pPr>
      <a:lvl2pPr marL="741487"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2700" kern="1200">
          <a:solidFill>
            <a:schemeClr val="tx1">
              <a:lumMod val="75000"/>
              <a:lumOff val="25000"/>
            </a:schemeClr>
          </a:solidFill>
          <a:latin typeface="+mn-lt"/>
          <a:ea typeface="+mn-ea"/>
          <a:cs typeface="+mn-cs"/>
        </a:defRPr>
      </a:lvl2pPr>
      <a:lvl3pPr marL="1112230"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2400" kern="1200">
          <a:solidFill>
            <a:schemeClr val="tx1">
              <a:lumMod val="75000"/>
              <a:lumOff val="25000"/>
            </a:schemeClr>
          </a:solidFill>
          <a:latin typeface="+mn-lt"/>
          <a:ea typeface="+mn-ea"/>
          <a:cs typeface="+mn-cs"/>
        </a:defRPr>
      </a:lvl3pPr>
      <a:lvl4pPr marL="1482974"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4pPr>
      <a:lvl5pPr marL="1878434"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5pPr>
      <a:lvl6pPr marL="2249177"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6pPr>
      <a:lvl7pPr marL="2656995"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7pPr>
      <a:lvl8pPr marL="3089529"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8pPr>
      <a:lvl9pPr marL="3497347" indent="-247162" algn="l" defTabSz="1235812" rtl="0" eaLnBrk="1" latinLnBrk="0" hangingPunct="1">
        <a:spcBef>
          <a:spcPct val="20000"/>
        </a:spcBef>
        <a:spcAft>
          <a:spcPts val="405"/>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9pPr>
    </p:bodyStyle>
    <p:otherStyle>
      <a:defPPr>
        <a:defRPr lang="en-US"/>
      </a:defPPr>
      <a:lvl1pPr marL="0" algn="l" defTabSz="1235812" rtl="0" eaLnBrk="1" latinLnBrk="0" hangingPunct="1">
        <a:defRPr sz="2400" kern="1200">
          <a:solidFill>
            <a:schemeClr val="tx1"/>
          </a:solidFill>
          <a:latin typeface="+mn-lt"/>
          <a:ea typeface="+mn-ea"/>
          <a:cs typeface="+mn-cs"/>
        </a:defRPr>
      </a:lvl1pPr>
      <a:lvl2pPr marL="617906" algn="l" defTabSz="1235812" rtl="0" eaLnBrk="1" latinLnBrk="0" hangingPunct="1">
        <a:defRPr sz="2400" kern="1200">
          <a:solidFill>
            <a:schemeClr val="tx1"/>
          </a:solidFill>
          <a:latin typeface="+mn-lt"/>
          <a:ea typeface="+mn-ea"/>
          <a:cs typeface="+mn-cs"/>
        </a:defRPr>
      </a:lvl2pPr>
      <a:lvl3pPr marL="1235812" algn="l" defTabSz="1235812" rtl="0" eaLnBrk="1" latinLnBrk="0" hangingPunct="1">
        <a:defRPr sz="2400" kern="1200">
          <a:solidFill>
            <a:schemeClr val="tx1"/>
          </a:solidFill>
          <a:latin typeface="+mn-lt"/>
          <a:ea typeface="+mn-ea"/>
          <a:cs typeface="+mn-cs"/>
        </a:defRPr>
      </a:lvl3pPr>
      <a:lvl4pPr marL="1853717" algn="l" defTabSz="1235812" rtl="0" eaLnBrk="1" latinLnBrk="0" hangingPunct="1">
        <a:defRPr sz="2400" kern="1200">
          <a:solidFill>
            <a:schemeClr val="tx1"/>
          </a:solidFill>
          <a:latin typeface="+mn-lt"/>
          <a:ea typeface="+mn-ea"/>
          <a:cs typeface="+mn-cs"/>
        </a:defRPr>
      </a:lvl4pPr>
      <a:lvl5pPr marL="2471623" algn="l" defTabSz="1235812" rtl="0" eaLnBrk="1" latinLnBrk="0" hangingPunct="1">
        <a:defRPr sz="2400" kern="1200">
          <a:solidFill>
            <a:schemeClr val="tx1"/>
          </a:solidFill>
          <a:latin typeface="+mn-lt"/>
          <a:ea typeface="+mn-ea"/>
          <a:cs typeface="+mn-cs"/>
        </a:defRPr>
      </a:lvl5pPr>
      <a:lvl6pPr marL="3089529" algn="l" defTabSz="1235812" rtl="0" eaLnBrk="1" latinLnBrk="0" hangingPunct="1">
        <a:defRPr sz="2400" kern="1200">
          <a:solidFill>
            <a:schemeClr val="tx1"/>
          </a:solidFill>
          <a:latin typeface="+mn-lt"/>
          <a:ea typeface="+mn-ea"/>
          <a:cs typeface="+mn-cs"/>
        </a:defRPr>
      </a:lvl6pPr>
      <a:lvl7pPr marL="3707435" algn="l" defTabSz="1235812" rtl="0" eaLnBrk="1" latinLnBrk="0" hangingPunct="1">
        <a:defRPr sz="2400" kern="1200">
          <a:solidFill>
            <a:schemeClr val="tx1"/>
          </a:solidFill>
          <a:latin typeface="+mn-lt"/>
          <a:ea typeface="+mn-ea"/>
          <a:cs typeface="+mn-cs"/>
        </a:defRPr>
      </a:lvl7pPr>
      <a:lvl8pPr marL="4325341" algn="l" defTabSz="1235812" rtl="0" eaLnBrk="1" latinLnBrk="0" hangingPunct="1">
        <a:defRPr sz="2400" kern="1200">
          <a:solidFill>
            <a:schemeClr val="tx1"/>
          </a:solidFill>
          <a:latin typeface="+mn-lt"/>
          <a:ea typeface="+mn-ea"/>
          <a:cs typeface="+mn-cs"/>
        </a:defRPr>
      </a:lvl8pPr>
      <a:lvl9pPr marL="4943246" algn="l" defTabSz="123581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ubbo&#31616;&#21333;&#20171;&#32461;.doc"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ubbo.io/User+Guide-zh.ht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工作\0530\橙色浅蓝系列\q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30"/>
            <a:ext cx="13004800" cy="8623300"/>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950720" y="4167634"/>
            <a:ext cx="9103360" cy="2203732"/>
          </a:xfrm>
        </p:spPr>
        <p:txBody>
          <a:bodyPr/>
          <a:lstStyle/>
          <a:p>
            <a:endParaRPr lang="zh-CN" altLang="en-US" dirty="0"/>
          </a:p>
        </p:txBody>
      </p:sp>
      <p:sp>
        <p:nvSpPr>
          <p:cNvPr id="2" name="标题 1"/>
          <p:cNvSpPr>
            <a:spLocks noGrp="1"/>
          </p:cNvSpPr>
          <p:nvPr>
            <p:ph type="ctrTitle"/>
          </p:nvPr>
        </p:nvSpPr>
        <p:spPr>
          <a:xfrm>
            <a:off x="975360" y="2295426"/>
            <a:ext cx="11054080" cy="1848420"/>
          </a:xfrm>
        </p:spPr>
        <p:txBody>
          <a:bodyPr/>
          <a:lstStyle/>
          <a:p>
            <a:r>
              <a:rPr lang="en-US" altLang="zh-CN" dirty="0" err="1">
                <a:solidFill>
                  <a:schemeClr val="accent1">
                    <a:lumMod val="75000"/>
                  </a:schemeClr>
                </a:solidFill>
                <a:latin typeface="方正正粗黑简体" pitchFamily="2" charset="-122"/>
                <a:ea typeface="方正正粗黑简体" pitchFamily="2" charset="-122"/>
              </a:rPr>
              <a:t>Saas&amp;Paas</a:t>
            </a:r>
            <a:r>
              <a:rPr lang="zh-CN" altLang="en-US" dirty="0">
                <a:solidFill>
                  <a:schemeClr val="accent1">
                    <a:lumMod val="75000"/>
                  </a:schemeClr>
                </a:solidFill>
                <a:latin typeface="方正正粗黑简体" pitchFamily="2" charset="-122"/>
                <a:ea typeface="方正正粗黑简体" pitchFamily="2" charset="-122"/>
              </a:rPr>
              <a:t>架构设计</a:t>
            </a:r>
            <a:endParaRPr lang="zh-CN" altLang="zh-CN" dirty="0">
              <a:solidFill>
                <a:schemeClr val="accent1">
                  <a:lumMod val="75000"/>
                </a:schemeClr>
              </a:solidFill>
              <a:latin typeface="方正正粗黑简体" pitchFamily="2" charset="-122"/>
              <a:ea typeface="方正正粗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a:solidFill>
                  <a:srgbClr val="0070C0"/>
                </a:solidFill>
                <a:latin typeface="黑体" panose="02010609060101010101" pitchFamily="49" charset="-122"/>
                <a:ea typeface="黑体" panose="02010609060101010101" pitchFamily="49" charset="-122"/>
              </a:rPr>
              <a:t>策略</a:t>
            </a: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1740616"/>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smtClean="0">
                <a:solidFill>
                  <a:srgbClr val="0070C0"/>
                </a:solidFill>
              </a:rPr>
              <a:t>作为一个分布式服务框架针对不同的需求和使用场景提供了多套策略，跟功能一样，策略也有成熟度问题。</a:t>
            </a:r>
            <a:endParaRPr lang="en-US" altLang="zh-CN" sz="2800" dirty="0" smtClean="0">
              <a:solidFill>
                <a:srgbClr val="0070C0"/>
              </a:solidFill>
            </a:endParaRPr>
          </a:p>
          <a:p>
            <a:pPr>
              <a:lnSpc>
                <a:spcPct val="125000"/>
              </a:lnSpc>
            </a:pP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66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策略分类</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523558" y="3015506"/>
            <a:ext cx="9865096" cy="544263"/>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endParaRPr lang="en-US" altLang="zh-CN"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456611"/>
          </a:xfrm>
          <a:prstGeom prst="rect">
            <a:avLst/>
          </a:prstGeom>
        </p:spPr>
        <p:txBody>
          <a:bodyPr wrap="square" lIns="123581" tIns="61791" rIns="123581" bIns="61791">
            <a:spAutoFit/>
          </a:bodyPr>
          <a:lstStyle/>
          <a:p>
            <a:pPr>
              <a:lnSpc>
                <a:spcPct val="125000"/>
              </a:lnSpc>
            </a:pPr>
            <a:r>
              <a:rPr lang="en-US" altLang="zh-CN" sz="2000" dirty="0" err="1" smtClean="0">
                <a:solidFill>
                  <a:srgbClr val="0070C0"/>
                </a:solidFill>
                <a:latin typeface="黑体" panose="02010609060101010101" pitchFamily="49" charset="-122"/>
                <a:ea typeface="黑体" panose="02010609060101010101" pitchFamily="49" charset="-122"/>
              </a:rPr>
              <a:t>Dubbo</a:t>
            </a:r>
            <a:r>
              <a:rPr lang="zh-CN" altLang="en-US" sz="2000" dirty="0" smtClean="0">
                <a:solidFill>
                  <a:srgbClr val="0070C0"/>
                </a:solidFill>
                <a:latin typeface="黑体" panose="02010609060101010101" pitchFamily="49" charset="-122"/>
                <a:ea typeface="黑体" panose="02010609060101010101" pitchFamily="49" charset="-122"/>
              </a:rPr>
              <a:t>现有的策略大致有以下几类：</a:t>
            </a:r>
            <a:endParaRPr lang="en-US" altLang="zh-CN" sz="2000" dirty="0">
              <a:solidFill>
                <a:srgbClr val="0070C0"/>
              </a:solidFill>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74367360"/>
              </p:ext>
            </p:extLst>
          </p:nvPr>
        </p:nvGraphicFramePr>
        <p:xfrm>
          <a:off x="1609128" y="3015506"/>
          <a:ext cx="9850298" cy="3740750"/>
        </p:xfrm>
        <a:graphic>
          <a:graphicData uri="http://schemas.openxmlformats.org/drawingml/2006/table">
            <a:tbl>
              <a:tblPr>
                <a:tableStyleId>{5C22544A-7EE6-4342-B048-85BDC9FD1C3A}</a:tableStyleId>
              </a:tblPr>
              <a:tblGrid>
                <a:gridCol w="1560556"/>
                <a:gridCol w="8289742"/>
              </a:tblGrid>
              <a:tr h="374075">
                <a:tc>
                  <a:txBody>
                    <a:bodyPr/>
                    <a:lstStyle/>
                    <a:p>
                      <a:pPr algn="l" fontAlgn="ctr"/>
                      <a:r>
                        <a:rPr lang="zh-CN" altLang="en-US" sz="1600" u="none" strike="noStrike" dirty="0">
                          <a:solidFill>
                            <a:srgbClr val="0070C0"/>
                          </a:solidFill>
                          <a:effectLst/>
                        </a:rPr>
                        <a:t>注册中心</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注册中心不仅作为服务注册使用，还可提供令牌验证、路由规则、配置规则等功能</a:t>
                      </a:r>
                      <a:endParaRPr lang="zh-CN" altLang="en-US" sz="1600" b="0" i="0" u="none" strike="noStrike">
                        <a:solidFill>
                          <a:srgbClr val="0070C0"/>
                        </a:solidFill>
                        <a:effectLst/>
                        <a:latin typeface="Arial"/>
                      </a:endParaRPr>
                    </a:p>
                  </a:txBody>
                  <a:tcPr anchor="ctr"/>
                </a:tc>
              </a:tr>
              <a:tr h="374075">
                <a:tc>
                  <a:txBody>
                    <a:bodyPr/>
                    <a:lstStyle/>
                    <a:p>
                      <a:pPr algn="l" fontAlgn="ctr"/>
                      <a:r>
                        <a:rPr lang="zh-CN" altLang="en-US" sz="1600" u="none" strike="noStrike" dirty="0">
                          <a:solidFill>
                            <a:srgbClr val="0070C0"/>
                          </a:solidFill>
                          <a:effectLst/>
                        </a:rPr>
                        <a:t>监控中心</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报表方式监控服务运行状态及报表功能</a:t>
                      </a:r>
                      <a:endParaRPr lang="zh-CN" altLang="en-US" sz="1600" b="0" i="0" u="none" strike="noStrike">
                        <a:solidFill>
                          <a:srgbClr val="0070C0"/>
                        </a:solidFill>
                        <a:effectLst/>
                        <a:latin typeface="Arial"/>
                      </a:endParaRPr>
                    </a:p>
                  </a:txBody>
                  <a:tcPr anchor="ctr"/>
                </a:tc>
              </a:tr>
              <a:tr h="374075">
                <a:tc>
                  <a:txBody>
                    <a:bodyPr/>
                    <a:lstStyle/>
                    <a:p>
                      <a:pPr algn="l" fontAlgn="ctr"/>
                      <a:r>
                        <a:rPr lang="zh-CN" altLang="en-US" sz="1600" u="none" strike="noStrike" dirty="0">
                          <a:solidFill>
                            <a:srgbClr val="0070C0"/>
                          </a:solidFill>
                          <a:effectLst/>
                        </a:rPr>
                        <a:t>传输协议</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服务调用所使用的传输协议</a:t>
                      </a:r>
                      <a:endParaRPr lang="zh-CN" altLang="en-US" sz="1600" b="0" i="0" u="none" strike="noStrike">
                        <a:solidFill>
                          <a:srgbClr val="0070C0"/>
                        </a:solidFill>
                        <a:effectLst/>
                        <a:latin typeface="宋体"/>
                      </a:endParaRPr>
                    </a:p>
                  </a:txBody>
                  <a:tcPr anchor="ctr"/>
                </a:tc>
              </a:tr>
              <a:tr h="374075">
                <a:tc>
                  <a:txBody>
                    <a:bodyPr/>
                    <a:lstStyle/>
                    <a:p>
                      <a:pPr algn="l" fontAlgn="ctr"/>
                      <a:r>
                        <a:rPr lang="en-US" sz="1600" u="none" strike="noStrike" dirty="0">
                          <a:solidFill>
                            <a:srgbClr val="0070C0"/>
                          </a:solidFill>
                          <a:effectLst/>
                        </a:rPr>
                        <a:t>NIO</a:t>
                      </a:r>
                      <a:r>
                        <a:rPr lang="zh-CN" altLang="en-US" sz="1600" u="none" strike="noStrike" dirty="0">
                          <a:solidFill>
                            <a:srgbClr val="0070C0"/>
                          </a:solidFill>
                          <a:effectLst/>
                        </a:rPr>
                        <a:t>框架</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提供服务所使用的</a:t>
                      </a:r>
                      <a:r>
                        <a:rPr lang="en-US" altLang="zh-CN" sz="1600" u="none" strike="noStrike" dirty="0">
                          <a:solidFill>
                            <a:srgbClr val="0070C0"/>
                          </a:solidFill>
                          <a:effectLst/>
                        </a:rPr>
                        <a:t>NIO</a:t>
                      </a:r>
                      <a:r>
                        <a:rPr lang="zh-CN" altLang="en-US" sz="1600" u="none" strike="noStrike" dirty="0">
                          <a:solidFill>
                            <a:srgbClr val="0070C0"/>
                          </a:solidFill>
                          <a:effectLst/>
                        </a:rPr>
                        <a:t>技术选择</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序列化框架</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报文序列化可采用不同的序列化和压缩算法</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代理工厂</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消费者调用时访问的代理类反射技术选择</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集群策略</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选择访问集群时采用的策略</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负载策略</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选择负载算法</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路由规则</a:t>
                      </a:r>
                      <a:endParaRPr lang="zh-CN" altLang="en-US" sz="1600" b="0" i="0" u="none" strike="noStrike">
                        <a:solidFill>
                          <a:srgbClr val="0070C0"/>
                        </a:solidFill>
                        <a:effectLst/>
                        <a:latin typeface="宋体"/>
                      </a:endParaRPr>
                    </a:p>
                  </a:txBody>
                  <a:tcPr anchor="ctr"/>
                </a:tc>
                <a:tc>
                  <a:txBody>
                    <a:bodyPr/>
                    <a:lstStyle/>
                    <a:p>
                      <a:pPr algn="l" fontAlgn="ctr"/>
                      <a:endParaRPr lang="zh-CN" altLang="en-US" sz="1600" b="0" i="0" u="none" strike="noStrike" dirty="0">
                        <a:solidFill>
                          <a:srgbClr val="0070C0"/>
                        </a:solidFill>
                        <a:effectLst/>
                        <a:latin typeface="Arial"/>
                      </a:endParaRPr>
                    </a:p>
                  </a:txBody>
                  <a:tcPr anchor="ctr"/>
                </a:tc>
              </a:tr>
              <a:tr h="374075">
                <a:tc>
                  <a:txBody>
                    <a:bodyPr/>
                    <a:lstStyle/>
                    <a:p>
                      <a:pPr algn="l" fontAlgn="ctr"/>
                      <a:r>
                        <a:rPr lang="zh-CN" altLang="en-US" sz="1600" u="none" strike="noStrike">
                          <a:solidFill>
                            <a:srgbClr val="0070C0"/>
                          </a:solidFill>
                          <a:effectLst/>
                        </a:rPr>
                        <a:t>容器</a:t>
                      </a:r>
                      <a:endParaRPr lang="zh-CN" altLang="en-US" sz="1600" b="0" i="0" u="none" strike="noStrike">
                        <a:solidFill>
                          <a:srgbClr val="0070C0"/>
                        </a:solidFill>
                        <a:effectLst/>
                        <a:latin typeface="宋体"/>
                      </a:endParaRPr>
                    </a:p>
                  </a:txBody>
                  <a:tcPr anchor="ctr"/>
                </a:tc>
                <a:tc>
                  <a:txBody>
                    <a:bodyPr/>
                    <a:lstStyle/>
                    <a:p>
                      <a:pPr algn="l" fontAlgn="ctr"/>
                      <a:r>
                        <a:rPr lang="zh-CN" altLang="en-US" sz="1600" u="none" strike="noStrike" dirty="0">
                          <a:solidFill>
                            <a:srgbClr val="0070C0"/>
                          </a:solidFill>
                          <a:effectLst/>
                        </a:rPr>
                        <a:t>服务提供者从属的容器选择</a:t>
                      </a:r>
                      <a:endParaRPr lang="zh-CN" altLang="en-US" sz="1600" b="0" i="0" u="none" strike="noStrike" dirty="0">
                        <a:solidFill>
                          <a:srgbClr val="0070C0"/>
                        </a:solidFill>
                        <a:effectLst/>
                        <a:latin typeface="宋体"/>
                      </a:endParaRPr>
                    </a:p>
                  </a:txBody>
                  <a:tcPr anchor="ctr"/>
                </a:tc>
              </a:tr>
            </a:tbl>
          </a:graphicData>
        </a:graphic>
      </p:graphicFrame>
      <p:sp>
        <p:nvSpPr>
          <p:cNvPr id="10" name="矩形 9"/>
          <p:cNvSpPr/>
          <p:nvPr/>
        </p:nvSpPr>
        <p:spPr>
          <a:xfrm>
            <a:off x="1523116" y="6975946"/>
            <a:ext cx="10305398" cy="894230"/>
          </a:xfrm>
          <a:prstGeom prst="rect">
            <a:avLst/>
          </a:prstGeom>
        </p:spPr>
        <p:txBody>
          <a:bodyPr wrap="square" lIns="123581" tIns="61791" rIns="123581" bIns="61791">
            <a:spAutoFit/>
          </a:bodyPr>
          <a:lstStyle/>
          <a:p>
            <a:pPr>
              <a:lnSpc>
                <a:spcPct val="125000"/>
              </a:lnSpc>
            </a:pPr>
            <a:r>
              <a:rPr lang="zh-CN" altLang="en-US" sz="2000" dirty="0" smtClean="0">
                <a:solidFill>
                  <a:srgbClr val="0070C0"/>
                </a:solidFill>
                <a:latin typeface="黑体" panose="02010609060101010101" pitchFamily="49" charset="-122"/>
                <a:ea typeface="黑体" panose="02010609060101010101" pitchFamily="49" charset="-122"/>
              </a:rPr>
              <a:t>详见官方文档：</a:t>
            </a:r>
            <a:r>
              <a:rPr lang="en-US" altLang="zh-CN" sz="2000" dirty="0">
                <a:solidFill>
                  <a:srgbClr val="0070C0"/>
                </a:solidFill>
                <a:latin typeface="黑体" panose="02010609060101010101" pitchFamily="49" charset="-122"/>
                <a:ea typeface="黑体" panose="02010609060101010101" pitchFamily="49" charset="-122"/>
              </a:rPr>
              <a:t>http://dubbo.io/User+Guide-zh.htm#UserGuide-zh-%E7%AD%96%E7%95%A5%E6%88%90%E7%86%9F%E5%BA%A6</a:t>
            </a:r>
          </a:p>
        </p:txBody>
      </p:sp>
    </p:spTree>
    <p:extLst>
      <p:ext uri="{BB962C8B-B14F-4D97-AF65-F5344CB8AC3E}">
        <p14:creationId xmlns:p14="http://schemas.microsoft.com/office/powerpoint/2010/main" val="126378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9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nodePh="1">
                                  <p:stCondLst>
                                    <p:cond delay="0"/>
                                  </p:stCondLst>
                                  <p:endCondLst>
                                    <p:cond evt="begin" delay="0">
                                      <p:tn val="16"/>
                                    </p:cond>
                                  </p:end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5134248" y="3308902"/>
            <a:ext cx="3096344" cy="1602116"/>
          </a:xfrm>
          <a:prstGeom prst="rect">
            <a:avLst/>
          </a:prstGeom>
          <a:noFill/>
        </p:spPr>
        <p:txBody>
          <a:bodyPr wrap="square" lIns="123581" tIns="61791" rIns="123581" bIns="61791" rtlCol="0">
            <a:spAutoFit/>
          </a:bodyPr>
          <a:lstStyle/>
          <a:p>
            <a:r>
              <a:rPr lang="en-US" altLang="zh-CN" sz="9600" dirty="0" smtClean="0">
                <a:solidFill>
                  <a:srgbClr val="0070C0"/>
                </a:solidFill>
                <a:latin typeface="黑体" panose="02010609060101010101" pitchFamily="49" charset="-122"/>
                <a:ea typeface="黑体" panose="02010609060101010101" pitchFamily="49" charset="-122"/>
              </a:rPr>
              <a:t>Q&amp;A</a:t>
            </a:r>
            <a:endParaRPr lang="zh-CN" altLang="en-US" sz="9600" dirty="0">
              <a:solidFill>
                <a:srgbClr val="0070C0"/>
              </a:solidFill>
              <a:latin typeface="黑体" panose="02010609060101010101" pitchFamily="49" charset="-122"/>
              <a:ea typeface="黑体" panose="02010609060101010101" pitchFamily="49" charset="-122"/>
            </a:endParaRPr>
          </a:p>
        </p:txBody>
      </p: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54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endParaRPr lang="zh-CN" altLang="en-US"/>
          </a:p>
        </p:txBody>
      </p:sp>
      <p:pic>
        <p:nvPicPr>
          <p:cNvPr id="1026" name="Picture 2" descr="E:\工作\0530\银色系列\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 y="-1"/>
            <a:ext cx="13017958" cy="86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3"/>
          <p:cNvSpPr txBox="1"/>
          <p:nvPr/>
        </p:nvSpPr>
        <p:spPr>
          <a:xfrm>
            <a:off x="885776" y="279202"/>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应用架构</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1164177"/>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25936" y="2511450"/>
            <a:ext cx="9626461" cy="3744416"/>
          </a:xfrm>
          <a:prstGeom prst="rect">
            <a:avLst/>
          </a:prstGeom>
          <a:solidFill>
            <a:schemeClr val="accent2">
              <a:lumMod val="20000"/>
              <a:lumOff val="80000"/>
              <a:alpha val="78000"/>
            </a:schemeClr>
          </a:solidFill>
          <a:ln w="412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10844400" y="2511450"/>
            <a:ext cx="1107996" cy="461665"/>
          </a:xfrm>
          <a:prstGeom prst="rect">
            <a:avLst/>
          </a:prstGeom>
          <a:noFill/>
        </p:spPr>
        <p:txBody>
          <a:bodyPr wrap="none" rtlCol="0">
            <a:spAutoFit/>
          </a:bodyPr>
          <a:lstStyle/>
          <a:p>
            <a:r>
              <a:rPr lang="zh-CN" altLang="en-US" dirty="0">
                <a:solidFill>
                  <a:schemeClr val="accent1">
                    <a:lumMod val="75000"/>
                  </a:schemeClr>
                </a:solidFill>
                <a:latin typeface="黑体" panose="02010609060101010101" pitchFamily="49" charset="-122"/>
                <a:ea typeface="黑体" panose="02010609060101010101" pitchFamily="49" charset="-122"/>
              </a:rPr>
              <a:t>公</a:t>
            </a:r>
            <a:r>
              <a:rPr lang="zh-CN" altLang="en-US" dirty="0" smtClean="0">
                <a:solidFill>
                  <a:schemeClr val="accent1">
                    <a:lumMod val="75000"/>
                  </a:schemeClr>
                </a:solidFill>
                <a:latin typeface="黑体" panose="02010609060101010101" pitchFamily="49" charset="-122"/>
                <a:ea typeface="黑体" panose="02010609060101010101" pitchFamily="49" charset="-122"/>
              </a:rPr>
              <a:t>有云</a:t>
            </a:r>
            <a:endParaRPr lang="zh-CN" altLang="en-US" dirty="0">
              <a:solidFill>
                <a:schemeClr val="accent1">
                  <a:lumMod val="75000"/>
                </a:schemeClr>
              </a:solidFill>
              <a:latin typeface="黑体" panose="02010609060101010101" pitchFamily="49" charset="-122"/>
              <a:ea typeface="黑体" panose="02010609060101010101" pitchFamily="49" charset="-122"/>
            </a:endParaRPr>
          </a:p>
        </p:txBody>
      </p:sp>
      <p:sp>
        <p:nvSpPr>
          <p:cNvPr id="8" name="矩形 7"/>
          <p:cNvSpPr/>
          <p:nvPr/>
        </p:nvSpPr>
        <p:spPr>
          <a:xfrm>
            <a:off x="2760066" y="2943498"/>
            <a:ext cx="8640415" cy="3096344"/>
          </a:xfrm>
          <a:prstGeom prst="rect">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accent1">
                    <a:lumMod val="75000"/>
                  </a:schemeClr>
                </a:solidFill>
              </a:rPr>
              <a:t>Paas</a:t>
            </a:r>
            <a:r>
              <a:rPr lang="zh-CN" altLang="en-US" dirty="0" smtClean="0">
                <a:solidFill>
                  <a:schemeClr val="accent1">
                    <a:lumMod val="75000"/>
                  </a:schemeClr>
                </a:solidFill>
              </a:rPr>
              <a:t>平台</a:t>
            </a:r>
            <a:endParaRPr lang="en-US" altLang="zh-CN" dirty="0" smtClean="0">
              <a:solidFill>
                <a:schemeClr val="accent1">
                  <a:lumMod val="75000"/>
                </a:schemeClr>
              </a:solidFill>
            </a:endParaRPr>
          </a:p>
        </p:txBody>
      </p:sp>
      <p:sp>
        <p:nvSpPr>
          <p:cNvPr id="9" name="矩形 8"/>
          <p:cNvSpPr/>
          <p:nvPr/>
        </p:nvSpPr>
        <p:spPr>
          <a:xfrm>
            <a:off x="3120105" y="3417938"/>
            <a:ext cx="5256585" cy="1728192"/>
          </a:xfrm>
          <a:prstGeom prst="rect">
            <a:avLst/>
          </a:prstGeom>
          <a:solidFill>
            <a:schemeClr val="bg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accent1">
                    <a:lumMod val="75000"/>
                  </a:schemeClr>
                </a:solidFill>
              </a:rPr>
              <a:t>服务</a:t>
            </a:r>
            <a:endParaRPr lang="zh-CN" altLang="en-US" dirty="0">
              <a:solidFill>
                <a:schemeClr val="accent1">
                  <a:lumMod val="75000"/>
                </a:schemeClr>
              </a:solidFill>
            </a:endParaRPr>
          </a:p>
        </p:txBody>
      </p:sp>
      <p:sp>
        <p:nvSpPr>
          <p:cNvPr id="10" name="矩形 9"/>
          <p:cNvSpPr/>
          <p:nvPr/>
        </p:nvSpPr>
        <p:spPr>
          <a:xfrm>
            <a:off x="3336131" y="4022808"/>
            <a:ext cx="288032" cy="86409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88259" y="4022808"/>
            <a:ext cx="1512167" cy="86409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75000"/>
                  </a:schemeClr>
                </a:solidFill>
              </a:rPr>
              <a:t>SAAS</a:t>
            </a:r>
            <a:endParaRPr lang="zh-CN" altLang="en-US" dirty="0">
              <a:solidFill>
                <a:schemeClr val="accent1">
                  <a:lumMod val="75000"/>
                </a:schemeClr>
              </a:solidFill>
            </a:endParaRPr>
          </a:p>
        </p:txBody>
      </p:sp>
      <p:sp>
        <p:nvSpPr>
          <p:cNvPr id="19" name="矩形 18"/>
          <p:cNvSpPr/>
          <p:nvPr/>
        </p:nvSpPr>
        <p:spPr>
          <a:xfrm>
            <a:off x="4056211" y="4022808"/>
            <a:ext cx="288032" cy="86409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696171" y="4022808"/>
            <a:ext cx="288032" cy="86409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11074" y="4024718"/>
            <a:ext cx="1847510" cy="9352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Dcjet</a:t>
            </a:r>
            <a:r>
              <a:rPr lang="en-US" altLang="zh-CN" dirty="0" smtClean="0"/>
              <a:t> APIs</a:t>
            </a:r>
            <a:endParaRPr lang="zh-CN" altLang="en-US" dirty="0"/>
          </a:p>
        </p:txBody>
      </p:sp>
      <p:sp>
        <p:nvSpPr>
          <p:cNvPr id="21" name="矩形 20"/>
          <p:cNvSpPr/>
          <p:nvPr/>
        </p:nvSpPr>
        <p:spPr>
          <a:xfrm>
            <a:off x="3118024" y="5391770"/>
            <a:ext cx="5258667" cy="50405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75000"/>
                  </a:schemeClr>
                </a:solidFill>
              </a:rPr>
              <a:t>管控中心</a:t>
            </a:r>
            <a:endParaRPr lang="zh-CN" altLang="en-US" dirty="0">
              <a:solidFill>
                <a:schemeClr val="accent1">
                  <a:lumMod val="75000"/>
                </a:schemeClr>
              </a:solidFill>
            </a:endParaRPr>
          </a:p>
        </p:txBody>
      </p:sp>
      <p:sp>
        <p:nvSpPr>
          <p:cNvPr id="22" name="矩形 21"/>
          <p:cNvSpPr/>
          <p:nvPr/>
        </p:nvSpPr>
        <p:spPr>
          <a:xfrm>
            <a:off x="8822961" y="3406876"/>
            <a:ext cx="2232248" cy="24778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75000"/>
                  </a:schemeClr>
                </a:solidFill>
              </a:rPr>
              <a:t>数据中心</a:t>
            </a:r>
            <a:endParaRPr lang="en-US" altLang="zh-CN" dirty="0" smtClean="0">
              <a:solidFill>
                <a:schemeClr val="accent1">
                  <a:lumMod val="75000"/>
                </a:schemeClr>
              </a:solidFill>
            </a:endParaRPr>
          </a:p>
          <a:p>
            <a:pPr algn="ctr"/>
            <a:r>
              <a:rPr lang="zh-CN" altLang="en-US" dirty="0" smtClean="0">
                <a:solidFill>
                  <a:schemeClr val="accent1">
                    <a:lumMod val="75000"/>
                  </a:schemeClr>
                </a:solidFill>
              </a:rPr>
              <a:t>数据仓库</a:t>
            </a:r>
            <a:endParaRPr lang="zh-CN" altLang="en-US" dirty="0">
              <a:solidFill>
                <a:schemeClr val="accent1">
                  <a:lumMod val="75000"/>
                </a:schemeClr>
              </a:solidFill>
            </a:endParaRPr>
          </a:p>
        </p:txBody>
      </p:sp>
      <p:sp>
        <p:nvSpPr>
          <p:cNvPr id="23" name="矩形 22"/>
          <p:cNvSpPr/>
          <p:nvPr/>
        </p:nvSpPr>
        <p:spPr>
          <a:xfrm>
            <a:off x="8732440" y="1359322"/>
            <a:ext cx="266595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海关、</a:t>
            </a:r>
            <a:r>
              <a:rPr lang="en-US" altLang="zh-CN" dirty="0" smtClean="0"/>
              <a:t>H2k</a:t>
            </a:r>
            <a:r>
              <a:rPr lang="zh-CN" altLang="en-US" dirty="0" smtClean="0"/>
              <a:t>数据</a:t>
            </a:r>
            <a:endParaRPr lang="zh-CN" altLang="en-US" dirty="0"/>
          </a:p>
        </p:txBody>
      </p:sp>
      <p:cxnSp>
        <p:nvCxnSpPr>
          <p:cNvPr id="25" name="直接箭头连接符 24"/>
          <p:cNvCxnSpPr>
            <a:stCxn id="23" idx="2"/>
          </p:cNvCxnSpPr>
          <p:nvPr/>
        </p:nvCxnSpPr>
        <p:spPr>
          <a:xfrm>
            <a:off x="10065419" y="2151410"/>
            <a:ext cx="0" cy="1260000"/>
          </a:xfrm>
          <a:prstGeom prst="straightConnector1">
            <a:avLst/>
          </a:prstGeom>
          <a:ln w="38100">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8376690" y="4024718"/>
            <a:ext cx="4462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1"/>
          </p:cNvCxnSpPr>
          <p:nvPr/>
        </p:nvCxnSpPr>
        <p:spPr>
          <a:xfrm flipH="1">
            <a:off x="8376691" y="4645820"/>
            <a:ext cx="446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8" idx="0"/>
          </p:cNvCxnSpPr>
          <p:nvPr/>
        </p:nvCxnSpPr>
        <p:spPr>
          <a:xfrm flipV="1">
            <a:off x="5244343" y="1837708"/>
            <a:ext cx="0" cy="218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56211" y="1325267"/>
            <a:ext cx="2031325" cy="461665"/>
          </a:xfrm>
          <a:prstGeom prst="rect">
            <a:avLst/>
          </a:prstGeom>
          <a:noFill/>
        </p:spPr>
        <p:txBody>
          <a:bodyPr wrap="none" rtlCol="0">
            <a:spAutoFit/>
          </a:bodyPr>
          <a:lstStyle/>
          <a:p>
            <a:r>
              <a:rPr lang="zh-CN" altLang="en-US" dirty="0" smtClean="0"/>
              <a:t>外部用户使用</a:t>
            </a:r>
            <a:endParaRPr lang="zh-CN" altLang="en-US" dirty="0"/>
          </a:p>
        </p:txBody>
      </p:sp>
      <p:sp>
        <p:nvSpPr>
          <p:cNvPr id="37" name="矩形 36"/>
          <p:cNvSpPr/>
          <p:nvPr/>
        </p:nvSpPr>
        <p:spPr>
          <a:xfrm>
            <a:off x="8822961" y="6687914"/>
            <a:ext cx="257752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海关内部系统</a:t>
            </a:r>
            <a:endParaRPr lang="zh-CN" altLang="en-US" dirty="0"/>
          </a:p>
        </p:txBody>
      </p:sp>
      <p:cxnSp>
        <p:nvCxnSpPr>
          <p:cNvPr id="39" name="直接箭头连接符 38"/>
          <p:cNvCxnSpPr>
            <a:stCxn id="22" idx="2"/>
          </p:cNvCxnSpPr>
          <p:nvPr/>
        </p:nvCxnSpPr>
        <p:spPr>
          <a:xfrm>
            <a:off x="9939085" y="5884764"/>
            <a:ext cx="0" cy="8031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971853" y="6687915"/>
            <a:ext cx="3551008" cy="145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运维及内部管理</a:t>
            </a:r>
            <a:endParaRPr lang="zh-CN" altLang="en-US" dirty="0"/>
          </a:p>
        </p:txBody>
      </p:sp>
      <p:cxnSp>
        <p:nvCxnSpPr>
          <p:cNvPr id="43" name="直接箭头连接符 42"/>
          <p:cNvCxnSpPr>
            <a:stCxn id="41" idx="0"/>
          </p:cNvCxnSpPr>
          <p:nvPr/>
        </p:nvCxnSpPr>
        <p:spPr>
          <a:xfrm flipV="1">
            <a:off x="5747357" y="6039843"/>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74408" y="1556099"/>
            <a:ext cx="2031325" cy="461665"/>
          </a:xfrm>
          <a:prstGeom prst="rect">
            <a:avLst/>
          </a:prstGeom>
          <a:noFill/>
        </p:spPr>
        <p:txBody>
          <a:bodyPr wrap="none" rtlCol="0">
            <a:spAutoFit/>
          </a:bodyPr>
          <a:lstStyle/>
          <a:p>
            <a:r>
              <a:rPr lang="zh-CN" altLang="en-US" dirty="0" smtClean="0"/>
              <a:t>外部系统调用</a:t>
            </a:r>
            <a:endParaRPr lang="zh-CN" altLang="en-US" dirty="0"/>
          </a:p>
        </p:txBody>
      </p:sp>
      <p:cxnSp>
        <p:nvCxnSpPr>
          <p:cNvPr id="51" name="直接箭头连接符 50"/>
          <p:cNvCxnSpPr>
            <a:stCxn id="16" idx="0"/>
          </p:cNvCxnSpPr>
          <p:nvPr/>
        </p:nvCxnSpPr>
        <p:spPr>
          <a:xfrm flipV="1">
            <a:off x="7234829" y="2017764"/>
            <a:ext cx="0" cy="2006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4734" y="4167634"/>
            <a:ext cx="1107996" cy="830997"/>
          </a:xfrm>
          <a:prstGeom prst="rect">
            <a:avLst/>
          </a:prstGeom>
          <a:noFill/>
        </p:spPr>
        <p:txBody>
          <a:bodyPr wrap="none" rtlCol="0">
            <a:spAutoFit/>
          </a:bodyPr>
          <a:lstStyle/>
          <a:p>
            <a:r>
              <a:rPr lang="zh-CN" altLang="en-US" dirty="0" smtClean="0"/>
              <a:t>企业租</a:t>
            </a:r>
            <a:endParaRPr lang="en-US" altLang="zh-CN" dirty="0" smtClean="0"/>
          </a:p>
          <a:p>
            <a:r>
              <a:rPr lang="zh-CN" altLang="en-US" dirty="0" smtClean="0"/>
              <a:t>户使用</a:t>
            </a:r>
            <a:endParaRPr lang="zh-CN" altLang="en-US" dirty="0"/>
          </a:p>
        </p:txBody>
      </p:sp>
      <p:cxnSp>
        <p:nvCxnSpPr>
          <p:cNvPr id="55" name="直接箭头连接符 54"/>
          <p:cNvCxnSpPr>
            <a:stCxn id="10" idx="1"/>
          </p:cNvCxnSpPr>
          <p:nvPr/>
        </p:nvCxnSpPr>
        <p:spPr>
          <a:xfrm flipH="1">
            <a:off x="1692730" y="4454856"/>
            <a:ext cx="16434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56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6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3"/>
          <p:cNvSpPr txBox="1"/>
          <p:nvPr/>
        </p:nvSpPr>
        <p:spPr>
          <a:xfrm>
            <a:off x="885776" y="-13911"/>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解决方案架构</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787986"/>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61840" y="1719362"/>
            <a:ext cx="8928992"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61840" y="7552010"/>
            <a:ext cx="10585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基础设施层</a:t>
            </a:r>
            <a:endParaRPr lang="zh-CN" altLang="en-US" dirty="0"/>
          </a:p>
        </p:txBody>
      </p:sp>
      <p:sp>
        <p:nvSpPr>
          <p:cNvPr id="11" name="矩形 10"/>
          <p:cNvSpPr/>
          <p:nvPr/>
        </p:nvSpPr>
        <p:spPr>
          <a:xfrm>
            <a:off x="1965896" y="6039842"/>
            <a:ext cx="3744416" cy="9361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弹性层</a:t>
            </a:r>
            <a:r>
              <a:rPr lang="en-US" altLang="zh-CN" dirty="0" smtClean="0"/>
              <a:t/>
            </a:r>
            <a:br>
              <a:rPr lang="en-US" altLang="zh-CN" dirty="0" smtClean="0"/>
            </a:br>
            <a:r>
              <a:rPr lang="en-US" altLang="zh-CN" dirty="0" err="1" smtClean="0"/>
              <a:t>linux+docker</a:t>
            </a:r>
            <a:endParaRPr lang="zh-CN" altLang="en-US" dirty="0"/>
          </a:p>
        </p:txBody>
      </p:sp>
      <p:sp>
        <p:nvSpPr>
          <p:cNvPr id="12" name="矩形 11"/>
          <p:cNvSpPr/>
          <p:nvPr/>
        </p:nvSpPr>
        <p:spPr>
          <a:xfrm>
            <a:off x="5926336" y="6039842"/>
            <a:ext cx="3816424"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非弹性层</a:t>
            </a:r>
            <a:endParaRPr lang="zh-CN" altLang="en-US" dirty="0"/>
          </a:p>
        </p:txBody>
      </p:sp>
      <p:sp>
        <p:nvSpPr>
          <p:cNvPr id="13" name="矩形 12"/>
          <p:cNvSpPr/>
          <p:nvPr/>
        </p:nvSpPr>
        <p:spPr>
          <a:xfrm>
            <a:off x="4270152" y="2655466"/>
            <a:ext cx="3240360" cy="33123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zh-CN" altLang="en-US" dirty="0" smtClean="0"/>
              <a:t>基础层</a:t>
            </a:r>
            <a:endParaRPr lang="zh-CN" altLang="en-US" dirty="0"/>
          </a:p>
        </p:txBody>
      </p:sp>
      <p:sp>
        <p:nvSpPr>
          <p:cNvPr id="14" name="矩形 13"/>
          <p:cNvSpPr/>
          <p:nvPr/>
        </p:nvSpPr>
        <p:spPr>
          <a:xfrm>
            <a:off x="1965896" y="2655466"/>
            <a:ext cx="2088232"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CNAs</a:t>
            </a:r>
            <a:endParaRPr lang="zh-CN" altLang="en-US" dirty="0"/>
          </a:p>
        </p:txBody>
      </p:sp>
      <p:sp>
        <p:nvSpPr>
          <p:cNvPr id="15" name="矩形 14"/>
          <p:cNvSpPr/>
          <p:nvPr/>
        </p:nvSpPr>
        <p:spPr>
          <a:xfrm>
            <a:off x="7726536" y="2655466"/>
            <a:ext cx="2016224"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单体应用</a:t>
            </a:r>
            <a:endParaRPr lang="zh-CN" altLang="en-US" dirty="0"/>
          </a:p>
        </p:txBody>
      </p:sp>
      <p:sp>
        <p:nvSpPr>
          <p:cNvPr id="17" name="矩形 16"/>
          <p:cNvSpPr/>
          <p:nvPr/>
        </p:nvSpPr>
        <p:spPr>
          <a:xfrm>
            <a:off x="1965896" y="1863378"/>
            <a:ext cx="777686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路由层（</a:t>
            </a:r>
            <a:r>
              <a:rPr lang="en-US" altLang="zh-CN" dirty="0" smtClean="0"/>
              <a:t>route &amp; LB</a:t>
            </a:r>
            <a:r>
              <a:rPr lang="zh-CN" altLang="en-US" dirty="0" smtClean="0"/>
              <a:t>）</a:t>
            </a:r>
            <a:endParaRPr lang="zh-CN" altLang="en-US" dirty="0"/>
          </a:p>
        </p:txBody>
      </p:sp>
      <p:sp>
        <p:nvSpPr>
          <p:cNvPr id="24" name="矩形 23"/>
          <p:cNvSpPr/>
          <p:nvPr/>
        </p:nvSpPr>
        <p:spPr>
          <a:xfrm>
            <a:off x="1461840" y="787986"/>
            <a:ext cx="8928992" cy="78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用户终端</a:t>
            </a:r>
            <a:endParaRPr lang="zh-CN" altLang="en-US" dirty="0"/>
          </a:p>
        </p:txBody>
      </p:sp>
      <p:sp>
        <p:nvSpPr>
          <p:cNvPr id="26" name="矩形 25"/>
          <p:cNvSpPr/>
          <p:nvPr/>
        </p:nvSpPr>
        <p:spPr>
          <a:xfrm>
            <a:off x="381720" y="1719362"/>
            <a:ext cx="864096"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开发运维中心</a:t>
            </a:r>
            <a:endParaRPr lang="zh-CN" altLang="en-US" dirty="0"/>
          </a:p>
        </p:txBody>
      </p:sp>
      <p:sp>
        <p:nvSpPr>
          <p:cNvPr id="27" name="矩形 26"/>
          <p:cNvSpPr/>
          <p:nvPr/>
        </p:nvSpPr>
        <p:spPr>
          <a:xfrm>
            <a:off x="10606856" y="1719362"/>
            <a:ext cx="864096"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安全中心</a:t>
            </a:r>
            <a:endParaRPr lang="zh-CN" altLang="en-US" dirty="0"/>
          </a:p>
        </p:txBody>
      </p:sp>
      <p:sp>
        <p:nvSpPr>
          <p:cNvPr id="29" name="矩形 28"/>
          <p:cNvSpPr/>
          <p:nvPr/>
        </p:nvSpPr>
        <p:spPr>
          <a:xfrm>
            <a:off x="11686976" y="1719362"/>
            <a:ext cx="792088"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管控中心</a:t>
            </a:r>
            <a:endParaRPr lang="zh-CN" altLang="en-US" dirty="0"/>
          </a:p>
        </p:txBody>
      </p:sp>
      <p:sp>
        <p:nvSpPr>
          <p:cNvPr id="30" name="矩形 29"/>
          <p:cNvSpPr/>
          <p:nvPr/>
        </p:nvSpPr>
        <p:spPr>
          <a:xfrm>
            <a:off x="4414296" y="3159522"/>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Big Data</a:t>
            </a:r>
            <a:endParaRPr lang="zh-CN" altLang="en-US" sz="1200" dirty="0"/>
          </a:p>
        </p:txBody>
      </p:sp>
      <p:sp>
        <p:nvSpPr>
          <p:cNvPr id="42" name="矩形 41"/>
          <p:cNvSpPr/>
          <p:nvPr/>
        </p:nvSpPr>
        <p:spPr>
          <a:xfrm>
            <a:off x="4414296" y="373558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IDC</a:t>
            </a:r>
            <a:endParaRPr lang="zh-CN" altLang="en-US" sz="1200" dirty="0"/>
          </a:p>
        </p:txBody>
      </p:sp>
      <p:sp>
        <p:nvSpPr>
          <p:cNvPr id="44" name="矩形 43"/>
          <p:cNvSpPr/>
          <p:nvPr/>
        </p:nvSpPr>
        <p:spPr>
          <a:xfrm>
            <a:off x="4421386" y="4311650"/>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a:t>
            </a:r>
            <a:r>
              <a:rPr lang="en-US" altLang="zh-CN" sz="1200" dirty="0" smtClean="0"/>
              <a:t> Center</a:t>
            </a:r>
            <a:endParaRPr lang="zh-CN" altLang="en-US" sz="1200" dirty="0"/>
          </a:p>
        </p:txBody>
      </p:sp>
      <p:sp>
        <p:nvSpPr>
          <p:cNvPr id="45" name="矩形 44"/>
          <p:cNvSpPr/>
          <p:nvPr/>
        </p:nvSpPr>
        <p:spPr>
          <a:xfrm>
            <a:off x="4414168" y="488771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SSO</a:t>
            </a:r>
            <a:endParaRPr lang="zh-CN" altLang="en-US" sz="1200" dirty="0"/>
          </a:p>
        </p:txBody>
      </p:sp>
      <p:sp>
        <p:nvSpPr>
          <p:cNvPr id="46" name="矩形 45"/>
          <p:cNvSpPr/>
          <p:nvPr/>
        </p:nvSpPr>
        <p:spPr>
          <a:xfrm>
            <a:off x="5458284" y="3159522"/>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Job</a:t>
            </a:r>
            <a:endParaRPr lang="zh-CN" altLang="en-US" sz="1200" dirty="0"/>
          </a:p>
        </p:txBody>
      </p:sp>
      <p:sp>
        <p:nvSpPr>
          <p:cNvPr id="47" name="矩形 46"/>
          <p:cNvSpPr/>
          <p:nvPr/>
        </p:nvSpPr>
        <p:spPr>
          <a:xfrm>
            <a:off x="5458284" y="373558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Log Center</a:t>
            </a:r>
            <a:endParaRPr lang="zh-CN" altLang="en-US" sz="1200" dirty="0"/>
          </a:p>
        </p:txBody>
      </p:sp>
      <p:sp>
        <p:nvSpPr>
          <p:cNvPr id="48" name="矩形 47"/>
          <p:cNvSpPr/>
          <p:nvPr/>
        </p:nvSpPr>
        <p:spPr>
          <a:xfrm>
            <a:off x="5466420" y="4318397"/>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Dis-DB/</a:t>
            </a:r>
            <a:r>
              <a:rPr lang="en-US" altLang="zh-CN" sz="1200" dirty="0" err="1" smtClean="0"/>
              <a:t>noSql</a:t>
            </a:r>
            <a:endParaRPr lang="zh-CN" altLang="en-US" sz="1200" dirty="0"/>
          </a:p>
        </p:txBody>
      </p:sp>
      <p:sp>
        <p:nvSpPr>
          <p:cNvPr id="50" name="矩形 49"/>
          <p:cNvSpPr/>
          <p:nvPr/>
        </p:nvSpPr>
        <p:spPr>
          <a:xfrm>
            <a:off x="5458284" y="488771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Dis-Cache</a:t>
            </a:r>
            <a:endParaRPr lang="zh-CN" altLang="en-US" sz="1200" dirty="0"/>
          </a:p>
        </p:txBody>
      </p:sp>
      <p:sp>
        <p:nvSpPr>
          <p:cNvPr id="52" name="矩形 51"/>
          <p:cNvSpPr/>
          <p:nvPr/>
        </p:nvSpPr>
        <p:spPr>
          <a:xfrm>
            <a:off x="6494264" y="3159522"/>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AI</a:t>
            </a:r>
            <a:endParaRPr lang="zh-CN" altLang="en-US" sz="1200" dirty="0"/>
          </a:p>
        </p:txBody>
      </p:sp>
      <p:sp>
        <p:nvSpPr>
          <p:cNvPr id="54" name="矩形 53"/>
          <p:cNvSpPr/>
          <p:nvPr/>
        </p:nvSpPr>
        <p:spPr>
          <a:xfrm>
            <a:off x="6494264" y="373558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Reg</a:t>
            </a:r>
            <a:r>
              <a:rPr lang="zh-CN" altLang="en-US" sz="1200" dirty="0"/>
              <a:t> </a:t>
            </a:r>
            <a:r>
              <a:rPr lang="en-US" altLang="zh-CN" sz="1200" dirty="0" smtClean="0"/>
              <a:t>Center</a:t>
            </a:r>
            <a:endParaRPr lang="zh-CN" altLang="en-US" sz="1200" dirty="0"/>
          </a:p>
        </p:txBody>
      </p:sp>
      <p:sp>
        <p:nvSpPr>
          <p:cNvPr id="56" name="矩形 55"/>
          <p:cNvSpPr/>
          <p:nvPr/>
        </p:nvSpPr>
        <p:spPr>
          <a:xfrm>
            <a:off x="6502400" y="4318397"/>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Dis Storage</a:t>
            </a:r>
            <a:endParaRPr lang="zh-CN" altLang="en-US" sz="1200" dirty="0"/>
          </a:p>
        </p:txBody>
      </p:sp>
      <p:sp>
        <p:nvSpPr>
          <p:cNvPr id="57" name="矩形 56"/>
          <p:cNvSpPr/>
          <p:nvPr/>
        </p:nvSpPr>
        <p:spPr>
          <a:xfrm>
            <a:off x="6494264" y="488771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Pipe</a:t>
            </a:r>
          </a:p>
          <a:p>
            <a:pPr algn="ctr"/>
            <a:r>
              <a:rPr lang="en-US" altLang="zh-CN" sz="1200" dirty="0" err="1"/>
              <a:t>mq</a:t>
            </a:r>
            <a:endParaRPr lang="zh-CN" altLang="en-US" sz="1200" dirty="0"/>
          </a:p>
        </p:txBody>
      </p:sp>
      <p:sp>
        <p:nvSpPr>
          <p:cNvPr id="58" name="矩形 57"/>
          <p:cNvSpPr/>
          <p:nvPr/>
        </p:nvSpPr>
        <p:spPr>
          <a:xfrm>
            <a:off x="4414168" y="5444780"/>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服务治理</a:t>
            </a:r>
            <a:endParaRPr lang="zh-CN" altLang="en-US" sz="1200" dirty="0"/>
          </a:p>
        </p:txBody>
      </p:sp>
      <p:sp>
        <p:nvSpPr>
          <p:cNvPr id="59" name="矩形 58"/>
          <p:cNvSpPr/>
          <p:nvPr/>
        </p:nvSpPr>
        <p:spPr>
          <a:xfrm>
            <a:off x="5458284" y="5444780"/>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弹性管理</a:t>
            </a:r>
            <a:endParaRPr lang="zh-CN" altLang="en-US" sz="1200" dirty="0"/>
          </a:p>
        </p:txBody>
      </p:sp>
      <p:sp>
        <p:nvSpPr>
          <p:cNvPr id="60" name="矩形 59"/>
          <p:cNvSpPr/>
          <p:nvPr/>
        </p:nvSpPr>
        <p:spPr>
          <a:xfrm>
            <a:off x="6494264" y="5444780"/>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safe</a:t>
            </a:r>
            <a:endParaRPr lang="zh-CN" altLang="en-US" sz="1200" dirty="0"/>
          </a:p>
        </p:txBody>
      </p:sp>
    </p:spTree>
    <p:extLst>
      <p:ext uri="{BB962C8B-B14F-4D97-AF65-F5344CB8AC3E}">
        <p14:creationId xmlns:p14="http://schemas.microsoft.com/office/powerpoint/2010/main" val="358357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zh-CN" altLang="en-US" sz="4400" dirty="0">
                <a:solidFill>
                  <a:srgbClr val="0070C0"/>
                </a:solidFill>
                <a:latin typeface="黑体" panose="02010609060101010101" pitchFamily="49" charset="-122"/>
                <a:ea typeface="黑体" panose="02010609060101010101" pitchFamily="49" charset="-122"/>
              </a:rPr>
              <a:t>背景</a:t>
            </a: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841332"/>
          </a:xfrm>
          <a:prstGeom prst="rect">
            <a:avLst/>
          </a:prstGeom>
        </p:spPr>
        <p:txBody>
          <a:bodyPr wrap="square" lIns="123581" tIns="61791" rIns="123581" bIns="61791">
            <a:spAutoFit/>
          </a:bodyPr>
          <a:lstStyle/>
          <a:p>
            <a:pPr>
              <a:lnSpc>
                <a:spcPct val="125000"/>
              </a:lnSpc>
            </a:pPr>
            <a:r>
              <a:rPr lang="zh-CN" altLang="en-US" sz="2000" dirty="0">
                <a:solidFill>
                  <a:srgbClr val="0070C0"/>
                </a:solidFill>
                <a:latin typeface="黑体" panose="02010609060101010101" pitchFamily="49" charset="-122"/>
                <a:ea typeface="黑体" panose="02010609060101010101" pitchFamily="49" charset="-122"/>
              </a:rPr>
              <a:t>随着互联网的发展，网站应用的规模不断扩大，常规的垂直应用架构已无法应对，分布式服务架构以及流动计算架构势在必行，亟需一个治理系统确保架构有条不紊的演进。</a:t>
            </a:r>
            <a:endParaRPr lang="en-US" altLang="zh-CN" sz="2000" dirty="0">
              <a:solidFill>
                <a:srgbClr val="0070C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578" y="3519562"/>
            <a:ext cx="10753893" cy="310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1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55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需求</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523558" y="3488204"/>
            <a:ext cx="9865096" cy="4277208"/>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服务发现</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当服务越来越多时，服务</a:t>
            </a:r>
            <a:r>
              <a:rPr lang="en-US" altLang="zh-CN" sz="1800" dirty="0">
                <a:solidFill>
                  <a:srgbClr val="0070C0"/>
                </a:solidFill>
                <a:latin typeface="黑体" panose="02010609060101010101" pitchFamily="49" charset="-122"/>
                <a:ea typeface="黑体" panose="02010609060101010101" pitchFamily="49" charset="-122"/>
              </a:rPr>
              <a:t>URL</a:t>
            </a:r>
            <a:r>
              <a:rPr lang="zh-CN" altLang="en-US" sz="1800" dirty="0">
                <a:solidFill>
                  <a:srgbClr val="0070C0"/>
                </a:solidFill>
                <a:latin typeface="黑体" panose="02010609060101010101" pitchFamily="49" charset="-122"/>
                <a:ea typeface="黑体" panose="02010609060101010101" pitchFamily="49" charset="-122"/>
              </a:rPr>
              <a:t>配置管理变得非常困难，</a:t>
            </a:r>
            <a:r>
              <a:rPr lang="en-US" altLang="zh-CN" sz="1800" dirty="0">
                <a:solidFill>
                  <a:srgbClr val="0070C0"/>
                </a:solidFill>
                <a:latin typeface="黑体" panose="02010609060101010101" pitchFamily="49" charset="-122"/>
                <a:ea typeface="黑体" panose="02010609060101010101" pitchFamily="49" charset="-122"/>
              </a:rPr>
              <a:t>F5</a:t>
            </a:r>
            <a:r>
              <a:rPr lang="zh-CN" altLang="en-US" sz="1800" dirty="0">
                <a:solidFill>
                  <a:srgbClr val="0070C0"/>
                </a:solidFill>
                <a:latin typeface="黑体" panose="02010609060101010101" pitchFamily="49" charset="-122"/>
                <a:ea typeface="黑体" panose="02010609060101010101" pitchFamily="49" charset="-122"/>
              </a:rPr>
              <a:t>硬件负载均衡器的单点压力也越来越大。</a:t>
            </a:r>
            <a:endParaRPr lang="en-US" altLang="zh-CN" sz="1800" dirty="0">
              <a:solidFill>
                <a:srgbClr val="0070C0"/>
              </a:solidFill>
              <a:latin typeface="黑体" panose="02010609060101010101" pitchFamily="49" charset="-122"/>
              <a:ea typeface="黑体" panose="02010609060101010101" pitchFamily="49" charset="-122"/>
            </a:endParaRPr>
          </a:p>
          <a:p>
            <a:r>
              <a:rPr lang="zh-CN" altLang="en-US" sz="1800" dirty="0">
                <a:solidFill>
                  <a:srgbClr val="0070C0"/>
                </a:solidFill>
                <a:latin typeface="黑体" panose="02010609060101010101" pitchFamily="49" charset="-122"/>
                <a:ea typeface="黑体" panose="02010609060101010101" pitchFamily="49" charset="-122"/>
              </a:rPr>
              <a:t>此时需要一个服务注册中心，动态的注册和发现服务，使服务的位置透明。</a:t>
            </a:r>
          </a:p>
          <a:p>
            <a:r>
              <a:rPr lang="zh-CN" altLang="en-US" sz="1800" dirty="0">
                <a:solidFill>
                  <a:srgbClr val="0070C0"/>
                </a:solidFill>
                <a:latin typeface="黑体" panose="02010609060101010101" pitchFamily="49" charset="-122"/>
                <a:ea typeface="黑体" panose="02010609060101010101" pitchFamily="49" charset="-122"/>
              </a:rPr>
              <a:t>并通过在消费方获取服务提供方地址列表，实现软负载均衡和</a:t>
            </a:r>
            <a:r>
              <a:rPr lang="en-US" altLang="zh-CN" sz="1800" dirty="0">
                <a:solidFill>
                  <a:srgbClr val="0070C0"/>
                </a:solidFill>
                <a:latin typeface="黑体" panose="02010609060101010101" pitchFamily="49" charset="-122"/>
                <a:ea typeface="黑体" panose="02010609060101010101" pitchFamily="49" charset="-122"/>
              </a:rPr>
              <a:t>Failover</a:t>
            </a:r>
            <a:r>
              <a:rPr lang="zh-CN" altLang="en-US" sz="1800" dirty="0">
                <a:solidFill>
                  <a:srgbClr val="0070C0"/>
                </a:solidFill>
                <a:latin typeface="黑体" panose="02010609060101010101" pitchFamily="49" charset="-122"/>
                <a:ea typeface="黑体" panose="02010609060101010101" pitchFamily="49" charset="-122"/>
              </a:rPr>
              <a:t>，降低对</a:t>
            </a:r>
            <a:r>
              <a:rPr lang="en-US" altLang="zh-CN" sz="1800" dirty="0">
                <a:solidFill>
                  <a:srgbClr val="0070C0"/>
                </a:solidFill>
                <a:latin typeface="黑体" panose="02010609060101010101" pitchFamily="49" charset="-122"/>
                <a:ea typeface="黑体" panose="02010609060101010101" pitchFamily="49" charset="-122"/>
              </a:rPr>
              <a:t>F5</a:t>
            </a:r>
            <a:r>
              <a:rPr lang="zh-CN" altLang="en-US" sz="1800" dirty="0">
                <a:solidFill>
                  <a:srgbClr val="0070C0"/>
                </a:solidFill>
                <a:latin typeface="黑体" panose="02010609060101010101" pitchFamily="49" charset="-122"/>
                <a:ea typeface="黑体" panose="02010609060101010101" pitchFamily="49" charset="-122"/>
              </a:rPr>
              <a:t>硬件负载均衡器的依赖，也能减少部分成本。</a:t>
            </a:r>
            <a:endParaRPr lang="en-US" altLang="zh-CN" sz="1800" dirty="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依赖关系图</a:t>
            </a:r>
            <a:endParaRPr lang="en-US" altLang="zh-CN" b="1" dirty="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当进一步发展，服务间依赖关系变得错踪复杂，甚至分不清哪个应用要在哪个应用之前启动，架构师都不能完整的描述应用的架构关系</a:t>
            </a:r>
            <a:endParaRPr lang="en-US" altLang="zh-CN" sz="1800" dirty="0">
              <a:solidFill>
                <a:srgbClr val="0070C0"/>
              </a:solidFill>
              <a:latin typeface="黑体" panose="02010609060101010101" pitchFamily="49" charset="-122"/>
              <a:ea typeface="黑体" panose="02010609060101010101" pitchFamily="49" charset="-122"/>
            </a:endParaRPr>
          </a:p>
          <a:p>
            <a:pPr marL="386080" indent="-386080">
              <a:lnSpc>
                <a:spcPct val="125000"/>
              </a:lnSpc>
              <a:spcBef>
                <a:spcPts val="810"/>
              </a:spcBef>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服务治理</a:t>
            </a:r>
            <a:endParaRPr lang="en-US" altLang="zh-CN" b="1" dirty="0">
              <a:solidFill>
                <a:schemeClr val="accent1"/>
              </a:solidFill>
              <a:latin typeface="微软雅黑" panose="020B0503020204020204" pitchFamily="34" charset="-122"/>
              <a:ea typeface="微软雅黑" panose="020B0503020204020204" pitchFamily="34" charset="-122"/>
            </a:endParaRPr>
          </a:p>
          <a:p>
            <a:pPr>
              <a:lnSpc>
                <a:spcPct val="125000"/>
              </a:lnSpc>
              <a:spcBef>
                <a:spcPts val="810"/>
              </a:spcBef>
            </a:pPr>
            <a:r>
              <a:rPr lang="zh-CN" altLang="en-US" sz="1800" dirty="0">
                <a:solidFill>
                  <a:srgbClr val="0070C0"/>
                </a:solidFill>
                <a:latin typeface="黑体" panose="02010609060101010101" pitchFamily="49" charset="-122"/>
                <a:ea typeface="黑体" panose="02010609060101010101" pitchFamily="49" charset="-122"/>
              </a:rPr>
              <a:t>服务的调用量越来越大，服务的容量问题就暴露出来，这个服务需要多少机器支撑？什么时候该加机器？</a:t>
            </a:r>
            <a:endParaRPr lang="en-US" altLang="zh-CN" sz="1800" dirty="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841332"/>
          </a:xfrm>
          <a:prstGeom prst="rect">
            <a:avLst/>
          </a:prstGeom>
        </p:spPr>
        <p:txBody>
          <a:bodyPr wrap="square" lIns="123581" tIns="61791" rIns="123581" bIns="61791">
            <a:spAutoFit/>
          </a:bodyPr>
          <a:lstStyle/>
          <a:p>
            <a:pPr>
              <a:lnSpc>
                <a:spcPct val="125000"/>
              </a:lnSpc>
            </a:pPr>
            <a:r>
              <a:rPr lang="zh-CN" altLang="en-US" sz="2000" dirty="0">
                <a:solidFill>
                  <a:srgbClr val="0070C0"/>
                </a:solidFill>
                <a:latin typeface="黑体" panose="02010609060101010101" pitchFamily="49" charset="-122"/>
                <a:ea typeface="黑体" panose="02010609060101010101" pitchFamily="49" charset="-122"/>
              </a:rPr>
              <a:t>在大规模服务化之前，应用可能只是通过</a:t>
            </a:r>
            <a:r>
              <a:rPr lang="en-US" altLang="zh-CN" sz="2000" dirty="0">
                <a:solidFill>
                  <a:srgbClr val="0070C0"/>
                </a:solidFill>
                <a:latin typeface="黑体" panose="02010609060101010101" pitchFamily="49" charset="-122"/>
                <a:ea typeface="黑体" panose="02010609060101010101" pitchFamily="49" charset="-122"/>
              </a:rPr>
              <a:t>RMI</a:t>
            </a:r>
            <a:r>
              <a:rPr lang="zh-CN" altLang="en-US" sz="2000" dirty="0">
                <a:solidFill>
                  <a:srgbClr val="0070C0"/>
                </a:solidFill>
                <a:latin typeface="黑体" panose="02010609060101010101" pitchFamily="49" charset="-122"/>
                <a:ea typeface="黑体" panose="02010609060101010101" pitchFamily="49" charset="-122"/>
              </a:rPr>
              <a:t>或</a:t>
            </a:r>
            <a:r>
              <a:rPr lang="en-US" altLang="zh-CN" sz="2000" dirty="0">
                <a:solidFill>
                  <a:srgbClr val="0070C0"/>
                </a:solidFill>
                <a:latin typeface="黑体" panose="02010609060101010101" pitchFamily="49" charset="-122"/>
                <a:ea typeface="黑体" panose="02010609060101010101" pitchFamily="49" charset="-122"/>
              </a:rPr>
              <a:t>Hessian</a:t>
            </a:r>
            <a:r>
              <a:rPr lang="zh-CN" altLang="en-US" sz="2000" dirty="0">
                <a:solidFill>
                  <a:srgbClr val="0070C0"/>
                </a:solidFill>
                <a:latin typeface="黑体" panose="02010609060101010101" pitchFamily="49" charset="-122"/>
                <a:ea typeface="黑体" panose="02010609060101010101" pitchFamily="49" charset="-122"/>
              </a:rPr>
              <a:t>等工具，简单的暴露和引用远程服务，通过配置服务的</a:t>
            </a:r>
            <a:r>
              <a:rPr lang="en-US" altLang="zh-CN" sz="2000" dirty="0">
                <a:solidFill>
                  <a:srgbClr val="0070C0"/>
                </a:solidFill>
                <a:latin typeface="黑体" panose="02010609060101010101" pitchFamily="49" charset="-122"/>
                <a:ea typeface="黑体" panose="02010609060101010101" pitchFamily="49" charset="-122"/>
              </a:rPr>
              <a:t>URL</a:t>
            </a:r>
            <a:r>
              <a:rPr lang="zh-CN" altLang="en-US" sz="2000" dirty="0">
                <a:solidFill>
                  <a:srgbClr val="0070C0"/>
                </a:solidFill>
                <a:latin typeface="黑体" panose="02010609060101010101" pitchFamily="49" charset="-122"/>
                <a:ea typeface="黑体" panose="02010609060101010101" pitchFamily="49" charset="-122"/>
              </a:rPr>
              <a:t>地址进行调用，通过</a:t>
            </a:r>
            <a:r>
              <a:rPr lang="en-US" altLang="zh-CN" sz="2000" dirty="0">
                <a:solidFill>
                  <a:srgbClr val="0070C0"/>
                </a:solidFill>
                <a:latin typeface="黑体" panose="02010609060101010101" pitchFamily="49" charset="-122"/>
                <a:ea typeface="黑体" panose="02010609060101010101" pitchFamily="49" charset="-122"/>
              </a:rPr>
              <a:t>F5</a:t>
            </a:r>
            <a:r>
              <a:rPr lang="zh-CN" altLang="en-US" sz="2000" dirty="0">
                <a:solidFill>
                  <a:srgbClr val="0070C0"/>
                </a:solidFill>
                <a:latin typeface="黑体" panose="02010609060101010101" pitchFamily="49" charset="-122"/>
                <a:ea typeface="黑体" panose="02010609060101010101" pitchFamily="49" charset="-122"/>
              </a:rPr>
              <a:t>等硬件进行负载均衡。</a:t>
            </a:r>
            <a:endParaRPr lang="en-US" altLang="zh-CN" sz="20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66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那么，</a:t>
            </a:r>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能做什么？</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1155373" y="2766678"/>
            <a:ext cx="6211123" cy="1479006"/>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回答这个问题前，我们先练练手</a:t>
            </a:r>
            <a:endParaRPr lang="zh-CN" altLang="en-US" sz="4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942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1" nodeType="clickEffect">
                                  <p:stCondLst>
                                    <p:cond delay="0"/>
                                  </p:stCondLst>
                                  <p:iterate type="lt">
                                    <p:tmPct val="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架构</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04" y="2138688"/>
            <a:ext cx="7704902" cy="495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99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最简单的</a:t>
            </a:r>
            <a:r>
              <a:rPr lang="en-US" altLang="zh-CN" sz="4400" dirty="0" smtClean="0">
                <a:solidFill>
                  <a:srgbClr val="0070C0"/>
                </a:solidFill>
                <a:latin typeface="黑体" panose="02010609060101010101" pitchFamily="49" charset="-122"/>
                <a:ea typeface="黑体" panose="02010609060101010101" pitchFamily="49" charset="-122"/>
              </a:rPr>
              <a:t>Demo</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1155373" y="2766678"/>
            <a:ext cx="6211123"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详见</a:t>
            </a:r>
            <a:r>
              <a:rPr lang="en-US" altLang="zh-CN" sz="4400" dirty="0" err="1">
                <a:solidFill>
                  <a:srgbClr val="0070C0"/>
                </a:solidFill>
                <a:latin typeface="黑体" panose="02010609060101010101" pitchFamily="49" charset="-122"/>
                <a:ea typeface="黑体" panose="02010609060101010101" pitchFamily="49" charset="-122"/>
                <a:hlinkClick r:id="rId3" action="ppaction://hlinkfile"/>
              </a:rPr>
              <a:t>Dubbo</a:t>
            </a:r>
            <a:r>
              <a:rPr lang="zh-CN" altLang="en-US" sz="4400" dirty="0">
                <a:solidFill>
                  <a:srgbClr val="0070C0"/>
                </a:solidFill>
                <a:latin typeface="黑体" panose="02010609060101010101" pitchFamily="49" charset="-122"/>
                <a:ea typeface="黑体" panose="02010609060101010101" pitchFamily="49" charset="-122"/>
                <a:hlinkClick r:id="rId3" action="ppaction://hlinkfile"/>
              </a:rPr>
              <a:t>简单介绍</a:t>
            </a:r>
            <a:r>
              <a:rPr lang="en-US" altLang="zh-CN" sz="4400" dirty="0">
                <a:solidFill>
                  <a:srgbClr val="0070C0"/>
                </a:solidFill>
                <a:latin typeface="黑体" panose="02010609060101010101" pitchFamily="49" charset="-122"/>
                <a:ea typeface="黑体" panose="02010609060101010101" pitchFamily="49" charset="-122"/>
                <a:hlinkClick r:id="rId3" action="ppaction://hlinkfile"/>
              </a:rPr>
              <a:t>.doc</a:t>
            </a:r>
            <a:endParaRPr lang="zh-CN" altLang="en-US" sz="4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254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iterate type="lt">
                                    <p:tmPct val="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功能</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601729" y="3633095"/>
            <a:ext cx="9865096" cy="3818108"/>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很好</a:t>
            </a:r>
            <a:r>
              <a:rPr lang="zh-CN" altLang="en-US" b="1" dirty="0" smtClean="0">
                <a:solidFill>
                  <a:schemeClr val="accent1"/>
                </a:solidFill>
                <a:latin typeface="微软雅黑" panose="020B0503020204020204" pitchFamily="34" charset="-122"/>
                <a:ea typeface="微软雅黑" panose="020B0503020204020204" pitchFamily="34" charset="-122"/>
              </a:rPr>
              <a:t>的蓝图</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en-US" altLang="zh-CN" sz="1800" dirty="0" err="1" smtClean="0">
                <a:solidFill>
                  <a:srgbClr val="0070C0"/>
                </a:solidFill>
                <a:latin typeface="黑体" panose="02010609060101010101" pitchFamily="49" charset="-122"/>
                <a:ea typeface="黑体" panose="02010609060101010101" pitchFamily="49" charset="-122"/>
              </a:rPr>
              <a:t>Dubbo</a:t>
            </a:r>
            <a:r>
              <a:rPr lang="zh-CN" altLang="en-US" sz="1800" dirty="0" smtClean="0">
                <a:solidFill>
                  <a:srgbClr val="0070C0"/>
                </a:solidFill>
                <a:latin typeface="黑体" panose="02010609060101010101" pitchFamily="49" charset="-122"/>
                <a:ea typeface="黑体" panose="02010609060101010101" pitchFamily="49" charset="-122"/>
              </a:rPr>
              <a:t>设计初准备提供非常多的功能，包括并发控制、连接控制、直连提供、分组聚合等等一系列功能</a:t>
            </a:r>
            <a:endParaRPr lang="en-US" altLang="zh-CN" sz="1800" dirty="0" smtClean="0">
              <a:solidFill>
                <a:srgbClr val="0070C0"/>
              </a:solidFill>
              <a:latin typeface="黑体" panose="02010609060101010101" pitchFamily="49" charset="-122"/>
              <a:ea typeface="黑体" panose="02010609060101010101" pitchFamily="49" charset="-122"/>
            </a:endParaRPr>
          </a:p>
          <a:p>
            <a:pPr marL="342900" indent="-34290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成熟度</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smtClean="0">
                <a:solidFill>
                  <a:srgbClr val="0070C0"/>
                </a:solidFill>
                <a:latin typeface="黑体" panose="02010609060101010101" pitchFamily="49" charset="-122"/>
                <a:ea typeface="黑体" panose="02010609060101010101" pitchFamily="49" charset="-122"/>
              </a:rPr>
              <a:t>虽然很多功能均有实现，但很多功能并不成熟，稳定性、性能等并不完美，一些功能甚至处于研究阶段</a:t>
            </a:r>
            <a:endParaRPr lang="en-US" altLang="zh-CN" sz="1800" dirty="0" smtClean="0">
              <a:solidFill>
                <a:srgbClr val="0070C0"/>
              </a:solidFill>
              <a:latin typeface="黑体" panose="02010609060101010101" pitchFamily="49" charset="-122"/>
              <a:ea typeface="黑体" panose="02010609060101010101" pitchFamily="49" charset="-122"/>
            </a:endParaRPr>
          </a:p>
          <a:p>
            <a:pPr>
              <a:lnSpc>
                <a:spcPct val="125000"/>
              </a:lnSpc>
            </a:pPr>
            <a:endParaRPr lang="en-US" altLang="zh-CN" sz="1800" dirty="0">
              <a:solidFill>
                <a:srgbClr val="0070C0"/>
              </a:solidFill>
              <a:latin typeface="黑体" panose="02010609060101010101" pitchFamily="49" charset="-122"/>
              <a:ea typeface="黑体" panose="02010609060101010101" pitchFamily="49" charset="-122"/>
            </a:endParaRPr>
          </a:p>
          <a:p>
            <a:pPr>
              <a:lnSpc>
                <a:spcPct val="125000"/>
              </a:lnSpc>
            </a:pPr>
            <a:r>
              <a:rPr lang="zh-CN" altLang="en-US" sz="1800" dirty="0" smtClean="0">
                <a:solidFill>
                  <a:srgbClr val="0070C0"/>
                </a:solidFill>
                <a:latin typeface="黑体" panose="02010609060101010101" pitchFamily="49" charset="-122"/>
                <a:ea typeface="黑体" panose="02010609060101010101" pitchFamily="49" charset="-122"/>
              </a:rPr>
              <a:t>功能详解官方地址：</a:t>
            </a:r>
            <a:r>
              <a:rPr lang="en-US" altLang="zh-CN" sz="1800" dirty="0">
                <a:solidFill>
                  <a:srgbClr val="0070C0"/>
                </a:solidFill>
                <a:latin typeface="黑体" panose="02010609060101010101" pitchFamily="49" charset="-122"/>
                <a:ea typeface="黑体" panose="02010609060101010101" pitchFamily="49" charset="-122"/>
                <a:hlinkClick r:id="rId3"/>
              </a:rPr>
              <a:t>http://dubbo.io/User+Guide-zh.htm#UserGuide-zh-%</a:t>
            </a:r>
            <a:r>
              <a:rPr lang="en-US" altLang="zh-CN" sz="1800" dirty="0" smtClean="0">
                <a:solidFill>
                  <a:srgbClr val="0070C0"/>
                </a:solidFill>
                <a:latin typeface="黑体" panose="02010609060101010101" pitchFamily="49" charset="-122"/>
                <a:ea typeface="黑体" panose="02010609060101010101" pitchFamily="49" charset="-122"/>
                <a:hlinkClick r:id="rId3"/>
              </a:rPr>
              <a:t>E5%8A%9F%E8%83%BD%E6%88%90%E7%86%9F%E5%BA%A6</a:t>
            </a:r>
            <a:endParaRPr lang="en-US" altLang="zh-CN" sz="1800" dirty="0" smtClean="0">
              <a:solidFill>
                <a:srgbClr val="0070C0"/>
              </a:solidFill>
              <a:latin typeface="黑体" panose="02010609060101010101" pitchFamily="49" charset="-122"/>
              <a:ea typeface="黑体" panose="02010609060101010101" pitchFamily="49" charset="-122"/>
            </a:endParaRPr>
          </a:p>
          <a:p>
            <a:pPr>
              <a:lnSpc>
                <a:spcPct val="125000"/>
              </a:lnSpc>
            </a:pPr>
            <a:endParaRPr lang="en-US" altLang="zh-CN" sz="1800" dirty="0" smtClean="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1202007"/>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a:solidFill>
                  <a:srgbClr val="0070C0"/>
                </a:solidFill>
              </a:rPr>
              <a:t>作为</a:t>
            </a:r>
            <a:r>
              <a:rPr lang="zh-CN" altLang="en-US" sz="2800" dirty="0" smtClean="0">
                <a:solidFill>
                  <a:srgbClr val="0070C0"/>
                </a:solidFill>
              </a:rPr>
              <a:t>一个开源分布式</a:t>
            </a:r>
            <a:r>
              <a:rPr lang="zh-CN" altLang="en-US" sz="2800" dirty="0">
                <a:solidFill>
                  <a:srgbClr val="0070C0"/>
                </a:solidFill>
              </a:rPr>
              <a:t>服务框架</a:t>
            </a:r>
            <a:r>
              <a:rPr lang="zh-CN" altLang="en-US" sz="2800" dirty="0" smtClean="0">
                <a:solidFill>
                  <a:srgbClr val="0070C0"/>
                </a:solidFill>
              </a:rPr>
              <a:t>，提供了一系列的功能，而这些功能有以下特点</a:t>
            </a: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799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2204</TotalTime>
  <Words>646</Words>
  <Application>Microsoft Office PowerPoint</Application>
  <PresentationFormat>自定义</PresentationFormat>
  <Paragraphs>108</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气流</vt:lpstr>
      <vt:lpstr>Saas&amp;Paas架构设计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xlwang</dc:creator>
  <cp:lastModifiedBy>Windows 用户</cp:lastModifiedBy>
  <cp:revision>116</cp:revision>
  <dcterms:created xsi:type="dcterms:W3CDTF">2016-06-16T07:41:00Z</dcterms:created>
  <dcterms:modified xsi:type="dcterms:W3CDTF">2017-03-30T00:33:29Z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