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20"/>
  </p:notesMasterIdLst>
  <p:sldIdLst>
    <p:sldId id="256" r:id="rId2"/>
    <p:sldId id="314" r:id="rId3"/>
    <p:sldId id="286" r:id="rId4"/>
    <p:sldId id="307" r:id="rId5"/>
    <p:sldId id="311" r:id="rId6"/>
    <p:sldId id="315" r:id="rId7"/>
    <p:sldId id="308" r:id="rId8"/>
    <p:sldId id="312" r:id="rId9"/>
    <p:sldId id="313" r:id="rId10"/>
    <p:sldId id="316" r:id="rId11"/>
    <p:sldId id="318" r:id="rId12"/>
    <p:sldId id="320" r:id="rId13"/>
    <p:sldId id="319" r:id="rId14"/>
    <p:sldId id="317" r:id="rId15"/>
    <p:sldId id="309" r:id="rId16"/>
    <p:sldId id="310" r:id="rId17"/>
    <p:sldId id="279" r:id="rId18"/>
    <p:sldId id="264" r:id="rId19"/>
  </p:sldIdLst>
  <p:sldSz cx="13004800" cy="8623300"/>
  <p:notesSz cx="6858000" cy="9144000"/>
  <p:defaultTextStyle>
    <a:defPPr>
      <a:defRPr lang="zh-CN"/>
    </a:defPPr>
    <a:lvl1pPr marL="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85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571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356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7142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927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713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562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4347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4FC"/>
    <a:srgbClr val="FF5C01"/>
    <a:srgbClr val="123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111" autoAdjust="0"/>
  </p:normalViewPr>
  <p:slideViewPr>
    <p:cSldViewPr>
      <p:cViewPr varScale="1">
        <p:scale>
          <a:sx n="64" d="100"/>
          <a:sy n="64" d="100"/>
        </p:scale>
        <p:origin x="-2172" y="-102"/>
      </p:cViewPr>
      <p:guideLst>
        <p:guide orient="horz" pos="2716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34936-9BE8-4133-A782-55B70958D9F1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44550" y="685800"/>
            <a:ext cx="5168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3476A-C8EF-4948-84D8-CD0A70688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1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重</a:t>
            </a:r>
            <a:r>
              <a:rPr lang="en-US" altLang="zh-CN" b="1" dirty="0" smtClean="0"/>
              <a:t>SaaS 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这类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还是带有很强的传统软件开发及信息化的思路，因此软件功能一般相对比较复杂，能够实现的功能也相对较多，往往需要实施的企业具有较强的信息化管理能力，并且这类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的销售方式通常还是采用比较重的行业研讨会及“</a:t>
            </a:r>
            <a:r>
              <a:rPr lang="en-US" altLang="zh-CN" dirty="0" err="1" smtClean="0"/>
              <a:t>Sales+Pre-Sales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模式，其后期辅导及服务部分也相对较重，通常以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端应用居多。这类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软件通常按账号和时间收费，其用户以中型企业居多（小微型企业往往缺乏足够的意识）。重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的典型代表包括：</a:t>
            </a:r>
            <a:r>
              <a:rPr lang="en-US" altLang="zh-CN" dirty="0" smtClean="0"/>
              <a:t>Salesforce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Xtools</a:t>
            </a:r>
            <a:r>
              <a:rPr lang="zh-CN" altLang="en-US" dirty="0" smtClean="0"/>
              <a:t>、八百客、</a:t>
            </a:r>
            <a:r>
              <a:rPr lang="en-US" altLang="zh-CN" dirty="0" err="1" smtClean="0"/>
              <a:t>RoadMap</a:t>
            </a:r>
            <a:r>
              <a:rPr lang="zh-CN" altLang="en-US" dirty="0" smtClean="0"/>
              <a:t>等。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轻</a:t>
            </a:r>
            <a:r>
              <a:rPr lang="en-US" altLang="zh-CN" b="1" dirty="0" smtClean="0"/>
              <a:t>SaaS</a:t>
            </a:r>
            <a:r>
              <a:rPr lang="zh-CN" altLang="en-US" dirty="0" smtClean="0"/>
              <a:t>：这类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通常都是带着互联网思维，以“轻功能、强刚需”快速拓客外加资本驱动的模式发展。轻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通常以轻量级的企业</a:t>
            </a:r>
            <a:r>
              <a:rPr lang="en-US" altLang="zh-CN" dirty="0" smtClean="0"/>
              <a:t>IM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OA</a:t>
            </a:r>
            <a:r>
              <a:rPr lang="zh-CN" altLang="en-US" dirty="0" smtClean="0"/>
              <a:t>协同、</a:t>
            </a:r>
            <a:r>
              <a:rPr lang="en-US" altLang="zh-CN" dirty="0" smtClean="0"/>
              <a:t>CRM</a:t>
            </a:r>
            <a:r>
              <a:rPr lang="zh-CN" altLang="en-US" dirty="0" smtClean="0"/>
              <a:t>、项目管理、通信</a:t>
            </a:r>
            <a:r>
              <a:rPr lang="en-US" altLang="zh-CN" dirty="0" smtClean="0"/>
              <a:t>SDK</a:t>
            </a:r>
            <a:r>
              <a:rPr lang="zh-CN" altLang="en-US" dirty="0" smtClean="0"/>
              <a:t>、支付</a:t>
            </a:r>
            <a:r>
              <a:rPr lang="en-US" altLang="zh-CN" dirty="0" smtClean="0"/>
              <a:t>SDK</a:t>
            </a:r>
            <a:r>
              <a:rPr lang="zh-CN" altLang="en-US" dirty="0" smtClean="0"/>
              <a:t>等常见的功能模块切入，并且这类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通常以免费或者微收费模式快速拓客。因此，这类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通常都不甘心于收点软件费，而通常怀着“大平台”的梦想。这类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的营销方式也带有更强的互联网思维，并且通常以移动端切入，其主要价值诉求在于可移动办公的轻量级效率工具，无论从成本角度还是使用复杂程度，其使用门槛均被大幅度降低，其主要目标用户既包括小微企业也包括数量较大的中型企业（事实上，数据表明还是中型企业比较活跃）。轻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的典型代表包括：</a:t>
            </a:r>
            <a:r>
              <a:rPr lang="en-US" altLang="zh-CN" dirty="0" smtClean="0"/>
              <a:t>Slack</a:t>
            </a:r>
            <a:r>
              <a:rPr lang="zh-CN" altLang="en-US" dirty="0" smtClean="0"/>
              <a:t>、今目标、</a:t>
            </a:r>
            <a:r>
              <a:rPr lang="en-US" altLang="zh-CN" dirty="0" smtClean="0"/>
              <a:t>IMO</a:t>
            </a:r>
            <a:r>
              <a:rPr lang="zh-CN" altLang="en-US" dirty="0" smtClean="0"/>
              <a:t>、钉钉、云适配办公浏览器、纷享销客、明道、</a:t>
            </a:r>
            <a:r>
              <a:rPr lang="en-US" altLang="zh-CN" dirty="0" err="1" smtClean="0"/>
              <a:t>Teambiton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Worktile</a:t>
            </a:r>
            <a:r>
              <a:rPr lang="zh-CN" altLang="en-US" dirty="0" smtClean="0"/>
              <a:t>等。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技术工具</a:t>
            </a:r>
            <a:r>
              <a:rPr lang="en-US" altLang="zh-CN" b="1" dirty="0" smtClean="0"/>
              <a:t>SaaS</a:t>
            </a:r>
            <a:r>
              <a:rPr lang="zh-CN" altLang="en-US" dirty="0" smtClean="0"/>
              <a:t>：这类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通常都具有很强的技术基因，其产品的封装性和标准化程度较高，因而应用推广难度要低于其他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。这类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通常包括以下几个领域：通信</a:t>
            </a:r>
            <a:r>
              <a:rPr lang="en-US" altLang="zh-CN" dirty="0" smtClean="0"/>
              <a:t>SDK</a:t>
            </a:r>
            <a:r>
              <a:rPr lang="zh-CN" altLang="en-US" dirty="0" smtClean="0"/>
              <a:t>、支付</a:t>
            </a:r>
            <a:r>
              <a:rPr lang="en-US" altLang="zh-CN" dirty="0" smtClean="0"/>
              <a:t>SDK</a:t>
            </a:r>
            <a:r>
              <a:rPr lang="zh-CN" altLang="en-US" dirty="0" smtClean="0"/>
              <a:t>、数据</a:t>
            </a:r>
            <a:r>
              <a:rPr lang="en-US" altLang="zh-CN" dirty="0" smtClean="0"/>
              <a:t>SDK</a:t>
            </a:r>
            <a:r>
              <a:rPr lang="zh-CN" altLang="en-US" dirty="0" smtClean="0"/>
              <a:t>、开发平台（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其实可以看做是一种特殊的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）等。技术工具类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通常不涉及到具体的业务功能和用户场景，因此具有很强的工具属性或底层平台的特质。因此，技术工具类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平台如果具有足够的技术门槛和行业价值，有机会成为基础性云服务平台，当然也容易遭遇后期盈利模式的困局。技术工具类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的典型代表包括：环信、融云、亲加、</a:t>
            </a:r>
            <a:r>
              <a:rPr lang="en-US" altLang="zh-CN" dirty="0" err="1" smtClean="0"/>
              <a:t>BeeCloud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PING++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Talkingdata</a:t>
            </a:r>
            <a:r>
              <a:rPr lang="zh-CN" altLang="en-US" dirty="0" smtClean="0"/>
              <a:t>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6064" y="6353108"/>
            <a:ext cx="8017081" cy="1109183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2"/>
                </a:solidFill>
              </a:defRPr>
            </a:lvl1pPr>
            <a:lvl2pPr marL="617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5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3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716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9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5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43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2782" y="3938566"/>
            <a:ext cx="10204944" cy="2254741"/>
          </a:xfrm>
          <a:effectLst/>
        </p:spPr>
        <p:txBody>
          <a:bodyPr>
            <a:noAutofit/>
          </a:bodyPr>
          <a:lstStyle>
            <a:lvl1pPr marL="865068" indent="-617906" algn="l">
              <a:defRPr sz="73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9333" y="919817"/>
            <a:ext cx="9103360" cy="43691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0900" y="473436"/>
            <a:ext cx="2926080" cy="6586726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27628" y="919818"/>
            <a:ext cx="6868319" cy="615466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625600" y="919819"/>
            <a:ext cx="9103360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655" y="2731904"/>
            <a:ext cx="8485925" cy="3047133"/>
          </a:xfrm>
          <a:effectLst/>
        </p:spPr>
        <p:txBody>
          <a:bodyPr anchor="b"/>
          <a:lstStyle>
            <a:lvl1pPr algn="r">
              <a:defRPr sz="62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6356" y="5793518"/>
            <a:ext cx="8491369" cy="1050514"/>
          </a:xfrm>
        </p:spPr>
        <p:txBody>
          <a:bodyPr anchor="t"/>
          <a:lstStyle>
            <a:lvl1pPr marL="0" indent="0" algn="r">
              <a:buNone/>
              <a:defRPr sz="2700">
                <a:solidFill>
                  <a:schemeClr val="tx2"/>
                </a:solidFill>
              </a:defRPr>
            </a:lvl1pPr>
            <a:lvl2pPr marL="61790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581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371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7162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952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74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53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4324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625598" y="919817"/>
            <a:ext cx="4759757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606438" y="919819"/>
            <a:ext cx="4759757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919819"/>
            <a:ext cx="4759757" cy="804441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32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617906" indent="0">
              <a:buNone/>
              <a:defRPr sz="2700" b="1"/>
            </a:lvl2pPr>
            <a:lvl3pPr marL="1235812" indent="0">
              <a:buNone/>
              <a:defRPr sz="2400" b="1"/>
            </a:lvl3pPr>
            <a:lvl4pPr marL="1853717" indent="0">
              <a:buNone/>
              <a:defRPr sz="2200" b="1"/>
            </a:lvl4pPr>
            <a:lvl5pPr marL="2471623" indent="0">
              <a:buNone/>
              <a:defRPr sz="2200" b="1"/>
            </a:lvl5pPr>
            <a:lvl6pPr marL="3089529" indent="0">
              <a:buNone/>
              <a:defRPr sz="2200" b="1"/>
            </a:lvl6pPr>
            <a:lvl7pPr marL="3707435" indent="0">
              <a:buNone/>
              <a:defRPr sz="2200" b="1"/>
            </a:lvl7pPr>
            <a:lvl8pPr marL="4325341" indent="0">
              <a:buNone/>
              <a:defRPr sz="2200" b="1"/>
            </a:lvl8pPr>
            <a:lvl9pPr marL="4943246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4725" y="1760782"/>
            <a:ext cx="4759757" cy="34493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9496" y="919819"/>
            <a:ext cx="4759757" cy="804441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32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617906" indent="0">
              <a:buNone/>
              <a:defRPr sz="2700" b="1"/>
            </a:lvl2pPr>
            <a:lvl3pPr marL="1235812" indent="0">
              <a:buNone/>
              <a:defRPr sz="2400" b="1"/>
            </a:lvl3pPr>
            <a:lvl4pPr marL="1853717" indent="0">
              <a:buNone/>
              <a:defRPr sz="2200" b="1"/>
            </a:lvl4pPr>
            <a:lvl5pPr marL="2471623" indent="0">
              <a:buNone/>
              <a:defRPr sz="2200" b="1"/>
            </a:lvl5pPr>
            <a:lvl6pPr marL="3089529" indent="0">
              <a:buNone/>
              <a:defRPr sz="2200" b="1"/>
            </a:lvl6pPr>
            <a:lvl7pPr marL="3707435" indent="0">
              <a:buNone/>
              <a:defRPr sz="2200" b="1"/>
            </a:lvl7pPr>
            <a:lvl8pPr marL="4325341" indent="0">
              <a:buNone/>
              <a:defRPr sz="2200" b="1"/>
            </a:lvl8pPr>
            <a:lvl9pPr marL="4943246" indent="0">
              <a:buNone/>
              <a:defRPr sz="2200" b="1"/>
            </a:lvl9pPr>
          </a:lstStyle>
          <a:p>
            <a:pPr marL="0" lvl="0" indent="0" algn="ctr" defTabSz="1235812" rtl="0" eaLnBrk="1" latinLnBrk="0" hangingPunct="1">
              <a:spcBef>
                <a:spcPct val="20000"/>
              </a:spcBef>
              <a:spcAft>
                <a:spcPts val="405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8" y="1759153"/>
            <a:ext cx="4759757" cy="34493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80" y="2778620"/>
            <a:ext cx="5171321" cy="1582438"/>
          </a:xfrm>
          <a:effectLst/>
        </p:spPr>
        <p:txBody>
          <a:bodyPr anchor="b">
            <a:noAutofit/>
          </a:bodyPr>
          <a:lstStyle>
            <a:lvl1pPr marL="308953" indent="-308953" algn="l">
              <a:defRPr sz="3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3000" y="919819"/>
            <a:ext cx="5713188" cy="6154670"/>
          </a:xfrm>
        </p:spPr>
        <p:txBody>
          <a:bodyPr anchor="ctr"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19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9977" y="4398162"/>
            <a:ext cx="4819428" cy="2690246"/>
          </a:xfrm>
        </p:spPr>
        <p:txBody>
          <a:bodyPr/>
          <a:lstStyle>
            <a:lvl1pPr marL="0" indent="0">
              <a:buNone/>
              <a:defRPr sz="1900"/>
            </a:lvl1pPr>
            <a:lvl2pPr marL="617906" indent="0">
              <a:buNone/>
              <a:defRPr sz="1600"/>
            </a:lvl2pPr>
            <a:lvl3pPr marL="1235812" indent="0">
              <a:buNone/>
              <a:defRPr sz="1400"/>
            </a:lvl3pPr>
            <a:lvl4pPr marL="1853717" indent="0">
              <a:buNone/>
              <a:defRPr sz="1200"/>
            </a:lvl4pPr>
            <a:lvl5pPr marL="2471623" indent="0">
              <a:buNone/>
              <a:defRPr sz="1200"/>
            </a:lvl5pPr>
            <a:lvl6pPr marL="3089529" indent="0">
              <a:buNone/>
              <a:defRPr sz="1200"/>
            </a:lvl6pPr>
            <a:lvl7pPr marL="3707435" indent="0">
              <a:buNone/>
              <a:defRPr sz="1200"/>
            </a:lvl7pPr>
            <a:lvl8pPr marL="4325341" indent="0">
              <a:buNone/>
              <a:defRPr sz="1200"/>
            </a:lvl8pPr>
            <a:lvl9pPr marL="494324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64693" y="1437217"/>
            <a:ext cx="5852160" cy="393292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700"/>
            </a:lvl1pPr>
            <a:lvl2pPr marL="617906" indent="0">
              <a:buNone/>
              <a:defRPr sz="3800"/>
            </a:lvl2pPr>
            <a:lvl3pPr marL="1235812" indent="0">
              <a:buNone/>
              <a:defRPr sz="3200"/>
            </a:lvl3pPr>
            <a:lvl4pPr marL="1853717" indent="0">
              <a:buNone/>
              <a:defRPr sz="2700"/>
            </a:lvl4pPr>
            <a:lvl5pPr marL="2471623" indent="0">
              <a:buNone/>
              <a:defRPr sz="2700"/>
            </a:lvl5pPr>
            <a:lvl6pPr marL="3089529" indent="0">
              <a:buNone/>
              <a:defRPr sz="2700"/>
            </a:lvl6pPr>
            <a:lvl7pPr marL="3707435" indent="0">
              <a:buNone/>
              <a:defRPr sz="2700"/>
            </a:lvl7pPr>
            <a:lvl8pPr marL="4325341" indent="0">
              <a:buNone/>
              <a:defRPr sz="2700"/>
            </a:lvl8pPr>
            <a:lvl9pPr marL="4943246" indent="0">
              <a:buNone/>
              <a:defRPr sz="27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8550" y="1270593"/>
            <a:ext cx="5253851" cy="2719797"/>
          </a:xfrm>
        </p:spPr>
        <p:txBody>
          <a:bodyPr anchor="b"/>
          <a:lstStyle>
            <a:lvl1pPr marL="247162" indent="-247162">
              <a:buFont typeface="Georgia" pitchFamily="18" charset="0"/>
              <a:buChar char="*"/>
              <a:defRPr sz="2200"/>
            </a:lvl1pPr>
            <a:lvl2pPr marL="617906" indent="0">
              <a:buNone/>
              <a:defRPr sz="1600"/>
            </a:lvl2pPr>
            <a:lvl3pPr marL="1235812" indent="0">
              <a:buNone/>
              <a:defRPr sz="1400"/>
            </a:lvl3pPr>
            <a:lvl4pPr marL="1853717" indent="0">
              <a:buNone/>
              <a:defRPr sz="1200"/>
            </a:lvl4pPr>
            <a:lvl5pPr marL="2471623" indent="0">
              <a:buNone/>
              <a:defRPr sz="1200"/>
            </a:lvl5pPr>
            <a:lvl6pPr marL="3089529" indent="0">
              <a:buNone/>
              <a:defRPr sz="1200"/>
            </a:lvl6pPr>
            <a:lvl7pPr marL="3707435" indent="0">
              <a:buNone/>
              <a:defRPr sz="1200"/>
            </a:lvl7pPr>
            <a:lvl8pPr marL="4325341" indent="0">
              <a:buNone/>
              <a:defRPr sz="1200"/>
            </a:lvl8pPr>
            <a:lvl9pPr marL="494324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337" y="5613596"/>
            <a:ext cx="9078810" cy="1437217"/>
          </a:xfrm>
        </p:spPr>
        <p:txBody>
          <a:bodyPr anchor="b">
            <a:noAutofit/>
          </a:bodyPr>
          <a:lstStyle>
            <a:lvl1pPr algn="l">
              <a:defRPr sz="6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19568"/>
            <a:ext cx="13004800" cy="2203732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3004800" cy="641956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738294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50456" y="5497596"/>
            <a:ext cx="9262238" cy="1437217"/>
          </a:xfrm>
          <a:prstGeom prst="rect">
            <a:avLst/>
          </a:prstGeom>
          <a:effectLst/>
        </p:spPr>
        <p:txBody>
          <a:bodyPr vert="horz" lIns="123581" tIns="61791" rIns="123581" bIns="61791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920749"/>
            <a:ext cx="9103360" cy="4369139"/>
          </a:xfrm>
          <a:prstGeom prst="rect">
            <a:avLst/>
          </a:prstGeom>
        </p:spPr>
        <p:txBody>
          <a:bodyPr vert="horz" lIns="123581" tIns="61791" rIns="123581" bIns="6179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78240" y="7760971"/>
            <a:ext cx="3576320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r"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9A3A160-64B0-433E-876E-E206ABB7688A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0239" y="7760971"/>
            <a:ext cx="4768428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l"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667" y="7760971"/>
            <a:ext cx="2600960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ctr"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432534" indent="-432534" algn="r" defTabSz="1235812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62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8953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3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148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12230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82974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78434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4917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56995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089529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49734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906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5812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3717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71623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9529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7435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5341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43246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item/%E8%BD%AF%E4%BB%B6%E5%8D%B3%E6%9C%8D%E5%8A%A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工作\0530\橙色浅蓝系列\q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30"/>
            <a:ext cx="13004800" cy="862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0" y="2295426"/>
            <a:ext cx="11054080" cy="1848420"/>
          </a:xfrm>
        </p:spPr>
        <p:txBody>
          <a:bodyPr/>
          <a:lstStyle/>
          <a:p>
            <a:pPr marL="247162" indent="0">
              <a:buNone/>
            </a:pP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方正正粗黑简体" pitchFamily="2" charset="-122"/>
                <a:ea typeface="方正正粗黑简体" pitchFamily="2" charset="-122"/>
              </a:rPr>
              <a:t>Saas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方正正粗黑简体" pitchFamily="2" charset="-122"/>
                <a:ea typeface="方正正粗黑简体" pitchFamily="2" charset="-122"/>
              </a:rPr>
              <a:t>架构设计</a:t>
            </a:r>
            <a:endParaRPr lang="zh-CN" altLang="zh-CN" dirty="0">
              <a:solidFill>
                <a:schemeClr val="accent1">
                  <a:lumMod val="75000"/>
                </a:schemeClr>
              </a:solidFill>
              <a:latin typeface="方正正粗黑简体" pitchFamily="2" charset="-122"/>
              <a:ea typeface="方正正粗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93419" y="2511449"/>
            <a:ext cx="770485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介绍</a:t>
            </a:r>
            <a:r>
              <a:rPr lang="en-US" altLang="zh-CN" sz="3200" dirty="0" err="1" smtClean="0"/>
              <a:t>Saas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 err="1" smtClean="0"/>
              <a:t>Saas</a:t>
            </a:r>
            <a:r>
              <a:rPr lang="zh-CN" altLang="en-US" sz="3200" dirty="0" smtClean="0"/>
              <a:t>定位及案例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 err="1" smtClean="0">
                <a:solidFill>
                  <a:srgbClr val="FF0000"/>
                </a:solidFill>
              </a:rPr>
              <a:t>Saas</a:t>
            </a:r>
            <a:r>
              <a:rPr lang="zh-CN" altLang="en-US" sz="3200" dirty="0" smtClean="0">
                <a:solidFill>
                  <a:srgbClr val="FF0000"/>
                </a:solidFill>
              </a:rPr>
              <a:t>的坑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如何做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857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13"/>
          <p:cNvSpPr txBox="1"/>
          <p:nvPr/>
        </p:nvSpPr>
        <p:spPr>
          <a:xfrm>
            <a:off x="1061214" y="855266"/>
            <a:ext cx="760142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holes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1214" y="2367434"/>
            <a:ext cx="6389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参考：</a:t>
            </a:r>
            <a:r>
              <a:rPr lang="zh-CN" altLang="en-US" b="1" dirty="0"/>
              <a:t>这可能是你见过的最全的</a:t>
            </a:r>
            <a:r>
              <a:rPr lang="en-US" altLang="zh-CN" b="1" dirty="0"/>
              <a:t>SaaS</a:t>
            </a:r>
            <a:r>
              <a:rPr lang="zh-CN" altLang="en-US" b="1" dirty="0"/>
              <a:t>行业</a:t>
            </a:r>
            <a:r>
              <a:rPr lang="zh-CN" altLang="en-US" b="1" dirty="0" smtClean="0"/>
              <a:t>分析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89832" y="3087514"/>
            <a:ext cx="1097351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分类：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altLang="zh-CN" b="1" dirty="0"/>
              <a:t>“</a:t>
            </a:r>
            <a:r>
              <a:rPr lang="zh-CN" altLang="fi-FI" b="1" dirty="0"/>
              <a:t>大</a:t>
            </a:r>
            <a:r>
              <a:rPr lang="fi-FI" altLang="zh-CN" b="1" dirty="0"/>
              <a:t>SaaS”</a:t>
            </a:r>
            <a:r>
              <a:rPr lang="zh-CN" altLang="fi-FI" b="1" dirty="0"/>
              <a:t>：管理工具型</a:t>
            </a:r>
            <a:r>
              <a:rPr lang="fi-FI" altLang="zh-CN" b="1" dirty="0" smtClean="0"/>
              <a:t>Saa</a:t>
            </a:r>
            <a:r>
              <a:rPr lang="en-US" altLang="zh-CN" b="1" dirty="0" smtClean="0"/>
              <a:t>s</a:t>
            </a:r>
          </a:p>
          <a:p>
            <a:r>
              <a:rPr lang="en-US" altLang="zh-CN" b="1" dirty="0" smtClean="0"/>
              <a:t>	</a:t>
            </a:r>
            <a:r>
              <a:rPr lang="en-US" altLang="zh-CN" dirty="0"/>
              <a:t>CRM</a:t>
            </a:r>
            <a:r>
              <a:rPr lang="zh-CN" altLang="en-US" dirty="0"/>
              <a:t>、</a:t>
            </a:r>
            <a:r>
              <a:rPr lang="en-US" altLang="zh-CN" dirty="0"/>
              <a:t>OA</a:t>
            </a:r>
            <a:r>
              <a:rPr lang="zh-CN" altLang="en-US" dirty="0"/>
              <a:t>及协同管理、项目管理、</a:t>
            </a:r>
            <a:r>
              <a:rPr lang="en-US" altLang="zh-CN" dirty="0"/>
              <a:t>HRM</a:t>
            </a:r>
            <a:r>
              <a:rPr lang="zh-CN" altLang="en-US" dirty="0"/>
              <a:t>（人力资源管理）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营销</a:t>
            </a:r>
            <a:r>
              <a:rPr lang="zh-CN" altLang="en-US" dirty="0"/>
              <a:t>管理、</a:t>
            </a:r>
            <a:r>
              <a:rPr lang="en-US" altLang="zh-CN" dirty="0"/>
              <a:t>BPM</a:t>
            </a:r>
            <a:r>
              <a:rPr lang="zh-CN" altLang="en-US" dirty="0"/>
              <a:t>（业务流程管理</a:t>
            </a:r>
            <a:r>
              <a:rPr lang="zh-CN" altLang="en-US" dirty="0" smtClean="0"/>
              <a:t>）</a:t>
            </a:r>
            <a:endParaRPr lang="en-US" altLang="zh-CN" b="1" dirty="0"/>
          </a:p>
          <a:p>
            <a:pPr lvl="1"/>
            <a:r>
              <a:rPr lang="zh-CN" altLang="en-US" b="1" dirty="0"/>
              <a:t>重</a:t>
            </a:r>
            <a:r>
              <a:rPr lang="en-US" altLang="zh-CN" b="1" dirty="0" smtClean="0"/>
              <a:t>SaaS</a:t>
            </a:r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相对</a:t>
            </a:r>
            <a:r>
              <a:rPr lang="zh-CN" altLang="en-US" dirty="0"/>
              <a:t>比较复杂，能够实现的功能也相对较多，往往需要实施的企业</a:t>
            </a:r>
            <a:r>
              <a:rPr lang="zh-CN" altLang="en-US" dirty="0" smtClean="0"/>
              <a:t>具有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zh-CN" altLang="en-US" dirty="0" smtClean="0"/>
              <a:t>较强</a:t>
            </a:r>
            <a:r>
              <a:rPr lang="zh-CN" altLang="en-US" dirty="0"/>
              <a:t>的信息化管理能力</a:t>
            </a:r>
            <a:endParaRPr lang="en-US" altLang="zh-CN" dirty="0" smtClean="0"/>
          </a:p>
          <a:p>
            <a:pPr lvl="1"/>
            <a:r>
              <a:rPr lang="zh-CN" altLang="en-US" b="1" dirty="0"/>
              <a:t>轻</a:t>
            </a:r>
            <a:r>
              <a:rPr lang="en-US" altLang="zh-CN" b="1" dirty="0" smtClean="0"/>
              <a:t>SaaS</a:t>
            </a:r>
          </a:p>
          <a:p>
            <a:pPr lvl="1"/>
            <a:r>
              <a:rPr lang="en-US" altLang="zh-CN" b="1" dirty="0"/>
              <a:t>	</a:t>
            </a:r>
            <a:r>
              <a:rPr lang="zh-CN" altLang="en-US" dirty="0"/>
              <a:t>轻量级的企业</a:t>
            </a:r>
            <a:r>
              <a:rPr lang="en-US" altLang="zh-CN" dirty="0"/>
              <a:t>IM</a:t>
            </a:r>
            <a:r>
              <a:rPr lang="zh-CN" altLang="en-US" dirty="0"/>
              <a:t>、</a:t>
            </a:r>
            <a:r>
              <a:rPr lang="en-US" altLang="zh-CN" dirty="0"/>
              <a:t>OA</a:t>
            </a:r>
            <a:r>
              <a:rPr lang="zh-CN" altLang="en-US" dirty="0"/>
              <a:t>协同、</a:t>
            </a:r>
            <a:r>
              <a:rPr lang="en-US" altLang="zh-CN" dirty="0"/>
              <a:t>CRM</a:t>
            </a:r>
            <a:r>
              <a:rPr lang="zh-CN" altLang="en-US" dirty="0"/>
              <a:t>、项目管理、通信</a:t>
            </a:r>
            <a:r>
              <a:rPr lang="en-US" altLang="zh-CN" dirty="0"/>
              <a:t>SDK</a:t>
            </a:r>
            <a:r>
              <a:rPr lang="zh-CN" altLang="en-US" dirty="0"/>
              <a:t>、支付</a:t>
            </a:r>
            <a:r>
              <a:rPr lang="en-US" altLang="zh-CN" dirty="0"/>
              <a:t>SDK</a:t>
            </a:r>
            <a:r>
              <a:rPr lang="zh-CN" altLang="en-US" dirty="0"/>
              <a:t>等</a:t>
            </a:r>
            <a:endParaRPr lang="en-US" altLang="zh-CN" b="1" dirty="0" smtClean="0"/>
          </a:p>
          <a:p>
            <a:pPr lvl="1"/>
            <a:r>
              <a:rPr lang="zh-CN" altLang="en-US" b="1" dirty="0"/>
              <a:t>技术工具</a:t>
            </a:r>
            <a:r>
              <a:rPr lang="en-US" altLang="zh-CN" b="1" dirty="0" smtClean="0"/>
              <a:t>SaaS</a:t>
            </a:r>
          </a:p>
          <a:p>
            <a:pPr lvl="1"/>
            <a:r>
              <a:rPr lang="en-US" altLang="zh-CN" b="1" dirty="0"/>
              <a:t>	</a:t>
            </a:r>
            <a:r>
              <a:rPr lang="zh-CN" altLang="en-US" dirty="0"/>
              <a:t>通信</a:t>
            </a:r>
            <a:r>
              <a:rPr lang="en-US" altLang="zh-CN" dirty="0"/>
              <a:t>SDK</a:t>
            </a:r>
            <a:r>
              <a:rPr lang="zh-CN" altLang="en-US" dirty="0"/>
              <a:t>、支付</a:t>
            </a:r>
            <a:r>
              <a:rPr lang="en-US" altLang="zh-CN" dirty="0"/>
              <a:t>SDK</a:t>
            </a:r>
            <a:r>
              <a:rPr lang="zh-CN" altLang="en-US" dirty="0"/>
              <a:t>、数据</a:t>
            </a:r>
            <a:r>
              <a:rPr lang="en-US" altLang="zh-CN" dirty="0"/>
              <a:t>SDK</a:t>
            </a:r>
            <a:r>
              <a:rPr lang="zh-CN" altLang="en-US" dirty="0"/>
              <a:t>、开发</a:t>
            </a:r>
            <a:r>
              <a:rPr lang="zh-CN" altLang="en-US" dirty="0" smtClean="0"/>
              <a:t>平台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94971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13"/>
          <p:cNvSpPr txBox="1"/>
          <p:nvPr/>
        </p:nvSpPr>
        <p:spPr>
          <a:xfrm>
            <a:off x="1061214" y="855266"/>
            <a:ext cx="760142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holes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1214" y="2367434"/>
            <a:ext cx="1208856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Holes: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信息化需求不够刚性，产品替代性拐点价值不够</a:t>
            </a:r>
            <a:r>
              <a:rPr lang="zh-CN" altLang="en-US" b="1" dirty="0" smtClean="0"/>
              <a:t>突出</a:t>
            </a:r>
            <a:endParaRPr lang="en-US" altLang="zh-CN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三分技术七分管理，用得好不好完全取决于老板的决心及管理</a:t>
            </a:r>
            <a:r>
              <a:rPr lang="zh-CN" altLang="en-US" b="1" dirty="0" smtClean="0"/>
              <a:t>能力</a:t>
            </a:r>
            <a:endParaRPr lang="en-US" altLang="zh-CN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通用型</a:t>
            </a:r>
            <a:r>
              <a:rPr lang="en-US" altLang="zh-CN" b="1" dirty="0"/>
              <a:t>SaaS</a:t>
            </a:r>
            <a:r>
              <a:rPr lang="zh-CN" altLang="en-US" b="1" dirty="0"/>
              <a:t>无法满足企业成长后期的个性化</a:t>
            </a:r>
            <a:r>
              <a:rPr lang="zh-CN" altLang="en-US" b="1" dirty="0" smtClean="0"/>
              <a:t>需求</a:t>
            </a:r>
            <a:endParaRPr lang="en-US" altLang="zh-CN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用</a:t>
            </a:r>
            <a:r>
              <a:rPr lang="en-US" altLang="zh-CN" b="1" dirty="0"/>
              <a:t>2C</a:t>
            </a:r>
            <a:r>
              <a:rPr lang="zh-CN" altLang="en-US" b="1" dirty="0"/>
              <a:t>的思维做</a:t>
            </a:r>
            <a:r>
              <a:rPr lang="en-US" altLang="zh-CN" b="1" dirty="0"/>
              <a:t>2B</a:t>
            </a:r>
            <a:r>
              <a:rPr lang="zh-CN" altLang="en-US" b="1" dirty="0"/>
              <a:t>的产品，互联网思维可能</a:t>
            </a:r>
            <a:r>
              <a:rPr lang="zh-CN" altLang="en-US" b="1" dirty="0" smtClean="0"/>
              <a:t>失灵</a:t>
            </a:r>
            <a:endParaRPr lang="en-US" altLang="zh-CN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“中等收入陷阱”：中小漏斗、中低客单、中低续费，</a:t>
            </a:r>
            <a:r>
              <a:rPr lang="zh-CN" altLang="en-US" b="1" dirty="0" smtClean="0"/>
              <a:t>不死不活</a:t>
            </a:r>
            <a:endParaRPr lang="en-US" altLang="zh-CN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“平台梦”：无法变成一个大漏斗，电商导流和</a:t>
            </a:r>
            <a:r>
              <a:rPr lang="en-US" altLang="zh-CN" b="1" dirty="0"/>
              <a:t>O2O</a:t>
            </a:r>
            <a:r>
              <a:rPr lang="zh-CN" altLang="en-US" b="1" dirty="0"/>
              <a:t>导流都面临专业垂直平台的</a:t>
            </a:r>
            <a:r>
              <a:rPr lang="zh-CN" altLang="en-US" b="1" dirty="0" smtClean="0"/>
              <a:t>竞争</a:t>
            </a:r>
            <a:endParaRPr lang="en-US" altLang="zh-CN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技术工具类</a:t>
            </a:r>
            <a:r>
              <a:rPr lang="en-US" altLang="zh-CN" b="1" dirty="0"/>
              <a:t>SaaS</a:t>
            </a:r>
            <a:r>
              <a:rPr lang="zh-CN" altLang="en-US" b="1" dirty="0"/>
              <a:t>的“互联网思维陷阱”</a:t>
            </a:r>
            <a:endParaRPr lang="en-US" altLang="zh-CN" b="1" dirty="0" smtClean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7945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13"/>
          <p:cNvSpPr txBox="1"/>
          <p:nvPr/>
        </p:nvSpPr>
        <p:spPr>
          <a:xfrm>
            <a:off x="1061214" y="855266"/>
            <a:ext cx="760142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holes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7784" y="2256517"/>
            <a:ext cx="11414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/>
              <a:t>“小</a:t>
            </a:r>
            <a:r>
              <a:rPr lang="en-US" altLang="zh-CN" b="1" dirty="0"/>
              <a:t>SaaS”</a:t>
            </a:r>
            <a:r>
              <a:rPr lang="zh-CN" altLang="en-US" b="1" dirty="0"/>
              <a:t>：业务管控型</a:t>
            </a:r>
            <a:r>
              <a:rPr lang="en-US" altLang="zh-CN" b="1" dirty="0" smtClean="0"/>
              <a:t>SaaS</a:t>
            </a:r>
          </a:p>
          <a:p>
            <a:r>
              <a:rPr lang="en-US" altLang="zh-CN" b="1" dirty="0"/>
              <a:t>	</a:t>
            </a:r>
            <a:r>
              <a:rPr lang="zh-CN" altLang="en-US" dirty="0"/>
              <a:t>既是线下商家门店提升其内部运营效率的有效工具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同时</a:t>
            </a:r>
            <a:r>
              <a:rPr lang="zh-CN" altLang="en-US" dirty="0"/>
              <a:t>也是线下门店真正拥抱互联网所必须要完成的基础设施建设。</a:t>
            </a:r>
            <a:r>
              <a:rPr lang="en-US" altLang="zh-CN" b="1" dirty="0" smtClean="0"/>
              <a:t>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45816" y="3879602"/>
            <a:ext cx="111652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店老板的“近视”可能是一个</a:t>
            </a:r>
            <a:r>
              <a:rPr lang="zh-CN" altLang="en-US" b="1" dirty="0" smtClean="0"/>
              <a:t>定时炸弹</a:t>
            </a:r>
            <a:endParaRPr lang="en-US" altLang="zh-CN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如果玩不转</a:t>
            </a:r>
            <a:r>
              <a:rPr lang="en-US" altLang="zh-CN" b="1" dirty="0"/>
              <a:t>C</a:t>
            </a:r>
            <a:r>
              <a:rPr lang="zh-CN" altLang="en-US" b="1" dirty="0"/>
              <a:t>，指望</a:t>
            </a:r>
            <a:r>
              <a:rPr lang="en-US" altLang="zh-CN" b="1" dirty="0"/>
              <a:t>B</a:t>
            </a:r>
            <a:r>
              <a:rPr lang="zh-CN" altLang="en-US" b="1" dirty="0"/>
              <a:t>带动</a:t>
            </a:r>
            <a:r>
              <a:rPr lang="en-US" altLang="zh-CN" b="1" dirty="0"/>
              <a:t>C</a:t>
            </a:r>
            <a:r>
              <a:rPr lang="zh-CN" altLang="en-US" b="1" dirty="0"/>
              <a:t>进而实现</a:t>
            </a:r>
            <a:r>
              <a:rPr lang="en-US" altLang="zh-CN" b="1" dirty="0"/>
              <a:t>O2O</a:t>
            </a:r>
            <a:r>
              <a:rPr lang="zh-CN" altLang="en-US" b="1" dirty="0"/>
              <a:t>可能会比较</a:t>
            </a:r>
            <a:r>
              <a:rPr lang="zh-CN" altLang="en-US" b="1" dirty="0" smtClean="0"/>
              <a:t>艰难</a:t>
            </a:r>
            <a:endParaRPr lang="en-US" altLang="zh-CN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如果平台不能提供足够超越性的增量价值，烧钱换来的订单也只是繁荣的</a:t>
            </a:r>
            <a:r>
              <a:rPr lang="zh-CN" altLang="en-US" b="1" dirty="0" smtClean="0"/>
              <a:t>假象</a:t>
            </a:r>
            <a:endParaRPr lang="en-US" altLang="zh-CN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过早地切入上游供应链可能存在</a:t>
            </a:r>
            <a:r>
              <a:rPr lang="zh-CN" altLang="en-US" b="1" dirty="0" smtClean="0"/>
              <a:t>风险</a:t>
            </a:r>
            <a:endParaRPr lang="en-US" altLang="zh-CN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团队交易基因不足，重不下去，轻</a:t>
            </a:r>
            <a:r>
              <a:rPr lang="zh-CN" altLang="en-US" b="1"/>
              <a:t>不</a:t>
            </a:r>
            <a:r>
              <a:rPr lang="zh-CN" altLang="en-US" b="1" smtClean="0"/>
              <a:t>上来</a:t>
            </a:r>
            <a:endParaRPr lang="en-US" altLang="zh-CN" b="1" smtClean="0"/>
          </a:p>
        </p:txBody>
      </p:sp>
    </p:spTree>
    <p:extLst>
      <p:ext uri="{BB962C8B-B14F-4D97-AF65-F5344CB8AC3E}">
        <p14:creationId xmlns:p14="http://schemas.microsoft.com/office/powerpoint/2010/main" val="201776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93419" y="2511449"/>
            <a:ext cx="770485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介绍</a:t>
            </a:r>
            <a:r>
              <a:rPr lang="en-US" altLang="zh-CN" sz="3200" dirty="0" err="1" smtClean="0"/>
              <a:t>Saas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 err="1" smtClean="0"/>
              <a:t>Saas</a:t>
            </a:r>
            <a:r>
              <a:rPr lang="zh-CN" altLang="en-US" sz="3200" dirty="0" smtClean="0"/>
              <a:t>定位及案例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 err="1" smtClean="0"/>
              <a:t>Saas</a:t>
            </a:r>
            <a:r>
              <a:rPr lang="zh-CN" altLang="en-US" sz="3200" dirty="0" smtClean="0"/>
              <a:t>的坑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FF0000"/>
                </a:solidFill>
              </a:rPr>
              <a:t>如何做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7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4180"/>
            <a:ext cx="868154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我们的</a:t>
            </a:r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设想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98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4180"/>
            <a:ext cx="868154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要做哪些？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62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5134248" y="3308902"/>
            <a:ext cx="3096344" cy="1602116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9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Q&amp;A</a:t>
            </a:r>
            <a:endParaRPr lang="zh-CN" altLang="en-US" sz="96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40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工作\0530\银色系列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58" y="-1"/>
            <a:ext cx="13017958" cy="86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73808" y="2511450"/>
            <a:ext cx="770485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FF0000"/>
                </a:solidFill>
              </a:rPr>
              <a:t>介绍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Saas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 err="1" smtClean="0"/>
              <a:t>Saas</a:t>
            </a:r>
            <a:r>
              <a:rPr lang="zh-CN" altLang="en-US" sz="3200" dirty="0" smtClean="0"/>
              <a:t>定位及案例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 err="1" smtClean="0"/>
              <a:t>Saas</a:t>
            </a:r>
            <a:r>
              <a:rPr lang="zh-CN" altLang="en-US" sz="3200" dirty="0" smtClean="0"/>
              <a:t>的坑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如何做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是什么？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45816" y="2295426"/>
            <a:ext cx="105881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SaaS</a:t>
            </a:r>
            <a:r>
              <a:rPr lang="zh-CN" altLang="en-US" dirty="0"/>
              <a:t>是</a:t>
            </a:r>
            <a:r>
              <a:rPr lang="en-US" altLang="zh-CN" dirty="0"/>
              <a:t>Software-as-a-Service</a:t>
            </a:r>
            <a:r>
              <a:rPr lang="zh-CN" altLang="en-US" dirty="0"/>
              <a:t>（</a:t>
            </a:r>
            <a:r>
              <a:rPr lang="zh-CN" altLang="en-US" dirty="0">
                <a:hlinkClick r:id="rId3"/>
              </a:rPr>
              <a:t>软件即服务</a:t>
            </a:r>
            <a:r>
              <a:rPr lang="zh-CN" altLang="en-US" dirty="0"/>
              <a:t>）的简称，随着互联网技术的</a:t>
            </a:r>
            <a:r>
              <a:rPr lang="zh-CN" altLang="en-US" dirty="0" smtClean="0"/>
              <a:t>发展</a:t>
            </a:r>
            <a:endParaRPr lang="en-US" altLang="zh-CN" dirty="0" smtClean="0"/>
          </a:p>
          <a:p>
            <a:r>
              <a:rPr lang="zh-CN" altLang="en-US" dirty="0" smtClean="0"/>
              <a:t>和</a:t>
            </a:r>
            <a:r>
              <a:rPr lang="zh-CN" altLang="en-US" dirty="0"/>
              <a:t>应用软件的成熟， 在</a:t>
            </a:r>
            <a:r>
              <a:rPr lang="en-US" altLang="zh-CN" dirty="0"/>
              <a:t>21</a:t>
            </a:r>
            <a:r>
              <a:rPr lang="zh-CN" altLang="en-US" dirty="0"/>
              <a:t>世纪开始兴起的一种完全创新的软件应用模式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它</a:t>
            </a:r>
            <a:r>
              <a:rPr lang="zh-CN" altLang="en-US" dirty="0"/>
              <a:t>与“</a:t>
            </a:r>
            <a:r>
              <a:rPr lang="en-US" altLang="zh-CN" dirty="0"/>
              <a:t>on-demand software”</a:t>
            </a:r>
            <a:r>
              <a:rPr lang="zh-CN" altLang="en-US" dirty="0"/>
              <a:t>（按需软件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the application service </a:t>
            </a:r>
            <a:r>
              <a:rPr lang="en-US" altLang="zh-CN" dirty="0" smtClean="0"/>
              <a:t>provider</a:t>
            </a:r>
          </a:p>
          <a:p>
            <a:r>
              <a:rPr lang="en-US" altLang="zh-CN" dirty="0" smtClean="0"/>
              <a:t>(</a:t>
            </a:r>
            <a:r>
              <a:rPr lang="en-US" altLang="zh-CN" dirty="0"/>
              <a:t>ASP</a:t>
            </a:r>
            <a:r>
              <a:rPr lang="zh-CN" altLang="en-US" dirty="0"/>
              <a:t>，应用服务提供商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hosted software(</a:t>
            </a:r>
            <a:r>
              <a:rPr lang="zh-CN" altLang="en-US" dirty="0"/>
              <a:t>托管软件</a:t>
            </a:r>
            <a:r>
              <a:rPr lang="en-US" altLang="zh-CN" dirty="0"/>
              <a:t>)</a:t>
            </a:r>
            <a:r>
              <a:rPr lang="zh-CN" altLang="en-US" dirty="0"/>
              <a:t>所具有相似的含义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72432" y="4023618"/>
            <a:ext cx="1041454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主要特征：</a:t>
            </a:r>
            <a:endParaRPr lang="en-US" altLang="zh-CN" sz="2000" dirty="0" smtClean="0"/>
          </a:p>
          <a:p>
            <a:r>
              <a:rPr lang="en-US" altLang="zh-CN" sz="2000" dirty="0"/>
              <a:t>a) </a:t>
            </a:r>
            <a:r>
              <a:rPr lang="zh-CN" altLang="en-US" sz="2000" dirty="0"/>
              <a:t>服务的收费方式风险小，灵活选择模块，备份，维护，安全，升级</a:t>
            </a:r>
          </a:p>
          <a:p>
            <a:r>
              <a:rPr lang="en-US" altLang="zh-CN" sz="2000" dirty="0"/>
              <a:t>b) </a:t>
            </a:r>
            <a:r>
              <a:rPr lang="zh-CN" altLang="en-US" sz="2000" dirty="0"/>
              <a:t>让客户更专注核心业务</a:t>
            </a:r>
          </a:p>
          <a:p>
            <a:r>
              <a:rPr lang="en-US" altLang="zh-CN" sz="2000" dirty="0"/>
              <a:t>c) </a:t>
            </a:r>
            <a:r>
              <a:rPr lang="zh-CN" altLang="en-US" sz="2000" dirty="0"/>
              <a:t>灵活启用和暂停，随时随地都可使用</a:t>
            </a:r>
          </a:p>
          <a:p>
            <a:r>
              <a:rPr lang="en-US" altLang="zh-CN" sz="2000" dirty="0"/>
              <a:t>d) </a:t>
            </a:r>
            <a:r>
              <a:rPr lang="zh-CN" altLang="en-US" sz="2000" dirty="0"/>
              <a:t>按需定购，选择更加自由</a:t>
            </a:r>
          </a:p>
          <a:p>
            <a:r>
              <a:rPr lang="en-US" altLang="zh-CN" sz="2000" dirty="0"/>
              <a:t>e) </a:t>
            </a:r>
            <a:r>
              <a:rPr lang="zh-CN" altLang="en-US" sz="2000" dirty="0"/>
              <a:t>产品更新速度加快</a:t>
            </a:r>
          </a:p>
          <a:p>
            <a:r>
              <a:rPr lang="en-US" altLang="zh-CN" sz="2000" dirty="0"/>
              <a:t>f) </a:t>
            </a:r>
            <a:r>
              <a:rPr lang="zh-CN" altLang="en-US" sz="2000" dirty="0"/>
              <a:t>市场空间增大</a:t>
            </a:r>
          </a:p>
          <a:p>
            <a:r>
              <a:rPr lang="en-US" altLang="zh-CN" sz="2000" dirty="0"/>
              <a:t>g) </a:t>
            </a:r>
            <a:r>
              <a:rPr lang="zh-CN" altLang="en-US" sz="2000" dirty="0"/>
              <a:t>订阅式的月费模式</a:t>
            </a:r>
          </a:p>
          <a:p>
            <a:r>
              <a:rPr lang="en-US" altLang="zh-CN" sz="2000" dirty="0"/>
              <a:t>h) </a:t>
            </a:r>
            <a:r>
              <a:rPr lang="zh-CN" altLang="en-US" sz="2000" dirty="0"/>
              <a:t>有效降低营销成本</a:t>
            </a:r>
          </a:p>
          <a:p>
            <a:r>
              <a:rPr lang="en-US" altLang="zh-CN" sz="2000" dirty="0" err="1"/>
              <a:t>i</a:t>
            </a:r>
            <a:r>
              <a:rPr lang="en-US" altLang="zh-CN" sz="2000" dirty="0"/>
              <a:t>) </a:t>
            </a:r>
            <a:r>
              <a:rPr lang="zh-CN" altLang="en-US" sz="2000" dirty="0"/>
              <a:t>准面对面使用指导</a:t>
            </a:r>
          </a:p>
          <a:p>
            <a:r>
              <a:rPr lang="en-US" altLang="zh-CN" sz="2000" dirty="0"/>
              <a:t>j) </a:t>
            </a:r>
            <a:r>
              <a:rPr lang="zh-CN" altLang="en-US" sz="2000" dirty="0"/>
              <a:t>在全球各地，</a:t>
            </a:r>
            <a:r>
              <a:rPr lang="en-US" altLang="zh-CN" sz="2000" dirty="0"/>
              <a:t>7*24</a:t>
            </a:r>
            <a:r>
              <a:rPr lang="zh-CN" altLang="en-US" sz="2000" dirty="0"/>
              <a:t>全天候网络服务</a:t>
            </a:r>
          </a:p>
          <a:p>
            <a:r>
              <a:rPr lang="en-US" altLang="zh-CN" sz="2000" dirty="0"/>
              <a:t>k) </a:t>
            </a:r>
            <a:r>
              <a:rPr lang="zh-CN" altLang="en-US" sz="2000" dirty="0"/>
              <a:t>不需要额外增加专业的</a:t>
            </a:r>
            <a:r>
              <a:rPr lang="en-US" altLang="zh-CN" sz="2000" dirty="0"/>
              <a:t>IT</a:t>
            </a:r>
            <a:r>
              <a:rPr lang="zh-CN" altLang="en-US" sz="2000" dirty="0"/>
              <a:t>人员</a:t>
            </a:r>
          </a:p>
          <a:p>
            <a:r>
              <a:rPr lang="en-US" altLang="zh-CN" sz="2000" dirty="0"/>
              <a:t>l) </a:t>
            </a:r>
            <a:r>
              <a:rPr lang="zh-CN" altLang="en-US" sz="2000" dirty="0"/>
              <a:t>大大降低客户的总体拥有</a:t>
            </a:r>
            <a:r>
              <a:rPr lang="zh-CN" altLang="en-US" sz="2000" dirty="0" smtClean="0"/>
              <a:t>成本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137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优缺点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61214" y="2439442"/>
            <a:ext cx="957185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不需要部署，只需要注册即使用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不再是一次性投资，可以为按照流量、功能使用收费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利于推广，不再是传统的点对点销售模式，而是采用</a:t>
            </a:r>
            <a:r>
              <a:rPr lang="zh-CN" altLang="en-US" dirty="0"/>
              <a:t>电子商务模式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运营</a:t>
            </a:r>
            <a:r>
              <a:rPr lang="zh-CN" altLang="en-US" dirty="0" smtClean="0"/>
              <a:t>模式变化，从产品模式转化到服务模式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规模经济效益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与现有系统集成带来问题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大企业更喜欢自己管控数据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89832" y="6831930"/>
            <a:ext cx="5420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详细比较见：</a:t>
            </a:r>
            <a:r>
              <a:rPr lang="en-US" altLang="zh-CN" dirty="0" err="1"/>
              <a:t>Saas</a:t>
            </a:r>
            <a:r>
              <a:rPr lang="zh-CN" altLang="en-US" dirty="0"/>
              <a:t>与传统应用比较</a:t>
            </a:r>
            <a:r>
              <a:rPr lang="en-US" altLang="zh-CN" dirty="0"/>
              <a:t>.</a:t>
            </a:r>
            <a:r>
              <a:rPr lang="en-US" altLang="zh-CN" dirty="0" err="1"/>
              <a:t>xlsx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81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本质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61214" y="2439442"/>
            <a:ext cx="91101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卖软件太</a:t>
            </a:r>
            <a:r>
              <a:rPr lang="zh-CN" altLang="en-US" dirty="0" smtClean="0"/>
              <a:t>坑，</a:t>
            </a:r>
            <a:r>
              <a:rPr lang="zh-CN" altLang="en-US" dirty="0"/>
              <a:t>已经形成了恶性循环，市场受到严重的</a:t>
            </a:r>
            <a:r>
              <a:rPr lang="zh-CN" altLang="en-US" dirty="0" smtClean="0"/>
              <a:t>阻碍</a:t>
            </a:r>
            <a:endParaRPr lang="en-US" altLang="zh-CN" dirty="0" smtClean="0"/>
          </a:p>
          <a:p>
            <a:r>
              <a:rPr lang="zh-CN" altLang="en-US" dirty="0"/>
              <a:t>把卖软件变为卖服务，软件厂商革自己的命，放弃一次性收入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按照</a:t>
            </a:r>
            <a:r>
              <a:rPr lang="zh-CN" altLang="en-US" dirty="0"/>
              <a:t>客户是否使用来收费，实际上就是按照客户是否成功来收费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参考：</a:t>
            </a:r>
            <a:endParaRPr lang="en-US" altLang="zh-CN" dirty="0"/>
          </a:p>
          <a:p>
            <a:r>
              <a:rPr lang="zh-CN" altLang="en-US" b="1" dirty="0"/>
              <a:t>是时候说一下</a:t>
            </a:r>
            <a:r>
              <a:rPr lang="en-US" altLang="zh-CN" b="1" dirty="0"/>
              <a:t>SaaS</a:t>
            </a:r>
            <a:r>
              <a:rPr lang="zh-CN" altLang="en-US" b="1" dirty="0"/>
              <a:t>的本质了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5930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93419" y="2511449"/>
            <a:ext cx="770485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介绍</a:t>
            </a:r>
            <a:r>
              <a:rPr lang="en-US" altLang="zh-CN" sz="3200" dirty="0" err="1" smtClean="0"/>
              <a:t>Saas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 err="1" smtClean="0">
                <a:solidFill>
                  <a:srgbClr val="FF0000"/>
                </a:solidFill>
              </a:rPr>
              <a:t>Saas</a:t>
            </a:r>
            <a:r>
              <a:rPr lang="zh-CN" altLang="en-US" sz="3200" dirty="0" smtClean="0">
                <a:solidFill>
                  <a:srgbClr val="FF0000"/>
                </a:solidFill>
              </a:rPr>
              <a:t>定位及案例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 err="1" smtClean="0"/>
              <a:t>Saas</a:t>
            </a:r>
            <a:r>
              <a:rPr lang="zh-CN" altLang="en-US" sz="3200" dirty="0" smtClean="0"/>
              <a:t>的坑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如何做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7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4289058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的成功案例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84" y="2439442"/>
            <a:ext cx="35242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277" y="2583458"/>
            <a:ext cx="23145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777" y="3524022"/>
            <a:ext cx="26955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568" y="2643148"/>
            <a:ext cx="15906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605" y="3733572"/>
            <a:ext cx="17526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32505" y="5761559"/>
            <a:ext cx="3073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SAP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AWS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368" y="4917430"/>
            <a:ext cx="28003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463" y="4910747"/>
            <a:ext cx="1257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32505" y="6903938"/>
            <a:ext cx="877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金蝶友商</a:t>
            </a:r>
            <a:r>
              <a:rPr lang="zh-CN" altLang="en-US" dirty="0" smtClean="0"/>
              <a:t>网、用友（</a:t>
            </a:r>
            <a:r>
              <a:rPr lang="en-US" altLang="zh-CN" dirty="0" err="1" smtClean="0"/>
              <a:t>yonyou</a:t>
            </a:r>
            <a:r>
              <a:rPr lang="zh-CN" altLang="en-US" dirty="0" smtClean="0"/>
              <a:t>）、</a:t>
            </a:r>
            <a:r>
              <a:rPr lang="en-US" altLang="zh-CN" dirty="0" err="1" smtClean="0"/>
              <a:t>gleasy</a:t>
            </a:r>
            <a:r>
              <a:rPr lang="zh-CN" altLang="en-US" dirty="0" smtClean="0"/>
              <a:t>云、致</a:t>
            </a:r>
            <a:r>
              <a:rPr lang="zh-CN" altLang="en-US" dirty="0"/>
              <a:t>远</a:t>
            </a:r>
            <a:r>
              <a:rPr lang="zh-CN" altLang="en-US" dirty="0" smtClean="0"/>
              <a:t>互联、纷</a:t>
            </a:r>
            <a:r>
              <a:rPr lang="zh-CN" altLang="en-US" dirty="0"/>
              <a:t>享销客</a:t>
            </a:r>
          </a:p>
        </p:txBody>
      </p:sp>
    </p:spTree>
    <p:extLst>
      <p:ext uri="{BB962C8B-B14F-4D97-AF65-F5344CB8AC3E}">
        <p14:creationId xmlns:p14="http://schemas.microsoft.com/office/powerpoint/2010/main" val="411011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4289058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产品定位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34" y="2456185"/>
            <a:ext cx="5679660" cy="348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885776" y="6319768"/>
            <a:ext cx="112954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高价值、高复杂度：通过一个复杂的产品，去解决一个复杂业务的复杂问题，提供了高的商业价值，典型代表是：</a:t>
            </a:r>
            <a:r>
              <a:rPr lang="en-US" altLang="zh-CN" dirty="0"/>
              <a:t>Workday</a:t>
            </a:r>
            <a:r>
              <a:rPr lang="zh-CN" altLang="en-US" dirty="0"/>
              <a:t>、</a:t>
            </a:r>
            <a:r>
              <a:rPr lang="en-US" altLang="zh-CN" dirty="0"/>
              <a:t>Salesforce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低价值，低复杂度：通过一个简单的软件，去解决了一个相对简单的业务问题，收取了较低的价格，典型代表是：</a:t>
            </a:r>
            <a:r>
              <a:rPr lang="en-US" altLang="zh-CN" dirty="0"/>
              <a:t>Slack</a:t>
            </a:r>
            <a:r>
              <a:rPr lang="zh-CN" altLang="en-US" dirty="0"/>
              <a:t>、</a:t>
            </a:r>
            <a:r>
              <a:rPr lang="en-US" altLang="zh-CN" dirty="0"/>
              <a:t>Yammer</a:t>
            </a:r>
            <a:r>
              <a:rPr lang="zh-CN" altLang="en-US" dirty="0"/>
              <a:t>。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565" y="2456184"/>
            <a:ext cx="5687371" cy="348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88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13"/>
          <p:cNvSpPr txBox="1"/>
          <p:nvPr/>
        </p:nvSpPr>
        <p:spPr>
          <a:xfrm>
            <a:off x="1061214" y="855266"/>
            <a:ext cx="760142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Three entry points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5070" y="7006878"/>
            <a:ext cx="62087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SoR</a:t>
            </a:r>
            <a:r>
              <a:rPr lang="en-US" altLang="zh-CN" dirty="0" smtClean="0"/>
              <a:t> :  system </a:t>
            </a:r>
            <a:r>
              <a:rPr lang="en-US" altLang="zh-CN" dirty="0"/>
              <a:t>of record, </a:t>
            </a:r>
            <a:r>
              <a:rPr lang="zh-CN" altLang="en-US" dirty="0"/>
              <a:t>记录型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SoE</a:t>
            </a:r>
            <a:r>
              <a:rPr lang="en-US" altLang="zh-CN" dirty="0" smtClean="0"/>
              <a:t> : Systems </a:t>
            </a:r>
            <a:r>
              <a:rPr lang="en-US" altLang="zh-CN" dirty="0"/>
              <a:t>of engagement,</a:t>
            </a:r>
            <a:r>
              <a:rPr lang="zh-CN" altLang="en-US" dirty="0"/>
              <a:t>互动型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SoI</a:t>
            </a:r>
            <a:r>
              <a:rPr lang="en-US" altLang="zh-CN" dirty="0"/>
              <a:t> : Systems of Interaction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60" y="1863378"/>
            <a:ext cx="9942513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72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2674</TotalTime>
  <Words>1246</Words>
  <Application>Microsoft Office PowerPoint</Application>
  <PresentationFormat>自定义</PresentationFormat>
  <Paragraphs>121</Paragraphs>
  <Slides>18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气流</vt:lpstr>
      <vt:lpstr>Saas架构设计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xlwang</dc:creator>
  <cp:lastModifiedBy>Windows 用户</cp:lastModifiedBy>
  <cp:revision>265</cp:revision>
  <dcterms:created xsi:type="dcterms:W3CDTF">2016-06-16T07:41:00Z</dcterms:created>
  <dcterms:modified xsi:type="dcterms:W3CDTF">2017-04-08T08:50:30Z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