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3"/>
  </p:notesMasterIdLst>
  <p:sldIdLst>
    <p:sldId id="256" r:id="rId2"/>
    <p:sldId id="314" r:id="rId3"/>
    <p:sldId id="321" r:id="rId4"/>
    <p:sldId id="324" r:id="rId5"/>
    <p:sldId id="322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286" r:id="rId14"/>
    <p:sldId id="331" r:id="rId15"/>
    <p:sldId id="311" r:id="rId16"/>
    <p:sldId id="332" r:id="rId17"/>
    <p:sldId id="333" r:id="rId18"/>
    <p:sldId id="334" r:id="rId19"/>
    <p:sldId id="315" r:id="rId20"/>
    <p:sldId id="308" r:id="rId21"/>
    <p:sldId id="312" r:id="rId22"/>
    <p:sldId id="313" r:id="rId23"/>
    <p:sldId id="316" r:id="rId24"/>
    <p:sldId id="318" r:id="rId25"/>
    <p:sldId id="320" r:id="rId26"/>
    <p:sldId id="319" r:id="rId27"/>
    <p:sldId id="317" r:id="rId28"/>
    <p:sldId id="309" r:id="rId29"/>
    <p:sldId id="310" r:id="rId30"/>
    <p:sldId id="279" r:id="rId31"/>
    <p:sldId id="264" r:id="rId32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32" autoAdjust="0"/>
  </p:normalViewPr>
  <p:slideViewPr>
    <p:cSldViewPr>
      <p:cViewPr varScale="1">
        <p:scale>
          <a:sx n="82" d="100"/>
          <a:sy n="82" d="100"/>
        </p:scale>
        <p:origin x="-1404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</a:t>
            </a:r>
            <a:r>
              <a:rPr lang="en-US" altLang="zh-CN" b="1" dirty="0" smtClean="0"/>
              <a:t>SaaS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还是带有很强的传统软件开发及信息化的思路，因此软件功能一般相对比较复杂，能够实现的功能也相对较多，往往需要实施的企业具有较强的信息化管理能力，并且这类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的销售方式通常还是采用比较重的行业研讨会及“</a:t>
            </a:r>
            <a:r>
              <a:rPr lang="en-US" altLang="zh-CN" dirty="0" err="1" smtClean="0"/>
              <a:t>Sales+Pre-Sales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模式，其后期辅导及服务部分也相对较重，通常以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端应用居多。这类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软件通常按账号和时间收费，其用户以中型企业居多（小微型企业往往缺乏足够的意识）。重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Salesforce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Xtools</a:t>
            </a:r>
            <a:r>
              <a:rPr lang="zh-CN" altLang="en-US" dirty="0" smtClean="0"/>
              <a:t>、八百客、</a:t>
            </a:r>
            <a:r>
              <a:rPr lang="en-US" altLang="zh-CN" dirty="0" err="1" smtClean="0"/>
              <a:t>RoadMap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轻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通常都是带着互联网思维，以“轻功能、强刚需”快速拓客外加资本驱动的模式发展。轻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通常以轻量级的企业</a:t>
            </a:r>
            <a:r>
              <a:rPr lang="en-US" altLang="zh-CN" dirty="0" smtClean="0"/>
              <a:t>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协同、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、项目管理、通信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等常见的功能模块切入，并且这类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通常以免费或者微收费模式快速拓客。因此，这类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通常都不甘心于收点软件费，而通常怀着“大平台”的梦想。这类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营销方式也带有更强的互联网思维，并且通常以移动端切入，其主要价值诉求在于可移动办公的轻量级效率工具，无论从成本角度还是使用复杂程度，其使用门槛均被大幅度降低，其主要目标用户既包括小微企业也包括数量较大的中型企业（事实上，数据表明还是中型企业比较活跃）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Slack</a:t>
            </a:r>
            <a:r>
              <a:rPr lang="zh-CN" altLang="en-US" dirty="0" smtClean="0"/>
              <a:t>、今目标、</a:t>
            </a:r>
            <a:r>
              <a:rPr lang="en-US" altLang="zh-CN" dirty="0" smtClean="0"/>
              <a:t>IMO</a:t>
            </a:r>
            <a:r>
              <a:rPr lang="zh-CN" altLang="en-US" dirty="0" smtClean="0"/>
              <a:t>、钉钉、云适配办公浏览器、纷享销客、明道、</a:t>
            </a:r>
            <a:r>
              <a:rPr lang="en-US" altLang="zh-CN" dirty="0" err="1" smtClean="0"/>
              <a:t>Teambiton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Worktile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技术工具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通常都具有很强的技术基因，其产品的封装性和标准化程度较高，因而应用推广难度要低于其他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通常包括以下几个领域：通信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、开发平台（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其实可以看做是一种特殊的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）等。技术工具类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通常不涉及到具体的业务功能和用户场景，因此具有很强的工具属性或底层平台的特质。因此，技术工具类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平台如果具有足够的技术门槛和行业价值，有机会成为基础性云服务平台，当然也容易遭遇后期盈利模式的困局。技术工具类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的典型代表包括：环信、融云、亲加、</a:t>
            </a:r>
            <a:r>
              <a:rPr lang="en-US" altLang="zh-CN" dirty="0" err="1" smtClean="0"/>
              <a:t>BeeCloud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PING++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Talkingdata</a:t>
            </a:r>
            <a:r>
              <a:rPr lang="zh-CN" altLang="en-US" dirty="0" smtClean="0"/>
              <a:t>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Saas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&amp;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97" y="2295426"/>
            <a:ext cx="10447337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2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09" y="2223418"/>
            <a:ext cx="11761787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" y="5967834"/>
            <a:ext cx="121142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3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2469952" y="1503338"/>
            <a:ext cx="838781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就是一种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71" y="2727474"/>
            <a:ext cx="90090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64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5816" y="2295426"/>
            <a:ext cx="106490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软件即服务</a:t>
            </a:r>
            <a:r>
              <a:rPr lang="zh-CN" altLang="en-US" dirty="0"/>
              <a:t>（英语：</a:t>
            </a:r>
            <a:r>
              <a:rPr lang="en-US" altLang="zh-CN" dirty="0"/>
              <a:t>Software as a Service</a:t>
            </a:r>
            <a:r>
              <a:rPr lang="zh-CN" altLang="en-US" dirty="0"/>
              <a:t>，缩写为 </a:t>
            </a:r>
            <a:r>
              <a:rPr lang="en-US" altLang="zh-CN" dirty="0"/>
              <a:t>SaaS</a:t>
            </a:r>
            <a:r>
              <a:rPr lang="zh-CN" altLang="en-US" dirty="0"/>
              <a:t>，发音：</a:t>
            </a:r>
            <a:r>
              <a:rPr lang="en-US" altLang="zh-CN" dirty="0" err="1"/>
              <a:t>sæs</a:t>
            </a:r>
            <a:r>
              <a:rPr lang="zh-CN" altLang="en-US" dirty="0"/>
              <a:t>或</a:t>
            </a:r>
            <a:r>
              <a:rPr lang="en-US" altLang="zh-CN" dirty="0" err="1" smtClean="0"/>
              <a:t>sɑs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有时</a:t>
            </a:r>
            <a:r>
              <a:rPr lang="zh-CN" altLang="en-US" dirty="0"/>
              <a:t>被作为“</a:t>
            </a:r>
            <a:r>
              <a:rPr lang="zh-CN" altLang="en-US" dirty="0">
                <a:solidFill>
                  <a:srgbClr val="C00000"/>
                </a:solidFill>
              </a:rPr>
              <a:t>即需即用</a:t>
            </a:r>
            <a:r>
              <a:rPr lang="zh-CN" altLang="en-US" dirty="0"/>
              <a:t>软件”（即“一经要求，即可使用”）</a:t>
            </a:r>
            <a:r>
              <a:rPr lang="zh-CN" altLang="en-US" dirty="0" smtClean="0"/>
              <a:t>提及，</a:t>
            </a:r>
            <a:r>
              <a:rPr lang="zh-CN" altLang="en-US" dirty="0"/>
              <a:t>它是一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软件</a:t>
            </a:r>
            <a:r>
              <a:rPr lang="zh-CN" altLang="en-US" dirty="0">
                <a:solidFill>
                  <a:srgbClr val="C00000"/>
                </a:solidFill>
              </a:rPr>
              <a:t>交付</a:t>
            </a:r>
            <a:r>
              <a:rPr lang="zh-CN" altLang="en-US" dirty="0" smtClean="0">
                <a:solidFill>
                  <a:srgbClr val="C00000"/>
                </a:solidFill>
              </a:rPr>
              <a:t>模式</a:t>
            </a:r>
            <a:r>
              <a:rPr lang="zh-CN" altLang="en-US" dirty="0" smtClean="0"/>
              <a:t>。</a:t>
            </a:r>
            <a:r>
              <a:rPr lang="zh-CN" altLang="en-US" dirty="0"/>
              <a:t>在这种交付模式中云端集中式托管软件及其相关的</a:t>
            </a:r>
            <a:r>
              <a:rPr lang="zh-CN" altLang="en-US" dirty="0" smtClean="0"/>
              <a:t>数据，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仅需通过互联网，而不须通过安装即可使用。用户通常使用精简客户端</a:t>
            </a:r>
            <a:r>
              <a:rPr lang="zh-CN" altLang="en-US" dirty="0" smtClean="0"/>
              <a:t>经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一个网页浏览器来访问软件即服务。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1778" y="4234418"/>
            <a:ext cx="102971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主要特征：</a:t>
            </a:r>
            <a:endParaRPr lang="en-US" altLang="zh-CN" sz="2000" dirty="0" smtClean="0"/>
          </a:p>
          <a:p>
            <a:r>
              <a:rPr lang="en-US" altLang="zh-CN" sz="2000" dirty="0"/>
              <a:t>a) </a:t>
            </a:r>
            <a:r>
              <a:rPr lang="zh-CN" altLang="en-US" sz="2000" dirty="0"/>
              <a:t>服务的收费方式风险小，灵活选择模块，备份，维护，安全，升级</a:t>
            </a:r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让客户更专注核心业务</a:t>
            </a:r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灵活启用和暂停，随时随地都可使用</a:t>
            </a:r>
          </a:p>
          <a:p>
            <a:r>
              <a:rPr lang="en-US" altLang="zh-CN" sz="2000" dirty="0"/>
              <a:t>d) </a:t>
            </a:r>
            <a:r>
              <a:rPr lang="zh-CN" altLang="en-US" sz="2000" dirty="0"/>
              <a:t>按需定购，选择更加自由</a:t>
            </a:r>
          </a:p>
          <a:p>
            <a:r>
              <a:rPr lang="en-US" altLang="zh-CN" sz="2000" dirty="0"/>
              <a:t>e) </a:t>
            </a:r>
            <a:r>
              <a:rPr lang="zh-CN" altLang="en-US" sz="2000" dirty="0"/>
              <a:t>产品更新速度加快</a:t>
            </a:r>
          </a:p>
          <a:p>
            <a:r>
              <a:rPr lang="en-US" altLang="zh-CN" sz="2000" dirty="0"/>
              <a:t>f) </a:t>
            </a:r>
            <a:r>
              <a:rPr lang="zh-CN" altLang="en-US" sz="2000" dirty="0"/>
              <a:t>市场空间增大</a:t>
            </a:r>
          </a:p>
          <a:p>
            <a:r>
              <a:rPr lang="en-US" altLang="zh-CN" sz="2000" dirty="0" smtClean="0"/>
              <a:t>g) </a:t>
            </a:r>
            <a:r>
              <a:rPr lang="zh-CN" altLang="en-US" sz="2000" dirty="0"/>
              <a:t>有效降低营销成本</a:t>
            </a:r>
          </a:p>
          <a:p>
            <a:r>
              <a:rPr lang="en-US" altLang="zh-CN" sz="2000" dirty="0"/>
              <a:t>h</a:t>
            </a:r>
            <a:r>
              <a:rPr lang="en-US" altLang="zh-CN" sz="2000" dirty="0" smtClean="0"/>
              <a:t>) </a:t>
            </a:r>
            <a:r>
              <a:rPr lang="zh-CN" altLang="en-US" sz="2000" dirty="0"/>
              <a:t>准面对面使用指导</a:t>
            </a:r>
          </a:p>
          <a:p>
            <a:r>
              <a:rPr lang="en-US" altLang="zh-CN" sz="2000" dirty="0"/>
              <a:t>i</a:t>
            </a:r>
            <a:r>
              <a:rPr lang="en-US" altLang="zh-CN" sz="2000" dirty="0" smtClean="0"/>
              <a:t>) </a:t>
            </a:r>
            <a:r>
              <a:rPr lang="zh-CN" altLang="en-US" sz="2000" dirty="0"/>
              <a:t>在全球各地，</a:t>
            </a:r>
            <a:r>
              <a:rPr lang="en-US" altLang="zh-CN" sz="2000" dirty="0"/>
              <a:t>7*24</a:t>
            </a:r>
            <a:r>
              <a:rPr lang="zh-CN" altLang="en-US" sz="2000" dirty="0"/>
              <a:t>全天候网络</a:t>
            </a:r>
            <a:r>
              <a:rPr lang="zh-CN" altLang="en-US" sz="2000" dirty="0" smtClean="0"/>
              <a:t>服务</a:t>
            </a:r>
          </a:p>
          <a:p>
            <a:r>
              <a:rPr lang="en-US" altLang="zh-CN" sz="2000" dirty="0"/>
              <a:t>j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大大降低客户的总体拥有成本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79" y="5095869"/>
            <a:ext cx="4887590" cy="26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对照表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08842"/>
              </p:ext>
            </p:extLst>
          </p:nvPr>
        </p:nvGraphicFramePr>
        <p:xfrm>
          <a:off x="586829" y="2151410"/>
          <a:ext cx="1203625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476"/>
                <a:gridCol w="3206889"/>
                <a:gridCol w="3627363"/>
                <a:gridCol w="272052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Apollo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按流量或模块月费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按模块和年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备份和维护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自动进行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人工处理（部分缺失）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升级更新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平滑升级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停机升级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功能启停灵活度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随时启停全部功能或部分功能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买下产品后不能根据实际情况取消某些功能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模块订购灵活度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按需订购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按产品订购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市场空间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当前面向服务部署领域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Apollo</a:t>
                      </a:r>
                      <a:r>
                        <a:rPr lang="zh-CN" altLang="en-US" sz="1800" dirty="0" smtClean="0"/>
                        <a:t>产品受地区限制</a:t>
                      </a:r>
                      <a:endParaRPr lang="zh-CN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3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营销方式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通过网络或其他方式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靠传统方式营销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3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使用指导方式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用户自主根据在线教程或者用户热线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依靠人员培训及用户热线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3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7*24</a:t>
                      </a:r>
                      <a:r>
                        <a:rPr lang="zh-CN" altLang="en-US" sz="2400" dirty="0" smtClean="0"/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个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甚至 </a:t>
                      </a:r>
                      <a:r>
                        <a:rPr lang="en-US" altLang="zh-CN" baseline="0" dirty="0" smtClean="0"/>
                        <a:t>5</a:t>
                      </a:r>
                      <a:r>
                        <a:rPr lang="zh-CN" altLang="en-US" baseline="0" dirty="0" smtClean="0"/>
                        <a:t>个</a:t>
                      </a:r>
                      <a:r>
                        <a:rPr lang="en-US" altLang="zh-CN" baseline="0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难以达到一直稳定可靠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3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数据归属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数据放置平台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数据放置平台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一样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3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企业系统集成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Saas</a:t>
                      </a:r>
                      <a:r>
                        <a:rPr lang="zh-CN" altLang="en-US" sz="2000" dirty="0" smtClean="0"/>
                        <a:t>不行，通过</a:t>
                      </a:r>
                      <a:r>
                        <a:rPr lang="en-US" altLang="zh-CN" sz="2000" dirty="0" err="1" smtClean="0"/>
                        <a:t>Api</a:t>
                      </a:r>
                      <a:r>
                        <a:rPr lang="zh-CN" altLang="en-US" sz="2000" dirty="0" smtClean="0"/>
                        <a:t>集成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2" y="2223418"/>
            <a:ext cx="4533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13968" y="3256210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>
                <a:solidFill>
                  <a:srgbClr val="002060"/>
                </a:solidFill>
              </a:rPr>
              <a:t>Saas</a:t>
            </a:r>
            <a:r>
              <a:rPr lang="en-US" altLang="zh-CN" sz="4400" dirty="0" smtClean="0">
                <a:solidFill>
                  <a:srgbClr val="002060"/>
                </a:solidFill>
              </a:rPr>
              <a:t> </a:t>
            </a:r>
            <a:r>
              <a:rPr lang="zh-CN" altLang="en-US" sz="4400" dirty="0" smtClean="0">
                <a:solidFill>
                  <a:srgbClr val="002060"/>
                </a:solidFill>
              </a:rPr>
              <a:t>是</a:t>
            </a:r>
            <a:r>
              <a:rPr lang="en-US" altLang="zh-CN" sz="4400" dirty="0" smtClean="0">
                <a:solidFill>
                  <a:srgbClr val="002060"/>
                </a:solidFill>
              </a:rPr>
              <a:t>..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2040" y="5463778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卖</a:t>
            </a:r>
            <a:r>
              <a:rPr lang="zh-CN" altLang="en-US" sz="3200" dirty="0" smtClean="0"/>
              <a:t>产品、卖软件 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>
                <a:sym typeface="Wingdings" panose="05000000000000000000" pitchFamily="2" charset="2"/>
              </a:rPr>
              <a:t>卖服务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31233" y="6327874"/>
            <a:ext cx="5471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ym typeface="Wingdings" panose="05000000000000000000" pitchFamily="2" charset="2"/>
              </a:rPr>
              <a:t>一次性收费 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zh-CN" altLang="en-US" sz="3200" dirty="0" smtClean="0">
                <a:sym typeface="Wingdings" panose="05000000000000000000" pitchFamily="2" charset="2"/>
              </a:rPr>
              <a:t>按照流量收费</a:t>
            </a:r>
            <a:r>
              <a:rPr lang="en-US" altLang="zh-CN" sz="3200" dirty="0" smtClean="0">
                <a:sym typeface="Wingdings" panose="05000000000000000000" pitchFamily="2" charset="2"/>
              </a:rPr>
              <a:t> 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577659" y="7316511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ym typeface="Wingdings" panose="05000000000000000000" pitchFamily="2" charset="2"/>
              </a:rPr>
              <a:t>今年</a:t>
            </a:r>
            <a:r>
              <a:rPr lang="en-US" altLang="zh-CN" sz="3200" dirty="0" smtClean="0">
                <a:sym typeface="Wingdings" panose="05000000000000000000" pitchFamily="2" charset="2"/>
              </a:rPr>
              <a:t>5000W 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zh-CN" altLang="en-US" sz="3200" dirty="0" smtClean="0">
                <a:sym typeface="Wingdings" panose="05000000000000000000" pitchFamily="2" charset="2"/>
              </a:rPr>
              <a:t>明年</a:t>
            </a:r>
            <a:r>
              <a:rPr lang="en-US" altLang="zh-CN" sz="3200" dirty="0" smtClean="0">
                <a:sym typeface="Wingdings" panose="05000000000000000000" pitchFamily="2" charset="2"/>
              </a:rPr>
              <a:t>100W</a:t>
            </a:r>
            <a:r>
              <a:rPr lang="en-US" altLang="zh-CN" sz="3200" dirty="0" smtClean="0">
                <a:sym typeface="Wingdings" panose="05000000000000000000" pitchFamily="2" charset="2"/>
              </a:rPr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242" y="2915622"/>
            <a:ext cx="125726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 smtClean="0">
                <a:solidFill>
                  <a:srgbClr val="00B0F0"/>
                </a:solidFill>
              </a:rPr>
              <a:t>为什么还要变？</a:t>
            </a:r>
            <a:endParaRPr lang="zh-CN" altLang="en-US" sz="13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49" y="2223418"/>
            <a:ext cx="4392488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53766" y="329751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深层次的原因是，卖软件太</a:t>
            </a:r>
          </a:p>
        </p:txBody>
      </p:sp>
      <p:sp>
        <p:nvSpPr>
          <p:cNvPr id="8" name="矩形 7"/>
          <p:cNvSpPr/>
          <p:nvPr/>
        </p:nvSpPr>
        <p:spPr>
          <a:xfrm>
            <a:off x="659425" y="5103738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已经形成了恶性循环，市场受到严重的阻碍。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9714" y="5565403"/>
            <a:ext cx="11599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Gartner</a:t>
            </a:r>
            <a:r>
              <a:rPr lang="zh-CN" altLang="en-US" dirty="0"/>
              <a:t>的调查研究曾表明：在所有</a:t>
            </a:r>
            <a:r>
              <a:rPr lang="en-US" altLang="zh-CN" dirty="0"/>
              <a:t>CRM</a:t>
            </a:r>
            <a:r>
              <a:rPr lang="zh-CN" altLang="en-US" dirty="0"/>
              <a:t>项目中</a:t>
            </a:r>
            <a:r>
              <a:rPr lang="zh-CN" altLang="en-US" dirty="0">
                <a:solidFill>
                  <a:srgbClr val="FF0000"/>
                </a:solidFill>
              </a:rPr>
              <a:t>大约</a:t>
            </a:r>
            <a:r>
              <a:rPr lang="en-US" altLang="zh-CN" dirty="0">
                <a:solidFill>
                  <a:srgbClr val="FF0000"/>
                </a:solidFill>
              </a:rPr>
              <a:t>55%</a:t>
            </a:r>
            <a:r>
              <a:rPr lang="zh-CN" altLang="en-US" dirty="0">
                <a:solidFill>
                  <a:srgbClr val="FF0000"/>
                </a:solidFill>
              </a:rPr>
              <a:t>没有达到软件用户的预期目的</a:t>
            </a:r>
            <a:r>
              <a:rPr lang="zh-CN" altLang="en-US" dirty="0"/>
              <a:t>，通俗的说是实施失败，</a:t>
            </a:r>
            <a:r>
              <a:rPr lang="en-US" altLang="zh-CN" dirty="0"/>
              <a:t>ERP</a:t>
            </a:r>
            <a:r>
              <a:rPr lang="zh-CN" altLang="en-US" dirty="0"/>
              <a:t>就更不用说了。大型客户动辄支付几百万上千万的费用，买回来的东西却没法用。</a:t>
            </a:r>
            <a:r>
              <a:rPr lang="zh-CN" altLang="en-US" dirty="0">
                <a:solidFill>
                  <a:srgbClr val="FF0000"/>
                </a:solidFill>
              </a:rPr>
              <a:t>那么软件公司有获利吗？</a:t>
            </a:r>
            <a:r>
              <a:rPr lang="zh-CN" altLang="en-US" dirty="0"/>
              <a:t>其实也没有多少，因为实施不成功，客户不肯支付尾款，更加不可能支付维护费，甚至为此打官司的也不在少数。在这种情形下，软件供应商和客户</a:t>
            </a:r>
            <a:r>
              <a:rPr lang="zh-CN" altLang="en-US" dirty="0">
                <a:solidFill>
                  <a:srgbClr val="FF0000"/>
                </a:solidFill>
              </a:rPr>
              <a:t>双输！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422280" y="2943498"/>
            <a:ext cx="66741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把卖软件变为卖服务，软件厂商</a:t>
            </a:r>
            <a:r>
              <a:rPr lang="zh-CN" altLang="en-US" sz="2800" dirty="0">
                <a:solidFill>
                  <a:srgbClr val="FF0000"/>
                </a:solidFill>
              </a:rPr>
              <a:t>革自己的命</a:t>
            </a:r>
            <a:r>
              <a:rPr lang="zh-CN" altLang="en-US" sz="2800" dirty="0"/>
              <a:t>，放弃一次性收入，按照客户是否使用来收费，实际上就是按照客户是否成功来收费。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2151410"/>
            <a:ext cx="423862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9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定位及案例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367434"/>
            <a:ext cx="78174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云和云计算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Iaas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Paas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的成功案例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439442"/>
            <a:ext cx="3524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7" y="2583458"/>
            <a:ext cx="231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7" y="3524022"/>
            <a:ext cx="2695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68" y="2643148"/>
            <a:ext cx="1590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05" y="3733572"/>
            <a:ext cx="1752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2505" y="5761559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68" y="4917430"/>
            <a:ext cx="2800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63" y="4910747"/>
            <a:ext cx="125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2505" y="6903938"/>
            <a:ext cx="877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金蝶友商</a:t>
            </a:r>
            <a:r>
              <a:rPr lang="zh-CN" altLang="en-US" dirty="0" smtClean="0"/>
              <a:t>网、用友（</a:t>
            </a:r>
            <a:r>
              <a:rPr lang="en-US" altLang="zh-CN" dirty="0" err="1" smtClean="0"/>
              <a:t>yonyou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gleasy</a:t>
            </a:r>
            <a:r>
              <a:rPr lang="zh-CN" altLang="en-US" dirty="0" smtClean="0"/>
              <a:t>云、致</a:t>
            </a:r>
            <a:r>
              <a:rPr lang="zh-CN" altLang="en-US" dirty="0"/>
              <a:t>远</a:t>
            </a:r>
            <a:r>
              <a:rPr lang="zh-CN" altLang="en-US" dirty="0" smtClean="0"/>
              <a:t>互联、纷</a:t>
            </a:r>
            <a:r>
              <a:rPr lang="zh-CN" altLang="en-US" dirty="0"/>
              <a:t>享销客</a:t>
            </a:r>
          </a:p>
        </p:txBody>
      </p:sp>
    </p:spTree>
    <p:extLst>
      <p:ext uri="{BB962C8B-B14F-4D97-AF65-F5344CB8AC3E}">
        <p14:creationId xmlns:p14="http://schemas.microsoft.com/office/powerpoint/2010/main" val="4110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产品定位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" y="2456185"/>
            <a:ext cx="5679660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85776" y="6319768"/>
            <a:ext cx="11295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高价值、高复杂度：通过一个复杂的产品，去解决一个复杂业务的复杂问题，提供了高的商业价值，典型代表是：</a:t>
            </a:r>
            <a:r>
              <a:rPr lang="en-US" altLang="zh-CN" dirty="0"/>
              <a:t>Workday</a:t>
            </a:r>
            <a:r>
              <a:rPr lang="zh-CN" altLang="en-US" dirty="0"/>
              <a:t>、</a:t>
            </a:r>
            <a:r>
              <a:rPr lang="en-US" altLang="zh-CN" dirty="0"/>
              <a:t>Salesforce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低价值，低复杂度：通过一个简单的软件，去解决了一个相对简单的业务问题，收取了较低的价格，典型代表是：</a:t>
            </a:r>
            <a:r>
              <a:rPr lang="en-US" altLang="zh-CN" dirty="0"/>
              <a:t>Slack</a:t>
            </a:r>
            <a:r>
              <a:rPr lang="zh-CN" altLang="en-US" dirty="0"/>
              <a:t>、</a:t>
            </a:r>
            <a:r>
              <a:rPr lang="en-US" altLang="zh-CN" dirty="0"/>
              <a:t>Yammer</a:t>
            </a:r>
            <a:r>
              <a:rPr lang="zh-CN" altLang="en-US" dirty="0"/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5" y="2456184"/>
            <a:ext cx="5687371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 entry points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070" y="7006878"/>
            <a:ext cx="6208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SoR</a:t>
            </a:r>
            <a:r>
              <a:rPr lang="en-US" altLang="zh-CN" dirty="0" smtClean="0"/>
              <a:t> :  system </a:t>
            </a:r>
            <a:r>
              <a:rPr lang="en-US" altLang="zh-CN" dirty="0"/>
              <a:t>of record, </a:t>
            </a:r>
            <a:r>
              <a:rPr lang="zh-CN" altLang="en-US" dirty="0"/>
              <a:t>记录型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SoE</a:t>
            </a:r>
            <a:r>
              <a:rPr lang="en-US" altLang="zh-CN" dirty="0" smtClean="0"/>
              <a:t> : Systems </a:t>
            </a:r>
            <a:r>
              <a:rPr lang="en-US" altLang="zh-CN" dirty="0"/>
              <a:t>of engagement,</a:t>
            </a:r>
            <a:r>
              <a:rPr lang="zh-CN" altLang="en-US" dirty="0"/>
              <a:t>互动型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SoI</a:t>
            </a:r>
            <a:r>
              <a:rPr lang="en-US" altLang="zh-CN" dirty="0"/>
              <a:t> : Systems of Interaction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0" y="1863378"/>
            <a:ext cx="99425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的坑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zh-CN" altLang="en-US" b="1" dirty="0"/>
              <a:t>这可能是你见过的最全的</a:t>
            </a:r>
            <a:r>
              <a:rPr lang="en-US" altLang="zh-CN" b="1" dirty="0"/>
              <a:t>SaaS</a:t>
            </a:r>
            <a:r>
              <a:rPr lang="zh-CN" altLang="en-US" b="1" dirty="0"/>
              <a:t>行业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9832" y="3087514"/>
            <a:ext cx="109735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altLang="zh-CN" b="1" dirty="0"/>
              <a:t>“</a:t>
            </a:r>
            <a:r>
              <a:rPr lang="zh-CN" altLang="fi-FI" b="1" dirty="0"/>
              <a:t>大</a:t>
            </a:r>
            <a:r>
              <a:rPr lang="fi-FI" altLang="zh-CN" b="1" dirty="0"/>
              <a:t>SaaS”</a:t>
            </a:r>
            <a:r>
              <a:rPr lang="zh-CN" altLang="fi-FI" b="1" dirty="0"/>
              <a:t>：管理工具型</a:t>
            </a:r>
            <a:r>
              <a:rPr lang="fi-FI" altLang="zh-CN" b="1" dirty="0" smtClean="0"/>
              <a:t>Saa</a:t>
            </a:r>
            <a:r>
              <a:rPr lang="en-US" altLang="zh-CN" b="1" dirty="0" smtClean="0"/>
              <a:t>s</a:t>
            </a:r>
          </a:p>
          <a:p>
            <a:r>
              <a:rPr lang="en-US" altLang="zh-CN" b="1" dirty="0" smtClean="0"/>
              <a:t>	</a:t>
            </a:r>
            <a:r>
              <a:rPr lang="en-US" altLang="zh-CN" dirty="0"/>
              <a:t>CRM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及协同管理、项目管理、</a:t>
            </a:r>
            <a:r>
              <a:rPr lang="en-US" altLang="zh-CN" dirty="0"/>
              <a:t>HRM</a:t>
            </a:r>
            <a:r>
              <a:rPr lang="zh-CN" altLang="en-US" dirty="0"/>
              <a:t>（人力资源管理）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营销</a:t>
            </a:r>
            <a:r>
              <a:rPr lang="zh-CN" altLang="en-US" dirty="0"/>
              <a:t>管理、</a:t>
            </a:r>
            <a:r>
              <a:rPr lang="en-US" altLang="zh-CN" dirty="0"/>
              <a:t>BPM</a:t>
            </a:r>
            <a:r>
              <a:rPr lang="zh-CN" altLang="en-US" dirty="0"/>
              <a:t>（业务流程管理</a:t>
            </a:r>
            <a:r>
              <a:rPr lang="zh-CN" altLang="en-US" dirty="0" smtClean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重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相对</a:t>
            </a:r>
            <a:r>
              <a:rPr lang="zh-CN" altLang="en-US" dirty="0"/>
              <a:t>比较复杂，能够实现的功能也相对较多，往往需要实施的企业</a:t>
            </a:r>
            <a:r>
              <a:rPr lang="zh-CN" altLang="en-US" dirty="0" smtClean="0"/>
              <a:t>具有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较强</a:t>
            </a:r>
            <a:r>
              <a:rPr lang="zh-CN" altLang="en-US" dirty="0"/>
              <a:t>的信息化管理能力</a:t>
            </a:r>
            <a:endParaRPr lang="en-US" altLang="zh-CN" dirty="0" smtClean="0"/>
          </a:p>
          <a:p>
            <a:pPr lvl="1"/>
            <a:r>
              <a:rPr lang="zh-CN" altLang="en-US" b="1" dirty="0"/>
              <a:t>轻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轻量级的企业</a:t>
            </a:r>
            <a:r>
              <a:rPr lang="en-US" altLang="zh-CN" dirty="0"/>
              <a:t>IM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协同、</a:t>
            </a:r>
            <a:r>
              <a:rPr lang="en-US" altLang="zh-CN" dirty="0"/>
              <a:t>CRM</a:t>
            </a:r>
            <a:r>
              <a:rPr lang="zh-CN" altLang="en-US" dirty="0"/>
              <a:t>、项目管理、通信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等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技术工具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、数据</a:t>
            </a:r>
            <a:r>
              <a:rPr lang="en-US" altLang="zh-CN" dirty="0"/>
              <a:t>SDK</a:t>
            </a:r>
            <a:r>
              <a:rPr lang="zh-CN" altLang="en-US" dirty="0"/>
              <a:t>、开发</a:t>
            </a:r>
            <a:r>
              <a:rPr lang="zh-CN" altLang="en-US" dirty="0" smtClean="0"/>
              <a:t>平台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497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12088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Holes: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信息化需求不够刚性，产品替代性拐点价值不够</a:t>
            </a:r>
            <a:r>
              <a:rPr lang="zh-CN" altLang="en-US" b="1" dirty="0" smtClean="0"/>
              <a:t>突出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三分技术七分管理，用得好不好完全取决于老板的决心及管理</a:t>
            </a:r>
            <a:r>
              <a:rPr lang="zh-CN" altLang="en-US" b="1" dirty="0" smtClean="0"/>
              <a:t>能力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通用型</a:t>
            </a:r>
            <a:r>
              <a:rPr lang="en-US" altLang="zh-CN" b="1" dirty="0"/>
              <a:t>SaaS</a:t>
            </a:r>
            <a:r>
              <a:rPr lang="zh-CN" altLang="en-US" b="1" dirty="0"/>
              <a:t>无法满足企业成长后期的个性化</a:t>
            </a:r>
            <a:r>
              <a:rPr lang="zh-CN" altLang="en-US" b="1" dirty="0" smtClean="0"/>
              <a:t>需求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用</a:t>
            </a:r>
            <a:r>
              <a:rPr lang="en-US" altLang="zh-CN" b="1" dirty="0"/>
              <a:t>2C</a:t>
            </a:r>
            <a:r>
              <a:rPr lang="zh-CN" altLang="en-US" b="1" dirty="0"/>
              <a:t>的思维做</a:t>
            </a:r>
            <a:r>
              <a:rPr lang="en-US" altLang="zh-CN" b="1" dirty="0"/>
              <a:t>2B</a:t>
            </a:r>
            <a:r>
              <a:rPr lang="zh-CN" altLang="en-US" b="1" dirty="0"/>
              <a:t>的产品，互联网思维可能</a:t>
            </a:r>
            <a:r>
              <a:rPr lang="zh-CN" altLang="en-US" b="1" dirty="0" smtClean="0"/>
              <a:t>失灵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“中等收入陷阱”：中小漏斗、中低客单、中低续费，</a:t>
            </a:r>
            <a:r>
              <a:rPr lang="zh-CN" altLang="en-US" b="1" dirty="0" smtClean="0"/>
              <a:t>不死不活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“平台梦”：无法变成一个大漏斗，电商导流和</a:t>
            </a:r>
            <a:r>
              <a:rPr lang="en-US" altLang="zh-CN" b="1" dirty="0"/>
              <a:t>O2O</a:t>
            </a:r>
            <a:r>
              <a:rPr lang="zh-CN" altLang="en-US" b="1" dirty="0"/>
              <a:t>导流都面临专业垂直平台的</a:t>
            </a:r>
            <a:r>
              <a:rPr lang="zh-CN" altLang="en-US" b="1" dirty="0" smtClean="0"/>
              <a:t>竞争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技术工具类</a:t>
            </a:r>
            <a:r>
              <a:rPr lang="en-US" altLang="zh-CN" b="1" dirty="0"/>
              <a:t>SaaS</a:t>
            </a:r>
            <a:r>
              <a:rPr lang="zh-CN" altLang="en-US" b="1" dirty="0"/>
              <a:t>的“互联网思维陷阱”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794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784" y="2256517"/>
            <a:ext cx="11414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“小</a:t>
            </a:r>
            <a:r>
              <a:rPr lang="en-US" altLang="zh-CN" b="1" dirty="0"/>
              <a:t>SaaS”</a:t>
            </a:r>
            <a:r>
              <a:rPr lang="zh-CN" altLang="en-US" b="1" dirty="0"/>
              <a:t>：业务管控型</a:t>
            </a:r>
            <a:r>
              <a:rPr lang="en-US" altLang="zh-CN" b="1" dirty="0" smtClean="0"/>
              <a:t>SaaS</a:t>
            </a:r>
          </a:p>
          <a:p>
            <a:r>
              <a:rPr lang="en-US" altLang="zh-CN" b="1" dirty="0"/>
              <a:t>	</a:t>
            </a:r>
            <a:r>
              <a:rPr lang="zh-CN" altLang="en-US" dirty="0"/>
              <a:t>既是线下商家门店提升其内部运营效率的有效工具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同时</a:t>
            </a:r>
            <a:r>
              <a:rPr lang="zh-CN" altLang="en-US" dirty="0"/>
              <a:t>也是线下门店真正拥抱互联网所必须要完成的基础设施建设。</a:t>
            </a:r>
            <a:r>
              <a:rPr lang="en-US" altLang="zh-CN" b="1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816" y="3879602"/>
            <a:ext cx="1116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店老板的“近视”可能是一个</a:t>
            </a:r>
            <a:r>
              <a:rPr lang="zh-CN" altLang="en-US" b="1" dirty="0" smtClean="0"/>
              <a:t>定时炸弹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如果玩不转</a:t>
            </a:r>
            <a:r>
              <a:rPr lang="en-US" altLang="zh-CN" b="1" dirty="0"/>
              <a:t>C</a:t>
            </a:r>
            <a:r>
              <a:rPr lang="zh-CN" altLang="en-US" b="1" dirty="0"/>
              <a:t>，指望</a:t>
            </a:r>
            <a:r>
              <a:rPr lang="en-US" altLang="zh-CN" b="1" dirty="0"/>
              <a:t>B</a:t>
            </a:r>
            <a:r>
              <a:rPr lang="zh-CN" altLang="en-US" b="1" dirty="0"/>
              <a:t>带动</a:t>
            </a:r>
            <a:r>
              <a:rPr lang="en-US" altLang="zh-CN" b="1" dirty="0"/>
              <a:t>C</a:t>
            </a:r>
            <a:r>
              <a:rPr lang="zh-CN" altLang="en-US" b="1" dirty="0"/>
              <a:t>进而实现</a:t>
            </a:r>
            <a:r>
              <a:rPr lang="en-US" altLang="zh-CN" b="1" dirty="0"/>
              <a:t>O2O</a:t>
            </a:r>
            <a:r>
              <a:rPr lang="zh-CN" altLang="en-US" b="1" dirty="0"/>
              <a:t>可能会比较</a:t>
            </a:r>
            <a:r>
              <a:rPr lang="zh-CN" altLang="en-US" b="1" dirty="0" smtClean="0"/>
              <a:t>艰难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如果平台不能提供足够超越性的增量价值，烧钱换来的订单也只是繁荣的</a:t>
            </a:r>
            <a:r>
              <a:rPr lang="zh-CN" altLang="en-US" b="1" dirty="0" smtClean="0"/>
              <a:t>假象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过早地切入上游供应链可能存在</a:t>
            </a:r>
            <a:r>
              <a:rPr lang="zh-CN" altLang="en-US" b="1" dirty="0" smtClean="0"/>
              <a:t>风险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团队交易基因不足，重不下去，轻</a:t>
            </a:r>
            <a:r>
              <a:rPr lang="zh-CN" altLang="en-US" b="1"/>
              <a:t>不</a:t>
            </a:r>
            <a:r>
              <a:rPr lang="zh-CN" altLang="en-US" b="1" smtClean="0"/>
              <a:t>上来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0177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如何做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云和云计算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89" y="2223418"/>
            <a:ext cx="41433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9832" y="559298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无处</a:t>
            </a:r>
            <a:r>
              <a:rPr lang="zh-CN" altLang="en-US" dirty="0" smtClean="0"/>
              <a:t>不在、一个整体、能弹性伸缩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2480" y="2727474"/>
            <a:ext cx="4955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首先是服务，不是产品不是项目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按需自助服务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无处不在的网络访问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多</a:t>
            </a:r>
            <a:r>
              <a:rPr lang="zh-CN" altLang="en-US" dirty="0" smtClean="0"/>
              <a:t>租户的隔离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快速弹性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服务可计量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云计算概念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4302" y="2406947"/>
            <a:ext cx="121879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对于到底什么是云计算，至少可以找到</a:t>
            </a:r>
            <a:r>
              <a:rPr lang="en-US" altLang="zh-CN" dirty="0"/>
              <a:t>100</a:t>
            </a:r>
            <a:r>
              <a:rPr lang="zh-CN" altLang="en-US" dirty="0"/>
              <a:t>种解释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现阶段广为接受的是美国国家标准与技术研究院（</a:t>
            </a:r>
            <a:r>
              <a:rPr lang="en-US" altLang="zh-CN" dirty="0"/>
              <a:t>NIST</a:t>
            </a:r>
            <a:r>
              <a:rPr lang="zh-CN" altLang="en-US" dirty="0"/>
              <a:t>）定义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云</a:t>
            </a:r>
            <a:r>
              <a:rPr lang="zh-CN" altLang="en-US" dirty="0"/>
              <a:t>计算是一种</a:t>
            </a:r>
            <a:r>
              <a:rPr lang="zh-CN" altLang="en-US" dirty="0">
                <a:solidFill>
                  <a:srgbClr val="FF0000"/>
                </a:solidFill>
              </a:rPr>
              <a:t>按使用量</a:t>
            </a:r>
            <a:r>
              <a:rPr lang="zh-CN" altLang="en-US" dirty="0"/>
              <a:t>付费的模式，这种模式提供</a:t>
            </a:r>
            <a:r>
              <a:rPr lang="zh-CN" altLang="en-US" dirty="0">
                <a:solidFill>
                  <a:srgbClr val="FF0000"/>
                </a:solidFill>
              </a:rPr>
              <a:t>可用的、便捷的、按需的</a:t>
            </a:r>
            <a:r>
              <a:rPr lang="zh-CN" altLang="en-US" dirty="0"/>
              <a:t>网络访问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进入可配置的计算</a:t>
            </a:r>
            <a:r>
              <a:rPr lang="zh-CN" altLang="en-US" dirty="0">
                <a:solidFill>
                  <a:srgbClr val="FF0000"/>
                </a:solidFill>
              </a:rPr>
              <a:t>资源共享池</a:t>
            </a:r>
            <a:r>
              <a:rPr lang="zh-CN" altLang="en-US" dirty="0"/>
              <a:t>（资源包括网络，服务器，存储，应用软件，服务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这些</a:t>
            </a:r>
            <a:r>
              <a:rPr lang="zh-CN" altLang="en-US" dirty="0"/>
              <a:t>资源能够被快速提供，只需投入很少的管理工作，或与服务供应商进行</a:t>
            </a:r>
            <a:r>
              <a:rPr lang="zh-CN" altLang="en-US" dirty="0">
                <a:solidFill>
                  <a:srgbClr val="FF0000"/>
                </a:solidFill>
              </a:rPr>
              <a:t>很少的交互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52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服务和产品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3538" y="2367434"/>
            <a:ext cx="72858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产品</a:t>
            </a:r>
            <a:r>
              <a:rPr lang="zh-CN" altLang="en-US" dirty="0" smtClean="0"/>
              <a:t>是能够供人使用有</a:t>
            </a:r>
            <a:r>
              <a:rPr lang="zh-CN" altLang="en-US" dirty="0" smtClean="0">
                <a:solidFill>
                  <a:srgbClr val="C00000"/>
                </a:solidFill>
              </a:rPr>
              <a:t>满足特定需求</a:t>
            </a:r>
            <a:r>
              <a:rPr lang="zh-CN" altLang="en-US" dirty="0" smtClean="0"/>
              <a:t>的</a:t>
            </a:r>
            <a:r>
              <a:rPr lang="zh-CN" altLang="en-US" dirty="0"/>
              <a:t>包括有形</a:t>
            </a:r>
            <a:r>
              <a:rPr lang="zh-CN" altLang="en-US" dirty="0" smtClean="0"/>
              <a:t>的物品</a:t>
            </a:r>
            <a:r>
              <a:rPr lang="zh-CN" altLang="en-US" dirty="0"/>
              <a:t>、无形的服务、组织、观念或它们的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/>
              <a:t>服务</a:t>
            </a:r>
            <a:r>
              <a:rPr lang="zh-CN" altLang="en-US" dirty="0"/>
              <a:t>是由一系列或多或少具有无形特征的活动所构成的能够为顾客带来</a:t>
            </a:r>
            <a:r>
              <a:rPr lang="zh-CN" altLang="en-US" dirty="0" smtClean="0"/>
              <a:t>一定</a:t>
            </a:r>
            <a:r>
              <a:rPr lang="zh-CN" altLang="en-US" dirty="0"/>
              <a:t>经济附加值的一种</a:t>
            </a:r>
            <a:r>
              <a:rPr lang="zh-CN" altLang="en-US" dirty="0">
                <a:solidFill>
                  <a:srgbClr val="C00000"/>
                </a:solidFill>
              </a:rPr>
              <a:t>互动过程</a:t>
            </a:r>
            <a:r>
              <a:rPr lang="zh-CN" altLang="en-US" dirty="0"/>
              <a:t>它可以看成但不是完全意义上的商品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服务是一种特殊的产品</a:t>
            </a:r>
            <a:endParaRPr lang="en-US" altLang="zh-CN" dirty="0" smtClean="0"/>
          </a:p>
          <a:p>
            <a:r>
              <a:rPr lang="zh-CN" altLang="en-US" dirty="0" smtClean="0"/>
              <a:t>产品：</a:t>
            </a:r>
            <a:r>
              <a:rPr lang="zh-CN" altLang="en-US" dirty="0"/>
              <a:t>一般</a:t>
            </a:r>
            <a:r>
              <a:rPr lang="zh-CN" altLang="en-US" dirty="0" smtClean="0"/>
              <a:t>先生产、再消费</a:t>
            </a:r>
            <a:endParaRPr lang="en-US" altLang="zh-CN" dirty="0" smtClean="0"/>
          </a:p>
          <a:p>
            <a:r>
              <a:rPr lang="zh-CN" altLang="en-US" dirty="0" smtClean="0"/>
              <a:t>服务：生产的同时进行消费，很难进行存储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云整体是一个产品，它提供给用户的是服务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56" y="2048065"/>
            <a:ext cx="425211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1" y="5085680"/>
            <a:ext cx="4189729" cy="268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种服务模式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4734" y="2439442"/>
            <a:ext cx="116783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SaaS</a:t>
            </a:r>
          </a:p>
          <a:p>
            <a:r>
              <a:rPr lang="en-US" altLang="zh-CN" dirty="0"/>
              <a:t>	Software as a Service</a:t>
            </a:r>
            <a:r>
              <a:rPr lang="zh-CN" altLang="en-US" dirty="0"/>
              <a:t>，软件即服务，简称</a:t>
            </a:r>
            <a:r>
              <a:rPr lang="en-US" altLang="zh-CN" dirty="0"/>
              <a:t>SaaS</a:t>
            </a:r>
            <a:r>
              <a:rPr lang="zh-CN" altLang="en-US" dirty="0"/>
              <a:t>，这层的作用是将应用作为服务提供给客户。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Paas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dirty="0"/>
              <a:t>Platform as a Service</a:t>
            </a:r>
            <a:r>
              <a:rPr lang="zh-CN" altLang="en-US" dirty="0"/>
              <a:t>，平台即服务，简称</a:t>
            </a:r>
            <a:r>
              <a:rPr lang="en-US" altLang="zh-CN" dirty="0" err="1"/>
              <a:t>PaaS</a:t>
            </a:r>
            <a:r>
              <a:rPr lang="zh-CN" altLang="en-US" dirty="0"/>
              <a:t>，这层的作用是将一个开发平台作为服务提供给用户。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Iaas</a:t>
            </a:r>
            <a:endParaRPr lang="zh-CN" altLang="en-US" sz="3200" dirty="0"/>
          </a:p>
          <a:p>
            <a:r>
              <a:rPr lang="en-US" altLang="zh-CN" dirty="0" smtClean="0"/>
              <a:t>	</a:t>
            </a:r>
            <a:r>
              <a:rPr lang="en-US" altLang="zh-CN" dirty="0"/>
              <a:t>Infrastructure as a Service</a:t>
            </a:r>
            <a:r>
              <a:rPr lang="zh-CN" altLang="en-US" dirty="0"/>
              <a:t>， 基础设施即服务，简称</a:t>
            </a:r>
            <a:r>
              <a:rPr lang="en-US" altLang="zh-CN" dirty="0" err="1"/>
              <a:t>IaaS</a:t>
            </a:r>
            <a:r>
              <a:rPr lang="zh-CN" altLang="en-US" dirty="0"/>
              <a:t>，这层的作用是提供虚拟机或者其他资源作为服务提供给用户。</a:t>
            </a:r>
          </a:p>
        </p:txBody>
      </p:sp>
    </p:spTree>
    <p:extLst>
      <p:ext uri="{BB962C8B-B14F-4D97-AF65-F5344CB8AC3E}">
        <p14:creationId xmlns:p14="http://schemas.microsoft.com/office/powerpoint/2010/main" val="8247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Iaas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14" y="2159584"/>
            <a:ext cx="1571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2" y="2203898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235" y="219323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360" y="2784923"/>
            <a:ext cx="15049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14" y="2943498"/>
            <a:ext cx="45053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77" y="2860239"/>
            <a:ext cx="1628776" cy="285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en-US" altLang="zh-CN" sz="44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20" y="2223417"/>
            <a:ext cx="7920880" cy="577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" y="2223418"/>
            <a:ext cx="1162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5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en-US" altLang="zh-CN" sz="44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2261059"/>
            <a:ext cx="13906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57" y="2872655"/>
            <a:ext cx="9685337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8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5062</TotalTime>
  <Words>1736</Words>
  <Application>Microsoft Office PowerPoint</Application>
  <PresentationFormat>自定义</PresentationFormat>
  <Paragraphs>203</Paragraphs>
  <Slides>31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气流</vt:lpstr>
      <vt:lpstr>Saas&amp;Paas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378</cp:revision>
  <dcterms:created xsi:type="dcterms:W3CDTF">2016-06-16T07:41:00Z</dcterms:created>
  <dcterms:modified xsi:type="dcterms:W3CDTF">2017-04-19T01:11:14Z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