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86" r:id="rId3"/>
    <p:sldId id="307" r:id="rId4"/>
    <p:sldId id="311" r:id="rId5"/>
    <p:sldId id="308" r:id="rId6"/>
    <p:sldId id="312" r:id="rId7"/>
    <p:sldId id="313" r:id="rId8"/>
    <p:sldId id="309" r:id="rId9"/>
    <p:sldId id="310" r:id="rId10"/>
    <p:sldId id="279" r:id="rId11"/>
    <p:sldId id="264" r:id="rId12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1" d="100"/>
          <a:sy n="81" d="100"/>
        </p:scale>
        <p:origin x="-1452" y="-96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8%BD%AF%E4%BB%B6%E5%8D%B3%E6%9C%8D%E5%8A%A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Saas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是什么？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5816" y="2295426"/>
            <a:ext cx="10588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SaaS</a:t>
            </a:r>
            <a:r>
              <a:rPr lang="zh-CN" altLang="en-US" dirty="0"/>
              <a:t>是</a:t>
            </a:r>
            <a:r>
              <a:rPr lang="en-US" altLang="zh-CN" dirty="0"/>
              <a:t>Software-as-a-Service</a:t>
            </a:r>
            <a:r>
              <a:rPr lang="zh-CN" altLang="en-US" dirty="0"/>
              <a:t>（</a:t>
            </a:r>
            <a:r>
              <a:rPr lang="zh-CN" altLang="en-US" dirty="0">
                <a:hlinkClick r:id="rId3"/>
              </a:rPr>
              <a:t>软件即服务</a:t>
            </a:r>
            <a:r>
              <a:rPr lang="zh-CN" altLang="en-US" dirty="0"/>
              <a:t>）的简称，随着互联网技术的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应用软件的成熟， 在</a:t>
            </a:r>
            <a:r>
              <a:rPr lang="en-US" altLang="zh-CN" dirty="0"/>
              <a:t>21</a:t>
            </a:r>
            <a:r>
              <a:rPr lang="zh-CN" altLang="en-US" dirty="0"/>
              <a:t>世纪开始兴起的一种完全创新的软件应用模式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与“</a:t>
            </a:r>
            <a:r>
              <a:rPr lang="en-US" altLang="zh-CN" dirty="0"/>
              <a:t>on-demand software”</a:t>
            </a:r>
            <a:r>
              <a:rPr lang="zh-CN" altLang="en-US" dirty="0"/>
              <a:t>（按需软件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the application service </a:t>
            </a:r>
            <a:r>
              <a:rPr lang="en-US" altLang="zh-CN" dirty="0" smtClean="0"/>
              <a:t>provider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ASP</a:t>
            </a:r>
            <a:r>
              <a:rPr lang="zh-CN" altLang="en-US" dirty="0"/>
              <a:t>，应用服务提供商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hosted software(</a:t>
            </a:r>
            <a:r>
              <a:rPr lang="zh-CN" altLang="en-US" dirty="0"/>
              <a:t>托管软件</a:t>
            </a:r>
            <a:r>
              <a:rPr lang="en-US" altLang="zh-CN" dirty="0"/>
              <a:t>)</a:t>
            </a:r>
            <a:r>
              <a:rPr lang="zh-CN" altLang="en-US" dirty="0"/>
              <a:t>所具有相似的含义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72432" y="4023618"/>
            <a:ext cx="104145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主要特征：</a:t>
            </a:r>
            <a:endParaRPr lang="en-US" altLang="zh-CN" sz="2000" dirty="0" smtClean="0"/>
          </a:p>
          <a:p>
            <a:r>
              <a:rPr lang="en-US" altLang="zh-CN" sz="2000" dirty="0"/>
              <a:t>a) </a:t>
            </a:r>
            <a:r>
              <a:rPr lang="zh-CN" altLang="en-US" sz="2000" dirty="0"/>
              <a:t>服务的收费方式风险小，灵活选择模块，备份，维护，安全，升级</a:t>
            </a:r>
          </a:p>
          <a:p>
            <a:r>
              <a:rPr lang="en-US" altLang="zh-CN" sz="2000" dirty="0"/>
              <a:t>b) </a:t>
            </a:r>
            <a:r>
              <a:rPr lang="zh-CN" altLang="en-US" sz="2000" dirty="0"/>
              <a:t>让客户更专注核心业务</a:t>
            </a:r>
          </a:p>
          <a:p>
            <a:r>
              <a:rPr lang="en-US" altLang="zh-CN" sz="2000" dirty="0"/>
              <a:t>c) </a:t>
            </a:r>
            <a:r>
              <a:rPr lang="zh-CN" altLang="en-US" sz="2000" dirty="0"/>
              <a:t>灵活启用和暂停，随时随地都可使用</a:t>
            </a:r>
          </a:p>
          <a:p>
            <a:r>
              <a:rPr lang="en-US" altLang="zh-CN" sz="2000" dirty="0"/>
              <a:t>d) </a:t>
            </a:r>
            <a:r>
              <a:rPr lang="zh-CN" altLang="en-US" sz="2000" dirty="0"/>
              <a:t>按需定购，选择更加自由</a:t>
            </a:r>
          </a:p>
          <a:p>
            <a:r>
              <a:rPr lang="en-US" altLang="zh-CN" sz="2000" dirty="0"/>
              <a:t>e) </a:t>
            </a:r>
            <a:r>
              <a:rPr lang="zh-CN" altLang="en-US" sz="2000" dirty="0"/>
              <a:t>产品更新速度加快</a:t>
            </a:r>
          </a:p>
          <a:p>
            <a:r>
              <a:rPr lang="en-US" altLang="zh-CN" sz="2000" dirty="0"/>
              <a:t>f) </a:t>
            </a:r>
            <a:r>
              <a:rPr lang="zh-CN" altLang="en-US" sz="2000" dirty="0"/>
              <a:t>市场空间增大</a:t>
            </a:r>
          </a:p>
          <a:p>
            <a:r>
              <a:rPr lang="en-US" altLang="zh-CN" sz="2000" dirty="0"/>
              <a:t>g) </a:t>
            </a:r>
            <a:r>
              <a:rPr lang="zh-CN" altLang="en-US" sz="2000" dirty="0"/>
              <a:t>订阅式的月费模式</a:t>
            </a:r>
          </a:p>
          <a:p>
            <a:r>
              <a:rPr lang="en-US" altLang="zh-CN" sz="2000" dirty="0"/>
              <a:t>h) </a:t>
            </a:r>
            <a:r>
              <a:rPr lang="zh-CN" altLang="en-US" sz="2000" dirty="0"/>
              <a:t>有效降低营销成本</a:t>
            </a:r>
          </a:p>
          <a:p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r>
              <a:rPr lang="zh-CN" altLang="en-US" sz="2000" dirty="0"/>
              <a:t>准面对面使用指导</a:t>
            </a:r>
          </a:p>
          <a:p>
            <a:r>
              <a:rPr lang="en-US" altLang="zh-CN" sz="2000" dirty="0"/>
              <a:t>j) </a:t>
            </a:r>
            <a:r>
              <a:rPr lang="zh-CN" altLang="en-US" sz="2000" dirty="0"/>
              <a:t>在全球各地，</a:t>
            </a:r>
            <a:r>
              <a:rPr lang="en-US" altLang="zh-CN" sz="2000" dirty="0"/>
              <a:t>7*24</a:t>
            </a:r>
            <a:r>
              <a:rPr lang="zh-CN" altLang="en-US" sz="2000" dirty="0"/>
              <a:t>全天候网络服务</a:t>
            </a:r>
          </a:p>
          <a:p>
            <a:r>
              <a:rPr lang="en-US" altLang="zh-CN" sz="2000" dirty="0"/>
              <a:t>k) </a:t>
            </a:r>
            <a:r>
              <a:rPr lang="zh-CN" altLang="en-US" sz="2000" dirty="0"/>
              <a:t>不需要额外增加专业的</a:t>
            </a:r>
            <a:r>
              <a:rPr lang="en-US" altLang="zh-CN" sz="2000" dirty="0"/>
              <a:t>IT</a:t>
            </a:r>
            <a:r>
              <a:rPr lang="zh-CN" altLang="en-US" sz="2000" dirty="0"/>
              <a:t>人员</a:t>
            </a:r>
          </a:p>
          <a:p>
            <a:r>
              <a:rPr lang="en-US" altLang="zh-CN" sz="2000" dirty="0"/>
              <a:t>l) </a:t>
            </a:r>
            <a:r>
              <a:rPr lang="zh-CN" altLang="en-US" sz="2000" dirty="0"/>
              <a:t>大大降低客户的总体拥有</a:t>
            </a:r>
            <a:r>
              <a:rPr lang="zh-CN" altLang="en-US" sz="2000" dirty="0" smtClean="0"/>
              <a:t>成本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优缺点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1214" y="2439442"/>
            <a:ext cx="957185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不需要部署，只需要注册即使用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不再是一次性投资，可以为按照流量、功能使用收费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利于推广，不再是传统的点对点销售模式，而是采用</a:t>
            </a:r>
            <a:r>
              <a:rPr lang="zh-CN" altLang="en-US" dirty="0"/>
              <a:t>电子商务模式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运营</a:t>
            </a:r>
            <a:r>
              <a:rPr lang="zh-CN" altLang="en-US" dirty="0" smtClean="0"/>
              <a:t>模式变化，从产品模式转化到服务模式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规模经济效益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与现有系统集成带来问题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大企业更喜欢自己管控数据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89832" y="6831930"/>
            <a:ext cx="542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详细比较见：</a:t>
            </a:r>
            <a:r>
              <a:rPr lang="en-US" altLang="zh-CN" dirty="0" err="1"/>
              <a:t>Saas</a:t>
            </a:r>
            <a:r>
              <a:rPr lang="zh-CN" altLang="en-US" dirty="0"/>
              <a:t>与传统应用比较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8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1214" y="2439442"/>
            <a:ext cx="91101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卖软件太</a:t>
            </a:r>
            <a:r>
              <a:rPr lang="zh-CN" altLang="en-US" dirty="0" smtClean="0"/>
              <a:t>坑，</a:t>
            </a:r>
            <a:r>
              <a:rPr lang="zh-CN" altLang="en-US" dirty="0"/>
              <a:t>已经形成了恶性循环，市场受到严重的</a:t>
            </a:r>
            <a:r>
              <a:rPr lang="zh-CN" altLang="en-US" dirty="0" smtClean="0"/>
              <a:t>阻碍</a:t>
            </a:r>
            <a:endParaRPr lang="en-US" altLang="zh-CN" dirty="0" smtClean="0"/>
          </a:p>
          <a:p>
            <a:r>
              <a:rPr lang="zh-CN" altLang="en-US" dirty="0"/>
              <a:t>把卖软件变为卖服务，软件厂商革自己的命，放弃一次性收入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按照</a:t>
            </a:r>
            <a:r>
              <a:rPr lang="zh-CN" altLang="en-US" dirty="0"/>
              <a:t>客户是否使用来收费，实际上就是按照客户是否成功来收费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/>
          </a:p>
          <a:p>
            <a:r>
              <a:rPr lang="zh-CN" altLang="en-US" b="1" dirty="0"/>
              <a:t>是时候说一下</a:t>
            </a:r>
            <a:r>
              <a:rPr lang="en-US" altLang="zh-CN" b="1" dirty="0"/>
              <a:t>SaaS</a:t>
            </a:r>
            <a:r>
              <a:rPr lang="zh-CN" altLang="en-US" b="1" dirty="0"/>
              <a:t>的本质了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93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428905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的成功案例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4" y="2439442"/>
            <a:ext cx="35242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77" y="2583458"/>
            <a:ext cx="2314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77" y="3524022"/>
            <a:ext cx="26955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68" y="2643148"/>
            <a:ext cx="15906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05" y="3733572"/>
            <a:ext cx="17526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73808" y="6399882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68" y="5031730"/>
            <a:ext cx="2800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680" y="5031730"/>
            <a:ext cx="1257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1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428905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产品定位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4" y="2456185"/>
            <a:ext cx="5679660" cy="348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85776" y="6319768"/>
            <a:ext cx="112954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高价值、高复杂度：通过一个复杂的产品，去解决一个复杂业务的复杂问题，提供了高的商业价值，典型代表是：</a:t>
            </a:r>
            <a:r>
              <a:rPr lang="en-US" altLang="zh-CN" dirty="0"/>
              <a:t>Workday</a:t>
            </a:r>
            <a:r>
              <a:rPr lang="zh-CN" altLang="en-US" dirty="0"/>
              <a:t>、</a:t>
            </a:r>
            <a:r>
              <a:rPr lang="en-US" altLang="zh-CN" dirty="0"/>
              <a:t>Salesforce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低价值，低复杂度：通过一个简单的软件，去解决了一个相对简单的业务问题，收取了较低的价格，典型代表是：</a:t>
            </a:r>
            <a:r>
              <a:rPr lang="en-US" altLang="zh-CN" dirty="0"/>
              <a:t>Slack</a:t>
            </a:r>
            <a:r>
              <a:rPr lang="zh-CN" altLang="en-US" dirty="0"/>
              <a:t>、</a:t>
            </a:r>
            <a:r>
              <a:rPr lang="en-US" altLang="zh-CN" dirty="0"/>
              <a:t>Yammer</a:t>
            </a:r>
            <a:r>
              <a:rPr lang="zh-CN" altLang="en-US" dirty="0"/>
              <a:t>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65" y="2456184"/>
            <a:ext cx="5687371" cy="348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061214" y="855266"/>
            <a:ext cx="760142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Three entry points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070" y="7006878"/>
            <a:ext cx="62087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SoR</a:t>
            </a:r>
            <a:r>
              <a:rPr lang="en-US" altLang="zh-CN" dirty="0" smtClean="0"/>
              <a:t> :  system </a:t>
            </a:r>
            <a:r>
              <a:rPr lang="en-US" altLang="zh-CN" dirty="0"/>
              <a:t>of record, </a:t>
            </a:r>
            <a:r>
              <a:rPr lang="zh-CN" altLang="en-US" dirty="0"/>
              <a:t>记录型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SoE</a:t>
            </a:r>
            <a:r>
              <a:rPr lang="en-US" altLang="zh-CN" dirty="0" smtClean="0"/>
              <a:t> : Systems </a:t>
            </a:r>
            <a:r>
              <a:rPr lang="en-US" altLang="zh-CN" dirty="0"/>
              <a:t>of engagement,</a:t>
            </a:r>
            <a:r>
              <a:rPr lang="zh-CN" altLang="en-US" dirty="0"/>
              <a:t>互动型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SoI</a:t>
            </a:r>
            <a:r>
              <a:rPr lang="en-US" altLang="zh-CN" dirty="0"/>
              <a:t> : Systems of Interaction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0" y="1863378"/>
            <a:ext cx="994251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7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4180"/>
            <a:ext cx="868154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我们的</a:t>
            </a:r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设想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8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4180"/>
            <a:ext cx="868154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2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2619</TotalTime>
  <Words>463</Words>
  <Application>Microsoft Office PowerPoint</Application>
  <PresentationFormat>自定义</PresentationFormat>
  <Paragraphs>59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气流</vt:lpstr>
      <vt:lpstr>Saas架构设计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235</cp:revision>
  <dcterms:created xsi:type="dcterms:W3CDTF">2016-06-16T07:41:00Z</dcterms:created>
  <dcterms:modified xsi:type="dcterms:W3CDTF">2017-04-06T00:11:36Z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