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617" r:id="rId3"/>
    <p:sldId id="618" r:id="rId5"/>
    <p:sldId id="819" r:id="rId6"/>
    <p:sldId id="1072" r:id="rId7"/>
    <p:sldId id="1074" r:id="rId8"/>
    <p:sldId id="1073" r:id="rId9"/>
    <p:sldId id="1075" r:id="rId10"/>
    <p:sldId id="1076" r:id="rId11"/>
    <p:sldId id="1077" r:id="rId12"/>
    <p:sldId id="1078" r:id="rId13"/>
    <p:sldId id="1079" r:id="rId14"/>
    <p:sldId id="1080" r:id="rId15"/>
    <p:sldId id="1081" r:id="rId16"/>
    <p:sldId id="1005" r:id="rId17"/>
    <p:sldId id="1030" r:id="rId18"/>
    <p:sldId id="1082" r:id="rId19"/>
    <p:sldId id="1083" r:id="rId20"/>
    <p:sldId id="1033" r:id="rId21"/>
    <p:sldId id="1084" r:id="rId22"/>
    <p:sldId id="1085" r:id="rId23"/>
    <p:sldId id="1086" r:id="rId24"/>
    <p:sldId id="1091" r:id="rId25"/>
    <p:sldId id="1092" r:id="rId26"/>
    <p:sldId id="1093" r:id="rId27"/>
    <p:sldId id="1094" r:id="rId28"/>
    <p:sldId id="1095" r:id="rId29"/>
    <p:sldId id="1096" r:id="rId30"/>
    <p:sldId id="1097" r:id="rId31"/>
    <p:sldId id="1099" r:id="rId32"/>
    <p:sldId id="1098" r:id="rId3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 autoAdjust="0"/>
    <p:restoredTop sz="80780" autoAdjust="0"/>
  </p:normalViewPr>
  <p:slideViewPr>
    <p:cSldViewPr>
      <p:cViewPr varScale="1">
        <p:scale>
          <a:sx n="105" d="100"/>
          <a:sy n="105" d="100"/>
        </p:scale>
        <p:origin x="1600" y="144"/>
      </p:cViewPr>
      <p:guideLst>
        <p:guide orient="horz" pos="2159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6"/>
        <p:guide pos="212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40190" y="6597440"/>
            <a:ext cx="13011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讲师：王慧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blog.csdn.net/permike/article/details/5243749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blog.csdn.net/u013967628/article/details/78521908" TargetMode="Externa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blog.csdn.net/u013967628/article/details/78521908" TargetMode="Externa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blog.csdn.net/Kangshuo2471781030/article/details/79253089" TargetMode="External"/><Relationship Id="rId4" Type="http://schemas.openxmlformats.org/officeDocument/2006/relationships/hyperlink" Target="https://blog.csdn.net/u013967628/article/details/78521908" TargetMode="External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7485" y="1269886"/>
            <a:ext cx="3869055" cy="175323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 b="1" dirty="0"/>
              <a:t>Week 13.</a:t>
            </a:r>
            <a:endParaRPr lang="en-US" altLang="zh-CN" sz="4000" b="1" dirty="0"/>
          </a:p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8942" y="3348886"/>
            <a:ext cx="2045970" cy="583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2018-2019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September 2018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66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 types</a:t>
            </a:r>
            <a:endParaRPr lang="en-US" altLang="zh-CN" smtClean="0"/>
          </a:p>
        </p:txBody>
      </p:sp>
      <p:sp>
        <p:nvSpPr>
          <p:cNvPr id="26626" name="文本占位符 2662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u="sng" smtClean="0">
                <a:solidFill>
                  <a:srgbClr val="FF0000"/>
                </a:solidFill>
              </a:rPr>
              <a:t>HTTP/1.0</a:t>
            </a:r>
            <a:endParaRPr lang="zh-CN" altLang="en-US" sz="2600" smtClean="0"/>
          </a:p>
          <a:p>
            <a:r>
              <a:rPr lang="zh-CN" altLang="en-US" sz="2600" smtClean="0"/>
              <a:t>GET</a:t>
            </a:r>
            <a:endParaRPr lang="zh-CN" altLang="en-US" sz="2600" smtClean="0"/>
          </a:p>
          <a:p>
            <a:r>
              <a:rPr lang="zh-CN" altLang="en-US" sz="2600" smtClean="0"/>
              <a:t>POST</a:t>
            </a:r>
            <a:endParaRPr lang="zh-CN" altLang="en-US" sz="2600" smtClean="0"/>
          </a:p>
          <a:p>
            <a:r>
              <a:rPr lang="zh-CN" altLang="en-US" sz="2600" smtClean="0"/>
              <a:t>HEAD</a:t>
            </a:r>
            <a:endParaRPr lang="zh-CN" altLang="en-US" sz="2600" smtClean="0"/>
          </a:p>
          <a:p>
            <a:pPr marL="742950" lvl="1" indent="-285750"/>
            <a:r>
              <a:rPr lang="zh-CN" altLang="en-US" sz="2200" smtClean="0"/>
              <a:t>查询用的</a:t>
            </a:r>
            <a:endParaRPr lang="zh-CN" altLang="en-US" sz="2200" smtClean="0"/>
          </a:p>
        </p:txBody>
      </p:sp>
      <p:sp>
        <p:nvSpPr>
          <p:cNvPr id="26627" name="文本占位符 26627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3072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 u="sng" smtClean="0">
                <a:solidFill>
                  <a:srgbClr val="FF0000"/>
                </a:solidFill>
              </a:rPr>
              <a:t>HTTP/1.1</a:t>
            </a:r>
            <a:endParaRPr lang="en-US" altLang="zh-CN" sz="2600" smtClean="0"/>
          </a:p>
          <a:p>
            <a:r>
              <a:rPr lang="en-US" altLang="zh-CN" sz="2600" smtClean="0"/>
              <a:t>GET, POST, HEAD</a:t>
            </a:r>
            <a:endParaRPr lang="en-US" altLang="zh-CN" sz="2600" smtClean="0"/>
          </a:p>
          <a:p>
            <a:r>
              <a:rPr lang="en-US" altLang="zh-CN" sz="2600" smtClean="0"/>
              <a:t>PUT</a:t>
            </a:r>
            <a:endParaRPr lang="en-US" altLang="zh-CN" sz="2600" smtClean="0"/>
          </a:p>
          <a:p>
            <a:pPr marL="742950" lvl="1" indent="-285750"/>
            <a:r>
              <a:rPr lang="en-US" altLang="zh-CN" sz="2200" smtClean="0"/>
              <a:t>uploads file in entity body to path specified in URL field</a:t>
            </a:r>
            <a:endParaRPr lang="en-US" altLang="zh-CN" sz="2200" smtClean="0"/>
          </a:p>
          <a:p>
            <a:r>
              <a:rPr lang="en-US" altLang="zh-CN" sz="2600" smtClean="0"/>
              <a:t>DELETE</a:t>
            </a:r>
            <a:endParaRPr lang="en-US" altLang="zh-CN" sz="2600" smtClean="0"/>
          </a:p>
          <a:p>
            <a:pPr marL="742950" lvl="1" indent="-285750"/>
            <a:r>
              <a:rPr lang="en-US" altLang="zh-CN" sz="2200" smtClean="0"/>
              <a:t>deletes file specified in the URL field</a:t>
            </a:r>
            <a:endParaRPr lang="en-US" altLang="zh-CN" sz="2200" smtClean="0"/>
          </a:p>
          <a:p>
            <a:pPr marL="285750" lvl="0" indent="-285750"/>
            <a:r>
              <a:rPr lang="en-US" altLang="zh-CN" sz="2565" smtClean="0"/>
              <a:t>OPTIONS</a:t>
            </a:r>
            <a:endParaRPr lang="en-US" altLang="zh-CN" sz="2565" smtClean="0"/>
          </a:p>
          <a:p>
            <a:pPr marL="285750" lvl="0" indent="-285750"/>
            <a:r>
              <a:rPr lang="en-US" altLang="zh-CN" sz="2565" smtClean="0"/>
              <a:t>TRACE</a:t>
            </a:r>
            <a:endParaRPr lang="en-US" altLang="zh-CN" sz="2565" smtClean="0"/>
          </a:p>
          <a:p>
            <a:pPr marL="285750" lvl="0" indent="-285750"/>
            <a:r>
              <a:rPr lang="en-US" altLang="zh-CN" sz="2565" smtClean="0"/>
              <a:t>CONNECT</a:t>
            </a:r>
            <a:endParaRPr lang="en-US" altLang="zh-CN" sz="2565" smtClean="0"/>
          </a:p>
        </p:txBody>
      </p:sp>
      <p:sp>
        <p:nvSpPr>
          <p:cNvPr id="26628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smtClean="0">
                <a:latin typeface="Courier New" panose="02070309020205020404" pitchFamily="49" charset="0"/>
                <a:ea typeface="宋体" panose="02010600030101010101" pitchFamily="2" charset="-122"/>
              </a:rPr>
              <a:t>Network</a:t>
            </a:r>
            <a:r>
              <a:rPr 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 Programming     </a:t>
            </a:r>
            <a:r>
              <a:rPr lang="zh-CN" alt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杭州电子科技大学   张祯</a:t>
            </a:r>
            <a:endParaRPr lang="zh-CN" altLang="en-US" smtClean="0">
              <a:latin typeface="Courier New" panose="02070309020205020404" pitchFamily="49" charset="0"/>
              <a:ea typeface="隶书" panose="02010509060101010101" pitchFamily="1" charset="-122"/>
            </a:endParaRPr>
          </a:p>
        </p:txBody>
      </p:sp>
      <p:sp>
        <p:nvSpPr>
          <p:cNvPr id="26629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smtClean="0">
                <a:latin typeface="Arial" panose="020B0604020202020204" pitchFamily="34" charset="0"/>
                <a:ea typeface="宋体" panose="02010600030101010101" pitchFamily="2" charset="-122"/>
              </a:rPr>
              <a:t>12/04/21</a:t>
            </a:r>
            <a:endParaRPr 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7649"/>
          <p:cNvSpPr>
            <a:spLocks noGrp="1" noChangeArrowheads="1"/>
          </p:cNvSpPr>
          <p:nvPr>
            <p:ph type="title"/>
          </p:nvPr>
        </p:nvSpPr>
        <p:spPr>
          <a:xfrm>
            <a:off x="530225" y="349250"/>
            <a:ext cx="7786688" cy="558800"/>
          </a:xfrm>
        </p:spPr>
        <p:txBody>
          <a:bodyPr/>
          <a:lstStyle/>
          <a:p>
            <a:r>
              <a:rPr lang="zh-CN" altLang="en-US" sz="3800" smtClean="0"/>
              <a:t>HTTP 响应消息</a:t>
            </a:r>
            <a:endParaRPr lang="zh-CN" altLang="en-US" smtClean="0"/>
          </a:p>
        </p:txBody>
      </p:sp>
      <p:sp>
        <p:nvSpPr>
          <p:cNvPr id="27650" name="文本框 27650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HTTP/1.1 200 OK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Connection: close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Date: Thu, 06 Aug 1998 12:00:15 GMT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Server: Apache/1.3.0 (Unix)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Last-Modified: Mon, 22 Jun 1998 …...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Content-Length: 6821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Content-Type: text/html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data data data data data ... 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27651" name="文本框 27651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line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(protocol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code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status phrase)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7652" name="直接连接符 27652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3" name="任意多边形 27653"/>
          <p:cNvSpPr>
            <a:spLocks noChangeArrowheads="1"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132 w 162"/>
              <a:gd name="T1" fmla="*/ 9 h 1428"/>
              <a:gd name="T2" fmla="*/ 0 w 162"/>
              <a:gd name="T3" fmla="*/ 0 h 1428"/>
              <a:gd name="T4" fmla="*/ 0 w 162"/>
              <a:gd name="T5" fmla="*/ 1428 h 1428"/>
              <a:gd name="T6" fmla="*/ 162 w 162"/>
              <a:gd name="T7" fmla="*/ 1425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4" name="文本框 27654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header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lines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7655" name="直接连接符 27655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6" name="文本框 27656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data, e.g.,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requested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HTML file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smtClean="0">
                <a:latin typeface="Courier New" panose="02070309020205020404" pitchFamily="49" charset="0"/>
                <a:ea typeface="宋体" panose="02010600030101010101" pitchFamily="2" charset="-122"/>
              </a:rPr>
              <a:t>Network</a:t>
            </a:r>
            <a:r>
              <a:rPr 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 Programming     </a:t>
            </a:r>
            <a:r>
              <a:rPr lang="zh-CN" alt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杭州电子科技大学   张祯</a:t>
            </a:r>
            <a:endParaRPr lang="zh-CN" altLang="en-US" smtClean="0">
              <a:latin typeface="Courier New" panose="02070309020205020404" pitchFamily="49" charset="0"/>
              <a:ea typeface="隶书" panose="02010509060101010101" pitchFamily="1" charset="-122"/>
            </a:endParaRPr>
          </a:p>
        </p:txBody>
      </p:sp>
      <p:sp>
        <p:nvSpPr>
          <p:cNvPr id="27658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smtClean="0">
                <a:latin typeface="Arial" panose="020B0604020202020204" pitchFamily="34" charset="0"/>
                <a:ea typeface="宋体" panose="02010600030101010101" pitchFamily="2" charset="-122"/>
              </a:rPr>
              <a:t>12/04/21</a:t>
            </a:r>
            <a:endParaRPr 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86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smtClean="0"/>
              <a:t>HTTP 响应消息response status codes</a:t>
            </a:r>
            <a:endParaRPr lang="zh-CN" altLang="en-US" sz="3800" smtClean="0"/>
          </a:p>
        </p:txBody>
      </p:sp>
      <p:sp>
        <p:nvSpPr>
          <p:cNvPr id="28674" name="文本占位符 28674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78038"/>
            <a:ext cx="8280400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zh-CN" altLang="en-US" sz="2600" smtClean="0"/>
          </a:p>
          <a:p>
            <a:pPr marL="742950" lvl="1" indent="-285750"/>
            <a:r>
              <a:rPr lang="zh-CN" altLang="en-US" sz="2200" smtClean="0"/>
              <a:t>request succeeded, requested object later in this message</a:t>
            </a:r>
            <a:endParaRPr lang="zh-CN" altLang="en-US" sz="22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zh-CN" altLang="en-US" sz="2600" smtClean="0"/>
          </a:p>
          <a:p>
            <a:pPr marL="742950" lvl="1" indent="-285750"/>
            <a:r>
              <a:rPr lang="zh-CN" altLang="en-US" sz="2200" smtClean="0"/>
              <a:t>requested object moved, new location specified later in this message (Location:)</a:t>
            </a:r>
            <a:endParaRPr lang="zh-CN" altLang="en-US" sz="22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zh-CN" altLang="en-US" sz="2600" smtClean="0"/>
          </a:p>
          <a:p>
            <a:pPr marL="742950" lvl="1" indent="-285750"/>
            <a:r>
              <a:rPr lang="zh-CN" altLang="en-US" sz="2200" smtClean="0"/>
              <a:t>request message not understood by server</a:t>
            </a:r>
            <a:endParaRPr lang="zh-CN" altLang="en-US" sz="22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zh-CN" altLang="en-US" sz="2600" smtClean="0"/>
          </a:p>
          <a:p>
            <a:pPr marL="742950" lvl="1" indent="-285750"/>
            <a:r>
              <a:rPr lang="zh-CN" altLang="en-US" sz="2200" smtClean="0"/>
              <a:t>requested document not found on this server</a:t>
            </a:r>
            <a:endParaRPr lang="zh-CN" altLang="en-US" sz="22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  <a:endParaRPr lang="zh-CN" altLang="en-US" sz="2600" smtClean="0"/>
          </a:p>
        </p:txBody>
      </p:sp>
      <p:sp>
        <p:nvSpPr>
          <p:cNvPr id="28675" name="矩形 28675"/>
          <p:cNvSpPr>
            <a:spLocks noChangeArrowheads="1"/>
          </p:cNvSpPr>
          <p:nvPr/>
        </p:nvSpPr>
        <p:spPr bwMode="auto">
          <a:xfrm>
            <a:off x="523875" y="1052513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/>
              <a:t>In first line in server-&gt;client response message.</a:t>
            </a:r>
            <a:endParaRPr lang="en-US" altLang="zh-CN" sz="26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/>
              <a:t>A few sample codes:</a:t>
            </a:r>
            <a:endParaRPr lang="en-US" altLang="zh-CN" sz="2600"/>
          </a:p>
        </p:txBody>
      </p:sp>
      <p:sp>
        <p:nvSpPr>
          <p:cNvPr id="28676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smtClean="0">
                <a:latin typeface="Courier New" panose="02070309020205020404" pitchFamily="49" charset="0"/>
                <a:ea typeface="宋体" panose="02010600030101010101" pitchFamily="2" charset="-122"/>
              </a:rPr>
              <a:t>Network</a:t>
            </a:r>
            <a:r>
              <a:rPr 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 Programming     </a:t>
            </a:r>
            <a:r>
              <a:rPr lang="zh-CN" alt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杭州电子科技大学   张祯</a:t>
            </a:r>
            <a:endParaRPr lang="zh-CN" altLang="en-US" smtClean="0">
              <a:latin typeface="Courier New" panose="02070309020205020404" pitchFamily="49" charset="0"/>
              <a:ea typeface="隶书" panose="02010509060101010101" pitchFamily="1" charset="-122"/>
            </a:endParaRPr>
          </a:p>
        </p:txBody>
      </p:sp>
      <p:sp>
        <p:nvSpPr>
          <p:cNvPr id="28677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smtClean="0">
                <a:latin typeface="Arial" panose="020B0604020202020204" pitchFamily="34" charset="0"/>
                <a:ea typeface="宋体" panose="02010600030101010101" pitchFamily="2" charset="-122"/>
              </a:rPr>
              <a:t>12/04/21</a:t>
            </a:r>
            <a:endParaRPr 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编写客户端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见http_client.py</a:t>
            </a:r>
            <a:endParaRPr lang="zh-CN" altLang="en-US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2240915"/>
            <a:ext cx="6443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http_client.py url filename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9.1  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客户端库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Python</a:t>
            </a:r>
            <a:r>
              <a:rPr lang="zh-CN" altLang="en-US" sz="2800" b="1" dirty="0">
                <a:solidFill>
                  <a:schemeClr val="tx1"/>
                </a:solidFill>
              </a:rPr>
              <a:t>提供了很多第三方的</a:t>
            </a:r>
            <a:r>
              <a:rPr lang="en-US" altLang="zh-CN" sz="2800" b="1" dirty="0">
                <a:solidFill>
                  <a:schemeClr val="tx1"/>
                </a:solidFill>
              </a:rPr>
              <a:t>HTTP</a:t>
            </a:r>
            <a:r>
              <a:rPr lang="zh-CN" altLang="en-US" sz="2800" b="1" dirty="0">
                <a:solidFill>
                  <a:schemeClr val="tx1"/>
                </a:solidFill>
              </a:rPr>
              <a:t>客户端库：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requests</a:t>
            </a:r>
            <a:r>
              <a:rPr lang="zh-CN" altLang="en-US" sz="2800" b="1" dirty="0">
                <a:solidFill>
                  <a:schemeClr val="tx1"/>
                </a:solidFill>
              </a:rPr>
              <a:t>（基于</a:t>
            </a:r>
            <a:r>
              <a:rPr lang="en-US" altLang="zh-CN" sz="2800" b="1" dirty="0">
                <a:solidFill>
                  <a:schemeClr val="tx1"/>
                </a:solidFill>
              </a:rPr>
              <a:t>urllib3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urllib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测试网站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http://httpbin.org/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Linux</a:t>
            </a:r>
            <a:r>
              <a:rPr lang="zh-CN" altLang="en-US" sz="2800" b="1" dirty="0">
                <a:solidFill>
                  <a:schemeClr val="tx1"/>
                </a:solidFill>
              </a:rPr>
              <a:t>下可用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$ pip install gunicorn httpbin requests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$ gunicorn httpbin:app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5596890"/>
            <a:ext cx="73787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python中urllib, urllib2,urllib3, httplib,httplib2, request的区别</a:t>
            </a:r>
            <a:endParaRPr lang="zh-CN" altLang="en-US" sz="2000" b="1"/>
          </a:p>
          <a:p>
            <a:r>
              <a:rPr lang="zh-CN" altLang="en-US" sz="2000" b="1">
                <a:hlinkClick r:id="rId1" action="ppaction://hlinkfile"/>
              </a:rPr>
              <a:t>https://blog.csdn.net/permike/article/details/52437492</a:t>
            </a:r>
            <a:endParaRPr lang="zh-CN" altLang="en-US" sz="2000" b="1"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端口、加密和封帧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HTTP</a:t>
            </a:r>
            <a:r>
              <a:rPr lang="zh-CN" altLang="en-US" sz="2800" dirty="0"/>
              <a:t>协议默认使用</a:t>
            </a:r>
            <a:r>
              <a:rPr lang="en-US" altLang="zh-CN" sz="2800" dirty="0"/>
              <a:t>80</a:t>
            </a:r>
            <a:r>
              <a:rPr lang="zh-CN" altLang="en-US" sz="2800" dirty="0"/>
              <a:t>端口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HTTPS</a:t>
            </a:r>
            <a:r>
              <a:rPr lang="zh-CN" altLang="en-US" sz="2800" dirty="0"/>
              <a:t>采用</a:t>
            </a:r>
            <a:r>
              <a:rPr lang="en-US" altLang="zh-CN" sz="2800" dirty="0"/>
              <a:t>TLS</a:t>
            </a:r>
            <a:r>
              <a:rPr lang="zh-CN" altLang="en-US" sz="2800" dirty="0"/>
              <a:t>对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协议进行加密</a:t>
            </a:r>
            <a:endParaRPr lang="zh-CN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默认端口</a:t>
            </a:r>
            <a:r>
              <a:rPr lang="en-US" altLang="zh-CN" sz="2800" dirty="0"/>
              <a:t>443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允许对服务器进行认证（也可以支持对客户端的认证）</a:t>
            </a:r>
            <a:endParaRPr lang="zh-CN" altLang="en-US" sz="2800" dirty="0"/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请求应答式（</a:t>
            </a:r>
            <a:r>
              <a:rPr lang="en-US" altLang="zh-CN" sz="2800" dirty="0"/>
              <a:t>HTTP1.1</a:t>
            </a:r>
            <a:r>
              <a:rPr lang="zh-CN" altLang="en-US" sz="2800" dirty="0"/>
              <a:t>目前不允许在一个请求的响应未收到前就发送第二个请求）</a:t>
            </a:r>
            <a:endParaRPr lang="zh-CN" altLang="en-US" sz="28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端口、加密和封帧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封帧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请求和应答行   </a:t>
            </a:r>
            <a:r>
              <a:rPr lang="en-US" altLang="zh-CN" sz="2800" dirty="0"/>
              <a:t>CRLF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头信息行</a:t>
            </a:r>
            <a:r>
              <a:rPr lang="en-US" altLang="zh-CN" sz="2800" dirty="0"/>
              <a:t>	CRLFCRLF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消息体（请求和应答）</a:t>
            </a:r>
            <a:endParaRPr lang="zh-CN" alt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Content-Length: </a:t>
            </a:r>
            <a:endParaRPr lang="en-US" altLang="zh-CN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Transfer-Encoding: chunked</a:t>
            </a:r>
            <a:endParaRPr lang="en-US" altLang="zh-CN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Connection: close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490980"/>
            <a:ext cx="6638925" cy="2351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7930" y="4297045"/>
            <a:ext cx="28149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https://blog.csdn.net/u013967628/article/details/78521908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端口、加密和封帧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980660"/>
            <a:ext cx="8065120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封帧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请求和应答行   </a:t>
            </a:r>
            <a:r>
              <a:rPr lang="en-US" altLang="zh-CN" sz="2800" dirty="0"/>
              <a:t>CRLF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头信息行</a:t>
            </a:r>
            <a:r>
              <a:rPr lang="en-US" altLang="zh-CN" sz="2800" dirty="0"/>
              <a:t>	CRLFCRLF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消息体（请求和应答）</a:t>
            </a:r>
            <a:endParaRPr lang="zh-CN" alt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Content-Length: </a:t>
            </a:r>
            <a:endParaRPr lang="en-US" altLang="zh-CN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Transfer-Encoding: chunked</a:t>
            </a:r>
            <a:endParaRPr lang="en-US" altLang="zh-CN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Connection: close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490980"/>
            <a:ext cx="6638925" cy="2351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7930" y="4297045"/>
            <a:ext cx="28149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action="ppaction://hlinkfile"/>
              </a:rPr>
              <a:t>https://blog.csdn.net/u013967628/article/details/78521908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GET：通过请求URI得到资源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POST：用于添加新的内容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PUT：用于修改某个内容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DELETE：删除某个内容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CONNECT：用于代理进行传输，如使用SSL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OPTIONS：询问可以执行哪些方法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TRACE：用于远程诊断服务器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HEAD：类似于GET, 但是不返回body信息，用于检查对象是否存在，以及得到对象的元数据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68630" y="5261610"/>
            <a:ext cx="76053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HTTP深入浅出 http请求</a:t>
            </a:r>
            <a:endParaRPr lang="zh-CN" altLang="en-US"/>
          </a:p>
          <a:p>
            <a:r>
              <a:rPr lang="zh-CN" altLang="en-US"/>
              <a:t>http://www.cnblogs.com/yin-jingyu/archive/2011/08/01/2123548.html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路径和主机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早期版本</a:t>
            </a:r>
            <a:endParaRPr lang="en-US" altLang="zh-CN" sz="28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dirty="0"/>
              <a:t>GET /html/rfc7230</a:t>
            </a:r>
            <a:endParaRPr lang="en-US" altLang="zh-CN" sz="2800" dirty="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一台服务器搭建多个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</a:t>
            </a:r>
            <a:endParaRPr lang="zh-CN" altLang="en-US" sz="2800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/>
              <a:t>GET /html/rfc7230 HTTP/1.1</a:t>
            </a:r>
            <a:endParaRPr lang="zh-CN" altLang="en-US" sz="2800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/>
              <a:t>Host: tools.ietf.org</a:t>
            </a:r>
            <a:endParaRPr lang="zh-CN" altLang="en-US" sz="28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86763"/>
            <a:ext cx="3068320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  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5395"/>
            <a:ext cx="7147471" cy="748188"/>
            <a:chOff x="998265" y="2131875"/>
            <a:chExt cx="7147471" cy="74818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793696" y="2131875"/>
              <a:ext cx="3556635" cy="70675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 户 端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/>
              <a:t>HTTP应答码也称为状态码，它反映了Web服务器处理HTTP请求状态。HTTP应答码由3位数字构成，其中首位数字定义了应答码的类型：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1XX－信息类(Information),表示收到Web浏览器请求，正在进一步的处理中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2XX－成功类（Successful）,表示用户请求被正确接收，理解和处理例如：200 OK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3XX-重定向类(Redirection),表示请求没有成功，客户必须采取进一步的动作。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4XX-客户端错误(Client Error)，表示客户端提交的请求有错误 例如：404 NOT Found，意味着请求中所引用的文档不存在。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5XX-服务器错误(Server Error)表示服务器不能完成对请求的处理：如 500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见例子Lec9.ipynb</a:t>
            </a:r>
            <a:endParaRPr lang="zh-CN" altLang="en-US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/>
              <a:t>为了防止客户端频繁请求重复的资源，提高效率，</a:t>
            </a:r>
            <a:r>
              <a:rPr lang="en-US" altLang="zh-CN" sz="2400" dirty="0"/>
              <a:t>HTTP</a:t>
            </a:r>
            <a:r>
              <a:rPr lang="zh-CN" altLang="en-US" sz="2400" dirty="0"/>
              <a:t>提供了多种机制（</a:t>
            </a:r>
            <a:r>
              <a:rPr lang="en-US" altLang="zh-CN" sz="2400" dirty="0"/>
              <a:t>RFC7231</a:t>
            </a:r>
            <a:r>
              <a:rPr lang="zh-CN" altLang="en-US" sz="2400" dirty="0"/>
              <a:t>和</a:t>
            </a:r>
            <a:r>
              <a:rPr lang="en-US" altLang="zh-CN" sz="2400" dirty="0"/>
              <a:t>RFC7232</a:t>
            </a:r>
            <a:r>
              <a:rPr lang="zh-CN" altLang="en-US" sz="2400" dirty="0"/>
              <a:t>）：</a:t>
            </a:r>
            <a:endParaRPr lang="zh-CN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缓存机制</a:t>
            </a:r>
            <a:r>
              <a:rPr lang="en-US" altLang="zh-CN" sz="2400" dirty="0"/>
              <a:t>Cache</a:t>
            </a: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问题：请求路径相同，是否返回同一个文档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依赖其它的</a:t>
            </a:r>
            <a:r>
              <a:rPr lang="en-US" altLang="zh-CN" sz="2400" dirty="0"/>
              <a:t>HTTP</a:t>
            </a:r>
            <a:r>
              <a:rPr lang="zh-CN" altLang="en-US" sz="2400" dirty="0"/>
              <a:t>头</a:t>
            </a:r>
            <a:endParaRPr lang="zh-CN" alt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Vary</a:t>
            </a:r>
            <a:r>
              <a:rPr lang="zh-CN" altLang="en-US" sz="2400" dirty="0"/>
              <a:t>选项（</a:t>
            </a:r>
            <a:r>
              <a:rPr lang="en-US" altLang="zh-CN" sz="2400" dirty="0"/>
              <a:t>Host</a:t>
            </a:r>
            <a:r>
              <a:rPr lang="zh-CN" altLang="en-US" sz="2400" dirty="0"/>
              <a:t>、</a:t>
            </a:r>
            <a:r>
              <a:rPr lang="en-US" altLang="zh-CN" sz="2400" dirty="0"/>
              <a:t>Accept-Encoding</a:t>
            </a:r>
            <a:r>
              <a:rPr lang="zh-CN" altLang="en-US" sz="2400" dirty="0"/>
              <a:t>、</a:t>
            </a:r>
            <a:r>
              <a:rPr lang="en-US" altLang="zh-CN" sz="2400" dirty="0"/>
              <a:t>Cookie</a:t>
            </a:r>
            <a:r>
              <a:rPr lang="zh-CN" altLang="en-US" sz="2400" dirty="0"/>
              <a:t>等）</a:t>
            </a:r>
            <a:endParaRPr lang="zh-CN" altLang="en-US" sz="2400" dirty="0"/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禁止缓存</a:t>
            </a:r>
            <a:endParaRPr lang="zh-CN" altLang="en-US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3930650"/>
            <a:ext cx="467868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允许缓存一定时间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过期设置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：指定时间（客户端时间可能不准确）</a:t>
            </a: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：指定缓存时间</a:t>
            </a: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465705"/>
            <a:ext cx="6545580" cy="1651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4617720"/>
            <a:ext cx="4886960" cy="1772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条件请求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1</a:t>
            </a:r>
            <a:r>
              <a:rPr lang="zh-CN" altLang="en-US" sz="2400" dirty="0"/>
              <a:t>：给出请求文件修改日期和时间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服务器应答时：</a:t>
            </a: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客户端二次请求时：</a:t>
            </a:r>
            <a:r>
              <a:rPr lang="en-US" altLang="zh-CN" sz="2400" dirty="0"/>
              <a:t>If-Modified-Since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2344420"/>
            <a:ext cx="6366510" cy="147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4191000"/>
            <a:ext cx="6627495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缓存与验证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条件请求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：给每个版本不同的资源</a:t>
            </a:r>
            <a:r>
              <a:rPr lang="en-US" altLang="zh-CN" sz="2400" dirty="0"/>
              <a:t>ID</a:t>
            </a:r>
            <a:r>
              <a:rPr lang="zh-CN" altLang="en-US" sz="2400" dirty="0"/>
              <a:t>（校验码、</a:t>
            </a:r>
            <a:r>
              <a:rPr lang="en-US" altLang="zh-CN" sz="2400" dirty="0"/>
              <a:t>UUID</a:t>
            </a:r>
            <a:r>
              <a:rPr lang="zh-CN" altLang="en-US" sz="2400" dirty="0"/>
              <a:t>等）</a:t>
            </a: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客户端二次请求时：</a:t>
            </a:r>
            <a:r>
              <a:rPr lang="en-US" altLang="zh-CN" sz="2400" dirty="0"/>
              <a:t>If-None-Match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958975"/>
            <a:ext cx="5709920" cy="148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3830955"/>
            <a:ext cx="6736080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传输编码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传输编码和内容编码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Transfer-Encoding</a:t>
            </a:r>
            <a:r>
              <a:rPr lang="zh-CN" altLang="en-US" sz="2400" dirty="0"/>
              <a:t>：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协议传输文件时使用的编码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Content-Encoding</a:t>
            </a:r>
            <a:r>
              <a:rPr lang="zh-CN" altLang="en-US" sz="2400" dirty="0">
                <a:sym typeface="+mn-ea"/>
              </a:rPr>
              <a:t>：传输的文件内容本身使用的编码</a:t>
            </a: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Transfer-Encoding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500" y="5354320"/>
            <a:ext cx="8508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https://developer.mozilla.org/zh-CN/docs/Web/HTTP/Headers/Transfer-Encoding</a:t>
            </a:r>
            <a:endParaRPr lang="zh-CN" altLang="en-US"/>
          </a:p>
          <a:p>
            <a:r>
              <a:rPr lang="zh-CN" altLang="en-US"/>
              <a:t>https://developer.mozilla.org/zh-CN/docs/Web/HTTP/Headers/Content-Encoding</a:t>
            </a:r>
            <a:endParaRPr lang="zh-CN" altLang="en-US"/>
          </a:p>
          <a:p>
            <a:r>
              <a:rPr lang="zh-CN" altLang="en-US"/>
              <a:t>区别：https://blog.csdn.net/pud_zha/article/details/17247943</a:t>
            </a:r>
            <a:endParaRPr lang="zh-CN" altLang="en-US"/>
          </a:p>
          <a:p>
            <a:r>
              <a:rPr lang="zh-CN" altLang="en-US"/>
              <a:t>https://yq.aliyun.com/ziliao/546827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430" y="2851150"/>
            <a:ext cx="4693920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9.8 </a:t>
            </a:r>
            <a:r>
              <a:rPr lang="zh-CN" altLang="en-US" dirty="0"/>
              <a:t>内容协商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784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协商浏览器支持的文件类型、编码类型、语言、字符集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内容编码：</a:t>
            </a:r>
            <a:r>
              <a:rPr lang="en-US" altLang="zh-CN" sz="2400" dirty="0"/>
              <a:t>Content-Encoding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Requests</a:t>
            </a:r>
            <a:r>
              <a:rPr lang="zh-CN" altLang="en-US" sz="2400" dirty="0"/>
              <a:t>通过</a:t>
            </a:r>
            <a:r>
              <a:rPr lang="en-US" altLang="zh-CN" sz="2400" dirty="0"/>
              <a:t>Session</a:t>
            </a:r>
            <a:r>
              <a:rPr lang="zh-CN" altLang="en-US" sz="2400" dirty="0"/>
              <a:t>支持</a:t>
            </a:r>
            <a:r>
              <a:rPr lang="en-US" altLang="zh-CN" sz="2400" dirty="0"/>
              <a:t>Accept</a:t>
            </a:r>
            <a:r>
              <a:rPr lang="zh-CN" altLang="en-US" sz="2400" dirty="0"/>
              <a:t>头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8135" y="5184140"/>
            <a:ext cx="8508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https://developer.mozilla.org/zh-CN/docs/Web/HTTP/Headers/Transfer-Encoding</a:t>
            </a:r>
            <a:endParaRPr lang="zh-CN" altLang="en-US"/>
          </a:p>
          <a:p>
            <a:r>
              <a:rPr lang="zh-CN" altLang="en-US"/>
              <a:t>https://developer.mozilla.org/zh-CN/docs/Web/HTTP/Headers/Content-Encoding</a:t>
            </a:r>
            <a:endParaRPr lang="zh-CN" altLang="en-US"/>
          </a:p>
          <a:p>
            <a:r>
              <a:rPr lang="zh-CN" altLang="en-US"/>
              <a:t>区别：https://blog.csdn.net/pud_zha/article/details/17247943</a:t>
            </a:r>
            <a:endParaRPr lang="zh-CN" altLang="en-US"/>
          </a:p>
          <a:p>
            <a:r>
              <a:rPr lang="zh-CN" altLang="en-US"/>
              <a:t>https://yq.aliyun.com/ziliao/546827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075180"/>
            <a:ext cx="745172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9.9 </a:t>
            </a:r>
            <a:r>
              <a:rPr lang="zh-CN" altLang="en-US" dirty="0"/>
              <a:t>内容类型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响应：</a:t>
            </a:r>
            <a:r>
              <a:rPr lang="en-US" altLang="zh-CN" sz="2400" dirty="0"/>
              <a:t>Content-Type</a:t>
            </a:r>
            <a:r>
              <a:rPr lang="zh-CN" altLang="en-US" sz="2400" dirty="0"/>
              <a:t>， </a:t>
            </a:r>
            <a:r>
              <a:rPr lang="en-US" altLang="zh-CN" sz="2400" dirty="0"/>
              <a:t>MIME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Content-Type: text/html; charset=utf-8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检查分号，使用对应的编码集进行解码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很多库需要自己分割字段来解码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Request</a:t>
            </a:r>
            <a:r>
              <a:rPr lang="zh-CN" altLang="en-US" sz="2400" dirty="0"/>
              <a:t>库支持使用该编码集来解码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9.10 HTTP</a:t>
            </a:r>
            <a:r>
              <a:rPr lang="zh-CN" altLang="en-US" dirty="0"/>
              <a:t>认证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用来确认发送请求的机器或用户的身份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401 Not Authorized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HTTP</a:t>
            </a:r>
            <a:r>
              <a:rPr lang="zh-CN" altLang="en-US" sz="2400" dirty="0"/>
              <a:t>提供了</a:t>
            </a:r>
            <a:r>
              <a:rPr lang="en-US" altLang="zh-CN" sz="2400" dirty="0"/>
              <a:t>Basic Auth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见</a:t>
            </a:r>
            <a:r>
              <a:rPr lang="en-US" altLang="zh-CN" sz="2400" dirty="0"/>
              <a:t>Lec9.ipynb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9.11 cookie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网站一般倾向于使用自己的方式来对客户进行认证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HTTP</a:t>
            </a:r>
            <a:r>
              <a:rPr lang="zh-CN" altLang="en-US" sz="2400" dirty="0"/>
              <a:t>是一个无状态的服务，服务器希望能够客户端能够保存一些信息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cookie</a:t>
            </a:r>
            <a:r>
              <a:rPr lang="zh-CN" altLang="en-US" sz="2400" dirty="0"/>
              <a:t>是一个键值对 "Cookie": </a:t>
            </a:r>
            <a:r>
              <a:rPr lang="en-US" altLang="zh-CN" sz="2400" dirty="0"/>
              <a:t>“</a:t>
            </a:r>
            <a:r>
              <a:rPr lang="zh-CN" altLang="en-US" sz="2400" dirty="0"/>
              <a:t>name=test; age=18", 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session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3122930"/>
            <a:ext cx="7966075" cy="2228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5351145"/>
            <a:ext cx="6135370" cy="1370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关于本课程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268700"/>
            <a:ext cx="7978140" cy="4920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协议介绍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编写客户端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9.1  Python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客户端库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端口、加密和封帧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9.3  HTTP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9.4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路径和主机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9.5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状态码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9.12 </a:t>
            </a:r>
            <a:r>
              <a:rPr lang="zh-CN" altLang="en-US" dirty="0"/>
              <a:t>连接，</a:t>
            </a:r>
            <a:r>
              <a:rPr lang="en-US" altLang="zh-CN" dirty="0"/>
              <a:t>Keep-Alive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HTTP1.0 </a:t>
            </a:r>
            <a:r>
              <a:rPr lang="zh-CN" altLang="en-US" sz="2400" dirty="0"/>
              <a:t>版本，一个连接传输一个</a:t>
            </a:r>
            <a:r>
              <a:rPr lang="en-US" altLang="zh-CN" sz="2400" dirty="0"/>
              <a:t>obj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Connection</a:t>
            </a:r>
            <a:r>
              <a:rPr lang="zh-CN" altLang="en-US" sz="2400" dirty="0"/>
              <a:t>：</a:t>
            </a:r>
            <a:r>
              <a:rPr lang="en-US" altLang="zh-CN" sz="2400" dirty="0"/>
              <a:t>close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HTTP1.1</a:t>
            </a:r>
            <a:r>
              <a:rPr lang="zh-CN" altLang="en-US" sz="2400" dirty="0"/>
              <a:t>版本后，可以在一个连接中传输多个</a:t>
            </a:r>
            <a:r>
              <a:rPr lang="en-US" altLang="zh-CN" sz="2400" dirty="0"/>
              <a:t>obj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Connection: keep-alive</a:t>
            </a: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urllib</a:t>
            </a:r>
            <a:r>
              <a:rPr lang="zh-CN" altLang="en-US" sz="2400" dirty="0"/>
              <a:t>不支持连接复用，可以直接使用</a:t>
            </a:r>
            <a:r>
              <a:rPr lang="en-US" altLang="zh-CN" sz="2400" dirty="0"/>
              <a:t>http.client</a:t>
            </a:r>
            <a:endParaRPr lang="zh-CN" alt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requests</a:t>
            </a:r>
            <a:r>
              <a:rPr lang="zh-CN" altLang="en-US" sz="2400" dirty="0"/>
              <a:t>支持连接复用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协议介绍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页面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Web 页面</a:t>
            </a:r>
            <a:r>
              <a:rPr lang="zh-CN" altLang="en-US" sz="2800" smtClean="0">
                <a:sym typeface="+mn-ea"/>
              </a:rPr>
              <a:t> 是由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objects(对象）</a:t>
            </a:r>
            <a:r>
              <a:rPr lang="zh-CN" altLang="en-US" sz="2800" smtClean="0">
                <a:sym typeface="+mn-ea"/>
              </a:rPr>
              <a:t>组成的</a:t>
            </a:r>
            <a:endParaRPr lang="zh-CN" alt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ym typeface="+mn-ea"/>
              </a:rPr>
              <a:t>这些对象可以是 HTML file, JPEG image, Java applet, audio file,</a:t>
            </a:r>
            <a:r>
              <a:rPr lang="zh-CN" altLang="en-US" sz="2800" smtClean="0">
                <a:latin typeface="Comic Sans MS" panose="030F0702030302020204"/>
                <a:sym typeface="+mn-ea"/>
              </a:rPr>
              <a:t>…</a:t>
            </a:r>
            <a:endParaRPr lang="zh-CN" alt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Web 页面</a:t>
            </a:r>
            <a:r>
              <a:rPr lang="zh-CN" altLang="en-US" sz="2800" smtClean="0">
                <a:sym typeface="+mn-ea"/>
              </a:rPr>
              <a:t> 是由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base HTML-file</a:t>
            </a:r>
            <a:r>
              <a:rPr lang="zh-CN" altLang="en-US" sz="2800" smtClean="0">
                <a:sym typeface="+mn-ea"/>
              </a:rPr>
              <a:t> 组成的，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base HTML-file</a:t>
            </a:r>
            <a:r>
              <a:rPr lang="zh-CN" altLang="en-US" sz="2800" smtClean="0">
                <a:sym typeface="+mn-ea"/>
              </a:rPr>
              <a:t> 又包含了一些引用对象</a:t>
            </a:r>
            <a:endParaRPr lang="zh-CN" alt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ym typeface="+mn-ea"/>
              </a:rPr>
              <a:t>每一个对象都是通过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URL来寻址定位的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tx2"/>
                </a:solidFill>
                <a:sym typeface="+mn-ea"/>
              </a:rPr>
              <a:t>Example URL:</a:t>
            </a:r>
            <a:endParaRPr lang="en-US" altLang="zh-CN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grpSp>
        <p:nvGrpSpPr>
          <p:cNvPr id="21507" name="组合 21507"/>
          <p:cNvGrpSpPr/>
          <p:nvPr/>
        </p:nvGrpSpPr>
        <p:grpSpPr bwMode="auto">
          <a:xfrm>
            <a:off x="1193483" y="4918710"/>
            <a:ext cx="6835775" cy="1144588"/>
            <a:chOff x="0" y="0"/>
            <a:chExt cx="4306" cy="721"/>
          </a:xfrm>
        </p:grpSpPr>
        <p:sp>
          <p:nvSpPr>
            <p:cNvPr id="21508" name="文本框 21508"/>
            <p:cNvSpPr txBox="1">
              <a:spLocks noChangeArrowheads="1"/>
            </p:cNvSpPr>
            <p:nvPr/>
          </p:nvSpPr>
          <p:spPr bwMode="auto">
            <a:xfrm>
              <a:off x="0" y="0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en-US" sz="2400" b="1">
                  <a:latin typeface="Courier New" panose="02070309020205020404" pitchFamily="49" charset="0"/>
                </a:rPr>
                <a:t>www.someschool.edu/someDept/pic.gif</a:t>
              </a:r>
              <a:endParaRPr lang="en-US" sz="2400" b="1">
                <a:latin typeface="Courier New" panose="02070309020205020404" pitchFamily="49" charset="0"/>
              </a:endParaRPr>
            </a:p>
          </p:txBody>
        </p:sp>
        <p:sp>
          <p:nvSpPr>
            <p:cNvPr id="21509" name="左大括号 21509"/>
            <p:cNvSpPr/>
            <p:nvPr/>
          </p:nvSpPr>
          <p:spPr bwMode="auto">
            <a:xfrm rot="-5400000">
              <a:off x="1030" y="-677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10" name="左大括号 21510"/>
            <p:cNvSpPr/>
            <p:nvPr/>
          </p:nvSpPr>
          <p:spPr bwMode="auto">
            <a:xfrm rot="-5400000">
              <a:off x="3233" y="-681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11" name="文本框 21511"/>
            <p:cNvSpPr txBox="1">
              <a:spLocks noChangeArrowheads="1"/>
            </p:cNvSpPr>
            <p:nvPr/>
          </p:nvSpPr>
          <p:spPr bwMode="auto">
            <a:xfrm>
              <a:off x="601" y="433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host name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12" name="文本框 21512"/>
            <p:cNvSpPr txBox="1">
              <a:spLocks noChangeArrowheads="1"/>
            </p:cNvSpPr>
            <p:nvPr/>
          </p:nvSpPr>
          <p:spPr bwMode="auto">
            <a:xfrm>
              <a:off x="2697" y="383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path name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 noChangeArrowheads="1"/>
          </p:cNvSpPr>
          <p:nvPr>
            <p:ph type="title"/>
          </p:nvPr>
        </p:nvSpPr>
        <p:spPr>
          <a:xfrm>
            <a:off x="663575" y="549275"/>
            <a:ext cx="8229600" cy="708025"/>
          </a:xfrm>
        </p:spPr>
        <p:txBody>
          <a:bodyPr/>
          <a:lstStyle/>
          <a:p>
            <a:r>
              <a:rPr lang="en-US" altLang="zh-CN" sz="3800" smtClean="0"/>
              <a:t>HTTP overview</a:t>
            </a:r>
            <a:endParaRPr lang="en-US" altLang="zh-CN" smtClean="0"/>
          </a:p>
        </p:txBody>
      </p:sp>
      <p:sp>
        <p:nvSpPr>
          <p:cNvPr id="22530" name="文本占位符 22530"/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1268413"/>
            <a:ext cx="5003800" cy="4968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smtClean="0">
                <a:solidFill>
                  <a:srgbClr val="FF0000"/>
                </a:solidFill>
              </a:rPr>
              <a:t>HTTP: hypertext transfer protocol（超文本传输协议）</a:t>
            </a:r>
            <a:endParaRPr lang="zh-CN" altLang="en-US" sz="2600" smtClean="0"/>
          </a:p>
          <a:p>
            <a:r>
              <a:rPr lang="zh-CN" altLang="en-US" sz="2200" smtClean="0"/>
              <a:t>Web</a:t>
            </a:r>
            <a:r>
              <a:rPr lang="zh-CN" altLang="en-US" sz="2200" smtClean="0">
                <a:latin typeface="Comic Sans MS" panose="030F0702030302020204"/>
              </a:rPr>
              <a:t>’</a:t>
            </a:r>
            <a:r>
              <a:rPr lang="zh-CN" altLang="en-US" sz="2200" smtClean="0"/>
              <a:t>s 应用层协议</a:t>
            </a:r>
            <a:endParaRPr lang="zh-CN" altLang="en-US" sz="2200" smtClean="0"/>
          </a:p>
          <a:p>
            <a:r>
              <a:rPr lang="zh-CN" altLang="en-US" sz="2200" smtClean="0"/>
              <a:t>client/server 模型</a:t>
            </a:r>
            <a:endParaRPr lang="zh-CN" altLang="en-US" sz="2200" smtClean="0"/>
          </a:p>
          <a:p>
            <a:pPr marL="742950" lvl="1" indent="-285750"/>
            <a:r>
              <a:rPr lang="zh-CN" altLang="en-US" sz="2200" i="1" smtClean="0">
                <a:solidFill>
                  <a:schemeClr val="accent2"/>
                </a:solidFill>
              </a:rPr>
              <a:t>client:</a:t>
            </a:r>
            <a:r>
              <a:rPr lang="zh-CN" altLang="en-US" sz="2200" smtClean="0"/>
              <a:t> 浏览器请求, 接收, 显示 			Web objects</a:t>
            </a:r>
            <a:endParaRPr lang="zh-CN" altLang="en-US" sz="2200" smtClean="0"/>
          </a:p>
          <a:p>
            <a:pPr marL="742950" lvl="1" indent="-285750"/>
            <a:r>
              <a:rPr lang="zh-CN" altLang="en-US" sz="2200" i="1" smtClean="0">
                <a:solidFill>
                  <a:schemeClr val="accent2"/>
                </a:solidFill>
              </a:rPr>
              <a:t>server:</a:t>
            </a:r>
            <a:r>
              <a:rPr lang="zh-CN" altLang="en-US" sz="2200" smtClean="0"/>
              <a:t> Web 服务器响应浏览器	将请求的Objects发送给浏览器</a:t>
            </a:r>
            <a:endParaRPr lang="zh-CN" altLang="en-US" sz="2200" smtClean="0"/>
          </a:p>
          <a:p>
            <a:r>
              <a:rPr lang="zh-CN" altLang="en-US" sz="2200" smtClean="0"/>
              <a:t>HTTP 1.0: RFC 1945</a:t>
            </a:r>
            <a:endParaRPr lang="zh-CN" altLang="en-US" sz="2200" smtClean="0"/>
          </a:p>
          <a:p>
            <a:r>
              <a:rPr lang="zh-CN" altLang="en-US" sz="2200" smtClean="0"/>
              <a:t>HTTP 1.1: RFC 2068</a:t>
            </a:r>
            <a:endParaRPr lang="zh-CN" altLang="en-US" sz="2200" smtClean="0"/>
          </a:p>
          <a:p>
            <a:r>
              <a:rPr lang="en-US" altLang="zh-CN" sz="2200" smtClean="0"/>
              <a:t>HTTP 2.0: RFC 7540</a:t>
            </a:r>
            <a:endParaRPr lang="en-US" altLang="zh-CN" sz="2200" smtClean="0"/>
          </a:p>
        </p:txBody>
      </p:sp>
      <p:graphicFrame>
        <p:nvGraphicFramePr>
          <p:cNvPr id="22531" name="对象 22531"/>
          <p:cNvGraphicFramePr>
            <a:graphicFrameLocks noChangeAspect="1"/>
          </p:cNvGraphicFramePr>
          <p:nvPr/>
        </p:nvGraphicFramePr>
        <p:xfrm>
          <a:off x="5086350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" r:id="rId1" imgW="1305560" imgH="1082675" progId="">
                  <p:embed/>
                </p:oleObj>
              </mc:Choice>
              <mc:Fallback>
                <p:oleObj name="" r:id="rId1" imgW="1305560" imgH="1082675" progId="">
                  <p:embed/>
                  <p:pic>
                    <p:nvPicPr>
                      <p:cNvPr id="0" name="对象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2"/>
          <p:cNvSpPr txBox="1">
            <a:spLocks noChangeArrowheads="1"/>
          </p:cNvSpPr>
          <p:nvPr/>
        </p:nvSpPr>
        <p:spPr bwMode="auto">
          <a:xfrm>
            <a:off x="4935538" y="2455863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PC 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IE</a:t>
            </a:r>
            <a:endParaRPr 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2533" name="对象 22533"/>
          <p:cNvGraphicFramePr>
            <a:graphicFrameLocks noChangeAspect="1"/>
          </p:cNvGraphicFramePr>
          <p:nvPr/>
        </p:nvGraphicFramePr>
        <p:xfrm>
          <a:off x="5181600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" r:id="rId3" imgW="1305560" imgH="1082675" progId="">
                  <p:embed/>
                </p:oleObj>
              </mc:Choice>
              <mc:Fallback>
                <p:oleObj name="" r:id="rId3" imgW="1305560" imgH="1082675" progId="">
                  <p:embed/>
                  <p:pic>
                    <p:nvPicPr>
                      <p:cNvPr id="0" name="对象 2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22534"/>
          <p:cNvSpPr txBox="1">
            <a:spLocks noChangeArrowheads="1"/>
          </p:cNvSpPr>
          <p:nvPr/>
        </p:nvSpPr>
        <p:spPr bwMode="auto">
          <a:xfrm>
            <a:off x="7653338" y="3836988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Server 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Apache Web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server</a:t>
            </a: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22535" name="组合 22535"/>
          <p:cNvGrpSpPr/>
          <p:nvPr/>
        </p:nvGrpSpPr>
        <p:grpSpPr bwMode="auto">
          <a:xfrm>
            <a:off x="8072438" y="2725738"/>
            <a:ext cx="504825" cy="1071562"/>
            <a:chOff x="0" y="0"/>
            <a:chExt cx="150" cy="307"/>
          </a:xfrm>
        </p:grpSpPr>
        <p:sp>
          <p:nvSpPr>
            <p:cNvPr id="22536" name="平行四边形 22536"/>
            <p:cNvSpPr>
              <a:spLocks noChangeArrowheads="1"/>
            </p:cNvSpPr>
            <p:nvPr/>
          </p:nvSpPr>
          <p:spPr bwMode="auto">
            <a:xfrm>
              <a:off x="0" y="236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7" name="矩形 22537"/>
            <p:cNvSpPr>
              <a:spLocks noChangeArrowheads="1"/>
            </p:cNvSpPr>
            <p:nvPr/>
          </p:nvSpPr>
          <p:spPr bwMode="auto">
            <a:xfrm>
              <a:off x="76" y="2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8" name="矩形 22538"/>
            <p:cNvSpPr>
              <a:spLocks noChangeArrowheads="1"/>
            </p:cNvSpPr>
            <p:nvPr/>
          </p:nvSpPr>
          <p:spPr bwMode="auto">
            <a:xfrm>
              <a:off x="1" y="69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9" name="平行四边形 22539"/>
            <p:cNvSpPr>
              <a:spLocks noChangeArrowheads="1"/>
            </p:cNvSpPr>
            <p:nvPr/>
          </p:nvSpPr>
          <p:spPr bwMode="auto">
            <a:xfrm>
              <a:off x="0" y="0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0" name="直接连接符 22540"/>
            <p:cNvSpPr>
              <a:spLocks noChangeShapeType="1"/>
            </p:cNvSpPr>
            <p:nvPr/>
          </p:nvSpPr>
          <p:spPr bwMode="auto">
            <a:xfrm>
              <a:off x="150" y="5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1" name="直接连接符 22541"/>
            <p:cNvSpPr>
              <a:spLocks noChangeShapeType="1"/>
            </p:cNvSpPr>
            <p:nvPr/>
          </p:nvSpPr>
          <p:spPr bwMode="auto">
            <a:xfrm flipH="1">
              <a:off x="96" y="236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2" name="矩形 22542"/>
            <p:cNvSpPr>
              <a:spLocks noChangeArrowheads="1"/>
            </p:cNvSpPr>
            <p:nvPr/>
          </p:nvSpPr>
          <p:spPr bwMode="auto">
            <a:xfrm>
              <a:off x="13" y="100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3" name="矩形 22543"/>
            <p:cNvSpPr>
              <a:spLocks noChangeArrowheads="1"/>
            </p:cNvSpPr>
            <p:nvPr/>
          </p:nvSpPr>
          <p:spPr bwMode="auto">
            <a:xfrm>
              <a:off x="22" y="141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2544" name="直接连接符 22544"/>
          <p:cNvSpPr>
            <a:spLocks noChangeShapeType="1"/>
          </p:cNvSpPr>
          <p:nvPr/>
        </p:nvSpPr>
        <p:spPr bwMode="auto">
          <a:xfrm>
            <a:off x="5905500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45" name="直接连接符 22545"/>
          <p:cNvSpPr>
            <a:spLocks noChangeShapeType="1"/>
          </p:cNvSpPr>
          <p:nvPr/>
        </p:nvSpPr>
        <p:spPr bwMode="auto">
          <a:xfrm flipH="1" flipV="1">
            <a:off x="5962650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46" name="直接连接符 22546"/>
          <p:cNvSpPr>
            <a:spLocks noChangeShapeType="1"/>
          </p:cNvSpPr>
          <p:nvPr/>
        </p:nvSpPr>
        <p:spPr bwMode="auto">
          <a:xfrm flipV="1">
            <a:off x="5895975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47" name="直接连接符 22547"/>
          <p:cNvSpPr>
            <a:spLocks noChangeShapeType="1"/>
          </p:cNvSpPr>
          <p:nvPr/>
        </p:nvSpPr>
        <p:spPr bwMode="auto">
          <a:xfrm flipH="1">
            <a:off x="5972175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48" name="文本框 22548"/>
          <p:cNvSpPr txBox="1">
            <a:spLocks noChangeArrowheads="1"/>
          </p:cNvSpPr>
          <p:nvPr/>
        </p:nvSpPr>
        <p:spPr bwMode="auto">
          <a:xfrm>
            <a:off x="5083175" y="5218113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Mac running</a:t>
            </a:r>
            <a:endParaRPr lang="en-US" sz="1600"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1600">
                <a:latin typeface="Comic Sans MS" panose="030F0702030302020204" pitchFamily="66" charset="0"/>
              </a:rPr>
              <a:t>Navigator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2549" name="文本框 22549"/>
          <p:cNvSpPr txBox="1">
            <a:spLocks noChangeArrowheads="1"/>
          </p:cNvSpPr>
          <p:nvPr/>
        </p:nvSpPr>
        <p:spPr bwMode="auto">
          <a:xfrm rot="1422049">
            <a:off x="6259513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2550" name="文本框 22550"/>
          <p:cNvSpPr txBox="1">
            <a:spLocks noChangeArrowheads="1"/>
          </p:cNvSpPr>
          <p:nvPr/>
        </p:nvSpPr>
        <p:spPr bwMode="auto">
          <a:xfrm rot="-1692638">
            <a:off x="6049963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2551" name="文本框 22551"/>
          <p:cNvSpPr txBox="1">
            <a:spLocks noChangeArrowheads="1"/>
          </p:cNvSpPr>
          <p:nvPr/>
        </p:nvSpPr>
        <p:spPr bwMode="auto">
          <a:xfrm rot="1411598">
            <a:off x="6072188" y="2741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2552" name="文本框 22552"/>
          <p:cNvSpPr txBox="1">
            <a:spLocks noChangeArrowheads="1"/>
          </p:cNvSpPr>
          <p:nvPr/>
        </p:nvSpPr>
        <p:spPr bwMode="auto">
          <a:xfrm rot="-1737783">
            <a:off x="6253163" y="41227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30" y="5892165"/>
            <a:ext cx="6833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http协议版本介绍</a:t>
            </a:r>
            <a:r>
              <a:rPr lang="zh-CN" altLang="en-US">
                <a:hlinkClick r:id="rId4" action="ppaction://hlinkfile"/>
              </a:rPr>
              <a:t>https://blog.csdn.net/u013967628/article/details/78521908</a:t>
            </a:r>
            <a:endParaRPr lang="zh-CN" altLang="en-US"/>
          </a:p>
          <a:p>
            <a:r>
              <a:rPr lang="zh-CN" altLang="en-US">
                <a:hlinkClick r:id="rId5" action="ppaction://hlinkfile"/>
              </a:rPr>
              <a:t>https://blog.csdn.net/Kangshuo2471781030/article/details/79253089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协议介绍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页面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Web 页面</a:t>
            </a:r>
            <a:r>
              <a:rPr lang="zh-CN" altLang="en-US" sz="2800" smtClean="0">
                <a:sym typeface="+mn-ea"/>
              </a:rPr>
              <a:t> 是由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objects(对象）</a:t>
            </a:r>
            <a:r>
              <a:rPr lang="zh-CN" altLang="en-US" sz="2800" smtClean="0">
                <a:sym typeface="+mn-ea"/>
              </a:rPr>
              <a:t>组成的</a:t>
            </a:r>
            <a:endParaRPr lang="zh-CN" alt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ym typeface="+mn-ea"/>
              </a:rPr>
              <a:t>这些对象可以是 HTML file, JPEG image, Java applet, audio file,</a:t>
            </a:r>
            <a:r>
              <a:rPr lang="zh-CN" altLang="en-US" sz="2800" smtClean="0">
                <a:latin typeface="Comic Sans MS" panose="030F0702030302020204"/>
                <a:sym typeface="+mn-ea"/>
              </a:rPr>
              <a:t>…</a:t>
            </a:r>
            <a:endParaRPr lang="zh-CN" alt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Web 页面</a:t>
            </a:r>
            <a:r>
              <a:rPr lang="zh-CN" altLang="en-US" sz="2800" smtClean="0">
                <a:sym typeface="+mn-ea"/>
              </a:rPr>
              <a:t> 是由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base HTML-file</a:t>
            </a:r>
            <a:r>
              <a:rPr lang="zh-CN" altLang="en-US" sz="2800" smtClean="0">
                <a:sym typeface="+mn-ea"/>
              </a:rPr>
              <a:t> 组成的，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base HTML-file</a:t>
            </a:r>
            <a:r>
              <a:rPr lang="zh-CN" altLang="en-US" sz="2800" smtClean="0">
                <a:sym typeface="+mn-ea"/>
              </a:rPr>
              <a:t> 又包含了一些引用对象</a:t>
            </a:r>
            <a:endParaRPr lang="zh-CN" alt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ym typeface="+mn-ea"/>
              </a:rPr>
              <a:t>每一个对象都是通过 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URL来寻址定位的</a:t>
            </a:r>
            <a:endParaRPr lang="zh-CN" altLang="en-US" sz="280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tx2"/>
                </a:solidFill>
                <a:sym typeface="+mn-ea"/>
              </a:rPr>
              <a:t>Example URL:</a:t>
            </a:r>
            <a:endParaRPr lang="en-US" altLang="zh-CN" sz="2800" dirty="0"/>
          </a:p>
          <a:p>
            <a:endParaRPr lang="zh-CN" altLang="en-US" sz="2400" dirty="0">
              <a:solidFill>
                <a:srgbClr val="FFC000"/>
              </a:solidFill>
            </a:endParaRPr>
          </a:p>
        </p:txBody>
      </p:sp>
      <p:grpSp>
        <p:nvGrpSpPr>
          <p:cNvPr id="21507" name="组合 21507"/>
          <p:cNvGrpSpPr/>
          <p:nvPr/>
        </p:nvGrpSpPr>
        <p:grpSpPr bwMode="auto">
          <a:xfrm>
            <a:off x="1193483" y="4918710"/>
            <a:ext cx="6835775" cy="1144588"/>
            <a:chOff x="0" y="0"/>
            <a:chExt cx="4306" cy="721"/>
          </a:xfrm>
        </p:grpSpPr>
        <p:sp>
          <p:nvSpPr>
            <p:cNvPr id="21508" name="文本框 21508"/>
            <p:cNvSpPr txBox="1">
              <a:spLocks noChangeArrowheads="1"/>
            </p:cNvSpPr>
            <p:nvPr/>
          </p:nvSpPr>
          <p:spPr bwMode="auto">
            <a:xfrm>
              <a:off x="0" y="0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en-US" sz="2400" b="1">
                  <a:latin typeface="Courier New" panose="02070309020205020404" pitchFamily="49" charset="0"/>
                </a:rPr>
                <a:t>www.someschool.edu/someDept/pic.gif</a:t>
              </a:r>
              <a:endParaRPr lang="en-US" sz="2400" b="1">
                <a:latin typeface="Courier New" panose="02070309020205020404" pitchFamily="49" charset="0"/>
              </a:endParaRPr>
            </a:p>
          </p:txBody>
        </p:sp>
        <p:sp>
          <p:nvSpPr>
            <p:cNvPr id="21509" name="左大括号 21509"/>
            <p:cNvSpPr/>
            <p:nvPr/>
          </p:nvSpPr>
          <p:spPr bwMode="auto">
            <a:xfrm rot="-5400000">
              <a:off x="1030" y="-677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10" name="左大括号 21510"/>
            <p:cNvSpPr/>
            <p:nvPr/>
          </p:nvSpPr>
          <p:spPr bwMode="auto">
            <a:xfrm rot="-5400000">
              <a:off x="3233" y="-681"/>
              <a:ext cx="57" cy="2083"/>
            </a:xfrm>
            <a:prstGeom prst="leftBrace">
              <a:avLst>
                <a:gd name="adj1" fmla="val 304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11" name="文本框 21511"/>
            <p:cNvSpPr txBox="1">
              <a:spLocks noChangeArrowheads="1"/>
            </p:cNvSpPr>
            <p:nvPr/>
          </p:nvSpPr>
          <p:spPr bwMode="auto">
            <a:xfrm>
              <a:off x="601" y="433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host name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12" name="文本框 21512"/>
            <p:cNvSpPr txBox="1">
              <a:spLocks noChangeArrowheads="1"/>
            </p:cNvSpPr>
            <p:nvPr/>
          </p:nvSpPr>
          <p:spPr bwMode="auto">
            <a:xfrm>
              <a:off x="2697" y="383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en-US" sz="2400">
                  <a:latin typeface="Comic Sans MS" panose="030F0702030302020204" pitchFamily="66" charset="0"/>
                </a:rPr>
                <a:t>path name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355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554" name="标题 23554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156575" cy="862013"/>
          </a:xfrm>
        </p:spPr>
        <p:txBody>
          <a:bodyPr/>
          <a:lstStyle/>
          <a:p>
            <a:r>
              <a:rPr lang="en-US" altLang="zh-CN" sz="3800" smtClean="0"/>
              <a:t>HTTP 1.0</a:t>
            </a:r>
            <a:endParaRPr lang="en-US" altLang="zh-CN" sz="3800" smtClean="0"/>
          </a:p>
        </p:txBody>
      </p:sp>
      <p:sp>
        <p:nvSpPr>
          <p:cNvPr id="23556" name="文本框 23555"/>
          <p:cNvSpPr txBox="1"/>
          <p:nvPr/>
        </p:nvSpPr>
        <p:spPr>
          <a:xfrm>
            <a:off x="592138" y="985838"/>
            <a:ext cx="8156575" cy="45231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	假定用户用鼠标点击了屏幕上的一个可选部分,其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URL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是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http://www.hdu.edu.cn/news。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下面更具体地说明在用户点击鼠标后所发生的几个事件：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(1)浏览器分析超链指向页面的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URL。</a:t>
            </a:r>
            <a:endParaRPr lang="en-US" altLang="x-none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(2)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浏览器向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DNS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请求解析</a:t>
            </a:r>
            <a:r>
              <a:rPr lang="en-US" altLang="x-none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www.hdu.edu.cn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的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IP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地址。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(3)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DNS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解析出服务器的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IP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地址为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x.x.x.x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(4)浏览器与服务器建立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TCP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连接(在</a:t>
            </a:r>
            <a:r>
              <a:rPr lang="en-US" altLang="x-none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x.x.x.x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使用端口80)。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(5)浏览器发出取文件命令：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GET /news。</a:t>
            </a:r>
            <a:endParaRPr lang="en-US" altLang="x-none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(6) </a:t>
            </a:r>
            <a:r>
              <a:rPr lang="en-US" altLang="x-none" sz="24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www.hdu.edu.cn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服务器给出响应，生成页面，并将页面发送给浏览器。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(7)</a:t>
            </a:r>
            <a:r>
              <a:rPr lang="en-US" altLang="x-none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TCP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连接释放。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indent="-535305"/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(8)浏览器显示生成页面中的所有文本。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smtClean="0">
                <a:latin typeface="Courier New" panose="02070309020205020404" pitchFamily="49" charset="0"/>
                <a:ea typeface="宋体" panose="02010600030101010101" pitchFamily="2" charset="-122"/>
              </a:rPr>
              <a:t>Network</a:t>
            </a:r>
            <a:r>
              <a:rPr 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 Programming     </a:t>
            </a:r>
            <a:r>
              <a:rPr lang="zh-CN" alt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杭州电子科技大学   张祯</a:t>
            </a:r>
            <a:endParaRPr lang="zh-CN" altLang="en-US" smtClean="0">
              <a:latin typeface="Courier New" panose="02070309020205020404" pitchFamily="49" charset="0"/>
              <a:ea typeface="隶书" panose="02010509060101010101" pitchFamily="1" charset="-122"/>
            </a:endParaRPr>
          </a:p>
        </p:txBody>
      </p:sp>
      <p:sp>
        <p:nvSpPr>
          <p:cNvPr id="23557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smtClean="0">
                <a:latin typeface="Arial" panose="020B0604020202020204" pitchFamily="34" charset="0"/>
                <a:ea typeface="宋体" panose="02010600030101010101" pitchFamily="2" charset="-122"/>
              </a:rPr>
              <a:t>12/04/21</a:t>
            </a:r>
            <a:endParaRPr 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4577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18487" cy="847725"/>
          </a:xfrm>
        </p:spPr>
        <p:txBody>
          <a:bodyPr/>
          <a:lstStyle/>
          <a:p>
            <a:r>
              <a:rPr lang="zh-CN" altLang="en-US" sz="3800" smtClean="0"/>
              <a:t>HTTP 请求信息</a:t>
            </a:r>
            <a:endParaRPr lang="zh-CN" altLang="en-US" smtClean="0"/>
          </a:p>
        </p:txBody>
      </p:sp>
      <p:sp>
        <p:nvSpPr>
          <p:cNvPr id="24578" name="文本占位符 2457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4862512"/>
          </a:xfrm>
        </p:spPr>
        <p:txBody>
          <a:bodyPr/>
          <a:lstStyle/>
          <a:p>
            <a:r>
              <a:rPr lang="zh-CN" altLang="en-US" sz="2600" smtClean="0"/>
              <a:t>两种类型的HTTP消息: </a:t>
            </a:r>
            <a:r>
              <a:rPr lang="zh-CN" altLang="en-US" sz="2600" i="1" smtClean="0">
                <a:solidFill>
                  <a:srgbClr val="FF0000"/>
                </a:solidFill>
              </a:rPr>
              <a:t>request(请求)</a:t>
            </a:r>
            <a:r>
              <a:rPr lang="zh-CN" altLang="en-US" sz="2600" smtClean="0">
                <a:solidFill>
                  <a:srgbClr val="FF0000"/>
                </a:solidFill>
              </a:rPr>
              <a:t>, </a:t>
            </a:r>
            <a:r>
              <a:rPr lang="zh-CN" altLang="en-US" sz="2600" i="1" smtClean="0">
                <a:solidFill>
                  <a:srgbClr val="FF0000"/>
                </a:solidFill>
              </a:rPr>
              <a:t>response(响应</a:t>
            </a:r>
            <a:r>
              <a:rPr lang="en-US" sz="2600" i="1" smtClean="0">
                <a:solidFill>
                  <a:srgbClr val="FF0000"/>
                </a:solidFill>
              </a:rPr>
              <a:t>)</a:t>
            </a:r>
            <a:endParaRPr lang="en-US" sz="2600" i="1" smtClean="0">
              <a:solidFill>
                <a:schemeClr val="accent2"/>
              </a:solidFill>
            </a:endParaRPr>
          </a:p>
          <a:p>
            <a:r>
              <a:rPr lang="en-US" sz="2600" smtClean="0">
                <a:solidFill>
                  <a:srgbClr val="FF0000"/>
                </a:solidFill>
              </a:rPr>
              <a:t>HTTP request message:</a:t>
            </a:r>
            <a:endParaRPr lang="en-US" sz="2600" smtClean="0"/>
          </a:p>
          <a:p>
            <a:pPr marL="742950" lvl="1" indent="-285750"/>
            <a:r>
              <a:rPr lang="en-US" sz="2200" smtClean="0"/>
              <a:t>ASCII (</a:t>
            </a:r>
            <a:r>
              <a:rPr lang="zh-CN" altLang="en-US" sz="2200" smtClean="0"/>
              <a:t>人类可读格式)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24579" name="文本框 24579"/>
          <p:cNvSpPr txBox="1">
            <a:spLocks noChangeArrowheads="1"/>
          </p:cNvSpPr>
          <p:nvPr/>
        </p:nvSpPr>
        <p:spPr bwMode="auto">
          <a:xfrm>
            <a:off x="3335338" y="3194050"/>
            <a:ext cx="58435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GET /somedir/page.html HTTP/1.1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Host: www.someschool.edu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User-agent: Mozilla/4.0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Connection: close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sz="2000" b="1">
                <a:latin typeface="Courier New" panose="02070309020205020404" pitchFamily="49" charset="0"/>
              </a:rPr>
              <a:t>Accept-language:cn </a:t>
            </a:r>
            <a:endParaRPr lang="en-US" sz="2000" b="1">
              <a:latin typeface="Courier New" panose="02070309020205020404" pitchFamily="49" charset="0"/>
            </a:endParaRPr>
          </a:p>
          <a:p>
            <a:pPr eaLnBrk="0" hangingPunct="0"/>
            <a:endParaRPr lang="en-US" sz="2400">
              <a:latin typeface="Times New Roman" panose="02020603050405020304" pitchFamily="18" charset="0"/>
            </a:endParaRPr>
          </a:p>
          <a:p>
            <a:pPr eaLnBrk="0" hangingPunct="0"/>
            <a:r>
              <a:rPr lang="en-US" sz="2000"/>
              <a:t>(extra carriage return</a:t>
            </a:r>
            <a:r>
              <a:rPr lang="zh-CN" altLang="en-US" sz="2000"/>
              <a:t>（回车）</a:t>
            </a:r>
            <a:r>
              <a:rPr lang="en-US" sz="2000"/>
              <a:t>, line feed</a:t>
            </a:r>
            <a:r>
              <a:rPr lang="zh-CN" altLang="en-US" sz="2000"/>
              <a:t>（换行）</a:t>
            </a:r>
            <a:r>
              <a:rPr lang="en-US" sz="2000"/>
              <a:t>)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80" name="文本框 24580"/>
          <p:cNvSpPr txBox="1">
            <a:spLocks noChangeArrowheads="1"/>
          </p:cNvSpPr>
          <p:nvPr/>
        </p:nvSpPr>
        <p:spPr bwMode="auto">
          <a:xfrm>
            <a:off x="609600" y="2832100"/>
            <a:ext cx="2270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请求行</a:t>
            </a:r>
            <a:endParaRPr lang="zh-CN" alt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(GET, POST,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 commands)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直接连接符 24581"/>
          <p:cNvSpPr>
            <a:spLocks noChangeShapeType="1"/>
          </p:cNvSpPr>
          <p:nvPr/>
        </p:nvSpPr>
        <p:spPr bwMode="auto">
          <a:xfrm>
            <a:off x="2449513" y="30638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2" name="任意多边形 24582"/>
          <p:cNvSpPr>
            <a:spLocks noChangeArrowheads="1"/>
          </p:cNvSpPr>
          <p:nvPr/>
        </p:nvSpPr>
        <p:spPr bwMode="auto">
          <a:xfrm>
            <a:off x="3354388" y="3502025"/>
            <a:ext cx="227012" cy="1311275"/>
          </a:xfrm>
          <a:custGeom>
            <a:avLst/>
            <a:gdLst>
              <a:gd name="T0" fmla="*/ 122 w 150"/>
              <a:gd name="T1" fmla="*/ 6 h 924"/>
              <a:gd name="T2" fmla="*/ 0 w 150"/>
              <a:gd name="T3" fmla="*/ 0 h 924"/>
              <a:gd name="T4" fmla="*/ 0 w 150"/>
              <a:gd name="T5" fmla="*/ 924 h 924"/>
              <a:gd name="T6" fmla="*/ 150 w 150"/>
              <a:gd name="T7" fmla="*/ 91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3" name="文本框 24583"/>
          <p:cNvSpPr txBox="1">
            <a:spLocks noChangeArrowheads="1"/>
          </p:cNvSpPr>
          <p:nvPr/>
        </p:nvSpPr>
        <p:spPr bwMode="auto">
          <a:xfrm>
            <a:off x="2349500" y="4005263"/>
            <a:ext cx="1011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header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lines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直接连接符 24584"/>
          <p:cNvSpPr>
            <a:spLocks noChangeShapeType="1"/>
          </p:cNvSpPr>
          <p:nvPr/>
        </p:nvSpPr>
        <p:spPr bwMode="auto">
          <a:xfrm flipV="1">
            <a:off x="2573338" y="507365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5" name="文本框 24585"/>
          <p:cNvSpPr txBox="1">
            <a:spLocks noChangeArrowheads="1"/>
          </p:cNvSpPr>
          <p:nvPr/>
        </p:nvSpPr>
        <p:spPr bwMode="auto">
          <a:xfrm>
            <a:off x="860425" y="4957763"/>
            <a:ext cx="2178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Carriage return,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line feed </a:t>
            </a:r>
            <a:endParaRPr lang="en-US" sz="20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ctr" eaLnBrk="0" hangingPunct="0"/>
            <a:r>
              <a:rPr lang="zh-CN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表示消息的结束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4586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smtClean="0">
                <a:latin typeface="Courier New" panose="02070309020205020404" pitchFamily="49" charset="0"/>
                <a:ea typeface="宋体" panose="02010600030101010101" pitchFamily="2" charset="-122"/>
              </a:rPr>
              <a:t>Network</a:t>
            </a:r>
            <a:r>
              <a:rPr 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 Programming     </a:t>
            </a:r>
            <a:r>
              <a:rPr lang="zh-CN" alt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杭州电子科技大学   张祯</a:t>
            </a:r>
            <a:endParaRPr lang="zh-CN" altLang="en-US" smtClean="0">
              <a:latin typeface="Courier New" panose="02070309020205020404" pitchFamily="49" charset="0"/>
              <a:ea typeface="隶书" panose="02010509060101010101" pitchFamily="1" charset="-122"/>
            </a:endParaRPr>
          </a:p>
        </p:txBody>
      </p:sp>
      <p:sp>
        <p:nvSpPr>
          <p:cNvPr id="24587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smtClean="0">
                <a:latin typeface="Arial" panose="020B0604020202020204" pitchFamily="34" charset="0"/>
                <a:ea typeface="宋体" panose="02010600030101010101" pitchFamily="2" charset="-122"/>
              </a:rPr>
              <a:t>12/04/21</a:t>
            </a:r>
            <a:endParaRPr 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5601"/>
          <p:cNvSpPr>
            <a:spLocks noGrp="1" noChangeArrowheads="1"/>
          </p:cNvSpPr>
          <p:nvPr>
            <p:ph type="title"/>
          </p:nvPr>
        </p:nvSpPr>
        <p:spPr>
          <a:xfrm>
            <a:off x="590550" y="422275"/>
            <a:ext cx="7221538" cy="703263"/>
          </a:xfrm>
        </p:spPr>
        <p:txBody>
          <a:bodyPr/>
          <a:lstStyle/>
          <a:p>
            <a:r>
              <a:rPr lang="zh-CN" altLang="en-US" sz="3400" smtClean="0"/>
              <a:t>HTTP 请求消息: 通用格式</a:t>
            </a:r>
            <a:endParaRPr lang="zh-CN" altLang="en-US" smtClean="0"/>
          </a:p>
        </p:txBody>
      </p:sp>
      <p:pic>
        <p:nvPicPr>
          <p:cNvPr id="25602" name="图片 25602" descr="HTTPreque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smtClean="0">
                <a:latin typeface="Courier New" panose="02070309020205020404" pitchFamily="49" charset="0"/>
                <a:ea typeface="宋体" panose="02010600030101010101" pitchFamily="2" charset="-122"/>
              </a:rPr>
              <a:t>Network</a:t>
            </a:r>
            <a:r>
              <a:rPr 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 Programming     </a:t>
            </a:r>
            <a:r>
              <a:rPr lang="zh-CN" altLang="en-US" smtClean="0">
                <a:latin typeface="Courier New" panose="02070309020205020404" pitchFamily="49" charset="0"/>
                <a:ea typeface="隶书" panose="02010509060101010101" pitchFamily="1" charset="-122"/>
              </a:rPr>
              <a:t>杭州电子科技大学   张祯</a:t>
            </a:r>
            <a:endParaRPr lang="zh-CN" altLang="en-US" smtClean="0">
              <a:latin typeface="Courier New" panose="02070309020205020404" pitchFamily="49" charset="0"/>
              <a:ea typeface="隶书" panose="02010509060101010101" pitchFamily="1" charset="-122"/>
            </a:endParaRPr>
          </a:p>
        </p:txBody>
      </p:sp>
      <p:sp>
        <p:nvSpPr>
          <p:cNvPr id="25604" name="日期占位符 2"/>
          <p:cNvSpPr>
            <a:spLocks noGrp="1" noChangeArrowheads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smtClean="0">
                <a:latin typeface="Arial" panose="020B0604020202020204" pitchFamily="34" charset="0"/>
                <a:ea typeface="宋体" panose="02010600030101010101" pitchFamily="2" charset="-122"/>
              </a:rPr>
              <a:t>12/04/21</a:t>
            </a:r>
            <a:endParaRPr 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5842</Words>
  <Application>WPS 演示</Application>
  <PresentationFormat>On-screen Show (4:3)</PresentationFormat>
  <Paragraphs>497</Paragraphs>
  <Slides>30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Times New Roman</vt:lpstr>
      <vt:lpstr>Comic Sans MS</vt:lpstr>
      <vt:lpstr>Courier New</vt:lpstr>
      <vt:lpstr>Comic Sans MS</vt:lpstr>
      <vt:lpstr>隶书</vt:lpstr>
      <vt:lpstr>Calibri</vt:lpstr>
      <vt:lpstr>Arial Unicode MS</vt:lpstr>
      <vt:lpstr>Office 主题</vt:lpstr>
      <vt:lpstr>PowerPoint 演示文稿</vt:lpstr>
      <vt:lpstr>PowerPoint 演示文稿</vt:lpstr>
      <vt:lpstr>关于本课程</vt:lpstr>
      <vt:lpstr>HTTP协议介绍</vt:lpstr>
      <vt:lpstr>HTTP overview</vt:lpstr>
      <vt:lpstr>HTTP协议介绍</vt:lpstr>
      <vt:lpstr>HTTP 1.0</vt:lpstr>
      <vt:lpstr>HTTP 请求信息</vt:lpstr>
      <vt:lpstr>HTTP 请求消息: 通用格式</vt:lpstr>
      <vt:lpstr>Method types</vt:lpstr>
      <vt:lpstr>HTTP 响应消息</vt:lpstr>
      <vt:lpstr>HTTP 响应消息response status codes</vt:lpstr>
      <vt:lpstr>使用socket编写客户端</vt:lpstr>
      <vt:lpstr>9.1  Python客户端库</vt:lpstr>
      <vt:lpstr>9.2  端口、加密和封帧</vt:lpstr>
      <vt:lpstr>9.2  端口、加密和封帧</vt:lpstr>
      <vt:lpstr>9.2  端口、加密和封帧</vt:lpstr>
      <vt:lpstr>9.3 HTTP方法</vt:lpstr>
      <vt:lpstr>9.4 路径和主机</vt:lpstr>
      <vt:lpstr>9.5 状态码</vt:lpstr>
      <vt:lpstr>9.6 缓存与验证</vt:lpstr>
      <vt:lpstr>9.6 缓存与验证</vt:lpstr>
      <vt:lpstr>9.6 缓存与验证</vt:lpstr>
      <vt:lpstr>9.6 缓存与验证</vt:lpstr>
      <vt:lpstr>9.7 传输编码</vt:lpstr>
      <vt:lpstr>9.8 内容协商</vt:lpstr>
      <vt:lpstr>9.9 内容类型</vt:lpstr>
      <vt:lpstr>9.10 HTTP认证</vt:lpstr>
      <vt:lpstr>9.11 cookie</vt:lpstr>
      <vt:lpstr>9.12 连接，Keep-Alive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张祯</cp:lastModifiedBy>
  <cp:revision>500</cp:revision>
  <cp:lastPrinted>2017-09-28T11:04:00Z</cp:lastPrinted>
  <dcterms:created xsi:type="dcterms:W3CDTF">2017-09-27T14:13:00Z</dcterms:created>
  <dcterms:modified xsi:type="dcterms:W3CDTF">2019-10-15T04:11:28Z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