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2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43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60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14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68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20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8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6B0EC-B171-EA4B-9A56-FB28CDB1B5E1}" type="datetimeFigureOut">
              <a:rPr lang="es-ES" smtClean="0"/>
              <a:t>30/12/15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A1ADC-E898-A842-8EFC-3606DC362C47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5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2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Rectángulo"/>
          <p:cNvSpPr/>
          <p:nvPr/>
        </p:nvSpPr>
        <p:spPr>
          <a:xfrm>
            <a:off x="484707" y="1857365"/>
            <a:ext cx="5587459" cy="541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6675" lvl="4" indent="-34925">
              <a:spcBef>
                <a:spcPts val="600"/>
              </a:spcBef>
              <a:buFontTx/>
              <a:buAutoNum type="alphaLcParenR"/>
            </a:pPr>
            <a:r>
              <a:rPr lang="es-ES_tradnl" sz="2200" b="1" dirty="0">
                <a:latin typeface="Arial" pitchFamily="34" charset="0"/>
                <a:cs typeface="Arial" pitchFamily="34" charset="0"/>
              </a:rPr>
              <a:t> Identifique</a:t>
            </a: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Salidas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de emergencia</a:t>
            </a: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1750" lvl="4">
              <a:spcBef>
                <a:spcPts val="600"/>
              </a:spcBef>
            </a:pPr>
            <a:endParaRPr lang="es-ES_tradnl" sz="2200" b="1" dirty="0" smtClean="0">
              <a:latin typeface="Arial" pitchFamily="34" charset="0"/>
              <a:cs typeface="Arial" pitchFamily="34" charset="0"/>
            </a:endParaRP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Rutas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de evacuación</a:t>
            </a: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endParaRPr lang="es-ES_tradnl" sz="2200" b="1" dirty="0">
              <a:latin typeface="Arial" pitchFamily="34" charset="0"/>
              <a:cs typeface="Arial" pitchFamily="34" charset="0"/>
            </a:endParaRP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Servicio M</a:t>
            </a: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é</a:t>
            </a: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dico.</a:t>
            </a:r>
          </a:p>
          <a:p>
            <a:pPr marL="31750" lvl="4">
              <a:spcBef>
                <a:spcPts val="600"/>
              </a:spcBef>
            </a:pPr>
            <a:endParaRPr lang="es-ES_tradnl" sz="2200" b="1" dirty="0" smtClean="0">
              <a:latin typeface="Arial" pitchFamily="34" charset="0"/>
              <a:cs typeface="Arial" pitchFamily="34" charset="0"/>
            </a:endParaRP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r>
              <a:rPr lang="es-MX" sz="2200" b="1" dirty="0" smtClean="0">
                <a:latin typeface="Arial" pitchFamily="34" charset="0"/>
                <a:cs typeface="Arial" pitchFamily="34" charset="0"/>
              </a:rPr>
              <a:t>La ubicación de los extintores.</a:t>
            </a: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endParaRPr lang="es-MX" sz="2200" b="1" dirty="0">
              <a:latin typeface="Arial" pitchFamily="34" charset="0"/>
              <a:cs typeface="Arial" pitchFamily="34" charset="0"/>
            </a:endParaRP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r>
              <a:rPr lang="es-ES_tradnl" sz="2200" b="1" dirty="0" smtClean="0">
                <a:latin typeface="Arial" pitchFamily="34" charset="0"/>
                <a:cs typeface="Arial" pitchFamily="34" charset="0"/>
              </a:rPr>
              <a:t>Punto de reunión.</a:t>
            </a: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endParaRPr lang="es-MX" sz="2200" b="1" dirty="0" smtClean="0">
              <a:latin typeface="Arial" pitchFamily="34" charset="0"/>
              <a:cs typeface="Arial" pitchFamily="34" charset="0"/>
            </a:endParaRP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endParaRPr lang="es-ES_tradnl" sz="2200" b="1" dirty="0" smtClean="0">
              <a:latin typeface="Arial" pitchFamily="34" charset="0"/>
              <a:cs typeface="Arial" pitchFamily="34" charset="0"/>
            </a:endParaRPr>
          </a:p>
          <a:p>
            <a:pPr marL="488950" lvl="4" indent="-457200">
              <a:spcBef>
                <a:spcPts val="600"/>
              </a:spcBef>
              <a:buFont typeface="+mj-lt"/>
              <a:buAutoNum type="arabicPeriod"/>
            </a:pPr>
            <a:endParaRPr lang="es-ES_tradnl" sz="2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5 Rectángulo"/>
          <p:cNvSpPr/>
          <p:nvPr/>
        </p:nvSpPr>
        <p:spPr>
          <a:xfrm>
            <a:off x="597794" y="1140074"/>
            <a:ext cx="3995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s-MX" sz="2800" b="1" kern="0" dirty="0">
                <a:latin typeface="Arial" pitchFamily="34" charset="0"/>
                <a:cs typeface="Arial" pitchFamily="34" charset="0"/>
              </a:rPr>
              <a:t>Medidas de Seguridad</a:t>
            </a:r>
          </a:p>
        </p:txBody>
      </p:sp>
    </p:spTree>
    <p:extLst>
      <p:ext uri="{BB962C8B-B14F-4D97-AF65-F5344CB8AC3E}">
        <p14:creationId xmlns:p14="http://schemas.microsoft.com/office/powerpoint/2010/main" val="85276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8709" y="2385950"/>
            <a:ext cx="656293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</a:pPr>
            <a:r>
              <a:rPr lang="es-MX" sz="2800" b="1" dirty="0" smtClean="0">
                <a:latin typeface="Arial"/>
                <a:cs typeface="Arial"/>
              </a:rPr>
              <a:t>Unidades</a:t>
            </a:r>
          </a:p>
          <a:p>
            <a:pPr marL="514350" indent="-514350">
              <a:spcAft>
                <a:spcPct val="40000"/>
              </a:spcAft>
              <a:buFont typeface="+mj-lt"/>
              <a:buAutoNum type="arabicPeriod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ASPECTOS INTRODUCTORIOS GENERALES</a:t>
            </a:r>
          </a:p>
          <a:p>
            <a:pPr marL="514350" indent="-514350">
              <a:spcAft>
                <a:spcPct val="40000"/>
              </a:spcAft>
              <a:buFont typeface="+mj-lt"/>
              <a:buAutoNum type="arabicPeriod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ACCIONES ADMINISTRATIVAS SIPA</a:t>
            </a:r>
          </a:p>
          <a:p>
            <a:pPr marL="514350" indent="-514350">
              <a:spcAft>
                <a:spcPct val="40000"/>
              </a:spcAft>
              <a:buFont typeface="+mj-lt"/>
              <a:buAutoNum type="arabicPeriod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ACCIONES IMPORTANTES EN MATERIA DE SIPA</a:t>
            </a:r>
          </a:p>
          <a:p>
            <a:pPr marL="514350" indent="-514350">
              <a:spcAft>
                <a:spcPct val="40000"/>
              </a:spcAft>
              <a:buFont typeface="+mj-lt"/>
              <a:buAutoNum type="arabicPeriod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COMBATE Y PREVENCION DE INCENDIOS</a:t>
            </a:r>
          </a:p>
          <a:p>
            <a:pPr marL="514350" indent="-514350">
              <a:spcAft>
                <a:spcPct val="40000"/>
              </a:spcAft>
              <a:buFont typeface="+mj-lt"/>
              <a:buAutoNum type="arabicPeriod"/>
            </a:pPr>
            <a:r>
              <a:rPr lang="es-MX" b="1" dirty="0" smtClean="0">
                <a:latin typeface="Arial" pitchFamily="34" charset="0"/>
                <a:cs typeface="Arial" pitchFamily="34" charset="0"/>
              </a:rPr>
              <a:t>TEMAS COMPLEMENTARIOS EN MATERIA DE SIPA</a:t>
            </a:r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8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01555" y="1077125"/>
            <a:ext cx="6562934" cy="557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40000"/>
              </a:spcAft>
            </a:pPr>
            <a:r>
              <a:rPr lang="es-MX" sz="2800" b="1" dirty="0" smtClean="0">
                <a:latin typeface="Arial"/>
                <a:cs typeface="Arial"/>
              </a:rPr>
              <a:t>Acuerdos generales del curso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Criterios de evaluación 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Respetar los horarios de inicio y retorno.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Respetar la diversidad de conocimientos y experiencias.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Hablar uno a la vez.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Todas las preguntas son importantes.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No ser redundante.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No quedarse con dudas sobre el contenido presentado.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Mantener el celular/Eq. Electrónicos alternos apagados.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Evitar salir de la sala.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No es permitido fumar en la sala.</a:t>
            </a:r>
          </a:p>
          <a:p>
            <a:pPr>
              <a:lnSpc>
                <a:spcPct val="80000"/>
              </a:lnSpc>
              <a:spcBef>
                <a:spcPct val="100000"/>
              </a:spcBef>
              <a:buClr>
                <a:srgbClr val="CC0000"/>
              </a:buClr>
              <a:buSzPct val="70000"/>
              <a:buFont typeface="Wingdings" pitchFamily="2" charset="2"/>
              <a:buChar char="•"/>
            </a:pPr>
            <a:r>
              <a:rPr lang="es-VE" sz="1600" b="1" dirty="0" smtClean="0">
                <a:latin typeface="Arial"/>
                <a:cs typeface="Arial"/>
              </a:rPr>
              <a:t> Participación activa de todos en los ejercicios.</a:t>
            </a:r>
            <a:r>
              <a:rPr lang="es-ES" sz="1600" dirty="0" smtClean="0">
                <a:latin typeface="Arial"/>
                <a:cs typeface="Arial"/>
              </a:rPr>
              <a:t> 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7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7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8709" y="1978760"/>
            <a:ext cx="6562934" cy="333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s-ES" sz="40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s-ES" sz="1600" b="1" dirty="0" smtClean="0">
                <a:solidFill>
                  <a:schemeClr val="bg1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" sz="1600" b="1" dirty="0">
                <a:solidFill>
                  <a:schemeClr val="bg1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participantes al finalizar del curso obtendrán los principios y fundamentos básicos en materia de seguridad, salud y protección ambiental, para desarrollar practicas seguras de trabajo en instalaciones petroleras, direccionadas a la prevención de accidentes y a la integración de una cultura sobresaliente de Seguridad industrial y Protección del medio ambiente. </a:t>
            </a:r>
            <a:endParaRPr lang="es-ES" sz="1600" b="1" dirty="0">
              <a:solidFill>
                <a:schemeClr val="bg1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5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8709" y="1978760"/>
            <a:ext cx="65629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es-ES" sz="40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es-ES" sz="4000" b="1" dirty="0" smtClean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ásico de seguridad</a:t>
            </a:r>
            <a:endParaRPr lang="es-ES" sz="4000" b="1" dirty="0">
              <a:solidFill>
                <a:schemeClr val="bg1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1600" dirty="0" smtClean="0">
                <a:latin typeface="Arial" pitchFamily="34" charset="0"/>
                <a:cs typeface="Arial" pitchFamily="34" charset="0"/>
              </a:rPr>
              <a:t>Es una disciplina que establece normas preventivas con el fin de evitar Accidentes y Enfermedades Ocupacionales-Profesionales, causados por los diferentes tipos de agentes.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7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40639" y="2951639"/>
            <a:ext cx="4558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dirty="0" smtClean="0"/>
              <a:t>La palabra petróleo viene del latín </a:t>
            </a:r>
            <a:r>
              <a:rPr lang="es-ES_tradnl" dirty="0" err="1" smtClean="0"/>
              <a:t>petroleum</a:t>
            </a:r>
            <a:r>
              <a:rPr lang="es-ES_tradnl" dirty="0" smtClean="0"/>
              <a:t> (petra-piedra) y </a:t>
            </a:r>
            <a:r>
              <a:rPr lang="es-ES_tradnl" dirty="0" err="1" smtClean="0"/>
              <a:t>oleum</a:t>
            </a:r>
            <a:r>
              <a:rPr lang="es-ES_tradnl" dirty="0" smtClean="0"/>
              <a:t> (aceite) que significa aceite de piedra. </a:t>
            </a:r>
          </a:p>
          <a:p>
            <a:pPr algn="just"/>
            <a:endParaRPr lang="es-ES_tradnl" dirty="0" smtClean="0"/>
          </a:p>
          <a:p>
            <a:pPr algn="just"/>
            <a:r>
              <a:rPr lang="es-ES_tradnl" dirty="0" smtClean="0"/>
              <a:t>El petróleo es resultado de la descomposición de materia orgánica acumulada en cuencas marinas y lacustres. </a:t>
            </a:r>
            <a:endParaRPr lang="es-ES_tradnl" dirty="0"/>
          </a:p>
        </p:txBody>
      </p:sp>
      <p:sp>
        <p:nvSpPr>
          <p:cNvPr id="3" name="Rectángulo 2"/>
          <p:cNvSpPr/>
          <p:nvPr/>
        </p:nvSpPr>
        <p:spPr>
          <a:xfrm>
            <a:off x="4040639" y="1708833"/>
            <a:ext cx="48101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 smtClean="0">
                <a:latin typeface="Arial"/>
                <a:cs typeface="Arial"/>
              </a:rPr>
              <a:t>Antecedentes históricos de la industria petrolera</a:t>
            </a:r>
            <a:endParaRPr lang="is-I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890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273</Words>
  <Application>Microsoft Macintosh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 Be Corporativo</dc:creator>
  <cp:lastModifiedBy>To Be Corporativo</cp:lastModifiedBy>
  <cp:revision>9</cp:revision>
  <dcterms:created xsi:type="dcterms:W3CDTF">2015-12-30T18:37:58Z</dcterms:created>
  <dcterms:modified xsi:type="dcterms:W3CDTF">2015-12-30T19:50:54Z</dcterms:modified>
</cp:coreProperties>
</file>