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5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65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96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2000">
                <a:latin typeface="TeXGyreHeros"/>
              </a:rPr>
              <a:t>Cliquez pour modifier le format des notes</a:t>
            </a:r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32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1400">
                <a:latin typeface="Times New Roman"/>
              </a:rPr>
              <a:t>&lt;en-tête&gt;</a:t>
            </a:r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dt"/>
          </p:nvPr>
        </p:nvSpPr>
        <p:spPr>
          <a:xfrm>
            <a:off x="4279320" y="0"/>
            <a:ext cx="328032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fr-FR" sz="1400">
                <a:latin typeface="Times New Roman"/>
              </a:rPr>
              <a:t>&lt;date/heure&gt;</a:t>
            </a:r>
            <a:endParaRPr/>
          </a:p>
        </p:txBody>
      </p:sp>
      <p:sp>
        <p:nvSpPr>
          <p:cNvPr id="116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32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fr-FR" sz="1400">
                <a:latin typeface="Times New Roman"/>
              </a:rPr>
              <a:t>&lt;pied de page&gt;</a:t>
            </a:r>
            <a:endParaRPr/>
          </a:p>
        </p:txBody>
      </p:sp>
      <p:sp>
        <p:nvSpPr>
          <p:cNvPr id="117" name="PlaceHolder 5"/>
          <p:cNvSpPr>
            <a:spLocks noGrp="1"/>
          </p:cNvSpPr>
          <p:nvPr>
            <p:ph type="sldNum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1A494233-0848-4E3F-BFE1-9B43B0926B49}" type="slidenum">
              <a:rPr lang="fr-FR" sz="1400">
                <a:latin typeface="Times New Roman"/>
              </a:rPr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6249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B6F9011C-3ACC-4B19-9C8C-67B9D9A11823}" type="slidenum">
              <a:rPr lang="fr-FR" sz="1200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58C61018-658B-4D2D-AB86-77C7FD6FEBB0}" type="slidenum">
              <a:rPr lang="fr-FR" sz="1200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049040" y="2565360"/>
            <a:ext cx="7051680" cy="982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049040" y="2565360"/>
            <a:ext cx="7051680" cy="982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049040" y="2565360"/>
            <a:ext cx="7051680" cy="982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6" name="Image 35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37" name="Imag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049040" y="2565360"/>
            <a:ext cx="7051680" cy="982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049040" y="2565360"/>
            <a:ext cx="7051680" cy="982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049040" y="2565360"/>
            <a:ext cx="7051680" cy="982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049040" y="2565360"/>
            <a:ext cx="7051680" cy="982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1049040" y="2565360"/>
            <a:ext cx="7051680" cy="4555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049040" y="2565360"/>
            <a:ext cx="7051680" cy="982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049040" y="2565360"/>
            <a:ext cx="7051680" cy="982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049040" y="2565360"/>
            <a:ext cx="7051680" cy="982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049040" y="2565360"/>
            <a:ext cx="7051680" cy="982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049040" y="2565360"/>
            <a:ext cx="7051680" cy="982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049040" y="2565360"/>
            <a:ext cx="7051680" cy="982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049040" y="2565360"/>
            <a:ext cx="7051680" cy="982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3" name="Image 72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74" name="Image 73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049040" y="2565360"/>
            <a:ext cx="7051680" cy="982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049040" y="2565360"/>
            <a:ext cx="7051680" cy="982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049040" y="2565360"/>
            <a:ext cx="7051680" cy="982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049040" y="2565360"/>
            <a:ext cx="7051680" cy="982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049040" y="2565360"/>
            <a:ext cx="7051680" cy="982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1049040" y="2565360"/>
            <a:ext cx="7051680" cy="4555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049040" y="2565360"/>
            <a:ext cx="7051680" cy="982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049040" y="2565360"/>
            <a:ext cx="7051680" cy="982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049040" y="2565360"/>
            <a:ext cx="7051680" cy="982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049040" y="2565360"/>
            <a:ext cx="7051680" cy="982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049040" y="2565360"/>
            <a:ext cx="7051680" cy="982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049040" y="2565360"/>
            <a:ext cx="7051680" cy="982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11" name="Image 110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112" name="Image 111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049040" y="2565360"/>
            <a:ext cx="7051680" cy="982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49040" y="2565360"/>
            <a:ext cx="7051680" cy="982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1049040" y="2565360"/>
            <a:ext cx="7051680" cy="4555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049040" y="2565360"/>
            <a:ext cx="7051680" cy="982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049040" y="2565360"/>
            <a:ext cx="7051680" cy="982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049040" y="2565360"/>
            <a:ext cx="7051680" cy="982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1005480" y="6408720"/>
            <a:ext cx="2795400" cy="186840"/>
          </a:xfrm>
          <a:prstGeom prst="rect">
            <a:avLst/>
          </a:prstGeom>
          <a:noFill/>
          <a:ln>
            <a:noFill/>
          </a:ln>
        </p:spPr>
        <p:txBody>
          <a:bodyPr wrap="none" lIns="0" tIns="45000" rIns="0" bIns="45000"/>
          <a:lstStyle/>
          <a:p>
            <a:pPr>
              <a:lnSpc>
                <a:spcPct val="100000"/>
              </a:lnSpc>
            </a:pPr>
            <a:r>
              <a:rPr lang="fr-FR" sz="1000">
                <a:solidFill>
                  <a:srgbClr val="808080"/>
                </a:solidFill>
                <a:latin typeface="Helvetica 55 Roman"/>
              </a:rPr>
              <a:t>interne France Télécom - Orange</a:t>
            </a:r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title"/>
          </p:nvPr>
        </p:nvSpPr>
        <p:spPr>
          <a:xfrm>
            <a:off x="1043640" y="1772640"/>
            <a:ext cx="7057080" cy="9356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fr-FR" sz="6600">
                <a:solidFill>
                  <a:srgbClr val="FF6600"/>
                </a:solidFill>
                <a:latin typeface="Helvetica 35 Thin"/>
              </a:rPr>
              <a:t>Cliquez pour éditer le format du texte-titremodifiez le texte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1043640" y="2714760"/>
            <a:ext cx="7054920" cy="9356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fr-FR" sz="6600">
                <a:solidFill>
                  <a:srgbClr val="000000"/>
                </a:solidFill>
                <a:latin typeface="Helvetica 35 Thin"/>
              </a:rPr>
              <a:t>Cliquez pour éditer le format du plan de texte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6600">
                <a:solidFill>
                  <a:srgbClr val="000000"/>
                </a:solidFill>
                <a:latin typeface="Helvetica 35 Thin"/>
              </a:rPr>
              <a:t>Second niveau de plan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 sz="6600">
                <a:solidFill>
                  <a:srgbClr val="000000"/>
                </a:solidFill>
                <a:latin typeface="Helvetica 35 Thin"/>
              </a:rPr>
              <a:t>Troisième niveau de plan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 sz="6600">
                <a:solidFill>
                  <a:srgbClr val="000000"/>
                </a:solidFill>
                <a:latin typeface="Helvetica 35 Thin"/>
              </a:rPr>
              <a:t>Quatrième niveau de plan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 sz="6600">
                <a:solidFill>
                  <a:srgbClr val="000000"/>
                </a:solidFill>
                <a:latin typeface="Helvetica 35 Thin"/>
              </a:rPr>
              <a:t>Cinquième niveau de plan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6600">
                <a:solidFill>
                  <a:srgbClr val="000000"/>
                </a:solidFill>
                <a:latin typeface="Helvetica 35 Thin"/>
              </a:rPr>
              <a:t>Sixième niveau de plan</a:t>
            </a:r>
            <a:endParaRPr/>
          </a:p>
          <a:p>
            <a:pPr>
              <a:lnSpc>
                <a:spcPct val="100000"/>
              </a:lnSpc>
            </a:pPr>
            <a:r>
              <a:rPr lang="fr-FR" sz="6600">
                <a:solidFill>
                  <a:srgbClr val="000000"/>
                </a:solidFill>
                <a:latin typeface="Helvetica 35 Thin"/>
              </a:rPr>
              <a:t>Septième niveau de planusage interne</a:t>
            </a:r>
            <a:endParaRPr/>
          </a:p>
        </p:txBody>
      </p:sp>
      <p:pic>
        <p:nvPicPr>
          <p:cNvPr id="3" name="Picture 28"/>
          <p:cNvPicPr/>
          <p:nvPr/>
        </p:nvPicPr>
        <p:blipFill>
          <a:blip r:embed="rId14"/>
          <a:stretch>
            <a:fillRect/>
          </a:stretch>
        </p:blipFill>
        <p:spPr>
          <a:xfrm>
            <a:off x="8101080" y="5877000"/>
            <a:ext cx="718920" cy="71892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1005480" y="6408720"/>
            <a:ext cx="2795400" cy="186840"/>
          </a:xfrm>
          <a:prstGeom prst="rect">
            <a:avLst/>
          </a:prstGeom>
          <a:noFill/>
          <a:ln>
            <a:noFill/>
          </a:ln>
        </p:spPr>
        <p:txBody>
          <a:bodyPr wrap="none" lIns="0" tIns="45000" rIns="0" bIns="45000"/>
          <a:lstStyle/>
          <a:p>
            <a:pPr>
              <a:lnSpc>
                <a:spcPct val="100000"/>
              </a:lnSpc>
            </a:pPr>
            <a:r>
              <a:rPr lang="fr-FR" sz="1000">
                <a:solidFill>
                  <a:srgbClr val="808080"/>
                </a:solidFill>
                <a:latin typeface="Helvetica 55 Roman"/>
              </a:rPr>
              <a:t>interne France Télécom - Orange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title"/>
          </p:nvPr>
        </p:nvSpPr>
        <p:spPr>
          <a:xfrm>
            <a:off x="1016280" y="403200"/>
            <a:ext cx="7084440" cy="982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fr-FR" sz="2400">
                <a:solidFill>
                  <a:srgbClr val="FF6600"/>
                </a:solidFill>
                <a:latin typeface="Helvetica 65 Medium"/>
              </a:rPr>
              <a:t>Cliquez pour éditer le format du texte-titrediapositive avec puces</a:t>
            </a:r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1042920" y="1773360"/>
            <a:ext cx="7057800" cy="388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fr-FR">
                <a:solidFill>
                  <a:srgbClr val="000000"/>
                </a:solidFill>
                <a:latin typeface="Helvetica 55 Roman"/>
              </a:rPr>
              <a:t>Cliquez pour éditer le format du plan de texte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>
                <a:solidFill>
                  <a:srgbClr val="000000"/>
                </a:solidFill>
                <a:latin typeface="Helvetica 55 Roman"/>
              </a:rPr>
              <a:t>Second niveau de plan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>
                <a:solidFill>
                  <a:srgbClr val="000000"/>
                </a:solidFill>
                <a:latin typeface="Helvetica 55 Roman"/>
              </a:rPr>
              <a:t>Troisième niveau de plan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>
                <a:solidFill>
                  <a:srgbClr val="000000"/>
                </a:solidFill>
                <a:latin typeface="Helvetica 55 Roman"/>
              </a:rPr>
              <a:t>Quatrième niveau de plan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>
                <a:solidFill>
                  <a:srgbClr val="000000"/>
                </a:solidFill>
                <a:latin typeface="Helvetica 55 Roman"/>
              </a:rPr>
              <a:t>Cinquième niveau de plan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>
                <a:solidFill>
                  <a:srgbClr val="000000"/>
                </a:solidFill>
                <a:latin typeface="Helvetica 55 Roman"/>
              </a:rPr>
              <a:t>Sixième niveau de plan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fr-FR">
                <a:solidFill>
                  <a:srgbClr val="000000"/>
                </a:solidFill>
                <a:latin typeface="Helvetica 55 Roman"/>
              </a:rPr>
              <a:t>Septième niveau de planle texte courant s’écrit ici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fr-FR">
                <a:solidFill>
                  <a:srgbClr val="000000"/>
                </a:solidFill>
                <a:latin typeface="Helvetica 55 Roman"/>
              </a:rPr>
              <a:t>le texte courant s’écrit ici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fr-FR">
                <a:solidFill>
                  <a:srgbClr val="000000"/>
                </a:solidFill>
                <a:latin typeface="Helvetica 55 Roman"/>
              </a:rPr>
              <a:t>le texte courant s’écrit ici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fr-FR">
                <a:solidFill>
                  <a:srgbClr val="000000"/>
                </a:solidFill>
                <a:latin typeface="Helvetica 55 Roman"/>
              </a:rPr>
              <a:t>le texte courant s’écrit ici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1005480" y="6408720"/>
            <a:ext cx="2795400" cy="186840"/>
          </a:xfrm>
          <a:prstGeom prst="rect">
            <a:avLst/>
          </a:prstGeom>
          <a:noFill/>
          <a:ln>
            <a:noFill/>
          </a:ln>
        </p:spPr>
        <p:txBody>
          <a:bodyPr wrap="none" lIns="0" tIns="45000" rIns="0" bIns="45000"/>
          <a:lstStyle/>
          <a:p>
            <a:pPr>
              <a:lnSpc>
                <a:spcPct val="100000"/>
              </a:lnSpc>
            </a:pPr>
            <a:r>
              <a:rPr lang="fr-FR" sz="1000">
                <a:solidFill>
                  <a:srgbClr val="808080"/>
                </a:solidFill>
                <a:latin typeface="Helvetica 55 Roman"/>
              </a:rPr>
              <a:t>interne France Télécom - Orange</a:t>
            </a:r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title"/>
          </p:nvPr>
        </p:nvSpPr>
        <p:spPr>
          <a:xfrm>
            <a:off x="1049040" y="2565360"/>
            <a:ext cx="7051680" cy="982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fr-FR" sz="6600">
                <a:solidFill>
                  <a:srgbClr val="FF6600"/>
                </a:solidFill>
                <a:latin typeface="Helvetica 35 Thin"/>
              </a:rPr>
              <a:t>Cliquez pour éditer le format du texte-titrevos remerciements</a:t>
            </a:r>
            <a:endParaRPr/>
          </a:p>
        </p:txBody>
      </p:sp>
      <p:pic>
        <p:nvPicPr>
          <p:cNvPr id="77" name="Picture 28"/>
          <p:cNvPicPr/>
          <p:nvPr/>
        </p:nvPicPr>
        <p:blipFill>
          <a:blip r:embed="rId14"/>
          <a:stretch>
            <a:fillRect/>
          </a:stretch>
        </p:blipFill>
        <p:spPr>
          <a:xfrm>
            <a:off x="8101080" y="5877000"/>
            <a:ext cx="718920" cy="718920"/>
          </a:xfrm>
          <a:prstGeom prst="rect">
            <a:avLst/>
          </a:prstGeom>
          <a:ln>
            <a:noFill/>
          </a:ln>
        </p:spPr>
      </p:pic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fr-FR">
                <a:latin typeface="Helvetica 55 Roman"/>
              </a:rPr>
              <a:t>Cliquez pour éditer le format du plan de texte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1600">
                <a:latin typeface="Helvetica 55 Roman"/>
              </a:rPr>
              <a:t>Second niveau de plan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 sz="1600">
                <a:latin typeface="Helvetica 55 Roman"/>
              </a:rPr>
              <a:t>Troisième niveau de plan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 sz="1600">
                <a:latin typeface="Helvetica 55 Roman"/>
              </a:rPr>
              <a:t>Quatrième niveau de plan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 sz="2000">
                <a:latin typeface="Helvetica 55 Roman"/>
              </a:rPr>
              <a:t>Cinquième niveau de plan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2000">
                <a:latin typeface="Helvetica 55 Roman"/>
              </a:rPr>
              <a:t>Sixième niveau de plan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 sz="2000">
                <a:latin typeface="Helvetica 55 Roman"/>
              </a:rPr>
              <a:t>Septième niveau de plan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1043640" y="1772640"/>
            <a:ext cx="7057080" cy="9356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fr-FR" sz="6600">
                <a:solidFill>
                  <a:srgbClr val="FF6600"/>
                </a:solidFill>
                <a:latin typeface="Helvetica 35 Thin"/>
              </a:rPr>
              <a:t>Fil Rouge 2016</a:t>
            </a:r>
            <a:endParaRPr/>
          </a:p>
        </p:txBody>
      </p:sp>
      <p:sp>
        <p:nvSpPr>
          <p:cNvPr id="119" name="TextShape 2"/>
          <p:cNvSpPr txBox="1"/>
          <p:nvPr/>
        </p:nvSpPr>
        <p:spPr>
          <a:xfrm>
            <a:off x="1013040" y="4393800"/>
            <a:ext cx="7084440" cy="5468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Helvetica 55 Roman"/>
              </a:rPr>
              <a:t>DUTKIEWICZ – OLIVE - VOGEL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YSOX7504\Desktop\USB\CoursUTC\Fil rouge\filrouge1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408"/>
            <a:ext cx="9144000" cy="6809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Shape 1"/>
          <p:cNvSpPr txBox="1"/>
          <p:nvPr/>
        </p:nvSpPr>
        <p:spPr>
          <a:xfrm>
            <a:off x="6156176" y="404640"/>
            <a:ext cx="2304256" cy="4316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fr-FR" sz="2000" dirty="0" smtClean="0">
                <a:solidFill>
                  <a:srgbClr val="FF6600"/>
                </a:solidFill>
                <a:latin typeface="Helvetica 65 Medium"/>
              </a:rPr>
              <a:t>RESUMONS …</a:t>
            </a:r>
            <a:endParaRPr dirty="0"/>
          </a:p>
        </p:txBody>
      </p:sp>
      <p:sp>
        <p:nvSpPr>
          <p:cNvPr id="4" name="TextShape 1"/>
          <p:cNvSpPr txBox="1"/>
          <p:nvPr/>
        </p:nvSpPr>
        <p:spPr>
          <a:xfrm>
            <a:off x="2198452" y="2392490"/>
            <a:ext cx="4747096" cy="2304256"/>
          </a:xfrm>
          <a:prstGeom prst="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lIns="0" tIns="0" rIns="0" bIns="0"/>
          <a:lstStyle/>
          <a:p>
            <a:r>
              <a:rPr lang="fr-FR" sz="15000" dirty="0">
                <a:solidFill>
                  <a:schemeClr val="accent6">
                    <a:lumMod val="75000"/>
                  </a:schemeClr>
                </a:solidFill>
                <a:latin typeface="Helvetica 55 Roman"/>
              </a:rPr>
              <a:t>Merci</a:t>
            </a:r>
            <a:endParaRPr sz="15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535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1049040" y="2565360"/>
            <a:ext cx="7051680" cy="9824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6600" dirty="0">
                <a:latin typeface="Helvetica 55 Roman"/>
              </a:rPr>
              <a:t>Merci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1016280" y="403200"/>
            <a:ext cx="7084440" cy="98244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fr-FR" sz="2000">
                <a:solidFill>
                  <a:srgbClr val="FF6600"/>
                </a:solidFill>
                <a:latin typeface="Helvetica 65 Medium"/>
              </a:rPr>
              <a:t>Phase 1 : Terminal – client/serveur</a:t>
            </a:r>
            <a:endParaRPr/>
          </a:p>
        </p:txBody>
      </p:sp>
      <p:pic>
        <p:nvPicPr>
          <p:cNvPr id="122" name="Image 121"/>
          <p:cNvPicPr/>
          <p:nvPr/>
        </p:nvPicPr>
        <p:blipFill>
          <a:blip r:embed="rId2"/>
          <a:stretch>
            <a:fillRect/>
          </a:stretch>
        </p:blipFill>
        <p:spPr>
          <a:xfrm>
            <a:off x="4659120" y="1512000"/>
            <a:ext cx="3444120" cy="3888000"/>
          </a:xfrm>
          <a:prstGeom prst="rect">
            <a:avLst/>
          </a:prstGeom>
          <a:ln>
            <a:noFill/>
          </a:ln>
        </p:spPr>
      </p:pic>
      <p:sp>
        <p:nvSpPr>
          <p:cNvPr id="5" name="CustomShape 3"/>
          <p:cNvSpPr/>
          <p:nvPr/>
        </p:nvSpPr>
        <p:spPr>
          <a:xfrm>
            <a:off x="755576" y="1700808"/>
            <a:ext cx="3168352" cy="352839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fr-FR" i="1" dirty="0" smtClean="0">
                <a:solidFill>
                  <a:srgbClr val="000000"/>
                </a:solidFill>
                <a:latin typeface="Helvetica 55 Roman"/>
              </a:rPr>
              <a:t>    gestion d'un pool de fork jusqu'à 5 clients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fr-FR" i="1" dirty="0" smtClean="0">
                <a:solidFill>
                  <a:srgbClr val="000000"/>
                </a:solidFill>
                <a:latin typeface="Helvetica 55 Roman"/>
              </a:rPr>
              <a:t>    ordres synchrones bien géré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fr-FR" i="1" dirty="0" smtClean="0">
                <a:solidFill>
                  <a:srgbClr val="000000"/>
                </a:solidFill>
                <a:latin typeface="Helvetica 55 Roman"/>
              </a:rPr>
              <a:t>    fil d'attente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fr-FR" i="1" dirty="0" smtClean="0">
                <a:solidFill>
                  <a:srgbClr val="000000"/>
                </a:solidFill>
                <a:latin typeface="Helvetica 55 Roman"/>
              </a:rPr>
              <a:t>    pas de limite dans la taille des fichiers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fr-FR" i="1" dirty="0" smtClean="0">
                <a:solidFill>
                  <a:srgbClr val="000000"/>
                </a:solidFill>
                <a:latin typeface="Helvetica 55 Roman"/>
              </a:rPr>
              <a:t>    menu et référentiels indépendants du code</a:t>
            </a:r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971640" y="404640"/>
            <a:ext cx="7084440" cy="4316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fr-FR" sz="2000">
                <a:solidFill>
                  <a:srgbClr val="FF6600"/>
                </a:solidFill>
                <a:latin typeface="Helvetica 65 Medium"/>
              </a:rPr>
              <a:t>Phase 2 : Structuration HTML et shell scripts</a:t>
            </a:r>
            <a:endParaRPr/>
          </a:p>
        </p:txBody>
      </p:sp>
      <p:pic>
        <p:nvPicPr>
          <p:cNvPr id="124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818640" y="2376000"/>
            <a:ext cx="2742840" cy="2095200"/>
          </a:xfrm>
          <a:prstGeom prst="rect">
            <a:avLst/>
          </a:prstGeom>
          <a:ln w="9360">
            <a:solidFill>
              <a:srgbClr val="FF6600"/>
            </a:solidFill>
            <a:miter/>
          </a:ln>
        </p:spPr>
      </p:pic>
      <p:pic>
        <p:nvPicPr>
          <p:cNvPr id="125" name="Picture 3"/>
          <p:cNvPicPr/>
          <p:nvPr/>
        </p:nvPicPr>
        <p:blipFill>
          <a:blip r:embed="rId4"/>
          <a:stretch>
            <a:fillRect/>
          </a:stretch>
        </p:blipFill>
        <p:spPr>
          <a:xfrm>
            <a:off x="4724280" y="4300920"/>
            <a:ext cx="2580840" cy="1914120"/>
          </a:xfrm>
          <a:prstGeom prst="rect">
            <a:avLst/>
          </a:prstGeom>
          <a:ln w="9360">
            <a:solidFill>
              <a:srgbClr val="FF6600"/>
            </a:solidFill>
            <a:miter/>
          </a:ln>
        </p:spPr>
      </p:pic>
      <p:sp>
        <p:nvSpPr>
          <p:cNvPr id="126" name="CustomShape 2"/>
          <p:cNvSpPr/>
          <p:nvPr/>
        </p:nvSpPr>
        <p:spPr>
          <a:xfrm rot="1014000">
            <a:off x="2836080" y="4013280"/>
            <a:ext cx="1450800" cy="503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6600"/>
          </a:solidFill>
          <a:ln w="25560">
            <a:solidFill>
              <a:srgbClr val="BC4B00"/>
            </a:solidFill>
            <a:round/>
          </a:ln>
        </p:spPr>
      </p:sp>
      <p:sp>
        <p:nvSpPr>
          <p:cNvPr id="127" name="CustomShape 3"/>
          <p:cNvSpPr/>
          <p:nvPr/>
        </p:nvSpPr>
        <p:spPr>
          <a:xfrm>
            <a:off x="4212000" y="1513440"/>
            <a:ext cx="4536000" cy="1461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fr-FR" i="1" dirty="0">
                <a:solidFill>
                  <a:srgbClr val="000000"/>
                </a:solidFill>
                <a:latin typeface="Helvetica 55 Roman"/>
              </a:rPr>
              <a:t>Le script effectue les opérations: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fr-FR" i="1" dirty="0">
                <a:solidFill>
                  <a:srgbClr val="000000"/>
                </a:solidFill>
                <a:latin typeface="Helvetica 55 Roman"/>
              </a:rPr>
              <a:t>repérage des .</a:t>
            </a:r>
            <a:r>
              <a:rPr lang="fr-FR" i="1" dirty="0" err="1">
                <a:solidFill>
                  <a:srgbClr val="000000"/>
                </a:solidFill>
                <a:latin typeface="Helvetica 55 Roman"/>
              </a:rPr>
              <a:t>txt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fr-FR" i="1" dirty="0">
                <a:solidFill>
                  <a:srgbClr val="000000"/>
                </a:solidFill>
                <a:latin typeface="Helvetica 55 Roman"/>
              </a:rPr>
              <a:t>transcription en .html formatés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fr-FR" i="1" dirty="0">
                <a:solidFill>
                  <a:srgbClr val="000000"/>
                </a:solidFill>
                <a:latin typeface="Helvetica 55 Roman"/>
              </a:rPr>
              <a:t>création d’un index.html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28" name="CustomShape 4"/>
          <p:cNvSpPr/>
          <p:nvPr/>
        </p:nvSpPr>
        <p:spPr>
          <a:xfrm>
            <a:off x="1487520" y="1882800"/>
            <a:ext cx="139896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Helvetica 55 Roman"/>
              </a:rPr>
              <a:t>index.html</a:t>
            </a:r>
            <a:endParaRPr/>
          </a:p>
        </p:txBody>
      </p:sp>
      <p:sp>
        <p:nvSpPr>
          <p:cNvPr id="129" name="CustomShape 5"/>
          <p:cNvSpPr/>
          <p:nvPr/>
        </p:nvSpPr>
        <p:spPr>
          <a:xfrm>
            <a:off x="4885560" y="3813480"/>
            <a:ext cx="225828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Helvetica 55 Roman"/>
              </a:rPr>
              <a:t>fiche_produit.html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971640" y="404640"/>
            <a:ext cx="7084440" cy="4316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fr-FR" sz="2000">
                <a:solidFill>
                  <a:srgbClr val="FF6600"/>
                </a:solidFill>
                <a:latin typeface="Helvetica 65 Medium"/>
              </a:rPr>
              <a:t>Phase 3 : les produits gérés dans une base</a:t>
            </a:r>
            <a:endParaRPr/>
          </a:p>
        </p:txBody>
      </p:sp>
      <p:sp>
        <p:nvSpPr>
          <p:cNvPr id="131" name="CustomShape 2"/>
          <p:cNvSpPr/>
          <p:nvPr/>
        </p:nvSpPr>
        <p:spPr>
          <a:xfrm>
            <a:off x="323640" y="2021400"/>
            <a:ext cx="3995640" cy="26809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fr-FR" sz="1000" b="1" dirty="0">
                <a:solidFill>
                  <a:srgbClr val="0000FF"/>
                </a:solidFill>
                <a:latin typeface="Arial Unicode MS"/>
              </a:rPr>
              <a:t>CREATE</a:t>
            </a:r>
            <a:r>
              <a:rPr lang="fr-FR" sz="10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fr-FR" sz="1000" b="1" dirty="0">
                <a:solidFill>
                  <a:srgbClr val="0000FF"/>
                </a:solidFill>
                <a:latin typeface="Arial Unicode MS"/>
              </a:rPr>
              <a:t>TABLE</a:t>
            </a:r>
            <a:r>
              <a:rPr lang="fr-FR" sz="10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fr-FR" sz="1000" b="1" dirty="0">
                <a:solidFill>
                  <a:srgbClr val="0000FF"/>
                </a:solidFill>
                <a:latin typeface="Arial Unicode MS"/>
              </a:rPr>
              <a:t>IF</a:t>
            </a:r>
            <a:r>
              <a:rPr lang="fr-FR" sz="10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fr-FR" sz="1000" b="1" dirty="0">
                <a:solidFill>
                  <a:srgbClr val="0000FF"/>
                </a:solidFill>
                <a:latin typeface="Arial Unicode MS"/>
              </a:rPr>
              <a:t>NOT</a:t>
            </a:r>
            <a:r>
              <a:rPr lang="fr-FR" sz="10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fr-FR" sz="1000" dirty="0">
                <a:solidFill>
                  <a:srgbClr val="808080"/>
                </a:solidFill>
                <a:latin typeface="Arial Unicode MS"/>
              </a:rPr>
              <a:t>EXISTS</a:t>
            </a:r>
            <a:r>
              <a:rPr lang="fr-FR" sz="1000" dirty="0">
                <a:solidFill>
                  <a:srgbClr val="000000"/>
                </a:solidFill>
                <a:latin typeface="Arial Unicode MS"/>
              </a:rPr>
              <a:t> `</a:t>
            </a:r>
            <a:r>
              <a:rPr lang="fr-FR" sz="1000" dirty="0" err="1">
                <a:solidFill>
                  <a:srgbClr val="800000"/>
                </a:solidFill>
                <a:latin typeface="Arial Unicode MS"/>
              </a:rPr>
              <a:t>gestion_site</a:t>
            </a:r>
            <a:r>
              <a:rPr lang="fr-FR" sz="1000" dirty="0">
                <a:solidFill>
                  <a:srgbClr val="000000"/>
                </a:solidFill>
                <a:latin typeface="Arial Unicode MS"/>
              </a:rPr>
              <a:t>`;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fr-FR" sz="1000" b="1" dirty="0">
                <a:solidFill>
                  <a:srgbClr val="0000FF"/>
                </a:solidFill>
                <a:latin typeface="Arial Unicode MS"/>
              </a:rPr>
              <a:t>CREATE</a:t>
            </a:r>
            <a:r>
              <a:rPr lang="fr-FR" sz="10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fr-FR" sz="1000" b="1" dirty="0">
                <a:solidFill>
                  <a:srgbClr val="0000FF"/>
                </a:solidFill>
                <a:latin typeface="Arial Unicode MS"/>
              </a:rPr>
              <a:t>TABLE</a:t>
            </a:r>
            <a:r>
              <a:rPr lang="fr-FR" sz="10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fr-FR" sz="1000" b="1" dirty="0">
                <a:solidFill>
                  <a:srgbClr val="0000FF"/>
                </a:solidFill>
                <a:latin typeface="Arial Unicode MS"/>
              </a:rPr>
              <a:t>IF</a:t>
            </a:r>
            <a:r>
              <a:rPr lang="fr-FR" sz="10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fr-FR" sz="1000" b="1" dirty="0">
                <a:solidFill>
                  <a:srgbClr val="0000FF"/>
                </a:solidFill>
                <a:latin typeface="Arial Unicode MS"/>
              </a:rPr>
              <a:t>NOT</a:t>
            </a:r>
            <a:r>
              <a:rPr lang="fr-FR" sz="10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fr-FR" sz="1000" dirty="0">
                <a:solidFill>
                  <a:srgbClr val="808080"/>
                </a:solidFill>
                <a:latin typeface="Arial Unicode MS"/>
              </a:rPr>
              <a:t>EXISTS</a:t>
            </a:r>
            <a:r>
              <a:rPr lang="fr-FR" sz="1000" dirty="0">
                <a:solidFill>
                  <a:srgbClr val="000000"/>
                </a:solidFill>
                <a:latin typeface="Arial Unicode MS"/>
              </a:rPr>
              <a:t> `</a:t>
            </a:r>
            <a:r>
              <a:rPr lang="fr-FR" sz="1000" dirty="0">
                <a:solidFill>
                  <a:srgbClr val="800000"/>
                </a:solidFill>
                <a:latin typeface="Arial Unicode MS"/>
              </a:rPr>
              <a:t>produit</a:t>
            </a:r>
            <a:r>
              <a:rPr lang="fr-FR" sz="1000" dirty="0">
                <a:solidFill>
                  <a:srgbClr val="000000"/>
                </a:solidFill>
                <a:latin typeface="Arial Unicode MS"/>
              </a:rPr>
              <a:t>` ( </a:t>
            </a:r>
            <a:endParaRPr dirty="0"/>
          </a:p>
          <a:p>
            <a:pPr>
              <a:lnSpc>
                <a:spcPct val="100000"/>
              </a:lnSpc>
            </a:pPr>
            <a:r>
              <a:rPr lang="fr-FR" sz="1000" dirty="0">
                <a:solidFill>
                  <a:srgbClr val="000000"/>
                </a:solidFill>
                <a:latin typeface="Arial Unicode MS"/>
              </a:rPr>
              <a:t>`</a:t>
            </a:r>
            <a:r>
              <a:rPr lang="fr-FR" sz="1000" dirty="0" err="1">
                <a:solidFill>
                  <a:srgbClr val="800000"/>
                </a:solidFill>
                <a:latin typeface="Arial Unicode MS"/>
              </a:rPr>
              <a:t>code_prod</a:t>
            </a:r>
            <a:r>
              <a:rPr lang="fr-FR" sz="1000" dirty="0">
                <a:solidFill>
                  <a:srgbClr val="000000"/>
                </a:solidFill>
                <a:latin typeface="Arial Unicode MS"/>
              </a:rPr>
              <a:t>` </a:t>
            </a:r>
            <a:r>
              <a:rPr lang="fr-FR" sz="1000" dirty="0" err="1">
                <a:solidFill>
                  <a:srgbClr val="0000FF"/>
                </a:solidFill>
                <a:latin typeface="Arial Unicode MS"/>
              </a:rPr>
              <a:t>varchar</a:t>
            </a:r>
            <a:r>
              <a:rPr lang="fr-FR" sz="1000" dirty="0">
                <a:solidFill>
                  <a:srgbClr val="000000"/>
                </a:solidFill>
                <a:latin typeface="Arial Unicode MS"/>
              </a:rPr>
              <a:t>(</a:t>
            </a:r>
            <a:r>
              <a:rPr lang="fr-FR" sz="1000" dirty="0">
                <a:solidFill>
                  <a:srgbClr val="FF00FF"/>
                </a:solidFill>
                <a:latin typeface="Arial Unicode MS"/>
              </a:rPr>
              <a:t>10</a:t>
            </a:r>
            <a:r>
              <a:rPr lang="fr-FR" sz="1000" dirty="0">
                <a:solidFill>
                  <a:srgbClr val="000000"/>
                </a:solidFill>
                <a:latin typeface="Arial Unicode MS"/>
              </a:rPr>
              <a:t>) </a:t>
            </a:r>
            <a:r>
              <a:rPr lang="fr-FR" sz="1000" b="1" dirty="0">
                <a:solidFill>
                  <a:srgbClr val="0000FF"/>
                </a:solidFill>
                <a:latin typeface="Arial Unicode MS"/>
              </a:rPr>
              <a:t>NOT</a:t>
            </a:r>
            <a:r>
              <a:rPr lang="fr-FR" sz="10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fr-FR" sz="1000" b="1" dirty="0">
                <a:solidFill>
                  <a:srgbClr val="0000FF"/>
                </a:solidFill>
                <a:latin typeface="Arial Unicode MS"/>
              </a:rPr>
              <a:t>NULL</a:t>
            </a:r>
            <a:r>
              <a:rPr lang="fr-FR" sz="1000" dirty="0">
                <a:solidFill>
                  <a:srgbClr val="000000"/>
                </a:solidFill>
                <a:latin typeface="Arial Unicode MS"/>
              </a:rPr>
              <a:t>, </a:t>
            </a:r>
            <a:endParaRPr dirty="0"/>
          </a:p>
          <a:p>
            <a:pPr>
              <a:lnSpc>
                <a:spcPct val="100000"/>
              </a:lnSpc>
            </a:pPr>
            <a:r>
              <a:rPr lang="fr-FR" sz="1000" dirty="0">
                <a:solidFill>
                  <a:srgbClr val="000000"/>
                </a:solidFill>
                <a:latin typeface="Arial Unicode MS"/>
              </a:rPr>
              <a:t>`</a:t>
            </a:r>
            <a:r>
              <a:rPr lang="fr-FR" sz="1000" dirty="0" err="1">
                <a:solidFill>
                  <a:srgbClr val="800000"/>
                </a:solidFill>
                <a:latin typeface="Arial Unicode MS"/>
              </a:rPr>
              <a:t>lib_prod</a:t>
            </a:r>
            <a:r>
              <a:rPr lang="fr-FR" sz="1000" dirty="0">
                <a:solidFill>
                  <a:srgbClr val="000000"/>
                </a:solidFill>
                <a:latin typeface="Arial Unicode MS"/>
              </a:rPr>
              <a:t>` </a:t>
            </a:r>
            <a:r>
              <a:rPr lang="fr-FR" sz="1000" dirty="0" err="1">
                <a:solidFill>
                  <a:srgbClr val="0000FF"/>
                </a:solidFill>
                <a:latin typeface="Arial Unicode MS"/>
              </a:rPr>
              <a:t>varchar</a:t>
            </a:r>
            <a:r>
              <a:rPr lang="fr-FR" sz="1000" dirty="0">
                <a:solidFill>
                  <a:srgbClr val="000000"/>
                </a:solidFill>
                <a:latin typeface="Arial Unicode MS"/>
              </a:rPr>
              <a:t>(</a:t>
            </a:r>
            <a:r>
              <a:rPr lang="fr-FR" sz="1000" dirty="0">
                <a:solidFill>
                  <a:srgbClr val="FF00FF"/>
                </a:solidFill>
                <a:latin typeface="Arial Unicode MS"/>
              </a:rPr>
              <a:t>50</a:t>
            </a:r>
            <a:r>
              <a:rPr lang="fr-FR" sz="1000" dirty="0">
                <a:solidFill>
                  <a:srgbClr val="000000"/>
                </a:solidFill>
                <a:latin typeface="Arial Unicode MS"/>
              </a:rPr>
              <a:t>) </a:t>
            </a:r>
            <a:r>
              <a:rPr lang="fr-FR" sz="1000" b="1" dirty="0">
                <a:solidFill>
                  <a:srgbClr val="0000FF"/>
                </a:solidFill>
                <a:latin typeface="Arial Unicode MS"/>
              </a:rPr>
              <a:t>NOT</a:t>
            </a:r>
            <a:r>
              <a:rPr lang="fr-FR" sz="10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fr-FR" sz="1000" b="1" dirty="0">
                <a:solidFill>
                  <a:srgbClr val="0000FF"/>
                </a:solidFill>
                <a:latin typeface="Arial Unicode MS"/>
              </a:rPr>
              <a:t>NULL</a:t>
            </a:r>
            <a:r>
              <a:rPr lang="fr-FR" sz="1000" dirty="0">
                <a:solidFill>
                  <a:srgbClr val="000000"/>
                </a:solidFill>
                <a:latin typeface="Arial Unicode MS"/>
              </a:rPr>
              <a:t>,</a:t>
            </a:r>
            <a:endParaRPr dirty="0"/>
          </a:p>
          <a:p>
            <a:pPr>
              <a:lnSpc>
                <a:spcPct val="100000"/>
              </a:lnSpc>
            </a:pPr>
            <a:r>
              <a:rPr lang="fr-FR" sz="1000" dirty="0">
                <a:solidFill>
                  <a:srgbClr val="000000"/>
                </a:solidFill>
                <a:latin typeface="Arial Unicode MS"/>
              </a:rPr>
              <a:t> `</a:t>
            </a:r>
            <a:r>
              <a:rPr lang="fr-FR" sz="1000" dirty="0" err="1">
                <a:solidFill>
                  <a:srgbClr val="800000"/>
                </a:solidFill>
                <a:latin typeface="Arial Unicode MS"/>
              </a:rPr>
              <a:t>desc_court</a:t>
            </a:r>
            <a:r>
              <a:rPr lang="fr-FR" sz="1000" dirty="0">
                <a:solidFill>
                  <a:srgbClr val="000000"/>
                </a:solidFill>
                <a:latin typeface="Arial Unicode MS"/>
              </a:rPr>
              <a:t>` </a:t>
            </a:r>
            <a:r>
              <a:rPr lang="fr-FR" sz="1000" dirty="0" err="1">
                <a:solidFill>
                  <a:srgbClr val="0000FF"/>
                </a:solidFill>
                <a:latin typeface="Arial Unicode MS"/>
              </a:rPr>
              <a:t>varchar</a:t>
            </a:r>
            <a:r>
              <a:rPr lang="fr-FR" sz="1000" dirty="0">
                <a:solidFill>
                  <a:srgbClr val="000000"/>
                </a:solidFill>
                <a:latin typeface="Arial Unicode MS"/>
              </a:rPr>
              <a:t>(</a:t>
            </a:r>
            <a:r>
              <a:rPr lang="fr-FR" sz="1000" dirty="0">
                <a:solidFill>
                  <a:srgbClr val="FF00FF"/>
                </a:solidFill>
                <a:latin typeface="Arial Unicode MS"/>
              </a:rPr>
              <a:t>100</a:t>
            </a:r>
            <a:r>
              <a:rPr lang="fr-FR" sz="1000" dirty="0">
                <a:solidFill>
                  <a:srgbClr val="000000"/>
                </a:solidFill>
                <a:latin typeface="Arial Unicode MS"/>
              </a:rPr>
              <a:t>) </a:t>
            </a:r>
            <a:r>
              <a:rPr lang="fr-FR" sz="1000" b="1" dirty="0">
                <a:solidFill>
                  <a:srgbClr val="0000FF"/>
                </a:solidFill>
                <a:latin typeface="Arial Unicode MS"/>
              </a:rPr>
              <a:t>NOT</a:t>
            </a:r>
            <a:r>
              <a:rPr lang="fr-FR" sz="10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fr-FR" sz="1000" b="1" dirty="0">
                <a:solidFill>
                  <a:srgbClr val="0000FF"/>
                </a:solidFill>
                <a:latin typeface="Arial Unicode MS"/>
              </a:rPr>
              <a:t>NULL</a:t>
            </a:r>
            <a:r>
              <a:rPr lang="fr-FR" sz="1000" dirty="0">
                <a:solidFill>
                  <a:srgbClr val="000000"/>
                </a:solidFill>
                <a:latin typeface="Arial Unicode MS"/>
              </a:rPr>
              <a:t>,</a:t>
            </a:r>
            <a:endParaRPr dirty="0"/>
          </a:p>
          <a:p>
            <a:pPr>
              <a:lnSpc>
                <a:spcPct val="100000"/>
              </a:lnSpc>
            </a:pPr>
            <a:r>
              <a:rPr lang="fr-FR" sz="1000" dirty="0">
                <a:solidFill>
                  <a:srgbClr val="000000"/>
                </a:solidFill>
                <a:latin typeface="Arial Unicode MS"/>
              </a:rPr>
              <a:t> `</a:t>
            </a:r>
            <a:r>
              <a:rPr lang="fr-FR" sz="1000" dirty="0" err="1">
                <a:solidFill>
                  <a:srgbClr val="800000"/>
                </a:solidFill>
                <a:latin typeface="Arial Unicode MS"/>
              </a:rPr>
              <a:t>desc_long</a:t>
            </a:r>
            <a:r>
              <a:rPr lang="fr-FR" sz="1000" dirty="0">
                <a:solidFill>
                  <a:srgbClr val="000000"/>
                </a:solidFill>
                <a:latin typeface="Arial Unicode MS"/>
              </a:rPr>
              <a:t>` </a:t>
            </a:r>
            <a:r>
              <a:rPr lang="fr-FR" sz="1000" b="1" dirty="0" err="1">
                <a:solidFill>
                  <a:srgbClr val="0000FF"/>
                </a:solidFill>
                <a:latin typeface="Arial Unicode MS"/>
              </a:rPr>
              <a:t>text</a:t>
            </a:r>
            <a:r>
              <a:rPr lang="fr-FR" sz="10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fr-FR" sz="1000" b="1" dirty="0">
                <a:solidFill>
                  <a:srgbClr val="0000FF"/>
                </a:solidFill>
                <a:latin typeface="Arial Unicode MS"/>
              </a:rPr>
              <a:t>NOT</a:t>
            </a:r>
            <a:r>
              <a:rPr lang="fr-FR" sz="10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fr-FR" sz="1000" b="1" dirty="0">
                <a:solidFill>
                  <a:srgbClr val="0000FF"/>
                </a:solidFill>
                <a:latin typeface="Arial Unicode MS"/>
              </a:rPr>
              <a:t>NULL</a:t>
            </a:r>
            <a:r>
              <a:rPr lang="fr-FR" sz="1000" dirty="0">
                <a:solidFill>
                  <a:srgbClr val="000000"/>
                </a:solidFill>
                <a:latin typeface="Arial Unicode MS"/>
              </a:rPr>
              <a:t>,</a:t>
            </a:r>
            <a:endParaRPr dirty="0"/>
          </a:p>
          <a:p>
            <a:pPr>
              <a:lnSpc>
                <a:spcPct val="100000"/>
              </a:lnSpc>
            </a:pPr>
            <a:r>
              <a:rPr lang="fr-FR" sz="1000" dirty="0">
                <a:solidFill>
                  <a:srgbClr val="000000"/>
                </a:solidFill>
                <a:latin typeface="Arial Unicode MS"/>
              </a:rPr>
              <a:t> `</a:t>
            </a:r>
            <a:r>
              <a:rPr lang="fr-FR" sz="1000" dirty="0" err="1">
                <a:solidFill>
                  <a:srgbClr val="800000"/>
                </a:solidFill>
                <a:latin typeface="Arial Unicode MS"/>
              </a:rPr>
              <a:t>dt_debut</a:t>
            </a:r>
            <a:r>
              <a:rPr lang="fr-FR" sz="1000" dirty="0">
                <a:solidFill>
                  <a:srgbClr val="000000"/>
                </a:solidFill>
                <a:latin typeface="Arial Unicode MS"/>
              </a:rPr>
              <a:t>` </a:t>
            </a:r>
            <a:r>
              <a:rPr lang="fr-FR" sz="1000" dirty="0" err="1">
                <a:solidFill>
                  <a:srgbClr val="0000FF"/>
                </a:solidFill>
                <a:latin typeface="Arial Unicode MS"/>
              </a:rPr>
              <a:t>timestamp</a:t>
            </a:r>
            <a:r>
              <a:rPr lang="fr-FR" sz="10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fr-FR" sz="1000" b="1" dirty="0">
                <a:solidFill>
                  <a:srgbClr val="0000FF"/>
                </a:solidFill>
                <a:latin typeface="Arial Unicode MS"/>
              </a:rPr>
              <a:t>NOT</a:t>
            </a:r>
            <a:r>
              <a:rPr lang="fr-FR" sz="10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fr-FR" sz="1000" b="1" dirty="0">
                <a:solidFill>
                  <a:srgbClr val="0000FF"/>
                </a:solidFill>
                <a:latin typeface="Arial Unicode MS"/>
              </a:rPr>
              <a:t>NULL</a:t>
            </a:r>
            <a:r>
              <a:rPr lang="fr-FR" sz="10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fr-FR" sz="1000" b="1" dirty="0">
                <a:solidFill>
                  <a:srgbClr val="0000FF"/>
                </a:solidFill>
                <a:latin typeface="Arial Unicode MS"/>
              </a:rPr>
              <a:t>DEFAULT</a:t>
            </a:r>
            <a:r>
              <a:rPr lang="fr-FR" sz="10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fr-FR" sz="1000" dirty="0">
                <a:solidFill>
                  <a:srgbClr val="0000FF"/>
                </a:solidFill>
                <a:latin typeface="Arial Unicode MS"/>
              </a:rPr>
              <a:t>CURRENT_TIMESTAMP</a:t>
            </a:r>
            <a:r>
              <a:rPr lang="fr-FR" sz="1000" dirty="0">
                <a:solidFill>
                  <a:srgbClr val="000000"/>
                </a:solidFill>
                <a:latin typeface="Arial Unicode MS"/>
              </a:rPr>
              <a:t>, </a:t>
            </a:r>
            <a:endParaRPr dirty="0"/>
          </a:p>
          <a:p>
            <a:pPr>
              <a:lnSpc>
                <a:spcPct val="100000"/>
              </a:lnSpc>
            </a:pPr>
            <a:r>
              <a:rPr lang="fr-FR" sz="1000" dirty="0">
                <a:solidFill>
                  <a:srgbClr val="000000"/>
                </a:solidFill>
                <a:latin typeface="Arial Unicode MS"/>
              </a:rPr>
              <a:t>`</a:t>
            </a:r>
            <a:r>
              <a:rPr lang="fr-FR" sz="1000" dirty="0" err="1">
                <a:solidFill>
                  <a:srgbClr val="800000"/>
                </a:solidFill>
                <a:latin typeface="Arial Unicode MS"/>
              </a:rPr>
              <a:t>dt_fin</a:t>
            </a:r>
            <a:r>
              <a:rPr lang="fr-FR" sz="1000" dirty="0">
                <a:solidFill>
                  <a:srgbClr val="000000"/>
                </a:solidFill>
                <a:latin typeface="Arial Unicode MS"/>
              </a:rPr>
              <a:t>` </a:t>
            </a:r>
            <a:r>
              <a:rPr lang="fr-FR" sz="1000" dirty="0" err="1">
                <a:solidFill>
                  <a:srgbClr val="0000FF"/>
                </a:solidFill>
                <a:latin typeface="Arial Unicode MS"/>
              </a:rPr>
              <a:t>timestamp</a:t>
            </a:r>
            <a:r>
              <a:rPr lang="fr-FR" sz="10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fr-FR" sz="1000" b="1" dirty="0">
                <a:solidFill>
                  <a:srgbClr val="0000FF"/>
                </a:solidFill>
                <a:latin typeface="Arial Unicode MS"/>
              </a:rPr>
              <a:t>NOT</a:t>
            </a:r>
            <a:r>
              <a:rPr lang="fr-FR" sz="10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fr-FR" sz="1000" b="1" dirty="0">
                <a:solidFill>
                  <a:srgbClr val="0000FF"/>
                </a:solidFill>
                <a:latin typeface="Arial Unicode MS"/>
              </a:rPr>
              <a:t>NULL</a:t>
            </a:r>
            <a:r>
              <a:rPr lang="fr-FR" sz="10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fr-FR" sz="1000" b="1" dirty="0">
                <a:solidFill>
                  <a:srgbClr val="0000FF"/>
                </a:solidFill>
                <a:latin typeface="Arial Unicode MS"/>
              </a:rPr>
              <a:t>DEFAULT</a:t>
            </a:r>
            <a:r>
              <a:rPr lang="fr-FR" sz="10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fr-FR" sz="1000" dirty="0">
                <a:solidFill>
                  <a:srgbClr val="FF00FF"/>
                </a:solidFill>
                <a:latin typeface="Arial Unicode MS"/>
              </a:rPr>
              <a:t>'2030-12-30 22:00:00'</a:t>
            </a:r>
            <a:r>
              <a:rPr lang="fr-FR" sz="1000" dirty="0">
                <a:solidFill>
                  <a:srgbClr val="000000"/>
                </a:solidFill>
                <a:latin typeface="Arial Unicode MS"/>
              </a:rPr>
              <a:t>, `</a:t>
            </a:r>
            <a:r>
              <a:rPr lang="fr-FR" sz="1000" dirty="0" err="1">
                <a:solidFill>
                  <a:srgbClr val="800000"/>
                </a:solidFill>
                <a:latin typeface="Arial Unicode MS"/>
              </a:rPr>
              <a:t>prix_HT</a:t>
            </a:r>
            <a:r>
              <a:rPr lang="fr-FR" sz="1000" dirty="0">
                <a:solidFill>
                  <a:srgbClr val="000000"/>
                </a:solidFill>
                <a:latin typeface="Arial Unicode MS"/>
              </a:rPr>
              <a:t>` </a:t>
            </a:r>
            <a:r>
              <a:rPr lang="fr-FR" sz="1000" dirty="0" err="1">
                <a:solidFill>
                  <a:srgbClr val="0000FF"/>
                </a:solidFill>
                <a:latin typeface="Arial Unicode MS"/>
              </a:rPr>
              <a:t>decimal</a:t>
            </a:r>
            <a:r>
              <a:rPr lang="fr-FR" sz="1000" dirty="0">
                <a:solidFill>
                  <a:srgbClr val="000000"/>
                </a:solidFill>
                <a:latin typeface="Arial Unicode MS"/>
              </a:rPr>
              <a:t>(</a:t>
            </a:r>
            <a:r>
              <a:rPr lang="fr-FR" sz="1000" dirty="0">
                <a:solidFill>
                  <a:srgbClr val="FF00FF"/>
                </a:solidFill>
                <a:latin typeface="Arial Unicode MS"/>
              </a:rPr>
              <a:t>10</a:t>
            </a:r>
            <a:r>
              <a:rPr lang="fr-FR" sz="1000" dirty="0">
                <a:solidFill>
                  <a:srgbClr val="000000"/>
                </a:solidFill>
                <a:latin typeface="Arial Unicode MS"/>
              </a:rPr>
              <a:t>,</a:t>
            </a:r>
            <a:r>
              <a:rPr lang="fr-FR" sz="1000" dirty="0">
                <a:solidFill>
                  <a:srgbClr val="FF00FF"/>
                </a:solidFill>
                <a:latin typeface="Arial Unicode MS"/>
              </a:rPr>
              <a:t>2</a:t>
            </a:r>
            <a:r>
              <a:rPr lang="fr-FR" sz="1000" dirty="0">
                <a:solidFill>
                  <a:srgbClr val="000000"/>
                </a:solidFill>
                <a:latin typeface="Arial Unicode MS"/>
              </a:rPr>
              <a:t>) </a:t>
            </a:r>
            <a:r>
              <a:rPr lang="fr-FR" sz="1000" b="1" dirty="0">
                <a:solidFill>
                  <a:srgbClr val="0000FF"/>
                </a:solidFill>
                <a:latin typeface="Arial Unicode MS"/>
              </a:rPr>
              <a:t>NOT</a:t>
            </a:r>
            <a:r>
              <a:rPr lang="fr-FR" sz="10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fr-FR" sz="1000" b="1" dirty="0">
                <a:solidFill>
                  <a:srgbClr val="0000FF"/>
                </a:solidFill>
                <a:latin typeface="Arial Unicode MS"/>
              </a:rPr>
              <a:t>NULL</a:t>
            </a:r>
            <a:r>
              <a:rPr lang="fr-FR" sz="1000" dirty="0">
                <a:solidFill>
                  <a:srgbClr val="000000"/>
                </a:solidFill>
                <a:latin typeface="Arial Unicode MS"/>
              </a:rPr>
              <a:t>, </a:t>
            </a:r>
            <a:endParaRPr dirty="0"/>
          </a:p>
          <a:p>
            <a:pPr>
              <a:lnSpc>
                <a:spcPct val="100000"/>
              </a:lnSpc>
            </a:pPr>
            <a:r>
              <a:rPr lang="fr-FR" sz="1000" dirty="0">
                <a:solidFill>
                  <a:srgbClr val="000000"/>
                </a:solidFill>
                <a:latin typeface="Arial Unicode MS"/>
              </a:rPr>
              <a:t>`</a:t>
            </a:r>
            <a:r>
              <a:rPr lang="fr-FR" sz="1000" dirty="0">
                <a:solidFill>
                  <a:srgbClr val="800000"/>
                </a:solidFill>
                <a:latin typeface="Arial Unicode MS"/>
              </a:rPr>
              <a:t>TVA</a:t>
            </a:r>
            <a:r>
              <a:rPr lang="fr-FR" sz="1000" dirty="0">
                <a:solidFill>
                  <a:srgbClr val="000000"/>
                </a:solidFill>
                <a:latin typeface="Arial Unicode MS"/>
              </a:rPr>
              <a:t>` </a:t>
            </a:r>
            <a:r>
              <a:rPr lang="fr-FR" sz="1000" dirty="0" err="1">
                <a:solidFill>
                  <a:srgbClr val="0000FF"/>
                </a:solidFill>
                <a:latin typeface="Arial Unicode MS"/>
              </a:rPr>
              <a:t>decimal</a:t>
            </a:r>
            <a:r>
              <a:rPr lang="fr-FR" sz="1000" dirty="0">
                <a:solidFill>
                  <a:srgbClr val="000000"/>
                </a:solidFill>
                <a:latin typeface="Arial Unicode MS"/>
              </a:rPr>
              <a:t>(</a:t>
            </a:r>
            <a:r>
              <a:rPr lang="fr-FR" sz="1000" dirty="0">
                <a:solidFill>
                  <a:srgbClr val="FF00FF"/>
                </a:solidFill>
                <a:latin typeface="Arial Unicode MS"/>
              </a:rPr>
              <a:t>4</a:t>
            </a:r>
            <a:r>
              <a:rPr lang="fr-FR" sz="1000" dirty="0">
                <a:solidFill>
                  <a:srgbClr val="000000"/>
                </a:solidFill>
                <a:latin typeface="Arial Unicode MS"/>
              </a:rPr>
              <a:t>,</a:t>
            </a:r>
            <a:r>
              <a:rPr lang="fr-FR" sz="1000" dirty="0">
                <a:solidFill>
                  <a:srgbClr val="FF00FF"/>
                </a:solidFill>
                <a:latin typeface="Arial Unicode MS"/>
              </a:rPr>
              <a:t>2</a:t>
            </a:r>
            <a:r>
              <a:rPr lang="fr-FR" sz="1000" dirty="0">
                <a:solidFill>
                  <a:srgbClr val="000000"/>
                </a:solidFill>
                <a:latin typeface="Arial Unicode MS"/>
              </a:rPr>
              <a:t>) </a:t>
            </a:r>
            <a:r>
              <a:rPr lang="fr-FR" sz="1000" b="1" dirty="0">
                <a:solidFill>
                  <a:srgbClr val="0000FF"/>
                </a:solidFill>
                <a:latin typeface="Arial Unicode MS"/>
              </a:rPr>
              <a:t>NOT</a:t>
            </a:r>
            <a:r>
              <a:rPr lang="fr-FR" sz="10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fr-FR" sz="1000" b="1" dirty="0">
                <a:solidFill>
                  <a:srgbClr val="0000FF"/>
                </a:solidFill>
                <a:latin typeface="Arial Unicode MS"/>
              </a:rPr>
              <a:t>NULL</a:t>
            </a:r>
            <a:r>
              <a:rPr lang="fr-FR" sz="1000" dirty="0">
                <a:solidFill>
                  <a:srgbClr val="000000"/>
                </a:solidFill>
                <a:latin typeface="Arial Unicode MS"/>
              </a:rPr>
              <a:t>, </a:t>
            </a:r>
            <a:endParaRPr dirty="0"/>
          </a:p>
          <a:p>
            <a:pPr>
              <a:lnSpc>
                <a:spcPct val="100000"/>
              </a:lnSpc>
            </a:pPr>
            <a:r>
              <a:rPr lang="fr-FR" sz="1000" dirty="0">
                <a:solidFill>
                  <a:srgbClr val="000000"/>
                </a:solidFill>
                <a:latin typeface="Arial Unicode MS"/>
              </a:rPr>
              <a:t>`</a:t>
            </a:r>
            <a:r>
              <a:rPr lang="fr-FR" sz="1000" dirty="0">
                <a:solidFill>
                  <a:srgbClr val="800000"/>
                </a:solidFill>
                <a:latin typeface="Arial Unicode MS"/>
              </a:rPr>
              <a:t>commentaires</a:t>
            </a:r>
            <a:r>
              <a:rPr lang="fr-FR" sz="1000" dirty="0">
                <a:solidFill>
                  <a:srgbClr val="000000"/>
                </a:solidFill>
                <a:latin typeface="Arial Unicode MS"/>
              </a:rPr>
              <a:t>` </a:t>
            </a:r>
            <a:r>
              <a:rPr lang="fr-FR" sz="1000" dirty="0" err="1">
                <a:solidFill>
                  <a:srgbClr val="0000FF"/>
                </a:solidFill>
                <a:latin typeface="Arial Unicode MS"/>
              </a:rPr>
              <a:t>varchar</a:t>
            </a:r>
            <a:r>
              <a:rPr lang="fr-FR" sz="1000" dirty="0">
                <a:solidFill>
                  <a:srgbClr val="000000"/>
                </a:solidFill>
                <a:latin typeface="Arial Unicode MS"/>
              </a:rPr>
              <a:t>(</a:t>
            </a:r>
            <a:r>
              <a:rPr lang="fr-FR" sz="1000" dirty="0">
                <a:solidFill>
                  <a:srgbClr val="FF00FF"/>
                </a:solidFill>
                <a:latin typeface="Arial Unicode MS"/>
              </a:rPr>
              <a:t>1000</a:t>
            </a:r>
            <a:r>
              <a:rPr lang="fr-FR" sz="1000" dirty="0">
                <a:solidFill>
                  <a:srgbClr val="000000"/>
                </a:solidFill>
                <a:latin typeface="Arial Unicode MS"/>
              </a:rPr>
              <a:t>) </a:t>
            </a:r>
            <a:r>
              <a:rPr lang="fr-FR" sz="1000" b="1" dirty="0">
                <a:solidFill>
                  <a:srgbClr val="0000FF"/>
                </a:solidFill>
                <a:latin typeface="Arial Unicode MS"/>
              </a:rPr>
              <a:t>NOT</a:t>
            </a:r>
            <a:r>
              <a:rPr lang="fr-FR" sz="10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fr-FR" sz="1000" b="1" dirty="0">
                <a:solidFill>
                  <a:srgbClr val="0000FF"/>
                </a:solidFill>
                <a:latin typeface="Arial Unicode MS"/>
              </a:rPr>
              <a:t>NULL</a:t>
            </a:r>
            <a:r>
              <a:rPr lang="fr-FR" sz="1000" dirty="0">
                <a:solidFill>
                  <a:srgbClr val="000000"/>
                </a:solidFill>
                <a:latin typeface="Arial Unicode MS"/>
              </a:rPr>
              <a:t>, </a:t>
            </a:r>
            <a:endParaRPr dirty="0"/>
          </a:p>
          <a:p>
            <a:pPr>
              <a:lnSpc>
                <a:spcPct val="100000"/>
              </a:lnSpc>
            </a:pPr>
            <a:r>
              <a:rPr lang="fr-FR" sz="1000" dirty="0">
                <a:solidFill>
                  <a:srgbClr val="000000"/>
                </a:solidFill>
                <a:latin typeface="Arial Unicode MS"/>
              </a:rPr>
              <a:t>`</a:t>
            </a:r>
            <a:r>
              <a:rPr lang="fr-FR" sz="1000" dirty="0">
                <a:solidFill>
                  <a:srgbClr val="800000"/>
                </a:solidFill>
                <a:latin typeface="Arial Unicode MS"/>
              </a:rPr>
              <a:t>photo</a:t>
            </a:r>
            <a:r>
              <a:rPr lang="fr-FR" sz="1000" dirty="0">
                <a:solidFill>
                  <a:srgbClr val="000000"/>
                </a:solidFill>
                <a:latin typeface="Arial Unicode MS"/>
              </a:rPr>
              <a:t>` </a:t>
            </a:r>
            <a:r>
              <a:rPr lang="fr-FR" sz="1000" dirty="0" err="1">
                <a:solidFill>
                  <a:srgbClr val="0000FF"/>
                </a:solidFill>
                <a:latin typeface="Arial Unicode MS"/>
              </a:rPr>
              <a:t>varchar</a:t>
            </a:r>
            <a:r>
              <a:rPr lang="fr-FR" sz="1000" dirty="0">
                <a:solidFill>
                  <a:srgbClr val="000000"/>
                </a:solidFill>
                <a:latin typeface="Arial Unicode MS"/>
              </a:rPr>
              <a:t>(</a:t>
            </a:r>
            <a:r>
              <a:rPr lang="fr-FR" sz="1000" dirty="0">
                <a:solidFill>
                  <a:srgbClr val="FF00FF"/>
                </a:solidFill>
                <a:latin typeface="Arial Unicode MS"/>
              </a:rPr>
              <a:t>100</a:t>
            </a:r>
            <a:r>
              <a:rPr lang="fr-FR" sz="1000" dirty="0">
                <a:solidFill>
                  <a:srgbClr val="000000"/>
                </a:solidFill>
                <a:latin typeface="Arial Unicode MS"/>
              </a:rPr>
              <a:t>) </a:t>
            </a:r>
            <a:r>
              <a:rPr lang="fr-FR" sz="1000" b="1" dirty="0">
                <a:solidFill>
                  <a:srgbClr val="0000FF"/>
                </a:solidFill>
                <a:latin typeface="Arial Unicode MS"/>
              </a:rPr>
              <a:t>NOT</a:t>
            </a:r>
            <a:r>
              <a:rPr lang="fr-FR" sz="10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fr-FR" sz="1000" b="1" dirty="0">
                <a:solidFill>
                  <a:srgbClr val="0000FF"/>
                </a:solidFill>
                <a:latin typeface="Arial Unicode MS"/>
              </a:rPr>
              <a:t>NULL</a:t>
            </a:r>
            <a:r>
              <a:rPr lang="fr-FR" sz="1000" dirty="0">
                <a:solidFill>
                  <a:srgbClr val="000000"/>
                </a:solidFill>
                <a:latin typeface="Arial Unicode MS"/>
              </a:rPr>
              <a:t>, </a:t>
            </a:r>
            <a:endParaRPr dirty="0"/>
          </a:p>
          <a:p>
            <a:pPr>
              <a:lnSpc>
                <a:spcPct val="100000"/>
              </a:lnSpc>
            </a:pPr>
            <a:r>
              <a:rPr lang="fr-FR" sz="1000" dirty="0">
                <a:solidFill>
                  <a:srgbClr val="000000"/>
                </a:solidFill>
                <a:latin typeface="Arial Unicode MS"/>
              </a:rPr>
              <a:t>`</a:t>
            </a:r>
            <a:r>
              <a:rPr lang="fr-FR" sz="1000" dirty="0" err="1">
                <a:solidFill>
                  <a:srgbClr val="800000"/>
                </a:solidFill>
                <a:latin typeface="Arial Unicode MS"/>
              </a:rPr>
              <a:t>stock_qte</a:t>
            </a:r>
            <a:r>
              <a:rPr lang="fr-FR" sz="1000" dirty="0">
                <a:solidFill>
                  <a:srgbClr val="000000"/>
                </a:solidFill>
                <a:latin typeface="Arial Unicode MS"/>
              </a:rPr>
              <a:t>` </a:t>
            </a:r>
            <a:r>
              <a:rPr lang="fr-FR" sz="1000" dirty="0" err="1">
                <a:solidFill>
                  <a:srgbClr val="0000FF"/>
                </a:solidFill>
                <a:latin typeface="Arial Unicode MS"/>
              </a:rPr>
              <a:t>int</a:t>
            </a:r>
            <a:r>
              <a:rPr lang="fr-FR" sz="1000" dirty="0">
                <a:solidFill>
                  <a:srgbClr val="000000"/>
                </a:solidFill>
                <a:latin typeface="Arial Unicode MS"/>
              </a:rPr>
              <a:t>(</a:t>
            </a:r>
            <a:r>
              <a:rPr lang="fr-FR" sz="1000" dirty="0">
                <a:solidFill>
                  <a:srgbClr val="FF00FF"/>
                </a:solidFill>
                <a:latin typeface="Arial Unicode MS"/>
              </a:rPr>
              <a:t>5</a:t>
            </a:r>
            <a:r>
              <a:rPr lang="fr-FR" sz="1000" dirty="0">
                <a:solidFill>
                  <a:srgbClr val="000000"/>
                </a:solidFill>
                <a:latin typeface="Arial Unicode MS"/>
              </a:rPr>
              <a:t>) </a:t>
            </a:r>
            <a:r>
              <a:rPr lang="fr-FR" sz="1000" b="1" dirty="0">
                <a:solidFill>
                  <a:srgbClr val="0000FF"/>
                </a:solidFill>
                <a:latin typeface="Arial Unicode MS"/>
              </a:rPr>
              <a:t>NOT</a:t>
            </a:r>
            <a:r>
              <a:rPr lang="fr-FR" sz="10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fr-FR" sz="1000" b="1" dirty="0">
                <a:solidFill>
                  <a:srgbClr val="0000FF"/>
                </a:solidFill>
                <a:latin typeface="Arial Unicode MS"/>
              </a:rPr>
              <a:t>NULL</a:t>
            </a:r>
            <a:r>
              <a:rPr lang="fr-FR" sz="1000" dirty="0">
                <a:solidFill>
                  <a:srgbClr val="000000"/>
                </a:solidFill>
                <a:latin typeface="Arial Unicode MS"/>
              </a:rPr>
              <a:t>, </a:t>
            </a:r>
            <a:endParaRPr dirty="0"/>
          </a:p>
          <a:p>
            <a:pPr>
              <a:lnSpc>
                <a:spcPct val="100000"/>
              </a:lnSpc>
            </a:pPr>
            <a:r>
              <a:rPr lang="fr-FR" sz="1000" b="1" dirty="0">
                <a:solidFill>
                  <a:srgbClr val="0000FF"/>
                </a:solidFill>
                <a:latin typeface="Arial Unicode MS"/>
              </a:rPr>
              <a:t>PRIMARY</a:t>
            </a:r>
            <a:r>
              <a:rPr lang="fr-FR" sz="10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fr-FR" sz="1000" b="1" dirty="0">
                <a:solidFill>
                  <a:srgbClr val="0000FF"/>
                </a:solidFill>
                <a:latin typeface="Arial Unicode MS"/>
              </a:rPr>
              <a:t>KEY</a:t>
            </a:r>
            <a:r>
              <a:rPr lang="fr-FR" sz="1000" dirty="0">
                <a:solidFill>
                  <a:srgbClr val="000000"/>
                </a:solidFill>
                <a:latin typeface="Arial Unicode MS"/>
              </a:rPr>
              <a:t> (`</a:t>
            </a:r>
            <a:r>
              <a:rPr lang="fr-FR" sz="1000" dirty="0" err="1">
                <a:solidFill>
                  <a:srgbClr val="800000"/>
                </a:solidFill>
                <a:latin typeface="Arial Unicode MS"/>
              </a:rPr>
              <a:t>code_prod</a:t>
            </a:r>
            <a:r>
              <a:rPr lang="fr-FR" sz="1000" dirty="0">
                <a:solidFill>
                  <a:srgbClr val="000000"/>
                </a:solidFill>
                <a:latin typeface="Arial Unicode MS"/>
              </a:rPr>
              <a:t>`)</a:t>
            </a:r>
            <a:endParaRPr dirty="0"/>
          </a:p>
          <a:p>
            <a:pPr>
              <a:lnSpc>
                <a:spcPct val="100000"/>
              </a:lnSpc>
            </a:pPr>
            <a:r>
              <a:rPr lang="fr-FR" sz="1000" dirty="0">
                <a:solidFill>
                  <a:srgbClr val="000000"/>
                </a:solidFill>
                <a:latin typeface="Helvetica 55 Roman"/>
              </a:rPr>
              <a:t>) </a:t>
            </a:r>
            <a:r>
              <a:rPr lang="fr-FR" sz="1000" dirty="0">
                <a:solidFill>
                  <a:srgbClr val="800000"/>
                </a:solidFill>
                <a:latin typeface="Helvetica 55 Roman"/>
              </a:rPr>
              <a:t>ENGINE</a:t>
            </a:r>
            <a:r>
              <a:rPr lang="fr-FR" sz="1000" dirty="0">
                <a:solidFill>
                  <a:srgbClr val="808080"/>
                </a:solidFill>
                <a:latin typeface="Helvetica 55 Roman"/>
              </a:rPr>
              <a:t>=</a:t>
            </a:r>
            <a:r>
              <a:rPr lang="fr-FR" sz="1000" dirty="0" err="1">
                <a:solidFill>
                  <a:srgbClr val="800000"/>
                </a:solidFill>
                <a:latin typeface="Helvetica 55 Roman"/>
              </a:rPr>
              <a:t>InnoDB</a:t>
            </a:r>
            <a:r>
              <a:rPr lang="fr-FR" sz="1000" dirty="0">
                <a:solidFill>
                  <a:srgbClr val="000000"/>
                </a:solidFill>
                <a:latin typeface="Helvetica 55 Roman"/>
              </a:rPr>
              <a:t> </a:t>
            </a:r>
            <a:r>
              <a:rPr lang="fr-FR" sz="1000" b="1" dirty="0">
                <a:solidFill>
                  <a:srgbClr val="0000FF"/>
                </a:solidFill>
                <a:latin typeface="Helvetica 55 Roman"/>
              </a:rPr>
              <a:t>DEFAULT</a:t>
            </a:r>
            <a:r>
              <a:rPr lang="fr-FR" sz="1000" dirty="0">
                <a:solidFill>
                  <a:srgbClr val="000000"/>
                </a:solidFill>
                <a:latin typeface="Helvetica 55 Roman"/>
              </a:rPr>
              <a:t> </a:t>
            </a:r>
            <a:r>
              <a:rPr lang="fr-FR" sz="1000" dirty="0">
                <a:solidFill>
                  <a:srgbClr val="0000FF"/>
                </a:solidFill>
                <a:latin typeface="Helvetica 55 Roman"/>
              </a:rPr>
              <a:t>CHARSET</a:t>
            </a:r>
            <a:r>
              <a:rPr lang="fr-FR" sz="1000" dirty="0">
                <a:solidFill>
                  <a:srgbClr val="808080"/>
                </a:solidFill>
                <a:latin typeface="Helvetica 55 Roman"/>
              </a:rPr>
              <a:t>=</a:t>
            </a:r>
            <a:r>
              <a:rPr lang="fr-FR" sz="1000" dirty="0">
                <a:solidFill>
                  <a:srgbClr val="800000"/>
                </a:solidFill>
                <a:latin typeface="Helvetica 55 Roman"/>
              </a:rPr>
              <a:t>utf8</a:t>
            </a:r>
            <a:r>
              <a:rPr lang="fr-FR" sz="1000" b="1" dirty="0">
                <a:solidFill>
                  <a:srgbClr val="FF0000"/>
                </a:solidFill>
                <a:latin typeface="Helvetica 55 Roman"/>
              </a:rPr>
              <a:t>;</a:t>
            </a:r>
            <a:endParaRPr dirty="0"/>
          </a:p>
        </p:txBody>
      </p:sp>
      <p:sp>
        <p:nvSpPr>
          <p:cNvPr id="132" name="CustomShape 3"/>
          <p:cNvSpPr/>
          <p:nvPr/>
        </p:nvSpPr>
        <p:spPr>
          <a:xfrm>
            <a:off x="1107360" y="1412640"/>
            <a:ext cx="96912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Helvetica 55 Roman"/>
              </a:rPr>
              <a:t>Le SQL</a:t>
            </a:r>
            <a:endParaRPr/>
          </a:p>
        </p:txBody>
      </p:sp>
      <p:sp>
        <p:nvSpPr>
          <p:cNvPr id="134" name="CustomShape 4"/>
          <p:cNvSpPr/>
          <p:nvPr/>
        </p:nvSpPr>
        <p:spPr>
          <a:xfrm>
            <a:off x="4739400" y="1393920"/>
            <a:ext cx="357372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Helvetica 55 Roman"/>
              </a:rPr>
              <a:t>L’ IHM pour gérer les produits</a:t>
            </a:r>
            <a:endParaRPr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55" t="14086" r="21541" b="15080"/>
          <a:stretch/>
        </p:blipFill>
        <p:spPr bwMode="auto">
          <a:xfrm>
            <a:off x="4288663" y="2007931"/>
            <a:ext cx="4475793" cy="3126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971640" y="404640"/>
            <a:ext cx="7084440" cy="4316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fr-FR" sz="2000">
                <a:solidFill>
                  <a:srgbClr val="FF6600"/>
                </a:solidFill>
                <a:latin typeface="Helvetica 65 Medium"/>
              </a:rPr>
              <a:t>Phase 4: Modélisation de la base de données du site</a:t>
            </a:r>
            <a:endParaRPr/>
          </a:p>
        </p:txBody>
      </p:sp>
      <p:pic>
        <p:nvPicPr>
          <p:cNvPr id="136" name="Espace réservé du contenu 1"/>
          <p:cNvPicPr/>
          <p:nvPr/>
        </p:nvPicPr>
        <p:blipFill>
          <a:blip r:embed="rId2"/>
          <a:stretch>
            <a:fillRect/>
          </a:stretch>
        </p:blipFill>
        <p:spPr>
          <a:xfrm>
            <a:off x="611640" y="1124640"/>
            <a:ext cx="4002120" cy="4356720"/>
          </a:xfrm>
          <a:prstGeom prst="rect">
            <a:avLst/>
          </a:prstGeom>
          <a:ln>
            <a:noFill/>
          </a:ln>
        </p:spPr>
      </p:pic>
      <p:sp>
        <p:nvSpPr>
          <p:cNvPr id="137" name="CustomShape 2"/>
          <p:cNvSpPr/>
          <p:nvPr/>
        </p:nvSpPr>
        <p:spPr>
          <a:xfrm>
            <a:off x="5004000" y="1792440"/>
            <a:ext cx="3528000" cy="3381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fr-FR" i="1">
                <a:solidFill>
                  <a:srgbClr val="000000"/>
                </a:solidFill>
                <a:latin typeface="Helvetica 55 Roman"/>
              </a:rPr>
              <a:t>Un client possède un panier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fr-FR" i="1">
                <a:solidFill>
                  <a:srgbClr val="000000"/>
                </a:solidFill>
                <a:latin typeface="Helvetica 55 Roman"/>
              </a:rPr>
              <a:t>Un panier peut avoir plusieurs produits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fr-FR" i="1">
                <a:solidFill>
                  <a:srgbClr val="000000"/>
                </a:solidFill>
                <a:latin typeface="Helvetica 55 Roman"/>
              </a:rPr>
              <a:t>un client peut effectuer plusieurs commandes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fr-FR" i="1">
                <a:solidFill>
                  <a:srgbClr val="000000"/>
                </a:solidFill>
                <a:latin typeface="Helvetica 55 Roman"/>
              </a:rPr>
              <a:t>une commande peut avoir plusieurs produits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fr-FR" i="1">
                <a:solidFill>
                  <a:srgbClr val="000000"/>
                </a:solidFill>
                <a:latin typeface="Helvetica 55 Roman"/>
              </a:rPr>
              <a:t>une commande entraîne une facture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fr-FR" i="1">
                <a:solidFill>
                  <a:srgbClr val="000000"/>
                </a:solidFill>
                <a:latin typeface="Helvetica 55 Roman"/>
              </a:rPr>
              <a:t>un règlement est associé à une facture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971640" y="404640"/>
            <a:ext cx="7084440" cy="4316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fr-FR" sz="2000">
                <a:solidFill>
                  <a:srgbClr val="FF6600"/>
                </a:solidFill>
                <a:latin typeface="Helvetica 65 Medium"/>
              </a:rPr>
              <a:t>Phase 5: Site de ventes privées en PHP/MySQL</a:t>
            </a:r>
            <a:endParaRPr/>
          </a:p>
        </p:txBody>
      </p:sp>
      <p:sp>
        <p:nvSpPr>
          <p:cNvPr id="139" name="CustomShape 2"/>
          <p:cNvSpPr/>
          <p:nvPr/>
        </p:nvSpPr>
        <p:spPr>
          <a:xfrm>
            <a:off x="5006160" y="1340640"/>
            <a:ext cx="3528000" cy="3107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"/>
            </a:pPr>
            <a:r>
              <a:rPr lang="fr-FR" i="1">
                <a:solidFill>
                  <a:srgbClr val="000000"/>
                </a:solidFill>
                <a:latin typeface="Helvetica 55 Roman"/>
              </a:rPr>
              <a:t>création/modification d’un compte client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"/>
            </a:pPr>
            <a:r>
              <a:rPr lang="fr-FR" i="1">
                <a:solidFill>
                  <a:srgbClr val="000000"/>
                </a:solidFill>
                <a:latin typeface="Helvetica 55 Roman"/>
              </a:rPr>
              <a:t>login 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"/>
            </a:pPr>
            <a:r>
              <a:rPr lang="fr-FR" i="1">
                <a:solidFill>
                  <a:srgbClr val="000000"/>
                </a:solidFill>
                <a:latin typeface="Helvetica 55 Roman"/>
              </a:rPr>
              <a:t>choix parmi les produits disponibles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"/>
            </a:pPr>
            <a:r>
              <a:rPr lang="fr-FR" i="1">
                <a:solidFill>
                  <a:srgbClr val="000000"/>
                </a:solidFill>
                <a:latin typeface="Helvetica 55 Roman"/>
              </a:rPr>
              <a:t>affichage/suppression de produits du panier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"/>
            </a:pPr>
            <a:r>
              <a:rPr lang="fr-FR" i="1">
                <a:solidFill>
                  <a:srgbClr val="000000"/>
                </a:solidFill>
                <a:latin typeface="Helvetica 55 Roman"/>
              </a:rPr>
              <a:t>formulaire de paiement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"/>
            </a:pPr>
            <a:r>
              <a:rPr lang="fr-FR" i="1">
                <a:solidFill>
                  <a:srgbClr val="000000"/>
                </a:solidFill>
                <a:latin typeface="Helvetica 55 Roman"/>
              </a:rPr>
              <a:t>validation de la commande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"/>
            </a:pPr>
            <a:r>
              <a:rPr lang="fr-FR" i="1">
                <a:solidFill>
                  <a:srgbClr val="000000"/>
                </a:solidFill>
                <a:latin typeface="Helvetica 55 Roman"/>
              </a:rPr>
              <a:t>affichage de la facture</a:t>
            </a:r>
            <a:endParaRPr/>
          </a:p>
        </p:txBody>
      </p:sp>
      <p:pic>
        <p:nvPicPr>
          <p:cNvPr id="140" name="Espace réservé du contenu 4"/>
          <p:cNvPicPr/>
          <p:nvPr/>
        </p:nvPicPr>
        <p:blipFill>
          <a:blip r:embed="rId2"/>
          <a:stretch>
            <a:fillRect/>
          </a:stretch>
        </p:blipFill>
        <p:spPr>
          <a:xfrm>
            <a:off x="683640" y="764640"/>
            <a:ext cx="4232160" cy="5976360"/>
          </a:xfrm>
          <a:prstGeom prst="rect">
            <a:avLst/>
          </a:prstGeom>
          <a:ln>
            <a:noFill/>
          </a:ln>
        </p:spPr>
      </p:pic>
      <p:sp>
        <p:nvSpPr>
          <p:cNvPr id="141" name="CustomShape 3"/>
          <p:cNvSpPr/>
          <p:nvPr/>
        </p:nvSpPr>
        <p:spPr>
          <a:xfrm>
            <a:off x="5814720" y="4792320"/>
            <a:ext cx="2109960" cy="14619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"/>
            </a:pPr>
            <a:r>
              <a:rPr lang="fr-FR">
                <a:solidFill>
                  <a:srgbClr val="000000"/>
                </a:solidFill>
                <a:latin typeface="Helvetica 55 Roman"/>
              </a:rPr>
              <a:t>serveur WAMP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"/>
            </a:pPr>
            <a:r>
              <a:rPr lang="fr-FR">
                <a:solidFill>
                  <a:srgbClr val="000000"/>
                </a:solidFill>
                <a:latin typeface="Helvetica 55 Roman"/>
              </a:rPr>
              <a:t>PHP / HTML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"/>
            </a:pPr>
            <a:r>
              <a:rPr lang="fr-FR">
                <a:solidFill>
                  <a:srgbClr val="000000"/>
                </a:solidFill>
                <a:latin typeface="Helvetica 55 Roman"/>
              </a:rPr>
              <a:t>javascript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"/>
            </a:pPr>
            <a:r>
              <a:rPr lang="fr-FR">
                <a:solidFill>
                  <a:srgbClr val="000000"/>
                </a:solidFill>
                <a:latin typeface="Helvetica 55 Roman"/>
              </a:rPr>
              <a:t>SQL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"/>
            </a:pPr>
            <a:r>
              <a:rPr lang="fr-FR">
                <a:solidFill>
                  <a:srgbClr val="000000"/>
                </a:solidFill>
                <a:latin typeface="Helvetica 55 Roman"/>
              </a:rPr>
              <a:t>CSS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971640" y="404640"/>
            <a:ext cx="7084440" cy="4316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fr-FR" sz="2000">
                <a:solidFill>
                  <a:srgbClr val="FF6600"/>
                </a:solidFill>
                <a:latin typeface="Helvetica 65 Medium"/>
              </a:rPr>
              <a:t>Phase 6: JSP – introduction MVC/ repartition de charge</a:t>
            </a:r>
            <a:endParaRPr/>
          </a:p>
        </p:txBody>
      </p:sp>
      <p:sp>
        <p:nvSpPr>
          <p:cNvPr id="143" name="CustomShape 2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CustomShape 3"/>
          <p:cNvSpPr/>
          <p:nvPr/>
        </p:nvSpPr>
        <p:spPr>
          <a:xfrm flipH="1">
            <a:off x="6769440" y="4186080"/>
            <a:ext cx="1006560" cy="3650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Helvetica 55 Roman"/>
              </a:rPr>
              <a:t>Modèle</a:t>
            </a:r>
            <a:endParaRPr/>
          </a:p>
        </p:txBody>
      </p:sp>
      <p:pic>
        <p:nvPicPr>
          <p:cNvPr id="145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6408000" y="2936880"/>
            <a:ext cx="1618920" cy="1095120"/>
          </a:xfrm>
          <a:prstGeom prst="rect">
            <a:avLst/>
          </a:prstGeom>
          <a:ln>
            <a:solidFill>
              <a:srgbClr val="FF6600"/>
            </a:solidFill>
          </a:ln>
        </p:spPr>
      </p:pic>
      <p:sp>
        <p:nvSpPr>
          <p:cNvPr id="146" name="CustomShape 4"/>
          <p:cNvSpPr/>
          <p:nvPr/>
        </p:nvSpPr>
        <p:spPr>
          <a:xfrm>
            <a:off x="155520" y="-541440"/>
            <a:ext cx="1923840" cy="1133280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CustomShape 5"/>
          <p:cNvSpPr/>
          <p:nvPr/>
        </p:nvSpPr>
        <p:spPr>
          <a:xfrm>
            <a:off x="307800" y="-388800"/>
            <a:ext cx="1923840" cy="1133280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CustomShape 6"/>
          <p:cNvSpPr/>
          <p:nvPr/>
        </p:nvSpPr>
        <p:spPr>
          <a:xfrm>
            <a:off x="3430080" y="4941000"/>
            <a:ext cx="2592000" cy="14396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6600"/>
            </a:solidFill>
            <a:round/>
          </a:ln>
        </p:spPr>
      </p:sp>
      <p:pic>
        <p:nvPicPr>
          <p:cNvPr id="14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3731400" y="5163840"/>
            <a:ext cx="994320" cy="994320"/>
          </a:xfrm>
          <a:prstGeom prst="rect">
            <a:avLst/>
          </a:prstGeom>
          <a:ln>
            <a:noFill/>
          </a:ln>
        </p:spPr>
      </p:pic>
      <p:pic>
        <p:nvPicPr>
          <p:cNvPr id="150" name="Picture 16"/>
          <p:cNvPicPr/>
          <p:nvPr/>
        </p:nvPicPr>
        <p:blipFill>
          <a:blip r:embed="rId4"/>
          <a:stretch>
            <a:fillRect/>
          </a:stretch>
        </p:blipFill>
        <p:spPr>
          <a:xfrm>
            <a:off x="4813560" y="5181480"/>
            <a:ext cx="959400" cy="959400"/>
          </a:xfrm>
          <a:prstGeom prst="rect">
            <a:avLst/>
          </a:prstGeom>
          <a:ln>
            <a:noFill/>
          </a:ln>
        </p:spPr>
      </p:pic>
      <p:sp>
        <p:nvSpPr>
          <p:cNvPr id="151" name="CustomShape 7"/>
          <p:cNvSpPr/>
          <p:nvPr/>
        </p:nvSpPr>
        <p:spPr>
          <a:xfrm rot="16200000">
            <a:off x="4104000" y="4342680"/>
            <a:ext cx="1070280" cy="5058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F6600"/>
          </a:solidFill>
          <a:ln w="25560">
            <a:solidFill>
              <a:srgbClr val="BC4B00"/>
            </a:solidFill>
            <a:round/>
          </a:ln>
        </p:spPr>
      </p:sp>
      <p:sp>
        <p:nvSpPr>
          <p:cNvPr id="152" name="CustomShape 8"/>
          <p:cNvSpPr/>
          <p:nvPr/>
        </p:nvSpPr>
        <p:spPr>
          <a:xfrm rot="56400">
            <a:off x="5316840" y="3191400"/>
            <a:ext cx="1070280" cy="5058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F6600"/>
          </a:solidFill>
          <a:ln w="25560">
            <a:solidFill>
              <a:srgbClr val="BC4B00"/>
            </a:solidFill>
            <a:round/>
          </a:ln>
        </p:spPr>
      </p:sp>
      <p:sp>
        <p:nvSpPr>
          <p:cNvPr id="153" name="CustomShape 9"/>
          <p:cNvSpPr/>
          <p:nvPr/>
        </p:nvSpPr>
        <p:spPr>
          <a:xfrm>
            <a:off x="3804480" y="4551120"/>
            <a:ext cx="6048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Helvetica 55 Roman"/>
              </a:rPr>
              <a:t>Vue</a:t>
            </a:r>
            <a:endParaRPr/>
          </a:p>
        </p:txBody>
      </p:sp>
      <p:sp>
        <p:nvSpPr>
          <p:cNvPr id="154" name="CustomShape 10"/>
          <p:cNvSpPr/>
          <p:nvPr/>
        </p:nvSpPr>
        <p:spPr>
          <a:xfrm>
            <a:off x="2520000" y="3307320"/>
            <a:ext cx="138672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Helvetica 55 Roman"/>
              </a:rPr>
              <a:t>Contrôleur</a:t>
            </a:r>
            <a:endParaRPr/>
          </a:p>
        </p:txBody>
      </p:sp>
      <p:sp>
        <p:nvSpPr>
          <p:cNvPr id="155" name="CustomShape 11"/>
          <p:cNvSpPr/>
          <p:nvPr/>
        </p:nvSpPr>
        <p:spPr>
          <a:xfrm>
            <a:off x="636480" y="919800"/>
            <a:ext cx="3816000" cy="173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fr-FR" i="1">
                <a:solidFill>
                  <a:srgbClr val="000000"/>
                </a:solidFill>
                <a:latin typeface="Helvetica 55 Roman"/>
              </a:rPr>
              <a:t>Vue en JSP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fr-FR" i="1">
                <a:solidFill>
                  <a:srgbClr val="000000"/>
                </a:solidFill>
                <a:latin typeface="Helvetica 55 Roman"/>
              </a:rPr>
              <a:t>Controlleur via servlet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fr-FR" i="1">
                <a:solidFill>
                  <a:srgbClr val="000000"/>
                </a:solidFill>
                <a:latin typeface="Helvetica 55 Roman"/>
              </a:rPr>
              <a:t>Model via DAO + Bean</a:t>
            </a:r>
            <a:endParaRPr/>
          </a:p>
        </p:txBody>
      </p:sp>
      <p:pic>
        <p:nvPicPr>
          <p:cNvPr id="156" name="Picture 8"/>
          <p:cNvPicPr/>
          <p:nvPr/>
        </p:nvPicPr>
        <p:blipFill>
          <a:blip r:embed="rId5"/>
          <a:stretch>
            <a:fillRect/>
          </a:stretch>
        </p:blipFill>
        <p:spPr>
          <a:xfrm>
            <a:off x="3995640" y="2747880"/>
            <a:ext cx="1310400" cy="1310400"/>
          </a:xfrm>
          <a:prstGeom prst="rect">
            <a:avLst/>
          </a:prstGeom>
          <a:ln>
            <a:solidFill>
              <a:srgbClr val="FF660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971640" y="404640"/>
            <a:ext cx="7084440" cy="4316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fr-FR" sz="2000">
                <a:solidFill>
                  <a:srgbClr val="FF6600"/>
                </a:solidFill>
                <a:latin typeface="Helvetica 65 Medium"/>
              </a:rPr>
              <a:t>Phase 7: MVC</a:t>
            </a:r>
            <a:endParaRPr/>
          </a:p>
        </p:txBody>
      </p:sp>
      <p:sp>
        <p:nvSpPr>
          <p:cNvPr id="158" name="CustomShape 2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</p:sp>
      <p:pic>
        <p:nvPicPr>
          <p:cNvPr id="159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576520" y="3173040"/>
            <a:ext cx="4152600" cy="1104480"/>
          </a:xfrm>
          <a:prstGeom prst="rect">
            <a:avLst/>
          </a:prstGeom>
          <a:ln w="9360">
            <a:solidFill>
              <a:srgbClr val="FF6600"/>
            </a:solidFill>
            <a:miter/>
          </a:ln>
        </p:spPr>
      </p:pic>
      <p:sp>
        <p:nvSpPr>
          <p:cNvPr id="160" name="CustomShape 3"/>
          <p:cNvSpPr/>
          <p:nvPr/>
        </p:nvSpPr>
        <p:spPr>
          <a:xfrm>
            <a:off x="7516440" y="4551120"/>
            <a:ext cx="100548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Helvetica 55 Roman"/>
              </a:rPr>
              <a:t>Modèle</a:t>
            </a:r>
            <a:endParaRPr/>
          </a:p>
        </p:txBody>
      </p:sp>
      <p:pic>
        <p:nvPicPr>
          <p:cNvPr id="161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6876000" y="4923720"/>
            <a:ext cx="1618920" cy="1095120"/>
          </a:xfrm>
          <a:prstGeom prst="rect">
            <a:avLst/>
          </a:prstGeom>
          <a:ln>
            <a:solidFill>
              <a:srgbClr val="FF6600"/>
            </a:solidFill>
          </a:ln>
        </p:spPr>
      </p:pic>
      <p:sp>
        <p:nvSpPr>
          <p:cNvPr id="162" name="CustomShape 4"/>
          <p:cNvSpPr/>
          <p:nvPr/>
        </p:nvSpPr>
        <p:spPr>
          <a:xfrm>
            <a:off x="155520" y="-541440"/>
            <a:ext cx="1923840" cy="113328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CustomShape 5"/>
          <p:cNvSpPr/>
          <p:nvPr/>
        </p:nvSpPr>
        <p:spPr>
          <a:xfrm>
            <a:off x="307800" y="-388800"/>
            <a:ext cx="1923840" cy="1133280"/>
          </a:xfrm>
          <a:prstGeom prst="rect">
            <a:avLst/>
          </a:prstGeom>
          <a:noFill/>
          <a:ln>
            <a:noFill/>
          </a:ln>
        </p:spPr>
      </p:sp>
      <p:sp>
        <p:nvSpPr>
          <p:cNvPr id="164" name="CustomShape 6"/>
          <p:cNvSpPr/>
          <p:nvPr/>
        </p:nvSpPr>
        <p:spPr>
          <a:xfrm>
            <a:off x="3430080" y="4941000"/>
            <a:ext cx="2592000" cy="14396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6600"/>
            </a:solidFill>
            <a:round/>
          </a:ln>
        </p:spPr>
      </p:sp>
      <p:pic>
        <p:nvPicPr>
          <p:cNvPr id="165" name="Picture 8"/>
          <p:cNvPicPr/>
          <p:nvPr/>
        </p:nvPicPr>
        <p:blipFill>
          <a:blip r:embed="rId4"/>
          <a:stretch>
            <a:fillRect/>
          </a:stretch>
        </p:blipFill>
        <p:spPr>
          <a:xfrm>
            <a:off x="3731400" y="5163840"/>
            <a:ext cx="994320" cy="994320"/>
          </a:xfrm>
          <a:prstGeom prst="rect">
            <a:avLst/>
          </a:prstGeom>
          <a:ln>
            <a:noFill/>
          </a:ln>
        </p:spPr>
      </p:pic>
      <p:pic>
        <p:nvPicPr>
          <p:cNvPr id="166" name="Picture 16"/>
          <p:cNvPicPr/>
          <p:nvPr/>
        </p:nvPicPr>
        <p:blipFill>
          <a:blip r:embed="rId5"/>
          <a:stretch>
            <a:fillRect/>
          </a:stretch>
        </p:blipFill>
        <p:spPr>
          <a:xfrm>
            <a:off x="4813560" y="5181480"/>
            <a:ext cx="959400" cy="959400"/>
          </a:xfrm>
          <a:prstGeom prst="rect">
            <a:avLst/>
          </a:prstGeom>
          <a:ln>
            <a:noFill/>
          </a:ln>
        </p:spPr>
      </p:pic>
      <p:pic>
        <p:nvPicPr>
          <p:cNvPr id="167" name="Picture 18"/>
          <p:cNvPicPr/>
          <p:nvPr/>
        </p:nvPicPr>
        <p:blipFill>
          <a:blip r:embed="rId6"/>
          <a:stretch>
            <a:fillRect/>
          </a:stretch>
        </p:blipFill>
        <p:spPr>
          <a:xfrm>
            <a:off x="460440" y="4343400"/>
            <a:ext cx="1675440" cy="1675440"/>
          </a:xfrm>
          <a:prstGeom prst="rect">
            <a:avLst/>
          </a:prstGeom>
          <a:ln>
            <a:solidFill>
              <a:srgbClr val="FF6600"/>
            </a:solidFill>
          </a:ln>
        </p:spPr>
      </p:pic>
      <p:sp>
        <p:nvSpPr>
          <p:cNvPr id="168" name="CustomShape 7"/>
          <p:cNvSpPr/>
          <p:nvPr/>
        </p:nvSpPr>
        <p:spPr>
          <a:xfrm rot="16200000">
            <a:off x="4104000" y="4342680"/>
            <a:ext cx="1070280" cy="5058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F6600"/>
          </a:solidFill>
          <a:ln w="25560">
            <a:solidFill>
              <a:srgbClr val="BC4B00"/>
            </a:solidFill>
            <a:round/>
          </a:ln>
        </p:spPr>
      </p:sp>
      <p:sp>
        <p:nvSpPr>
          <p:cNvPr id="169" name="CustomShape 8"/>
          <p:cNvSpPr/>
          <p:nvPr/>
        </p:nvSpPr>
        <p:spPr>
          <a:xfrm rot="7447200">
            <a:off x="1906560" y="4392360"/>
            <a:ext cx="1070280" cy="5058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F6600"/>
          </a:solidFill>
          <a:ln w="25560">
            <a:solidFill>
              <a:srgbClr val="BC4B00"/>
            </a:solidFill>
            <a:round/>
          </a:ln>
        </p:spPr>
      </p:sp>
      <p:sp>
        <p:nvSpPr>
          <p:cNvPr id="170" name="CustomShape 9"/>
          <p:cNvSpPr/>
          <p:nvPr/>
        </p:nvSpPr>
        <p:spPr>
          <a:xfrm rot="3374400">
            <a:off x="6488640" y="4368960"/>
            <a:ext cx="1070280" cy="5058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F6600"/>
          </a:solidFill>
          <a:ln w="25560">
            <a:solidFill>
              <a:srgbClr val="BC4B00"/>
            </a:solidFill>
            <a:round/>
          </a:ln>
        </p:spPr>
      </p:sp>
      <p:sp>
        <p:nvSpPr>
          <p:cNvPr id="171" name="CustomShape 10"/>
          <p:cNvSpPr/>
          <p:nvPr/>
        </p:nvSpPr>
        <p:spPr>
          <a:xfrm>
            <a:off x="3804480" y="4551120"/>
            <a:ext cx="6048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Helvetica 55 Roman"/>
              </a:rPr>
              <a:t>Vue</a:t>
            </a:r>
            <a:endParaRPr/>
          </a:p>
        </p:txBody>
      </p:sp>
      <p:sp>
        <p:nvSpPr>
          <p:cNvPr id="172" name="CustomShape 11"/>
          <p:cNvSpPr/>
          <p:nvPr/>
        </p:nvSpPr>
        <p:spPr>
          <a:xfrm>
            <a:off x="402120" y="3955680"/>
            <a:ext cx="138672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Helvetica 55 Roman"/>
              </a:rPr>
              <a:t>Contrôleur</a:t>
            </a:r>
            <a:endParaRPr/>
          </a:p>
        </p:txBody>
      </p:sp>
      <p:sp>
        <p:nvSpPr>
          <p:cNvPr id="173" name="CustomShape 12"/>
          <p:cNvSpPr/>
          <p:nvPr/>
        </p:nvSpPr>
        <p:spPr>
          <a:xfrm>
            <a:off x="2477880" y="1067760"/>
            <a:ext cx="3816000" cy="173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fr-FR" i="1">
                <a:solidFill>
                  <a:srgbClr val="000000"/>
                </a:solidFill>
                <a:latin typeface="Helvetica 55 Roman"/>
              </a:rPr>
              <a:t>Passage en javascript de la vue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fr-FR" i="1">
                <a:solidFill>
                  <a:srgbClr val="000000"/>
                </a:solidFill>
                <a:latin typeface="Helvetica 55 Roman"/>
              </a:rPr>
              <a:t>Framework Angular JS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fr-FR" i="1">
                <a:solidFill>
                  <a:srgbClr val="000000"/>
                </a:solidFill>
                <a:latin typeface="Helvetica 55 Roman"/>
              </a:rPr>
              <a:t>Version moderne s’exécutant sur le poste client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971640" y="404640"/>
            <a:ext cx="7084440" cy="4316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fr-FR" sz="2000" dirty="0">
                <a:solidFill>
                  <a:srgbClr val="FF6600"/>
                </a:solidFill>
                <a:latin typeface="Helvetica 65 Medium"/>
              </a:rPr>
              <a:t>Phase 9: Web-Services</a:t>
            </a:r>
            <a:endParaRPr dirty="0"/>
          </a:p>
        </p:txBody>
      </p:sp>
      <p:pic>
        <p:nvPicPr>
          <p:cNvPr id="175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23640" y="4934160"/>
            <a:ext cx="4152600" cy="1104480"/>
          </a:xfrm>
          <a:prstGeom prst="rect">
            <a:avLst/>
          </a:prstGeom>
          <a:ln w="9360">
            <a:solidFill>
              <a:srgbClr val="FF6600"/>
            </a:solidFill>
            <a:miter/>
          </a:ln>
        </p:spPr>
      </p:pic>
      <p:pic>
        <p:nvPicPr>
          <p:cNvPr id="176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336960" y="836640"/>
            <a:ext cx="1618920" cy="1095120"/>
          </a:xfrm>
          <a:prstGeom prst="rect">
            <a:avLst/>
          </a:prstGeom>
          <a:ln>
            <a:solidFill>
              <a:srgbClr val="FF6600"/>
            </a:solidFill>
          </a:ln>
        </p:spPr>
      </p:pic>
      <p:sp>
        <p:nvSpPr>
          <p:cNvPr id="177" name="CustomShape 2"/>
          <p:cNvSpPr/>
          <p:nvPr/>
        </p:nvSpPr>
        <p:spPr>
          <a:xfrm rot="1714800">
            <a:off x="1864440" y="1788120"/>
            <a:ext cx="1070280" cy="5058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F6600"/>
          </a:solidFill>
          <a:ln w="25560">
            <a:solidFill>
              <a:srgbClr val="BC4B00"/>
            </a:solidFill>
            <a:round/>
          </a:ln>
        </p:spPr>
      </p:sp>
      <p:sp>
        <p:nvSpPr>
          <p:cNvPr id="178" name="CustomShape 3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</p:sp>
      <p:sp>
        <p:nvSpPr>
          <p:cNvPr id="179" name="CustomShape 4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>
            <a:noFill/>
          </a:ln>
        </p:spPr>
      </p:sp>
      <p:pic>
        <p:nvPicPr>
          <p:cNvPr id="180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2400120" y="3710520"/>
            <a:ext cx="2333160" cy="732960"/>
          </a:xfrm>
          <a:prstGeom prst="rect">
            <a:avLst/>
          </a:prstGeom>
          <a:ln>
            <a:solidFill>
              <a:srgbClr val="FF6600"/>
            </a:solidFill>
          </a:ln>
        </p:spPr>
      </p:pic>
      <p:sp>
        <p:nvSpPr>
          <p:cNvPr id="181" name="CustomShape 5"/>
          <p:cNvSpPr/>
          <p:nvPr/>
        </p:nvSpPr>
        <p:spPr>
          <a:xfrm rot="7465800">
            <a:off x="2484360" y="4408560"/>
            <a:ext cx="1070280" cy="5058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F6600"/>
          </a:solidFill>
          <a:ln w="25560">
            <a:solidFill>
              <a:srgbClr val="BC4B00"/>
            </a:solidFill>
            <a:round/>
          </a:ln>
        </p:spPr>
      </p:sp>
      <p:pic>
        <p:nvPicPr>
          <p:cNvPr id="182" name="Picture 8"/>
          <p:cNvPicPr/>
          <p:nvPr/>
        </p:nvPicPr>
        <p:blipFill>
          <a:blip r:embed="rId5"/>
          <a:stretch>
            <a:fillRect/>
          </a:stretch>
        </p:blipFill>
        <p:spPr>
          <a:xfrm>
            <a:off x="2843640" y="1811880"/>
            <a:ext cx="1310400" cy="1310400"/>
          </a:xfrm>
          <a:prstGeom prst="rect">
            <a:avLst/>
          </a:prstGeom>
          <a:ln>
            <a:solidFill>
              <a:srgbClr val="FF6600"/>
            </a:solidFill>
          </a:ln>
        </p:spPr>
      </p:pic>
      <p:sp>
        <p:nvSpPr>
          <p:cNvPr id="183" name="CustomShape 6"/>
          <p:cNvSpPr/>
          <p:nvPr/>
        </p:nvSpPr>
        <p:spPr>
          <a:xfrm rot="5400000">
            <a:off x="2931840" y="3197520"/>
            <a:ext cx="763560" cy="5058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F6600"/>
          </a:solidFill>
          <a:ln w="25560">
            <a:solidFill>
              <a:srgbClr val="BC4B00"/>
            </a:solidFill>
            <a:round/>
          </a:ln>
        </p:spPr>
      </p:sp>
      <p:sp>
        <p:nvSpPr>
          <p:cNvPr id="184" name="CustomShape 7"/>
          <p:cNvSpPr/>
          <p:nvPr/>
        </p:nvSpPr>
        <p:spPr>
          <a:xfrm>
            <a:off x="4932000" y="1513440"/>
            <a:ext cx="3816000" cy="1736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fr-FR" i="1" dirty="0">
                <a:solidFill>
                  <a:srgbClr val="000000"/>
                </a:solidFill>
                <a:latin typeface="Helvetica 55 Roman"/>
              </a:rPr>
              <a:t>Ajout de Web Services pour accéder au modèle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fr-FR" i="1" dirty="0" err="1">
                <a:solidFill>
                  <a:srgbClr val="000000"/>
                </a:solidFill>
                <a:latin typeface="Helvetica 55 Roman"/>
              </a:rPr>
              <a:t>SpringBoot</a:t>
            </a:r>
            <a:r>
              <a:rPr lang="fr-FR" i="1" dirty="0">
                <a:solidFill>
                  <a:srgbClr val="000000"/>
                </a:solidFill>
                <a:latin typeface="Helvetica 55 Roman"/>
              </a:rPr>
              <a:t> mappe des </a:t>
            </a:r>
            <a:r>
              <a:rPr lang="fr-FR" i="1" dirty="0" err="1">
                <a:solidFill>
                  <a:srgbClr val="000000"/>
                </a:solidFill>
                <a:latin typeface="Helvetica 55 Roman"/>
              </a:rPr>
              <a:t>urls</a:t>
            </a:r>
            <a:r>
              <a:rPr lang="fr-FR" i="1" dirty="0">
                <a:solidFill>
                  <a:srgbClr val="000000"/>
                </a:solidFill>
                <a:latin typeface="Helvetica 55 Roman"/>
              </a:rPr>
              <a:t> 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fr-FR" i="1" dirty="0">
                <a:solidFill>
                  <a:srgbClr val="000000"/>
                </a:solidFill>
                <a:latin typeface="Helvetica 55 Roman"/>
              </a:rPr>
              <a:t>Des </a:t>
            </a:r>
            <a:r>
              <a:rPr lang="fr-FR" i="1" dirty="0" smtClean="0">
                <a:solidFill>
                  <a:srgbClr val="000000"/>
                </a:solidFill>
                <a:latin typeface="Helvetica 55 Roman"/>
              </a:rPr>
              <a:t>DAO Java </a:t>
            </a:r>
            <a:r>
              <a:rPr lang="fr-FR" i="1" dirty="0">
                <a:solidFill>
                  <a:srgbClr val="000000"/>
                </a:solidFill>
                <a:latin typeface="Helvetica 55 Roman"/>
              </a:rPr>
              <a:t>font le lien avec le modèle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377</Words>
  <Application>Microsoft Office PowerPoint</Application>
  <PresentationFormat>Affichage à l'écran (4:3)</PresentationFormat>
  <Paragraphs>77</Paragraphs>
  <Slides>11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3</vt:i4>
      </vt:variant>
      <vt:variant>
        <vt:lpstr>Titres des diapositives</vt:lpstr>
      </vt:variant>
      <vt:variant>
        <vt:i4>11</vt:i4>
      </vt:variant>
    </vt:vector>
  </HeadingPairs>
  <TitlesOfParts>
    <vt:vector size="14" baseType="lpstr">
      <vt:lpstr>Office Theme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OLIVE Stéphane DTSI/DSI</dc:creator>
  <cp:lastModifiedBy>OLIVE Stéphane SCE/ID ITS</cp:lastModifiedBy>
  <cp:revision>9</cp:revision>
  <dcterms:modified xsi:type="dcterms:W3CDTF">2016-06-09T22:39:10Z</dcterms:modified>
</cp:coreProperties>
</file>