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5" r:id="rId3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3" r:id="rId16"/>
    <p:sldId id="462" r:id="rId17"/>
    <p:sldId id="464" r:id="rId18"/>
    <p:sldId id="465" r:id="rId19"/>
    <p:sldId id="466" r:id="rId20"/>
    <p:sldId id="467" r:id="rId21"/>
    <p:sldId id="468" r:id="rId22"/>
    <p:sldId id="431" r:id="rId2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080808"/>
    <a:srgbClr val="333333"/>
    <a:srgbClr val="1C1C1C"/>
    <a:srgbClr val="000000"/>
    <a:srgbClr val="5F5F5F"/>
    <a:srgbClr val="FCFCFC"/>
    <a:srgbClr val="CCD0D1"/>
    <a:srgbClr val="EED56C"/>
    <a:srgbClr val="D43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08" d="100"/>
          <a:sy n="108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组合 672"/>
          <p:cNvGrpSpPr/>
          <p:nvPr/>
        </p:nvGrpSpPr>
        <p:grpSpPr>
          <a:xfrm>
            <a:off x="1786157" y="1820661"/>
            <a:ext cx="976857" cy="976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4" name="同心圆 6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5" name="椭圆 67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6" name="椭圆 675"/>
          <p:cNvSpPr/>
          <p:nvPr/>
        </p:nvSpPr>
        <p:spPr>
          <a:xfrm>
            <a:off x="1371467" y="2750835"/>
            <a:ext cx="727041" cy="7270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椭圆 676"/>
          <p:cNvSpPr/>
          <p:nvPr/>
        </p:nvSpPr>
        <p:spPr>
          <a:xfrm>
            <a:off x="3212890" y="277985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8" name="组合 677"/>
          <p:cNvGrpSpPr/>
          <p:nvPr/>
        </p:nvGrpSpPr>
        <p:grpSpPr>
          <a:xfrm>
            <a:off x="2941489" y="229286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0" name="椭圆 6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1060133" y="39583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2" name="同心圆 6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3" name="椭圆 68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4" name="组合 683"/>
          <p:cNvGrpSpPr/>
          <p:nvPr/>
        </p:nvGrpSpPr>
        <p:grpSpPr>
          <a:xfrm>
            <a:off x="784782" y="2381946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5" name="同心圆 6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6" name="椭圆 68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7" name="椭圆 686"/>
          <p:cNvSpPr/>
          <p:nvPr/>
        </p:nvSpPr>
        <p:spPr>
          <a:xfrm>
            <a:off x="3653416" y="229286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椭圆 687"/>
          <p:cNvSpPr/>
          <p:nvPr/>
        </p:nvSpPr>
        <p:spPr>
          <a:xfrm>
            <a:off x="3872409" y="3983431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9" name="组合 688"/>
          <p:cNvGrpSpPr/>
          <p:nvPr/>
        </p:nvGrpSpPr>
        <p:grpSpPr>
          <a:xfrm>
            <a:off x="2257399" y="2952024"/>
            <a:ext cx="638246" cy="63824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0" name="同心圆 6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1" name="椭圆 69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2" name="椭圆 691"/>
          <p:cNvSpPr/>
          <p:nvPr/>
        </p:nvSpPr>
        <p:spPr>
          <a:xfrm>
            <a:off x="1866940" y="1106069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椭圆 692"/>
          <p:cNvSpPr/>
          <p:nvPr/>
        </p:nvSpPr>
        <p:spPr>
          <a:xfrm>
            <a:off x="2576522" y="2968933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5" name="组合 694"/>
          <p:cNvGrpSpPr/>
          <p:nvPr/>
        </p:nvGrpSpPr>
        <p:grpSpPr>
          <a:xfrm>
            <a:off x="1451260" y="1499581"/>
            <a:ext cx="1958738" cy="19587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7" name="椭圆 6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A</a:t>
              </a:r>
              <a:r>
                <a:rPr lang="zh-CN" altLang="en-US" sz="3200" dirty="0">
                  <a:solidFill>
                    <a:schemeClr val="tx1"/>
                  </a:solidFill>
                </a:rPr>
                <a:t>组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8" name="组合 727"/>
          <p:cNvGrpSpPr/>
          <p:nvPr/>
        </p:nvGrpSpPr>
        <p:grpSpPr>
          <a:xfrm flipH="1">
            <a:off x="4132704" y="2538075"/>
            <a:ext cx="4300096" cy="583387"/>
            <a:chOff x="3929063" y="2641879"/>
            <a:chExt cx="5214937" cy="0"/>
          </a:xfrm>
        </p:grpSpPr>
        <p:cxnSp>
          <p:nvCxnSpPr>
            <p:cNvPr id="729" name="直接连接符 728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2" name="矩形 17"/>
          <p:cNvSpPr>
            <a:spLocks noChangeArrowheads="1"/>
          </p:cNvSpPr>
          <p:nvPr/>
        </p:nvSpPr>
        <p:spPr bwMode="auto">
          <a:xfrm>
            <a:off x="4069592" y="1881230"/>
            <a:ext cx="489489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Dex2jar</a:t>
            </a:r>
            <a:r>
              <a:rPr lang="zh-CN" altLang="en-US" sz="3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的测试及优化</a:t>
            </a:r>
            <a:endParaRPr lang="zh-CN" altLang="en-US" sz="3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3" name="矩形 732"/>
          <p:cNvSpPr/>
          <p:nvPr/>
        </p:nvSpPr>
        <p:spPr>
          <a:xfrm>
            <a:off x="4115162" y="2626930"/>
            <a:ext cx="4419768" cy="487122"/>
          </a:xfrm>
          <a:prstGeom prst="rect">
            <a:avLst/>
          </a:prstGeom>
        </p:spPr>
        <p:txBody>
          <a:bodyPr wrap="square" lIns="72008" tIns="36005" rIns="72008" bIns="36005">
            <a:spAutoFit/>
          </a:bodyPr>
          <a:lstStyle/>
          <a:p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需求规格说明书</a:t>
            </a:r>
            <a:endParaRPr lang="en-US" altLang="zh-CN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895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Version1.1</a:t>
            </a:r>
            <a:endParaRPr lang="en-US" altLang="zh-CN" sz="895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4" name="TextBox 35"/>
          <p:cNvSpPr txBox="1"/>
          <p:nvPr/>
        </p:nvSpPr>
        <p:spPr>
          <a:xfrm>
            <a:off x="5761891" y="3924081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小组成员：卢兴海</a:t>
            </a:r>
            <a:endParaRPr lang="en-US" altLang="zh-CN" sz="10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王文茹</a:t>
            </a:r>
            <a:endParaRPr lang="en-US" altLang="zh-CN" sz="10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蒋波</a:t>
            </a:r>
            <a:endParaRPr lang="zh-CN" altLang="en-US" sz="10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5" name="TextBox 36"/>
          <p:cNvSpPr txBox="1"/>
          <p:nvPr/>
        </p:nvSpPr>
        <p:spPr>
          <a:xfrm>
            <a:off x="7026934" y="3926110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00"/>
                            </p:stCondLst>
                            <p:childTnLst>
                              <p:par>
                                <p:cTn id="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4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" grpId="0" animBg="1"/>
      <p:bldP spid="677" grpId="0" animBg="1"/>
      <p:bldP spid="687" grpId="0" animBg="1"/>
      <p:bldP spid="688" grpId="0" animBg="1"/>
      <p:bldP spid="692" grpId="0" animBg="1"/>
      <p:bldP spid="693" grpId="0" animBg="1"/>
      <p:bldP spid="732" grpId="0"/>
      <p:bldP spid="733" grpId="0"/>
      <p:bldP spid="734" grpId="0"/>
      <p:bldP spid="7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/>
          <p:cNvSpPr txBox="1"/>
          <p:nvPr/>
        </p:nvSpPr>
        <p:spPr>
          <a:xfrm>
            <a:off x="1486990" y="1159030"/>
            <a:ext cx="20740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IDEA</a:t>
            </a:r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 dex2jar</a:t>
            </a:r>
            <a:endParaRPr lang="zh-CN" altLang="en-US" sz="1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6990" y="1635646"/>
            <a:ext cx="5821314" cy="272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classes.dex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文件后，在集成环境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IDEA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中编译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dex2jar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工具。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 descr="C:\Users\luxin\AppData\Local\Temp\1490684831(1)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1800"/>
            <a:ext cx="2942456" cy="271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/>
          <p:cNvSpPr txBox="1"/>
          <p:nvPr/>
        </p:nvSpPr>
        <p:spPr>
          <a:xfrm>
            <a:off x="1486990" y="1159030"/>
            <a:ext cx="18998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en-US" altLang="zh-CN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</a:t>
            </a:r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文件为</a:t>
            </a:r>
            <a:r>
              <a:rPr lang="en-US" altLang="zh-CN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1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6990" y="1635646"/>
            <a:ext cx="5821314" cy="12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此用例即是将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文件转换为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包的步骤，先将生成的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文件拷贝到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dex2jar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工具所在的目录下，然后打开命令提示符，使用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cd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指令进入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dex2jar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工具所在目录，执行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d2j-dex2jar.bat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classes.dex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命令，若工具正常执行，则会在目录下生成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classes-dex2jar.jar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C:\Users\admin\AppData\Local\Microsoft\Windows\INetCache\Content.Word\转换dex文件为jar包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0" y="1099593"/>
            <a:ext cx="3840257" cy="219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admin\AppData\Local\Microsoft\Windows\INetCache\Content.Word\目录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483" y="1012203"/>
            <a:ext cx="3832842" cy="24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3884420"/>
            <a:ext cx="5274310" cy="5670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/>
          <p:cNvSpPr txBox="1"/>
          <p:nvPr/>
        </p:nvSpPr>
        <p:spPr>
          <a:xfrm>
            <a:off x="1486990" y="115903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查看代码</a:t>
            </a:r>
            <a:endParaRPr lang="zh-CN" altLang="en-US" sz="1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6990" y="1635646"/>
            <a:ext cx="5821314" cy="5958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反编译完成后，可通过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JD-GUI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工具打开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文件，并查看其中代码，对比与源码的差距，测试反编译的效果。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C:\Users\admin\AppData\Local\Microsoft\Windows\INetCache\Content.Word\查看代码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10" y="2274282"/>
            <a:ext cx="502158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2" y="1707654"/>
            <a:ext cx="3086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8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sz="3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6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/>
        </p:nvSpPr>
        <p:spPr>
          <a:xfrm>
            <a:off x="2627008" y="306318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  <a:endParaRPr lang="zh-CN" altLang="en-US" sz="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6429049" y="304943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鲁棒性</a:t>
            </a:r>
            <a:endParaRPr lang="zh-CN" altLang="en-US" sz="15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34"/>
          <p:cNvSpPr/>
          <p:nvPr/>
        </p:nvSpPr>
        <p:spPr>
          <a:xfrm rot="16200000">
            <a:off x="3721110" y="2820537"/>
            <a:ext cx="916299" cy="117841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162168" y="2795152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14"/>
          <p:cNvSpPr txBox="1"/>
          <p:nvPr/>
        </p:nvSpPr>
        <p:spPr>
          <a:xfrm>
            <a:off x="1050186" y="3406978"/>
            <a:ext cx="2441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在一定时间内可成功编译出所需文件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6"/>
          <p:cNvSpPr txBox="1"/>
          <p:nvPr/>
        </p:nvSpPr>
        <p:spPr>
          <a:xfrm>
            <a:off x="6228184" y="3373764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在异常情况下能正确处理反编译的文件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7"/>
          <p:cNvSpPr txBox="1"/>
          <p:nvPr/>
        </p:nvSpPr>
        <p:spPr>
          <a:xfrm>
            <a:off x="1865202" y="1744529"/>
            <a:ext cx="11464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版本兼容性</a:t>
            </a:r>
            <a:endParaRPr lang="zh-CN" altLang="en-US" sz="15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5759636" y="177966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  <a:endParaRPr lang="zh-CN" altLang="en-US" sz="1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34"/>
          <p:cNvSpPr/>
          <p:nvPr/>
        </p:nvSpPr>
        <p:spPr>
          <a:xfrm rot="5400000">
            <a:off x="4599289" y="1524292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rot="16200000">
            <a:off x="3197072" y="1500585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23"/>
          <p:cNvSpPr txBox="1"/>
          <p:nvPr/>
        </p:nvSpPr>
        <p:spPr>
          <a:xfrm>
            <a:off x="5719077" y="2067694"/>
            <a:ext cx="2969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可新增从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编译到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以及从</a:t>
            </a:r>
            <a:r>
              <a:rPr lang="en-US" altLang="zh-CN" sz="1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反编译出其中的资源文件的功能。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1788132" y="2070952"/>
            <a:ext cx="1295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平台版本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操作系统版本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4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 animBg="1"/>
          <p:bldP spid="10" grpId="0"/>
          <p:bldP spid="11" grpId="0"/>
          <p:bldP spid="12" grpId="0"/>
          <p:bldP spid="13" grpId="0"/>
          <p:bldP spid="14" grpId="0" animBg="1"/>
          <p:bldP spid="18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 animBg="1"/>
          <p:bldP spid="10" grpId="0"/>
          <p:bldP spid="11" grpId="0"/>
          <p:bldP spid="12" grpId="0"/>
          <p:bldP spid="13" grpId="0"/>
          <p:bldP spid="14" grpId="0" animBg="1"/>
          <p:bldP spid="18" grpId="0"/>
          <p:bldP spid="1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2" y="1707654"/>
            <a:ext cx="16738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28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3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16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9672" y="843558"/>
            <a:ext cx="59766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我们目前所做是在类解析这个层面上，测试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dex2jar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的准确性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1491630"/>
            <a:ext cx="81369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基本思路就是，验证从</a:t>
            </a:r>
            <a:r>
              <a:rPr lang="en-US" altLang="zh-CN" sz="16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中获得的“源”类（个数、名称），与得到的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包中的“结果”类（个数、名称）是否一一对应。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6" y="2499742"/>
            <a:ext cx="82089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主要依据，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文件格式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627534"/>
            <a:ext cx="748883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Header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/>
              <a:t>class_defs_size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字段可直接得到“源”类个数</a:t>
            </a:r>
            <a:endParaRPr lang="en-US" altLang="zh-CN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包实质上就是一些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打包所成，所以直接解压即可得到所有的类，可统计类个数，类名称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2211710"/>
            <a:ext cx="78488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我们写了一个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程序来实现以上类个数的对比。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" y="2931790"/>
            <a:ext cx="9144000" cy="1442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5616" y="627534"/>
            <a:ext cx="7632848" cy="2339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中所有用到的数据都在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Section,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类名称也在。但是，</a:t>
            </a:r>
            <a:r>
              <a:rPr lang="en-US" altLang="zh-CN" sz="16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头部并没有直接指出类名称所在偏移。</a:t>
            </a:r>
            <a:endParaRPr lang="en-US" altLang="zh-CN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获得类名称路径大致是这样：</a:t>
            </a:r>
            <a:r>
              <a:rPr lang="en-US" altLang="zh-CN" b="1" dirty="0" err="1"/>
              <a:t>class_def_item</a:t>
            </a:r>
            <a:r>
              <a:rPr lang="zh-CN" altLang="en-US" b="1" dirty="0"/>
              <a:t>（</a:t>
            </a:r>
            <a:r>
              <a:rPr lang="en-US" altLang="zh-CN" dirty="0" err="1"/>
              <a:t>class_idx</a:t>
            </a:r>
            <a:r>
              <a:rPr lang="zh-CN" altLang="en-US" b="1" dirty="0"/>
              <a:t>）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en-US" altLang="zh-CN" b="1" dirty="0" err="1"/>
              <a:t>type_id_item</a:t>
            </a:r>
            <a:r>
              <a:rPr lang="en-US" altLang="zh-CN" b="1" dirty="0"/>
              <a:t>(</a:t>
            </a:r>
            <a:r>
              <a:rPr lang="en-US" altLang="zh-CN" dirty="0" err="1"/>
              <a:t>descriptor_idx</a:t>
            </a:r>
            <a:r>
              <a:rPr lang="en-US" altLang="zh-CN" b="1" dirty="0"/>
              <a:t>)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string_id_item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string_data_off</a:t>
            </a:r>
            <a:r>
              <a:rPr lang="en-US" altLang="zh-CN" dirty="0"/>
              <a:t>) </a:t>
            </a:r>
            <a:r>
              <a:rPr lang="zh-CN" altLang="en-US" dirty="0"/>
              <a:t>这个就是真正的类名所在偏移了</a:t>
            </a:r>
            <a:endParaRPr lang="zh-CN" altLang="zh-CN" b="1" dirty="0"/>
          </a:p>
          <a:p>
            <a:endParaRPr lang="en-US" altLang="zh-CN" b="1" dirty="0"/>
          </a:p>
          <a:p>
            <a:endParaRPr lang="en-US" altLang="zh-CN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所以经过一系列的读取之后，我们得到了类名称。把两个途径得到的类名分别放在两个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文件中，再进行比较即可。</a:t>
            </a:r>
            <a:endParaRPr lang="en-US" altLang="zh-CN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5806"/>
            <a:ext cx="9144000" cy="1442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2" y="555526"/>
            <a:ext cx="748883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dex2jar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在类解析这个层面上是非常准确的。</a:t>
            </a:r>
            <a:endParaRPr lang="en-US" altLang="zh-CN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至于类中的方法、变量是否也是解析的很准确，我们在以后会进行下一步的测试。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706852" y="1347614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033496" y="2002394"/>
            <a:ext cx="16521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0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ea"/>
                <a:ea typeface="+mj-ea"/>
              </a:rPr>
              <a:t>目 录</a:t>
            </a:r>
            <a:endParaRPr kumimoji="0" lang="zh-CN" altLang="en-US" sz="5000" b="1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731949" y="1480847"/>
            <a:ext cx="1602228" cy="1359398"/>
            <a:chOff x="5553262" y="2638733"/>
            <a:chExt cx="2397222" cy="2093640"/>
          </a:xfrm>
        </p:grpSpPr>
        <p:grpSp>
          <p:nvGrpSpPr>
            <p:cNvPr id="85" name="组合 84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8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88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259489" y="3110169"/>
              <a:ext cx="1273333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278088" y="1492091"/>
            <a:ext cx="1602228" cy="1359398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6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3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157729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07954" y="2171789"/>
            <a:ext cx="1602228" cy="1359398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1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5" y="4183862"/>
              <a:ext cx="1220570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958451" y="2164982"/>
            <a:ext cx="1602228" cy="1359398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8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185202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639327" y="2967176"/>
            <a:ext cx="1027882" cy="471555"/>
            <a:chOff x="2328257" y="4927865"/>
            <a:chExt cx="1537897" cy="726254"/>
          </a:xfrm>
        </p:grpSpPr>
        <p:sp>
          <p:nvSpPr>
            <p:cNvPr id="112" name="TextBox 111"/>
            <p:cNvSpPr txBox="1"/>
            <p:nvPr/>
          </p:nvSpPr>
          <p:spPr>
            <a:xfrm>
              <a:off x="2328257" y="4927865"/>
              <a:ext cx="1537897" cy="497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总体概述</a:t>
              </a:r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419469" y="5322308"/>
              <a:ext cx="1379770" cy="331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4858857" y="1541057"/>
            <a:ext cx="1027882" cy="553998"/>
            <a:chOff x="4246958" y="2731461"/>
            <a:chExt cx="1537897" cy="853225"/>
          </a:xfrm>
        </p:grpSpPr>
        <p:sp>
          <p:nvSpPr>
            <p:cNvPr id="115" name="TextBox 114"/>
            <p:cNvSpPr txBox="1"/>
            <p:nvPr/>
          </p:nvSpPr>
          <p:spPr>
            <a:xfrm>
              <a:off x="4246958" y="2731461"/>
              <a:ext cx="1537897" cy="85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功能性需求</a:t>
              </a:r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335082" y="3111579"/>
              <a:ext cx="1286284" cy="30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093849" y="3000165"/>
            <a:ext cx="1027882" cy="553998"/>
            <a:chOff x="5982926" y="4927865"/>
            <a:chExt cx="1537897" cy="853224"/>
          </a:xfrm>
        </p:grpSpPr>
        <p:sp>
          <p:nvSpPr>
            <p:cNvPr id="118" name="TextBox 117"/>
            <p:cNvSpPr txBox="1"/>
            <p:nvPr/>
          </p:nvSpPr>
          <p:spPr>
            <a:xfrm>
              <a:off x="5982926" y="4927865"/>
              <a:ext cx="1537897" cy="85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非功能性需求</a:t>
              </a:r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071050" y="5338463"/>
              <a:ext cx="1286284" cy="30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259916" y="1541057"/>
            <a:ext cx="1027882" cy="446865"/>
            <a:chOff x="7839376" y="2731461"/>
            <a:chExt cx="1537897" cy="688227"/>
          </a:xfrm>
        </p:grpSpPr>
        <p:sp>
          <p:nvSpPr>
            <p:cNvPr id="121" name="TextBox 120"/>
            <p:cNvSpPr txBox="1"/>
            <p:nvPr/>
          </p:nvSpPr>
          <p:spPr>
            <a:xfrm>
              <a:off x="7839376" y="2731461"/>
              <a:ext cx="1537897" cy="49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测试</a:t>
              </a:r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947821" y="3111579"/>
              <a:ext cx="1286284" cy="30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3" accel="52000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8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9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2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3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6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7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0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1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7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47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3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7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47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786157" y="1820661"/>
            <a:ext cx="976857" cy="976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1371467" y="2750835"/>
            <a:ext cx="727041" cy="7270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12890" y="277985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41489" y="229286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60133" y="39583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4782" y="2381946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/>
          <p:cNvSpPr/>
          <p:nvPr/>
        </p:nvSpPr>
        <p:spPr>
          <a:xfrm>
            <a:off x="3653416" y="229286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72409" y="3983431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257399" y="2952024"/>
            <a:ext cx="638246" cy="63824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1866940" y="1106069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576522" y="2968933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451260" y="1499581"/>
            <a:ext cx="1958738" cy="19587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 flipH="1">
            <a:off x="4132704" y="2538075"/>
            <a:ext cx="4300096" cy="583387"/>
            <a:chOff x="3929063" y="2641879"/>
            <a:chExt cx="5214937" cy="0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17"/>
          <p:cNvSpPr>
            <a:spLocks noChangeArrowheads="1"/>
          </p:cNvSpPr>
          <p:nvPr/>
        </p:nvSpPr>
        <p:spPr bwMode="auto">
          <a:xfrm>
            <a:off x="4069593" y="1881230"/>
            <a:ext cx="46162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3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36"/>
          <p:cNvSpPr txBox="1"/>
          <p:nvPr/>
        </p:nvSpPr>
        <p:spPr>
          <a:xfrm>
            <a:off x="7026934" y="3926110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8" grpId="0" animBg="1"/>
      <p:bldP spid="22" grpId="0" animBg="1"/>
      <p:bldP spid="23" grpId="0" animBg="1"/>
      <p:bldP spid="61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2" y="1707654"/>
            <a:ext cx="32944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项目总体概述</a:t>
            </a:r>
            <a:endParaRPr lang="zh-CN" altLang="en-US" sz="3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项目总体概述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/>
          <p:cNvSpPr txBox="1"/>
          <p:nvPr/>
        </p:nvSpPr>
        <p:spPr>
          <a:xfrm>
            <a:off x="1486990" y="149163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产品描述</a:t>
            </a:r>
            <a:endParaRPr lang="zh-CN" altLang="en-US" sz="1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6990" y="2067694"/>
            <a:ext cx="5821314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dex2jar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这个源码包，听名字是用来将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dex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文件转换为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githup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上面的地址是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https://github.com/pxb1988/dex2ja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。本地使用源码：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http://download.csdn.NET/detail/new_abc/9718937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。但我们分析这个源码可以看到，里面的功能不只是将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dex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转换为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包，也可以转换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dex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smail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文件等，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dex2jar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就是将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dex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文件转换为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文件，然后将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文件打成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包，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dex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转换为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文件过程中会先转换为一种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IR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的中间指令格式。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项目总体概述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/>
          <p:cNvSpPr txBox="1"/>
          <p:nvPr/>
        </p:nvSpPr>
        <p:spPr>
          <a:xfrm>
            <a:off x="1486990" y="149163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endParaRPr lang="zh-CN" altLang="en-US" sz="1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6990" y="2067694"/>
            <a:ext cx="5821314" cy="12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操作系统：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Windows 7 / 8.1 / 10 / Vista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版本：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1.8.0_121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编辑器：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Hex Workshop Hex Editor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IDE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IntelliJ IDEA 2016.3.4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2" y="1707654"/>
            <a:ext cx="26412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zh-CN" altLang="en-US" sz="3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/>
          <p:cNvSpPr txBox="1"/>
          <p:nvPr/>
        </p:nvSpPr>
        <p:spPr>
          <a:xfrm>
            <a:off x="1486990" y="1491630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sz="1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784" y="1059582"/>
            <a:ext cx="3342119" cy="379977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/>
          <p:cNvSpPr txBox="1"/>
          <p:nvPr/>
        </p:nvSpPr>
        <p:spPr>
          <a:xfrm>
            <a:off x="1486990" y="1159030"/>
            <a:ext cx="12875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5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6990" y="1635646"/>
            <a:ext cx="582131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在进行反编译之前，要事先准备好将要反编译的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apk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C:\Users\admin\AppData\Local\Microsoft\Windows\INetCache\Content.Word\获取apk文件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80" y="2211710"/>
            <a:ext cx="4968240" cy="227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/>
          <p:cNvSpPr txBox="1"/>
          <p:nvPr/>
        </p:nvSpPr>
        <p:spPr>
          <a:xfrm>
            <a:off x="1486990" y="1159030"/>
            <a:ext cx="12875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</a:t>
            </a:r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文件生成</a:t>
            </a:r>
            <a:endParaRPr lang="zh-CN" altLang="en-US" sz="1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6990" y="1635646"/>
            <a:ext cx="5821314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要进行反编译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apk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文件，首先要从已获取的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apk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文件中，生成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classes.dex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文件，从而用此文件来进行反编译，获取需要的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包。此步骤很简单，只需要将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apk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文件的后缀改为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zip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，解压缩后即可得到需要的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classes.dex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文件，若更改后缀后名字重复，则取消更改并报错。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 descr="C:\Users\admin\AppData\Local\Microsoft\Windows\INetCache\Content.Word\dex文件生成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67" y="1370018"/>
            <a:ext cx="5090160" cy="311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1160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19B49B"/>
      </a:accent1>
      <a:accent2>
        <a:srgbClr val="19B49B"/>
      </a:accent2>
      <a:accent3>
        <a:srgbClr val="19B49B"/>
      </a:accent3>
      <a:accent4>
        <a:srgbClr val="19B49B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1708</Words>
  <Application>WPS 演示</Application>
  <PresentationFormat>全屏显示(16:9)</PresentationFormat>
  <Paragraphs>153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kingpub</dc:creator>
  <cp:keywords>plus206</cp:keywords>
  <cp:category>plus206</cp:category>
  <cp:lastModifiedBy>Administrator</cp:lastModifiedBy>
  <cp:revision>994</cp:revision>
  <dcterms:created xsi:type="dcterms:W3CDTF">2015-04-24T01:01:00Z</dcterms:created>
  <dcterms:modified xsi:type="dcterms:W3CDTF">2017-03-31T07:52:15Z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