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92" r:id="rId6"/>
    <p:sldId id="280" r:id="rId7"/>
    <p:sldId id="269" r:id="rId8"/>
    <p:sldId id="286" r:id="rId9"/>
    <p:sldId id="281" r:id="rId10"/>
    <p:sldId id="285" r:id="rId11"/>
    <p:sldId id="293" r:id="rId12"/>
    <p:sldId id="294" r:id="rId13"/>
    <p:sldId id="287" r:id="rId14"/>
    <p:sldId id="295" r:id="rId15"/>
    <p:sldId id="296" r:id="rId16"/>
    <p:sldId id="297" r:id="rId17"/>
    <p:sldId id="283" r:id="rId18"/>
  </p:sldIdLst>
  <p:sldSz cx="12192000" cy="6858000"/>
  <p:notesSz cx="6858000" cy="9144000"/>
  <p:custDataLst>
    <p:tags r:id="rId2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EB1AE57-91D8-4108-8A5C-7B63D632B2B6}" type="datetimeFigureOut">
              <a:rPr lang="zh-CN" altLang="en-US"/>
              <a:pPr>
                <a:defRPr/>
              </a:pPr>
              <a:t>2017/4/28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8E94DB7-6BD0-41E8-B4E6-DA4C8BA169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29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30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8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38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F543F2CE-7324-4BA6-9ECF-8D76C7CB6D1C}" type="slidenum">
              <a:rPr lang="zh-CN" altLang="en-US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69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E7B0550E-F892-4E8B-9E0E-B645F761473C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6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4C934FFF-2116-4850-9AF1-AFEAB3617030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0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4C934FFF-2116-4850-9AF1-AFEAB3617030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99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47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6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38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0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C57FE-0B00-41DD-8BB8-DC9015551E41}" type="datetimeFigureOut">
              <a:rPr lang="zh-CN" altLang="en-US"/>
              <a:pPr>
                <a:defRPr/>
              </a:pPr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1309-31AA-4F3E-8CCA-6505E1846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2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3CE71-AEC9-4E28-8BFD-E8186BAE989F}" type="datetimeFigureOut">
              <a:rPr lang="zh-CN" altLang="en-US"/>
              <a:pPr>
                <a:defRPr/>
              </a:pPr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D665F-CB32-4A95-9AC1-32D6262CB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09023-F3C5-4A76-8FDB-FE997FBBDE8D}" type="datetimeFigureOut">
              <a:rPr lang="zh-CN" altLang="en-US"/>
              <a:pPr>
                <a:defRPr/>
              </a:pPr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735C4-3E52-486E-95B3-6CDE361A5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6C729-B9E7-4244-BED7-E70D95CBF40D}" type="datetimeFigureOut">
              <a:rPr lang="zh-CN" altLang="en-US"/>
              <a:pPr>
                <a:defRPr/>
              </a:pPr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EB83-23C4-4622-A2AE-890A41596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C8146-D1DC-4DED-B63D-76542CF30917}" type="datetimeFigureOut">
              <a:rPr lang="zh-CN" altLang="en-US"/>
              <a:pPr>
                <a:defRPr/>
              </a:pPr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77C0-FC75-4F16-A90B-6E6EDBD1DA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D5654-6B37-4F86-B180-159DB4A823A1}" type="datetimeFigureOut">
              <a:rPr lang="zh-CN" altLang="en-US"/>
              <a:pPr>
                <a:defRPr/>
              </a:pPr>
              <a:t>2017/4/28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43C71-E027-4627-A592-A03D82803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CEE4-E541-4944-99C8-0B0691F00BA8}" type="datetimeFigureOut">
              <a:rPr lang="zh-CN" altLang="en-US"/>
              <a:pPr>
                <a:defRPr/>
              </a:pPr>
              <a:t>2017/4/28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BC343-4BA7-4B0B-8296-CC2F34592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7B85-C061-4765-BA3F-C1B9199E0B92}" type="datetimeFigureOut">
              <a:rPr lang="zh-CN" altLang="en-US"/>
              <a:pPr>
                <a:defRPr/>
              </a:pPr>
              <a:t>2017/4/28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39AA7-A25D-4C1B-82D1-99C62E7750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291AE-F191-439D-AE01-73CEA9098CFE}" type="datetimeFigureOut">
              <a:rPr lang="zh-CN" altLang="en-US"/>
              <a:pPr>
                <a:defRPr/>
              </a:pPr>
              <a:t>2017/4/28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D640E-1F7F-4FAA-924A-5E2B1AB2F7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F305D-187E-4B3E-BD86-E5F582DEE9C3}" type="datetimeFigureOut">
              <a:rPr lang="zh-CN" altLang="en-US"/>
              <a:pPr>
                <a:defRPr/>
              </a:pPr>
              <a:t>2017/4/28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0CE00-62D0-4288-8EB9-4E8B6D798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90B91-5F45-4156-B2DF-99025C90BA9C}" type="datetimeFigureOut">
              <a:rPr lang="zh-CN" altLang="en-US"/>
              <a:pPr>
                <a:defRPr/>
              </a:pPr>
              <a:t>2017/4/28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9F8EE-5028-4CC8-AA92-B3E6F8FFA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F2CE33-D8BF-48AD-8F1E-41CC613CD6C7}" type="datetimeFigureOut">
              <a:rPr lang="zh-CN" altLang="en-US"/>
              <a:pPr>
                <a:defRPr/>
              </a:pPr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7A37AB-A622-43A2-A57D-19EBA34EF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783117" y="952115"/>
            <a:ext cx="6321936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7336" y="1997285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</a:rPr>
              <a:t>dex2jar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00857" y="309025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测试及优化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工作计划改进</a:t>
            </a:r>
          </a:p>
        </p:txBody>
      </p:sp>
      <p:sp>
        <p:nvSpPr>
          <p:cNvPr id="9" name="Rectangle 13"/>
          <p:cNvSpPr/>
          <p:nvPr/>
        </p:nvSpPr>
        <p:spPr>
          <a:xfrm>
            <a:off x="1695251" y="2089624"/>
            <a:ext cx="90822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1</a:t>
            </a:r>
            <a:r>
              <a:rPr lang="zh-CN" altLang="en-US" sz="2800" dirty="0">
                <a:latin typeface="+mn-lt"/>
                <a:ea typeface="+mn-ea"/>
              </a:rPr>
              <a:t>、调整了列的位置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2</a:t>
            </a:r>
            <a:r>
              <a:rPr lang="zh-CN" altLang="en-US" sz="2800" dirty="0">
                <a:latin typeface="+mn-lt"/>
                <a:ea typeface="+mn-ea"/>
              </a:rPr>
              <a:t>、细化了实验</a:t>
            </a:r>
            <a:r>
              <a:rPr lang="en-US" altLang="zh-CN" sz="2800" dirty="0">
                <a:latin typeface="+mn-lt"/>
                <a:ea typeface="+mn-ea"/>
              </a:rPr>
              <a:t>3-5</a:t>
            </a:r>
            <a:r>
              <a:rPr lang="zh-CN" altLang="en-US" sz="2800" dirty="0">
                <a:latin typeface="+mn-lt"/>
                <a:ea typeface="+mn-ea"/>
              </a:rPr>
              <a:t>的工作计划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3</a:t>
            </a:r>
            <a:r>
              <a:rPr lang="zh-CN" altLang="en-US" sz="2800" dirty="0">
                <a:latin typeface="+mn-lt"/>
                <a:ea typeface="+mn-ea"/>
              </a:rPr>
              <a:t>、补充了实验</a:t>
            </a:r>
            <a:r>
              <a:rPr lang="en-US" altLang="zh-CN" sz="2800" dirty="0">
                <a:latin typeface="+mn-lt"/>
                <a:ea typeface="+mn-ea"/>
              </a:rPr>
              <a:t>6-8</a:t>
            </a:r>
            <a:r>
              <a:rPr lang="zh-CN" altLang="en-US" sz="2800" dirty="0">
                <a:latin typeface="+mn-lt"/>
                <a:ea typeface="+mn-ea"/>
              </a:rPr>
              <a:t>的工作计划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4</a:t>
            </a:r>
            <a:r>
              <a:rPr lang="zh-CN" altLang="en-US" sz="2800" dirty="0">
                <a:latin typeface="+mn-lt"/>
                <a:ea typeface="+mn-ea"/>
              </a:rPr>
              <a:t>、增加了基线时间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5</a:t>
            </a:r>
            <a:r>
              <a:rPr lang="zh-CN" altLang="en-US" sz="2800" dirty="0">
                <a:latin typeface="+mn-lt"/>
                <a:ea typeface="+mn-ea"/>
              </a:rPr>
              <a:t>、修改了生成概述图的不合理的地方</a:t>
            </a:r>
            <a:endParaRPr lang="en-US" altLang="zh-CN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399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工作计划改进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15" y="1740176"/>
            <a:ext cx="10494010" cy="45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工作计划改进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4" y="1551218"/>
            <a:ext cx="5370848" cy="37369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099" y="1518994"/>
            <a:ext cx="5420755" cy="37608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54" y="5443488"/>
            <a:ext cx="4570941" cy="119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1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04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3" y="3297215"/>
            <a:ext cx="4587246" cy="584775"/>
            <a:chOff x="7047666" y="1942356"/>
            <a:chExt cx="4587246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49" y="2009773"/>
              <a:ext cx="3788963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工作量估计与统计分析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40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/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531427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工作量估计与统计分析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453515" y="1447800"/>
            <a:ext cx="9102090" cy="4480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1800" b="0" u="none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1800" b="0" u="none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实验目标</a:t>
            </a:r>
          </a:p>
          <a:p>
            <a:pPr marL="0" indent="0" algn="l"/>
            <a:r>
              <a:rPr lang="en-US" altLang="zh-CN" sz="1800" b="0" u="none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1.1</a:t>
            </a:r>
            <a:r>
              <a:rPr lang="zh-CN" altLang="en-US" sz="1800" b="0" u="none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小组工作预估与组员工作量统计的对比分析</a:t>
            </a:r>
            <a:endParaRPr lang="zh-CN" altLang="en-US" sz="18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18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通过这组数据的对比，一方面可以检验计划是否合理以及计划的完成情况，另一方面也可以对后续工作的计划和分工提供参考。</a:t>
            </a:r>
            <a:endParaRPr lang="zh-CN" altLang="en-US" sz="1800" b="0" u="none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algn="l"/>
            <a:r>
              <a:rPr lang="en-US" altLang="zh-CN" sz="1800" b="0" u="none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1.2</a:t>
            </a:r>
            <a:r>
              <a:rPr lang="zh-CN" altLang="en-US" sz="1800" b="0" u="none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需求个数、需求报告字数与需求变更数、需求变更原因的对比分析</a:t>
            </a:r>
            <a:endParaRPr lang="zh-CN" altLang="en-US" sz="18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18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通过这组数据的对比，可以从质和量的角度对组员的工作量进行统计。同时也有助于完成更高质量的需求规格说明书。</a:t>
            </a:r>
            <a:endParaRPr lang="zh-CN" altLang="en-US" sz="1800" b="0" u="none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algn="l"/>
            <a:r>
              <a:rPr lang="en-US" altLang="zh-CN" sz="1800" b="0" u="none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1.3</a:t>
            </a:r>
            <a:r>
              <a:rPr lang="zh-CN" altLang="en-US" sz="1800" b="0" u="none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收到意见个数、意见类型与意见变更数的对比分析（针对于需求规格说明书的评审）</a:t>
            </a:r>
            <a:endParaRPr lang="zh-CN" altLang="en-US" sz="18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18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通过这组数据的对比，可以对评审阶段的工作量进行统计。有助于提高评审工作的质量。</a:t>
            </a:r>
            <a:endParaRPr lang="zh-CN" altLang="en-US" sz="1800" b="0" u="none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algn="l"/>
            <a:r>
              <a:rPr lang="en-US" altLang="zh-CN" sz="1800" b="0" u="none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1.4</a:t>
            </a:r>
            <a:r>
              <a:rPr lang="zh-CN" altLang="en-US" sz="1800" b="0" u="none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软件实现与需求规格说明书的对比分析</a:t>
            </a:r>
            <a:endParaRPr lang="zh-CN" altLang="en-US" sz="18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18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通过这组数据的对比，可以分析软件实现工作的完成度和完成质量。</a:t>
            </a:r>
            <a:endParaRPr lang="zh-CN" altLang="en-US" sz="1800" b="0" u="none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algn="l"/>
            <a:r>
              <a:rPr lang="en-US" altLang="zh-CN" sz="1800" b="0" u="none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1.5</a:t>
            </a:r>
            <a:r>
              <a:rPr lang="zh-CN" altLang="en-US" sz="1800" b="0" u="none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测试用例个数、测试报告字数与测试用例变更数、变更原因的对比分析</a:t>
            </a:r>
            <a:endParaRPr lang="zh-CN" altLang="en-US" sz="18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18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通过这组数据的对比，可以从质和量的角度对组员的工作量进行统计。同时也有助于完成更高质量的测试报告。</a:t>
            </a:r>
            <a:endParaRPr lang="zh-CN" altLang="en-US" sz="1800" b="0" u="none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algn="l"/>
            <a:r>
              <a:rPr lang="en-US" altLang="zh-CN" sz="1800" b="0" u="none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1.6</a:t>
            </a:r>
            <a:r>
              <a:rPr lang="zh-CN" altLang="en-US" sz="1800" b="0" u="none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收到意见个数、意见类型与意见变更数的对比分析（针对于测试报告的评审）</a:t>
            </a:r>
            <a:endParaRPr lang="zh-CN" altLang="en-US" sz="18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18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通过这组数据的对比，可以对评审阶段的工作量进行统计。有助于提高评审工作的质量。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42791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1950720"/>
            <a:ext cx="35814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需求分析工作量估计和统计表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3405188" y="2895600"/>
          <a:ext cx="538162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E1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：需求分析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50D09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小组工作预估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姓名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50D09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需求个数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50D09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需求报告字数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50D09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预期贡献率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卢兴海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33%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蒋波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33%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王文茹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33%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总体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3000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100%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790700" y="4404360"/>
          <a:ext cx="86106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7800">
                <a:tc grid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317DE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阶段性数据统计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D59B5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组员工作量统计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317DE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需求变更数量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317DE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需求变更原因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317DE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需求变更工作量</a:t>
                      </a:r>
                      <a:r>
                        <a:rPr lang="en-US" altLang="zh-CN" sz="1100" b="0" u="none">
                          <a:solidFill>
                            <a:srgbClr val="317DE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\h</a:t>
                      </a:r>
                      <a:endParaRPr lang="zh-CN" altLang="en-US" sz="1100" b="0" u="none">
                        <a:solidFill>
                          <a:srgbClr val="317DE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D59B5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完成字数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D59B5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需求个数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D59B5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难易程度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D59B5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实际贡献率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业务需求模型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老师提出修改意见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完成业务需求模型的添加</a:t>
                      </a: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\4h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中等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35%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</a:t>
                      </a: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RUCM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图若干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同学提出的评审意见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RUCM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图绘制、修改文档</a:t>
                      </a: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\8h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中等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35%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文档格式问题、用例图修改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同学提出的评审意见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修改文档、用例图修改</a:t>
                      </a: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\4h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中等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30%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3000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100%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组合 79"/>
          <p:cNvGrpSpPr/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6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7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5376864" y="550864"/>
            <a:ext cx="531427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工作量估计与统计分析</a:t>
            </a:r>
          </a:p>
        </p:txBody>
      </p:sp>
    </p:spTree>
    <p:extLst>
      <p:ext uri="{BB962C8B-B14F-4D97-AF65-F5344CB8AC3E}">
        <p14:creationId xmlns:p14="http://schemas.microsoft.com/office/powerpoint/2010/main" val="2991338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8248" y="1913541"/>
            <a:ext cx="341185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需求评审工作量估计和统计表</a:t>
            </a:r>
          </a:p>
        </p:txBody>
      </p:sp>
      <p:graphicFrame>
        <p:nvGraphicFramePr>
          <p:cNvPr id="4" name="表格 -1"/>
          <p:cNvGraphicFramePr/>
          <p:nvPr>
            <p:extLst>
              <p:ext uri="{D42A27DB-BD31-4B8C-83A1-F6EECF244321}">
                <p14:modId xmlns:p14="http://schemas.microsoft.com/office/powerpoint/2010/main" val="426408022"/>
              </p:ext>
            </p:extLst>
          </p:nvPr>
        </p:nvGraphicFramePr>
        <p:xfrm>
          <a:off x="1218248" y="2657802"/>
          <a:ext cx="713422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E2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：需求评审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50D09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小组工作预估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姓名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50D09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收到意见个数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50D09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意见类型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50D09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可修改个数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50D09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预期贡献率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卢兴海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文档内容方面的错误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33%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蒋波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RUCM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用例的错误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33%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王文茹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文档格式和内容方面的错误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33%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总体</a:t>
                      </a:r>
                    </a:p>
                  </a:txBody>
                  <a:tcPr marL="0" marR="0" marT="0" marB="0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100%</a:t>
                      </a:r>
                      <a:endParaRPr lang="zh-CN" altLang="en-US" sz="1100" b="0" u="none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1218248" y="4236720"/>
          <a:ext cx="7705725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7800">
                <a:tc grid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317DE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阶段性数据统计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D59B5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组员工作量统计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317DE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意见变更数量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317DE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意见类型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317DE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可修改个数变更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D59B5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评审记录条数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D59B5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修改字数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D59B5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难易程度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D59B5B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实际贡献率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文档内容方面的问题，更加偏重于技术层面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300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左右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中等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33%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RUCM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用例图的问题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300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左右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较难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33%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文档格式和内容的问题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300</a:t>
                      </a: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左右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中等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33%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100%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组合 79"/>
          <p:cNvGrpSpPr/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6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7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5376864" y="550864"/>
            <a:ext cx="531427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工作量估计与统计分析</a:t>
            </a:r>
          </a:p>
        </p:txBody>
      </p:sp>
    </p:spTree>
    <p:extLst>
      <p:ext uri="{BB962C8B-B14F-4D97-AF65-F5344CB8AC3E}">
        <p14:creationId xmlns:p14="http://schemas.microsoft.com/office/powerpoint/2010/main" val="26297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202133" y="496975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83117" y="952115"/>
            <a:ext cx="4951451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808199" y="3099636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5072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5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6" name="文本框 20"/>
          <p:cNvSpPr txBox="1">
            <a:spLocks noChangeArrowheads="1"/>
          </p:cNvSpPr>
          <p:nvPr/>
        </p:nvSpPr>
        <p:spPr bwMode="auto">
          <a:xfrm>
            <a:off x="1308551" y="3618724"/>
            <a:ext cx="298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CONTENTS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7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chemeClr val="accent1"/>
                </a:solidFill>
              </a:rPr>
              <a:t>目录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403637" y="2184709"/>
            <a:ext cx="4595796" cy="584775"/>
            <a:chOff x="7047666" y="1942356"/>
            <a:chExt cx="4595796" cy="584775"/>
          </a:xfrm>
        </p:grpSpPr>
        <p:grpSp>
          <p:nvGrpSpPr>
            <p:cNvPr id="39" name="组合 3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需求复评审问题清单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03637" y="2971735"/>
            <a:ext cx="4595796" cy="584775"/>
            <a:chOff x="7047666" y="1942356"/>
            <a:chExt cx="4595796" cy="584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5" name="圆角矩形 44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需求说明书的修改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403637" y="3758761"/>
            <a:ext cx="4595796" cy="584775"/>
            <a:chOff x="7047666" y="1942356"/>
            <a:chExt cx="4595796" cy="584775"/>
          </a:xfrm>
        </p:grpSpPr>
        <p:grpSp>
          <p:nvGrpSpPr>
            <p:cNvPr id="49" name="组合 4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51" name="圆角矩形 5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工作计划改进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03637" y="4545787"/>
            <a:ext cx="4595796" cy="584775"/>
            <a:chOff x="7047666" y="1942356"/>
            <a:chExt cx="4595796" cy="584775"/>
          </a:xfrm>
        </p:grpSpPr>
        <p:grpSp>
          <p:nvGrpSpPr>
            <p:cNvPr id="31" name="组合 30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33" name="圆角矩形 5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2" name="圆角矩形 54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工作量估计与统计分析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01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46836" y="3355946"/>
            <a:ext cx="4360854" cy="584775"/>
            <a:chOff x="7047666" y="1942356"/>
            <a:chExt cx="4360854" cy="584775"/>
          </a:xfrm>
        </p:grpSpPr>
        <p:grpSp>
          <p:nvGrpSpPr>
            <p:cNvPr id="20" name="组合 19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圆角矩形 20"/>
            <p:cNvSpPr/>
            <p:nvPr/>
          </p:nvSpPr>
          <p:spPr>
            <a:xfrm>
              <a:off x="7845950" y="2009773"/>
              <a:ext cx="3562570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需求复评审问题清单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问题汇总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15" y="2183643"/>
            <a:ext cx="10358972" cy="3936772"/>
          </a:xfrm>
          <a:prstGeom prst="rect">
            <a:avLst/>
          </a:prstGeom>
        </p:spPr>
      </p:pic>
      <p:sp>
        <p:nvSpPr>
          <p:cNvPr id="10" name="Rectangle 13"/>
          <p:cNvSpPr/>
          <p:nvPr/>
        </p:nvSpPr>
        <p:spPr>
          <a:xfrm>
            <a:off x="763096" y="1541688"/>
            <a:ext cx="908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B</a:t>
            </a:r>
            <a:r>
              <a:rPr lang="zh-CN" altLang="en-US" sz="2800" dirty="0">
                <a:latin typeface="+mn-lt"/>
                <a:ea typeface="+mn-ea"/>
              </a:rPr>
              <a:t>组问题清单：</a:t>
            </a:r>
            <a:endParaRPr 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1"/>
                </a:solidFill>
              </a:rPr>
              <a:t>1</a:t>
            </a:r>
            <a:endParaRPr lang="zh-CN" altLang="en-US" sz="3600" b="1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问题汇总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763096" y="1541688"/>
            <a:ext cx="908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C</a:t>
            </a:r>
            <a:r>
              <a:rPr lang="zh-CN" altLang="en-US" sz="2800" dirty="0">
                <a:latin typeface="+mn-lt"/>
                <a:ea typeface="+mn-ea"/>
              </a:rPr>
              <a:t>组问题清单：</a:t>
            </a:r>
            <a:endParaRPr lang="en-US" sz="2800" dirty="0">
              <a:latin typeface="+mn-lt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43016"/>
              </p:ext>
            </p:extLst>
          </p:nvPr>
        </p:nvGraphicFramePr>
        <p:xfrm>
          <a:off x="1281908" y="2184774"/>
          <a:ext cx="4164586" cy="4351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2524">
                  <a:extLst>
                    <a:ext uri="{9D8B030D-6E8A-4147-A177-3AD203B41FA5}">
                      <a16:colId xmlns:a16="http://schemas.microsoft.com/office/drawing/2014/main" val="3739996852"/>
                    </a:ext>
                  </a:extLst>
                </a:gridCol>
                <a:gridCol w="185178">
                  <a:extLst>
                    <a:ext uri="{9D8B030D-6E8A-4147-A177-3AD203B41FA5}">
                      <a16:colId xmlns:a16="http://schemas.microsoft.com/office/drawing/2014/main" val="2148571966"/>
                    </a:ext>
                  </a:extLst>
                </a:gridCol>
                <a:gridCol w="185178">
                  <a:extLst>
                    <a:ext uri="{9D8B030D-6E8A-4147-A177-3AD203B41FA5}">
                      <a16:colId xmlns:a16="http://schemas.microsoft.com/office/drawing/2014/main" val="1605974694"/>
                    </a:ext>
                  </a:extLst>
                </a:gridCol>
                <a:gridCol w="1782304">
                  <a:extLst>
                    <a:ext uri="{9D8B030D-6E8A-4147-A177-3AD203B41FA5}">
                      <a16:colId xmlns:a16="http://schemas.microsoft.com/office/drawing/2014/main" val="2822053947"/>
                    </a:ext>
                  </a:extLst>
                </a:gridCol>
                <a:gridCol w="498608">
                  <a:extLst>
                    <a:ext uri="{9D8B030D-6E8A-4147-A177-3AD203B41FA5}">
                      <a16:colId xmlns:a16="http://schemas.microsoft.com/office/drawing/2014/main" val="1310453583"/>
                    </a:ext>
                  </a:extLst>
                </a:gridCol>
                <a:gridCol w="465258">
                  <a:extLst>
                    <a:ext uri="{9D8B030D-6E8A-4147-A177-3AD203B41FA5}">
                      <a16:colId xmlns:a16="http://schemas.microsoft.com/office/drawing/2014/main" val="3936533257"/>
                    </a:ext>
                  </a:extLst>
                </a:gridCol>
                <a:gridCol w="585536">
                  <a:extLst>
                    <a:ext uri="{9D8B030D-6E8A-4147-A177-3AD203B41FA5}">
                      <a16:colId xmlns:a16="http://schemas.microsoft.com/office/drawing/2014/main" val="2371066263"/>
                    </a:ext>
                  </a:extLst>
                </a:gridCol>
              </a:tblGrid>
              <a:tr h="13777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项目名称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Dex2jar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46908"/>
                  </a:ext>
                </a:extLst>
              </a:tr>
              <a:tr h="27554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评审对象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Dex2jar</a:t>
                      </a:r>
                      <a:r>
                        <a:rPr lang="zh-CN" sz="900" kern="100">
                          <a:effectLst/>
                        </a:rPr>
                        <a:t>的测试及优化需求规格说明书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版本号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1.3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4768"/>
                  </a:ext>
                </a:extLst>
              </a:tr>
              <a:tr h="13777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提交日期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4.26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编制人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王益飞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30000"/>
                  </a:ext>
                </a:extLst>
              </a:tr>
              <a:tr h="27554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评审日期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4.26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评审方式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组间互评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6442"/>
                  </a:ext>
                </a:extLst>
              </a:tr>
              <a:tr h="275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序号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问题位置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问题描述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报告人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严重性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处理意见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extLst>
                  <a:ext uri="{0D108BD9-81ED-4DB2-BD59-A6C34878D82A}">
                    <a16:rowId xmlns:a16="http://schemas.microsoft.com/office/drawing/2014/main" val="3126883648"/>
                  </a:ext>
                </a:extLst>
              </a:tr>
              <a:tr h="4133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2.1</a:t>
                      </a:r>
                      <a:r>
                        <a:rPr lang="zh-CN" sz="900" kern="100">
                          <a:effectLst/>
                        </a:rPr>
                        <a:t>产品描述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“本地使用源码：”语义描述不太清晰。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王益飞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轻微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换一种表达方式。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extLst>
                  <a:ext uri="{0D108BD9-81ED-4DB2-BD59-A6C34878D82A}">
                    <a16:rowId xmlns:a16="http://schemas.microsoft.com/office/drawing/2014/main" val="1824541806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2.2</a:t>
                      </a:r>
                      <a:r>
                        <a:rPr lang="zh-CN" sz="900" kern="100">
                          <a:effectLst/>
                        </a:rPr>
                        <a:t>运行环境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“文本编辑器”的描述是否有必要，编辑器对软件的运行是否有影响。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王益飞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轻微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建议指出</a:t>
                      </a:r>
                      <a:r>
                        <a:rPr lang="en-US" sz="900" kern="100">
                          <a:effectLst/>
                        </a:rPr>
                        <a:t>code </a:t>
                      </a:r>
                      <a:r>
                        <a:rPr lang="zh-CN" sz="900" kern="100">
                          <a:effectLst/>
                        </a:rPr>
                        <a:t>的编码方式或者去掉。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extLst>
                  <a:ext uri="{0D108BD9-81ED-4DB2-BD59-A6C34878D82A}">
                    <a16:rowId xmlns:a16="http://schemas.microsoft.com/office/drawing/2014/main" val="3813944482"/>
                  </a:ext>
                </a:extLst>
              </a:tr>
              <a:tr h="9644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4.5</a:t>
                      </a:r>
                      <a:r>
                        <a:rPr lang="zh-CN" sz="900" kern="100">
                          <a:effectLst/>
                        </a:rPr>
                        <a:t>图形界面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4.1.2</a:t>
                      </a:r>
                      <a:r>
                        <a:rPr lang="zh-CN" sz="900" kern="100">
                          <a:effectLst/>
                        </a:rPr>
                        <a:t>提到要兼容主流的</a:t>
                      </a:r>
                      <a:r>
                        <a:rPr lang="en-US" sz="900" kern="100">
                          <a:effectLst/>
                        </a:rPr>
                        <a:t>windows</a:t>
                      </a:r>
                      <a:r>
                        <a:rPr lang="zh-CN" sz="900" kern="100">
                          <a:effectLst/>
                        </a:rPr>
                        <a:t>和</a:t>
                      </a:r>
                      <a:r>
                        <a:rPr lang="en-US" sz="900" kern="100">
                          <a:effectLst/>
                        </a:rPr>
                        <a:t>linux</a:t>
                      </a:r>
                      <a:r>
                        <a:rPr lang="zh-CN" sz="900" kern="100">
                          <a:effectLst/>
                        </a:rPr>
                        <a:t>平台，那么提供的图形用户界面是否也要兼容这些平台，还是只针对</a:t>
                      </a:r>
                      <a:r>
                        <a:rPr lang="en-US" sz="900" kern="100">
                          <a:effectLst/>
                        </a:rPr>
                        <a:t>Windows</a:t>
                      </a:r>
                      <a:r>
                        <a:rPr lang="zh-CN" sz="900" kern="100">
                          <a:effectLst/>
                        </a:rPr>
                        <a:t>平台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王益飞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中等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针对</a:t>
                      </a:r>
                      <a:r>
                        <a:rPr lang="en-US" sz="900" kern="100">
                          <a:effectLst/>
                        </a:rPr>
                        <a:t>Linux</a:t>
                      </a:r>
                      <a:r>
                        <a:rPr lang="zh-CN" sz="900" kern="100">
                          <a:effectLst/>
                        </a:rPr>
                        <a:t>和</a:t>
                      </a:r>
                      <a:r>
                        <a:rPr lang="en-US" sz="900" kern="100">
                          <a:effectLst/>
                        </a:rPr>
                        <a:t>Windows</a:t>
                      </a:r>
                      <a:r>
                        <a:rPr lang="zh-CN" sz="900" kern="100">
                          <a:effectLst/>
                        </a:rPr>
                        <a:t>的主流平台开发图形用户界面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extLst>
                  <a:ext uri="{0D108BD9-81ED-4DB2-BD59-A6C34878D82A}">
                    <a16:rowId xmlns:a16="http://schemas.microsoft.com/office/drawing/2014/main" val="1840671053"/>
                  </a:ext>
                </a:extLst>
              </a:tr>
              <a:tr h="631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6.1</a:t>
                      </a:r>
                      <a:r>
                        <a:rPr lang="zh-CN" sz="900" kern="100">
                          <a:effectLst/>
                        </a:rPr>
                        <a:t>工作目标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针对第二点改进方向，问题描述同上。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王益飞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中等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同上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extLst>
                  <a:ext uri="{0D108BD9-81ED-4DB2-BD59-A6C34878D82A}">
                    <a16:rowId xmlns:a16="http://schemas.microsoft.com/office/drawing/2014/main" val="2988901995"/>
                  </a:ext>
                </a:extLst>
              </a:tr>
              <a:tr h="6888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1.2 </a:t>
                      </a:r>
                      <a:r>
                        <a:rPr lang="zh-CN" sz="900" kern="100">
                          <a:effectLst/>
                        </a:rPr>
                        <a:t>软件需求分析理论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r>
                        <a:rPr lang="zh-CN" sz="800" kern="100">
                          <a:effectLst/>
                        </a:rPr>
                        <a:t>对于软件需求分析的英文解释出错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C-</a:t>
                      </a:r>
                      <a:r>
                        <a:rPr lang="zh-CN" sz="900" kern="100">
                          <a:effectLst/>
                        </a:rPr>
                        <a:t>郭炜锋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建议修改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046" marR="59046" marT="0" marB="0"/>
                </a:tc>
                <a:extLst>
                  <a:ext uri="{0D108BD9-81ED-4DB2-BD59-A6C34878D82A}">
                    <a16:rowId xmlns:a16="http://schemas.microsoft.com/office/drawing/2014/main" val="207723464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82693"/>
              </p:ext>
            </p:extLst>
          </p:nvPr>
        </p:nvGraphicFramePr>
        <p:xfrm>
          <a:off x="5875673" y="2190063"/>
          <a:ext cx="4986020" cy="3667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345758686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078740736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386206158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317938864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793395676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894454622"/>
                    </a:ext>
                  </a:extLst>
                </a:gridCol>
              </a:tblGrid>
              <a:tr h="733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 </a:t>
                      </a:r>
                      <a:r>
                        <a:rPr lang="zh-CN" sz="1050" kern="100" dirty="0">
                          <a:effectLst/>
                        </a:rPr>
                        <a:t>设计实现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缺少可行性分析以及具体需求分析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C-</a:t>
                      </a:r>
                      <a:r>
                        <a:rPr lang="zh-CN" sz="1050" kern="100">
                          <a:effectLst/>
                        </a:rPr>
                        <a:t>郭炜锋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建议添加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127595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图片描述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普片编号编号和图片名称之间，有的存在空格，有的不存在，建议统一格式</a:t>
                      </a:r>
                      <a:r>
                        <a:rPr lang="en-US" sz="1100" kern="100">
                          <a:effectLst/>
                        </a:rPr>
                        <a:t> || </a:t>
                      </a:r>
                      <a:r>
                        <a:rPr lang="zh-CN" sz="1100" kern="100">
                          <a:effectLst/>
                        </a:rPr>
                        <a:t>存在两个图</a:t>
                      </a:r>
                      <a:r>
                        <a:rPr lang="en-US" sz="1100" kern="100">
                          <a:effectLst/>
                        </a:rPr>
                        <a:t>5.2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胡勇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修改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7988517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3.1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用例模型，缺少必要文字描述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胡勇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修改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595887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</a:t>
                      </a:r>
                      <a:r>
                        <a:rPr lang="zh-CN" sz="1100" kern="100">
                          <a:effectLst/>
                        </a:rPr>
                        <a:t>设计实现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只有一个二级标题的情况下，不需要另设二级标题，或者在大标题下适当描述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胡勇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修改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8968365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2.1</a:t>
                      </a:r>
                      <a:r>
                        <a:rPr lang="zh-CN" sz="1100" kern="100">
                          <a:effectLst/>
                        </a:rPr>
                        <a:t>产品描述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提供的</a:t>
                      </a:r>
                      <a:r>
                        <a:rPr lang="en-US" sz="1100" kern="100">
                          <a:effectLst/>
                        </a:rPr>
                        <a:t>github url</a:t>
                      </a:r>
                      <a:r>
                        <a:rPr lang="zh-CN" sz="1100" kern="100">
                          <a:effectLst/>
                        </a:rPr>
                        <a:t>资源</a:t>
                      </a:r>
                      <a:r>
                        <a:rPr lang="en-US" sz="1100" kern="100">
                          <a:effectLst/>
                        </a:rPr>
                        <a:t>404</a:t>
                      </a:r>
                      <a:r>
                        <a:rPr lang="zh-CN" sz="1100" kern="100">
                          <a:effectLst/>
                        </a:rPr>
                        <a:t>无法访问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胡勇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修改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064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16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02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3" y="3297215"/>
            <a:ext cx="3979127" cy="584775"/>
            <a:chOff x="7047666" y="1942356"/>
            <a:chExt cx="3979127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50" y="2009773"/>
              <a:ext cx="3180843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需求说明书的修改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36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42883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需求说明书的修改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695251" y="2089624"/>
            <a:ext cx="9082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1</a:t>
            </a:r>
            <a:r>
              <a:rPr lang="zh-CN" altLang="en-US" sz="2800" dirty="0">
                <a:latin typeface="+mn-lt"/>
                <a:ea typeface="+mn-ea"/>
              </a:rPr>
              <a:t>、修改格式错误。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2</a:t>
            </a:r>
            <a:r>
              <a:rPr lang="zh-CN" altLang="en-US" sz="2800" dirty="0">
                <a:latin typeface="+mn-lt"/>
                <a:ea typeface="+mn-ea"/>
              </a:rPr>
              <a:t>、调整</a:t>
            </a:r>
            <a:r>
              <a:rPr lang="en-US" altLang="zh-CN" sz="2800" dirty="0">
                <a:latin typeface="+mn-lt"/>
                <a:ea typeface="+mn-ea"/>
              </a:rPr>
              <a:t>RUCM</a:t>
            </a:r>
            <a:r>
              <a:rPr lang="zh-CN" altLang="en-US" sz="2800" dirty="0">
                <a:latin typeface="+mn-lt"/>
                <a:ea typeface="+mn-ea"/>
              </a:rPr>
              <a:t>图。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3</a:t>
            </a:r>
            <a:r>
              <a:rPr lang="zh-CN" altLang="en-US" sz="2800" dirty="0">
                <a:latin typeface="+mn-lt"/>
                <a:ea typeface="+mn-ea"/>
              </a:rPr>
              <a:t>、补充设计实现模块。</a:t>
            </a:r>
            <a:endParaRPr 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42883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需求说明书的修改</a:t>
            </a:r>
          </a:p>
        </p:txBody>
      </p:sp>
      <p:sp>
        <p:nvSpPr>
          <p:cNvPr id="9" name="Rectangle 13"/>
          <p:cNvSpPr/>
          <p:nvPr/>
        </p:nvSpPr>
        <p:spPr>
          <a:xfrm>
            <a:off x="1281908" y="1740176"/>
            <a:ext cx="90822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工作目标</a:t>
            </a:r>
          </a:p>
          <a:p>
            <a:r>
              <a:rPr lang="zh-CN" altLang="zh-CN" dirty="0"/>
              <a:t>本小组准备在</a:t>
            </a:r>
            <a:r>
              <a:rPr lang="en-US" altLang="zh-CN" dirty="0"/>
              <a:t>dex2jar</a:t>
            </a:r>
            <a:r>
              <a:rPr lang="zh-CN" altLang="zh-CN" dirty="0"/>
              <a:t>的基础上，为其扩展新功能，主要在两个方面：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Dex2jar</a:t>
            </a:r>
            <a:r>
              <a:rPr lang="zh-CN" altLang="zh-CN" dirty="0"/>
              <a:t>编译主要针对源码编译，可反编译出</a:t>
            </a:r>
            <a:r>
              <a:rPr lang="en-US" altLang="zh-CN" dirty="0"/>
              <a:t>jar</a:t>
            </a:r>
            <a:r>
              <a:rPr lang="zh-CN" altLang="zh-CN" dirty="0"/>
              <a:t>包和</a:t>
            </a:r>
            <a:r>
              <a:rPr lang="en-US" altLang="zh-CN" dirty="0"/>
              <a:t>java</a:t>
            </a:r>
            <a:r>
              <a:rPr lang="zh-CN" altLang="zh-CN" dirty="0"/>
              <a:t>文件，但是无法获取到图片文件和布局文件等资源文件，我们想在</a:t>
            </a:r>
            <a:r>
              <a:rPr lang="en-US" altLang="zh-CN" dirty="0"/>
              <a:t>dex2jar</a:t>
            </a:r>
            <a:r>
              <a:rPr lang="zh-CN" altLang="zh-CN" dirty="0"/>
              <a:t>原有基础上，增加资源文件获取的功能。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、目前</a:t>
            </a:r>
            <a:r>
              <a:rPr lang="en-US" altLang="zh-CN" dirty="0"/>
              <a:t>dax2jar</a:t>
            </a:r>
            <a:r>
              <a:rPr lang="zh-CN" altLang="zh-CN" dirty="0"/>
              <a:t>是在命令行运行的，我们想首先在</a:t>
            </a:r>
            <a:r>
              <a:rPr lang="en-US" altLang="zh-CN" dirty="0"/>
              <a:t>windows</a:t>
            </a:r>
            <a:r>
              <a:rPr lang="zh-CN" altLang="zh-CN" dirty="0"/>
              <a:t>操作系统环境下，为它增加图形化的处理界面，使</a:t>
            </a:r>
            <a:r>
              <a:rPr lang="en-US" altLang="zh-CN" dirty="0"/>
              <a:t>dax2jar</a:t>
            </a:r>
            <a:r>
              <a:rPr lang="zh-CN" altLang="zh-CN" dirty="0"/>
              <a:t>的操作更加简单方便，若顺利实现，则继续为其增加在</a:t>
            </a:r>
            <a:r>
              <a:rPr lang="en-US" altLang="zh-CN" dirty="0" err="1"/>
              <a:t>linux</a:t>
            </a:r>
            <a:r>
              <a:rPr lang="zh-CN" altLang="zh-CN" dirty="0"/>
              <a:t>操作系统下的图形界面。具体来说，就是抛弃</a:t>
            </a:r>
            <a:r>
              <a:rPr lang="en-US" altLang="zh-CN" dirty="0"/>
              <a:t>dex2jar</a:t>
            </a:r>
            <a:r>
              <a:rPr lang="zh-CN" altLang="zh-CN" dirty="0"/>
              <a:t>现有的命令行操作模式，转为将</a:t>
            </a:r>
            <a:r>
              <a:rPr lang="en-US" altLang="zh-CN" dirty="0" err="1"/>
              <a:t>apk</a:t>
            </a:r>
            <a:r>
              <a:rPr lang="zh-CN" altLang="zh-CN" dirty="0"/>
              <a:t>包拖拽到</a:t>
            </a:r>
            <a:r>
              <a:rPr lang="en-US" altLang="zh-CN" dirty="0"/>
              <a:t>bat</a:t>
            </a:r>
            <a:r>
              <a:rPr lang="zh-CN" altLang="zh-CN" dirty="0"/>
              <a:t>批处理命令上，然后让其自动执行反编译工作。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b="1" dirty="0"/>
              <a:t>技术难点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、获取文件资源的难点在于解析资源编码。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 err="1"/>
              <a:t>gui</a:t>
            </a:r>
            <a:r>
              <a:rPr lang="zh-CN" altLang="zh-CN" dirty="0"/>
              <a:t>的难点：将原始文件格式由</a:t>
            </a:r>
            <a:r>
              <a:rPr lang="en-US" altLang="zh-CN" dirty="0" err="1"/>
              <a:t>dex</a:t>
            </a:r>
            <a:r>
              <a:rPr lang="zh-CN" altLang="zh-CN" dirty="0"/>
              <a:t>变为</a:t>
            </a:r>
            <a:r>
              <a:rPr lang="en-US" altLang="zh-CN" dirty="0" err="1"/>
              <a:t>apk</a:t>
            </a:r>
            <a:r>
              <a:rPr lang="en-US" altLang="zh-CN" dirty="0"/>
              <a:t>,</a:t>
            </a:r>
            <a:r>
              <a:rPr lang="zh-CN" altLang="zh-CN" dirty="0"/>
              <a:t>相当于向上抽象了一层，需要自动从</a:t>
            </a:r>
            <a:r>
              <a:rPr lang="en-US" altLang="zh-CN" dirty="0" err="1"/>
              <a:t>apk</a:t>
            </a:r>
            <a:r>
              <a:rPr lang="zh-CN" altLang="zh-CN" dirty="0"/>
              <a:t>中提取出</a:t>
            </a:r>
            <a:r>
              <a:rPr lang="en-US" altLang="zh-CN" dirty="0" err="1"/>
              <a:t>dex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5254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03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3" y="3297215"/>
            <a:ext cx="3367313" cy="584775"/>
            <a:chOff x="7047666" y="1942356"/>
            <a:chExt cx="3367313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50" y="2009773"/>
              <a:ext cx="2569029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工作计划改进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74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bfbc1479c6794bc4499398d0a27afc55aeb8ac"/>
  <p:tag name="ISPRING_PRESENTATION_TITLE" val="falsh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188186"/>
      </a:accent1>
      <a:accent2>
        <a:srgbClr val="188186"/>
      </a:accent2>
      <a:accent3>
        <a:srgbClr val="188186"/>
      </a:accent3>
      <a:accent4>
        <a:srgbClr val="188186"/>
      </a:accent4>
      <a:accent5>
        <a:srgbClr val="188186"/>
      </a:accent5>
      <a:accent6>
        <a:srgbClr val="188186"/>
      </a:accent6>
      <a:hlink>
        <a:srgbClr val="5F5F5F"/>
      </a:hlink>
      <a:folHlink>
        <a:srgbClr val="919191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1381</Words>
  <Application>Microsoft Office PowerPoint</Application>
  <PresentationFormat>宽屏</PresentationFormat>
  <Paragraphs>301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3工作汇报</dc:title>
  <dc:creator>Administrator</dc:creator>
  <cp:lastModifiedBy>蒋波</cp:lastModifiedBy>
  <cp:revision>79</cp:revision>
  <dcterms:created xsi:type="dcterms:W3CDTF">2015-06-07T09:29:04Z</dcterms:created>
  <dcterms:modified xsi:type="dcterms:W3CDTF">2017-04-28T10:07:21Z</dcterms:modified>
</cp:coreProperties>
</file>