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303" r:id="rId5"/>
    <p:sldId id="327" r:id="rId6"/>
    <p:sldId id="280" r:id="rId7"/>
    <p:sldId id="324" r:id="rId8"/>
    <p:sldId id="325" r:id="rId9"/>
    <p:sldId id="323" r:id="rId10"/>
    <p:sldId id="302" r:id="rId11"/>
    <p:sldId id="316" r:id="rId12"/>
    <p:sldId id="321" r:id="rId13"/>
    <p:sldId id="320" r:id="rId14"/>
    <p:sldId id="283" r:id="rId15"/>
  </p:sldIdLst>
  <p:sldSz cx="12192000" cy="6858000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EB1AE57-91D8-4108-8A5C-7B63D632B2B6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8E94DB7-6BD0-41E8-B4E6-DA4C8BA169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68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73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93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83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E7B0550E-F892-4E8B-9E0E-B645F761473C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6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6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1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47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09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8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C57FE-0B00-41DD-8BB8-DC9015551E41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B1309-31AA-4F3E-8CCA-6505E1846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2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3CE71-AEC9-4E28-8BFD-E8186BAE989F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D665F-CB32-4A95-9AC1-32D6262CBB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5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09023-F3C5-4A76-8FDB-FE997FBBDE8D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735C4-3E52-486E-95B3-6CDE361A5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3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6C729-B9E7-4244-BED7-E70D95CBF40D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EB83-23C4-4622-A2AE-890A41596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C8146-D1DC-4DED-B63D-76542CF30917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77C0-FC75-4F16-A90B-6E6EDBD1DA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D5654-6B37-4F86-B180-159DB4A823A1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43C71-E027-4627-A592-A03D828031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CEE4-E541-4944-99C8-0B0691F00BA8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BC343-4BA7-4B0B-8296-CC2F34592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7B85-C061-4765-BA3F-C1B9199E0B92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39AA7-A25D-4C1B-82D1-99C62E7750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291AE-F191-439D-AE01-73CEA9098CFE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D640E-1F7F-4FAA-924A-5E2B1AB2F7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F305D-187E-4B3E-BD86-E5F582DEE9C3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0CE00-62D0-4288-8EB9-4E8B6D798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90B91-5F45-4156-B2DF-99025C90BA9C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9F8EE-5028-4CC8-AA92-B3E6F8FFA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F2CE33-D8BF-48AD-8F1E-41CC613CD6C7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7A37AB-A622-43A2-A57D-19EBA34EF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783117" y="952115"/>
            <a:ext cx="6321936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57336" y="1997285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</a:rPr>
              <a:t>dex2jar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00857" y="3090258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测试及优化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14220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1"/>
                </a:solidFill>
                <a:latin typeface="+mj-lt"/>
                <a:ea typeface="+mn-ea"/>
              </a:rPr>
              <a:t>G</a:t>
            </a: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组软件测评</a:t>
            </a:r>
          </a:p>
        </p:txBody>
      </p:sp>
      <p:sp>
        <p:nvSpPr>
          <p:cNvPr id="10" name="Rectangle 13"/>
          <p:cNvSpPr/>
          <p:nvPr/>
        </p:nvSpPr>
        <p:spPr>
          <a:xfrm>
            <a:off x="1647554" y="1867419"/>
            <a:ext cx="90822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/>
              <a:t>测试方式</a:t>
            </a:r>
            <a:endParaRPr lang="en-US" altLang="zh-CN" sz="28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由于</a:t>
            </a:r>
            <a:r>
              <a:rPr lang="en-US" altLang="zh-CN" sz="2800" dirty="0"/>
              <a:t>G</a:t>
            </a:r>
            <a:r>
              <a:rPr lang="zh-CN" altLang="en-US" sz="2800" dirty="0"/>
              <a:t>组的环境搭建比较复杂，且学会使用需要一定的时间。因此，组间测试在与被测试组协调之后</a:t>
            </a:r>
            <a:r>
              <a:rPr lang="zh-CN" altLang="en-US" sz="2800"/>
              <a:t>，采取直接使用被测组搭建好的环境进行测试。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1176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14220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1"/>
                </a:solidFill>
              </a:rPr>
              <a:t>G</a:t>
            </a:r>
            <a:r>
              <a:rPr lang="zh-CN" altLang="en-US" sz="4000" b="1" dirty="0">
                <a:solidFill>
                  <a:schemeClr val="accent1"/>
                </a:solidFill>
              </a:rPr>
              <a:t>组软件测评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544331" y="1575623"/>
            <a:ext cx="7907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/>
              <a:t>测试内容：测试用例</a:t>
            </a:r>
            <a:endParaRPr lang="en-US" altLang="zh-CN" sz="2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78145"/>
              </p:ext>
            </p:extLst>
          </p:nvPr>
        </p:nvGraphicFramePr>
        <p:xfrm>
          <a:off x="4270345" y="3049053"/>
          <a:ext cx="3813721" cy="3538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1568">
                  <a:extLst>
                    <a:ext uri="{9D8B030D-6E8A-4147-A177-3AD203B41FA5}">
                      <a16:colId xmlns:a16="http://schemas.microsoft.com/office/drawing/2014/main" val="3263644774"/>
                    </a:ext>
                  </a:extLst>
                </a:gridCol>
                <a:gridCol w="1085856">
                  <a:extLst>
                    <a:ext uri="{9D8B030D-6E8A-4147-A177-3AD203B41FA5}">
                      <a16:colId xmlns:a16="http://schemas.microsoft.com/office/drawing/2014/main" val="251225783"/>
                    </a:ext>
                  </a:extLst>
                </a:gridCol>
                <a:gridCol w="1096297">
                  <a:extLst>
                    <a:ext uri="{9D8B030D-6E8A-4147-A177-3AD203B41FA5}">
                      <a16:colId xmlns:a16="http://schemas.microsoft.com/office/drawing/2014/main" val="3833442547"/>
                    </a:ext>
                  </a:extLst>
                </a:gridCol>
              </a:tblGrid>
              <a:tr h="4162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测试用例名称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测试用例标识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是否验证成功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656960"/>
                  </a:ext>
                </a:extLst>
              </a:tr>
              <a:tr h="208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Linux</a:t>
                      </a:r>
                      <a:r>
                        <a:rPr lang="zh-CN" sz="1050" kern="100">
                          <a:effectLst/>
                        </a:rPr>
                        <a:t>下安装测试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TC001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050735"/>
                  </a:ext>
                </a:extLst>
              </a:tr>
              <a:tr h="4162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Mac OS</a:t>
                      </a:r>
                      <a:r>
                        <a:rPr lang="zh-CN" sz="1050" kern="100">
                          <a:effectLst/>
                        </a:rPr>
                        <a:t>下安装测试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TC002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448907"/>
                  </a:ext>
                </a:extLst>
              </a:tr>
              <a:tr h="208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导入工具包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TC401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606759"/>
                  </a:ext>
                </a:extLst>
              </a:tr>
              <a:tr h="208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文件数据读取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TC402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09402"/>
                  </a:ext>
                </a:extLst>
              </a:tr>
              <a:tr h="208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搭建</a:t>
                      </a:r>
                      <a:r>
                        <a:rPr lang="en-US" sz="1050" kern="100">
                          <a:effectLst/>
                        </a:rPr>
                        <a:t>MLP</a:t>
                      </a:r>
                      <a:r>
                        <a:rPr lang="zh-CN" sz="1050" kern="100">
                          <a:effectLst/>
                        </a:rPr>
                        <a:t>神经网络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TC403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1604402"/>
                  </a:ext>
                </a:extLst>
              </a:tr>
              <a:tr h="208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搭建卷积神经网络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TC404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3955965"/>
                  </a:ext>
                </a:extLst>
              </a:tr>
              <a:tr h="208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训练神经网络模型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TC405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447825"/>
                  </a:ext>
                </a:extLst>
              </a:tr>
              <a:tr h="208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测试神经网络模型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TC406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9846495"/>
                  </a:ext>
                </a:extLst>
              </a:tr>
              <a:tr h="208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压缩</a:t>
                      </a:r>
                      <a:r>
                        <a:rPr lang="en-US" sz="1050" kern="100">
                          <a:effectLst/>
                        </a:rPr>
                        <a:t>MLP</a:t>
                      </a:r>
                      <a:r>
                        <a:rPr lang="zh-CN" sz="1050" kern="100">
                          <a:effectLst/>
                        </a:rPr>
                        <a:t>神经网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TC501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045383"/>
                  </a:ext>
                </a:extLst>
              </a:tr>
              <a:tr h="208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压缩卷积神经网络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TC502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9053510"/>
                  </a:ext>
                </a:extLst>
              </a:tr>
              <a:tr h="208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高效性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TC601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784527"/>
                  </a:ext>
                </a:extLst>
              </a:tr>
              <a:tr h="208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用户友好性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TC602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2792451"/>
                  </a:ext>
                </a:extLst>
              </a:tr>
              <a:tr h="208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可修改性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TC603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667291"/>
                  </a:ext>
                </a:extLst>
              </a:tr>
              <a:tr h="208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鲁棒性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TC604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成功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4955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89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14220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1"/>
                </a:solidFill>
              </a:rPr>
              <a:t>G</a:t>
            </a:r>
            <a:r>
              <a:rPr lang="zh-CN" altLang="en-US" sz="4000" b="1" dirty="0">
                <a:solidFill>
                  <a:schemeClr val="accent1"/>
                </a:solidFill>
              </a:rPr>
              <a:t>组软件测评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544330" y="1575623"/>
            <a:ext cx="91532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/>
              <a:t>结果分析：</a:t>
            </a:r>
            <a:endParaRPr lang="en-US" altLang="zh-CN" sz="28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通过对测试说明书中的</a:t>
            </a:r>
            <a:r>
              <a:rPr lang="en-US" altLang="zh-CN" sz="2800" dirty="0"/>
              <a:t>14</a:t>
            </a:r>
            <a:r>
              <a:rPr lang="zh-CN" altLang="en-US" sz="2800" dirty="0"/>
              <a:t>个用例进行测试，所有用例都验证成功，符合测试说明书的要求。但是，也存在一些疑问，经过实地进行测试，我们发现，实际上多个测试用例是在一次测试中完成的。由于在实际测试中，测试用例的输出都符合需求，所以测试成功。然而，如果测试用例的输出不符合需求的时候，如何定位错误是哪里的将会是一个复杂的问题。建议</a:t>
            </a:r>
            <a:r>
              <a:rPr lang="en-US" altLang="zh-CN" sz="2800" dirty="0"/>
              <a:t>G</a:t>
            </a:r>
            <a:r>
              <a:rPr lang="zh-CN" altLang="en-US" sz="2800" dirty="0"/>
              <a:t>组在测试过程中，尽可能将每个测试用例分开进行测试。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9391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4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14220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1"/>
                </a:solidFill>
              </a:rPr>
              <a:t>G</a:t>
            </a:r>
            <a:r>
              <a:rPr lang="zh-CN" altLang="en-US" sz="4000" b="1" dirty="0">
                <a:solidFill>
                  <a:schemeClr val="accent1"/>
                </a:solidFill>
              </a:rPr>
              <a:t>组软件测评</a:t>
            </a:r>
          </a:p>
        </p:txBody>
      </p:sp>
      <p:sp>
        <p:nvSpPr>
          <p:cNvPr id="17" name="Rectangle 13"/>
          <p:cNvSpPr/>
          <p:nvPr/>
        </p:nvSpPr>
        <p:spPr>
          <a:xfrm>
            <a:off x="689517" y="1616844"/>
            <a:ext cx="908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/>
              <a:t>测试截图：</a:t>
            </a:r>
            <a:endParaRPr lang="en-US" altLang="zh-CN" sz="2800" b="1" dirty="0"/>
          </a:p>
        </p:txBody>
      </p:sp>
      <p:pic>
        <p:nvPicPr>
          <p:cNvPr id="9" name="图片 8" descr="710078877650130650"/>
          <p:cNvPicPr/>
          <p:nvPr/>
        </p:nvPicPr>
        <p:blipFill>
          <a:blip r:embed="rId3"/>
          <a:stretch>
            <a:fillRect/>
          </a:stretch>
        </p:blipFill>
        <p:spPr>
          <a:xfrm>
            <a:off x="2585155" y="1370522"/>
            <a:ext cx="4143638" cy="5139249"/>
          </a:xfrm>
          <a:prstGeom prst="rect">
            <a:avLst/>
          </a:prstGeom>
        </p:spPr>
      </p:pic>
      <p:pic>
        <p:nvPicPr>
          <p:cNvPr id="10" name="图片 9" descr="242319002109117392"/>
          <p:cNvPicPr/>
          <p:nvPr/>
        </p:nvPicPr>
        <p:blipFill>
          <a:blip r:embed="rId4"/>
          <a:stretch>
            <a:fillRect/>
          </a:stretch>
        </p:blipFill>
        <p:spPr>
          <a:xfrm>
            <a:off x="6842079" y="1616844"/>
            <a:ext cx="5268595" cy="27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25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202133" y="496975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83117" y="952115"/>
            <a:ext cx="4951451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808199" y="3099636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5072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5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6" name="文本框 20"/>
          <p:cNvSpPr txBox="1">
            <a:spLocks noChangeArrowheads="1"/>
          </p:cNvSpPr>
          <p:nvPr/>
        </p:nvSpPr>
        <p:spPr bwMode="auto">
          <a:xfrm>
            <a:off x="1308551" y="3618724"/>
            <a:ext cx="298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CONTENTS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7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chemeClr val="accent1"/>
                </a:solidFill>
              </a:rPr>
              <a:t>目录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403637" y="2184709"/>
            <a:ext cx="4595796" cy="584775"/>
            <a:chOff x="7047666" y="1942356"/>
            <a:chExt cx="4595796" cy="584775"/>
          </a:xfrm>
        </p:grpSpPr>
        <p:grpSp>
          <p:nvGrpSpPr>
            <p:cNvPr id="39" name="组合 3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0" name="圆角矩形 39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测试需求说明书修改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03637" y="2971735"/>
            <a:ext cx="4595796" cy="584775"/>
            <a:chOff x="7047666" y="1942356"/>
            <a:chExt cx="4595796" cy="584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5" name="圆角矩形 44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测试需求说明书复评审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403637" y="3893593"/>
            <a:ext cx="4595796" cy="584775"/>
            <a:chOff x="7047666" y="1942356"/>
            <a:chExt cx="4595796" cy="584775"/>
          </a:xfrm>
        </p:grpSpPr>
        <p:grpSp>
          <p:nvGrpSpPr>
            <p:cNvPr id="21" name="组合 20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3" name="圆角矩形 4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2" name="圆角矩形 44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/>
                <a:t>G</a:t>
              </a:r>
              <a:r>
                <a:rPr lang="zh-CN" altLang="en-US" sz="2800" dirty="0"/>
                <a:t>组软件测评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01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46836" y="3355946"/>
            <a:ext cx="4469016" cy="584775"/>
            <a:chOff x="7047666" y="1942356"/>
            <a:chExt cx="4469016" cy="584775"/>
          </a:xfrm>
        </p:grpSpPr>
        <p:grpSp>
          <p:nvGrpSpPr>
            <p:cNvPr id="20" name="组合 19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" name="圆角矩形 20"/>
            <p:cNvSpPr/>
            <p:nvPr/>
          </p:nvSpPr>
          <p:spPr>
            <a:xfrm>
              <a:off x="7845950" y="2009773"/>
              <a:ext cx="367073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测试需求说明书修改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480131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测试需求说明书修改</a:t>
            </a:r>
          </a:p>
        </p:txBody>
      </p:sp>
      <p:sp>
        <p:nvSpPr>
          <p:cNvPr id="11" name="Rectangle 13"/>
          <p:cNvSpPr/>
          <p:nvPr/>
        </p:nvSpPr>
        <p:spPr>
          <a:xfrm>
            <a:off x="1544331" y="1531531"/>
            <a:ext cx="90822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修改内容：</a:t>
            </a:r>
            <a:endParaRPr lang="en-US" altLang="zh-CN" sz="28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修改测试用例</a:t>
            </a:r>
            <a:endParaRPr lang="en-US" altLang="zh-CN" sz="2800" dirty="0"/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步骤中指定主语。</a:t>
            </a:r>
            <a:endParaRPr lang="en-US" altLang="zh-CN" sz="2800" dirty="0"/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详细描述了版本问题。</a:t>
            </a:r>
            <a:endParaRPr lang="en-US" altLang="zh-CN" sz="28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修改用例对照表</a:t>
            </a:r>
            <a:endParaRPr lang="en-US" altLang="zh-CN" sz="2800" dirty="0"/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补充了对应的需求用例。</a:t>
            </a:r>
            <a:endParaRPr lang="en-US" altLang="zh-CN" sz="28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增加附录</a:t>
            </a:r>
            <a:endParaRPr lang="en-US" altLang="zh-CN" sz="2800" dirty="0"/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测试所用</a:t>
            </a:r>
            <a:r>
              <a:rPr lang="en-US" altLang="zh-CN" sz="2800" dirty="0" err="1"/>
              <a:t>apk</a:t>
            </a:r>
            <a:r>
              <a:rPr lang="zh-CN" altLang="en-US" sz="2800" dirty="0"/>
              <a:t>文件清单</a:t>
            </a:r>
            <a:endParaRPr lang="en-US" altLang="zh-CN" sz="2800" dirty="0"/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/>
              <a:t>Apk</a:t>
            </a:r>
            <a:r>
              <a:rPr lang="zh-CN" altLang="en-US" sz="2800" dirty="0"/>
              <a:t>版本对照表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3027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480131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测试需求说明书修改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81939"/>
              </p:ext>
            </p:extLst>
          </p:nvPr>
        </p:nvGraphicFramePr>
        <p:xfrm>
          <a:off x="1921648" y="1608651"/>
          <a:ext cx="3593431" cy="4548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781">
                  <a:extLst>
                    <a:ext uri="{9D8B030D-6E8A-4147-A177-3AD203B41FA5}">
                      <a16:colId xmlns:a16="http://schemas.microsoft.com/office/drawing/2014/main" val="3645126713"/>
                    </a:ext>
                  </a:extLst>
                </a:gridCol>
                <a:gridCol w="81911">
                  <a:extLst>
                    <a:ext uri="{9D8B030D-6E8A-4147-A177-3AD203B41FA5}">
                      <a16:colId xmlns:a16="http://schemas.microsoft.com/office/drawing/2014/main" val="3436896138"/>
                    </a:ext>
                  </a:extLst>
                </a:gridCol>
                <a:gridCol w="881913">
                  <a:extLst>
                    <a:ext uri="{9D8B030D-6E8A-4147-A177-3AD203B41FA5}">
                      <a16:colId xmlns:a16="http://schemas.microsoft.com/office/drawing/2014/main" val="3797575808"/>
                    </a:ext>
                  </a:extLst>
                </a:gridCol>
                <a:gridCol w="881913">
                  <a:extLst>
                    <a:ext uri="{9D8B030D-6E8A-4147-A177-3AD203B41FA5}">
                      <a16:colId xmlns:a16="http://schemas.microsoft.com/office/drawing/2014/main" val="2184789717"/>
                    </a:ext>
                  </a:extLst>
                </a:gridCol>
                <a:gridCol w="881913">
                  <a:extLst>
                    <a:ext uri="{9D8B030D-6E8A-4147-A177-3AD203B41FA5}">
                      <a16:colId xmlns:a16="http://schemas.microsoft.com/office/drawing/2014/main" val="2330765299"/>
                    </a:ext>
                  </a:extLst>
                </a:gridCol>
              </a:tblGrid>
              <a:tr h="395576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dex2jar</a:t>
                      </a:r>
                      <a:r>
                        <a:rPr lang="zh-CN" sz="900" kern="100">
                          <a:effectLst/>
                        </a:rPr>
                        <a:t>测试及优化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版本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V1.1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1612141767"/>
                  </a:ext>
                </a:extLst>
              </a:tr>
              <a:tr h="395576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功能需求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Dex</a:t>
                      </a:r>
                      <a:r>
                        <a:rPr lang="zh-CN" sz="900" kern="100">
                          <a:effectLst/>
                        </a:rPr>
                        <a:t>文件生成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编制人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711495416"/>
                  </a:ext>
                </a:extLst>
              </a:tr>
              <a:tr h="395576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测试用例编号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１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时间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2017-05-23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3345060401"/>
                  </a:ext>
                </a:extLst>
              </a:tr>
              <a:tr h="197788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相关用例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10049"/>
                  </a:ext>
                </a:extLst>
              </a:tr>
              <a:tr h="197788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功能特性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apk</a:t>
                      </a:r>
                      <a:r>
                        <a:rPr lang="zh-CN" sz="900" kern="100">
                          <a:effectLst/>
                        </a:rPr>
                        <a:t>文件生成相应的</a:t>
                      </a:r>
                      <a:r>
                        <a:rPr lang="en-US" sz="900" kern="100">
                          <a:effectLst/>
                        </a:rPr>
                        <a:t>dex</a:t>
                      </a:r>
                      <a:r>
                        <a:rPr lang="zh-CN" sz="900" kern="100">
                          <a:effectLst/>
                        </a:rPr>
                        <a:t>文件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25347"/>
                  </a:ext>
                </a:extLst>
              </a:tr>
              <a:tr h="395576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测试目的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测试各种类型与版本的</a:t>
                      </a:r>
                      <a:r>
                        <a:rPr lang="en-US" sz="900" kern="100">
                          <a:effectLst/>
                        </a:rPr>
                        <a:t>apk</a:t>
                      </a:r>
                      <a:r>
                        <a:rPr lang="zh-CN" sz="900" kern="100">
                          <a:effectLst/>
                        </a:rPr>
                        <a:t>文件是否都能顺利生成</a:t>
                      </a:r>
                      <a:r>
                        <a:rPr lang="en-US" sz="900" kern="100">
                          <a:effectLst/>
                        </a:rPr>
                        <a:t>dex</a:t>
                      </a:r>
                      <a:r>
                        <a:rPr lang="zh-CN" sz="900" kern="100">
                          <a:effectLst/>
                        </a:rPr>
                        <a:t>文件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49909"/>
                  </a:ext>
                </a:extLst>
              </a:tr>
              <a:tr h="593364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预置条件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获取测试所需的</a:t>
                      </a:r>
                      <a:r>
                        <a:rPr lang="en-US" sz="900" kern="100">
                          <a:effectLst/>
                        </a:rPr>
                        <a:t>100</a:t>
                      </a:r>
                      <a:r>
                        <a:rPr lang="zh-CN" sz="900" kern="100">
                          <a:effectLst/>
                        </a:rPr>
                        <a:t>个</a:t>
                      </a:r>
                      <a:r>
                        <a:rPr lang="en-US" sz="900" kern="100">
                          <a:effectLst/>
                        </a:rPr>
                        <a:t>apk</a:t>
                      </a:r>
                      <a:r>
                        <a:rPr lang="zh-CN" sz="900" kern="100">
                          <a:effectLst/>
                        </a:rPr>
                        <a:t>文件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特殊规程说明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200581813"/>
                  </a:ext>
                </a:extLst>
              </a:tr>
              <a:tr h="197788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参考信息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《需求规格说明书</a:t>
                      </a:r>
                      <a:r>
                        <a:rPr lang="en-US" sz="900" kern="100" dirty="0">
                          <a:effectLst/>
                        </a:rPr>
                        <a:t>v2.1</a:t>
                      </a:r>
                      <a:r>
                        <a:rPr lang="zh-CN" sz="900" kern="100" dirty="0">
                          <a:effectLst/>
                        </a:rPr>
                        <a:t>》中</a:t>
                      </a:r>
                      <a:r>
                        <a:rPr lang="en-US" sz="900" kern="100" dirty="0">
                          <a:effectLst/>
                        </a:rPr>
                        <a:t>4.2dex</a:t>
                      </a:r>
                      <a:r>
                        <a:rPr lang="zh-CN" sz="900" kern="100">
                          <a:effectLst/>
                        </a:rPr>
                        <a:t>文件生成部分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30285"/>
                  </a:ext>
                </a:extLst>
              </a:tr>
              <a:tr h="197788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测试数据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</a:t>
                      </a:r>
                      <a:r>
                        <a:rPr lang="zh-CN" sz="900" kern="100">
                          <a:effectLst/>
                        </a:rPr>
                        <a:t>个测试所用</a:t>
                      </a:r>
                      <a:r>
                        <a:rPr lang="en-US" sz="900" kern="100">
                          <a:effectLst/>
                        </a:rPr>
                        <a:t>apk</a:t>
                      </a:r>
                      <a:r>
                        <a:rPr lang="zh-CN" sz="900" kern="100">
                          <a:effectLst/>
                        </a:rPr>
                        <a:t>文件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085852"/>
                  </a:ext>
                </a:extLst>
              </a:tr>
              <a:tr h="197788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测试人员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03045"/>
                  </a:ext>
                </a:extLst>
              </a:tr>
              <a:tr h="197788">
                <a:tc gridSpan="5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操作步骤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434643"/>
                  </a:ext>
                </a:extLst>
              </a:tr>
              <a:tr h="791152">
                <a:tc gridSpan="5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>
                          <a:effectLst/>
                        </a:rPr>
                        <a:t>测试人员将</a:t>
                      </a:r>
                      <a:r>
                        <a:rPr lang="en-US" sz="900" kern="100">
                          <a:effectLst/>
                        </a:rPr>
                        <a:t>apk</a:t>
                      </a:r>
                      <a:r>
                        <a:rPr lang="zh-CN" sz="900" kern="100">
                          <a:effectLst/>
                        </a:rPr>
                        <a:t>文件的后缀名改为</a:t>
                      </a:r>
                      <a:r>
                        <a:rPr lang="en-US" sz="900" kern="100">
                          <a:effectLst/>
                        </a:rPr>
                        <a:t>zip</a:t>
                      </a:r>
                      <a:r>
                        <a:rPr lang="zh-CN" sz="900" kern="100">
                          <a:effectLst/>
                        </a:rPr>
                        <a:t>；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>
                          <a:effectLst/>
                        </a:rPr>
                        <a:t>测试人员解压缩</a:t>
                      </a:r>
                      <a:r>
                        <a:rPr lang="en-US" sz="900" kern="100">
                          <a:effectLst/>
                        </a:rPr>
                        <a:t>zip</a:t>
                      </a:r>
                      <a:r>
                        <a:rPr lang="zh-CN" sz="900" kern="100">
                          <a:effectLst/>
                        </a:rPr>
                        <a:t>文件；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>
                          <a:effectLst/>
                        </a:rPr>
                        <a:t>测试人员查看解压缩后的文件中，是否含有</a:t>
                      </a:r>
                      <a:r>
                        <a:rPr lang="en-US" sz="900" kern="100">
                          <a:effectLst/>
                        </a:rPr>
                        <a:t>dex</a:t>
                      </a:r>
                      <a:r>
                        <a:rPr lang="zh-CN" sz="900" kern="100">
                          <a:effectLst/>
                        </a:rPr>
                        <a:t>文件，从而判断结果的正确性。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651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预测结果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gridSpan="4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每个</a:t>
                      </a:r>
                      <a:r>
                        <a:rPr lang="en-US" sz="900" kern="100" dirty="0" err="1">
                          <a:effectLst/>
                        </a:rPr>
                        <a:t>apk</a:t>
                      </a:r>
                      <a:r>
                        <a:rPr lang="zh-CN" sz="900" kern="100" dirty="0">
                          <a:effectLst/>
                        </a:rPr>
                        <a:t>文件均可获得相应的</a:t>
                      </a:r>
                      <a:r>
                        <a:rPr lang="en-US" sz="900" kern="100" dirty="0" err="1">
                          <a:effectLst/>
                        </a:rPr>
                        <a:t>dex</a:t>
                      </a:r>
                      <a:r>
                        <a:rPr lang="zh-CN" sz="900" kern="100" dirty="0">
                          <a:effectLst/>
                        </a:rPr>
                        <a:t>文件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511" marR="5651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62500"/>
                  </a:ext>
                </a:extLst>
              </a:tr>
            </a:tbl>
          </a:graphicData>
        </a:graphic>
      </p:graphicFrame>
      <p:pic>
        <p:nvPicPr>
          <p:cNvPr id="10" name="图片 9" descr="C:\Users\admin\AppData\Local\Temp\WeChat Files\87fd8312e25ec5d02e4a1dcaf6fe1d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45" y="1258750"/>
            <a:ext cx="4599499" cy="5086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37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02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2" y="3297215"/>
            <a:ext cx="4755923" cy="584775"/>
            <a:chOff x="7047666" y="1942356"/>
            <a:chExt cx="3979127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369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50" y="2009773"/>
              <a:ext cx="3180843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测试需求说明书复评审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36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531427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测试需求说明书复评审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48058" y="1751529"/>
            <a:ext cx="908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A</a:t>
            </a:r>
            <a:r>
              <a:rPr lang="zh-CN" altLang="en-US" sz="2800" dirty="0"/>
              <a:t>组评审：</a:t>
            </a:r>
            <a:endParaRPr lang="en-US" altLang="zh-CN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35323"/>
              </p:ext>
            </p:extLst>
          </p:nvPr>
        </p:nvGraphicFramePr>
        <p:xfrm>
          <a:off x="1881643" y="2656396"/>
          <a:ext cx="9337651" cy="2401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785">
                  <a:extLst>
                    <a:ext uri="{9D8B030D-6E8A-4147-A177-3AD203B41FA5}">
                      <a16:colId xmlns:a16="http://schemas.microsoft.com/office/drawing/2014/main" val="1578040366"/>
                    </a:ext>
                  </a:extLst>
                </a:gridCol>
                <a:gridCol w="1054485">
                  <a:extLst>
                    <a:ext uri="{9D8B030D-6E8A-4147-A177-3AD203B41FA5}">
                      <a16:colId xmlns:a16="http://schemas.microsoft.com/office/drawing/2014/main" val="2195631312"/>
                    </a:ext>
                  </a:extLst>
                </a:gridCol>
                <a:gridCol w="2516221">
                  <a:extLst>
                    <a:ext uri="{9D8B030D-6E8A-4147-A177-3AD203B41FA5}">
                      <a16:colId xmlns:a16="http://schemas.microsoft.com/office/drawing/2014/main" val="2725887915"/>
                    </a:ext>
                  </a:extLst>
                </a:gridCol>
                <a:gridCol w="887222">
                  <a:extLst>
                    <a:ext uri="{9D8B030D-6E8A-4147-A177-3AD203B41FA5}">
                      <a16:colId xmlns:a16="http://schemas.microsoft.com/office/drawing/2014/main" val="907064859"/>
                    </a:ext>
                  </a:extLst>
                </a:gridCol>
                <a:gridCol w="1061758">
                  <a:extLst>
                    <a:ext uri="{9D8B030D-6E8A-4147-A177-3AD203B41FA5}">
                      <a16:colId xmlns:a16="http://schemas.microsoft.com/office/drawing/2014/main" val="3996720636"/>
                    </a:ext>
                  </a:extLst>
                </a:gridCol>
                <a:gridCol w="632692">
                  <a:extLst>
                    <a:ext uri="{9D8B030D-6E8A-4147-A177-3AD203B41FA5}">
                      <a16:colId xmlns:a16="http://schemas.microsoft.com/office/drawing/2014/main" val="1214345316"/>
                    </a:ext>
                  </a:extLst>
                </a:gridCol>
                <a:gridCol w="472701">
                  <a:extLst>
                    <a:ext uri="{9D8B030D-6E8A-4147-A177-3AD203B41FA5}">
                      <a16:colId xmlns:a16="http://schemas.microsoft.com/office/drawing/2014/main" val="885961101"/>
                    </a:ext>
                  </a:extLst>
                </a:gridCol>
                <a:gridCol w="2130787">
                  <a:extLst>
                    <a:ext uri="{9D8B030D-6E8A-4147-A177-3AD203B41FA5}">
                      <a16:colId xmlns:a16="http://schemas.microsoft.com/office/drawing/2014/main" val="3624051288"/>
                    </a:ext>
                  </a:extLst>
                </a:gridCol>
              </a:tblGrid>
              <a:tr h="1765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项目名称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Spark Streaming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197" marR="81197" marT="40598" marB="4059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23141"/>
                  </a:ext>
                </a:extLst>
              </a:tr>
              <a:tr h="1765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文档名称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测试需求规格说明书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197" marR="81197" marT="40598" marB="4059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版本号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1.3.0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197" marR="81197" marT="40598" marB="4059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702565"/>
                  </a:ext>
                </a:extLst>
              </a:tr>
              <a:tr h="1765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提交日期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2017/5/31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197" marR="81197" marT="40598" marB="4059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编制人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王文茹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extLst>
                  <a:ext uri="{0D108BD9-81ED-4DB2-BD59-A6C34878D82A}">
                    <a16:rowId xmlns:a16="http://schemas.microsoft.com/office/drawing/2014/main" val="2473161373"/>
                  </a:ext>
                </a:extLst>
              </a:tr>
              <a:tr h="1765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评审日期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2017/6/1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197" marR="81197" marT="40598" marB="4059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评审方式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extLst>
                  <a:ext uri="{0D108BD9-81ED-4DB2-BD59-A6C34878D82A}">
                    <a16:rowId xmlns:a16="http://schemas.microsoft.com/office/drawing/2014/main" val="1604413172"/>
                  </a:ext>
                </a:extLst>
              </a:tr>
              <a:tr h="1765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序号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问题位置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问题描述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197" marR="81197" marT="40598" marB="4059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问题类别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报告人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严重性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处理意见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extLst>
                  <a:ext uri="{0D108BD9-81ED-4DB2-BD59-A6C34878D82A}">
                    <a16:rowId xmlns:a16="http://schemas.microsoft.com/office/drawing/2014/main" val="2483518043"/>
                  </a:ext>
                </a:extLst>
              </a:tr>
              <a:tr h="176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3.4.1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大量数控持久化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197" marR="81197" marT="40598" marB="4059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文档文字错误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王文茹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初等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建议修改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extLst>
                  <a:ext uri="{0D108BD9-81ED-4DB2-BD59-A6C34878D82A}">
                    <a16:rowId xmlns:a16="http://schemas.microsoft.com/office/drawing/2014/main" val="1920275171"/>
                  </a:ext>
                </a:extLst>
              </a:tr>
              <a:tr h="176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测试用例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测试用例中缺少主语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197" marR="81197" marT="40598" marB="4059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文档内容存在疑问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蒋波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初等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建议增加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extLst>
                  <a:ext uri="{0D108BD9-81ED-4DB2-BD59-A6C34878D82A}">
                    <a16:rowId xmlns:a16="http://schemas.microsoft.com/office/drawing/2014/main" val="2011713180"/>
                  </a:ext>
                </a:extLst>
              </a:tr>
              <a:tr h="176567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197" marR="81197" marT="40598" marB="4059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extLst>
                  <a:ext uri="{0D108BD9-81ED-4DB2-BD59-A6C34878D82A}">
                    <a16:rowId xmlns:a16="http://schemas.microsoft.com/office/drawing/2014/main" val="2906190614"/>
                  </a:ext>
                </a:extLst>
              </a:tr>
              <a:tr h="176567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197" marR="81197" marT="40598" marB="4059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extLst>
                  <a:ext uri="{0D108BD9-81ED-4DB2-BD59-A6C34878D82A}">
                    <a16:rowId xmlns:a16="http://schemas.microsoft.com/office/drawing/2014/main" val="113654154"/>
                  </a:ext>
                </a:extLst>
              </a:tr>
              <a:tr h="176567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197" marR="81197" marT="40598" marB="4059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extLst>
                  <a:ext uri="{0D108BD9-81ED-4DB2-BD59-A6C34878D82A}">
                    <a16:rowId xmlns:a16="http://schemas.microsoft.com/office/drawing/2014/main" val="294686071"/>
                  </a:ext>
                </a:extLst>
              </a:tr>
              <a:tr h="176567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197" marR="81197" marT="40598" marB="4059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1" marR="5891" marT="5891" marB="35348" anchor="ctr"/>
                </a:tc>
                <a:extLst>
                  <a:ext uri="{0D108BD9-81ED-4DB2-BD59-A6C34878D82A}">
                    <a16:rowId xmlns:a16="http://schemas.microsoft.com/office/drawing/2014/main" val="58002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39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531427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测试需求说明书复评审</a:t>
            </a:r>
          </a:p>
        </p:txBody>
      </p:sp>
      <p:sp>
        <p:nvSpPr>
          <p:cNvPr id="10" name="Rectangle 13"/>
          <p:cNvSpPr/>
          <p:nvPr/>
        </p:nvSpPr>
        <p:spPr>
          <a:xfrm>
            <a:off x="1095939" y="1885438"/>
            <a:ext cx="908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C</a:t>
            </a:r>
            <a:r>
              <a:rPr lang="zh-CN" altLang="en-US" sz="2800" dirty="0"/>
              <a:t>组评审：</a:t>
            </a:r>
            <a:endParaRPr lang="en-US" altLang="zh-CN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717965"/>
              </p:ext>
            </p:extLst>
          </p:nvPr>
        </p:nvGraphicFramePr>
        <p:xfrm>
          <a:off x="2815889" y="2712145"/>
          <a:ext cx="7047202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58">
                  <a:extLst>
                    <a:ext uri="{9D8B030D-6E8A-4147-A177-3AD203B41FA5}">
                      <a16:colId xmlns:a16="http://schemas.microsoft.com/office/drawing/2014/main" val="3019605682"/>
                    </a:ext>
                  </a:extLst>
                </a:gridCol>
                <a:gridCol w="646280">
                  <a:extLst>
                    <a:ext uri="{9D8B030D-6E8A-4147-A177-3AD203B41FA5}">
                      <a16:colId xmlns:a16="http://schemas.microsoft.com/office/drawing/2014/main" val="3891671409"/>
                    </a:ext>
                  </a:extLst>
                </a:gridCol>
                <a:gridCol w="646280">
                  <a:extLst>
                    <a:ext uri="{9D8B030D-6E8A-4147-A177-3AD203B41FA5}">
                      <a16:colId xmlns:a16="http://schemas.microsoft.com/office/drawing/2014/main" val="2751987290"/>
                    </a:ext>
                  </a:extLst>
                </a:gridCol>
                <a:gridCol w="646280">
                  <a:extLst>
                    <a:ext uri="{9D8B030D-6E8A-4147-A177-3AD203B41FA5}">
                      <a16:colId xmlns:a16="http://schemas.microsoft.com/office/drawing/2014/main" val="3232391213"/>
                    </a:ext>
                  </a:extLst>
                </a:gridCol>
                <a:gridCol w="1216974">
                  <a:extLst>
                    <a:ext uri="{9D8B030D-6E8A-4147-A177-3AD203B41FA5}">
                      <a16:colId xmlns:a16="http://schemas.microsoft.com/office/drawing/2014/main" val="476799577"/>
                    </a:ext>
                  </a:extLst>
                </a:gridCol>
                <a:gridCol w="1080263">
                  <a:extLst>
                    <a:ext uri="{9D8B030D-6E8A-4147-A177-3AD203B41FA5}">
                      <a16:colId xmlns:a16="http://schemas.microsoft.com/office/drawing/2014/main" val="3536095042"/>
                    </a:ext>
                  </a:extLst>
                </a:gridCol>
                <a:gridCol w="1778467">
                  <a:extLst>
                    <a:ext uri="{9D8B030D-6E8A-4147-A177-3AD203B41FA5}">
                      <a16:colId xmlns:a16="http://schemas.microsoft.com/office/drawing/2014/main" val="32970644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Dex2jar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200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文档名称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Dex2jar</a:t>
                      </a:r>
                      <a:r>
                        <a:rPr lang="zh-CN" sz="1050" kern="100">
                          <a:effectLst/>
                        </a:rPr>
                        <a:t>的测试及优化测试及需求说明书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版本号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v1.2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5799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2017-05-25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32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2017-05-25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郭炜锋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7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处理意见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1987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不同版本平台的</a:t>
                      </a:r>
                      <a:r>
                        <a:rPr lang="en-US" sz="1050" kern="100" dirty="0" err="1">
                          <a:effectLst/>
                        </a:rPr>
                        <a:t>apk</a:t>
                      </a:r>
                      <a:r>
                        <a:rPr lang="zh-CN" sz="1050" kern="100" dirty="0">
                          <a:effectLst/>
                        </a:rPr>
                        <a:t>程序，可否说明使用了哪些版本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郭炜锋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建议修改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5053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附录</a:t>
                      </a:r>
                      <a:r>
                        <a:rPr lang="en-US" sz="1050" kern="100">
                          <a:effectLst/>
                        </a:rPr>
                        <a:t> 5.1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API Level</a:t>
                      </a:r>
                      <a:r>
                        <a:rPr lang="zh-CN" sz="1050" kern="100" dirty="0">
                          <a:effectLst/>
                        </a:rPr>
                        <a:t>代表什么？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郭炜锋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建议说明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3109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2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03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3" y="3297215"/>
            <a:ext cx="4578370" cy="584775"/>
            <a:chOff x="7047666" y="1942356"/>
            <a:chExt cx="3979127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369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50" y="2009773"/>
              <a:ext cx="3180843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/>
                <a:t>G</a:t>
              </a:r>
              <a:r>
                <a:rPr lang="zh-CN" altLang="en-US" sz="2800" dirty="0"/>
                <a:t>组软件测评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758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bfbc1479c6794bc4499398d0a27afc55aeb8ac"/>
  <p:tag name="ISPRING_PRESENTATION_TITLE" val="falsh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188186"/>
      </a:accent1>
      <a:accent2>
        <a:srgbClr val="188186"/>
      </a:accent2>
      <a:accent3>
        <a:srgbClr val="188186"/>
      </a:accent3>
      <a:accent4>
        <a:srgbClr val="188186"/>
      </a:accent4>
      <a:accent5>
        <a:srgbClr val="188186"/>
      </a:accent5>
      <a:accent6>
        <a:srgbClr val="188186"/>
      </a:accent6>
      <a:hlink>
        <a:srgbClr val="5F5F5F"/>
      </a:hlink>
      <a:folHlink>
        <a:srgbClr val="919191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677</Words>
  <Application>Microsoft Office PowerPoint</Application>
  <PresentationFormat>宽屏</PresentationFormat>
  <Paragraphs>223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3工作汇报</dc:title>
  <dc:creator>Administrator</dc:creator>
  <cp:lastModifiedBy>蒋波</cp:lastModifiedBy>
  <cp:revision>127</cp:revision>
  <dcterms:created xsi:type="dcterms:W3CDTF">2015-06-07T09:29:04Z</dcterms:created>
  <dcterms:modified xsi:type="dcterms:W3CDTF">2017-06-02T10:24:03Z</dcterms:modified>
</cp:coreProperties>
</file>