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303" r:id="rId5"/>
    <p:sldId id="327" r:id="rId6"/>
    <p:sldId id="329" r:id="rId7"/>
    <p:sldId id="330" r:id="rId8"/>
    <p:sldId id="280" r:id="rId9"/>
    <p:sldId id="283" r:id="rId10"/>
  </p:sldIdLst>
  <p:sldSz cx="12192000" cy="6858000"/>
  <p:notesSz cx="6858000" cy="9144000"/>
  <p:custDataLst>
    <p:tags r:id="rId1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EB1AE57-91D8-4108-8A5C-7B63D632B2B6}" type="datetimeFigureOut">
              <a:rPr lang="zh-CN" altLang="en-US"/>
              <a:pPr>
                <a:defRPr/>
              </a:pPr>
              <a:t>2017/6/9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8E94DB7-6BD0-41E8-B4E6-DA4C8BA169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E7B0550E-F892-4E8B-9E0E-B645F761473C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6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8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6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1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23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F543F2CE-7324-4BA6-9ECF-8D76C7CB6D1C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4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4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3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C57FE-0B00-41DD-8BB8-DC9015551E41}" type="datetimeFigureOut">
              <a:rPr lang="zh-CN" altLang="en-US"/>
              <a:pPr>
                <a:defRPr/>
              </a:pPr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B1309-31AA-4F3E-8CCA-6505E1846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2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3CE71-AEC9-4E28-8BFD-E8186BAE989F}" type="datetimeFigureOut">
              <a:rPr lang="zh-CN" altLang="en-US"/>
              <a:pPr>
                <a:defRPr/>
              </a:pPr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D665F-CB32-4A95-9AC1-32D6262CBB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5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09023-F3C5-4A76-8FDB-FE997FBBDE8D}" type="datetimeFigureOut">
              <a:rPr lang="zh-CN" altLang="en-US"/>
              <a:pPr>
                <a:defRPr/>
              </a:pPr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735C4-3E52-486E-95B3-6CDE361A5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3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6C729-B9E7-4244-BED7-E70D95CBF40D}" type="datetimeFigureOut">
              <a:rPr lang="zh-CN" altLang="en-US"/>
              <a:pPr>
                <a:defRPr/>
              </a:pPr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EB83-23C4-4622-A2AE-890A41596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C8146-D1DC-4DED-B63D-76542CF30917}" type="datetimeFigureOut">
              <a:rPr lang="zh-CN" altLang="en-US"/>
              <a:pPr>
                <a:defRPr/>
              </a:pPr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77C0-FC75-4F16-A90B-6E6EDBD1DA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D5654-6B37-4F86-B180-159DB4A823A1}" type="datetimeFigureOut">
              <a:rPr lang="zh-CN" altLang="en-US"/>
              <a:pPr>
                <a:defRPr/>
              </a:pPr>
              <a:t>2017/6/9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43C71-E027-4627-A592-A03D828031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8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CEE4-E541-4944-99C8-0B0691F00BA8}" type="datetimeFigureOut">
              <a:rPr lang="zh-CN" altLang="en-US"/>
              <a:pPr>
                <a:defRPr/>
              </a:pPr>
              <a:t>2017/6/9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BC343-4BA7-4B0B-8296-CC2F34592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7B85-C061-4765-BA3F-C1B9199E0B92}" type="datetimeFigureOut">
              <a:rPr lang="zh-CN" altLang="en-US"/>
              <a:pPr>
                <a:defRPr/>
              </a:pPr>
              <a:t>2017/6/9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39AA7-A25D-4C1B-82D1-99C62E7750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291AE-F191-439D-AE01-73CEA9098CFE}" type="datetimeFigureOut">
              <a:rPr lang="zh-CN" altLang="en-US"/>
              <a:pPr>
                <a:defRPr/>
              </a:pPr>
              <a:t>2017/6/9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D640E-1F7F-4FAA-924A-5E2B1AB2F7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9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F305D-187E-4B3E-BD86-E5F582DEE9C3}" type="datetimeFigureOut">
              <a:rPr lang="zh-CN" altLang="en-US"/>
              <a:pPr>
                <a:defRPr/>
              </a:pPr>
              <a:t>2017/6/9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0CE00-62D0-4288-8EB9-4E8B6D798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1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90B91-5F45-4156-B2DF-99025C90BA9C}" type="datetimeFigureOut">
              <a:rPr lang="zh-CN" altLang="en-US"/>
              <a:pPr>
                <a:defRPr/>
              </a:pPr>
              <a:t>2017/6/9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9F8EE-5028-4CC8-AA92-B3E6F8FFA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5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F2CE33-D8BF-48AD-8F1E-41CC613CD6C7}" type="datetimeFigureOut">
              <a:rPr lang="zh-CN" altLang="en-US"/>
              <a:pPr>
                <a:defRPr/>
              </a:pPr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7A37AB-A622-43A2-A57D-19EBA34EFC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783117" y="952115"/>
            <a:ext cx="6321936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57336" y="1997285"/>
            <a:ext cx="3775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accent2">
                    <a:lumMod val="75000"/>
                  </a:schemeClr>
                </a:solidFill>
              </a:rPr>
              <a:t>dex2jar</a:t>
            </a:r>
            <a:endParaRPr lang="zh-CN" alt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00857" y="3090258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accent2">
                    <a:lumMod val="75000"/>
                  </a:schemeClr>
                </a:solidFill>
              </a:rPr>
              <a:t>测试及优化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5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6" name="文本框 20"/>
          <p:cNvSpPr txBox="1">
            <a:spLocks noChangeArrowheads="1"/>
          </p:cNvSpPr>
          <p:nvPr/>
        </p:nvSpPr>
        <p:spPr bwMode="auto">
          <a:xfrm>
            <a:off x="1308551" y="3618724"/>
            <a:ext cx="298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CONTENTS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7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chemeClr val="accent1"/>
                </a:solidFill>
              </a:rPr>
              <a:t>目录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403637" y="2184709"/>
            <a:ext cx="4595796" cy="584775"/>
            <a:chOff x="7047666" y="1942356"/>
            <a:chExt cx="4595796" cy="584775"/>
          </a:xfrm>
        </p:grpSpPr>
        <p:grpSp>
          <p:nvGrpSpPr>
            <p:cNvPr id="39" name="组合 3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0" name="圆角矩形 39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汇总表</a:t>
              </a:r>
              <a:endParaRPr lang="en-US" altLang="zh-CN" sz="28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03637" y="2971735"/>
            <a:ext cx="4595796" cy="584775"/>
            <a:chOff x="7047666" y="1942356"/>
            <a:chExt cx="4595796" cy="584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5" name="圆角矩形 44"/>
            <p:cNvSpPr/>
            <p:nvPr/>
          </p:nvSpPr>
          <p:spPr>
            <a:xfrm>
              <a:off x="7845950" y="2009773"/>
              <a:ext cx="379751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项目演示</a:t>
              </a:r>
              <a:endParaRPr lang="en-US" altLang="zh-CN" sz="28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01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846836" y="3355946"/>
            <a:ext cx="4469016" cy="584775"/>
            <a:chOff x="7047666" y="1942356"/>
            <a:chExt cx="4469016" cy="584775"/>
          </a:xfrm>
        </p:grpSpPr>
        <p:grpSp>
          <p:nvGrpSpPr>
            <p:cNvPr id="20" name="组合 19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1" name="圆角矩形 20"/>
            <p:cNvSpPr/>
            <p:nvPr/>
          </p:nvSpPr>
          <p:spPr>
            <a:xfrm>
              <a:off x="7845950" y="2009773"/>
              <a:ext cx="3670732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汇总表</a:t>
              </a:r>
              <a:endParaRPr lang="en-US" altLang="zh-CN" sz="28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17235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汇总表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49235"/>
              </p:ext>
            </p:extLst>
          </p:nvPr>
        </p:nvGraphicFramePr>
        <p:xfrm>
          <a:off x="2624953" y="1769208"/>
          <a:ext cx="6616700" cy="406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69435697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2254181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23105104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41165677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3096735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55751741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18023686"/>
                    </a:ext>
                  </a:extLst>
                </a:gridCol>
              </a:tblGrid>
              <a:tr h="32766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软件需求汇总表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32505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软件需求编号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软件需求类别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软件需求（项）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软件需求（子项）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说明章节（页号</a:t>
                      </a:r>
                      <a:r>
                        <a:rPr lang="en-US" altLang="zh-CN" sz="1050" u="none" strike="noStrike">
                          <a:effectLst/>
                        </a:rPr>
                        <a:t>/</a:t>
                      </a:r>
                      <a:r>
                        <a:rPr lang="zh-CN" altLang="en-US" sz="1050" u="none" strike="noStrike">
                          <a:effectLst/>
                        </a:rPr>
                        <a:t>行号）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描述方式（数量）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简述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备注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8720396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SR-B-1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业务需求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Dex2jar</a:t>
                      </a:r>
                      <a:r>
                        <a:rPr lang="zh-CN" altLang="en-US" sz="1100" u="none" strike="noStrike">
                          <a:effectLst/>
                        </a:rPr>
                        <a:t>业务需求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反编译源码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3.1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文字描述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9368382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SR-B-2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反编译资源文件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3.2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3177464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SR-F-1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功能需求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dex</a:t>
                      </a:r>
                      <a:r>
                        <a:rPr lang="zh-CN" altLang="en-US" sz="1100" u="none" strike="noStrike">
                          <a:effectLst/>
                        </a:rPr>
                        <a:t>文件生成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dex</a:t>
                      </a:r>
                      <a:r>
                        <a:rPr lang="zh-CN" altLang="en-US" sz="1100" u="none" strike="noStrike">
                          <a:effectLst/>
                        </a:rPr>
                        <a:t>文件生成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4.2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RUCM</a:t>
                      </a:r>
                      <a:r>
                        <a:rPr lang="en-US" sz="1100" u="none" strike="noStrike">
                          <a:effectLst/>
                        </a:rPr>
                        <a:t>、</a:t>
                      </a:r>
                      <a:r>
                        <a:rPr lang="zh-CN" altLang="en-US" sz="1100" u="none" strike="noStrike">
                          <a:effectLst/>
                        </a:rPr>
                        <a:t>文字描述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0581954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SR-F-2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IDEA</a:t>
                      </a:r>
                      <a:r>
                        <a:rPr lang="zh-CN" altLang="en-US" sz="1100" u="none" strike="noStrike">
                          <a:effectLst/>
                        </a:rPr>
                        <a:t>中编译</a:t>
                      </a:r>
                      <a:r>
                        <a:rPr lang="en-US" sz="1100" u="none" strike="noStrike">
                          <a:effectLst/>
                        </a:rPr>
                        <a:t>dex2jar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IDEA</a:t>
                      </a:r>
                      <a:r>
                        <a:rPr lang="zh-CN" altLang="en-US" sz="1100" u="none" strike="noStrike">
                          <a:effectLst/>
                        </a:rPr>
                        <a:t>中编译</a:t>
                      </a:r>
                      <a:r>
                        <a:rPr lang="en-US" sz="1100" u="none" strike="noStrike">
                          <a:effectLst/>
                        </a:rPr>
                        <a:t>dex2jar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4.3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58819363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SR-F-3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转换</a:t>
                      </a:r>
                      <a:r>
                        <a:rPr lang="en-US" altLang="zh-CN" sz="1100" u="none" strike="noStrike">
                          <a:effectLst/>
                        </a:rPr>
                        <a:t>dex</a:t>
                      </a:r>
                      <a:r>
                        <a:rPr lang="zh-CN" altLang="en-US" sz="1100" u="none" strike="noStrike">
                          <a:effectLst/>
                        </a:rPr>
                        <a:t>文件为</a:t>
                      </a:r>
                      <a:r>
                        <a:rPr lang="en-US" altLang="zh-CN" sz="1100" u="none" strike="noStrike">
                          <a:effectLst/>
                        </a:rPr>
                        <a:t>jar</a:t>
                      </a:r>
                      <a:r>
                        <a:rPr lang="zh-CN" altLang="en-US" sz="1100" u="none" strike="noStrike">
                          <a:effectLst/>
                        </a:rPr>
                        <a:t>包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转换</a:t>
                      </a:r>
                      <a:r>
                        <a:rPr lang="en-US" altLang="zh-CN" sz="1100" u="none" strike="noStrike">
                          <a:effectLst/>
                        </a:rPr>
                        <a:t>dex</a:t>
                      </a:r>
                      <a:r>
                        <a:rPr lang="zh-CN" altLang="en-US" sz="1100" u="none" strike="noStrike">
                          <a:effectLst/>
                        </a:rPr>
                        <a:t>文件为</a:t>
                      </a:r>
                      <a:r>
                        <a:rPr lang="en-US" altLang="zh-CN" sz="1100" u="none" strike="noStrike">
                          <a:effectLst/>
                        </a:rPr>
                        <a:t>jar</a:t>
                      </a:r>
                      <a:r>
                        <a:rPr lang="zh-CN" altLang="en-US" sz="1100" u="none" strike="noStrike">
                          <a:effectLst/>
                        </a:rPr>
                        <a:t>包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4.4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22035699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SR-F-4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查看代码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查看代码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4.5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7018202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SR-F-5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获取文件资源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获取文件资源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4.6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0333286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SR-N-1.1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>
                          <a:effectLst/>
                        </a:rPr>
                        <a:t>非功能需求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版本兼容性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Android</a:t>
                      </a:r>
                      <a:r>
                        <a:rPr lang="zh-CN" altLang="en-US" sz="1050" u="none" strike="noStrike">
                          <a:effectLst/>
                        </a:rPr>
                        <a:t>平台版本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5.1.1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6510884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SR-N-1.2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操作系统版本等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5.1.2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4390956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SR-N-2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可用性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可用性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5.2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9128800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SR-N-3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鲁棒性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鲁棒性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5.3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6490520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SR-N-4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可扩展性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可扩展性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u="none" strike="noStrike">
                          <a:effectLst/>
                        </a:rPr>
                        <a:t>5.4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 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17610092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SR-N-5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图形界面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图形界面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9124649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SR-N-6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准确性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>
                          <a:effectLst/>
                        </a:rPr>
                        <a:t>准确性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anchor="b"/>
                </a:tc>
                <a:extLst>
                  <a:ext uri="{0D108BD9-81ED-4DB2-BD59-A6C34878D82A}">
                    <a16:rowId xmlns:a16="http://schemas.microsoft.com/office/drawing/2014/main" val="3306314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27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17235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汇总表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58308"/>
              </p:ext>
            </p:extLst>
          </p:nvPr>
        </p:nvGraphicFramePr>
        <p:xfrm>
          <a:off x="2523333" y="1853554"/>
          <a:ext cx="7430610" cy="4714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351">
                  <a:extLst>
                    <a:ext uri="{9D8B030D-6E8A-4147-A177-3AD203B41FA5}">
                      <a16:colId xmlns:a16="http://schemas.microsoft.com/office/drawing/2014/main" val="3420613735"/>
                    </a:ext>
                  </a:extLst>
                </a:gridCol>
                <a:gridCol w="931332">
                  <a:extLst>
                    <a:ext uri="{9D8B030D-6E8A-4147-A177-3AD203B41FA5}">
                      <a16:colId xmlns:a16="http://schemas.microsoft.com/office/drawing/2014/main" val="2734338452"/>
                    </a:ext>
                  </a:extLst>
                </a:gridCol>
                <a:gridCol w="1154097">
                  <a:extLst>
                    <a:ext uri="{9D8B030D-6E8A-4147-A177-3AD203B41FA5}">
                      <a16:colId xmlns:a16="http://schemas.microsoft.com/office/drawing/2014/main" val="1312618009"/>
                    </a:ext>
                  </a:extLst>
                </a:gridCol>
                <a:gridCol w="1216240">
                  <a:extLst>
                    <a:ext uri="{9D8B030D-6E8A-4147-A177-3AD203B41FA5}">
                      <a16:colId xmlns:a16="http://schemas.microsoft.com/office/drawing/2014/main" val="1074387379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4034260934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2591205915"/>
                    </a:ext>
                  </a:extLst>
                </a:gridCol>
                <a:gridCol w="1742098">
                  <a:extLst>
                    <a:ext uri="{9D8B030D-6E8A-4147-A177-3AD203B41FA5}">
                      <a16:colId xmlns:a16="http://schemas.microsoft.com/office/drawing/2014/main" val="3574409443"/>
                    </a:ext>
                  </a:extLst>
                </a:gridCol>
              </a:tblGrid>
              <a:tr h="337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测试需求编号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测试需求类别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测试需求（测试项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子项）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测试用例（数量）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说明章节（页号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行号）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描述方式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简述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extLst>
                  <a:ext uri="{0D108BD9-81ED-4DB2-BD59-A6C34878D82A}">
                    <a16:rowId xmlns:a16="http://schemas.microsoft.com/office/drawing/2014/main" val="3521182311"/>
                  </a:ext>
                </a:extLst>
              </a:tr>
              <a:tr h="759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功能需求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Dex</a:t>
                      </a:r>
                      <a:r>
                        <a:rPr lang="zh-CN" sz="1200" kern="100">
                          <a:effectLst/>
                        </a:rPr>
                        <a:t>文件生成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Dex</a:t>
                      </a:r>
                      <a:r>
                        <a:rPr lang="zh-CN" sz="1200" kern="100">
                          <a:effectLst/>
                        </a:rPr>
                        <a:t>文件生成（</a:t>
                      </a:r>
                      <a:r>
                        <a:rPr lang="en-US" sz="1200" kern="100">
                          <a:effectLst/>
                        </a:rPr>
                        <a:t>100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RTCM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测试各种类型与版本的</a:t>
                      </a:r>
                      <a:r>
                        <a:rPr lang="en-US" sz="1200" kern="100">
                          <a:effectLst/>
                        </a:rPr>
                        <a:t>apk</a:t>
                      </a:r>
                      <a:r>
                        <a:rPr lang="zh-CN" sz="1200" kern="100">
                          <a:effectLst/>
                        </a:rPr>
                        <a:t>文件是否都能顺利生成</a:t>
                      </a:r>
                      <a:r>
                        <a:rPr lang="en-US" sz="1200" kern="100">
                          <a:effectLst/>
                        </a:rPr>
                        <a:t>dex</a:t>
                      </a:r>
                      <a:r>
                        <a:rPr lang="zh-CN" sz="1200" kern="100">
                          <a:effectLst/>
                        </a:rPr>
                        <a:t>文件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extLst>
                  <a:ext uri="{0D108BD9-81ED-4DB2-BD59-A6C34878D82A}">
                    <a16:rowId xmlns:a16="http://schemas.microsoft.com/office/drawing/2014/main" val="2935261116"/>
                  </a:ext>
                </a:extLst>
              </a:tr>
              <a:tr h="705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功能需求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IDEA</a:t>
                      </a:r>
                      <a:r>
                        <a:rPr lang="zh-CN" sz="1200" kern="100" dirty="0">
                          <a:effectLst/>
                        </a:rPr>
                        <a:t>中编译</a:t>
                      </a:r>
                      <a:r>
                        <a:rPr lang="en-US" sz="1200" kern="100" dirty="0">
                          <a:effectLst/>
                        </a:rPr>
                        <a:t>dex2ja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IDEA</a:t>
                      </a:r>
                      <a:r>
                        <a:rPr lang="zh-CN" sz="1200" kern="100">
                          <a:effectLst/>
                        </a:rPr>
                        <a:t>中编译</a:t>
                      </a:r>
                      <a:r>
                        <a:rPr lang="en-US" sz="1200" kern="100">
                          <a:effectLst/>
                        </a:rPr>
                        <a:t>dex2jar</a:t>
                      </a:r>
                      <a:r>
                        <a:rPr lang="zh-CN" sz="1200" kern="100">
                          <a:effectLst/>
                        </a:rPr>
                        <a:t>（</a:t>
                      </a:r>
                      <a:r>
                        <a:rPr lang="en-US" sz="1200" kern="100">
                          <a:effectLst/>
                        </a:rPr>
                        <a:t>2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RTCM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</a:t>
                      </a:r>
                      <a:r>
                        <a:rPr lang="en-US" sz="1200" kern="100">
                          <a:effectLst/>
                        </a:rPr>
                        <a:t>windows</a:t>
                      </a:r>
                      <a:r>
                        <a:rPr lang="zh-CN" sz="1200" kern="100">
                          <a:effectLst/>
                        </a:rPr>
                        <a:t>与</a:t>
                      </a:r>
                      <a:r>
                        <a:rPr lang="en-US" sz="1200" kern="100">
                          <a:effectLst/>
                        </a:rPr>
                        <a:t>linux</a:t>
                      </a:r>
                      <a:r>
                        <a:rPr lang="zh-CN" sz="1200" kern="100">
                          <a:effectLst/>
                        </a:rPr>
                        <a:t>操作系统下，</a:t>
                      </a:r>
                      <a:r>
                        <a:rPr lang="en-US" sz="1200" kern="100">
                          <a:effectLst/>
                        </a:rPr>
                        <a:t>dex2jar</a:t>
                      </a:r>
                      <a:r>
                        <a:rPr lang="zh-CN" sz="1200" kern="100">
                          <a:effectLst/>
                        </a:rPr>
                        <a:t>是否均可用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extLst>
                  <a:ext uri="{0D108BD9-81ED-4DB2-BD59-A6C34878D82A}">
                    <a16:rowId xmlns:a16="http://schemas.microsoft.com/office/drawing/2014/main" val="2543238348"/>
                  </a:ext>
                </a:extLst>
              </a:tr>
              <a:tr h="6753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功能需求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转换</a:t>
                      </a:r>
                      <a:r>
                        <a:rPr lang="en-US" sz="1200" kern="100">
                          <a:effectLst/>
                        </a:rPr>
                        <a:t>dex</a:t>
                      </a:r>
                      <a:r>
                        <a:rPr lang="zh-CN" sz="1200" kern="100">
                          <a:effectLst/>
                        </a:rPr>
                        <a:t>文件为</a:t>
                      </a:r>
                      <a:r>
                        <a:rPr lang="en-US" sz="1200" kern="100">
                          <a:effectLst/>
                        </a:rPr>
                        <a:t>jar</a:t>
                      </a:r>
                      <a:r>
                        <a:rPr lang="zh-CN" sz="1200" kern="100">
                          <a:effectLst/>
                        </a:rPr>
                        <a:t>包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转换</a:t>
                      </a:r>
                      <a:r>
                        <a:rPr lang="en-US" sz="1200" kern="100">
                          <a:effectLst/>
                        </a:rPr>
                        <a:t>dex</a:t>
                      </a:r>
                      <a:r>
                        <a:rPr lang="zh-CN" sz="1200" kern="100">
                          <a:effectLst/>
                        </a:rPr>
                        <a:t>文件为</a:t>
                      </a:r>
                      <a:r>
                        <a:rPr lang="en-US" sz="1200" kern="100">
                          <a:effectLst/>
                        </a:rPr>
                        <a:t>jar</a:t>
                      </a:r>
                      <a:r>
                        <a:rPr lang="zh-CN" sz="1200" kern="100">
                          <a:effectLst/>
                        </a:rPr>
                        <a:t>包（</a:t>
                      </a:r>
                      <a:r>
                        <a:rPr lang="en-US" sz="1200" kern="100">
                          <a:effectLst/>
                        </a:rPr>
                        <a:t>100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3.3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RTCM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测试是否所有版本</a:t>
                      </a:r>
                      <a:r>
                        <a:rPr lang="en-US" sz="1200" kern="100">
                          <a:effectLst/>
                        </a:rPr>
                        <a:t>apk</a:t>
                      </a:r>
                      <a:r>
                        <a:rPr lang="zh-CN" sz="1200" kern="100">
                          <a:effectLst/>
                        </a:rPr>
                        <a:t>的</a:t>
                      </a:r>
                      <a:r>
                        <a:rPr lang="en-US" sz="1200" kern="100">
                          <a:effectLst/>
                        </a:rPr>
                        <a:t>dex</a:t>
                      </a:r>
                      <a:r>
                        <a:rPr lang="zh-CN" sz="1200" kern="100">
                          <a:effectLst/>
                        </a:rPr>
                        <a:t>文件均可成功反编译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extLst>
                  <a:ext uri="{0D108BD9-81ED-4DB2-BD59-A6C34878D82A}">
                    <a16:rowId xmlns:a16="http://schemas.microsoft.com/office/drawing/2014/main" val="1518204355"/>
                  </a:ext>
                </a:extLst>
              </a:tr>
              <a:tr h="506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功能需求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查看代码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查看代码（</a:t>
                      </a:r>
                      <a:r>
                        <a:rPr lang="en-US" sz="1200" kern="0">
                          <a:effectLst/>
                        </a:rPr>
                        <a:t>100</a:t>
                      </a:r>
                      <a:r>
                        <a:rPr lang="zh-CN" sz="1200" kern="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3.4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RTCM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</a:t>
                      </a:r>
                      <a:r>
                        <a:rPr lang="en-US" sz="1200" kern="100">
                          <a:effectLst/>
                        </a:rPr>
                        <a:t>dex2jar</a:t>
                      </a:r>
                      <a:r>
                        <a:rPr lang="zh-CN" sz="1200" kern="100">
                          <a:effectLst/>
                        </a:rPr>
                        <a:t>核心反编译功能的准确性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extLst>
                  <a:ext uri="{0D108BD9-81ED-4DB2-BD59-A6C34878D82A}">
                    <a16:rowId xmlns:a16="http://schemas.microsoft.com/office/drawing/2014/main" val="2868787506"/>
                  </a:ext>
                </a:extLst>
              </a:tr>
              <a:tr h="506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功能需求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获取文件资源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获取文件资源（</a:t>
                      </a:r>
                      <a:r>
                        <a:rPr lang="en-US" sz="1200" kern="0">
                          <a:effectLst/>
                        </a:rPr>
                        <a:t>100</a:t>
                      </a:r>
                      <a:r>
                        <a:rPr lang="zh-CN" sz="1200" kern="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3.5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RTCM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测试此功能集成在</a:t>
                      </a:r>
                      <a:r>
                        <a:rPr lang="en-US" sz="1200" kern="100">
                          <a:effectLst/>
                        </a:rPr>
                        <a:t>dex2jar</a:t>
                      </a:r>
                      <a:r>
                        <a:rPr lang="zh-CN" sz="1200" kern="100">
                          <a:effectLst/>
                        </a:rPr>
                        <a:t>中是否有</a:t>
                      </a:r>
                      <a:r>
                        <a:rPr lang="en-US" sz="1200" kern="100">
                          <a:effectLst/>
                        </a:rPr>
                        <a:t>bug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extLst>
                  <a:ext uri="{0D108BD9-81ED-4DB2-BD59-A6C34878D82A}">
                    <a16:rowId xmlns:a16="http://schemas.microsoft.com/office/drawing/2014/main" val="1423954374"/>
                  </a:ext>
                </a:extLst>
              </a:tr>
              <a:tr h="506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非功能需求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版本兼容性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版本兼容性（</a:t>
                      </a:r>
                      <a:r>
                        <a:rPr lang="en-US" sz="1200" kern="100">
                          <a:effectLst/>
                        </a:rPr>
                        <a:t>100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RTCM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测试不同版本平台的反编译是否可实现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extLst>
                  <a:ext uri="{0D108BD9-81ED-4DB2-BD59-A6C34878D82A}">
                    <a16:rowId xmlns:a16="http://schemas.microsoft.com/office/drawing/2014/main" val="3847234727"/>
                  </a:ext>
                </a:extLst>
              </a:tr>
              <a:tr h="506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非功能需求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图形界面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图形界面（</a:t>
                      </a:r>
                      <a:r>
                        <a:rPr lang="en-US" sz="1200" kern="100">
                          <a:effectLst/>
                        </a:rPr>
                        <a:t>100</a:t>
                      </a:r>
                      <a:r>
                        <a:rPr lang="zh-CN" sz="1200" kern="100">
                          <a:effectLst/>
                        </a:rPr>
                        <a:t>）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RTCM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测试此界面是否能在各种条件下正常运行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186" marR="35186" marT="0" marB="0"/>
                </a:tc>
                <a:extLst>
                  <a:ext uri="{0D108BD9-81ED-4DB2-BD59-A6C34878D82A}">
                    <a16:rowId xmlns:a16="http://schemas.microsoft.com/office/drawing/2014/main" val="383951636"/>
                  </a:ext>
                </a:extLst>
              </a:tr>
            </a:tbl>
          </a:graphicData>
        </a:graphic>
      </p:graphicFrame>
      <p:sp>
        <p:nvSpPr>
          <p:cNvPr id="11" name="Rectangle 13"/>
          <p:cNvSpPr/>
          <p:nvPr/>
        </p:nvSpPr>
        <p:spPr>
          <a:xfrm>
            <a:off x="3249715" y="1294542"/>
            <a:ext cx="9082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软件测试需求及测试用例汇总表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4337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17235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汇总表</a:t>
            </a:r>
          </a:p>
        </p:txBody>
      </p:sp>
      <p:sp>
        <p:nvSpPr>
          <p:cNvPr id="5" name="矩形 4"/>
          <p:cNvSpPr/>
          <p:nvPr/>
        </p:nvSpPr>
        <p:spPr>
          <a:xfrm>
            <a:off x="4523491" y="1497293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设计与实现汇总表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29135"/>
              </p:ext>
            </p:extLst>
          </p:nvPr>
        </p:nvGraphicFramePr>
        <p:xfrm>
          <a:off x="1591177" y="2245173"/>
          <a:ext cx="9294922" cy="4257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068">
                  <a:extLst>
                    <a:ext uri="{9D8B030D-6E8A-4147-A177-3AD203B41FA5}">
                      <a16:colId xmlns:a16="http://schemas.microsoft.com/office/drawing/2014/main" val="1949345639"/>
                    </a:ext>
                  </a:extLst>
                </a:gridCol>
                <a:gridCol w="1474622">
                  <a:extLst>
                    <a:ext uri="{9D8B030D-6E8A-4147-A177-3AD203B41FA5}">
                      <a16:colId xmlns:a16="http://schemas.microsoft.com/office/drawing/2014/main" val="823003333"/>
                    </a:ext>
                  </a:extLst>
                </a:gridCol>
                <a:gridCol w="2123855">
                  <a:extLst>
                    <a:ext uri="{9D8B030D-6E8A-4147-A177-3AD203B41FA5}">
                      <a16:colId xmlns:a16="http://schemas.microsoft.com/office/drawing/2014/main" val="2872730046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483491344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1102381614"/>
                    </a:ext>
                  </a:extLst>
                </a:gridCol>
                <a:gridCol w="584061">
                  <a:extLst>
                    <a:ext uri="{9D8B030D-6E8A-4147-A177-3AD203B41FA5}">
                      <a16:colId xmlns:a16="http://schemas.microsoft.com/office/drawing/2014/main" val="418060743"/>
                    </a:ext>
                  </a:extLst>
                </a:gridCol>
                <a:gridCol w="2365308">
                  <a:extLst>
                    <a:ext uri="{9D8B030D-6E8A-4147-A177-3AD203B41FA5}">
                      <a16:colId xmlns:a16="http://schemas.microsoft.com/office/drawing/2014/main" val="315176572"/>
                    </a:ext>
                  </a:extLst>
                </a:gridCol>
              </a:tblGrid>
              <a:tr h="7479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编号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子系统名称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构件名称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构件成员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zh-CN" sz="1200" kern="100">
                          <a:effectLst/>
                        </a:rPr>
                        <a:t>语句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分支数量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说明章节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页号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行号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描述方式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简述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3158673992"/>
                  </a:ext>
                </a:extLst>
              </a:tr>
              <a:tr h="517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MyDownloader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HuaweiTop100APPDownloader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60</a:t>
                      </a:r>
                      <a:r>
                        <a:rPr lang="zh-CN" sz="1200" kern="100" dirty="0">
                          <a:effectLst/>
                        </a:rPr>
                        <a:t>行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未加入项目说明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用自动化工具从华为应用市场下载总榜前</a:t>
                      </a:r>
                      <a:r>
                        <a:rPr lang="en-US" sz="1200" kern="100">
                          <a:effectLst/>
                        </a:rPr>
                        <a:t>100</a:t>
                      </a:r>
                      <a:r>
                        <a:rPr lang="zh-CN" sz="1200" kern="100">
                          <a:effectLst/>
                        </a:rPr>
                        <a:t>的</a:t>
                      </a:r>
                      <a:r>
                        <a:rPr lang="en-US" sz="1200" kern="100">
                          <a:effectLst/>
                        </a:rPr>
                        <a:t>APP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1457259478"/>
                  </a:ext>
                </a:extLst>
              </a:tr>
              <a:tr h="1495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 rowSpan="6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JarCount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3429195012"/>
                  </a:ext>
                </a:extLst>
              </a:tr>
              <a:tr h="448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r>
                        <a:rPr lang="zh-CN" sz="1200" kern="100">
                          <a:effectLst/>
                        </a:rPr>
                        <a:t>．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BatchUnzipper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106</a:t>
                      </a:r>
                      <a:r>
                        <a:rPr lang="zh-CN" sz="1200" kern="100">
                          <a:effectLst/>
                        </a:rPr>
                        <a:t>行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未加入项目说明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将前面下载的</a:t>
                      </a:r>
                      <a:r>
                        <a:rPr lang="en-US" sz="1200" kern="100">
                          <a:effectLst/>
                        </a:rPr>
                        <a:t>APK</a:t>
                      </a:r>
                      <a:r>
                        <a:rPr lang="zh-CN" sz="1200" kern="100">
                          <a:effectLst/>
                        </a:rPr>
                        <a:t>文件解压到指定目录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408636249"/>
                  </a:ext>
                </a:extLst>
              </a:tr>
              <a:tr h="5983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2.2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BatchDex2Jar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84</a:t>
                      </a:r>
                      <a:r>
                        <a:rPr lang="zh-CN" sz="1200" kern="100">
                          <a:effectLst/>
                        </a:rPr>
                        <a:t>行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3.4</a:t>
                      </a:r>
                      <a:r>
                        <a:rPr lang="zh-CN" sz="1200" kern="100">
                          <a:effectLst/>
                        </a:rPr>
                        <a:t>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从解压后的文件中提取出包含着的</a:t>
                      </a:r>
                      <a:r>
                        <a:rPr lang="en-US" sz="1200" kern="100">
                          <a:effectLst/>
                        </a:rPr>
                        <a:t>.dex</a:t>
                      </a:r>
                      <a:r>
                        <a:rPr lang="zh-CN" sz="1200" kern="100">
                          <a:effectLst/>
                        </a:rPr>
                        <a:t>文件，并用</a:t>
                      </a:r>
                      <a:r>
                        <a:rPr lang="en-US" sz="1200" kern="100">
                          <a:effectLst/>
                        </a:rPr>
                        <a:t>Dex2Jar</a:t>
                      </a:r>
                      <a:r>
                        <a:rPr lang="zh-CN" sz="1200" kern="100">
                          <a:effectLst/>
                        </a:rPr>
                        <a:t>工具处理，将得到的</a:t>
                      </a:r>
                      <a:r>
                        <a:rPr lang="en-US" sz="1200" kern="100">
                          <a:effectLst/>
                        </a:rPr>
                        <a:t>jar</a:t>
                      </a:r>
                      <a:r>
                        <a:rPr lang="zh-CN" sz="1200" kern="100">
                          <a:effectLst/>
                        </a:rPr>
                        <a:t>包放入指定目录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2962971924"/>
                  </a:ext>
                </a:extLst>
              </a:tr>
              <a:tr h="2991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JarandDex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518</a:t>
                      </a:r>
                      <a:r>
                        <a:rPr lang="zh-CN" sz="1200" kern="100">
                          <a:effectLst/>
                        </a:rPr>
                        <a:t>行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文字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比较</a:t>
                      </a:r>
                      <a:r>
                        <a:rPr lang="en-US" sz="1200" kern="100">
                          <a:effectLst/>
                        </a:rPr>
                        <a:t>Jar</a:t>
                      </a:r>
                      <a:r>
                        <a:rPr lang="zh-CN" sz="1200" kern="100">
                          <a:effectLst/>
                        </a:rPr>
                        <a:t>与</a:t>
                      </a:r>
                      <a:r>
                        <a:rPr lang="en-US" sz="1200" kern="100">
                          <a:effectLst/>
                        </a:rPr>
                        <a:t>Dex</a:t>
                      </a:r>
                      <a:r>
                        <a:rPr lang="zh-CN" sz="1200" kern="100">
                          <a:effectLst/>
                        </a:rPr>
                        <a:t>中的类名是否一一对应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3741214159"/>
                  </a:ext>
                </a:extLst>
              </a:tr>
              <a:tr h="2991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MethodcountInDex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657</a:t>
                      </a:r>
                      <a:r>
                        <a:rPr lang="zh-CN" sz="1200" kern="100">
                          <a:effectLst/>
                        </a:rPr>
                        <a:t>行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文字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解析</a:t>
                      </a:r>
                      <a:r>
                        <a:rPr lang="en-US" sz="1200" kern="100">
                          <a:effectLst/>
                        </a:rPr>
                        <a:t>Dex</a:t>
                      </a:r>
                      <a:r>
                        <a:rPr lang="zh-CN" sz="1200" kern="100">
                          <a:effectLst/>
                        </a:rPr>
                        <a:t>文件里面的方法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1945693810"/>
                  </a:ext>
                </a:extLst>
              </a:tr>
              <a:tr h="2991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2.5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MethodcountInJar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398</a:t>
                      </a:r>
                      <a:r>
                        <a:rPr lang="zh-CN" sz="1200" kern="100">
                          <a:effectLst/>
                        </a:rPr>
                        <a:t>行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文字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解析</a:t>
                      </a:r>
                      <a:r>
                        <a:rPr lang="en-US" sz="1200" kern="100">
                          <a:effectLst/>
                        </a:rPr>
                        <a:t>Jar</a:t>
                      </a:r>
                      <a:r>
                        <a:rPr lang="zh-CN" sz="1200" kern="100">
                          <a:effectLst/>
                        </a:rPr>
                        <a:t>文件里面的方法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1542438352"/>
                  </a:ext>
                </a:extLst>
              </a:tr>
              <a:tr h="2991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DexGui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Gui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167</a:t>
                      </a:r>
                      <a:r>
                        <a:rPr lang="zh-CN" sz="1200" kern="100">
                          <a:effectLst/>
                        </a:rPr>
                        <a:t>行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5.5</a:t>
                      </a:r>
                      <a:r>
                        <a:rPr lang="zh-CN" sz="1200" kern="100">
                          <a:effectLst/>
                        </a:rPr>
                        <a:t>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文字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为本工具的使用设计</a:t>
                      </a:r>
                      <a:r>
                        <a:rPr lang="en-US" sz="1200" kern="100">
                          <a:effectLst/>
                        </a:rPr>
                        <a:t>GUI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3870055292"/>
                  </a:ext>
                </a:extLst>
              </a:tr>
              <a:tr h="2991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Apktool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4.6</a:t>
                      </a:r>
                      <a:r>
                        <a:rPr lang="zh-CN" sz="1200" kern="100">
                          <a:effectLst/>
                        </a:rPr>
                        <a:t>节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文字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将</a:t>
                      </a:r>
                      <a:r>
                        <a:rPr lang="en-US" sz="1200" kern="100" dirty="0" err="1">
                          <a:effectLst/>
                        </a:rPr>
                        <a:t>Apktool</a:t>
                      </a:r>
                      <a:r>
                        <a:rPr lang="zh-CN" sz="1200" kern="100" dirty="0">
                          <a:effectLst/>
                        </a:rPr>
                        <a:t>的功能集成到</a:t>
                      </a:r>
                      <a:r>
                        <a:rPr lang="en-US" sz="1200" kern="100" dirty="0">
                          <a:effectLst/>
                        </a:rPr>
                        <a:t>dex2jar</a:t>
                      </a:r>
                      <a:r>
                        <a:rPr lang="zh-CN" sz="1200" kern="100" dirty="0">
                          <a:effectLst/>
                        </a:rPr>
                        <a:t>中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112" marR="64112" marT="0" marB="0"/>
                </a:tc>
                <a:extLst>
                  <a:ext uri="{0D108BD9-81ED-4DB2-BD59-A6C34878D82A}">
                    <a16:rowId xmlns:a16="http://schemas.microsoft.com/office/drawing/2014/main" val="158231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10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339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4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17235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汇总表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5879"/>
              </p:ext>
            </p:extLst>
          </p:nvPr>
        </p:nvGraphicFramePr>
        <p:xfrm>
          <a:off x="3839701" y="2014600"/>
          <a:ext cx="4263805" cy="457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115">
                  <a:extLst>
                    <a:ext uri="{9D8B030D-6E8A-4147-A177-3AD203B41FA5}">
                      <a16:colId xmlns:a16="http://schemas.microsoft.com/office/drawing/2014/main" val="206319864"/>
                    </a:ext>
                  </a:extLst>
                </a:gridCol>
                <a:gridCol w="609115">
                  <a:extLst>
                    <a:ext uri="{9D8B030D-6E8A-4147-A177-3AD203B41FA5}">
                      <a16:colId xmlns:a16="http://schemas.microsoft.com/office/drawing/2014/main" val="392816954"/>
                    </a:ext>
                  </a:extLst>
                </a:gridCol>
                <a:gridCol w="609115">
                  <a:extLst>
                    <a:ext uri="{9D8B030D-6E8A-4147-A177-3AD203B41FA5}">
                      <a16:colId xmlns:a16="http://schemas.microsoft.com/office/drawing/2014/main" val="460240990"/>
                    </a:ext>
                  </a:extLst>
                </a:gridCol>
                <a:gridCol w="609115">
                  <a:extLst>
                    <a:ext uri="{9D8B030D-6E8A-4147-A177-3AD203B41FA5}">
                      <a16:colId xmlns:a16="http://schemas.microsoft.com/office/drawing/2014/main" val="4114704130"/>
                    </a:ext>
                  </a:extLst>
                </a:gridCol>
                <a:gridCol w="609115">
                  <a:extLst>
                    <a:ext uri="{9D8B030D-6E8A-4147-A177-3AD203B41FA5}">
                      <a16:colId xmlns:a16="http://schemas.microsoft.com/office/drawing/2014/main" val="4233759415"/>
                    </a:ext>
                  </a:extLst>
                </a:gridCol>
                <a:gridCol w="609115">
                  <a:extLst>
                    <a:ext uri="{9D8B030D-6E8A-4147-A177-3AD203B41FA5}">
                      <a16:colId xmlns:a16="http://schemas.microsoft.com/office/drawing/2014/main" val="3212836035"/>
                    </a:ext>
                  </a:extLst>
                </a:gridCol>
                <a:gridCol w="609115">
                  <a:extLst>
                    <a:ext uri="{9D8B030D-6E8A-4147-A177-3AD203B41FA5}">
                      <a16:colId xmlns:a16="http://schemas.microsoft.com/office/drawing/2014/main" val="118449068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应用名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测试一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测试二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测试三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43629375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（类的个数）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69435654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bilibili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对应（</a:t>
                      </a:r>
                      <a:r>
                        <a:rPr lang="en-US" altLang="zh-CN" sz="1100" u="none" strike="noStrike">
                          <a:effectLst/>
                        </a:rPr>
                        <a:t>18341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属于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939226667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ofo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对应（</a:t>
                      </a:r>
                      <a:r>
                        <a:rPr lang="en-US" altLang="zh-CN" sz="1100" u="none" strike="noStrike">
                          <a:effectLst/>
                        </a:rPr>
                        <a:t>7675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属于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1680568005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对应（</a:t>
                      </a:r>
                      <a:r>
                        <a:rPr lang="en-US" altLang="zh-CN" sz="1100" u="none" strike="noStrike">
                          <a:effectLst/>
                        </a:rPr>
                        <a:t>38617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属于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266319766"/>
                  </a:ext>
                </a:extLst>
              </a:tr>
              <a:tr h="21756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QQ</a:t>
                      </a:r>
                      <a:r>
                        <a:rPr lang="zh-CN" altLang="en-US" sz="1100" u="none" strike="noStrike" dirty="0">
                          <a:effectLst/>
                        </a:rPr>
                        <a:t>浏览器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对应（</a:t>
                      </a:r>
                      <a:r>
                        <a:rPr lang="en-US" altLang="zh-CN" sz="1100" u="none" strike="noStrike">
                          <a:effectLst/>
                        </a:rPr>
                        <a:t>14605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属于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274405365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QQ</a:t>
                      </a:r>
                      <a:r>
                        <a:rPr lang="zh-CN" altLang="en-US" sz="1100" u="none" strike="noStrike">
                          <a:effectLst/>
                        </a:rPr>
                        <a:t>音乐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对应（</a:t>
                      </a:r>
                      <a:r>
                        <a:rPr lang="en-US" altLang="zh-CN" sz="1100" u="none" strike="noStrike">
                          <a:effectLst/>
                        </a:rPr>
                        <a:t>17167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属于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178216930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QQ</a:t>
                      </a:r>
                      <a:r>
                        <a:rPr lang="zh-CN" altLang="en-US" sz="1100" u="none" strike="noStrike">
                          <a:effectLst/>
                        </a:rPr>
                        <a:t>阅读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对应（</a:t>
                      </a:r>
                      <a:r>
                        <a:rPr lang="en-US" altLang="zh-CN" sz="1100" u="none" strike="noStrike">
                          <a:effectLst/>
                        </a:rPr>
                        <a:t>12316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属于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259212055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UC</a:t>
                      </a:r>
                      <a:r>
                        <a:rPr lang="zh-CN" altLang="en-US" sz="1100" u="none" strike="noStrike">
                          <a:effectLst/>
                        </a:rPr>
                        <a:t>浏览器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对应（</a:t>
                      </a:r>
                      <a:r>
                        <a:rPr lang="en-US" altLang="zh-CN" sz="1100" u="none" strike="noStrike">
                          <a:effectLst/>
                        </a:rPr>
                        <a:t>9809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属于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889109252"/>
                  </a:ext>
                </a:extLst>
              </a:tr>
              <a:tr h="21756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WiFi</a:t>
                      </a:r>
                      <a:r>
                        <a:rPr lang="zh-CN" altLang="en-US" sz="1100" u="none" strike="noStrike">
                          <a:effectLst/>
                        </a:rPr>
                        <a:t>万能钥匙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对应（</a:t>
                      </a:r>
                      <a:r>
                        <a:rPr lang="en-US" altLang="zh-CN" sz="1100" u="none" strike="noStrike">
                          <a:effectLst/>
                        </a:rPr>
                        <a:t>5327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属于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64373450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对应（</a:t>
                      </a:r>
                      <a:r>
                        <a:rPr lang="en-US" altLang="zh-CN" sz="1100" u="none" strike="noStrike">
                          <a:effectLst/>
                        </a:rPr>
                        <a:t>36752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属于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3041276378"/>
                  </a:ext>
                </a:extLst>
              </a:tr>
              <a:tr h="21756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ZAKER</a:t>
                      </a:r>
                      <a:r>
                        <a:rPr lang="zh-CN" altLang="en-US" sz="1100" u="none" strike="noStrike">
                          <a:effectLst/>
                        </a:rPr>
                        <a:t>新闻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对应（</a:t>
                      </a:r>
                      <a:r>
                        <a:rPr lang="en-US" altLang="zh-CN" sz="1100" u="none" strike="noStrike">
                          <a:effectLst/>
                        </a:rPr>
                        <a:t>11196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属于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193573985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阿里巴巴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对应（</a:t>
                      </a:r>
                      <a:r>
                        <a:rPr lang="en-US" altLang="zh-CN" sz="1100" u="none" strike="noStrike">
                          <a:effectLst/>
                        </a:rPr>
                        <a:t>19082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属于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280976368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爱奇艺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对应（</a:t>
                      </a:r>
                      <a:r>
                        <a:rPr lang="en-US" altLang="zh-CN" sz="1100" u="none" strike="noStrike">
                          <a:effectLst/>
                        </a:rPr>
                        <a:t>25479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属于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3818638588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百度地图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对应（</a:t>
                      </a:r>
                      <a:r>
                        <a:rPr lang="en-US" altLang="zh-CN" sz="1100" u="none" strike="noStrike">
                          <a:effectLst/>
                        </a:rPr>
                        <a:t>20869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属于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928101964"/>
                  </a:ext>
                </a:extLst>
              </a:tr>
              <a:tr h="217567"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百度浏览器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对应（</a:t>
                      </a:r>
                      <a:r>
                        <a:rPr lang="en-US" altLang="zh-CN" sz="1100" u="none" strike="noStrike">
                          <a:effectLst/>
                        </a:rPr>
                        <a:t>12513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属于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44134389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百度糯米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对应（</a:t>
                      </a:r>
                      <a:r>
                        <a:rPr lang="en-US" altLang="zh-CN" sz="1100" u="none" strike="noStrike">
                          <a:effectLst/>
                        </a:rPr>
                        <a:t>20611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属于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2149952299"/>
                  </a:ext>
                </a:extLst>
              </a:tr>
              <a:tr h="217567"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百度输入法华为版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对应（</a:t>
                      </a:r>
                      <a:r>
                        <a:rPr lang="en-US" altLang="zh-CN" sz="1100" u="none" strike="noStrike">
                          <a:effectLst/>
                        </a:rPr>
                        <a:t>3830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2782936942"/>
                  </a:ext>
                </a:extLst>
              </a:tr>
              <a:tr h="217567"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宾果消消消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对应（</a:t>
                      </a:r>
                      <a:r>
                        <a:rPr lang="en-US" altLang="zh-CN" sz="1100" u="none" strike="noStrike">
                          <a:effectLst/>
                        </a:rPr>
                        <a:t>3163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属于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175624952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菠萝理财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对应（</a:t>
                      </a:r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r>
                        <a:rPr lang="zh-CN" altLang="en-US" sz="1100" u="none" strike="noStrike">
                          <a:effectLst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对应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02" marR="7502" marT="7502" marB="45014" anchor="b"/>
                </a:tc>
                <a:extLst>
                  <a:ext uri="{0D108BD9-81ED-4DB2-BD59-A6C34878D82A}">
                    <a16:rowId xmlns:a16="http://schemas.microsoft.com/office/drawing/2014/main" val="84233736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981588" y="142928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测试覆盖表</a:t>
            </a:r>
          </a:p>
        </p:txBody>
      </p:sp>
    </p:spTree>
    <p:extLst>
      <p:ext uri="{BB962C8B-B14F-4D97-AF65-F5344CB8AC3E}">
        <p14:creationId xmlns:p14="http://schemas.microsoft.com/office/powerpoint/2010/main" val="370947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02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622072" y="3297215"/>
            <a:ext cx="4755923" cy="584775"/>
            <a:chOff x="7047666" y="1942356"/>
            <a:chExt cx="3979127" cy="584775"/>
          </a:xfrm>
        </p:grpSpPr>
        <p:grpSp>
          <p:nvGrpSpPr>
            <p:cNvPr id="25" name="组合 24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576775" y="1762722"/>
                <a:ext cx="3694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>
            <a:xfrm>
              <a:off x="7845950" y="2009773"/>
              <a:ext cx="3180843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/>
                <a:t>项目演示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36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202133" y="496975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83117" y="952115"/>
            <a:ext cx="4951451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808199" y="3099636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accent2">
                    <a:lumMod val="75000"/>
                  </a:schemeClr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50724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bfbc1479c6794bc4499398d0a27afc55aeb8ac"/>
  <p:tag name="ISPRING_PRESENTATION_TITLE" val="falsh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188186"/>
      </a:accent1>
      <a:accent2>
        <a:srgbClr val="188186"/>
      </a:accent2>
      <a:accent3>
        <a:srgbClr val="188186"/>
      </a:accent3>
      <a:accent4>
        <a:srgbClr val="188186"/>
      </a:accent4>
      <a:accent5>
        <a:srgbClr val="188186"/>
      </a:accent5>
      <a:accent6>
        <a:srgbClr val="188186"/>
      </a:accent6>
      <a:hlink>
        <a:srgbClr val="5F5F5F"/>
      </a:hlink>
      <a:folHlink>
        <a:srgbClr val="919191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930</Words>
  <Application>Microsoft Office PowerPoint</Application>
  <PresentationFormat>宽屏</PresentationFormat>
  <Paragraphs>325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3工作汇报</dc:title>
  <dc:creator>Administrator</dc:creator>
  <cp:lastModifiedBy>蒋波</cp:lastModifiedBy>
  <cp:revision>130</cp:revision>
  <dcterms:created xsi:type="dcterms:W3CDTF">2015-06-07T09:29:04Z</dcterms:created>
  <dcterms:modified xsi:type="dcterms:W3CDTF">2017-06-09T10:14:59Z</dcterms:modified>
</cp:coreProperties>
</file>