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03" r:id="rId5"/>
    <p:sldId id="327" r:id="rId6"/>
    <p:sldId id="329" r:id="rId7"/>
    <p:sldId id="280" r:id="rId8"/>
    <p:sldId id="331" r:id="rId9"/>
    <p:sldId id="333" r:id="rId10"/>
    <p:sldId id="334" r:id="rId11"/>
    <p:sldId id="330" r:id="rId12"/>
    <p:sldId id="332" r:id="rId13"/>
    <p:sldId id="336" r:id="rId14"/>
    <p:sldId id="335" r:id="rId15"/>
    <p:sldId id="337" r:id="rId16"/>
    <p:sldId id="283" r:id="rId17"/>
  </p:sldIdLst>
  <p:sldSz cx="12192000" cy="6858000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8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8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5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23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1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54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23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47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1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5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783117" y="952115"/>
            <a:ext cx="6321936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7336" y="1997285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</a:rPr>
              <a:t>dex2jar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0857" y="30902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测试及优化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配置管理</a:t>
            </a:r>
          </a:p>
        </p:txBody>
      </p:sp>
      <p:sp>
        <p:nvSpPr>
          <p:cNvPr id="9" name="Rectangle 13"/>
          <p:cNvSpPr/>
          <p:nvPr/>
        </p:nvSpPr>
        <p:spPr>
          <a:xfrm>
            <a:off x="1704199" y="1634038"/>
            <a:ext cx="90822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总结：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1 </a:t>
            </a:r>
            <a:r>
              <a:rPr lang="zh-CN" altLang="en-US" sz="2800" dirty="0"/>
              <a:t>卢兴海同学拜托蒋波同学替他提交过几次文档，因此总体较次数较少。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2 </a:t>
            </a:r>
            <a:r>
              <a:rPr lang="zh-CN" altLang="en-US" sz="2800" dirty="0"/>
              <a:t>王文茹同学、蒋波同学主要负责需求规格，项目计划等文档。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3 </a:t>
            </a:r>
            <a:r>
              <a:rPr lang="zh-CN" altLang="en-US" sz="2800" dirty="0"/>
              <a:t>配置管理由卢兴海同学维护，汇总方法是查看</a:t>
            </a:r>
            <a:r>
              <a:rPr lang="en-US" altLang="zh-CN" sz="2800" dirty="0" err="1"/>
              <a:t>github</a:t>
            </a:r>
            <a:r>
              <a:rPr lang="zh-CN" altLang="en-US" sz="2800" dirty="0"/>
              <a:t>上的</a:t>
            </a:r>
            <a:r>
              <a:rPr lang="en-US" altLang="zh-CN" sz="2800" dirty="0"/>
              <a:t>commit</a:t>
            </a:r>
            <a:r>
              <a:rPr lang="zh-CN" altLang="en-US" sz="2800" dirty="0"/>
              <a:t>统计。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8529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2" y="3297215"/>
            <a:ext cx="4755923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3556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工作量估计与统计分析</a:t>
              </a:r>
              <a:endParaRPr lang="en-US" altLang="zh-C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092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3142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工作量估计与统计分析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1881643" y="1885438"/>
            <a:ext cx="563327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编写文档：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工作量估计与统计分析报告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实验</a:t>
            </a:r>
            <a:r>
              <a:rPr lang="en-US" altLang="zh-CN" sz="2800" dirty="0"/>
              <a:t>1-5</a:t>
            </a:r>
            <a:r>
              <a:rPr lang="zh-CN" altLang="en-US" sz="2800" dirty="0"/>
              <a:t>的工作量估计与统计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工作量统计分析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工作量估计与统计分析汇总表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实验</a:t>
            </a:r>
            <a:r>
              <a:rPr lang="en-US" altLang="zh-CN" sz="2800" dirty="0"/>
              <a:t>1-5</a:t>
            </a:r>
            <a:r>
              <a:rPr lang="zh-CN" altLang="en-US" sz="2800" dirty="0"/>
              <a:t>工作量统计表格汇总</a:t>
            </a:r>
          </a:p>
        </p:txBody>
      </p:sp>
    </p:spTree>
    <p:extLst>
      <p:ext uri="{BB962C8B-B14F-4D97-AF65-F5344CB8AC3E}">
        <p14:creationId xmlns:p14="http://schemas.microsoft.com/office/powerpoint/2010/main" val="262289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3142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工作量估计与统计分析</a:t>
            </a:r>
          </a:p>
        </p:txBody>
      </p:sp>
      <p:sp>
        <p:nvSpPr>
          <p:cNvPr id="9" name="Rectangle 13"/>
          <p:cNvSpPr/>
          <p:nvPr/>
        </p:nvSpPr>
        <p:spPr>
          <a:xfrm>
            <a:off x="1881643" y="2651027"/>
            <a:ext cx="2517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测试需求分析工作量估计</a:t>
            </a:r>
            <a:endParaRPr lang="en-US" altLang="zh-CN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11334"/>
              </p:ext>
            </p:extLst>
          </p:nvPr>
        </p:nvGraphicFramePr>
        <p:xfrm>
          <a:off x="1251484" y="3088589"/>
          <a:ext cx="4305300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198">
                  <a:extLst>
                    <a:ext uri="{9D8B030D-6E8A-4147-A177-3AD203B41FA5}">
                      <a16:colId xmlns:a16="http://schemas.microsoft.com/office/drawing/2014/main" val="2424905250"/>
                    </a:ext>
                  </a:extLst>
                </a:gridCol>
                <a:gridCol w="837890">
                  <a:extLst>
                    <a:ext uri="{9D8B030D-6E8A-4147-A177-3AD203B41FA5}">
                      <a16:colId xmlns:a16="http://schemas.microsoft.com/office/drawing/2014/main" val="1257269031"/>
                    </a:ext>
                  </a:extLst>
                </a:gridCol>
                <a:gridCol w="1416638">
                  <a:extLst>
                    <a:ext uri="{9D8B030D-6E8A-4147-A177-3AD203B41FA5}">
                      <a16:colId xmlns:a16="http://schemas.microsoft.com/office/drawing/2014/main" val="636783905"/>
                    </a:ext>
                  </a:extLst>
                </a:gridCol>
                <a:gridCol w="755574">
                  <a:extLst>
                    <a:ext uri="{9D8B030D-6E8A-4147-A177-3AD203B41FA5}">
                      <a16:colId xmlns:a16="http://schemas.microsoft.com/office/drawing/2014/main" val="307105529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E4</a:t>
                      </a:r>
                      <a:r>
                        <a:rPr lang="zh-CN" sz="1050" kern="0">
                          <a:effectLst/>
                        </a:rPr>
                        <a:t>：产品测试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小组工作预估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336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测试用例个数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测试报告字数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预期贡献率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7022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卢兴海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33%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6403482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33%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941103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33%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8569358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总体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100%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7157267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06152"/>
              </p:ext>
            </p:extLst>
          </p:nvPr>
        </p:nvGraphicFramePr>
        <p:xfrm>
          <a:off x="7008958" y="3088589"/>
          <a:ext cx="3909060" cy="2754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4620">
                  <a:extLst>
                    <a:ext uri="{9D8B030D-6E8A-4147-A177-3AD203B41FA5}">
                      <a16:colId xmlns:a16="http://schemas.microsoft.com/office/drawing/2014/main" val="2440482222"/>
                    </a:ext>
                  </a:extLst>
                </a:gridCol>
                <a:gridCol w="943619">
                  <a:extLst>
                    <a:ext uri="{9D8B030D-6E8A-4147-A177-3AD203B41FA5}">
                      <a16:colId xmlns:a16="http://schemas.microsoft.com/office/drawing/2014/main" val="931597335"/>
                    </a:ext>
                  </a:extLst>
                </a:gridCol>
                <a:gridCol w="1005579">
                  <a:extLst>
                    <a:ext uri="{9D8B030D-6E8A-4147-A177-3AD203B41FA5}">
                      <a16:colId xmlns:a16="http://schemas.microsoft.com/office/drawing/2014/main" val="2631951758"/>
                    </a:ext>
                  </a:extLst>
                </a:gridCol>
                <a:gridCol w="1145242">
                  <a:extLst>
                    <a:ext uri="{9D8B030D-6E8A-4147-A177-3AD203B41FA5}">
                      <a16:colId xmlns:a16="http://schemas.microsoft.com/office/drawing/2014/main" val="126524028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E4</a:t>
                      </a:r>
                      <a:r>
                        <a:rPr lang="zh-CN" sz="1050" kern="0">
                          <a:effectLst/>
                        </a:rPr>
                        <a:t>：产品测试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阶段性数据统计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371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测试用例变更数量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测试用例变更原因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测试用例变更工作量</a:t>
                      </a:r>
                      <a:r>
                        <a:rPr lang="en-US" sz="1050" kern="0">
                          <a:effectLst/>
                        </a:rPr>
                        <a:t>\h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747137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卢兴海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老师提出修改意见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9233181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老师提出修改意见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2496655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老师提出修改意见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468815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总体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2504749"/>
                  </a:ext>
                </a:extLst>
              </a:tr>
            </a:tbl>
          </a:graphicData>
        </a:graphic>
      </p:graphicFrame>
      <p:sp>
        <p:nvSpPr>
          <p:cNvPr id="11" name="Rectangle 13"/>
          <p:cNvSpPr/>
          <p:nvPr/>
        </p:nvSpPr>
        <p:spPr>
          <a:xfrm>
            <a:off x="7425213" y="2651027"/>
            <a:ext cx="3203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测试需求分析工作量阶段性统计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1881643" y="1600349"/>
            <a:ext cx="3626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实验</a:t>
            </a:r>
            <a:r>
              <a:rPr lang="en-US" altLang="zh-CN" sz="2800" dirty="0"/>
              <a:t>4</a:t>
            </a:r>
            <a:r>
              <a:rPr lang="zh-CN" altLang="en-US" sz="2800" dirty="0"/>
              <a:t>：测试需求分析</a:t>
            </a:r>
          </a:p>
        </p:txBody>
      </p:sp>
    </p:spTree>
    <p:extLst>
      <p:ext uri="{BB962C8B-B14F-4D97-AF65-F5344CB8AC3E}">
        <p14:creationId xmlns:p14="http://schemas.microsoft.com/office/powerpoint/2010/main" val="299257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3142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工作量估计与统计分析</a:t>
            </a:r>
          </a:p>
        </p:txBody>
      </p:sp>
      <p:sp>
        <p:nvSpPr>
          <p:cNvPr id="9" name="Rectangle 13"/>
          <p:cNvSpPr/>
          <p:nvPr/>
        </p:nvSpPr>
        <p:spPr>
          <a:xfrm>
            <a:off x="4346886" y="1996728"/>
            <a:ext cx="383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/>
              <a:t>测试需求分析工作量统计</a:t>
            </a:r>
            <a:endParaRPr lang="en-US" altLang="zh-CN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32753"/>
              </p:ext>
            </p:extLst>
          </p:nvPr>
        </p:nvGraphicFramePr>
        <p:xfrm>
          <a:off x="3443758" y="2811075"/>
          <a:ext cx="5167581" cy="2533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559">
                  <a:extLst>
                    <a:ext uri="{9D8B030D-6E8A-4147-A177-3AD203B41FA5}">
                      <a16:colId xmlns:a16="http://schemas.microsoft.com/office/drawing/2014/main" val="2715425826"/>
                    </a:ext>
                  </a:extLst>
                </a:gridCol>
                <a:gridCol w="1083668">
                  <a:extLst>
                    <a:ext uri="{9D8B030D-6E8A-4147-A177-3AD203B41FA5}">
                      <a16:colId xmlns:a16="http://schemas.microsoft.com/office/drawing/2014/main" val="762874138"/>
                    </a:ext>
                  </a:extLst>
                </a:gridCol>
                <a:gridCol w="970260">
                  <a:extLst>
                    <a:ext uri="{9D8B030D-6E8A-4147-A177-3AD203B41FA5}">
                      <a16:colId xmlns:a16="http://schemas.microsoft.com/office/drawing/2014/main" val="1197616920"/>
                    </a:ext>
                  </a:extLst>
                </a:gridCol>
                <a:gridCol w="696824">
                  <a:extLst>
                    <a:ext uri="{9D8B030D-6E8A-4147-A177-3AD203B41FA5}">
                      <a16:colId xmlns:a16="http://schemas.microsoft.com/office/drawing/2014/main" val="3588203607"/>
                    </a:ext>
                  </a:extLst>
                </a:gridCol>
                <a:gridCol w="815270">
                  <a:extLst>
                    <a:ext uri="{9D8B030D-6E8A-4147-A177-3AD203B41FA5}">
                      <a16:colId xmlns:a16="http://schemas.microsoft.com/office/drawing/2014/main" val="1846258896"/>
                    </a:ext>
                  </a:extLst>
                </a:gridCol>
              </a:tblGrid>
              <a:tr h="36573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E4</a:t>
                      </a:r>
                      <a:r>
                        <a:rPr lang="zh-CN" sz="1050" kern="0">
                          <a:effectLst/>
                        </a:rPr>
                        <a:t>：产品测试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组员工作量统计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61955"/>
                  </a:ext>
                </a:extLst>
              </a:tr>
              <a:tr h="70458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姓名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完成字数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测试用例个数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难易程度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实际贡献率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1493817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卢兴海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33%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488597342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33%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523220650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33%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65031442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总体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100%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78584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46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3142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工作量估计与统计分析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92402"/>
              </p:ext>
            </p:extLst>
          </p:nvPr>
        </p:nvGraphicFramePr>
        <p:xfrm>
          <a:off x="1881643" y="1556955"/>
          <a:ext cx="8791001" cy="5085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363">
                  <a:extLst>
                    <a:ext uri="{9D8B030D-6E8A-4147-A177-3AD203B41FA5}">
                      <a16:colId xmlns:a16="http://schemas.microsoft.com/office/drawing/2014/main" val="2218099312"/>
                    </a:ext>
                  </a:extLst>
                </a:gridCol>
                <a:gridCol w="1157805">
                  <a:extLst>
                    <a:ext uri="{9D8B030D-6E8A-4147-A177-3AD203B41FA5}">
                      <a16:colId xmlns:a16="http://schemas.microsoft.com/office/drawing/2014/main" val="3705778312"/>
                    </a:ext>
                  </a:extLst>
                </a:gridCol>
                <a:gridCol w="617034">
                  <a:extLst>
                    <a:ext uri="{9D8B030D-6E8A-4147-A177-3AD203B41FA5}">
                      <a16:colId xmlns:a16="http://schemas.microsoft.com/office/drawing/2014/main" val="4161844594"/>
                    </a:ext>
                  </a:extLst>
                </a:gridCol>
                <a:gridCol w="1150873">
                  <a:extLst>
                    <a:ext uri="{9D8B030D-6E8A-4147-A177-3AD203B41FA5}">
                      <a16:colId xmlns:a16="http://schemas.microsoft.com/office/drawing/2014/main" val="3096388815"/>
                    </a:ext>
                  </a:extLst>
                </a:gridCol>
                <a:gridCol w="915152">
                  <a:extLst>
                    <a:ext uri="{9D8B030D-6E8A-4147-A177-3AD203B41FA5}">
                      <a16:colId xmlns:a16="http://schemas.microsoft.com/office/drawing/2014/main" val="2505470970"/>
                    </a:ext>
                  </a:extLst>
                </a:gridCol>
                <a:gridCol w="1220202">
                  <a:extLst>
                    <a:ext uri="{9D8B030D-6E8A-4147-A177-3AD203B41FA5}">
                      <a16:colId xmlns:a16="http://schemas.microsoft.com/office/drawing/2014/main" val="458581400"/>
                    </a:ext>
                  </a:extLst>
                </a:gridCol>
                <a:gridCol w="714095">
                  <a:extLst>
                    <a:ext uri="{9D8B030D-6E8A-4147-A177-3AD203B41FA5}">
                      <a16:colId xmlns:a16="http://schemas.microsoft.com/office/drawing/2014/main" val="3101520122"/>
                    </a:ext>
                  </a:extLst>
                </a:gridCol>
                <a:gridCol w="644766">
                  <a:extLst>
                    <a:ext uri="{9D8B030D-6E8A-4147-A177-3AD203B41FA5}">
                      <a16:colId xmlns:a16="http://schemas.microsoft.com/office/drawing/2014/main" val="2526186767"/>
                    </a:ext>
                  </a:extLst>
                </a:gridCol>
                <a:gridCol w="457576">
                  <a:extLst>
                    <a:ext uri="{9D8B030D-6E8A-4147-A177-3AD203B41FA5}">
                      <a16:colId xmlns:a16="http://schemas.microsoft.com/office/drawing/2014/main" val="2547256328"/>
                    </a:ext>
                  </a:extLst>
                </a:gridCol>
                <a:gridCol w="533839">
                  <a:extLst>
                    <a:ext uri="{9D8B030D-6E8A-4147-A177-3AD203B41FA5}">
                      <a16:colId xmlns:a16="http://schemas.microsoft.com/office/drawing/2014/main" val="3064896381"/>
                    </a:ext>
                  </a:extLst>
                </a:gridCol>
                <a:gridCol w="693296">
                  <a:extLst>
                    <a:ext uri="{9D8B030D-6E8A-4147-A177-3AD203B41FA5}">
                      <a16:colId xmlns:a16="http://schemas.microsoft.com/office/drawing/2014/main" val="2255945499"/>
                    </a:ext>
                  </a:extLst>
                </a:gridCol>
              </a:tblGrid>
              <a:tr h="1065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小组工作预估</a:t>
                      </a:r>
                      <a:endParaRPr lang="zh-CN" altLang="en-US" sz="700" b="1" i="0" u="none" strike="noStrike" dirty="0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阶段性数据统计</a:t>
                      </a:r>
                      <a:endParaRPr lang="zh-CN" altLang="en-US" sz="7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组员工作量统计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656364722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需求个数</a:t>
                      </a:r>
                      <a:endParaRPr lang="zh-CN" altLang="en-US" sz="6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需求报告字数</a:t>
                      </a:r>
                      <a:endParaRPr lang="zh-CN" altLang="en-US" sz="700" b="1" i="0" u="none" strike="noStrike" dirty="0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预期贡献率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需求变更数量</a:t>
                      </a:r>
                      <a:endParaRPr lang="zh-CN" altLang="en-US" sz="7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需求变更原因</a:t>
                      </a:r>
                      <a:endParaRPr lang="zh-CN" altLang="en-US" sz="7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需求变更工作量</a:t>
                      </a:r>
                      <a:r>
                        <a:rPr lang="en-US" altLang="zh-CN" sz="700" u="none" strike="noStrike">
                          <a:effectLst/>
                        </a:rPr>
                        <a:t>\</a:t>
                      </a:r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完成字数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需求个数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难易程度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实际贡献率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2192557577"/>
                  </a:ext>
                </a:extLst>
              </a:tr>
              <a:tr h="1874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1000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33%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业务需求模型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老师提出修改意见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完成业务需求模型的添加</a:t>
                      </a:r>
                      <a:r>
                        <a:rPr lang="en-US" altLang="zh-CN" sz="700" u="none" strike="noStrike">
                          <a:effectLst/>
                        </a:rPr>
                        <a:t>\4</a:t>
                      </a:r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1138964813"/>
                  </a:ext>
                </a:extLst>
              </a:tr>
              <a:tr h="1874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1000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添加</a:t>
                      </a:r>
                      <a:r>
                        <a:rPr lang="en-US" sz="700" u="none" strike="noStrike">
                          <a:effectLst/>
                        </a:rPr>
                        <a:t>RUCM</a:t>
                      </a:r>
                      <a:r>
                        <a:rPr lang="zh-CN" altLang="en-US" sz="700" u="none" strike="noStrike">
                          <a:effectLst/>
                        </a:rPr>
                        <a:t>图若干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同学提出的评审意见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RUCM</a:t>
                      </a:r>
                      <a:r>
                        <a:rPr lang="zh-CN" altLang="en-US" sz="700" u="none" strike="noStrike">
                          <a:effectLst/>
                        </a:rPr>
                        <a:t>图绘制、修改文档</a:t>
                      </a:r>
                      <a:r>
                        <a:rPr lang="en-US" altLang="zh-CN" sz="700" u="none" strike="noStrike">
                          <a:effectLst/>
                        </a:rPr>
                        <a:t>\8</a:t>
                      </a:r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3561084655"/>
                  </a:ext>
                </a:extLst>
              </a:tr>
              <a:tr h="1874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1000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文档格式问题、用例图修改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同学提出的评审意见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修改文档、用例图修改</a:t>
                      </a:r>
                      <a:r>
                        <a:rPr lang="en-US" altLang="zh-CN" sz="700" u="none" strike="noStrike">
                          <a:effectLst/>
                        </a:rPr>
                        <a:t>\4</a:t>
                      </a:r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1582756193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3000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1838255101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181745575"/>
                  </a:ext>
                </a:extLst>
              </a:tr>
              <a:tr h="10657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小组工作预估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阶段性数据统计</a:t>
                      </a:r>
                      <a:endParaRPr lang="zh-CN" altLang="en-US" sz="7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组员工作量统计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90777"/>
                  </a:ext>
                </a:extLst>
              </a:tr>
              <a:tr h="1874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收到意见个数</a:t>
                      </a:r>
                      <a:endParaRPr lang="zh-CN" altLang="en-US" sz="6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意见类型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可修改个数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预期贡献率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意见变更数量</a:t>
                      </a:r>
                      <a:endParaRPr lang="zh-CN" altLang="en-US" sz="700" b="1" i="0" u="none" strike="noStrike" dirty="0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意见类型</a:t>
                      </a:r>
                      <a:endParaRPr lang="zh-CN" altLang="en-US" sz="7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可修改个数变更</a:t>
                      </a:r>
                      <a:endParaRPr lang="zh-CN" altLang="en-US" sz="7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评审记录条数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修改字数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难易程度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实际贡献率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108752507"/>
                  </a:ext>
                </a:extLst>
              </a:tr>
              <a:tr h="1874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文档内容方面的错误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文档内容方面的问题，更加偏重于技术层面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r>
                        <a:rPr lang="zh-CN" altLang="en-US" sz="700" u="none" strike="noStrike">
                          <a:effectLst/>
                        </a:rPr>
                        <a:t>左右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extLst>
                  <a:ext uri="{0D108BD9-81ED-4DB2-BD59-A6C34878D82A}">
                    <a16:rowId xmlns:a16="http://schemas.microsoft.com/office/drawing/2014/main" val="3331800463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RUCM</a:t>
                      </a:r>
                      <a:r>
                        <a:rPr lang="zh-CN" altLang="en-US" sz="700" u="none" strike="noStrike">
                          <a:effectLst/>
                        </a:rPr>
                        <a:t>用例的错误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RUCM</a:t>
                      </a:r>
                      <a:r>
                        <a:rPr lang="zh-CN" altLang="en-US" sz="700" u="none" strike="noStrike">
                          <a:effectLst/>
                        </a:rPr>
                        <a:t>用例图的问题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r>
                        <a:rPr lang="zh-CN" altLang="en-US" sz="700" u="none" strike="noStrike">
                          <a:effectLst/>
                        </a:rPr>
                        <a:t>左右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较难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extLst>
                  <a:ext uri="{0D108BD9-81ED-4DB2-BD59-A6C34878D82A}">
                    <a16:rowId xmlns:a16="http://schemas.microsoft.com/office/drawing/2014/main" val="1294409808"/>
                  </a:ext>
                </a:extLst>
              </a:tr>
              <a:tr h="1874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文档格式和内容方面的错误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文档格式和内容的问题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r>
                        <a:rPr lang="zh-CN" altLang="en-US" sz="700" u="none" strike="noStrike">
                          <a:effectLst/>
                        </a:rPr>
                        <a:t>左右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extLst>
                  <a:ext uri="{0D108BD9-81ED-4DB2-BD59-A6C34878D82A}">
                    <a16:rowId xmlns:a16="http://schemas.microsoft.com/office/drawing/2014/main" val="130628391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100%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extLst>
                  <a:ext uri="{0D108BD9-81ED-4DB2-BD59-A6C34878D82A}">
                    <a16:rowId xmlns:a16="http://schemas.microsoft.com/office/drawing/2014/main" val="2379691700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792730694"/>
                  </a:ext>
                </a:extLst>
              </a:tr>
              <a:tr h="1065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小组工作预估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组员工作量统计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2060336080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需求个数</a:t>
                      </a:r>
                      <a:endParaRPr lang="zh-CN" altLang="en-US" sz="6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代码量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预期贡献率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完成代码量</a:t>
                      </a:r>
                      <a:endParaRPr lang="zh-CN" altLang="en-US" sz="700" b="1" i="0" u="none" strike="noStrike" dirty="0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完成文档字数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难易程度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完成用时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实际贡献率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399116030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200+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100+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400+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1892150648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200+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100+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400+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2005319066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400+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5h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2768542272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400+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200+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1300+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19h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2094221972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zh-CN" altLang="en-US" sz="700" b="1" i="0" u="none" strike="noStrike" dirty="0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704200475"/>
                  </a:ext>
                </a:extLst>
              </a:tr>
              <a:tr h="1065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小组工作预估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阶段性数据统计</a:t>
                      </a:r>
                      <a:endParaRPr lang="zh-CN" altLang="en-US" sz="700" b="1" i="0" u="none" strike="noStrike" dirty="0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组员工作量统计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1836618312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测试用例个数</a:t>
                      </a:r>
                      <a:endParaRPr lang="zh-CN" altLang="en-US" sz="6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测试报告字数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预期贡献率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测试用例变更数量</a:t>
                      </a:r>
                      <a:endParaRPr lang="zh-CN" altLang="en-US" sz="7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测试用例变更原因</a:t>
                      </a:r>
                      <a:endParaRPr lang="zh-CN" altLang="en-US" sz="700" b="1" i="0" u="none" strike="noStrike" dirty="0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测试用例变更工作量</a:t>
                      </a:r>
                      <a:r>
                        <a:rPr lang="en-US" altLang="zh-CN" sz="700" u="none" strike="noStrike">
                          <a:effectLst/>
                        </a:rPr>
                        <a:t>\</a:t>
                      </a:r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完成字数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测试用例个数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难易程度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实际贡献率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973482161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老师提出修改意见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3204599640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老师提出修改意见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2397807925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老师提出修改意见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2725054578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7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4272878717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138372632"/>
                  </a:ext>
                </a:extLst>
              </a:tr>
              <a:tr h="10657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小组工作预估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阶段性数据统计</a:t>
                      </a:r>
                      <a:endParaRPr lang="zh-CN" altLang="en-US" sz="700" b="1" i="0" u="none" strike="noStrike" dirty="0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组员工作量统计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96862"/>
                  </a:ext>
                </a:extLst>
              </a:tr>
              <a:tr h="1874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收到意见个数</a:t>
                      </a:r>
                      <a:endParaRPr lang="zh-CN" altLang="en-US" sz="6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意见类型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可修改个数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预期贡献率</a:t>
                      </a:r>
                      <a:endParaRPr lang="zh-CN" altLang="en-US" sz="700" b="1" i="0" u="none" strike="noStrike">
                        <a:solidFill>
                          <a:srgbClr val="92D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意见变更数量</a:t>
                      </a:r>
                      <a:endParaRPr lang="zh-CN" altLang="en-US" sz="700" b="1" i="0" u="none" strike="noStrike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意见类型</a:t>
                      </a:r>
                      <a:endParaRPr lang="zh-CN" altLang="en-US" sz="700" b="1" i="0" u="none" strike="noStrike" dirty="0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可修改个数变更</a:t>
                      </a:r>
                      <a:endParaRPr lang="zh-CN" altLang="en-US" sz="700" b="1" i="0" u="none" strike="noStrike" dirty="0">
                        <a:solidFill>
                          <a:srgbClr val="ED7D3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评审记录条数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修改字数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难易程度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实际贡献率</a:t>
                      </a:r>
                      <a:endParaRPr lang="zh-CN" altLang="en-US" sz="700" b="1" i="0" u="none" strike="noStrike">
                        <a:solidFill>
                          <a:srgbClr val="5B9BD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ctr"/>
                </a:tc>
                <a:extLst>
                  <a:ext uri="{0D108BD9-81ED-4DB2-BD59-A6C34878D82A}">
                    <a16:rowId xmlns:a16="http://schemas.microsoft.com/office/drawing/2014/main" val="4075893372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文档内容方面的错误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500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中等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extLst>
                  <a:ext uri="{0D108BD9-81ED-4DB2-BD59-A6C34878D82A}">
                    <a16:rowId xmlns:a16="http://schemas.microsoft.com/office/drawing/2014/main" val="720429814"/>
                  </a:ext>
                </a:extLst>
              </a:tr>
              <a:tr h="1874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文档格式和内容方面的错误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500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中等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extLst>
                  <a:ext uri="{0D108BD9-81ED-4DB2-BD59-A6C34878D82A}">
                    <a16:rowId xmlns:a16="http://schemas.microsoft.com/office/drawing/2014/main" val="1940002412"/>
                  </a:ext>
                </a:extLst>
              </a:tr>
              <a:tr h="1874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测试用例设计方面，格式问题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中等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 dirty="0">
                          <a:effectLst/>
                        </a:rPr>
                        <a:t>33%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extLst>
                  <a:ext uri="{0D108BD9-81ED-4DB2-BD59-A6C34878D82A}">
                    <a16:rowId xmlns:a16="http://schemas.microsoft.com/office/drawing/2014/main" val="2121823118"/>
                  </a:ext>
                </a:extLst>
              </a:tr>
              <a:tr h="1065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>
                          <a:effectLst/>
                        </a:rPr>
                        <a:t>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 dirty="0">
                          <a:effectLst/>
                        </a:rPr>
                        <a:t>7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 dirty="0">
                          <a:effectLst/>
                        </a:rPr>
                        <a:t>1300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u="none" strike="noStrike" dirty="0">
                          <a:effectLst/>
                        </a:rPr>
                        <a:t>100%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75" marR="3675" marT="3675" marB="22051" anchor="b"/>
                </a:tc>
                <a:extLst>
                  <a:ext uri="{0D108BD9-81ED-4DB2-BD59-A6C34878D82A}">
                    <a16:rowId xmlns:a16="http://schemas.microsoft.com/office/drawing/2014/main" val="178847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27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808199" y="3099636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403637" y="2184709"/>
            <a:ext cx="4595796" cy="584775"/>
            <a:chOff x="7047666" y="1942356"/>
            <a:chExt cx="4595796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软件进度计划与控制</a:t>
              </a:r>
              <a:endParaRPr lang="en-US" altLang="zh-CN" sz="28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03637" y="2971735"/>
            <a:ext cx="4595796" cy="584775"/>
            <a:chOff x="7047666" y="1942356"/>
            <a:chExt cx="4595796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配置管理</a:t>
              </a:r>
              <a:endParaRPr lang="en-US" altLang="zh-CN" sz="28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03637" y="3758761"/>
            <a:ext cx="4595796" cy="584775"/>
            <a:chOff x="7047666" y="1942356"/>
            <a:chExt cx="4595796" cy="584775"/>
          </a:xfrm>
        </p:grpSpPr>
        <p:grpSp>
          <p:nvGrpSpPr>
            <p:cNvPr id="21" name="组合 20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3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2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工作量估计与统计分析</a:t>
              </a:r>
              <a:endParaRPr lang="en-US" altLang="zh-CN" sz="28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46836" y="3355946"/>
            <a:ext cx="4469016" cy="584775"/>
            <a:chOff x="7047666" y="1942356"/>
            <a:chExt cx="4469016" cy="584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7845950" y="2009773"/>
              <a:ext cx="367073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软件进度计划与控制</a:t>
              </a:r>
              <a:endParaRPr lang="en-US" altLang="zh-CN" sz="28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801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软件进度计划与控制</a:t>
            </a:r>
          </a:p>
        </p:txBody>
      </p:sp>
      <p:sp>
        <p:nvSpPr>
          <p:cNvPr id="9" name="Rectangle 13"/>
          <p:cNvSpPr/>
          <p:nvPr/>
        </p:nvSpPr>
        <p:spPr>
          <a:xfrm>
            <a:off x="1992584" y="2000420"/>
            <a:ext cx="90822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编写文档：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进度计划与控制分析报告</a:t>
            </a:r>
            <a:r>
              <a:rPr lang="en-US" altLang="zh-CN" sz="2800" dirty="0"/>
              <a:t>v1.0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主要内容：</a:t>
            </a:r>
            <a:endParaRPr lang="en-US" altLang="zh-CN" sz="2800" dirty="0"/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计划变更及其影响因素分析</a:t>
            </a:r>
            <a:endParaRPr lang="en-US" altLang="zh-CN" sz="2800" dirty="0"/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工作分配及其影响因素分析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3027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6225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软件进度计划与控制</a:t>
            </a:r>
          </a:p>
        </p:txBody>
      </p:sp>
      <p:sp>
        <p:nvSpPr>
          <p:cNvPr id="11" name="Rectangle 13"/>
          <p:cNvSpPr/>
          <p:nvPr/>
        </p:nvSpPr>
        <p:spPr>
          <a:xfrm>
            <a:off x="964227" y="1817199"/>
            <a:ext cx="8825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计划变更情况：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41106"/>
              </p:ext>
            </p:extLst>
          </p:nvPr>
        </p:nvGraphicFramePr>
        <p:xfrm>
          <a:off x="2658439" y="2534231"/>
          <a:ext cx="6857365" cy="3697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9715">
                  <a:extLst>
                    <a:ext uri="{9D8B030D-6E8A-4147-A177-3AD203B41FA5}">
                      <a16:colId xmlns:a16="http://schemas.microsoft.com/office/drawing/2014/main" val="2821679155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1877540907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1825637459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410670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项目计划版本</a:t>
                      </a:r>
                      <a:r>
                        <a:rPr lang="en-US" sz="1200" kern="100">
                          <a:effectLst/>
                        </a:rPr>
                        <a:t>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变更情</a:t>
                      </a:r>
                      <a:r>
                        <a:rPr lang="en-US" sz="1200" kern="100">
                          <a:effectLst/>
                        </a:rPr>
                        <a:t>况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变更原</a:t>
                      </a:r>
                      <a:r>
                        <a:rPr lang="en-US" sz="1200" kern="100">
                          <a:effectLst/>
                        </a:rPr>
                        <a:t>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时</a:t>
                      </a:r>
                      <a:r>
                        <a:rPr lang="en-US" sz="1200" kern="100">
                          <a:effectLst/>
                        </a:rPr>
                        <a:t>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285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大致计划本学期</a:t>
                      </a:r>
                      <a:r>
                        <a:rPr lang="en-US" sz="1200" kern="100">
                          <a:effectLst/>
                        </a:rPr>
                        <a:t>dex2jar</a:t>
                      </a:r>
                      <a:r>
                        <a:rPr lang="zh-CN" sz="1200" kern="100">
                          <a:effectLst/>
                        </a:rPr>
                        <a:t>各周工作安排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20170310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88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增加了第二周工作内容，修改规范列名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需细化第二周工作，根据老师规范变更列名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20170331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01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补全实验</a:t>
                      </a:r>
                      <a:r>
                        <a:rPr lang="en-US" sz="1200" kern="100">
                          <a:effectLst/>
                        </a:rPr>
                        <a:t>6-8</a:t>
                      </a:r>
                      <a:r>
                        <a:rPr lang="zh-CN" sz="1200" kern="100">
                          <a:effectLst/>
                        </a:rPr>
                        <a:t>工作内容，新增了需求评审部分工作内容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根据老师课堂上指正的缺少内容进行补充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20170413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2272068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填写本周实际工作进度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定期更新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20170421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0257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变更列名，补全本学期所有工作计划，增加基线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根据老师要求规范列名，补全计划，增加基线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20170427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1408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填写本周实际工作进度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定期更新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20170505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219793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填写本周实际工作进度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定期更新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20170512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94792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填写本周实际工作进度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定期更新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20170519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10629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填写本周实际工作进度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定期更新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20170526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79759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填写本周实际工作进度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定期更新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20170602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654889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填写本周实际工作进度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定期更新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20170609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395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37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801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软件进度计划与控制</a:t>
            </a:r>
          </a:p>
        </p:txBody>
      </p:sp>
      <p:sp>
        <p:nvSpPr>
          <p:cNvPr id="10" name="矩形 9"/>
          <p:cNvSpPr/>
          <p:nvPr/>
        </p:nvSpPr>
        <p:spPr>
          <a:xfrm>
            <a:off x="1680604" y="181719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工作分配情况：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40444"/>
              </p:ext>
            </p:extLst>
          </p:nvPr>
        </p:nvGraphicFramePr>
        <p:xfrm>
          <a:off x="3361436" y="2455401"/>
          <a:ext cx="5267960" cy="3999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1326199207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1726099564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977538012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94262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性别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分工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职位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80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需求分析阶段的文档工作、需求评审文档工作、改进与展示阶段文档和少量代码工作、测试阶段文档和测试工作、项目计划、会议记录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组长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705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卢兴海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需求分析阶段的文档工作、需求评审文档工作、改进与展示阶段代码工作、测试阶段文档和测试工作、配置管理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720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需求分析阶段的文档工作、需求评审文档工作、改进与展示阶段文档、测试阶段文档和测试工作、工作量统计与分析、项目统计分析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组员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01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0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2" y="3297215"/>
            <a:ext cx="4755923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369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配置管理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36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配置管理</a:t>
            </a:r>
          </a:p>
        </p:txBody>
      </p:sp>
      <p:sp>
        <p:nvSpPr>
          <p:cNvPr id="9" name="Rectangle 13"/>
          <p:cNvSpPr/>
          <p:nvPr/>
        </p:nvSpPr>
        <p:spPr>
          <a:xfrm>
            <a:off x="1699621" y="1660423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版本管理：</a:t>
            </a:r>
            <a:endParaRPr lang="en-US" altLang="zh-CN" sz="28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31100"/>
              </p:ext>
            </p:extLst>
          </p:nvPr>
        </p:nvGraphicFramePr>
        <p:xfrm>
          <a:off x="488076" y="2325072"/>
          <a:ext cx="3631163" cy="435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979">
                  <a:extLst>
                    <a:ext uri="{9D8B030D-6E8A-4147-A177-3AD203B41FA5}">
                      <a16:colId xmlns:a16="http://schemas.microsoft.com/office/drawing/2014/main" val="3562280826"/>
                    </a:ext>
                  </a:extLst>
                </a:gridCol>
                <a:gridCol w="654139">
                  <a:extLst>
                    <a:ext uri="{9D8B030D-6E8A-4147-A177-3AD203B41FA5}">
                      <a16:colId xmlns:a16="http://schemas.microsoft.com/office/drawing/2014/main" val="1299234106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4241129184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1634271033"/>
                    </a:ext>
                  </a:extLst>
                </a:gridCol>
              </a:tblGrid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文件名称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产出时间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主要编制人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版本说明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878190636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ReadMe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3.15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580709273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组员信息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3.15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443767601"/>
                  </a:ext>
                </a:extLst>
              </a:tr>
              <a:tr h="242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Android_DEX_</a:t>
                      </a:r>
                      <a:r>
                        <a:rPr lang="zh-CN" sz="800" kern="100">
                          <a:effectLst/>
                        </a:rPr>
                        <a:t>文件格式详解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3.15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卢兴海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项目资料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069357205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Dex2jar.rar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3.15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卢兴海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项目基础工具源码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29534612"/>
                  </a:ext>
                </a:extLst>
              </a:tr>
              <a:tr h="283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会议记录、配置管理等目录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3.15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创建目录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41257128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项目计划</a:t>
                      </a:r>
                      <a:r>
                        <a:rPr lang="en-US" sz="900" kern="100">
                          <a:effectLst/>
                        </a:rPr>
                        <a:t>V1.mpp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3.16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656548379"/>
                  </a:ext>
                </a:extLst>
              </a:tr>
              <a:tr h="4250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讨论并确定项目</a:t>
                      </a:r>
                      <a:r>
                        <a:rPr lang="en-US" sz="900" kern="100">
                          <a:effectLst/>
                        </a:rPr>
                        <a:t>.rar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讨论相关资料以及项目概要</a:t>
                      </a:r>
                      <a:r>
                        <a:rPr lang="en-US" sz="900" kern="100">
                          <a:effectLst/>
                        </a:rPr>
                        <a:t>.rar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3.16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添加会议记录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232530460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项目简介</a:t>
                      </a:r>
                      <a:r>
                        <a:rPr lang="en-US" sz="900" kern="100">
                          <a:effectLst/>
                        </a:rPr>
                        <a:t>.ppt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3.16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卢兴海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63781418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Readme.md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3.17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PPT</a:t>
                      </a:r>
                      <a:r>
                        <a:rPr lang="zh-CN" sz="900" kern="100">
                          <a:effectLst/>
                        </a:rPr>
                        <a:t>文件夹说明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51876885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项目计划书</a:t>
                      </a:r>
                      <a:r>
                        <a:rPr lang="en-US" sz="900" kern="100">
                          <a:effectLst/>
                        </a:rPr>
                        <a:t>V1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3.17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653919844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2017.3.22</a:t>
                      </a:r>
                      <a:r>
                        <a:rPr lang="zh-CN" sz="900" kern="100">
                          <a:effectLst/>
                        </a:rPr>
                        <a:t>评审意见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3.22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会议记录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790995625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讲解文档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3.24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852172825"/>
                  </a:ext>
                </a:extLst>
              </a:tr>
              <a:tr h="283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r>
                        <a:rPr lang="en-US" sz="900" kern="100">
                          <a:effectLst/>
                        </a:rPr>
                        <a:t>V1</a:t>
                      </a:r>
                      <a:r>
                        <a:rPr lang="zh-CN" sz="900" kern="100">
                          <a:effectLst/>
                        </a:rPr>
                        <a:t>（</a:t>
                      </a:r>
                      <a:r>
                        <a:rPr lang="en-US" sz="900" kern="100">
                          <a:effectLst/>
                        </a:rPr>
                        <a:t>ppt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3.24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展示用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341932251"/>
                  </a:ext>
                </a:extLst>
              </a:tr>
              <a:tr h="283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r>
                        <a:rPr lang="en-US" sz="900" kern="100">
                          <a:effectLst/>
                        </a:rPr>
                        <a:t>V1</a:t>
                      </a:r>
                      <a:r>
                        <a:rPr lang="zh-CN" sz="900" kern="100">
                          <a:effectLst/>
                        </a:rPr>
                        <a:t>（</a:t>
                      </a:r>
                      <a:r>
                        <a:rPr lang="en-US" sz="900" kern="100">
                          <a:effectLst/>
                        </a:rPr>
                        <a:t>Word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3.29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项目文档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719763385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需求检查单（</a:t>
                      </a:r>
                      <a:r>
                        <a:rPr lang="en-US" sz="900" kern="100">
                          <a:effectLst/>
                        </a:rPr>
                        <a:t>F_G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3.29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759878240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需求检查单（</a:t>
                      </a:r>
                      <a:r>
                        <a:rPr lang="en-US" sz="900" kern="100">
                          <a:effectLst/>
                        </a:rPr>
                        <a:t>F_G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3.29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449832192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需求检查单（</a:t>
                      </a:r>
                      <a:r>
                        <a:rPr lang="en-US" sz="900" kern="100">
                          <a:effectLst/>
                        </a:rPr>
                        <a:t>F_G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3.30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卢兴海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3751890684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软件问题清单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3.30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759848365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需求修改</a:t>
                      </a:r>
                      <a:r>
                        <a:rPr lang="en-US" sz="900" kern="100">
                          <a:effectLst/>
                        </a:rPr>
                        <a:t>ppt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4.07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展示用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2159165679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B_C</a:t>
                      </a:r>
                      <a:r>
                        <a:rPr lang="zh-CN" sz="900" kern="100">
                          <a:effectLst/>
                        </a:rPr>
                        <a:t>评审汇总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4.13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846716910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A_G</a:t>
                      </a:r>
                      <a:r>
                        <a:rPr lang="zh-CN" sz="900" kern="100">
                          <a:effectLst/>
                        </a:rPr>
                        <a:t>评审汇总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4.13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108411325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会议记录汇总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4.13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补交会议记录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08964236"/>
                  </a:ext>
                </a:extLst>
              </a:tr>
              <a:tr h="283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需求分析工作量统计表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4.13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16" marR="60716" marT="0" marB="0"/>
                </a:tc>
                <a:extLst>
                  <a:ext uri="{0D108BD9-81ED-4DB2-BD59-A6C34878D82A}">
                    <a16:rowId xmlns:a16="http://schemas.microsoft.com/office/drawing/2014/main" val="1421302254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29068"/>
              </p:ext>
            </p:extLst>
          </p:nvPr>
        </p:nvGraphicFramePr>
        <p:xfrm>
          <a:off x="4576830" y="2288256"/>
          <a:ext cx="3146743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131">
                  <a:extLst>
                    <a:ext uri="{9D8B030D-6E8A-4147-A177-3AD203B41FA5}">
                      <a16:colId xmlns:a16="http://schemas.microsoft.com/office/drawing/2014/main" val="3195319406"/>
                    </a:ext>
                  </a:extLst>
                </a:gridCol>
                <a:gridCol w="545042">
                  <a:extLst>
                    <a:ext uri="{9D8B030D-6E8A-4147-A177-3AD203B41FA5}">
                      <a16:colId xmlns:a16="http://schemas.microsoft.com/office/drawing/2014/main" val="3190374476"/>
                    </a:ext>
                  </a:extLst>
                </a:gridCol>
                <a:gridCol w="683580">
                  <a:extLst>
                    <a:ext uri="{9D8B030D-6E8A-4147-A177-3AD203B41FA5}">
                      <a16:colId xmlns:a16="http://schemas.microsoft.com/office/drawing/2014/main" val="626241075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3080890448"/>
                    </a:ext>
                  </a:extLst>
                </a:gridCol>
              </a:tblGrid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工作日志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4.13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4195624804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配置管理</a:t>
                      </a:r>
                      <a:r>
                        <a:rPr lang="en-US" sz="900" kern="100">
                          <a:effectLst/>
                        </a:rPr>
                        <a:t>V1.0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4.14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4249108634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工作日志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4.14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659940923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工作日志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4.17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44264452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工作量估计与统计分析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44984840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工作量估计的表格设计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658258228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需求分析</a:t>
                      </a:r>
                      <a:r>
                        <a:rPr lang="en-US" sz="900" kern="100">
                          <a:effectLst/>
                        </a:rPr>
                        <a:t>PPT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22025371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需求规格说明书评审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904706261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对</a:t>
                      </a:r>
                      <a:r>
                        <a:rPr lang="en-US" sz="900" kern="100">
                          <a:effectLst/>
                        </a:rPr>
                        <a:t>C</a:t>
                      </a:r>
                      <a:r>
                        <a:rPr lang="zh-CN" sz="900" kern="100">
                          <a:effectLst/>
                        </a:rPr>
                        <a:t>组的评审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74687089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添加会议记录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2346369867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提交工作日志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951468557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提交工作日志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卢兴海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373937185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提交工作日志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728003313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提交第八周</a:t>
                      </a:r>
                      <a:r>
                        <a:rPr lang="en-US" sz="900" kern="100">
                          <a:effectLst/>
                        </a:rPr>
                        <a:t>PPT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2789565745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更新会议记录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233587596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补交评审汇总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506979068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工作日志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591823465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补交</a:t>
                      </a:r>
                      <a:r>
                        <a:rPr lang="en-US" sz="900" kern="100">
                          <a:effectLst/>
                        </a:rPr>
                        <a:t>PPT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5.10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550565833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提交实验三代码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5.11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89367009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提交产品改进实现方案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5.12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729277721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提交回忆记录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5.12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943847677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</a:t>
                      </a:r>
                      <a:r>
                        <a:rPr lang="en-US" sz="900" kern="100">
                          <a:effectLst/>
                        </a:rPr>
                        <a:t>dex2jar</a:t>
                      </a:r>
                      <a:r>
                        <a:rPr lang="zh-CN" sz="900" kern="100">
                          <a:effectLst/>
                        </a:rPr>
                        <a:t>源码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5.12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475393825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提交工作日志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5.12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662733579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</a:t>
                      </a:r>
                      <a:r>
                        <a:rPr lang="en-US" sz="900" kern="100">
                          <a:effectLst/>
                        </a:rPr>
                        <a:t>PPT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5.17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758246099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提交会议记录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5.17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23051661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提交测试需求说明书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5.18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2742290984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提交工作几乎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5.18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79852069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48393"/>
              </p:ext>
            </p:extLst>
          </p:nvPr>
        </p:nvGraphicFramePr>
        <p:xfrm>
          <a:off x="8309227" y="2288256"/>
          <a:ext cx="3382664" cy="416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1211391940"/>
                    </a:ext>
                  </a:extLst>
                </a:gridCol>
                <a:gridCol w="574226">
                  <a:extLst>
                    <a:ext uri="{9D8B030D-6E8A-4147-A177-3AD203B41FA5}">
                      <a16:colId xmlns:a16="http://schemas.microsoft.com/office/drawing/2014/main" val="315304308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4018972953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2275994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产品改进与工作量统计表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7013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测试评审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5.24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76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5.26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676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工作日志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5.26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426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</a:t>
                      </a:r>
                      <a:r>
                        <a:rPr lang="en-US" sz="1050" kern="100">
                          <a:effectLst/>
                        </a:rPr>
                        <a:t>PPT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5.31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142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提交测试说明书检查单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5.31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752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对</a:t>
                      </a:r>
                      <a:r>
                        <a:rPr lang="en-US" sz="1050" kern="100">
                          <a:effectLst/>
                        </a:rPr>
                        <a:t>F</a:t>
                      </a:r>
                      <a:r>
                        <a:rPr lang="zh-CN" sz="1050" kern="100">
                          <a:effectLst/>
                        </a:rPr>
                        <a:t>组复评审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89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工作日志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7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9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对</a:t>
                      </a:r>
                      <a:r>
                        <a:rPr lang="en-US" sz="1050" kern="100">
                          <a:effectLst/>
                        </a:rPr>
                        <a:t>G</a:t>
                      </a:r>
                      <a:r>
                        <a:rPr lang="zh-CN" sz="1050" kern="100">
                          <a:effectLst/>
                        </a:rPr>
                        <a:t>组的测试报告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183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软件需求汇总表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98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4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测试需求以及测试用例汇总表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752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提交测试覆盖表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727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设计与实现汇总表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47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工作日志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957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补交</a:t>
                      </a:r>
                      <a:r>
                        <a:rPr lang="en-US" sz="1050" kern="100">
                          <a:effectLst/>
                        </a:rPr>
                        <a:t>PPT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66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工作量估计与统计分析汇总表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543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工作量分析与统计报告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330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进度计划与控制分析报告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42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0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配置管理</a:t>
            </a:r>
          </a:p>
        </p:txBody>
      </p:sp>
      <p:sp>
        <p:nvSpPr>
          <p:cNvPr id="9" name="Rectangle 13"/>
          <p:cNvSpPr/>
          <p:nvPr/>
        </p:nvSpPr>
        <p:spPr>
          <a:xfrm>
            <a:off x="1699621" y="1660423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变更管理：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41131"/>
              </p:ext>
            </p:extLst>
          </p:nvPr>
        </p:nvGraphicFramePr>
        <p:xfrm>
          <a:off x="3718719" y="1363982"/>
          <a:ext cx="5053200" cy="5323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300">
                  <a:extLst>
                    <a:ext uri="{9D8B030D-6E8A-4147-A177-3AD203B41FA5}">
                      <a16:colId xmlns:a16="http://schemas.microsoft.com/office/drawing/2014/main" val="425603843"/>
                    </a:ext>
                  </a:extLst>
                </a:gridCol>
                <a:gridCol w="1263300">
                  <a:extLst>
                    <a:ext uri="{9D8B030D-6E8A-4147-A177-3AD203B41FA5}">
                      <a16:colId xmlns:a16="http://schemas.microsoft.com/office/drawing/2014/main" val="3700670661"/>
                    </a:ext>
                  </a:extLst>
                </a:gridCol>
                <a:gridCol w="1263300">
                  <a:extLst>
                    <a:ext uri="{9D8B030D-6E8A-4147-A177-3AD203B41FA5}">
                      <a16:colId xmlns:a16="http://schemas.microsoft.com/office/drawing/2014/main" val="1535632325"/>
                    </a:ext>
                  </a:extLst>
                </a:gridCol>
                <a:gridCol w="1263300">
                  <a:extLst>
                    <a:ext uri="{9D8B030D-6E8A-4147-A177-3AD203B41FA5}">
                      <a16:colId xmlns:a16="http://schemas.microsoft.com/office/drawing/2014/main" val="482519719"/>
                    </a:ext>
                  </a:extLst>
                </a:gridCol>
              </a:tblGrid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变更对象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原因描述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变更策略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主要编制人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3888178825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项目简介（</a:t>
                      </a:r>
                      <a:r>
                        <a:rPr lang="en-US" sz="900" kern="100">
                          <a:effectLst/>
                        </a:rPr>
                        <a:t>v2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明确项目目标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新建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3429747782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项目简介（</a:t>
                      </a:r>
                      <a:r>
                        <a:rPr lang="en-US" sz="900" kern="100">
                          <a:effectLst/>
                        </a:rPr>
                        <a:t>V3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明确实现方式、必做与选做部分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52432595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ReadME</a:t>
                      </a:r>
                      <a:r>
                        <a:rPr lang="zh-CN" sz="900" kern="100">
                          <a:effectLst/>
                        </a:rPr>
                        <a:t>（项目说明）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原</a:t>
                      </a:r>
                      <a:r>
                        <a:rPr lang="en-US" sz="900" kern="100">
                          <a:effectLst/>
                        </a:rPr>
                        <a:t>readMe</a:t>
                      </a:r>
                      <a:r>
                        <a:rPr lang="zh-CN" sz="900" kern="100">
                          <a:effectLst/>
                        </a:rPr>
                        <a:t>过于简单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新建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卢兴海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1379736715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需求规格说明书（</a:t>
                      </a:r>
                      <a:r>
                        <a:rPr lang="en-US" sz="900" kern="100">
                          <a:effectLst/>
                        </a:rPr>
                        <a:t>V1.1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明确需求的类别以及实现方法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2170558001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需求规格说明书（</a:t>
                      </a:r>
                      <a:r>
                        <a:rPr lang="en-US" sz="900" kern="100">
                          <a:effectLst/>
                        </a:rPr>
                        <a:t>V1.2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依照其他组的意见进行修改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4110039591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项目计划（</a:t>
                      </a:r>
                      <a:r>
                        <a:rPr lang="en-US" sz="900" kern="100">
                          <a:effectLst/>
                        </a:rPr>
                        <a:t>V2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依照其他组的意见进行修改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19242523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项目计划（</a:t>
                      </a:r>
                      <a:r>
                        <a:rPr lang="en-US" sz="900" kern="100">
                          <a:effectLst/>
                        </a:rPr>
                        <a:t>V3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依照老师的意见进行修改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316262807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项目计划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添加</a:t>
                      </a:r>
                      <a:r>
                        <a:rPr lang="en-US" sz="900" kern="100">
                          <a:effectLst/>
                        </a:rPr>
                        <a:t>GUI</a:t>
                      </a:r>
                      <a:r>
                        <a:rPr lang="zh-CN" sz="900" kern="100">
                          <a:effectLst/>
                        </a:rPr>
                        <a:t>设计，删除难度较大的选项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2234008100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配置管理（</a:t>
                      </a:r>
                      <a:r>
                        <a:rPr lang="en-US" sz="900" kern="100">
                          <a:effectLst/>
                        </a:rPr>
                        <a:t>V2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卢兴海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1715999738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需求规格说明书（</a:t>
                      </a:r>
                      <a:r>
                        <a:rPr lang="en-US" sz="900" kern="100">
                          <a:effectLst/>
                        </a:rPr>
                        <a:t>V1.3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更新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·蒋波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249283365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需求规格说明书（</a:t>
                      </a:r>
                      <a:r>
                        <a:rPr lang="en-US" sz="900" kern="100">
                          <a:effectLst/>
                        </a:rPr>
                        <a:t>V2.0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修改不合理的地方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18435785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项目计划（</a:t>
                      </a:r>
                      <a:r>
                        <a:rPr lang="en-US" sz="900" kern="100">
                          <a:effectLst/>
                        </a:rPr>
                        <a:t>V5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4220870486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需求规格说明书（</a:t>
                      </a:r>
                      <a:r>
                        <a:rPr lang="en-US" sz="900" kern="100">
                          <a:effectLst/>
                        </a:rPr>
                        <a:t>V2.0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加入实验结果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4229331601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项目计划（</a:t>
                      </a:r>
                      <a:r>
                        <a:rPr lang="en-US" sz="900" kern="100">
                          <a:effectLst/>
                        </a:rPr>
                        <a:t>V6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338702641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需求规格说明书（</a:t>
                      </a:r>
                      <a:r>
                        <a:rPr lang="en-US" sz="900" kern="100">
                          <a:effectLst/>
                        </a:rPr>
                        <a:t>V2.1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2864391505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提交项目计划（</a:t>
                      </a:r>
                      <a:r>
                        <a:rPr lang="en-US" sz="900" kern="100">
                          <a:effectLst/>
                        </a:rPr>
                        <a:t>V7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3737978594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提交项目计划（</a:t>
                      </a:r>
                      <a:r>
                        <a:rPr lang="en-US" sz="900" kern="100">
                          <a:effectLst/>
                        </a:rPr>
                        <a:t>V8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2271153785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工作量估计的表格设计（</a:t>
                      </a:r>
                      <a:r>
                        <a:rPr lang="en-US" sz="900" kern="100">
                          <a:effectLst/>
                        </a:rPr>
                        <a:t>V2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根据最新的项目计划估计工作量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王文茹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3156925313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软件改进说明书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之前的不完整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3260313537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测试需求说明书（</a:t>
                      </a:r>
                      <a:r>
                        <a:rPr lang="en-US" sz="900" kern="100">
                          <a:effectLst/>
                        </a:rPr>
                        <a:t>V1.1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根据之前的测试，进行修改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243220652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提交项目计划（</a:t>
                      </a:r>
                      <a:r>
                        <a:rPr lang="en-US" sz="900" kern="100">
                          <a:effectLst/>
                        </a:rPr>
                        <a:t>V9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1177933078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测试需求说明书（</a:t>
                      </a:r>
                      <a:r>
                        <a:rPr lang="en-US" sz="900" kern="100">
                          <a:effectLst/>
                        </a:rPr>
                        <a:t>V1.2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蒋波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425188587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提交项目计划（</a:t>
                      </a:r>
                      <a:r>
                        <a:rPr lang="en-US" sz="900" kern="100">
                          <a:effectLst/>
                        </a:rPr>
                        <a:t>V10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403370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提交项目计划（</a:t>
                      </a:r>
                      <a:r>
                        <a:rPr lang="en-US" sz="900" kern="100">
                          <a:effectLst/>
                        </a:rPr>
                        <a:t>V11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有更新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蒋波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329245813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817" marR="47817" marT="0" marB="0"/>
                </a:tc>
                <a:extLst>
                  <a:ext uri="{0D108BD9-81ED-4DB2-BD59-A6C34878D82A}">
                    <a16:rowId xmlns:a16="http://schemas.microsoft.com/office/drawing/2014/main" val="199957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631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1984</Words>
  <Application>Microsoft Office PowerPoint</Application>
  <PresentationFormat>宽屏</PresentationFormat>
  <Paragraphs>862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蒋波</cp:lastModifiedBy>
  <cp:revision>136</cp:revision>
  <dcterms:created xsi:type="dcterms:W3CDTF">2015-06-07T09:29:04Z</dcterms:created>
  <dcterms:modified xsi:type="dcterms:W3CDTF">2017-06-16T07:56:14Z</dcterms:modified>
</cp:coreProperties>
</file>