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303" r:id="rId4"/>
    <p:sldId id="327" r:id="rId5"/>
    <p:sldId id="331" r:id="rId6"/>
    <p:sldId id="332" r:id="rId7"/>
    <p:sldId id="333" r:id="rId8"/>
    <p:sldId id="338" r:id="rId9"/>
    <p:sldId id="339" r:id="rId10"/>
    <p:sldId id="329" r:id="rId11"/>
    <p:sldId id="334" r:id="rId12"/>
    <p:sldId id="336" r:id="rId13"/>
    <p:sldId id="337" r:id="rId14"/>
    <p:sldId id="347" r:id="rId15"/>
    <p:sldId id="348" r:id="rId16"/>
    <p:sldId id="349" r:id="rId17"/>
    <p:sldId id="340" r:id="rId18"/>
    <p:sldId id="341" r:id="rId19"/>
    <p:sldId id="343" r:id="rId20"/>
    <p:sldId id="344" r:id="rId21"/>
    <p:sldId id="346" r:id="rId22"/>
    <p:sldId id="330" r:id="rId23"/>
    <p:sldId id="283" r:id="rId24"/>
  </p:sldIdLst>
  <p:sldSz cx="12192000" cy="6858000"/>
  <p:notesSz cx="6858000" cy="9144000"/>
  <p:custDataLst>
    <p:tags r:id="rId26"/>
  </p:custDataLst>
  <p:defaultTextStyle>
    <a:defPPr>
      <a:defRPr lang="zh-CN"/>
    </a:defPPr>
    <a:lvl1pPr algn="l" rtl="0" eaLnBrk="0" fontAlgn="base" hangingPunct="0">
      <a:spcBef>
        <a:spcPct val="0"/>
      </a:spcBef>
      <a:spcAft>
        <a:spcPct val="0"/>
      </a:spcAft>
      <a:defRPr kern="1200">
        <a:solidFill>
          <a:schemeClr val="tx1"/>
        </a:solidFill>
        <a:latin typeface="微软雅黑" pitchFamily="34" charset="-122"/>
        <a:ea typeface="微软雅黑" pitchFamily="34" charset="-122"/>
        <a:cs typeface="+mn-cs"/>
      </a:defRPr>
    </a:lvl1pPr>
    <a:lvl2pPr marL="457200" algn="l" rtl="0" eaLnBrk="0" fontAlgn="base" hangingPunct="0">
      <a:spcBef>
        <a:spcPct val="0"/>
      </a:spcBef>
      <a:spcAft>
        <a:spcPct val="0"/>
      </a:spcAft>
      <a:defRPr kern="1200">
        <a:solidFill>
          <a:schemeClr val="tx1"/>
        </a:solidFill>
        <a:latin typeface="微软雅黑" pitchFamily="34" charset="-122"/>
        <a:ea typeface="微软雅黑" pitchFamily="34" charset="-122"/>
        <a:cs typeface="+mn-cs"/>
      </a:defRPr>
    </a:lvl2pPr>
    <a:lvl3pPr marL="914400" algn="l" rtl="0" eaLnBrk="0" fontAlgn="base" hangingPunct="0">
      <a:spcBef>
        <a:spcPct val="0"/>
      </a:spcBef>
      <a:spcAft>
        <a:spcPct val="0"/>
      </a:spcAft>
      <a:defRPr kern="1200">
        <a:solidFill>
          <a:schemeClr val="tx1"/>
        </a:solidFill>
        <a:latin typeface="微软雅黑" pitchFamily="34" charset="-122"/>
        <a:ea typeface="微软雅黑" pitchFamily="34" charset="-122"/>
        <a:cs typeface="+mn-cs"/>
      </a:defRPr>
    </a:lvl3pPr>
    <a:lvl4pPr marL="1371600" algn="l" rtl="0" eaLnBrk="0" fontAlgn="base" hangingPunct="0">
      <a:spcBef>
        <a:spcPct val="0"/>
      </a:spcBef>
      <a:spcAft>
        <a:spcPct val="0"/>
      </a:spcAft>
      <a:defRPr kern="1200">
        <a:solidFill>
          <a:schemeClr val="tx1"/>
        </a:solidFill>
        <a:latin typeface="微软雅黑" pitchFamily="34" charset="-122"/>
        <a:ea typeface="微软雅黑" pitchFamily="34" charset="-122"/>
        <a:cs typeface="+mn-cs"/>
      </a:defRPr>
    </a:lvl4pPr>
    <a:lvl5pPr marL="1828800" algn="l" rtl="0" eaLnBrk="0" fontAlgn="base" hangingPunct="0">
      <a:spcBef>
        <a:spcPct val="0"/>
      </a:spcBef>
      <a:spcAft>
        <a:spcPct val="0"/>
      </a:spcAft>
      <a:defRPr kern="1200">
        <a:solidFill>
          <a:schemeClr val="tx1"/>
        </a:solidFill>
        <a:latin typeface="微软雅黑" pitchFamily="34" charset="-122"/>
        <a:ea typeface="微软雅黑" pitchFamily="34" charset="-122"/>
        <a:cs typeface="+mn-cs"/>
      </a:defRPr>
    </a:lvl5pPr>
    <a:lvl6pPr marL="2286000" algn="l" defTabSz="914400" rtl="0" eaLnBrk="1" latinLnBrk="0" hangingPunct="1">
      <a:defRPr kern="1200">
        <a:solidFill>
          <a:schemeClr val="tx1"/>
        </a:solidFill>
        <a:latin typeface="微软雅黑" pitchFamily="34" charset="-122"/>
        <a:ea typeface="微软雅黑" pitchFamily="34" charset="-122"/>
        <a:cs typeface="+mn-cs"/>
      </a:defRPr>
    </a:lvl6pPr>
    <a:lvl7pPr marL="2743200" algn="l" defTabSz="914400" rtl="0" eaLnBrk="1" latinLnBrk="0" hangingPunct="1">
      <a:defRPr kern="1200">
        <a:solidFill>
          <a:schemeClr val="tx1"/>
        </a:solidFill>
        <a:latin typeface="微软雅黑" pitchFamily="34" charset="-122"/>
        <a:ea typeface="微软雅黑" pitchFamily="34" charset="-122"/>
        <a:cs typeface="+mn-cs"/>
      </a:defRPr>
    </a:lvl7pPr>
    <a:lvl8pPr marL="3200400" algn="l" defTabSz="914400" rtl="0" eaLnBrk="1" latinLnBrk="0" hangingPunct="1">
      <a:defRPr kern="1200">
        <a:solidFill>
          <a:schemeClr val="tx1"/>
        </a:solidFill>
        <a:latin typeface="微软雅黑" pitchFamily="34" charset="-122"/>
        <a:ea typeface="微软雅黑" pitchFamily="34" charset="-122"/>
        <a:cs typeface="+mn-cs"/>
      </a:defRPr>
    </a:lvl8pPr>
    <a:lvl9pPr marL="3657600" algn="l" defTabSz="914400" rtl="0" eaLnBrk="1" latinLnBrk="0" hangingPunct="1">
      <a:defRPr kern="1200">
        <a:solidFill>
          <a:schemeClr val="tx1"/>
        </a:solidFill>
        <a:latin typeface="微软雅黑" pitchFamily="34" charset="-122"/>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120" y="12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BEB1AE57-91D8-4108-8A5C-7B63D632B2B6}" type="datetimeFigureOut">
              <a:rPr lang="zh-CN" altLang="en-US"/>
              <a:pPr>
                <a:defRPr/>
              </a:pPr>
              <a:t>2017/6/23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58E94DB7-6BD0-41E8-B4E6-DA4C8BA169DB}" type="slidenum">
              <a:rPr lang="zh-CN" altLang="en-US"/>
              <a:pPr>
                <a:defRPr/>
              </a:pPr>
              <a:t>‹#›</a:t>
            </a:fld>
            <a:endParaRPr lang="zh-CN" altLang="en-US"/>
          </a:p>
        </p:txBody>
      </p:sp>
    </p:spTree>
    <p:extLst>
      <p:ext uri="{BB962C8B-B14F-4D97-AF65-F5344CB8AC3E}">
        <p14:creationId xmlns:p14="http://schemas.microsoft.com/office/powerpoint/2010/main" val="20669195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8EBE660E-5CC2-4A50-916A-880C808B748D}" type="slidenum">
              <a:rPr lang="zh-CN" altLang="en-US"/>
              <a:pPr/>
              <a:t>1</a:t>
            </a:fld>
            <a:endParaRPr lang="zh-CN" altLang="en-US"/>
          </a:p>
        </p:txBody>
      </p:sp>
    </p:spTree>
    <p:extLst>
      <p:ext uri="{BB962C8B-B14F-4D97-AF65-F5344CB8AC3E}">
        <p14:creationId xmlns:p14="http://schemas.microsoft.com/office/powerpoint/2010/main" val="1761313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10</a:t>
            </a:fld>
            <a:endParaRPr lang="zh-CN" altLang="en-US"/>
          </a:p>
        </p:txBody>
      </p:sp>
    </p:spTree>
    <p:extLst>
      <p:ext uri="{BB962C8B-B14F-4D97-AF65-F5344CB8AC3E}">
        <p14:creationId xmlns:p14="http://schemas.microsoft.com/office/powerpoint/2010/main" val="2433023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11</a:t>
            </a:fld>
            <a:endParaRPr lang="zh-CN" altLang="en-US"/>
          </a:p>
        </p:txBody>
      </p:sp>
    </p:spTree>
    <p:extLst>
      <p:ext uri="{BB962C8B-B14F-4D97-AF65-F5344CB8AC3E}">
        <p14:creationId xmlns:p14="http://schemas.microsoft.com/office/powerpoint/2010/main" val="2908232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12</a:t>
            </a:fld>
            <a:endParaRPr lang="zh-CN" altLang="en-US"/>
          </a:p>
        </p:txBody>
      </p:sp>
    </p:spTree>
    <p:extLst>
      <p:ext uri="{BB962C8B-B14F-4D97-AF65-F5344CB8AC3E}">
        <p14:creationId xmlns:p14="http://schemas.microsoft.com/office/powerpoint/2010/main" val="2629166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13</a:t>
            </a:fld>
            <a:endParaRPr lang="zh-CN" altLang="en-US"/>
          </a:p>
        </p:txBody>
      </p:sp>
    </p:spTree>
    <p:extLst>
      <p:ext uri="{BB962C8B-B14F-4D97-AF65-F5344CB8AC3E}">
        <p14:creationId xmlns:p14="http://schemas.microsoft.com/office/powerpoint/2010/main" val="1721184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14</a:t>
            </a:fld>
            <a:endParaRPr lang="zh-CN" altLang="en-US"/>
          </a:p>
        </p:txBody>
      </p:sp>
    </p:spTree>
    <p:extLst>
      <p:ext uri="{BB962C8B-B14F-4D97-AF65-F5344CB8AC3E}">
        <p14:creationId xmlns:p14="http://schemas.microsoft.com/office/powerpoint/2010/main" val="3678528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15</a:t>
            </a:fld>
            <a:endParaRPr lang="zh-CN" altLang="en-US"/>
          </a:p>
        </p:txBody>
      </p:sp>
    </p:spTree>
    <p:extLst>
      <p:ext uri="{BB962C8B-B14F-4D97-AF65-F5344CB8AC3E}">
        <p14:creationId xmlns:p14="http://schemas.microsoft.com/office/powerpoint/2010/main" val="3785936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16</a:t>
            </a:fld>
            <a:endParaRPr lang="zh-CN" altLang="en-US"/>
          </a:p>
        </p:txBody>
      </p:sp>
    </p:spTree>
    <p:extLst>
      <p:ext uri="{BB962C8B-B14F-4D97-AF65-F5344CB8AC3E}">
        <p14:creationId xmlns:p14="http://schemas.microsoft.com/office/powerpoint/2010/main" val="2267289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17</a:t>
            </a:fld>
            <a:endParaRPr lang="zh-CN" altLang="en-US"/>
          </a:p>
        </p:txBody>
      </p:sp>
    </p:spTree>
    <p:extLst>
      <p:ext uri="{BB962C8B-B14F-4D97-AF65-F5344CB8AC3E}">
        <p14:creationId xmlns:p14="http://schemas.microsoft.com/office/powerpoint/2010/main" val="3564912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18</a:t>
            </a:fld>
            <a:endParaRPr lang="zh-CN" altLang="en-US"/>
          </a:p>
        </p:txBody>
      </p:sp>
    </p:spTree>
    <p:extLst>
      <p:ext uri="{BB962C8B-B14F-4D97-AF65-F5344CB8AC3E}">
        <p14:creationId xmlns:p14="http://schemas.microsoft.com/office/powerpoint/2010/main" val="2042751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19</a:t>
            </a:fld>
            <a:endParaRPr lang="zh-CN" altLang="en-US"/>
          </a:p>
        </p:txBody>
      </p:sp>
    </p:spTree>
    <p:extLst>
      <p:ext uri="{BB962C8B-B14F-4D97-AF65-F5344CB8AC3E}">
        <p14:creationId xmlns:p14="http://schemas.microsoft.com/office/powerpoint/2010/main" val="197970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BC3D94CA-D132-47A6-9678-D1034ECFFD2C}" type="slidenum">
              <a:rPr lang="zh-CN" altLang="en-US"/>
              <a:pPr/>
              <a:t>2</a:t>
            </a:fld>
            <a:endParaRPr lang="zh-CN" altLang="en-US"/>
          </a:p>
        </p:txBody>
      </p:sp>
    </p:spTree>
    <p:extLst>
      <p:ext uri="{BB962C8B-B14F-4D97-AF65-F5344CB8AC3E}">
        <p14:creationId xmlns:p14="http://schemas.microsoft.com/office/powerpoint/2010/main" val="708618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20</a:t>
            </a:fld>
            <a:endParaRPr lang="zh-CN" altLang="en-US"/>
          </a:p>
        </p:txBody>
      </p:sp>
    </p:spTree>
    <p:extLst>
      <p:ext uri="{BB962C8B-B14F-4D97-AF65-F5344CB8AC3E}">
        <p14:creationId xmlns:p14="http://schemas.microsoft.com/office/powerpoint/2010/main" val="159069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21</a:t>
            </a:fld>
            <a:endParaRPr lang="zh-CN" altLang="en-US"/>
          </a:p>
        </p:txBody>
      </p:sp>
    </p:spTree>
    <p:extLst>
      <p:ext uri="{BB962C8B-B14F-4D97-AF65-F5344CB8AC3E}">
        <p14:creationId xmlns:p14="http://schemas.microsoft.com/office/powerpoint/2010/main" val="1359299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22</a:t>
            </a:fld>
            <a:endParaRPr lang="zh-CN" altLang="en-US"/>
          </a:p>
        </p:txBody>
      </p:sp>
    </p:spTree>
    <p:extLst>
      <p:ext uri="{BB962C8B-B14F-4D97-AF65-F5344CB8AC3E}">
        <p14:creationId xmlns:p14="http://schemas.microsoft.com/office/powerpoint/2010/main" val="3528547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8EBE660E-5CC2-4A50-916A-880C808B748D}" type="slidenum">
              <a:rPr lang="zh-CN" altLang="en-US"/>
              <a:pPr/>
              <a:t>23</a:t>
            </a:fld>
            <a:endParaRPr lang="zh-CN" altLang="en-US"/>
          </a:p>
        </p:txBody>
      </p:sp>
    </p:spTree>
    <p:extLst>
      <p:ext uri="{BB962C8B-B14F-4D97-AF65-F5344CB8AC3E}">
        <p14:creationId xmlns:p14="http://schemas.microsoft.com/office/powerpoint/2010/main" val="216053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3</a:t>
            </a:fld>
            <a:endParaRPr lang="zh-CN" altLang="en-US"/>
          </a:p>
        </p:txBody>
      </p:sp>
    </p:spTree>
    <p:extLst>
      <p:ext uri="{BB962C8B-B14F-4D97-AF65-F5344CB8AC3E}">
        <p14:creationId xmlns:p14="http://schemas.microsoft.com/office/powerpoint/2010/main" val="1935763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4</a:t>
            </a:fld>
            <a:endParaRPr lang="zh-CN" altLang="en-US"/>
          </a:p>
        </p:txBody>
      </p:sp>
    </p:spTree>
    <p:extLst>
      <p:ext uri="{BB962C8B-B14F-4D97-AF65-F5344CB8AC3E}">
        <p14:creationId xmlns:p14="http://schemas.microsoft.com/office/powerpoint/2010/main" val="1698313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5</a:t>
            </a:fld>
            <a:endParaRPr lang="zh-CN" altLang="en-US"/>
          </a:p>
        </p:txBody>
      </p:sp>
    </p:spTree>
    <p:extLst>
      <p:ext uri="{BB962C8B-B14F-4D97-AF65-F5344CB8AC3E}">
        <p14:creationId xmlns:p14="http://schemas.microsoft.com/office/powerpoint/2010/main" val="3697405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6</a:t>
            </a:fld>
            <a:endParaRPr lang="zh-CN" altLang="en-US"/>
          </a:p>
        </p:txBody>
      </p:sp>
    </p:spTree>
    <p:extLst>
      <p:ext uri="{BB962C8B-B14F-4D97-AF65-F5344CB8AC3E}">
        <p14:creationId xmlns:p14="http://schemas.microsoft.com/office/powerpoint/2010/main" val="1960873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7</a:t>
            </a:fld>
            <a:endParaRPr lang="zh-CN" altLang="en-US"/>
          </a:p>
        </p:txBody>
      </p:sp>
    </p:spTree>
    <p:extLst>
      <p:ext uri="{BB962C8B-B14F-4D97-AF65-F5344CB8AC3E}">
        <p14:creationId xmlns:p14="http://schemas.microsoft.com/office/powerpoint/2010/main" val="2734316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8</a:t>
            </a:fld>
            <a:endParaRPr lang="zh-CN" altLang="en-US"/>
          </a:p>
        </p:txBody>
      </p:sp>
    </p:spTree>
    <p:extLst>
      <p:ext uri="{BB962C8B-B14F-4D97-AF65-F5344CB8AC3E}">
        <p14:creationId xmlns:p14="http://schemas.microsoft.com/office/powerpoint/2010/main" val="2837091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F543F2CE-7324-4BA6-9ECF-8D76C7CB6D1C}" type="slidenum">
              <a:rPr lang="zh-CN" altLang="en-US"/>
              <a:pPr/>
              <a:t>9</a:t>
            </a:fld>
            <a:endParaRPr lang="zh-CN" altLang="en-US"/>
          </a:p>
        </p:txBody>
      </p:sp>
    </p:spTree>
    <p:extLst>
      <p:ext uri="{BB962C8B-B14F-4D97-AF65-F5344CB8AC3E}">
        <p14:creationId xmlns:p14="http://schemas.microsoft.com/office/powerpoint/2010/main" val="2416148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C3C57FE-0B00-41DD-8BB8-DC9015551E41}" type="datetimeFigureOut">
              <a:rPr lang="zh-CN" altLang="en-US"/>
              <a:pPr>
                <a:defRPr/>
              </a:pPr>
              <a:t>2017/6/23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18B1309-31AA-4F3E-8CCA-6505E1846DA1}" type="slidenum">
              <a:rPr lang="zh-CN" altLang="en-US"/>
              <a:pPr>
                <a:defRPr/>
              </a:pPr>
              <a:t>‹#›</a:t>
            </a:fld>
            <a:endParaRPr lang="zh-CN" altLang="en-US"/>
          </a:p>
        </p:txBody>
      </p:sp>
    </p:spTree>
    <p:extLst>
      <p:ext uri="{BB962C8B-B14F-4D97-AF65-F5344CB8AC3E}">
        <p14:creationId xmlns:p14="http://schemas.microsoft.com/office/powerpoint/2010/main" val="56492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773CE71-AEC9-4E28-8BFD-E8186BAE989F}" type="datetimeFigureOut">
              <a:rPr lang="zh-CN" altLang="en-US"/>
              <a:pPr>
                <a:defRPr/>
              </a:pPr>
              <a:t>2017/6/23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AD665F-CB32-4A95-9AC1-32D6262CBB01}" type="slidenum">
              <a:rPr lang="zh-CN" altLang="en-US"/>
              <a:pPr>
                <a:defRPr/>
              </a:pPr>
              <a:t>‹#›</a:t>
            </a:fld>
            <a:endParaRPr lang="zh-CN" altLang="en-US"/>
          </a:p>
        </p:txBody>
      </p:sp>
    </p:spTree>
    <p:extLst>
      <p:ext uri="{BB962C8B-B14F-4D97-AF65-F5344CB8AC3E}">
        <p14:creationId xmlns:p14="http://schemas.microsoft.com/office/powerpoint/2010/main" val="162265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8509023-F3C5-4A76-8FDB-FE997FBBDE8D}" type="datetimeFigureOut">
              <a:rPr lang="zh-CN" altLang="en-US"/>
              <a:pPr>
                <a:defRPr/>
              </a:pPr>
              <a:t>2017/6/23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7735C4-3E52-486E-95B3-6CDE361A54C7}" type="slidenum">
              <a:rPr lang="zh-CN" altLang="en-US"/>
              <a:pPr>
                <a:defRPr/>
              </a:pPr>
              <a:t>‹#›</a:t>
            </a:fld>
            <a:endParaRPr lang="zh-CN" altLang="en-US"/>
          </a:p>
        </p:txBody>
      </p:sp>
    </p:spTree>
    <p:extLst>
      <p:ext uri="{BB962C8B-B14F-4D97-AF65-F5344CB8AC3E}">
        <p14:creationId xmlns:p14="http://schemas.microsoft.com/office/powerpoint/2010/main" val="3177439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5C6C729-B9E7-4244-BED7-E70D95CBF40D}" type="datetimeFigureOut">
              <a:rPr lang="zh-CN" altLang="en-US"/>
              <a:pPr>
                <a:defRPr/>
              </a:pPr>
              <a:t>2017/6/23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50EB83-23C4-4622-A2AE-890A415962B4}" type="slidenum">
              <a:rPr lang="zh-CN" altLang="en-US"/>
              <a:pPr>
                <a:defRPr/>
              </a:pPr>
              <a:t>‹#›</a:t>
            </a:fld>
            <a:endParaRPr lang="zh-CN" altLang="en-US"/>
          </a:p>
        </p:txBody>
      </p:sp>
    </p:spTree>
    <p:extLst>
      <p:ext uri="{BB962C8B-B14F-4D97-AF65-F5344CB8AC3E}">
        <p14:creationId xmlns:p14="http://schemas.microsoft.com/office/powerpoint/2010/main" val="403971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8DC8146-D1DC-4DED-B63D-76542CF30917}" type="datetimeFigureOut">
              <a:rPr lang="zh-CN" altLang="en-US"/>
              <a:pPr>
                <a:defRPr/>
              </a:pPr>
              <a:t>2017/6/23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2077C0-FC75-4F16-A90B-6E6EDBD1DAF9}" type="slidenum">
              <a:rPr lang="zh-CN" altLang="en-US"/>
              <a:pPr>
                <a:defRPr/>
              </a:pPr>
              <a:t>‹#›</a:t>
            </a:fld>
            <a:endParaRPr lang="zh-CN" altLang="en-US"/>
          </a:p>
        </p:txBody>
      </p:sp>
    </p:spTree>
    <p:extLst>
      <p:ext uri="{BB962C8B-B14F-4D97-AF65-F5344CB8AC3E}">
        <p14:creationId xmlns:p14="http://schemas.microsoft.com/office/powerpoint/2010/main" val="114056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22D5654-6B37-4F86-B180-159DB4A823A1}" type="datetimeFigureOut">
              <a:rPr lang="zh-CN" altLang="en-US"/>
              <a:pPr>
                <a:defRPr/>
              </a:pPr>
              <a:t>2017/6/23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5E43C71-E027-4627-A592-A03D82803159}" type="slidenum">
              <a:rPr lang="zh-CN" altLang="en-US"/>
              <a:pPr>
                <a:defRPr/>
              </a:pPr>
              <a:t>‹#›</a:t>
            </a:fld>
            <a:endParaRPr lang="zh-CN" altLang="en-US"/>
          </a:p>
        </p:txBody>
      </p:sp>
    </p:spTree>
    <p:extLst>
      <p:ext uri="{BB962C8B-B14F-4D97-AF65-F5344CB8AC3E}">
        <p14:creationId xmlns:p14="http://schemas.microsoft.com/office/powerpoint/2010/main" val="381768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8EBCEE4-E541-4944-99C8-0B0691F00BA8}" type="datetimeFigureOut">
              <a:rPr lang="zh-CN" altLang="en-US"/>
              <a:pPr>
                <a:defRPr/>
              </a:pPr>
              <a:t>2017/6/23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0FBC343-4BA7-4B0B-8296-CC2F34592126}" type="slidenum">
              <a:rPr lang="zh-CN" altLang="en-US"/>
              <a:pPr>
                <a:defRPr/>
              </a:pPr>
              <a:t>‹#›</a:t>
            </a:fld>
            <a:endParaRPr lang="zh-CN" altLang="en-US"/>
          </a:p>
        </p:txBody>
      </p:sp>
    </p:spTree>
    <p:extLst>
      <p:ext uri="{BB962C8B-B14F-4D97-AF65-F5344CB8AC3E}">
        <p14:creationId xmlns:p14="http://schemas.microsoft.com/office/powerpoint/2010/main" val="235666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3F67B85-C061-4765-BA3F-C1B9199E0B92}" type="datetimeFigureOut">
              <a:rPr lang="zh-CN" altLang="en-US"/>
              <a:pPr>
                <a:defRPr/>
              </a:pPr>
              <a:t>2017/6/23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2539AA7-A25D-4C1B-82D1-99C62E775037}" type="slidenum">
              <a:rPr lang="zh-CN" altLang="en-US"/>
              <a:pPr>
                <a:defRPr/>
              </a:pPr>
              <a:t>‹#›</a:t>
            </a:fld>
            <a:endParaRPr lang="zh-CN" altLang="en-US"/>
          </a:p>
        </p:txBody>
      </p:sp>
    </p:spTree>
    <p:extLst>
      <p:ext uri="{BB962C8B-B14F-4D97-AF65-F5344CB8AC3E}">
        <p14:creationId xmlns:p14="http://schemas.microsoft.com/office/powerpoint/2010/main" val="320175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lstStyle>
          <a:p>
            <a:pPr>
              <a:defRPr/>
            </a:pPr>
            <a:fld id="{D8D291AE-F191-439D-AE01-73CEA9098CFE}" type="datetimeFigureOut">
              <a:rPr lang="zh-CN" altLang="en-US"/>
              <a:pPr>
                <a:defRPr/>
              </a:pPr>
              <a:t>2017/6/23</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8A1D640E-1F7F-4FAA-924A-5E2B1AB2F7D7}" type="slidenum">
              <a:rPr lang="zh-CN" altLang="en-US"/>
              <a:pPr>
                <a:defRPr/>
              </a:pPr>
              <a:t>‹#›</a:t>
            </a:fld>
            <a:endParaRPr lang="zh-CN" altLang="en-US"/>
          </a:p>
        </p:txBody>
      </p:sp>
    </p:spTree>
    <p:extLst>
      <p:ext uri="{BB962C8B-B14F-4D97-AF65-F5344CB8AC3E}">
        <p14:creationId xmlns:p14="http://schemas.microsoft.com/office/powerpoint/2010/main" val="176799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F5F305D-187E-4B3E-BD86-E5F582DEE9C3}" type="datetimeFigureOut">
              <a:rPr lang="zh-CN" altLang="en-US"/>
              <a:pPr>
                <a:defRPr/>
              </a:pPr>
              <a:t>2017/6/23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D0CE00-62D0-4288-8EB9-4E8B6D798DFF}" type="slidenum">
              <a:rPr lang="zh-CN" altLang="en-US"/>
              <a:pPr>
                <a:defRPr/>
              </a:pPr>
              <a:t>‹#›</a:t>
            </a:fld>
            <a:endParaRPr lang="zh-CN" altLang="en-US"/>
          </a:p>
        </p:txBody>
      </p:sp>
    </p:spTree>
    <p:extLst>
      <p:ext uri="{BB962C8B-B14F-4D97-AF65-F5344CB8AC3E}">
        <p14:creationId xmlns:p14="http://schemas.microsoft.com/office/powerpoint/2010/main" val="2961213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2690B91-5F45-4156-B2DF-99025C90BA9C}" type="datetimeFigureOut">
              <a:rPr lang="zh-CN" altLang="en-US"/>
              <a:pPr>
                <a:defRPr/>
              </a:pPr>
              <a:t>2017/6/23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B9F8EE-5028-4CC8-AA92-B3E6F8FFA84C}" type="slidenum">
              <a:rPr lang="zh-CN" altLang="en-US"/>
              <a:pPr>
                <a:defRPr/>
              </a:pPr>
              <a:t>‹#›</a:t>
            </a:fld>
            <a:endParaRPr lang="zh-CN" altLang="en-US"/>
          </a:p>
        </p:txBody>
      </p:sp>
    </p:spTree>
    <p:extLst>
      <p:ext uri="{BB962C8B-B14F-4D97-AF65-F5344CB8AC3E}">
        <p14:creationId xmlns:p14="http://schemas.microsoft.com/office/powerpoint/2010/main" val="44025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AFF2CE33-D8BF-48AD-8F1E-41CC613CD6C7}" type="datetimeFigureOut">
              <a:rPr lang="zh-CN" altLang="en-US"/>
              <a:pPr>
                <a:defRPr/>
              </a:pPr>
              <a:t>2017/6/23</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577A37AB-A622-43A2-A57D-19EBA34EFC1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5" r:id="rId7"/>
    <p:sldLayoutId id="2147483691" r:id="rId8"/>
    <p:sldLayoutId id="2147483692" r:id="rId9"/>
    <p:sldLayoutId id="2147483693" r:id="rId10"/>
    <p:sldLayoutId id="2147483694"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defRPr>
      </a:lvl2pPr>
      <a:lvl3pPr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defRPr>
      </a:lvl3pPr>
      <a:lvl4pPr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defRPr>
      </a:lvl4pPr>
      <a:lvl5pPr algn="l" rtl="0" eaLnBrk="0" fontAlgn="base" hangingPunct="0">
        <a:lnSpc>
          <a:spcPct val="90000"/>
        </a:lnSpc>
        <a:spcBef>
          <a:spcPct val="0"/>
        </a:spcBef>
        <a:spcAft>
          <a:spcPct val="0"/>
        </a:spcAft>
        <a:defRPr sz="4400">
          <a:solidFill>
            <a:schemeClr val="tx1"/>
          </a:solidFill>
          <a:latin typeface="微软雅黑" pitchFamily="34" charset="-122"/>
          <a:ea typeface="微软雅黑" pitchFamily="34" charset="-122"/>
        </a:defRPr>
      </a:lvl5pPr>
      <a:lvl6pPr marL="4572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6pPr>
      <a:lvl7pPr marL="9144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7pPr>
      <a:lvl8pPr marL="13716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8pPr>
      <a:lvl9pPr marL="18288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3783117" y="952115"/>
            <a:ext cx="6321936" cy="4951450"/>
            <a:chOff x="4165600" y="1852139"/>
            <a:chExt cx="2902858" cy="2902858"/>
          </a:xfrm>
        </p:grpSpPr>
        <p:sp>
          <p:nvSpPr>
            <p:cNvPr id="28" name="圆角矩形 27"/>
            <p:cNvSpPr/>
            <p:nvPr/>
          </p:nvSpPr>
          <p:spPr>
            <a:xfrm>
              <a:off x="4165600" y="1852139"/>
              <a:ext cx="2902858" cy="2902858"/>
            </a:xfrm>
            <a:prstGeom prst="roundRect">
              <a:avLst>
                <a:gd name="adj" fmla="val 18269"/>
              </a:avLst>
            </a:prstGeom>
            <a:gradFill>
              <a:gsLst>
                <a:gs pos="100000">
                  <a:schemeClr val="bg1"/>
                </a:gs>
                <a:gs pos="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469900" dist="1524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4321814" y="2008353"/>
              <a:ext cx="2590430" cy="2590430"/>
            </a:xfrm>
            <a:prstGeom prst="roundRect">
              <a:avLst>
                <a:gd name="adj" fmla="val 18269"/>
              </a:avLst>
            </a:prstGeom>
            <a:gradFill>
              <a:gsLst>
                <a:gs pos="100000">
                  <a:schemeClr val="bg1"/>
                </a:gs>
                <a:gs pos="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圆角矩形 34"/>
          <p:cNvSpPr/>
          <p:nvPr/>
        </p:nvSpPr>
        <p:spPr>
          <a:xfrm>
            <a:off x="5060575" y="316971"/>
            <a:ext cx="990611" cy="901603"/>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731553" y="1150472"/>
            <a:ext cx="990611" cy="901603"/>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1449275" y="4849336"/>
            <a:ext cx="990611" cy="901603"/>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8862468" y="3831286"/>
            <a:ext cx="495304" cy="450801"/>
          </a:xfrm>
          <a:prstGeom prst="roundRect">
            <a:avLst>
              <a:gd name="adj" fmla="val 7741"/>
            </a:avLst>
          </a:prstGeom>
          <a:solidFill>
            <a:schemeClr val="bg1">
              <a:lumMod val="9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6439415" y="5462132"/>
            <a:ext cx="441613" cy="401934"/>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8429631" y="4683241"/>
            <a:ext cx="441613" cy="401934"/>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7934327" y="5580947"/>
            <a:ext cx="495304" cy="450801"/>
          </a:xfrm>
          <a:prstGeom prst="roundRect">
            <a:avLst>
              <a:gd name="adj" fmla="val 7741"/>
            </a:avLst>
          </a:prstGeom>
          <a:solidFill>
            <a:schemeClr val="bg1">
              <a:lumMod val="9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9533531" y="4884208"/>
            <a:ext cx="441613" cy="401934"/>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3554271" y="3761356"/>
            <a:ext cx="495304" cy="450801"/>
          </a:xfrm>
          <a:prstGeom prst="roundRect">
            <a:avLst>
              <a:gd name="adj" fmla="val 7741"/>
            </a:avLst>
          </a:prstGeom>
          <a:solidFill>
            <a:schemeClr val="bg1">
              <a:lumMod val="9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a:off x="9772111" y="3237937"/>
            <a:ext cx="495304" cy="450801"/>
          </a:xfrm>
          <a:prstGeom prst="roundRect">
            <a:avLst>
              <a:gd name="adj" fmla="val 7741"/>
            </a:avLst>
          </a:prstGeom>
          <a:solidFill>
            <a:schemeClr val="bg1">
              <a:lumMod val="9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8922412" y="6152088"/>
            <a:ext cx="724117" cy="659055"/>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5060576" y="5533779"/>
            <a:ext cx="724117" cy="659055"/>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2890696" y="2616901"/>
            <a:ext cx="441613" cy="401934"/>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357336" y="1997285"/>
            <a:ext cx="3775393" cy="1323439"/>
          </a:xfrm>
          <a:prstGeom prst="rect">
            <a:avLst/>
          </a:prstGeom>
          <a:noFill/>
        </p:spPr>
        <p:txBody>
          <a:bodyPr wrap="none" rtlCol="0">
            <a:spAutoFit/>
          </a:bodyPr>
          <a:lstStyle/>
          <a:p>
            <a:r>
              <a:rPr lang="en-US" altLang="zh-CN" sz="8000" dirty="0">
                <a:solidFill>
                  <a:schemeClr val="accent2">
                    <a:lumMod val="75000"/>
                  </a:schemeClr>
                </a:solidFill>
              </a:rPr>
              <a:t>dex2jar</a:t>
            </a:r>
            <a:endParaRPr lang="zh-CN" altLang="en-US" sz="8000" dirty="0">
              <a:solidFill>
                <a:schemeClr val="accent2">
                  <a:lumMod val="75000"/>
                </a:schemeClr>
              </a:solidFill>
            </a:endParaRPr>
          </a:p>
        </p:txBody>
      </p:sp>
      <p:sp>
        <p:nvSpPr>
          <p:cNvPr id="49" name="文本框 48"/>
          <p:cNvSpPr txBox="1"/>
          <p:nvPr/>
        </p:nvSpPr>
        <p:spPr>
          <a:xfrm>
            <a:off x="4100857" y="3090258"/>
            <a:ext cx="5314275" cy="1323439"/>
          </a:xfrm>
          <a:prstGeom prst="rect">
            <a:avLst/>
          </a:prstGeom>
          <a:noFill/>
        </p:spPr>
        <p:txBody>
          <a:bodyPr wrap="none" rtlCol="0">
            <a:spAutoFit/>
          </a:bodyPr>
          <a:lstStyle/>
          <a:p>
            <a:r>
              <a:rPr lang="zh-CN" altLang="en-US" sz="8000" b="1" dirty="0">
                <a:solidFill>
                  <a:schemeClr val="accent2">
                    <a:lumMod val="75000"/>
                  </a:schemeClr>
                </a:solidFill>
              </a:rPr>
              <a:t>测试及优化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6</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5" name="矩形 4"/>
          <p:cNvSpPr/>
          <p:nvPr/>
        </p:nvSpPr>
        <p:spPr>
          <a:xfrm>
            <a:off x="1050619" y="1715682"/>
            <a:ext cx="10005308" cy="4585871"/>
          </a:xfrm>
          <a:prstGeom prst="rect">
            <a:avLst/>
          </a:prstGeom>
        </p:spPr>
        <p:txBody>
          <a:bodyPr wrap="square">
            <a:spAutoFit/>
          </a:bodyPr>
          <a:lstStyle/>
          <a:p>
            <a:pPr eaLnBrk="1" fontAlgn="auto" hangingPunct="1">
              <a:spcBef>
                <a:spcPts val="0"/>
              </a:spcBef>
              <a:spcAft>
                <a:spcPts val="0"/>
              </a:spcAft>
              <a:defRPr/>
            </a:pPr>
            <a:r>
              <a:rPr lang="zh-CN" altLang="en-US" sz="2800" dirty="0"/>
              <a:t>主要制品的质量水平：</a:t>
            </a:r>
            <a:endParaRPr lang="en-US" altLang="zh-CN" sz="2800" dirty="0"/>
          </a:p>
          <a:p>
            <a:pPr eaLnBrk="1" fontAlgn="auto" hangingPunct="1">
              <a:spcBef>
                <a:spcPts val="0"/>
              </a:spcBef>
              <a:spcAft>
                <a:spcPts val="0"/>
              </a:spcAft>
              <a:defRPr/>
            </a:pPr>
            <a:r>
              <a:rPr lang="en-US" altLang="zh-CN" sz="2800" dirty="0"/>
              <a:t>1</a:t>
            </a:r>
            <a:r>
              <a:rPr lang="zh-CN" altLang="en-US" sz="2800" dirty="0"/>
              <a:t>、需求分析</a:t>
            </a:r>
            <a:endParaRPr lang="en-US" altLang="zh-CN" sz="2800" dirty="0"/>
          </a:p>
          <a:p>
            <a:pPr eaLnBrk="1" fontAlgn="auto" hangingPunct="1">
              <a:spcBef>
                <a:spcPts val="0"/>
              </a:spcBef>
              <a:spcAft>
                <a:spcPts val="0"/>
              </a:spcAft>
              <a:defRPr/>
            </a:pPr>
            <a:r>
              <a:rPr lang="en-US" altLang="zh-CN" sz="4000" dirty="0"/>
              <a:t>	</a:t>
            </a:r>
            <a:r>
              <a:rPr lang="zh-CN" altLang="zh-CN" sz="2800" dirty="0"/>
              <a:t>软件需求分析阶段的主要制品为软件需求说明书。本项目需求说明书共有</a:t>
            </a:r>
            <a:r>
              <a:rPr lang="en-US" altLang="zh-CN" sz="2800" dirty="0"/>
              <a:t>6</a:t>
            </a:r>
            <a:r>
              <a:rPr lang="zh-CN" altLang="zh-CN" sz="2800" dirty="0"/>
              <a:t>个版本，最终版本为《需求规格说明书</a:t>
            </a:r>
            <a:r>
              <a:rPr lang="en-US" altLang="zh-CN" sz="2800" dirty="0"/>
              <a:t>v2.1</a:t>
            </a:r>
            <a:r>
              <a:rPr lang="zh-CN" altLang="zh-CN" sz="2800" dirty="0"/>
              <a:t>》，包含中文字符数为</a:t>
            </a:r>
            <a:r>
              <a:rPr lang="en-US" altLang="zh-CN" sz="2800" dirty="0"/>
              <a:t>4231</a:t>
            </a:r>
            <a:r>
              <a:rPr lang="zh-CN" altLang="zh-CN" sz="2800" dirty="0"/>
              <a:t>，需求用例为</a:t>
            </a:r>
            <a:r>
              <a:rPr lang="en-US" altLang="zh-CN" sz="2800" dirty="0"/>
              <a:t>13</a:t>
            </a:r>
            <a:r>
              <a:rPr lang="zh-CN" altLang="zh-CN" sz="2800" dirty="0"/>
              <a:t>项。在需求规格说明书的编写阶段，共收到别组评审</a:t>
            </a:r>
            <a:r>
              <a:rPr lang="en-US" altLang="zh-CN" sz="2800" dirty="0"/>
              <a:t>64</a:t>
            </a:r>
            <a:r>
              <a:rPr lang="zh-CN" altLang="zh-CN" sz="2800" dirty="0"/>
              <a:t>项问题，老师评审</a:t>
            </a:r>
            <a:r>
              <a:rPr lang="en-US" altLang="zh-CN" sz="2800" dirty="0"/>
              <a:t>17</a:t>
            </a:r>
            <a:r>
              <a:rPr lang="zh-CN" altLang="zh-CN" sz="2800" dirty="0"/>
              <a:t>项问题，均已在编制过程中对其进行了修改。收到的问题数较多，原因为最开始编写的比较粗糙，在之后的修订中有较大的改动，各个版本间均有不小的变化，文档质量的提升较为明显，最终版本的需求规格说明书质量应为合格。</a:t>
            </a:r>
            <a:endParaRPr lang="zh-CN" altLang="en-US" sz="2800" dirty="0"/>
          </a:p>
        </p:txBody>
      </p:sp>
    </p:spTree>
    <p:extLst>
      <p:ext uri="{BB962C8B-B14F-4D97-AF65-F5344CB8AC3E}">
        <p14:creationId xmlns:p14="http://schemas.microsoft.com/office/powerpoint/2010/main" val="126210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7</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5" name="矩形 4"/>
          <p:cNvSpPr/>
          <p:nvPr/>
        </p:nvSpPr>
        <p:spPr>
          <a:xfrm>
            <a:off x="1050619" y="1715682"/>
            <a:ext cx="10005308" cy="3724096"/>
          </a:xfrm>
          <a:prstGeom prst="rect">
            <a:avLst/>
          </a:prstGeom>
        </p:spPr>
        <p:txBody>
          <a:bodyPr wrap="square">
            <a:spAutoFit/>
          </a:bodyPr>
          <a:lstStyle/>
          <a:p>
            <a:pPr eaLnBrk="1" fontAlgn="auto" hangingPunct="1">
              <a:spcBef>
                <a:spcPts val="0"/>
              </a:spcBef>
              <a:spcAft>
                <a:spcPts val="0"/>
              </a:spcAft>
              <a:defRPr/>
            </a:pPr>
            <a:r>
              <a:rPr lang="en-US" altLang="zh-CN" sz="2800" dirty="0"/>
              <a:t>2</a:t>
            </a:r>
            <a:r>
              <a:rPr lang="zh-CN" altLang="en-US" sz="2800" dirty="0"/>
              <a:t>、软件测试</a:t>
            </a:r>
            <a:endParaRPr lang="en-US" altLang="zh-CN" sz="4000" dirty="0"/>
          </a:p>
          <a:p>
            <a:r>
              <a:rPr lang="en-US" altLang="zh-CN" sz="4000" dirty="0"/>
              <a:t>	</a:t>
            </a:r>
            <a:r>
              <a:rPr lang="zh-CN" altLang="zh-CN" sz="2800" dirty="0"/>
              <a:t>软件测试阶段的主要制品为测试需求说明书。编写阶段有</a:t>
            </a:r>
            <a:r>
              <a:rPr lang="en-US" altLang="zh-CN" sz="2800" dirty="0"/>
              <a:t>3</a:t>
            </a:r>
            <a:r>
              <a:rPr lang="zh-CN" altLang="zh-CN" sz="2800" dirty="0"/>
              <a:t>个版本，最终版本为《测试需求说明书</a:t>
            </a:r>
            <a:r>
              <a:rPr lang="en-US" altLang="zh-CN" sz="2800" dirty="0"/>
              <a:t>v1.2</a:t>
            </a:r>
            <a:r>
              <a:rPr lang="zh-CN" altLang="zh-CN" sz="2800" dirty="0"/>
              <a:t>》，包含中文字符数为</a:t>
            </a:r>
            <a:r>
              <a:rPr lang="en-US" altLang="zh-CN" sz="2800" dirty="0"/>
              <a:t>4714</a:t>
            </a:r>
            <a:r>
              <a:rPr lang="zh-CN" altLang="zh-CN" sz="2800" dirty="0"/>
              <a:t>，测试用例数为</a:t>
            </a:r>
            <a:r>
              <a:rPr lang="en-US" altLang="zh-CN" sz="2800" dirty="0"/>
              <a:t>14</a:t>
            </a:r>
            <a:r>
              <a:rPr lang="zh-CN" altLang="zh-CN" sz="2800" dirty="0"/>
              <a:t>。共收到同学评审建议</a:t>
            </a:r>
            <a:r>
              <a:rPr lang="en-US" altLang="zh-CN" sz="2800" dirty="0"/>
              <a:t>18</a:t>
            </a:r>
            <a:r>
              <a:rPr lang="zh-CN" altLang="zh-CN" sz="2800" dirty="0"/>
              <a:t>个，老师评审建议</a:t>
            </a:r>
            <a:r>
              <a:rPr lang="en-US" altLang="zh-CN" sz="2800" dirty="0"/>
              <a:t>4</a:t>
            </a:r>
            <a:r>
              <a:rPr lang="zh-CN" altLang="zh-CN" sz="2800" dirty="0"/>
              <a:t>个，在最终版本中都已经进行了修改。测试需求说明书的第一个版本格式不规范，不易于对测试工作内容进行阅读与理解，第二个版本中采用规范格式，之后修改了评审问题，最终版本需求规格说明书质量应为合格。</a:t>
            </a:r>
          </a:p>
        </p:txBody>
      </p:sp>
    </p:spTree>
    <p:extLst>
      <p:ext uri="{BB962C8B-B14F-4D97-AF65-F5344CB8AC3E}">
        <p14:creationId xmlns:p14="http://schemas.microsoft.com/office/powerpoint/2010/main" val="244640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9</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5" name="矩形 4"/>
          <p:cNvSpPr/>
          <p:nvPr/>
        </p:nvSpPr>
        <p:spPr>
          <a:xfrm>
            <a:off x="1050619" y="1715682"/>
            <a:ext cx="10005308" cy="3108543"/>
          </a:xfrm>
          <a:prstGeom prst="rect">
            <a:avLst/>
          </a:prstGeom>
        </p:spPr>
        <p:txBody>
          <a:bodyPr wrap="square">
            <a:spAutoFit/>
          </a:bodyPr>
          <a:lstStyle/>
          <a:p>
            <a:pPr eaLnBrk="1" fontAlgn="auto" hangingPunct="1">
              <a:spcBef>
                <a:spcPts val="0"/>
              </a:spcBef>
              <a:spcAft>
                <a:spcPts val="0"/>
              </a:spcAft>
              <a:defRPr/>
            </a:pPr>
            <a:r>
              <a:rPr lang="en-US" altLang="zh-CN" sz="2800" dirty="0"/>
              <a:t>3</a:t>
            </a:r>
            <a:r>
              <a:rPr lang="zh-CN" altLang="en-US" sz="2800" dirty="0"/>
              <a:t>、产品改进与扩展及其测试</a:t>
            </a:r>
            <a:endParaRPr lang="en-US" altLang="zh-CN" sz="4000" dirty="0"/>
          </a:p>
          <a:p>
            <a:r>
              <a:rPr lang="en-US" altLang="zh-CN" sz="2800" dirty="0"/>
              <a:t>	</a:t>
            </a:r>
            <a:r>
              <a:rPr lang="zh-CN" altLang="zh-CN" sz="2800" dirty="0"/>
              <a:t>产品改进与展示阶段的主要制品为实现扩展功能的程序。此阶段我们小组实现的功能有：</a:t>
            </a:r>
            <a:r>
              <a:rPr lang="en-US" altLang="zh-CN" sz="2800" dirty="0"/>
              <a:t>dex2jar</a:t>
            </a:r>
            <a:r>
              <a:rPr lang="zh-CN" altLang="zh-CN" sz="2800" dirty="0"/>
              <a:t>反编译资源文件，图形界面。测试阶段的主要内容为测试</a:t>
            </a:r>
            <a:r>
              <a:rPr lang="en-US" altLang="zh-CN" sz="2800" dirty="0"/>
              <a:t>dex2jar</a:t>
            </a:r>
            <a:r>
              <a:rPr lang="zh-CN" altLang="zh-CN" sz="2800" dirty="0"/>
              <a:t>本身的反编译正确性与扩展功能的正确性。测试阶段采用了对</a:t>
            </a:r>
            <a:r>
              <a:rPr lang="en-US" altLang="zh-CN" sz="2800" dirty="0"/>
              <a:t>100</a:t>
            </a:r>
            <a:r>
              <a:rPr lang="zh-CN" altLang="zh-CN" sz="2800" dirty="0"/>
              <a:t>个</a:t>
            </a:r>
            <a:r>
              <a:rPr lang="en-US" altLang="zh-CN" sz="2800" dirty="0" err="1"/>
              <a:t>apk</a:t>
            </a:r>
            <a:r>
              <a:rPr lang="zh-CN" altLang="zh-CN" sz="2800" dirty="0"/>
              <a:t>文件进行反编译测试，</a:t>
            </a:r>
            <a:r>
              <a:rPr lang="en-US" altLang="zh-CN" sz="2800" dirty="0"/>
              <a:t>dex2jar</a:t>
            </a:r>
            <a:r>
              <a:rPr lang="zh-CN" altLang="zh-CN" sz="2800" dirty="0"/>
              <a:t>的本身功能较为完善，均可成功反编译，扩展功能也成功实现</a:t>
            </a:r>
            <a:r>
              <a:rPr lang="zh-CN" altLang="en-US" sz="2800" dirty="0"/>
              <a:t>（三个出现异常）</a:t>
            </a:r>
            <a:r>
              <a:rPr lang="zh-CN" altLang="zh-CN" sz="2800" dirty="0"/>
              <a:t>。</a:t>
            </a:r>
          </a:p>
        </p:txBody>
      </p:sp>
    </p:spTree>
    <p:extLst>
      <p:ext uri="{BB962C8B-B14F-4D97-AF65-F5344CB8AC3E}">
        <p14:creationId xmlns:p14="http://schemas.microsoft.com/office/powerpoint/2010/main" val="340712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10</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5" name="矩形 4"/>
          <p:cNvSpPr/>
          <p:nvPr/>
        </p:nvSpPr>
        <p:spPr>
          <a:xfrm>
            <a:off x="1050619" y="1715682"/>
            <a:ext cx="10005308" cy="4462760"/>
          </a:xfrm>
          <a:prstGeom prst="rect">
            <a:avLst/>
          </a:prstGeom>
        </p:spPr>
        <p:txBody>
          <a:bodyPr wrap="square">
            <a:spAutoFit/>
          </a:bodyPr>
          <a:lstStyle/>
          <a:p>
            <a:pPr eaLnBrk="1" fontAlgn="auto" hangingPunct="1">
              <a:spcBef>
                <a:spcPts val="0"/>
              </a:spcBef>
              <a:spcAft>
                <a:spcPts val="0"/>
              </a:spcAft>
              <a:defRPr/>
            </a:pPr>
            <a:r>
              <a:rPr lang="en-US" altLang="zh-CN" sz="2800" dirty="0"/>
              <a:t>4</a:t>
            </a:r>
            <a:r>
              <a:rPr lang="zh-CN" altLang="en-US" sz="2800" dirty="0"/>
              <a:t>、进度计划与控制</a:t>
            </a:r>
            <a:endParaRPr lang="en-US" altLang="zh-CN" sz="4000" dirty="0"/>
          </a:p>
          <a:p>
            <a:r>
              <a:rPr lang="en-US" altLang="zh-CN" sz="2400" dirty="0"/>
              <a:t>	</a:t>
            </a:r>
            <a:r>
              <a:rPr lang="zh-CN" altLang="en-US" sz="2400" dirty="0"/>
              <a:t>实验过程：实验采用每周记录一次的方式，由小组内每个成员汇报自己的工作时间与进度。</a:t>
            </a:r>
            <a:endParaRPr lang="en-US" altLang="zh-CN" sz="2400" dirty="0"/>
          </a:p>
          <a:p>
            <a:r>
              <a:rPr lang="en-US" altLang="zh-CN" sz="2400" dirty="0"/>
              <a:t>	</a:t>
            </a:r>
            <a:r>
              <a:rPr lang="zh-CN" altLang="en-US" sz="2400" dirty="0"/>
              <a:t>实验特点：</a:t>
            </a:r>
            <a:r>
              <a:rPr lang="zh-CN" altLang="zh-CN" sz="2400" dirty="0"/>
              <a:t>每周小组会议制定分工本周的工作内容，让工作更有效的开展</a:t>
            </a:r>
            <a:r>
              <a:rPr lang="zh-CN" altLang="en-US" sz="2400" dirty="0"/>
              <a:t>，周五进行汇总。</a:t>
            </a:r>
            <a:r>
              <a:rPr lang="en-US" altLang="zh-CN" sz="2400" dirty="0"/>
              <a:t>	</a:t>
            </a:r>
          </a:p>
          <a:p>
            <a:r>
              <a:rPr lang="en-US" altLang="zh-CN" sz="2400" dirty="0"/>
              <a:t>	</a:t>
            </a:r>
            <a:r>
              <a:rPr lang="zh-CN" altLang="en-US" sz="2400" dirty="0"/>
              <a:t>实验效果分析：由于每个人对自己的工作情况最清楚，所以采用个人汇报的方式能更加准确，记录人也更加方便。</a:t>
            </a:r>
            <a:endParaRPr lang="zh-CN" altLang="zh-CN" sz="2400" dirty="0"/>
          </a:p>
          <a:p>
            <a:endParaRPr lang="en-US" altLang="zh-CN" sz="2800" dirty="0"/>
          </a:p>
          <a:p>
            <a:r>
              <a:rPr lang="zh-CN" altLang="en-US" sz="2800" dirty="0"/>
              <a:t>缺点：</a:t>
            </a:r>
            <a:endParaRPr lang="en-US" altLang="zh-CN" sz="2800" dirty="0"/>
          </a:p>
          <a:p>
            <a:pPr marL="457200" indent="-457200">
              <a:buFont typeface="Arial" panose="020B0604020202020204" pitchFamily="34" charset="0"/>
              <a:buChar char="•"/>
            </a:pPr>
            <a:r>
              <a:rPr lang="zh-CN" altLang="en-US" sz="2800" dirty="0"/>
              <a:t>个人工时的准确性</a:t>
            </a:r>
            <a:endParaRPr lang="en-US" altLang="zh-CN" sz="2800" dirty="0"/>
          </a:p>
          <a:p>
            <a:endParaRPr lang="zh-CN" altLang="zh-CN" sz="2800" dirty="0"/>
          </a:p>
        </p:txBody>
      </p:sp>
    </p:spTree>
    <p:extLst>
      <p:ext uri="{BB962C8B-B14F-4D97-AF65-F5344CB8AC3E}">
        <p14:creationId xmlns:p14="http://schemas.microsoft.com/office/powerpoint/2010/main" val="3666747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10</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5" name="矩形 4"/>
          <p:cNvSpPr/>
          <p:nvPr/>
        </p:nvSpPr>
        <p:spPr>
          <a:xfrm>
            <a:off x="1050619" y="1715682"/>
            <a:ext cx="10005308" cy="3539430"/>
          </a:xfrm>
          <a:prstGeom prst="rect">
            <a:avLst/>
          </a:prstGeom>
        </p:spPr>
        <p:txBody>
          <a:bodyPr wrap="square">
            <a:spAutoFit/>
          </a:bodyPr>
          <a:lstStyle/>
          <a:p>
            <a:pPr eaLnBrk="1" fontAlgn="auto" hangingPunct="1">
              <a:spcBef>
                <a:spcPts val="0"/>
              </a:spcBef>
              <a:spcAft>
                <a:spcPts val="0"/>
              </a:spcAft>
              <a:defRPr/>
            </a:pPr>
            <a:r>
              <a:rPr lang="zh-CN" altLang="en-US" sz="2800" dirty="0"/>
              <a:t>数据分析与说明：</a:t>
            </a:r>
            <a:endParaRPr lang="en-US" altLang="zh-CN" sz="2800" dirty="0"/>
          </a:p>
          <a:p>
            <a:pPr eaLnBrk="1" fontAlgn="auto" hangingPunct="1">
              <a:spcBef>
                <a:spcPts val="0"/>
              </a:spcBef>
              <a:spcAft>
                <a:spcPts val="0"/>
              </a:spcAft>
              <a:defRPr/>
            </a:pPr>
            <a:r>
              <a:rPr lang="en-US" altLang="zh-CN" sz="2800" dirty="0"/>
              <a:t>	</a:t>
            </a:r>
            <a:r>
              <a:rPr lang="zh-CN" altLang="en-US" sz="2800" dirty="0"/>
              <a:t>实验</a:t>
            </a:r>
            <a:r>
              <a:rPr lang="en-US" altLang="zh-CN" sz="2800" dirty="0"/>
              <a:t>6</a:t>
            </a:r>
            <a:r>
              <a:rPr lang="zh-CN" altLang="en-US" sz="2800" dirty="0"/>
              <a:t>所涉及的文档为项目计划与控制分析报告，数据包括文档的版本号以及文档中提到的工时数据。关于版本号，我们小组严格以最终提交到</a:t>
            </a:r>
            <a:r>
              <a:rPr lang="en-US" altLang="zh-CN" sz="2800" dirty="0" err="1"/>
              <a:t>github</a:t>
            </a:r>
            <a:r>
              <a:rPr lang="zh-CN" altLang="en-US" sz="2800" dirty="0"/>
              <a:t>的文档为依据，确定版本号，在此方面没有任何误差。至于工时，由于我们采用的是组员自己在微信群里报工时的方式，肯定会有误差，控制方法就是根据分配给每个组员任务的难度、任务多少，在主观得出的工时的基础上，最终确定一个较为合理的工时数。</a:t>
            </a:r>
            <a:endParaRPr lang="zh-CN" altLang="zh-CN" sz="2800" dirty="0"/>
          </a:p>
        </p:txBody>
      </p:sp>
    </p:spTree>
    <p:extLst>
      <p:ext uri="{BB962C8B-B14F-4D97-AF65-F5344CB8AC3E}">
        <p14:creationId xmlns:p14="http://schemas.microsoft.com/office/powerpoint/2010/main" val="280412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10</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5" name="矩形 4"/>
          <p:cNvSpPr/>
          <p:nvPr/>
        </p:nvSpPr>
        <p:spPr>
          <a:xfrm>
            <a:off x="1050619" y="1715682"/>
            <a:ext cx="10005308" cy="3970318"/>
          </a:xfrm>
          <a:prstGeom prst="rect">
            <a:avLst/>
          </a:prstGeom>
        </p:spPr>
        <p:txBody>
          <a:bodyPr wrap="square">
            <a:spAutoFit/>
          </a:bodyPr>
          <a:lstStyle/>
          <a:p>
            <a:pPr eaLnBrk="1" fontAlgn="auto" hangingPunct="1">
              <a:spcBef>
                <a:spcPts val="0"/>
              </a:spcBef>
              <a:spcAft>
                <a:spcPts val="0"/>
              </a:spcAft>
              <a:defRPr/>
            </a:pPr>
            <a:r>
              <a:rPr lang="en-US" altLang="zh-CN" sz="2800" dirty="0"/>
              <a:t>	</a:t>
            </a:r>
            <a:r>
              <a:rPr lang="zh-CN" altLang="en-US" sz="2800" dirty="0"/>
              <a:t>实验</a:t>
            </a:r>
            <a:r>
              <a:rPr lang="en-US" altLang="zh-CN" sz="2800" dirty="0"/>
              <a:t>7</a:t>
            </a:r>
            <a:r>
              <a:rPr lang="zh-CN" altLang="en-US" sz="2800" dirty="0"/>
              <a:t>所涉及的文档为配置管理，数据包括版本号，每个人的提交内容、提交概要、提交时间，这部分内容又卢兴海同学负责维护。至于版本号，如上所述，依然是没有误差。因为小组在项目初期或者每个实验的初期有很多疑问，所以有时会导致重复提交，初次以外，有些与项目关系并不大的提交内容或者修改在最终的报告中就没有呈现。所以，</a:t>
            </a:r>
            <a:r>
              <a:rPr lang="en-US" altLang="zh-CN" sz="2800" dirty="0" err="1"/>
              <a:t>github</a:t>
            </a:r>
            <a:r>
              <a:rPr lang="zh-CN" altLang="en-US" sz="2800" dirty="0"/>
              <a:t>上面显示的提交次数与配置管理中显示的提交次数有偏差。根据两者次数差异，可以得出偏差度在</a:t>
            </a:r>
            <a:r>
              <a:rPr lang="en-US" altLang="zh-CN" sz="2800" dirty="0"/>
              <a:t>10%</a:t>
            </a:r>
            <a:r>
              <a:rPr lang="zh-CN" altLang="en-US" sz="2800" dirty="0"/>
              <a:t>以内。其他方面，如提交内容，提交时间均如实填写，没有任何偏差。</a:t>
            </a:r>
            <a:endParaRPr lang="zh-CN" altLang="zh-CN" sz="2800" dirty="0"/>
          </a:p>
        </p:txBody>
      </p:sp>
    </p:spTree>
    <p:extLst>
      <p:ext uri="{BB962C8B-B14F-4D97-AF65-F5344CB8AC3E}">
        <p14:creationId xmlns:p14="http://schemas.microsoft.com/office/powerpoint/2010/main" val="3959869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10</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5" name="矩形 4"/>
          <p:cNvSpPr/>
          <p:nvPr/>
        </p:nvSpPr>
        <p:spPr>
          <a:xfrm>
            <a:off x="1050619" y="1715682"/>
            <a:ext cx="10005308" cy="1815882"/>
          </a:xfrm>
          <a:prstGeom prst="rect">
            <a:avLst/>
          </a:prstGeom>
        </p:spPr>
        <p:txBody>
          <a:bodyPr wrap="square">
            <a:spAutoFit/>
          </a:bodyPr>
          <a:lstStyle/>
          <a:p>
            <a:pPr eaLnBrk="1" fontAlgn="auto" hangingPunct="1">
              <a:spcBef>
                <a:spcPts val="0"/>
              </a:spcBef>
              <a:spcAft>
                <a:spcPts val="0"/>
              </a:spcAft>
              <a:defRPr/>
            </a:pPr>
            <a:r>
              <a:rPr lang="en-US" altLang="zh-CN" sz="2800" dirty="0"/>
              <a:t>	</a:t>
            </a:r>
            <a:r>
              <a:rPr lang="zh-CN" altLang="en-US" sz="2800" dirty="0"/>
              <a:t>实验</a:t>
            </a:r>
            <a:r>
              <a:rPr lang="en-US" altLang="zh-CN" sz="2800" dirty="0"/>
              <a:t>8</a:t>
            </a:r>
            <a:r>
              <a:rPr lang="zh-CN" altLang="en-US" sz="2800" dirty="0"/>
              <a:t>所涉及的文档为工作量统计与分析报告。里面涉及的数据主要与代码量、文档书写数量有关，这两部分都有客观文件作为依据，统计方法也很简单，就是计算代码行数和文档行数。可以说，这部分没有误差，是准确的。</a:t>
            </a:r>
            <a:endParaRPr lang="zh-CN" altLang="zh-CN" sz="2800" dirty="0"/>
          </a:p>
        </p:txBody>
      </p:sp>
    </p:spTree>
    <p:extLst>
      <p:ext uri="{BB962C8B-B14F-4D97-AF65-F5344CB8AC3E}">
        <p14:creationId xmlns:p14="http://schemas.microsoft.com/office/powerpoint/2010/main" val="51664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10</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5" name="矩形 4"/>
          <p:cNvSpPr/>
          <p:nvPr/>
        </p:nvSpPr>
        <p:spPr>
          <a:xfrm>
            <a:off x="1050619" y="1715682"/>
            <a:ext cx="10005308" cy="4401205"/>
          </a:xfrm>
          <a:prstGeom prst="rect">
            <a:avLst/>
          </a:prstGeom>
        </p:spPr>
        <p:txBody>
          <a:bodyPr wrap="square">
            <a:spAutoFit/>
          </a:bodyPr>
          <a:lstStyle/>
          <a:p>
            <a:pPr eaLnBrk="1" fontAlgn="auto" hangingPunct="1">
              <a:spcBef>
                <a:spcPts val="0"/>
              </a:spcBef>
              <a:spcAft>
                <a:spcPts val="0"/>
              </a:spcAft>
              <a:defRPr/>
            </a:pPr>
            <a:r>
              <a:rPr lang="zh-CN" altLang="en-US" sz="2800" dirty="0"/>
              <a:t>有效方法：</a:t>
            </a:r>
            <a:endParaRPr lang="en-US" altLang="zh-CN" sz="2800" dirty="0"/>
          </a:p>
          <a:p>
            <a:pPr eaLnBrk="1" fontAlgn="auto" hangingPunct="1">
              <a:spcBef>
                <a:spcPts val="0"/>
              </a:spcBef>
              <a:spcAft>
                <a:spcPts val="0"/>
              </a:spcAft>
              <a:defRPr/>
            </a:pPr>
            <a:r>
              <a:rPr lang="en-US" altLang="zh-CN" sz="2800" dirty="0"/>
              <a:t>1</a:t>
            </a:r>
            <a:r>
              <a:rPr lang="zh-CN" altLang="en-US" sz="2800" dirty="0"/>
              <a:t>、需求分析</a:t>
            </a:r>
            <a:endParaRPr lang="en-US" altLang="zh-CN" sz="2800" dirty="0"/>
          </a:p>
          <a:p>
            <a:pPr marL="514350" indent="-514350" eaLnBrk="1" fontAlgn="auto" hangingPunct="1">
              <a:spcBef>
                <a:spcPts val="0"/>
              </a:spcBef>
              <a:spcAft>
                <a:spcPts val="0"/>
              </a:spcAft>
              <a:buFont typeface="+mj-ea"/>
              <a:buAutoNum type="circleNumDbPlain"/>
              <a:defRPr/>
            </a:pPr>
            <a:r>
              <a:rPr lang="zh-CN" altLang="en-US" sz="2800" dirty="0"/>
              <a:t>如何需求分析</a:t>
            </a:r>
            <a:endParaRPr lang="en-US" altLang="zh-CN" sz="2800" dirty="0"/>
          </a:p>
          <a:p>
            <a:pPr marL="742950" lvl="1" indent="-285750" eaLnBrk="1" fontAlgn="auto" hangingPunct="1">
              <a:spcBef>
                <a:spcPts val="0"/>
              </a:spcBef>
              <a:spcAft>
                <a:spcPts val="0"/>
              </a:spcAft>
              <a:buFont typeface="Arial" panose="020B0604020202020204" pitchFamily="34" charset="0"/>
              <a:buChar char="•"/>
              <a:defRPr/>
            </a:pPr>
            <a:r>
              <a:rPr lang="zh-CN" altLang="zh-CN" sz="2800" dirty="0"/>
              <a:t>从开源项目的文档中提取相关内容</a:t>
            </a:r>
            <a:endParaRPr lang="en-US" altLang="zh-CN" sz="2800" dirty="0"/>
          </a:p>
          <a:p>
            <a:pPr marL="742950" lvl="1" indent="-285750" eaLnBrk="1" fontAlgn="auto" hangingPunct="1">
              <a:spcBef>
                <a:spcPts val="0"/>
              </a:spcBef>
              <a:spcAft>
                <a:spcPts val="0"/>
              </a:spcAft>
              <a:buFont typeface="Arial" panose="020B0604020202020204" pitchFamily="34" charset="0"/>
              <a:buChar char="•"/>
              <a:defRPr/>
            </a:pPr>
            <a:r>
              <a:rPr lang="zh-CN" altLang="zh-CN" sz="2800" dirty="0"/>
              <a:t>从项目源代码中提取相关内容</a:t>
            </a:r>
          </a:p>
          <a:p>
            <a:pPr marL="742950" lvl="1" indent="-285750" eaLnBrk="1" fontAlgn="auto" hangingPunct="1">
              <a:spcBef>
                <a:spcPts val="0"/>
              </a:spcBef>
              <a:spcAft>
                <a:spcPts val="0"/>
              </a:spcAft>
              <a:buFont typeface="Arial" panose="020B0604020202020204" pitchFamily="34" charset="0"/>
              <a:buChar char="•"/>
              <a:defRPr/>
            </a:pPr>
            <a:r>
              <a:rPr lang="zh-CN" altLang="zh-CN" sz="2800" dirty="0"/>
              <a:t>从用户的角度出发进行需求分析</a:t>
            </a:r>
            <a:endParaRPr lang="en-US" altLang="zh-CN" sz="2800" dirty="0"/>
          </a:p>
          <a:p>
            <a:pPr marL="514350" indent="-514350" eaLnBrk="1" fontAlgn="auto" hangingPunct="1">
              <a:spcBef>
                <a:spcPts val="0"/>
              </a:spcBef>
              <a:spcAft>
                <a:spcPts val="0"/>
              </a:spcAft>
              <a:buFont typeface="+mj-ea"/>
              <a:buAutoNum type="circleNumDbPlain"/>
              <a:defRPr/>
            </a:pPr>
            <a:r>
              <a:rPr lang="zh-CN" altLang="en-US" sz="2800" dirty="0"/>
              <a:t>如何描述需求用例</a:t>
            </a:r>
            <a:endParaRPr lang="en-US" altLang="zh-CN" sz="2800" dirty="0"/>
          </a:p>
          <a:p>
            <a:pPr eaLnBrk="1" fontAlgn="auto" hangingPunct="1">
              <a:spcBef>
                <a:spcPts val="0"/>
              </a:spcBef>
              <a:spcAft>
                <a:spcPts val="0"/>
              </a:spcAft>
              <a:defRPr/>
            </a:pPr>
            <a:r>
              <a:rPr lang="en-US" altLang="zh-CN" dirty="0"/>
              <a:t>	</a:t>
            </a:r>
            <a:r>
              <a:rPr lang="zh-CN" altLang="zh-CN" sz="2800" dirty="0"/>
              <a:t>由于我们组的三位组员都没有软件工程的工作经验和知识背景，所以参考的多本软件工程的文献和书籍。并通过和老师同学的讨论，最后选用</a:t>
            </a:r>
            <a:r>
              <a:rPr lang="en-US" altLang="zh-CN" sz="2800" dirty="0"/>
              <a:t>RUCM</a:t>
            </a:r>
            <a:r>
              <a:rPr lang="zh-CN" altLang="zh-CN" sz="2800" dirty="0"/>
              <a:t>来进行用例图的描述。</a:t>
            </a:r>
            <a:endParaRPr lang="zh-CN" altLang="zh-CN" sz="4000" dirty="0"/>
          </a:p>
        </p:txBody>
      </p:sp>
    </p:spTree>
    <p:extLst>
      <p:ext uri="{BB962C8B-B14F-4D97-AF65-F5344CB8AC3E}">
        <p14:creationId xmlns:p14="http://schemas.microsoft.com/office/powerpoint/2010/main" val="1422516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10</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5" name="矩形 4"/>
          <p:cNvSpPr/>
          <p:nvPr/>
        </p:nvSpPr>
        <p:spPr>
          <a:xfrm>
            <a:off x="1050619" y="1715682"/>
            <a:ext cx="10005308" cy="3970318"/>
          </a:xfrm>
          <a:prstGeom prst="rect">
            <a:avLst/>
          </a:prstGeom>
        </p:spPr>
        <p:txBody>
          <a:bodyPr wrap="square">
            <a:spAutoFit/>
          </a:bodyPr>
          <a:lstStyle/>
          <a:p>
            <a:pPr eaLnBrk="1" fontAlgn="auto" hangingPunct="1">
              <a:spcBef>
                <a:spcPts val="0"/>
              </a:spcBef>
              <a:spcAft>
                <a:spcPts val="0"/>
              </a:spcAft>
              <a:defRPr/>
            </a:pPr>
            <a:r>
              <a:rPr lang="en-US" altLang="zh-CN" sz="2800" dirty="0"/>
              <a:t>2</a:t>
            </a:r>
            <a:r>
              <a:rPr lang="zh-CN" altLang="en-US" sz="2800" dirty="0"/>
              <a:t>、软件需求评审</a:t>
            </a:r>
            <a:endParaRPr lang="en-US" altLang="zh-CN" sz="2800" dirty="0"/>
          </a:p>
          <a:p>
            <a:pPr marL="514350" indent="-514350" eaLnBrk="1" fontAlgn="auto" hangingPunct="1">
              <a:spcBef>
                <a:spcPts val="0"/>
              </a:spcBef>
              <a:spcAft>
                <a:spcPts val="0"/>
              </a:spcAft>
              <a:buFont typeface="+mj-ea"/>
              <a:buAutoNum type="circleNumDbPlain"/>
              <a:defRPr/>
            </a:pPr>
            <a:r>
              <a:rPr lang="zh-CN" altLang="en-US" sz="2800" dirty="0"/>
              <a:t>如何提出有效的评审问题</a:t>
            </a:r>
            <a:endParaRPr lang="en-US" altLang="zh-CN" sz="2800" dirty="0"/>
          </a:p>
          <a:p>
            <a:pPr marL="914400" lvl="1" indent="-457200" eaLnBrk="1" fontAlgn="auto" hangingPunct="1">
              <a:spcBef>
                <a:spcPts val="0"/>
              </a:spcBef>
              <a:spcAft>
                <a:spcPts val="0"/>
              </a:spcAft>
              <a:buFont typeface="Arial" panose="020B0604020202020204" pitchFamily="34" charset="0"/>
              <a:buChar char="•"/>
              <a:defRPr/>
            </a:pPr>
            <a:r>
              <a:rPr lang="zh-CN" altLang="en-US" sz="2800" dirty="0"/>
              <a:t>从软件工程需求分析的标准出发</a:t>
            </a:r>
            <a:endParaRPr lang="en-US" altLang="zh-CN" sz="2800" dirty="0"/>
          </a:p>
          <a:p>
            <a:pPr marL="914400" lvl="1" indent="-457200" eaLnBrk="1" fontAlgn="auto" hangingPunct="1">
              <a:spcBef>
                <a:spcPts val="0"/>
              </a:spcBef>
              <a:spcAft>
                <a:spcPts val="0"/>
              </a:spcAft>
              <a:buFont typeface="Arial" panose="020B0604020202020204" pitchFamily="34" charset="0"/>
              <a:buChar char="•"/>
              <a:defRPr/>
            </a:pPr>
            <a:r>
              <a:rPr lang="zh-CN" altLang="en-US" sz="2800" dirty="0"/>
              <a:t>从项目本身出发</a:t>
            </a:r>
            <a:endParaRPr lang="en-US" altLang="zh-CN" sz="2800" dirty="0"/>
          </a:p>
          <a:p>
            <a:pPr marL="514350" indent="-514350" eaLnBrk="1" fontAlgn="auto" hangingPunct="1">
              <a:spcBef>
                <a:spcPts val="0"/>
              </a:spcBef>
              <a:spcAft>
                <a:spcPts val="0"/>
              </a:spcAft>
              <a:buFont typeface="+mj-ea"/>
              <a:buAutoNum type="circleNumDbPlain"/>
              <a:defRPr/>
            </a:pPr>
            <a:r>
              <a:rPr lang="zh-CN" altLang="en-US" sz="2800" dirty="0"/>
              <a:t>如何描述需求用例</a:t>
            </a:r>
            <a:endParaRPr lang="en-US" altLang="zh-CN" sz="2800" dirty="0"/>
          </a:p>
          <a:p>
            <a:pPr eaLnBrk="1" fontAlgn="auto" hangingPunct="1">
              <a:spcBef>
                <a:spcPts val="0"/>
              </a:spcBef>
              <a:spcAft>
                <a:spcPts val="0"/>
              </a:spcAft>
              <a:defRPr/>
            </a:pPr>
            <a:r>
              <a:rPr lang="en-US" altLang="zh-CN" dirty="0"/>
              <a:t>	</a:t>
            </a:r>
            <a:r>
              <a:rPr lang="zh-CN" altLang="zh-CN" sz="2800" dirty="0"/>
              <a:t>最开始采取的是全部接受，但是随着实验的进行，我们采取了先讨论后接受的方法。也就是，先进行组内讨论，如果对问题有疑问，再与评审组进行讨论或解释，最后在达成一致之后，再对文档进行修改。</a:t>
            </a:r>
            <a:endParaRPr lang="zh-CN" altLang="zh-CN" sz="5400" dirty="0"/>
          </a:p>
        </p:txBody>
      </p:sp>
    </p:spTree>
    <p:extLst>
      <p:ext uri="{BB962C8B-B14F-4D97-AF65-F5344CB8AC3E}">
        <p14:creationId xmlns:p14="http://schemas.microsoft.com/office/powerpoint/2010/main" val="4223751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10</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5" name="矩形 4"/>
          <p:cNvSpPr/>
          <p:nvPr/>
        </p:nvSpPr>
        <p:spPr>
          <a:xfrm>
            <a:off x="1050619" y="1715682"/>
            <a:ext cx="10005308" cy="2431435"/>
          </a:xfrm>
          <a:prstGeom prst="rect">
            <a:avLst/>
          </a:prstGeom>
        </p:spPr>
        <p:txBody>
          <a:bodyPr wrap="square">
            <a:spAutoFit/>
          </a:bodyPr>
          <a:lstStyle/>
          <a:p>
            <a:pPr eaLnBrk="1" fontAlgn="auto" hangingPunct="1">
              <a:spcBef>
                <a:spcPts val="0"/>
              </a:spcBef>
              <a:spcAft>
                <a:spcPts val="0"/>
              </a:spcAft>
              <a:defRPr/>
            </a:pPr>
            <a:r>
              <a:rPr lang="en-US" altLang="zh-CN" sz="2800" dirty="0"/>
              <a:t>3</a:t>
            </a:r>
            <a:r>
              <a:rPr lang="zh-CN" altLang="en-US" sz="2800" dirty="0"/>
              <a:t>、软件改进与展示</a:t>
            </a:r>
            <a:endParaRPr lang="en-US" altLang="zh-CN" sz="2800" dirty="0"/>
          </a:p>
          <a:p>
            <a:pPr eaLnBrk="1" fontAlgn="auto" hangingPunct="1">
              <a:spcBef>
                <a:spcPts val="0"/>
              </a:spcBef>
              <a:spcAft>
                <a:spcPts val="0"/>
              </a:spcAft>
              <a:defRPr/>
            </a:pPr>
            <a:r>
              <a:rPr lang="zh-CN" altLang="en-US" sz="2800" dirty="0"/>
              <a:t>如何确定要改进的内容</a:t>
            </a:r>
            <a:endParaRPr lang="en-US" altLang="zh-CN" sz="2800" dirty="0"/>
          </a:p>
          <a:p>
            <a:pPr marL="800100" lvl="1" indent="-342900">
              <a:buFont typeface="Arial" panose="020B0604020202020204" pitchFamily="34" charset="0"/>
              <a:buChar char="•"/>
            </a:pPr>
            <a:r>
              <a:rPr lang="zh-CN" altLang="zh-CN" sz="2400" dirty="0"/>
              <a:t>首先，这项工作应该在实验最初就开始进行考虑，随着实验的进行以及对项目理解的加深不断进行调整</a:t>
            </a:r>
            <a:r>
              <a:rPr lang="zh-CN" altLang="en-US" sz="2400" dirty="0"/>
              <a:t>。</a:t>
            </a:r>
            <a:endParaRPr lang="zh-CN" altLang="zh-CN" dirty="0"/>
          </a:p>
          <a:p>
            <a:pPr marL="800100" lvl="1" indent="-342900">
              <a:buFont typeface="Arial" panose="020B0604020202020204" pitchFamily="34" charset="0"/>
              <a:buChar char="•"/>
            </a:pPr>
            <a:r>
              <a:rPr lang="zh-CN" altLang="zh-CN" sz="2400" dirty="0"/>
              <a:t>从用户的角度出发，分析在使用软件的过程中，期望软件能提供的功能。</a:t>
            </a:r>
            <a:endParaRPr lang="zh-CN" altLang="zh-CN" dirty="0"/>
          </a:p>
        </p:txBody>
      </p:sp>
      <p:sp>
        <p:nvSpPr>
          <p:cNvPr id="9" name="矩形 8"/>
          <p:cNvSpPr/>
          <p:nvPr/>
        </p:nvSpPr>
        <p:spPr>
          <a:xfrm>
            <a:off x="1050619" y="4468119"/>
            <a:ext cx="10005308" cy="1815882"/>
          </a:xfrm>
          <a:prstGeom prst="rect">
            <a:avLst/>
          </a:prstGeom>
        </p:spPr>
        <p:txBody>
          <a:bodyPr wrap="square">
            <a:spAutoFit/>
          </a:bodyPr>
          <a:lstStyle/>
          <a:p>
            <a:pPr eaLnBrk="1" fontAlgn="auto" hangingPunct="1">
              <a:spcBef>
                <a:spcPts val="0"/>
              </a:spcBef>
              <a:spcAft>
                <a:spcPts val="0"/>
              </a:spcAft>
              <a:defRPr/>
            </a:pPr>
            <a:r>
              <a:rPr lang="en-US" altLang="zh-CN" sz="2800" dirty="0"/>
              <a:t>4</a:t>
            </a:r>
            <a:r>
              <a:rPr lang="zh-CN" altLang="en-US" sz="2800" dirty="0"/>
              <a:t>、测试需求分析与评审</a:t>
            </a:r>
            <a:endParaRPr lang="en-US" altLang="zh-CN" sz="2800" dirty="0"/>
          </a:p>
          <a:p>
            <a:pPr eaLnBrk="1" fontAlgn="auto" hangingPunct="1">
              <a:spcBef>
                <a:spcPts val="0"/>
              </a:spcBef>
              <a:spcAft>
                <a:spcPts val="0"/>
              </a:spcAft>
              <a:defRPr/>
            </a:pPr>
            <a:r>
              <a:rPr lang="en-US" altLang="zh-CN" sz="2800" dirty="0"/>
              <a:t>	</a:t>
            </a:r>
            <a:r>
              <a:rPr lang="zh-CN" altLang="en-US" sz="2800" dirty="0"/>
              <a:t>测试需求分析要与需求分析对应，测试需求评审时也需要对照需求分析文档一起审阅。否则，不仅无法完成较好的测试需求文档，在对其他组进行评审的时候也很难找到有效的问题。</a:t>
            </a:r>
            <a:endParaRPr lang="zh-CN" altLang="zh-CN" dirty="0"/>
          </a:p>
        </p:txBody>
      </p:sp>
    </p:spTree>
    <p:extLst>
      <p:ext uri="{BB962C8B-B14F-4D97-AF65-F5344CB8AC3E}">
        <p14:creationId xmlns:p14="http://schemas.microsoft.com/office/powerpoint/2010/main" val="197167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79"/>
          <p:cNvGrpSpPr>
            <a:grpSpLocks/>
          </p:cNvGrpSpPr>
          <p:nvPr/>
        </p:nvGrpSpPr>
        <p:grpSpPr bwMode="auto">
          <a:xfrm>
            <a:off x="1076112" y="1862402"/>
            <a:ext cx="3565525" cy="3571875"/>
            <a:chOff x="6379729" y="2488774"/>
            <a:chExt cx="2513016" cy="2513016"/>
          </a:xfrm>
        </p:grpSpPr>
        <p:sp>
          <p:nvSpPr>
            <p:cNvPr id="12"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3"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14" name="等腰三角形 31"/>
          <p:cNvSpPr/>
          <p:nvPr/>
        </p:nvSpPr>
        <p:spPr>
          <a:xfrm>
            <a:off x="3720888" y="852750"/>
            <a:ext cx="1000125" cy="1071562"/>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Lst>
            <a:ahLst/>
            <a:cxnLst>
              <a:cxn ang="0">
                <a:pos x="connsiteX0" y="connsiteY0"/>
              </a:cxn>
              <a:cxn ang="0">
                <a:pos x="connsiteX1" y="connsiteY1"/>
              </a:cxn>
              <a:cxn ang="0">
                <a:pos x="connsiteX2" y="connsiteY2"/>
              </a:cxn>
              <a:cxn ang="0">
                <a:pos x="connsiteX3" y="connsiteY3"/>
              </a:cxn>
            </a:cxnLst>
            <a:rect l="l" t="t" r="r" b="b"/>
            <a:pathLst>
              <a:path w="999976" h="1071590">
                <a:moveTo>
                  <a:pt x="0" y="1071590"/>
                </a:moveTo>
                <a:lnTo>
                  <a:pt x="621522" y="0"/>
                </a:lnTo>
                <a:lnTo>
                  <a:pt x="999976" y="492856"/>
                </a:lnTo>
                <a:lnTo>
                  <a:pt x="0" y="1071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等腰三角形 31"/>
          <p:cNvSpPr/>
          <p:nvPr/>
        </p:nvSpPr>
        <p:spPr>
          <a:xfrm rot="962341">
            <a:off x="3898688" y="1624275"/>
            <a:ext cx="777875" cy="461962"/>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 name="connsiteX0" fmla="*/ 0 w 1092640"/>
              <a:gd name="connsiteY0" fmla="*/ 1071590 h 1071590"/>
              <a:gd name="connsiteX1" fmla="*/ 621522 w 1092640"/>
              <a:gd name="connsiteY1" fmla="*/ 0 h 1071590"/>
              <a:gd name="connsiteX2" fmla="*/ 1092640 w 1092640"/>
              <a:gd name="connsiteY2" fmla="*/ 799396 h 1071590"/>
              <a:gd name="connsiteX3" fmla="*/ 0 w 1092640"/>
              <a:gd name="connsiteY3" fmla="*/ 1071590 h 1071590"/>
              <a:gd name="connsiteX0" fmla="*/ 0 w 1092640"/>
              <a:gd name="connsiteY0" fmla="*/ 791871 h 791871"/>
              <a:gd name="connsiteX1" fmla="*/ 744852 w 1092640"/>
              <a:gd name="connsiteY1" fmla="*/ -1 h 791871"/>
              <a:gd name="connsiteX2" fmla="*/ 1092640 w 1092640"/>
              <a:gd name="connsiteY2" fmla="*/ 519677 h 791871"/>
              <a:gd name="connsiteX3" fmla="*/ 0 w 1092640"/>
              <a:gd name="connsiteY3" fmla="*/ 791871 h 791871"/>
              <a:gd name="connsiteX0" fmla="*/ 1 w 1254028"/>
              <a:gd name="connsiteY0" fmla="*/ 706936 h 706935"/>
              <a:gd name="connsiteX1" fmla="*/ 906240 w 1254028"/>
              <a:gd name="connsiteY1" fmla="*/ 1 h 706935"/>
              <a:gd name="connsiteX2" fmla="*/ 1254028 w 1254028"/>
              <a:gd name="connsiteY2" fmla="*/ 519679 h 706935"/>
              <a:gd name="connsiteX3" fmla="*/ 1 w 1254028"/>
              <a:gd name="connsiteY3" fmla="*/ 706936 h 706935"/>
            </a:gdLst>
            <a:ahLst/>
            <a:cxnLst>
              <a:cxn ang="0">
                <a:pos x="connsiteX0" y="connsiteY0"/>
              </a:cxn>
              <a:cxn ang="0">
                <a:pos x="connsiteX1" y="connsiteY1"/>
              </a:cxn>
              <a:cxn ang="0">
                <a:pos x="connsiteX2" y="connsiteY2"/>
              </a:cxn>
              <a:cxn ang="0">
                <a:pos x="connsiteX3" y="connsiteY3"/>
              </a:cxn>
            </a:cxnLst>
            <a:rect l="l" t="t" r="r" b="b"/>
            <a:pathLst>
              <a:path w="1254028" h="706935">
                <a:moveTo>
                  <a:pt x="1" y="706936"/>
                </a:moveTo>
                <a:lnTo>
                  <a:pt x="906240" y="1"/>
                </a:lnTo>
                <a:lnTo>
                  <a:pt x="1254028" y="519679"/>
                </a:lnTo>
                <a:lnTo>
                  <a:pt x="1" y="70693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31"/>
          <p:cNvSpPr/>
          <p:nvPr/>
        </p:nvSpPr>
        <p:spPr>
          <a:xfrm rot="962341">
            <a:off x="3444663" y="1359162"/>
            <a:ext cx="339725" cy="501650"/>
          </a:xfrm>
          <a:custGeom>
            <a:avLst/>
            <a:gdLst>
              <a:gd name="connsiteX0" fmla="*/ 0 w 1243044"/>
              <a:gd name="connsiteY0" fmla="*/ 1071590 h 1071590"/>
              <a:gd name="connsiteX1" fmla="*/ 621522 w 1243044"/>
              <a:gd name="connsiteY1" fmla="*/ 0 h 1071590"/>
              <a:gd name="connsiteX2" fmla="*/ 1243044 w 1243044"/>
              <a:gd name="connsiteY2" fmla="*/ 1071590 h 1071590"/>
              <a:gd name="connsiteX3" fmla="*/ 0 w 1243044"/>
              <a:gd name="connsiteY3" fmla="*/ 1071590 h 1071590"/>
              <a:gd name="connsiteX0" fmla="*/ 0 w 999976"/>
              <a:gd name="connsiteY0" fmla="*/ 1071590 h 1071590"/>
              <a:gd name="connsiteX1" fmla="*/ 621522 w 999976"/>
              <a:gd name="connsiteY1" fmla="*/ 0 h 1071590"/>
              <a:gd name="connsiteX2" fmla="*/ 999976 w 999976"/>
              <a:gd name="connsiteY2" fmla="*/ 492856 h 1071590"/>
              <a:gd name="connsiteX3" fmla="*/ 0 w 999976"/>
              <a:gd name="connsiteY3" fmla="*/ 1071590 h 1071590"/>
              <a:gd name="connsiteX0" fmla="*/ 0 w 1092640"/>
              <a:gd name="connsiteY0" fmla="*/ 1071590 h 1071590"/>
              <a:gd name="connsiteX1" fmla="*/ 621522 w 1092640"/>
              <a:gd name="connsiteY1" fmla="*/ 0 h 1071590"/>
              <a:gd name="connsiteX2" fmla="*/ 1092640 w 1092640"/>
              <a:gd name="connsiteY2" fmla="*/ 799396 h 1071590"/>
              <a:gd name="connsiteX3" fmla="*/ 0 w 1092640"/>
              <a:gd name="connsiteY3" fmla="*/ 1071590 h 1071590"/>
              <a:gd name="connsiteX0" fmla="*/ 0 w 1092640"/>
              <a:gd name="connsiteY0" fmla="*/ 791871 h 791871"/>
              <a:gd name="connsiteX1" fmla="*/ 744852 w 1092640"/>
              <a:gd name="connsiteY1" fmla="*/ -1 h 791871"/>
              <a:gd name="connsiteX2" fmla="*/ 1092640 w 1092640"/>
              <a:gd name="connsiteY2" fmla="*/ 519677 h 791871"/>
              <a:gd name="connsiteX3" fmla="*/ 0 w 1092640"/>
              <a:gd name="connsiteY3" fmla="*/ 791871 h 791871"/>
              <a:gd name="connsiteX0" fmla="*/ 1 w 1254028"/>
              <a:gd name="connsiteY0" fmla="*/ 706936 h 706935"/>
              <a:gd name="connsiteX1" fmla="*/ 906240 w 1254028"/>
              <a:gd name="connsiteY1" fmla="*/ 1 h 706935"/>
              <a:gd name="connsiteX2" fmla="*/ 1254028 w 1254028"/>
              <a:gd name="connsiteY2" fmla="*/ 519679 h 706935"/>
              <a:gd name="connsiteX3" fmla="*/ 1 w 1254028"/>
              <a:gd name="connsiteY3" fmla="*/ 706936 h 706935"/>
              <a:gd name="connsiteX0" fmla="*/ 1 w 752066"/>
              <a:gd name="connsiteY0" fmla="*/ 1016374 h 1016375"/>
              <a:gd name="connsiteX1" fmla="*/ 404278 w 752066"/>
              <a:gd name="connsiteY1" fmla="*/ -1 h 1016375"/>
              <a:gd name="connsiteX2" fmla="*/ 752066 w 752066"/>
              <a:gd name="connsiteY2" fmla="*/ 519677 h 1016375"/>
              <a:gd name="connsiteX3" fmla="*/ 1 w 752066"/>
              <a:gd name="connsiteY3" fmla="*/ 1016374 h 1016375"/>
              <a:gd name="connsiteX0" fmla="*/ 56784 w 808849"/>
              <a:gd name="connsiteY0" fmla="*/ 1055400 h 1055399"/>
              <a:gd name="connsiteX1" fmla="*/ 0 w 808849"/>
              <a:gd name="connsiteY1" fmla="*/ 1 h 1055399"/>
              <a:gd name="connsiteX2" fmla="*/ 808849 w 808849"/>
              <a:gd name="connsiteY2" fmla="*/ 558703 h 1055399"/>
              <a:gd name="connsiteX3" fmla="*/ 56784 w 808849"/>
              <a:gd name="connsiteY3" fmla="*/ 1055400 h 1055399"/>
              <a:gd name="connsiteX0" fmla="*/ 56784 w 400017"/>
              <a:gd name="connsiteY0" fmla="*/ 1055398 h 1055399"/>
              <a:gd name="connsiteX1" fmla="*/ 0 w 400017"/>
              <a:gd name="connsiteY1" fmla="*/ -1 h 1055399"/>
              <a:gd name="connsiteX2" fmla="*/ 400017 w 400017"/>
              <a:gd name="connsiteY2" fmla="*/ 320903 h 1055399"/>
              <a:gd name="connsiteX3" fmla="*/ 56784 w 400017"/>
              <a:gd name="connsiteY3" fmla="*/ 1055398 h 1055399"/>
              <a:gd name="connsiteX0" fmla="*/ 468575 w 811808"/>
              <a:gd name="connsiteY0" fmla="*/ 734495 h 734494"/>
              <a:gd name="connsiteX1" fmla="*/ 0 w 811808"/>
              <a:gd name="connsiteY1" fmla="*/ 73278 h 734494"/>
              <a:gd name="connsiteX2" fmla="*/ 811808 w 811808"/>
              <a:gd name="connsiteY2" fmla="*/ 0 h 734494"/>
              <a:gd name="connsiteX3" fmla="*/ 468575 w 811808"/>
              <a:gd name="connsiteY3" fmla="*/ 734495 h 734494"/>
              <a:gd name="connsiteX0" fmla="*/ 468575 w 546206"/>
              <a:gd name="connsiteY0" fmla="*/ 768694 h 768694"/>
              <a:gd name="connsiteX1" fmla="*/ 0 w 546206"/>
              <a:gd name="connsiteY1" fmla="*/ 107477 h 768694"/>
              <a:gd name="connsiteX2" fmla="*/ 546206 w 546206"/>
              <a:gd name="connsiteY2" fmla="*/ 0 h 768694"/>
              <a:gd name="connsiteX3" fmla="*/ 468575 w 546206"/>
              <a:gd name="connsiteY3" fmla="*/ 768694 h 768694"/>
            </a:gdLst>
            <a:ahLst/>
            <a:cxnLst>
              <a:cxn ang="0">
                <a:pos x="connsiteX0" y="connsiteY0"/>
              </a:cxn>
              <a:cxn ang="0">
                <a:pos x="connsiteX1" y="connsiteY1"/>
              </a:cxn>
              <a:cxn ang="0">
                <a:pos x="connsiteX2" y="connsiteY2"/>
              </a:cxn>
              <a:cxn ang="0">
                <a:pos x="connsiteX3" y="connsiteY3"/>
              </a:cxn>
            </a:cxnLst>
            <a:rect l="l" t="t" r="r" b="b"/>
            <a:pathLst>
              <a:path w="546206" h="768694">
                <a:moveTo>
                  <a:pt x="468575" y="768694"/>
                </a:moveTo>
                <a:lnTo>
                  <a:pt x="0" y="107477"/>
                </a:lnTo>
                <a:lnTo>
                  <a:pt x="546206" y="0"/>
                </a:lnTo>
                <a:lnTo>
                  <a:pt x="468575" y="76869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20"/>
          <p:cNvSpPr txBox="1">
            <a:spLocks noChangeArrowheads="1"/>
          </p:cNvSpPr>
          <p:nvPr/>
        </p:nvSpPr>
        <p:spPr bwMode="auto">
          <a:xfrm>
            <a:off x="1384788" y="3525168"/>
            <a:ext cx="29813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6000" b="1" dirty="0">
                <a:solidFill>
                  <a:schemeClr val="accent1"/>
                </a:solidFill>
              </a:rPr>
              <a:t>01</a:t>
            </a:r>
            <a:endParaRPr lang="zh-CN" altLang="en-US" sz="6000" b="1" dirty="0">
              <a:solidFill>
                <a:schemeClr val="accent1"/>
              </a:solidFill>
            </a:endParaRPr>
          </a:p>
        </p:txBody>
      </p:sp>
      <p:sp>
        <p:nvSpPr>
          <p:cNvPr id="18" name="文本框 20"/>
          <p:cNvSpPr txBox="1">
            <a:spLocks noChangeArrowheads="1"/>
          </p:cNvSpPr>
          <p:nvPr/>
        </p:nvSpPr>
        <p:spPr bwMode="auto">
          <a:xfrm>
            <a:off x="1302900" y="2835550"/>
            <a:ext cx="29813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5400" b="1" dirty="0">
                <a:solidFill>
                  <a:schemeClr val="accent1"/>
                </a:solidFill>
              </a:rPr>
              <a:t>Part</a:t>
            </a:r>
            <a:endParaRPr lang="zh-CN" altLang="en-US" sz="5400" b="1" dirty="0">
              <a:solidFill>
                <a:schemeClr val="accent1"/>
              </a:solidFill>
            </a:endParaRPr>
          </a:p>
        </p:txBody>
      </p:sp>
      <p:grpSp>
        <p:nvGrpSpPr>
          <p:cNvPr id="19" name="组合 18"/>
          <p:cNvGrpSpPr/>
          <p:nvPr/>
        </p:nvGrpSpPr>
        <p:grpSpPr>
          <a:xfrm>
            <a:off x="5846836" y="3355946"/>
            <a:ext cx="4469016" cy="584775"/>
            <a:chOff x="7047666" y="1942356"/>
            <a:chExt cx="4469016" cy="584775"/>
          </a:xfrm>
        </p:grpSpPr>
        <p:grpSp>
          <p:nvGrpSpPr>
            <p:cNvPr id="20" name="组合 19"/>
            <p:cNvGrpSpPr/>
            <p:nvPr/>
          </p:nvGrpSpPr>
          <p:grpSpPr>
            <a:xfrm>
              <a:off x="7047666" y="1942356"/>
              <a:ext cx="551542" cy="584775"/>
              <a:chOff x="4519974" y="1762722"/>
              <a:chExt cx="551542" cy="584775"/>
            </a:xfrm>
          </p:grpSpPr>
          <p:sp>
            <p:nvSpPr>
              <p:cNvPr id="22" name="圆角矩形 21"/>
              <p:cNvSpPr/>
              <p:nvPr/>
            </p:nvSpPr>
            <p:spPr>
              <a:xfrm>
                <a:off x="4519974" y="1830139"/>
                <a:ext cx="551542" cy="449943"/>
              </a:xfrm>
              <a:prstGeom prst="roundRect">
                <a:avLst/>
              </a:prstGeom>
              <a:solidFill>
                <a:schemeClr val="accent2">
                  <a:lumMod val="75000"/>
                </a:schemeClr>
              </a:solidFill>
              <a:ln>
                <a:noFill/>
              </a:ln>
              <a:effectLst>
                <a:outerShdw blurRad="88900" dist="50800" dir="5400000" sx="97000" sy="97000" algn="ctr" rotWithShape="0">
                  <a:srgbClr val="00000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576775" y="1762722"/>
                <a:ext cx="425116" cy="584775"/>
              </a:xfrm>
              <a:prstGeom prst="rect">
                <a:avLst/>
              </a:prstGeom>
              <a:noFill/>
            </p:spPr>
            <p:txBody>
              <a:bodyPr wrap="none" rtlCol="0">
                <a:spAutoFit/>
              </a:bodyPr>
              <a:lstStyle/>
              <a:p>
                <a:r>
                  <a:rPr lang="en-US" altLang="zh-CN" sz="3200" dirty="0">
                    <a:solidFill>
                      <a:schemeClr val="bg1"/>
                    </a:solidFill>
                    <a:latin typeface="+mj-ea"/>
                    <a:ea typeface="+mj-ea"/>
                  </a:rPr>
                  <a:t>1</a:t>
                </a:r>
                <a:endParaRPr lang="zh-CN" altLang="en-US" sz="3200" dirty="0">
                  <a:solidFill>
                    <a:schemeClr val="bg1"/>
                  </a:solidFill>
                  <a:latin typeface="+mj-ea"/>
                  <a:ea typeface="+mj-ea"/>
                </a:endParaRPr>
              </a:p>
            </p:txBody>
          </p:sp>
        </p:grpSp>
        <p:sp>
          <p:nvSpPr>
            <p:cNvPr id="21" name="圆角矩形 20"/>
            <p:cNvSpPr/>
            <p:nvPr/>
          </p:nvSpPr>
          <p:spPr>
            <a:xfrm>
              <a:off x="7845950" y="2009773"/>
              <a:ext cx="3670732" cy="449943"/>
            </a:xfrm>
            <a:prstGeom prst="roundRect">
              <a:avLst/>
            </a:prstGeom>
            <a:solidFill>
              <a:schemeClr val="accent1">
                <a:lumMod val="75000"/>
              </a:schemeClr>
            </a:solidFill>
            <a:ln>
              <a:noFill/>
            </a:ln>
            <a:effectLst>
              <a:outerShdw blurRad="88900" dist="50800" dir="5400000" sx="97000" sy="97000" algn="ctr" rotWithShape="0">
                <a:srgbClr val="00000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综合实验总结</a:t>
              </a:r>
              <a:endParaRPr lang="en-US" altLang="zh-CN" sz="2800"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10</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5" name="矩形 4"/>
          <p:cNvSpPr/>
          <p:nvPr/>
        </p:nvSpPr>
        <p:spPr>
          <a:xfrm>
            <a:off x="1050619" y="1715682"/>
            <a:ext cx="10005308" cy="1815882"/>
          </a:xfrm>
          <a:prstGeom prst="rect">
            <a:avLst/>
          </a:prstGeom>
        </p:spPr>
        <p:txBody>
          <a:bodyPr wrap="square">
            <a:spAutoFit/>
          </a:bodyPr>
          <a:lstStyle/>
          <a:p>
            <a:pPr eaLnBrk="1" fontAlgn="auto" hangingPunct="1">
              <a:spcBef>
                <a:spcPts val="0"/>
              </a:spcBef>
              <a:spcAft>
                <a:spcPts val="0"/>
              </a:spcAft>
              <a:defRPr/>
            </a:pPr>
            <a:r>
              <a:rPr lang="en-US" altLang="zh-CN" sz="2800" dirty="0"/>
              <a:t>5</a:t>
            </a:r>
            <a:r>
              <a:rPr lang="zh-CN" altLang="en-US" sz="2800" dirty="0"/>
              <a:t>、进度计划与控制</a:t>
            </a:r>
            <a:endParaRPr lang="en-US" altLang="zh-CN" sz="2800" dirty="0"/>
          </a:p>
          <a:p>
            <a:pPr eaLnBrk="1" fontAlgn="auto" hangingPunct="1">
              <a:spcBef>
                <a:spcPts val="0"/>
              </a:spcBef>
              <a:spcAft>
                <a:spcPts val="0"/>
              </a:spcAft>
              <a:defRPr/>
            </a:pPr>
            <a:r>
              <a:rPr lang="en-US" altLang="zh-CN" sz="2800" dirty="0"/>
              <a:t>	</a:t>
            </a:r>
            <a:r>
              <a:rPr lang="zh-CN" altLang="en-US" sz="2800" dirty="0"/>
              <a:t>每周的开始时，对本周工作进行细化的计划，并对下周工作进行粗化的计划。在本周的最后，对本周的实际工作时间进行统计和记录，更新</a:t>
            </a:r>
            <a:r>
              <a:rPr lang="en-US" altLang="zh-CN" sz="2800" dirty="0" err="1"/>
              <a:t>mpp</a:t>
            </a:r>
            <a:r>
              <a:rPr lang="zh-CN" altLang="en-US" sz="2800" dirty="0"/>
              <a:t>文件。</a:t>
            </a:r>
            <a:endParaRPr lang="zh-CN" altLang="zh-CN" dirty="0"/>
          </a:p>
        </p:txBody>
      </p:sp>
      <p:sp>
        <p:nvSpPr>
          <p:cNvPr id="9" name="矩形 8"/>
          <p:cNvSpPr/>
          <p:nvPr/>
        </p:nvSpPr>
        <p:spPr>
          <a:xfrm>
            <a:off x="1050619" y="4098664"/>
            <a:ext cx="10005308" cy="2246769"/>
          </a:xfrm>
          <a:prstGeom prst="rect">
            <a:avLst/>
          </a:prstGeom>
        </p:spPr>
        <p:txBody>
          <a:bodyPr wrap="square">
            <a:spAutoFit/>
          </a:bodyPr>
          <a:lstStyle/>
          <a:p>
            <a:pPr eaLnBrk="1" fontAlgn="auto" hangingPunct="1">
              <a:spcBef>
                <a:spcPts val="0"/>
              </a:spcBef>
              <a:spcAft>
                <a:spcPts val="0"/>
              </a:spcAft>
              <a:defRPr/>
            </a:pPr>
            <a:r>
              <a:rPr lang="en-US" altLang="zh-CN" sz="2800" dirty="0"/>
              <a:t>6</a:t>
            </a:r>
            <a:r>
              <a:rPr lang="zh-CN" altLang="en-US" sz="2800" dirty="0"/>
              <a:t>、配置管理</a:t>
            </a:r>
            <a:endParaRPr lang="en-US" altLang="zh-CN" sz="2800" dirty="0"/>
          </a:p>
          <a:p>
            <a:pPr eaLnBrk="1" fontAlgn="auto" hangingPunct="1">
              <a:spcBef>
                <a:spcPts val="0"/>
              </a:spcBef>
              <a:spcAft>
                <a:spcPts val="0"/>
              </a:spcAft>
              <a:defRPr/>
            </a:pPr>
            <a:r>
              <a:rPr lang="en-US" altLang="zh-CN" sz="2800" dirty="0"/>
              <a:t>	</a:t>
            </a:r>
            <a:r>
              <a:rPr lang="zh-CN" altLang="en-US" sz="2800" dirty="0"/>
              <a:t>由于网络等其他原因，常常发生提交人可能并不是文档的编写人，对于这一问题我们有两个办法。</a:t>
            </a:r>
          </a:p>
          <a:p>
            <a:pPr eaLnBrk="1" fontAlgn="auto" hangingPunct="1">
              <a:spcBef>
                <a:spcPts val="0"/>
              </a:spcBef>
              <a:spcAft>
                <a:spcPts val="0"/>
              </a:spcAft>
              <a:defRPr/>
            </a:pPr>
            <a:r>
              <a:rPr lang="zh-CN" altLang="en-US" sz="2800" dirty="0"/>
              <a:t>（</a:t>
            </a:r>
            <a:r>
              <a:rPr lang="en-US" altLang="zh-CN" sz="2800" dirty="0"/>
              <a:t>1</a:t>
            </a:r>
            <a:r>
              <a:rPr lang="zh-CN" altLang="en-US" sz="2800" dirty="0"/>
              <a:t>）通过在文档中添加编写人的记录表格</a:t>
            </a:r>
          </a:p>
          <a:p>
            <a:pPr eaLnBrk="1" fontAlgn="auto" hangingPunct="1">
              <a:spcBef>
                <a:spcPts val="0"/>
              </a:spcBef>
              <a:spcAft>
                <a:spcPts val="0"/>
              </a:spcAft>
              <a:defRPr/>
            </a:pPr>
            <a:r>
              <a:rPr lang="zh-CN" altLang="en-US" sz="2800" dirty="0"/>
              <a:t>（</a:t>
            </a:r>
            <a:r>
              <a:rPr lang="en-US" altLang="zh-CN" sz="2800" dirty="0"/>
              <a:t>2</a:t>
            </a:r>
            <a:r>
              <a:rPr lang="zh-CN" altLang="en-US" sz="2800" dirty="0"/>
              <a:t>）通过在工作日志中记录编写的文档及次数</a:t>
            </a:r>
          </a:p>
        </p:txBody>
      </p:sp>
    </p:spTree>
    <p:extLst>
      <p:ext uri="{BB962C8B-B14F-4D97-AF65-F5344CB8AC3E}">
        <p14:creationId xmlns:p14="http://schemas.microsoft.com/office/powerpoint/2010/main" val="3113275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10</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5" name="矩形 4"/>
          <p:cNvSpPr/>
          <p:nvPr/>
        </p:nvSpPr>
        <p:spPr>
          <a:xfrm>
            <a:off x="1050619" y="1715682"/>
            <a:ext cx="10005308" cy="2677656"/>
          </a:xfrm>
          <a:prstGeom prst="rect">
            <a:avLst/>
          </a:prstGeom>
        </p:spPr>
        <p:txBody>
          <a:bodyPr wrap="square">
            <a:spAutoFit/>
          </a:bodyPr>
          <a:lstStyle/>
          <a:p>
            <a:pPr eaLnBrk="1" fontAlgn="auto" hangingPunct="1">
              <a:spcBef>
                <a:spcPts val="0"/>
              </a:spcBef>
              <a:spcAft>
                <a:spcPts val="0"/>
              </a:spcAft>
              <a:defRPr/>
            </a:pPr>
            <a:r>
              <a:rPr lang="en-US" altLang="zh-CN" sz="2800" dirty="0"/>
              <a:t>7</a:t>
            </a:r>
            <a:r>
              <a:rPr lang="zh-CN" altLang="en-US" sz="2800" dirty="0"/>
              <a:t>、工作量估计与统计分析</a:t>
            </a:r>
            <a:endParaRPr lang="en-US" altLang="zh-CN" sz="2800" dirty="0"/>
          </a:p>
          <a:p>
            <a:pPr eaLnBrk="1" fontAlgn="auto" hangingPunct="1">
              <a:spcBef>
                <a:spcPts val="0"/>
              </a:spcBef>
              <a:spcAft>
                <a:spcPts val="0"/>
              </a:spcAft>
              <a:defRPr/>
            </a:pPr>
            <a:r>
              <a:rPr lang="zh-CN" altLang="en-US" sz="2800" dirty="0"/>
              <a:t>（</a:t>
            </a:r>
            <a:r>
              <a:rPr lang="en-US" altLang="zh-CN" sz="2800" dirty="0"/>
              <a:t>1</a:t>
            </a:r>
            <a:r>
              <a:rPr lang="zh-CN" altLang="en-US" sz="2800" dirty="0"/>
              <a:t>）在实验最初就要树立统计的意识，由于最初统计比较粗，导致后期分析的时候数据不全。</a:t>
            </a:r>
          </a:p>
          <a:p>
            <a:pPr eaLnBrk="1" fontAlgn="auto" hangingPunct="1">
              <a:spcBef>
                <a:spcPts val="0"/>
              </a:spcBef>
              <a:spcAft>
                <a:spcPts val="0"/>
              </a:spcAft>
              <a:defRPr/>
            </a:pPr>
            <a:r>
              <a:rPr lang="zh-CN" altLang="en-US" sz="2800" dirty="0"/>
              <a:t>（</a:t>
            </a:r>
            <a:r>
              <a:rPr lang="en-US" altLang="zh-CN" sz="2800" dirty="0"/>
              <a:t>2</a:t>
            </a:r>
            <a:r>
              <a:rPr lang="zh-CN" altLang="en-US" sz="2800" dirty="0"/>
              <a:t>）统计要统一标准，由于我们组是采取充分相信队友的模式，所以对于工作量的统计需要统一的数量级，比如小时或半小时的整数倍。</a:t>
            </a:r>
          </a:p>
        </p:txBody>
      </p:sp>
    </p:spTree>
    <p:extLst>
      <p:ext uri="{BB962C8B-B14F-4D97-AF65-F5344CB8AC3E}">
        <p14:creationId xmlns:p14="http://schemas.microsoft.com/office/powerpoint/2010/main" val="52481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4</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5" name="矩形 4"/>
          <p:cNvSpPr/>
          <p:nvPr/>
        </p:nvSpPr>
        <p:spPr>
          <a:xfrm>
            <a:off x="1125385" y="1885438"/>
            <a:ext cx="10336942" cy="3108543"/>
          </a:xfrm>
          <a:prstGeom prst="rect">
            <a:avLst/>
          </a:prstGeom>
        </p:spPr>
        <p:txBody>
          <a:bodyPr wrap="square">
            <a:spAutoFit/>
          </a:bodyPr>
          <a:lstStyle/>
          <a:p>
            <a:pPr eaLnBrk="1" fontAlgn="auto" hangingPunct="1">
              <a:spcBef>
                <a:spcPts val="0"/>
              </a:spcBef>
              <a:spcAft>
                <a:spcPts val="0"/>
              </a:spcAft>
              <a:defRPr/>
            </a:pPr>
            <a:r>
              <a:rPr lang="zh-CN" altLang="en-US" sz="2800" dirty="0"/>
              <a:t>结论与建议：</a:t>
            </a:r>
            <a:endParaRPr lang="en-US" altLang="zh-CN" sz="2800" dirty="0"/>
          </a:p>
          <a:p>
            <a:pPr eaLnBrk="1" fontAlgn="auto" hangingPunct="1">
              <a:spcBef>
                <a:spcPts val="0"/>
              </a:spcBef>
              <a:spcAft>
                <a:spcPts val="0"/>
              </a:spcAft>
              <a:defRPr/>
            </a:pPr>
            <a:r>
              <a:rPr lang="en-US" altLang="zh-CN" sz="2800" dirty="0"/>
              <a:t>	</a:t>
            </a:r>
            <a:r>
              <a:rPr lang="zh-CN" altLang="zh-CN" sz="2800" dirty="0"/>
              <a:t>课程设计比较新颖，理论和实践相互结合，而且除了编程之外，还有一些评审和讨论的环节，让学生更加地了解软件工程过程中的各个阶段，并且亲身的体验，非常有意义。因为刚开始做的时候感觉很困难，不知道怎样做，所以建议老师可以在课堂上多讲一些内容，把需要课下做的内容讲清楚，这样应该会在课程最开始能更好的进入状态。</a:t>
            </a:r>
            <a:endParaRPr lang="zh-CN" altLang="en-US" sz="4000" dirty="0"/>
          </a:p>
        </p:txBody>
      </p:sp>
    </p:spTree>
    <p:extLst>
      <p:ext uri="{BB962C8B-B14F-4D97-AF65-F5344CB8AC3E}">
        <p14:creationId xmlns:p14="http://schemas.microsoft.com/office/powerpoint/2010/main" val="3709479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4202133" y="496975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模板下载：</a:t>
            </a:r>
            <a:r>
              <a:rPr kumimoji="0" lang="en-US" altLang="zh-CN" sz="100" b="0" i="0" u="none" strike="noStrike" kern="0" cap="none" spc="0" normalizeH="0" baseline="0" noProof="0" dirty="0">
                <a:ln>
                  <a:noFill/>
                </a:ln>
                <a:solidFill>
                  <a:schemeClr val="bg1">
                    <a:lumMod val="95000"/>
                  </a:schemeClr>
                </a:solidFill>
                <a:effectLst/>
                <a:uLnTx/>
                <a:uFillTx/>
              </a:rPr>
              <a:t>www.1ppt.com/moban/     </a:t>
            </a:r>
            <a:r>
              <a:rPr kumimoji="0" lang="zh-CN" altLang="en-US" sz="100" b="0" i="0" u="none" strike="noStrike" kern="0" cap="none" spc="0" normalizeH="0" baseline="0" noProof="0" dirty="0">
                <a:ln>
                  <a:noFill/>
                </a:ln>
                <a:solidFill>
                  <a:schemeClr val="bg1">
                    <a:lumMod val="95000"/>
                  </a:schemeClr>
                </a:solidFill>
                <a:effectLst/>
                <a:uLnTx/>
                <a:uFillTx/>
              </a:rPr>
              <a:t>行业</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节日</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www.1ppt.com/jieri/           PPT</a:t>
            </a:r>
            <a:r>
              <a:rPr kumimoji="0" lang="zh-CN" altLang="en-US" sz="100" b="0" i="0" u="none" strike="noStrike" kern="0" cap="none" spc="0" normalizeH="0" baseline="0" noProof="0" dirty="0">
                <a:ln>
                  <a:noFill/>
                </a:ln>
                <a:solidFill>
                  <a:schemeClr val="bg1">
                    <a:lumMod val="95000"/>
                  </a:schemeClr>
                </a:solidFill>
                <a:effectLst/>
                <a:uLnTx/>
                <a:uFillTx/>
              </a:rPr>
              <a:t>素材下载：</a:t>
            </a:r>
            <a:r>
              <a:rPr kumimoji="0" lang="en-US" altLang="zh-CN" sz="100" b="0" i="0" u="none" strike="noStrike" kern="0" cap="none" spc="0" normalizeH="0" baseline="0" noProof="0" dirty="0">
                <a:ln>
                  <a:noFill/>
                </a:ln>
                <a:solidFill>
                  <a:schemeClr val="bg1">
                    <a:lumMod val="9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背景图片：</a:t>
            </a:r>
            <a:r>
              <a:rPr kumimoji="0" lang="en-US" altLang="zh-CN" sz="100" b="0" i="0" u="none" strike="noStrike" kern="0" cap="none" spc="0" normalizeH="0" baseline="0" noProof="0" dirty="0">
                <a:ln>
                  <a:noFill/>
                </a:ln>
                <a:solidFill>
                  <a:schemeClr val="bg1">
                    <a:lumMod val="95000"/>
                  </a:schemeClr>
                </a:solidFill>
                <a:effectLst/>
                <a:uLnTx/>
                <a:uFillTx/>
              </a:rPr>
              <a:t>www.1ppt.com/beijing/      PPT</a:t>
            </a:r>
            <a:r>
              <a:rPr kumimoji="0" lang="zh-CN" altLang="en-US" sz="100" b="0" i="0" u="none" strike="noStrike" kern="0" cap="none" spc="0" normalizeH="0" baseline="0" noProof="0" dirty="0">
                <a:ln>
                  <a:noFill/>
                </a:ln>
                <a:solidFill>
                  <a:schemeClr val="bg1">
                    <a:lumMod val="95000"/>
                  </a:schemeClr>
                </a:solidFill>
                <a:effectLst/>
                <a:uLnTx/>
                <a:uFillTx/>
              </a:rPr>
              <a:t>图表下载：</a:t>
            </a:r>
            <a:r>
              <a:rPr kumimoji="0" lang="en-US" altLang="zh-CN" sz="100" b="0" i="0" u="none" strike="noStrike" kern="0" cap="none" spc="0" normalizeH="0" baseline="0" noProof="0" dirty="0">
                <a:ln>
                  <a:noFill/>
                </a:ln>
                <a:solidFill>
                  <a:schemeClr val="bg1">
                    <a:lumMod val="9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优秀</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a:t>
            </a:r>
            <a:r>
              <a:rPr kumimoji="0" lang="en-US" altLang="zh-CN" sz="100" b="0" i="0" u="none" strike="noStrike" kern="0" cap="none" spc="0" normalizeH="0" baseline="0" noProof="0" dirty="0">
                <a:ln>
                  <a:noFill/>
                </a:ln>
                <a:solidFill>
                  <a:schemeClr val="bg1">
                    <a:lumMod val="95000"/>
                  </a:schemeClr>
                </a:solidFill>
                <a:effectLst/>
                <a:uLnTx/>
                <a:uFillTx/>
              </a:rPr>
              <a:t>www.1ppt.com/xiazai/        PPT</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Word</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www.1ppt.com/word/              Excel</a:t>
            </a:r>
            <a:r>
              <a:rPr kumimoji="0" lang="zh-CN" altLang="en-US" sz="100" b="0" i="0" u="none" strike="noStrike" kern="0" cap="none" spc="0" normalizeH="0" baseline="0" noProof="0" dirty="0">
                <a:ln>
                  <a:noFill/>
                </a:ln>
                <a:solidFill>
                  <a:schemeClr val="bg1">
                    <a:lumMod val="95000"/>
                  </a:schemeClr>
                </a:solidFill>
                <a:effectLst/>
                <a:uLnTx/>
                <a:uFillTx/>
              </a:rPr>
              <a:t>教程：</a:t>
            </a:r>
            <a:r>
              <a:rPr kumimoji="0" lang="en-US" altLang="zh-CN" sz="100" b="0" i="0" u="none" strike="noStrike" kern="0" cap="none" spc="0" normalizeH="0" baseline="0" noProof="0" dirty="0">
                <a:ln>
                  <a:noFill/>
                </a:ln>
                <a:solidFill>
                  <a:schemeClr val="bg1">
                    <a:lumMod val="9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资料下载：</a:t>
            </a:r>
            <a:r>
              <a:rPr kumimoji="0" lang="en-US" altLang="zh-CN" sz="100" b="0" i="0" u="none" strike="noStrike" kern="0" cap="none" spc="0" normalizeH="0" baseline="0" noProof="0" dirty="0">
                <a:ln>
                  <a:noFill/>
                </a:ln>
                <a:solidFill>
                  <a:schemeClr val="bg1">
                    <a:lumMod val="95000"/>
                  </a:schemeClr>
                </a:solidFill>
                <a:effectLst/>
                <a:uLnTx/>
                <a:uFillTx/>
              </a:rPr>
              <a:t>www.1ppt.com/ziliao/                PPT</a:t>
            </a:r>
            <a:r>
              <a:rPr kumimoji="0" lang="zh-CN" altLang="en-US" sz="100" b="0" i="0" u="none" strike="noStrike" kern="0" cap="none" spc="0" normalizeH="0" baseline="0" noProof="0" dirty="0">
                <a:ln>
                  <a:noFill/>
                </a:ln>
                <a:solidFill>
                  <a:schemeClr val="bg1">
                    <a:lumMod val="95000"/>
                  </a:schemeClr>
                </a:solidFill>
                <a:effectLst/>
                <a:uLnTx/>
                <a:uFillTx/>
              </a:rPr>
              <a:t>课件下载：</a:t>
            </a:r>
            <a:r>
              <a:rPr kumimoji="0" lang="en-US" altLang="zh-CN" sz="100" b="0" i="0" u="none" strike="noStrike" kern="0" cap="none" spc="0" normalizeH="0" baseline="0" noProof="0" dirty="0">
                <a:ln>
                  <a:noFill/>
                </a:ln>
                <a:solidFill>
                  <a:schemeClr val="bg1">
                    <a:lumMod val="9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范文下载：</a:t>
            </a:r>
            <a:r>
              <a:rPr kumimoji="0" lang="en-US" altLang="zh-CN" sz="100" b="0" i="0" u="none" strike="noStrike" kern="0" cap="none" spc="0" normalizeH="0" baseline="0" noProof="0" dirty="0">
                <a:ln>
                  <a:noFill/>
                </a:ln>
                <a:solidFill>
                  <a:schemeClr val="bg1">
                    <a:lumMod val="95000"/>
                  </a:schemeClr>
                </a:solidFill>
                <a:effectLst/>
                <a:uLnTx/>
                <a:uFillTx/>
              </a:rPr>
              <a:t>www.1ppt.com/fanwen/             </a:t>
            </a:r>
            <a:r>
              <a:rPr kumimoji="0" lang="zh-CN" altLang="en-US" sz="100" b="0" i="0" u="none" strike="noStrike" kern="0" cap="none" spc="0" normalizeH="0" baseline="0" noProof="0" dirty="0">
                <a:ln>
                  <a:noFill/>
                </a:ln>
                <a:solidFill>
                  <a:schemeClr val="bg1">
                    <a:lumMod val="95000"/>
                  </a:schemeClr>
                </a:solidFill>
                <a:effectLst/>
                <a:uLnTx/>
                <a:uFillTx/>
              </a:rPr>
              <a:t>试卷下载：</a:t>
            </a:r>
            <a:r>
              <a:rPr kumimoji="0" lang="en-US" altLang="zh-CN" sz="100" b="0" i="0" u="none" strike="noStrike" kern="0" cap="none" spc="0" normalizeH="0" baseline="0" noProof="0" dirty="0">
                <a:ln>
                  <a:noFill/>
                </a:ln>
                <a:solidFill>
                  <a:schemeClr val="bg1">
                    <a:lumMod val="9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教案下载：</a:t>
            </a:r>
            <a:r>
              <a:rPr kumimoji="0" lang="en-US" altLang="zh-CN" sz="100" b="0" i="0" u="none" strike="noStrike" kern="0" cap="none" spc="0" normalizeH="0" baseline="0" noProof="0" dirty="0">
                <a:ln>
                  <a:noFill/>
                </a:ln>
                <a:solidFill>
                  <a:schemeClr val="bg1">
                    <a:lumMod val="95000"/>
                  </a:schemeClr>
                </a:solidFill>
                <a:effectLst/>
                <a:uLnTx/>
                <a:uFillTx/>
              </a:rPr>
              <a:t>www.1ppt.com/jiaoan/        PPT</a:t>
            </a:r>
            <a:r>
              <a:rPr kumimoji="0" lang="zh-CN" altLang="en-US" sz="100" b="0" i="0" u="none" strike="noStrike" kern="0" cap="none" spc="0" normalizeH="0" baseline="0" noProof="0" dirty="0">
                <a:ln>
                  <a:noFill/>
                </a:ln>
                <a:solidFill>
                  <a:schemeClr val="bg1">
                    <a:lumMod val="95000"/>
                  </a:schemeClr>
                </a:solidFill>
                <a:effectLst/>
                <a:uLnTx/>
                <a:uFillTx/>
              </a:rPr>
              <a:t>论坛：</a:t>
            </a:r>
            <a:r>
              <a:rPr kumimoji="0" lang="en-US" altLang="zh-CN" sz="100" b="0" i="0" u="none" strike="noStrike" kern="0" cap="none" spc="0" normalizeH="0" baseline="0" noProof="0" dirty="0">
                <a:ln>
                  <a:noFill/>
                </a:ln>
                <a:solidFill>
                  <a:schemeClr val="bg1">
                    <a:lumMod val="95000"/>
                  </a:schemeClr>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 </a:t>
            </a:r>
            <a:endParaRPr kumimoji="0" lang="zh-CN" altLang="en-US" sz="100" b="0" i="0" u="none" strike="noStrike" kern="0" cap="none" spc="0" normalizeH="0" baseline="0" noProof="0" dirty="0">
              <a:ln>
                <a:noFill/>
              </a:ln>
              <a:solidFill>
                <a:schemeClr val="bg1">
                  <a:lumMod val="95000"/>
                </a:schemeClr>
              </a:solidFill>
              <a:effectLst/>
              <a:uLnTx/>
              <a:uFillTx/>
            </a:endParaRPr>
          </a:p>
        </p:txBody>
      </p:sp>
      <p:grpSp>
        <p:nvGrpSpPr>
          <p:cNvPr id="24" name="组合 23"/>
          <p:cNvGrpSpPr/>
          <p:nvPr/>
        </p:nvGrpSpPr>
        <p:grpSpPr>
          <a:xfrm>
            <a:off x="3783117" y="952115"/>
            <a:ext cx="4951451" cy="4951450"/>
            <a:chOff x="4165600" y="1852139"/>
            <a:chExt cx="2902858" cy="2902858"/>
          </a:xfrm>
        </p:grpSpPr>
        <p:sp>
          <p:nvSpPr>
            <p:cNvPr id="28" name="圆角矩形 27"/>
            <p:cNvSpPr/>
            <p:nvPr/>
          </p:nvSpPr>
          <p:spPr>
            <a:xfrm>
              <a:off x="4165600" y="1852139"/>
              <a:ext cx="2902858" cy="2902858"/>
            </a:xfrm>
            <a:prstGeom prst="roundRect">
              <a:avLst>
                <a:gd name="adj" fmla="val 18269"/>
              </a:avLst>
            </a:prstGeom>
            <a:gradFill>
              <a:gsLst>
                <a:gs pos="100000">
                  <a:schemeClr val="bg1"/>
                </a:gs>
                <a:gs pos="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469900" dist="1524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4321814" y="2008353"/>
              <a:ext cx="2590430" cy="2590430"/>
            </a:xfrm>
            <a:prstGeom prst="roundRect">
              <a:avLst>
                <a:gd name="adj" fmla="val 18269"/>
              </a:avLst>
            </a:prstGeom>
            <a:gradFill>
              <a:gsLst>
                <a:gs pos="100000">
                  <a:schemeClr val="bg1"/>
                </a:gs>
                <a:gs pos="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圆角矩形 34"/>
          <p:cNvSpPr/>
          <p:nvPr/>
        </p:nvSpPr>
        <p:spPr>
          <a:xfrm>
            <a:off x="5060575" y="316971"/>
            <a:ext cx="990611" cy="901603"/>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731553" y="1150472"/>
            <a:ext cx="990611" cy="901603"/>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1449275" y="4849336"/>
            <a:ext cx="990611" cy="901603"/>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8862468" y="3831286"/>
            <a:ext cx="495304" cy="450801"/>
          </a:xfrm>
          <a:prstGeom prst="roundRect">
            <a:avLst>
              <a:gd name="adj" fmla="val 7741"/>
            </a:avLst>
          </a:prstGeom>
          <a:solidFill>
            <a:schemeClr val="bg1">
              <a:lumMod val="9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6439415" y="5462132"/>
            <a:ext cx="441613" cy="401934"/>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8429631" y="4683241"/>
            <a:ext cx="441613" cy="401934"/>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7934327" y="5580947"/>
            <a:ext cx="495304" cy="450801"/>
          </a:xfrm>
          <a:prstGeom prst="roundRect">
            <a:avLst>
              <a:gd name="adj" fmla="val 7741"/>
            </a:avLst>
          </a:prstGeom>
          <a:solidFill>
            <a:schemeClr val="bg1">
              <a:lumMod val="9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9533531" y="4884208"/>
            <a:ext cx="441613" cy="401934"/>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3554271" y="3761356"/>
            <a:ext cx="495304" cy="450801"/>
          </a:xfrm>
          <a:prstGeom prst="roundRect">
            <a:avLst>
              <a:gd name="adj" fmla="val 7741"/>
            </a:avLst>
          </a:prstGeom>
          <a:solidFill>
            <a:schemeClr val="bg1">
              <a:lumMod val="9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a:off x="9772111" y="3237937"/>
            <a:ext cx="495304" cy="450801"/>
          </a:xfrm>
          <a:prstGeom prst="roundRect">
            <a:avLst>
              <a:gd name="adj" fmla="val 7741"/>
            </a:avLst>
          </a:prstGeom>
          <a:solidFill>
            <a:schemeClr val="bg1">
              <a:lumMod val="9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8922412" y="6152088"/>
            <a:ext cx="724117" cy="659055"/>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5060576" y="5533779"/>
            <a:ext cx="724117" cy="659055"/>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2890696" y="2616901"/>
            <a:ext cx="441613" cy="401934"/>
          </a:xfrm>
          <a:prstGeom prst="roundRect">
            <a:avLst>
              <a:gd name="adj" fmla="val 7741"/>
            </a:avLst>
          </a:prstGeom>
          <a:solidFill>
            <a:schemeClr val="accent1">
              <a:lumMod val="75000"/>
            </a:schemeClr>
          </a:solid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4808199" y="3099636"/>
            <a:ext cx="3262432" cy="1323439"/>
          </a:xfrm>
          <a:prstGeom prst="rect">
            <a:avLst/>
          </a:prstGeom>
          <a:noFill/>
        </p:spPr>
        <p:txBody>
          <a:bodyPr wrap="none" rtlCol="0">
            <a:spAutoFit/>
          </a:bodyPr>
          <a:lstStyle/>
          <a:p>
            <a:r>
              <a:rPr lang="zh-CN" altLang="en-US" sz="8000" b="1" dirty="0">
                <a:solidFill>
                  <a:schemeClr val="accent2">
                    <a:lumMod val="75000"/>
                  </a:schemeClr>
                </a:solidFill>
              </a:rPr>
              <a:t>谢谢！</a:t>
            </a:r>
          </a:p>
        </p:txBody>
      </p:sp>
    </p:spTree>
    <p:extLst>
      <p:ext uri="{BB962C8B-B14F-4D97-AF65-F5344CB8AC3E}">
        <p14:creationId xmlns:p14="http://schemas.microsoft.com/office/powerpoint/2010/main" val="235072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1</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latin typeface="+mj-lt"/>
                <a:ea typeface="+mn-ea"/>
              </a:rPr>
              <a:t>综合实验总结</a:t>
            </a:r>
            <a:endParaRPr lang="en-US" altLang="zh-CN" sz="4000" b="1" dirty="0">
              <a:solidFill>
                <a:schemeClr val="accent1"/>
              </a:solidFill>
              <a:latin typeface="+mj-lt"/>
              <a:ea typeface="+mn-ea"/>
            </a:endParaRPr>
          </a:p>
        </p:txBody>
      </p:sp>
      <p:sp>
        <p:nvSpPr>
          <p:cNvPr id="9" name="Rectangle 13"/>
          <p:cNvSpPr/>
          <p:nvPr/>
        </p:nvSpPr>
        <p:spPr>
          <a:xfrm>
            <a:off x="1093457" y="1702215"/>
            <a:ext cx="9786979" cy="4216539"/>
          </a:xfrm>
          <a:prstGeom prst="rect">
            <a:avLst/>
          </a:prstGeom>
        </p:spPr>
        <p:txBody>
          <a:bodyPr wrap="square">
            <a:spAutoFit/>
          </a:bodyPr>
          <a:lstStyle/>
          <a:p>
            <a:pPr eaLnBrk="1" fontAlgn="auto" hangingPunct="1">
              <a:spcBef>
                <a:spcPts val="0"/>
              </a:spcBef>
              <a:spcAft>
                <a:spcPts val="0"/>
              </a:spcAft>
              <a:defRPr/>
            </a:pPr>
            <a:r>
              <a:rPr lang="zh-CN" altLang="en-US" sz="2800" dirty="0"/>
              <a:t>概述：</a:t>
            </a:r>
            <a:endParaRPr lang="en-US" altLang="zh-CN" sz="2800" dirty="0"/>
          </a:p>
          <a:p>
            <a:pPr eaLnBrk="1" fontAlgn="auto" hangingPunct="1">
              <a:spcBef>
                <a:spcPts val="0"/>
              </a:spcBef>
              <a:spcAft>
                <a:spcPts val="0"/>
              </a:spcAft>
              <a:defRPr/>
            </a:pPr>
            <a:r>
              <a:rPr lang="en-US" altLang="zh-CN" sz="2000" dirty="0"/>
              <a:t>	</a:t>
            </a:r>
            <a:r>
              <a:rPr lang="zh-CN" altLang="zh-CN" sz="2000" dirty="0"/>
              <a:t>本次软件工程综合实验遵循了软件工程的开发过程，过程中包含了需求分析、软件测试等方面，还补充了评审相关部分，具体过程包括：软件项目计划阶段、软件需求分析阶段、软件需求评审阶段、软件产品改进与展示阶段、软件测试阶段、软件测试评审阶段。除了以上软件开发过程应用的步骤，还对软件开发的过程进行了管理与分析，具体包括：软件进度计划与控制、配置管理、工作量估计与统计分析，这些管理工作贯穿整个项目始终。</a:t>
            </a:r>
            <a:endParaRPr lang="en-US" altLang="zh-CN" sz="2000" dirty="0"/>
          </a:p>
          <a:p>
            <a:pPr eaLnBrk="1" fontAlgn="auto" hangingPunct="1">
              <a:spcBef>
                <a:spcPts val="0"/>
              </a:spcBef>
              <a:spcAft>
                <a:spcPts val="0"/>
              </a:spcAft>
              <a:defRPr/>
            </a:pPr>
            <a:r>
              <a:rPr lang="en-US" altLang="zh-CN" sz="2000" dirty="0"/>
              <a:t>	</a:t>
            </a:r>
            <a:r>
              <a:rPr lang="zh-CN" altLang="zh-CN" sz="2000" dirty="0"/>
              <a:t>在实验过程中，既完成了软件工程开发所要求的开发过程，又在开发过程中通过软件进度计划与控制、工作量估计与统计分析、配置管理这些工作对整个项目开发进行管理和控制，在保证项目按照计划执行的同时，还保留了项目执行和开发过程中的各项证据，进一步形成了证据链，使得项目的开发与执行更具有说服力。</a:t>
            </a:r>
            <a:endParaRPr lang="en-US" altLang="zh-CN" sz="2000" dirty="0"/>
          </a:p>
          <a:p>
            <a:pPr eaLnBrk="1" fontAlgn="auto" hangingPunct="1">
              <a:spcBef>
                <a:spcPts val="0"/>
              </a:spcBef>
              <a:spcAft>
                <a:spcPts val="0"/>
              </a:spcAft>
              <a:defRPr/>
            </a:pPr>
            <a:r>
              <a:rPr lang="en-US" altLang="zh-CN" sz="2000" dirty="0"/>
              <a:t>	</a:t>
            </a:r>
            <a:r>
              <a:rPr lang="zh-CN" altLang="zh-CN" sz="2000" dirty="0"/>
              <a:t>本次实验基本实现了预期的工作目标，通过小组合作的方式实现了</a:t>
            </a:r>
            <a:r>
              <a:rPr lang="en-US" altLang="zh-CN" sz="2000" dirty="0"/>
              <a:t>dex2jar</a:t>
            </a:r>
            <a:r>
              <a:rPr lang="zh-CN" altLang="zh-CN" sz="2000" dirty="0"/>
              <a:t>的完整开发过程，对开发过程进行了管理，对产生的数据进行了统计分析。</a:t>
            </a:r>
            <a:endParaRPr lang="en-US" altLang="zh-CN" sz="2000" dirty="0"/>
          </a:p>
        </p:txBody>
      </p:sp>
    </p:spTree>
    <p:extLst>
      <p:ext uri="{BB962C8B-B14F-4D97-AF65-F5344CB8AC3E}">
        <p14:creationId xmlns:p14="http://schemas.microsoft.com/office/powerpoint/2010/main" val="283027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2</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11" name="Rectangle 13"/>
          <p:cNvSpPr/>
          <p:nvPr/>
        </p:nvSpPr>
        <p:spPr>
          <a:xfrm>
            <a:off x="1273969" y="1570660"/>
            <a:ext cx="9082239" cy="523220"/>
          </a:xfrm>
          <a:prstGeom prst="rect">
            <a:avLst/>
          </a:prstGeom>
        </p:spPr>
        <p:txBody>
          <a:bodyPr wrap="square">
            <a:spAutoFit/>
          </a:bodyPr>
          <a:lstStyle/>
          <a:p>
            <a:pPr eaLnBrk="1" fontAlgn="auto" hangingPunct="1">
              <a:spcBef>
                <a:spcPts val="0"/>
              </a:spcBef>
              <a:spcAft>
                <a:spcPts val="0"/>
              </a:spcAft>
              <a:defRPr/>
            </a:pPr>
            <a:r>
              <a:rPr lang="zh-CN" altLang="en-US" sz="2800" dirty="0"/>
              <a:t>实验工作量统计：</a:t>
            </a:r>
            <a:endParaRPr lang="en-US" altLang="zh-CN" sz="2800" dirty="0"/>
          </a:p>
        </p:txBody>
      </p:sp>
      <p:graphicFrame>
        <p:nvGraphicFramePr>
          <p:cNvPr id="6" name="表格 5"/>
          <p:cNvGraphicFramePr>
            <a:graphicFrameLocks noGrp="1"/>
          </p:cNvGraphicFramePr>
          <p:nvPr>
            <p:extLst>
              <p:ext uri="{D42A27DB-BD31-4B8C-83A1-F6EECF244321}">
                <p14:modId xmlns:p14="http://schemas.microsoft.com/office/powerpoint/2010/main" val="1979537539"/>
              </p:ext>
            </p:extLst>
          </p:nvPr>
        </p:nvGraphicFramePr>
        <p:xfrm>
          <a:off x="933450" y="2184400"/>
          <a:ext cx="10325100" cy="3662218"/>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189177882"/>
                    </a:ext>
                  </a:extLst>
                </a:gridCol>
                <a:gridCol w="609600">
                  <a:extLst>
                    <a:ext uri="{9D8B030D-6E8A-4147-A177-3AD203B41FA5}">
                      <a16:colId xmlns:a16="http://schemas.microsoft.com/office/drawing/2014/main" val="1617839892"/>
                    </a:ext>
                  </a:extLst>
                </a:gridCol>
                <a:gridCol w="863600">
                  <a:extLst>
                    <a:ext uri="{9D8B030D-6E8A-4147-A177-3AD203B41FA5}">
                      <a16:colId xmlns:a16="http://schemas.microsoft.com/office/drawing/2014/main" val="3040773620"/>
                    </a:ext>
                  </a:extLst>
                </a:gridCol>
                <a:gridCol w="863600">
                  <a:extLst>
                    <a:ext uri="{9D8B030D-6E8A-4147-A177-3AD203B41FA5}">
                      <a16:colId xmlns:a16="http://schemas.microsoft.com/office/drawing/2014/main" val="2429843084"/>
                    </a:ext>
                  </a:extLst>
                </a:gridCol>
                <a:gridCol w="863600">
                  <a:extLst>
                    <a:ext uri="{9D8B030D-6E8A-4147-A177-3AD203B41FA5}">
                      <a16:colId xmlns:a16="http://schemas.microsoft.com/office/drawing/2014/main" val="4268835125"/>
                    </a:ext>
                  </a:extLst>
                </a:gridCol>
                <a:gridCol w="609600">
                  <a:extLst>
                    <a:ext uri="{9D8B030D-6E8A-4147-A177-3AD203B41FA5}">
                      <a16:colId xmlns:a16="http://schemas.microsoft.com/office/drawing/2014/main" val="1957911027"/>
                    </a:ext>
                  </a:extLst>
                </a:gridCol>
                <a:gridCol w="723900">
                  <a:extLst>
                    <a:ext uri="{9D8B030D-6E8A-4147-A177-3AD203B41FA5}">
                      <a16:colId xmlns:a16="http://schemas.microsoft.com/office/drawing/2014/main" val="3599355310"/>
                    </a:ext>
                  </a:extLst>
                </a:gridCol>
                <a:gridCol w="863600">
                  <a:extLst>
                    <a:ext uri="{9D8B030D-6E8A-4147-A177-3AD203B41FA5}">
                      <a16:colId xmlns:a16="http://schemas.microsoft.com/office/drawing/2014/main" val="518790521"/>
                    </a:ext>
                  </a:extLst>
                </a:gridCol>
                <a:gridCol w="863600">
                  <a:extLst>
                    <a:ext uri="{9D8B030D-6E8A-4147-A177-3AD203B41FA5}">
                      <a16:colId xmlns:a16="http://schemas.microsoft.com/office/drawing/2014/main" val="395073026"/>
                    </a:ext>
                  </a:extLst>
                </a:gridCol>
                <a:gridCol w="863600">
                  <a:extLst>
                    <a:ext uri="{9D8B030D-6E8A-4147-A177-3AD203B41FA5}">
                      <a16:colId xmlns:a16="http://schemas.microsoft.com/office/drawing/2014/main" val="2320560670"/>
                    </a:ext>
                  </a:extLst>
                </a:gridCol>
                <a:gridCol w="863600">
                  <a:extLst>
                    <a:ext uri="{9D8B030D-6E8A-4147-A177-3AD203B41FA5}">
                      <a16:colId xmlns:a16="http://schemas.microsoft.com/office/drawing/2014/main" val="3876852708"/>
                    </a:ext>
                  </a:extLst>
                </a:gridCol>
                <a:gridCol w="863600">
                  <a:extLst>
                    <a:ext uri="{9D8B030D-6E8A-4147-A177-3AD203B41FA5}">
                      <a16:colId xmlns:a16="http://schemas.microsoft.com/office/drawing/2014/main" val="2248970897"/>
                    </a:ext>
                  </a:extLst>
                </a:gridCol>
                <a:gridCol w="863600">
                  <a:extLst>
                    <a:ext uri="{9D8B030D-6E8A-4147-A177-3AD203B41FA5}">
                      <a16:colId xmlns:a16="http://schemas.microsoft.com/office/drawing/2014/main" val="950377852"/>
                    </a:ext>
                  </a:extLst>
                </a:gridCol>
              </a:tblGrid>
              <a:tr h="523174">
                <a:tc gridSpan="6">
                  <a:txBody>
                    <a:bodyPr/>
                    <a:lstStyle/>
                    <a:p>
                      <a:pPr algn="ctr" fontAlgn="ctr"/>
                      <a:r>
                        <a:rPr lang="zh-CN" altLang="en-US" sz="1600" u="none" strike="noStrike" dirty="0">
                          <a:effectLst/>
                        </a:rPr>
                        <a:t>实验</a:t>
                      </a:r>
                      <a:r>
                        <a:rPr lang="en-US" altLang="zh-CN" sz="1600" u="none" strike="noStrike" dirty="0">
                          <a:effectLst/>
                        </a:rPr>
                        <a:t>1</a:t>
                      </a:r>
                      <a:r>
                        <a:rPr lang="zh-CN" altLang="en-US" sz="1600" u="none" strike="noStrike" dirty="0">
                          <a:effectLst/>
                        </a:rPr>
                        <a:t>：需求分析</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7">
                  <a:txBody>
                    <a:bodyPr/>
                    <a:lstStyle/>
                    <a:p>
                      <a:pPr algn="ctr" fontAlgn="ctr"/>
                      <a:r>
                        <a:rPr lang="zh-CN" altLang="en-US" sz="1600" u="none" strike="noStrike">
                          <a:effectLst/>
                        </a:rPr>
                        <a:t>实验</a:t>
                      </a:r>
                      <a:r>
                        <a:rPr lang="en-US" altLang="zh-CN" sz="1600" u="none" strike="noStrike">
                          <a:effectLst/>
                        </a:rPr>
                        <a:t>2</a:t>
                      </a:r>
                      <a:r>
                        <a:rPr lang="zh-CN" altLang="en-US" sz="1600" u="none" strike="noStrike">
                          <a:effectLst/>
                        </a:rPr>
                        <a:t>：需求评审（评审</a:t>
                      </a:r>
                      <a:r>
                        <a:rPr lang="en-US" altLang="zh-CN" sz="1600" u="none" strike="noStrike">
                          <a:effectLst/>
                        </a:rPr>
                        <a:t>+</a:t>
                      </a:r>
                      <a:r>
                        <a:rPr lang="zh-CN" altLang="en-US" sz="1600" u="none" strike="noStrike">
                          <a:effectLst/>
                        </a:rPr>
                        <a:t>复评审）</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00992253"/>
                  </a:ext>
                </a:extLst>
              </a:tr>
              <a:tr h="1831109">
                <a:tc>
                  <a:txBody>
                    <a:bodyPr/>
                    <a:lstStyle/>
                    <a:p>
                      <a:pPr algn="ctr" fontAlgn="ctr"/>
                      <a:r>
                        <a:rPr lang="zh-CN" altLang="en-US" sz="1600" u="none" strike="noStrike">
                          <a:effectLst/>
                        </a:rPr>
                        <a:t>需求文档规模（字数）</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需求项数（</a:t>
                      </a:r>
                      <a:r>
                        <a:rPr lang="en-US" altLang="zh-CN" sz="1600" u="none" strike="noStrike" dirty="0">
                          <a:effectLst/>
                        </a:rPr>
                        <a:t>RUCM</a:t>
                      </a:r>
                      <a:r>
                        <a:rPr lang="zh-CN" altLang="en-US" sz="1600" u="none" strike="noStrike" dirty="0">
                          <a:effectLst/>
                        </a:rPr>
                        <a:t>用例描述数量）</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其他模型（类图、顺序图、状态图等，不含非规范的示意图）</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其他模型中包含的元素累积数（节点和边的数量）</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版本更新次数</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累积工时（含需求修改工时）</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检查单中的检查项数量</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互评审中给被评审组提出的问题数（评审</a:t>
                      </a:r>
                      <a:r>
                        <a:rPr lang="en-US" altLang="zh-CN" sz="1600" u="none" strike="noStrike" dirty="0">
                          <a:effectLst/>
                        </a:rPr>
                        <a:t>+</a:t>
                      </a:r>
                      <a:r>
                        <a:rPr lang="zh-CN" altLang="en-US" sz="1600" u="none" strike="noStrike" dirty="0">
                          <a:effectLst/>
                        </a:rPr>
                        <a:t>复评审）</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接收到的问题数（评审</a:t>
                      </a:r>
                      <a:r>
                        <a:rPr lang="en-US" altLang="zh-CN" sz="1600" u="none" strike="noStrike" dirty="0">
                          <a:effectLst/>
                        </a:rPr>
                        <a:t>+</a:t>
                      </a:r>
                      <a:r>
                        <a:rPr lang="zh-CN" altLang="en-US" sz="1600" u="none" strike="noStrike" dirty="0">
                          <a:effectLst/>
                        </a:rPr>
                        <a:t>复评审）</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老师的问题数（含各组存在的共性问题）</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接受并修改的问题数</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rPr>
                        <a:t>评审报告字数</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rPr>
                        <a:t>累积工时（不含需求修改工时）</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916083654"/>
                  </a:ext>
                </a:extLst>
              </a:tr>
              <a:tr h="261587">
                <a:tc rowSpan="5">
                  <a:txBody>
                    <a:bodyPr/>
                    <a:lstStyle/>
                    <a:p>
                      <a:pPr algn="r" fontAlgn="ctr"/>
                      <a:r>
                        <a:rPr lang="en-US" altLang="zh-CN" sz="1600" u="none" strike="noStrike">
                          <a:effectLst/>
                        </a:rPr>
                        <a:t>4231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a:effectLst/>
                        </a:rPr>
                        <a:t>14</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a:effectLst/>
                        </a:rPr>
                        <a:t>类图</a:t>
                      </a: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dirty="0">
                          <a:effectLst/>
                        </a:rPr>
                        <a:t>6</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a:effectLst/>
                        </a:rPr>
                        <a:t>56.4</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a:effectLst/>
                        </a:rPr>
                        <a:t>51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a:effectLst/>
                        </a:rPr>
                        <a:t>64</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a:effectLst/>
                        </a:rPr>
                        <a:t>17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dirty="0">
                          <a:effectLst/>
                        </a:rPr>
                        <a:t>81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a:effectLst/>
                        </a:rPr>
                        <a:t>35.35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893889722"/>
                  </a:ext>
                </a:extLst>
              </a:tr>
              <a:tr h="26158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600" u="none" strike="noStrike">
                          <a:effectLst/>
                        </a:rPr>
                        <a:t>顺序图</a:t>
                      </a: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885521248"/>
                  </a:ext>
                </a:extLst>
              </a:tr>
              <a:tr h="26158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600" u="none" strike="noStrike">
                          <a:effectLst/>
                        </a:rPr>
                        <a:t>流程图</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301222246"/>
                  </a:ext>
                </a:extLst>
              </a:tr>
              <a:tr h="26158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600" u="none" strike="noStrike">
                          <a:effectLst/>
                        </a:rPr>
                        <a:t>状态图</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787078682"/>
                  </a:ext>
                </a:extLst>
              </a:tr>
              <a:tr h="261587">
                <a:tc vMerge="1">
                  <a:txBody>
                    <a:bodyPr/>
                    <a:lstStyle/>
                    <a:p>
                      <a:endParaRPr lang="zh-CN" altLang="en-US"/>
                    </a:p>
                  </a:txBody>
                  <a:tcPr/>
                </a:tc>
                <a:tc vMerge="1">
                  <a:txBody>
                    <a:bodyPr/>
                    <a:lstStyle/>
                    <a:p>
                      <a:endParaRPr lang="zh-CN" altLang="en-US"/>
                    </a:p>
                  </a:txBody>
                  <a:tcPr/>
                </a:tc>
                <a:tc>
                  <a:txBody>
                    <a:bodyPr/>
                    <a:lstStyle/>
                    <a:p>
                      <a:pPr algn="l" fontAlgn="ctr"/>
                      <a:r>
                        <a:rPr lang="en-US" altLang="zh-CN" sz="1600" u="none" strike="noStrike">
                          <a:effectLst/>
                        </a:rPr>
                        <a:t>…</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86709399"/>
                  </a:ext>
                </a:extLst>
              </a:tr>
            </a:tbl>
          </a:graphicData>
        </a:graphic>
      </p:graphicFrame>
    </p:spTree>
    <p:extLst>
      <p:ext uri="{BB962C8B-B14F-4D97-AF65-F5344CB8AC3E}">
        <p14:creationId xmlns:p14="http://schemas.microsoft.com/office/powerpoint/2010/main" val="284337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3</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11" name="Rectangle 13"/>
          <p:cNvSpPr/>
          <p:nvPr/>
        </p:nvSpPr>
        <p:spPr>
          <a:xfrm>
            <a:off x="1273969" y="1570660"/>
            <a:ext cx="9082239" cy="523220"/>
          </a:xfrm>
          <a:prstGeom prst="rect">
            <a:avLst/>
          </a:prstGeom>
        </p:spPr>
        <p:txBody>
          <a:bodyPr wrap="square">
            <a:spAutoFit/>
          </a:bodyPr>
          <a:lstStyle/>
          <a:p>
            <a:pPr eaLnBrk="1" fontAlgn="auto" hangingPunct="1">
              <a:spcBef>
                <a:spcPts val="0"/>
              </a:spcBef>
              <a:spcAft>
                <a:spcPts val="0"/>
              </a:spcAft>
              <a:defRPr/>
            </a:pPr>
            <a:r>
              <a:rPr lang="zh-CN" altLang="en-US" sz="2800" dirty="0"/>
              <a:t>实验工作量统计：</a:t>
            </a:r>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2324964172"/>
              </p:ext>
            </p:extLst>
          </p:nvPr>
        </p:nvGraphicFramePr>
        <p:xfrm>
          <a:off x="411820" y="2093880"/>
          <a:ext cx="11105925" cy="4718400"/>
        </p:xfrm>
        <a:graphic>
          <a:graphicData uri="http://schemas.openxmlformats.org/drawingml/2006/table">
            <a:tbl>
              <a:tblPr>
                <a:tableStyleId>{5C22544A-7EE6-4342-B048-85BDC9FD1C3A}</a:tableStyleId>
              </a:tblPr>
              <a:tblGrid>
                <a:gridCol w="740395">
                  <a:extLst>
                    <a:ext uri="{9D8B030D-6E8A-4147-A177-3AD203B41FA5}">
                      <a16:colId xmlns:a16="http://schemas.microsoft.com/office/drawing/2014/main" val="3672660226"/>
                    </a:ext>
                  </a:extLst>
                </a:gridCol>
                <a:gridCol w="740395">
                  <a:extLst>
                    <a:ext uri="{9D8B030D-6E8A-4147-A177-3AD203B41FA5}">
                      <a16:colId xmlns:a16="http://schemas.microsoft.com/office/drawing/2014/main" val="532828875"/>
                    </a:ext>
                  </a:extLst>
                </a:gridCol>
                <a:gridCol w="740395">
                  <a:extLst>
                    <a:ext uri="{9D8B030D-6E8A-4147-A177-3AD203B41FA5}">
                      <a16:colId xmlns:a16="http://schemas.microsoft.com/office/drawing/2014/main" val="3859765542"/>
                    </a:ext>
                  </a:extLst>
                </a:gridCol>
                <a:gridCol w="740395">
                  <a:extLst>
                    <a:ext uri="{9D8B030D-6E8A-4147-A177-3AD203B41FA5}">
                      <a16:colId xmlns:a16="http://schemas.microsoft.com/office/drawing/2014/main" val="985801203"/>
                    </a:ext>
                  </a:extLst>
                </a:gridCol>
                <a:gridCol w="740395">
                  <a:extLst>
                    <a:ext uri="{9D8B030D-6E8A-4147-A177-3AD203B41FA5}">
                      <a16:colId xmlns:a16="http://schemas.microsoft.com/office/drawing/2014/main" val="3371444374"/>
                    </a:ext>
                  </a:extLst>
                </a:gridCol>
                <a:gridCol w="740395">
                  <a:extLst>
                    <a:ext uri="{9D8B030D-6E8A-4147-A177-3AD203B41FA5}">
                      <a16:colId xmlns:a16="http://schemas.microsoft.com/office/drawing/2014/main" val="3323160707"/>
                    </a:ext>
                  </a:extLst>
                </a:gridCol>
                <a:gridCol w="740395">
                  <a:extLst>
                    <a:ext uri="{9D8B030D-6E8A-4147-A177-3AD203B41FA5}">
                      <a16:colId xmlns:a16="http://schemas.microsoft.com/office/drawing/2014/main" val="1674855731"/>
                    </a:ext>
                  </a:extLst>
                </a:gridCol>
                <a:gridCol w="740395">
                  <a:extLst>
                    <a:ext uri="{9D8B030D-6E8A-4147-A177-3AD203B41FA5}">
                      <a16:colId xmlns:a16="http://schemas.microsoft.com/office/drawing/2014/main" val="938096792"/>
                    </a:ext>
                  </a:extLst>
                </a:gridCol>
                <a:gridCol w="740395">
                  <a:extLst>
                    <a:ext uri="{9D8B030D-6E8A-4147-A177-3AD203B41FA5}">
                      <a16:colId xmlns:a16="http://schemas.microsoft.com/office/drawing/2014/main" val="600559948"/>
                    </a:ext>
                  </a:extLst>
                </a:gridCol>
                <a:gridCol w="740395">
                  <a:extLst>
                    <a:ext uri="{9D8B030D-6E8A-4147-A177-3AD203B41FA5}">
                      <a16:colId xmlns:a16="http://schemas.microsoft.com/office/drawing/2014/main" val="1863579085"/>
                    </a:ext>
                  </a:extLst>
                </a:gridCol>
                <a:gridCol w="740395">
                  <a:extLst>
                    <a:ext uri="{9D8B030D-6E8A-4147-A177-3AD203B41FA5}">
                      <a16:colId xmlns:a16="http://schemas.microsoft.com/office/drawing/2014/main" val="4087285033"/>
                    </a:ext>
                  </a:extLst>
                </a:gridCol>
                <a:gridCol w="740395">
                  <a:extLst>
                    <a:ext uri="{9D8B030D-6E8A-4147-A177-3AD203B41FA5}">
                      <a16:colId xmlns:a16="http://schemas.microsoft.com/office/drawing/2014/main" val="3317739880"/>
                    </a:ext>
                  </a:extLst>
                </a:gridCol>
                <a:gridCol w="740395">
                  <a:extLst>
                    <a:ext uri="{9D8B030D-6E8A-4147-A177-3AD203B41FA5}">
                      <a16:colId xmlns:a16="http://schemas.microsoft.com/office/drawing/2014/main" val="1665569142"/>
                    </a:ext>
                  </a:extLst>
                </a:gridCol>
                <a:gridCol w="740395">
                  <a:extLst>
                    <a:ext uri="{9D8B030D-6E8A-4147-A177-3AD203B41FA5}">
                      <a16:colId xmlns:a16="http://schemas.microsoft.com/office/drawing/2014/main" val="3333256855"/>
                    </a:ext>
                  </a:extLst>
                </a:gridCol>
                <a:gridCol w="740395">
                  <a:extLst>
                    <a:ext uri="{9D8B030D-6E8A-4147-A177-3AD203B41FA5}">
                      <a16:colId xmlns:a16="http://schemas.microsoft.com/office/drawing/2014/main" val="1233976711"/>
                    </a:ext>
                  </a:extLst>
                </a:gridCol>
              </a:tblGrid>
              <a:tr h="516575">
                <a:tc gridSpan="8">
                  <a:txBody>
                    <a:bodyPr/>
                    <a:lstStyle/>
                    <a:p>
                      <a:pPr algn="ctr" fontAlgn="ctr"/>
                      <a:r>
                        <a:rPr lang="zh-CN" altLang="en-US" sz="1600" u="none" strike="noStrike" dirty="0">
                          <a:effectLst/>
                        </a:rPr>
                        <a:t>实验</a:t>
                      </a:r>
                      <a:r>
                        <a:rPr lang="en-US" altLang="zh-CN" sz="1600" u="none" strike="noStrike" dirty="0">
                          <a:effectLst/>
                        </a:rPr>
                        <a:t>3</a:t>
                      </a:r>
                      <a:r>
                        <a:rPr lang="zh-CN" altLang="en-US" sz="1600" u="none" strike="noStrike" dirty="0">
                          <a:effectLst/>
                        </a:rPr>
                        <a:t>：改进与扩展</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7">
                  <a:txBody>
                    <a:bodyPr/>
                    <a:lstStyle/>
                    <a:p>
                      <a:pPr algn="ctr" fontAlgn="ctr"/>
                      <a:r>
                        <a:rPr lang="zh-CN" altLang="en-US" sz="1600" u="none" strike="noStrike">
                          <a:effectLst/>
                        </a:rPr>
                        <a:t>实验</a:t>
                      </a:r>
                      <a:r>
                        <a:rPr lang="en-US" altLang="zh-CN" sz="1600" u="none" strike="noStrike">
                          <a:effectLst/>
                        </a:rPr>
                        <a:t>4</a:t>
                      </a:r>
                      <a:r>
                        <a:rPr lang="zh-CN" altLang="en-US" sz="1600" u="none" strike="noStrike">
                          <a:effectLst/>
                        </a:rPr>
                        <a:t>：测试需求</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92313373"/>
                  </a:ext>
                </a:extLst>
              </a:tr>
              <a:tr h="1808012">
                <a:tc>
                  <a:txBody>
                    <a:bodyPr/>
                    <a:lstStyle/>
                    <a:p>
                      <a:pPr algn="ctr" fontAlgn="ctr"/>
                      <a:r>
                        <a:rPr lang="zh-CN" altLang="en-US" sz="1600" u="none" strike="noStrike">
                          <a:effectLst/>
                        </a:rPr>
                        <a:t>设计实现规模（字数）</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rPr>
                        <a:t>其他模型（类图、顺序图、状态图等，不含非规范的示意图）</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其他模型中包含的元素累积数（节点和边的数量）</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代码行数</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问题数</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修改的问题数</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版本更新（最大）次数</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累积工时数</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rPr>
                        <a:t>测试需求和测试报告等文档规模（字数）</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rPr>
                        <a:t>测试需求用例数</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rPr>
                        <a:t>测试数据（实例）数</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rPr>
                        <a:t>测试类型</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rPr>
                        <a:t>覆盖率</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rPr>
                        <a:t>测试需求文档更新次数</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rPr>
                        <a:t>累积工时（含需求修改工时）</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124998356"/>
                  </a:ext>
                </a:extLst>
              </a:tr>
              <a:tr h="258287">
                <a:tc rowSpan="5">
                  <a:txBody>
                    <a:bodyPr/>
                    <a:lstStyle/>
                    <a:p>
                      <a:pPr algn="r" fontAlgn="ctr"/>
                      <a:r>
                        <a:rPr lang="en-US" altLang="zh-CN" sz="1600" u="none" strike="noStrike">
                          <a:effectLst/>
                        </a:rPr>
                        <a:t>1490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a:effectLst/>
                        </a:rPr>
                        <a:t>类图</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l" fontAlgn="ctr"/>
                      <a:r>
                        <a:rPr lang="en-US" altLang="zh-CN" sz="1600" u="none" strike="noStrike">
                          <a:effectLst/>
                        </a:rPr>
                        <a:t>168</a:t>
                      </a:r>
                      <a:r>
                        <a:rPr lang="zh-CN" altLang="en-US" sz="1600" u="none" strike="noStrike">
                          <a:effectLst/>
                        </a:rPr>
                        <a:t>不含测试代码</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a:effectLst/>
                        </a:rPr>
                        <a:t>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a:effectLst/>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a:effectLst/>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dirty="0">
                          <a:effectLst/>
                        </a:rPr>
                        <a:t>56.81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dirty="0">
                          <a:effectLst/>
                        </a:rPr>
                        <a:t>4714</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a:effectLst/>
                        </a:rPr>
                        <a:t>14</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a:effectLst/>
                        </a:rPr>
                        <a:t>100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a:effectLst/>
                        </a:rPr>
                        <a:t>业务需求</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a:effectLst/>
                        </a:rPr>
                        <a:t>100%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a:effectLst/>
                        </a:rPr>
                        <a:t>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rowSpan="5">
                  <a:txBody>
                    <a:bodyPr/>
                    <a:lstStyle/>
                    <a:p>
                      <a:pPr algn="r" fontAlgn="ctr"/>
                      <a:r>
                        <a:rPr lang="en-US" altLang="zh-CN" sz="1600" u="none" strike="noStrike">
                          <a:effectLst/>
                        </a:rPr>
                        <a:t>50.97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869932758"/>
                  </a:ext>
                </a:extLst>
              </a:tr>
              <a:tr h="258287">
                <a:tc vMerge="1">
                  <a:txBody>
                    <a:bodyPr/>
                    <a:lstStyle/>
                    <a:p>
                      <a:endParaRPr lang="zh-CN" altLang="en-US"/>
                    </a:p>
                  </a:txBody>
                  <a:tcPr/>
                </a:tc>
                <a:tc>
                  <a:txBody>
                    <a:bodyPr/>
                    <a:lstStyle/>
                    <a:p>
                      <a:pPr algn="l" fontAlgn="ctr"/>
                      <a:r>
                        <a:rPr lang="zh-CN" altLang="en-US" sz="1600" u="none" strike="noStrike">
                          <a:effectLst/>
                        </a:rPr>
                        <a:t>顺序图</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600" u="none" strike="noStrike">
                          <a:effectLst/>
                        </a:rPr>
                        <a:t>功能需求</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a:effectLst/>
                        </a:rPr>
                        <a:t>100%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47332854"/>
                  </a:ext>
                </a:extLst>
              </a:tr>
              <a:tr h="496281">
                <a:tc vMerge="1">
                  <a:txBody>
                    <a:bodyPr/>
                    <a:lstStyle/>
                    <a:p>
                      <a:endParaRPr lang="zh-CN" altLang="en-US"/>
                    </a:p>
                  </a:txBody>
                  <a:tcPr/>
                </a:tc>
                <a:tc>
                  <a:txBody>
                    <a:bodyPr/>
                    <a:lstStyle/>
                    <a:p>
                      <a:pPr algn="l" fontAlgn="ctr"/>
                      <a:r>
                        <a:rPr lang="zh-CN" altLang="en-US" sz="1600" u="none" strike="noStrike">
                          <a:effectLst/>
                        </a:rPr>
                        <a:t>流程图</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600" u="none" strike="noStrike">
                          <a:effectLst/>
                        </a:rPr>
                        <a:t>非功能需求</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a:effectLst/>
                        </a:rPr>
                        <a:t>100%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57057725"/>
                  </a:ext>
                </a:extLst>
              </a:tr>
              <a:tr h="258287">
                <a:tc vMerge="1">
                  <a:txBody>
                    <a:bodyPr/>
                    <a:lstStyle/>
                    <a:p>
                      <a:endParaRPr lang="zh-CN" altLang="en-US"/>
                    </a:p>
                  </a:txBody>
                  <a:tcPr/>
                </a:tc>
                <a:tc>
                  <a:txBody>
                    <a:bodyPr/>
                    <a:lstStyle/>
                    <a:p>
                      <a:pPr algn="l" fontAlgn="ctr"/>
                      <a:r>
                        <a:rPr lang="zh-CN" altLang="en-US" sz="1600" u="none" strike="noStrike">
                          <a:effectLst/>
                        </a:rPr>
                        <a:t>状态图</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a:effectLst/>
                        </a:rPr>
                        <a:t>　</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120398494"/>
                  </a:ext>
                </a:extLst>
              </a:tr>
              <a:tr h="258287">
                <a:tc vMerge="1">
                  <a:txBody>
                    <a:bodyPr/>
                    <a:lstStyle/>
                    <a:p>
                      <a:endParaRPr lang="zh-CN" altLang="en-US"/>
                    </a:p>
                  </a:txBody>
                  <a:tcPr/>
                </a:tc>
                <a:tc>
                  <a:txBody>
                    <a:bodyPr/>
                    <a:lstStyle/>
                    <a:p>
                      <a:pPr algn="l" fontAlgn="ctr"/>
                      <a:r>
                        <a:rPr lang="en-US" altLang="zh-CN" sz="1600" u="none" strike="noStrike">
                          <a:effectLst/>
                        </a:rPr>
                        <a:t>…</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600" u="none" strike="noStrike" dirty="0">
                          <a:effectLst/>
                        </a:rPr>
                        <a:t>　</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069622538"/>
                  </a:ext>
                </a:extLst>
              </a:tr>
            </a:tbl>
          </a:graphicData>
        </a:graphic>
      </p:graphicFrame>
    </p:spTree>
    <p:extLst>
      <p:ext uri="{BB962C8B-B14F-4D97-AF65-F5344CB8AC3E}">
        <p14:creationId xmlns:p14="http://schemas.microsoft.com/office/powerpoint/2010/main" val="185290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4</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11" name="Rectangle 13"/>
          <p:cNvSpPr/>
          <p:nvPr/>
        </p:nvSpPr>
        <p:spPr>
          <a:xfrm>
            <a:off x="1273969" y="1570660"/>
            <a:ext cx="9082239" cy="523220"/>
          </a:xfrm>
          <a:prstGeom prst="rect">
            <a:avLst/>
          </a:prstGeom>
        </p:spPr>
        <p:txBody>
          <a:bodyPr wrap="square">
            <a:spAutoFit/>
          </a:bodyPr>
          <a:lstStyle/>
          <a:p>
            <a:pPr eaLnBrk="1" fontAlgn="auto" hangingPunct="1">
              <a:spcBef>
                <a:spcPts val="0"/>
              </a:spcBef>
              <a:spcAft>
                <a:spcPts val="0"/>
              </a:spcAft>
              <a:defRPr/>
            </a:pPr>
            <a:r>
              <a:rPr lang="zh-CN" altLang="en-US" sz="2800" dirty="0"/>
              <a:t>实验工作量统计：</a:t>
            </a:r>
            <a:endParaRPr lang="en-US" altLang="zh-CN" sz="2800" dirty="0"/>
          </a:p>
        </p:txBody>
      </p:sp>
      <p:graphicFrame>
        <p:nvGraphicFramePr>
          <p:cNvPr id="2" name="表格 1"/>
          <p:cNvGraphicFramePr>
            <a:graphicFrameLocks noGrp="1"/>
          </p:cNvGraphicFramePr>
          <p:nvPr>
            <p:extLst>
              <p:ext uri="{D42A27DB-BD31-4B8C-83A1-F6EECF244321}">
                <p14:modId xmlns:p14="http://schemas.microsoft.com/office/powerpoint/2010/main" val="1144965412"/>
              </p:ext>
            </p:extLst>
          </p:nvPr>
        </p:nvGraphicFramePr>
        <p:xfrm>
          <a:off x="1281908" y="2405651"/>
          <a:ext cx="9700128" cy="3312818"/>
        </p:xfrm>
        <a:graphic>
          <a:graphicData uri="http://schemas.openxmlformats.org/drawingml/2006/table">
            <a:tbl>
              <a:tblPr>
                <a:tableStyleId>{5C22544A-7EE6-4342-B048-85BDC9FD1C3A}</a:tableStyleId>
              </a:tblPr>
              <a:tblGrid>
                <a:gridCol w="808344">
                  <a:extLst>
                    <a:ext uri="{9D8B030D-6E8A-4147-A177-3AD203B41FA5}">
                      <a16:colId xmlns:a16="http://schemas.microsoft.com/office/drawing/2014/main" val="1070839168"/>
                    </a:ext>
                  </a:extLst>
                </a:gridCol>
                <a:gridCol w="808344">
                  <a:extLst>
                    <a:ext uri="{9D8B030D-6E8A-4147-A177-3AD203B41FA5}">
                      <a16:colId xmlns:a16="http://schemas.microsoft.com/office/drawing/2014/main" val="3989287978"/>
                    </a:ext>
                  </a:extLst>
                </a:gridCol>
                <a:gridCol w="808344">
                  <a:extLst>
                    <a:ext uri="{9D8B030D-6E8A-4147-A177-3AD203B41FA5}">
                      <a16:colId xmlns:a16="http://schemas.microsoft.com/office/drawing/2014/main" val="3148664409"/>
                    </a:ext>
                  </a:extLst>
                </a:gridCol>
                <a:gridCol w="808344">
                  <a:extLst>
                    <a:ext uri="{9D8B030D-6E8A-4147-A177-3AD203B41FA5}">
                      <a16:colId xmlns:a16="http://schemas.microsoft.com/office/drawing/2014/main" val="280610147"/>
                    </a:ext>
                  </a:extLst>
                </a:gridCol>
                <a:gridCol w="808344">
                  <a:extLst>
                    <a:ext uri="{9D8B030D-6E8A-4147-A177-3AD203B41FA5}">
                      <a16:colId xmlns:a16="http://schemas.microsoft.com/office/drawing/2014/main" val="3976212101"/>
                    </a:ext>
                  </a:extLst>
                </a:gridCol>
                <a:gridCol w="808344">
                  <a:extLst>
                    <a:ext uri="{9D8B030D-6E8A-4147-A177-3AD203B41FA5}">
                      <a16:colId xmlns:a16="http://schemas.microsoft.com/office/drawing/2014/main" val="4161499119"/>
                    </a:ext>
                  </a:extLst>
                </a:gridCol>
                <a:gridCol w="808344">
                  <a:extLst>
                    <a:ext uri="{9D8B030D-6E8A-4147-A177-3AD203B41FA5}">
                      <a16:colId xmlns:a16="http://schemas.microsoft.com/office/drawing/2014/main" val="2959472728"/>
                    </a:ext>
                  </a:extLst>
                </a:gridCol>
                <a:gridCol w="808344">
                  <a:extLst>
                    <a:ext uri="{9D8B030D-6E8A-4147-A177-3AD203B41FA5}">
                      <a16:colId xmlns:a16="http://schemas.microsoft.com/office/drawing/2014/main" val="2656839346"/>
                    </a:ext>
                  </a:extLst>
                </a:gridCol>
                <a:gridCol w="808344">
                  <a:extLst>
                    <a:ext uri="{9D8B030D-6E8A-4147-A177-3AD203B41FA5}">
                      <a16:colId xmlns:a16="http://schemas.microsoft.com/office/drawing/2014/main" val="3138128579"/>
                    </a:ext>
                  </a:extLst>
                </a:gridCol>
                <a:gridCol w="808344">
                  <a:extLst>
                    <a:ext uri="{9D8B030D-6E8A-4147-A177-3AD203B41FA5}">
                      <a16:colId xmlns:a16="http://schemas.microsoft.com/office/drawing/2014/main" val="1280079353"/>
                    </a:ext>
                  </a:extLst>
                </a:gridCol>
                <a:gridCol w="808344">
                  <a:extLst>
                    <a:ext uri="{9D8B030D-6E8A-4147-A177-3AD203B41FA5}">
                      <a16:colId xmlns:a16="http://schemas.microsoft.com/office/drawing/2014/main" val="1238718046"/>
                    </a:ext>
                  </a:extLst>
                </a:gridCol>
                <a:gridCol w="808344">
                  <a:extLst>
                    <a:ext uri="{9D8B030D-6E8A-4147-A177-3AD203B41FA5}">
                      <a16:colId xmlns:a16="http://schemas.microsoft.com/office/drawing/2014/main" val="3075416040"/>
                    </a:ext>
                  </a:extLst>
                </a:gridCol>
              </a:tblGrid>
              <a:tr h="500506">
                <a:tc gridSpan="7">
                  <a:txBody>
                    <a:bodyPr/>
                    <a:lstStyle/>
                    <a:p>
                      <a:pPr algn="ctr" fontAlgn="ctr"/>
                      <a:r>
                        <a:rPr lang="zh-CN" altLang="en-US" sz="1600" u="none" strike="noStrike" dirty="0">
                          <a:effectLst/>
                        </a:rPr>
                        <a:t>实验</a:t>
                      </a:r>
                      <a:r>
                        <a:rPr lang="en-US" altLang="zh-CN" sz="1600" u="none" strike="noStrike" dirty="0">
                          <a:effectLst/>
                        </a:rPr>
                        <a:t>5</a:t>
                      </a:r>
                      <a:r>
                        <a:rPr lang="zh-CN" altLang="en-US" sz="1600" u="none" strike="noStrike" dirty="0">
                          <a:effectLst/>
                        </a:rPr>
                        <a:t>：软件测试评审</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fontAlgn="ctr"/>
                      <a:r>
                        <a:rPr lang="zh-CN" altLang="en-US" sz="1600" u="none" strike="noStrike">
                          <a:effectLst/>
                        </a:rPr>
                        <a:t>实验</a:t>
                      </a:r>
                      <a:r>
                        <a:rPr lang="en-US" altLang="zh-CN" sz="1600" u="none" strike="noStrike">
                          <a:effectLst/>
                        </a:rPr>
                        <a:t>6</a:t>
                      </a:r>
                      <a:r>
                        <a:rPr lang="zh-CN" altLang="en-US" sz="1600" u="none" strike="noStrike">
                          <a:effectLst/>
                        </a:rPr>
                        <a:t>：项目计划</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07226985"/>
                  </a:ext>
                </a:extLst>
              </a:tr>
              <a:tr h="2460170">
                <a:tc>
                  <a:txBody>
                    <a:bodyPr/>
                    <a:lstStyle/>
                    <a:p>
                      <a:pPr algn="ctr" fontAlgn="ctr"/>
                      <a:r>
                        <a:rPr lang="zh-CN" altLang="en-US" sz="1600" u="none" strike="noStrike">
                          <a:effectLst/>
                        </a:rPr>
                        <a:t>检查单中的检查项数量</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rPr>
                        <a:t>互评审中给被评审组提出的问题数（评审</a:t>
                      </a:r>
                      <a:r>
                        <a:rPr lang="en-US" altLang="zh-CN" sz="1600" u="none" strike="noStrike">
                          <a:effectLst/>
                        </a:rPr>
                        <a:t>+</a:t>
                      </a:r>
                      <a:r>
                        <a:rPr lang="zh-CN" altLang="en-US" sz="1600" u="none" strike="noStrike">
                          <a:effectLst/>
                        </a:rPr>
                        <a:t>复评审）</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接收到的问题数（评审</a:t>
                      </a:r>
                      <a:r>
                        <a:rPr lang="en-US" altLang="zh-CN" sz="1600" u="none" strike="noStrike" dirty="0">
                          <a:effectLst/>
                        </a:rPr>
                        <a:t>+</a:t>
                      </a:r>
                      <a:r>
                        <a:rPr lang="zh-CN" altLang="en-US" sz="1600" u="none" strike="noStrike" dirty="0">
                          <a:effectLst/>
                        </a:rPr>
                        <a:t>复评审）</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老师的问题数（含各组存在的共性问题）</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接受并修改的问题数</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评审报告字数</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累积工时（不含测试需求修改工时）</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项目计划书、小组会议记录和周记等累积字数</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项目计划表（</a:t>
                      </a:r>
                      <a:r>
                        <a:rPr lang="en-US" altLang="zh-CN" sz="1600" u="none" strike="noStrike" dirty="0">
                          <a:effectLst/>
                        </a:rPr>
                        <a:t>MPP</a:t>
                      </a:r>
                      <a:r>
                        <a:rPr lang="zh-CN" altLang="en-US" sz="1600" u="none" strike="noStrike" dirty="0">
                          <a:effectLst/>
                        </a:rPr>
                        <a:t>）中分解的任务项数（含组合任务）</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rPr>
                        <a:t>项目计划耗费的实际工时数</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rPr>
                        <a:t>项目计划（</a:t>
                      </a:r>
                      <a:r>
                        <a:rPr lang="en-US" altLang="zh-CN" sz="1600" u="none" strike="noStrike">
                          <a:effectLst/>
                        </a:rPr>
                        <a:t>MPP</a:t>
                      </a:r>
                      <a:r>
                        <a:rPr lang="zh-CN" altLang="en-US" sz="1600" u="none" strike="noStrike">
                          <a:effectLst/>
                        </a:rPr>
                        <a:t>）更新次数</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rPr>
                        <a:t>项目的累积实际工时数</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4184142961"/>
                  </a:ext>
                </a:extLst>
              </a:tr>
              <a:tr h="352142">
                <a:tc>
                  <a:txBody>
                    <a:bodyPr/>
                    <a:lstStyle/>
                    <a:p>
                      <a:pPr algn="r" fontAlgn="ctr"/>
                      <a:r>
                        <a:rPr lang="en-US" altLang="zh-CN" sz="1600" u="none" strike="noStrike">
                          <a:effectLst/>
                        </a:rPr>
                        <a:t>13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a:effectLst/>
                        </a:rPr>
                        <a:t>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a:effectLst/>
                        </a:rPr>
                        <a:t>18</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a:effectLst/>
                        </a:rPr>
                        <a:t>4</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a:effectLst/>
                        </a:rPr>
                        <a:t>22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a:effectLst/>
                        </a:rPr>
                        <a:t>440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a:effectLst/>
                        </a:rPr>
                        <a:t>9.35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a:effectLst/>
                        </a:rPr>
                        <a:t>8787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dirty="0">
                          <a:effectLst/>
                        </a:rPr>
                        <a:t>116</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dirty="0">
                          <a:effectLst/>
                        </a:rPr>
                        <a:t>332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dirty="0">
                          <a:effectLst/>
                        </a:rPr>
                        <a:t>13</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dirty="0">
                          <a:effectLst/>
                        </a:rPr>
                        <a:t>391.88</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917324117"/>
                  </a:ext>
                </a:extLst>
              </a:tr>
            </a:tbl>
          </a:graphicData>
        </a:graphic>
      </p:graphicFrame>
    </p:spTree>
    <p:extLst>
      <p:ext uri="{BB962C8B-B14F-4D97-AF65-F5344CB8AC3E}">
        <p14:creationId xmlns:p14="http://schemas.microsoft.com/office/powerpoint/2010/main" val="187284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5</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11" name="Rectangle 13"/>
          <p:cNvSpPr/>
          <p:nvPr/>
        </p:nvSpPr>
        <p:spPr>
          <a:xfrm>
            <a:off x="1273969" y="1570660"/>
            <a:ext cx="9082239" cy="523220"/>
          </a:xfrm>
          <a:prstGeom prst="rect">
            <a:avLst/>
          </a:prstGeom>
        </p:spPr>
        <p:txBody>
          <a:bodyPr wrap="square">
            <a:spAutoFit/>
          </a:bodyPr>
          <a:lstStyle/>
          <a:p>
            <a:pPr eaLnBrk="1" fontAlgn="auto" hangingPunct="1">
              <a:spcBef>
                <a:spcPts val="0"/>
              </a:spcBef>
              <a:spcAft>
                <a:spcPts val="0"/>
              </a:spcAft>
              <a:defRPr/>
            </a:pPr>
            <a:r>
              <a:rPr lang="zh-CN" altLang="en-US" sz="2800" dirty="0"/>
              <a:t>实验工作量统计：</a:t>
            </a:r>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120995538"/>
              </p:ext>
            </p:extLst>
          </p:nvPr>
        </p:nvGraphicFramePr>
        <p:xfrm>
          <a:off x="2208792" y="2405652"/>
          <a:ext cx="6336144" cy="3700607"/>
        </p:xfrm>
        <a:graphic>
          <a:graphicData uri="http://schemas.openxmlformats.org/drawingml/2006/table">
            <a:tbl>
              <a:tblPr>
                <a:tableStyleId>{5C22544A-7EE6-4342-B048-85BDC9FD1C3A}</a:tableStyleId>
              </a:tblPr>
              <a:tblGrid>
                <a:gridCol w="1056024">
                  <a:extLst>
                    <a:ext uri="{9D8B030D-6E8A-4147-A177-3AD203B41FA5}">
                      <a16:colId xmlns:a16="http://schemas.microsoft.com/office/drawing/2014/main" val="2731801890"/>
                    </a:ext>
                  </a:extLst>
                </a:gridCol>
                <a:gridCol w="1056024">
                  <a:extLst>
                    <a:ext uri="{9D8B030D-6E8A-4147-A177-3AD203B41FA5}">
                      <a16:colId xmlns:a16="http://schemas.microsoft.com/office/drawing/2014/main" val="2895724165"/>
                    </a:ext>
                  </a:extLst>
                </a:gridCol>
                <a:gridCol w="1056024">
                  <a:extLst>
                    <a:ext uri="{9D8B030D-6E8A-4147-A177-3AD203B41FA5}">
                      <a16:colId xmlns:a16="http://schemas.microsoft.com/office/drawing/2014/main" val="3523567761"/>
                    </a:ext>
                  </a:extLst>
                </a:gridCol>
                <a:gridCol w="1056024">
                  <a:extLst>
                    <a:ext uri="{9D8B030D-6E8A-4147-A177-3AD203B41FA5}">
                      <a16:colId xmlns:a16="http://schemas.microsoft.com/office/drawing/2014/main" val="2956629055"/>
                    </a:ext>
                  </a:extLst>
                </a:gridCol>
                <a:gridCol w="1056024">
                  <a:extLst>
                    <a:ext uri="{9D8B030D-6E8A-4147-A177-3AD203B41FA5}">
                      <a16:colId xmlns:a16="http://schemas.microsoft.com/office/drawing/2014/main" val="1417328455"/>
                    </a:ext>
                  </a:extLst>
                </a:gridCol>
                <a:gridCol w="1056024">
                  <a:extLst>
                    <a:ext uri="{9D8B030D-6E8A-4147-A177-3AD203B41FA5}">
                      <a16:colId xmlns:a16="http://schemas.microsoft.com/office/drawing/2014/main" val="883178463"/>
                    </a:ext>
                  </a:extLst>
                </a:gridCol>
              </a:tblGrid>
              <a:tr h="634131">
                <a:tc gridSpan="3">
                  <a:txBody>
                    <a:bodyPr/>
                    <a:lstStyle/>
                    <a:p>
                      <a:pPr algn="ctr" fontAlgn="ctr"/>
                      <a:r>
                        <a:rPr lang="zh-CN" altLang="en-US" sz="1600" u="none" strike="noStrike" dirty="0">
                          <a:effectLst/>
                        </a:rPr>
                        <a:t>实验</a:t>
                      </a:r>
                      <a:r>
                        <a:rPr lang="en-US" altLang="zh-CN" sz="1600" u="none" strike="noStrike" dirty="0">
                          <a:effectLst/>
                        </a:rPr>
                        <a:t>7</a:t>
                      </a:r>
                      <a:r>
                        <a:rPr lang="zh-CN" altLang="en-US" sz="1600" u="none" strike="noStrike" dirty="0">
                          <a:effectLst/>
                        </a:rPr>
                        <a:t>：配置管理</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600" u="none" strike="noStrike">
                          <a:effectLst/>
                        </a:rPr>
                        <a:t>实验</a:t>
                      </a:r>
                      <a:r>
                        <a:rPr lang="en-US" altLang="zh-CN" sz="1600" u="none" strike="noStrike">
                          <a:effectLst/>
                        </a:rPr>
                        <a:t>8</a:t>
                      </a:r>
                      <a:r>
                        <a:rPr lang="zh-CN" altLang="en-US" sz="1600" u="none" strike="noStrike">
                          <a:effectLst/>
                        </a:rPr>
                        <a:t>：统计分析</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41108883"/>
                  </a:ext>
                </a:extLst>
              </a:tr>
              <a:tr h="2620320">
                <a:tc>
                  <a:txBody>
                    <a:bodyPr/>
                    <a:lstStyle/>
                    <a:p>
                      <a:pPr algn="ctr" fontAlgn="ctr"/>
                      <a:r>
                        <a:rPr lang="zh-CN" altLang="en-US" sz="1600" u="none" strike="noStrike">
                          <a:effectLst/>
                        </a:rPr>
                        <a:t>版本更新此数（提交次数）</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配置管理报告等累积字数</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累积工时</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统计分析项数</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统计分析报告字数</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dirty="0">
                          <a:effectLst/>
                        </a:rPr>
                        <a:t>累积工时</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4170059855"/>
                  </a:ext>
                </a:extLst>
              </a:tr>
              <a:tr h="446156">
                <a:tc>
                  <a:txBody>
                    <a:bodyPr/>
                    <a:lstStyle/>
                    <a:p>
                      <a:pPr algn="r" fontAlgn="ctr"/>
                      <a:r>
                        <a:rPr lang="en-US" altLang="zh-CN" sz="1600" u="none" strike="noStrike">
                          <a:effectLst/>
                        </a:rPr>
                        <a:t>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a:effectLst/>
                        </a:rPr>
                        <a:t>2986</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a:effectLst/>
                        </a:rPr>
                        <a:t>16.97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a:effectLst/>
                        </a:rPr>
                        <a:t>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a:effectLst/>
                        </a:rPr>
                        <a:t>4617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r" fontAlgn="ctr"/>
                      <a:r>
                        <a:rPr lang="en-US" altLang="zh-CN" sz="1600" u="none" strike="noStrike" dirty="0">
                          <a:effectLst/>
                        </a:rPr>
                        <a:t>40.57</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016142563"/>
                  </a:ext>
                </a:extLst>
              </a:tr>
            </a:tbl>
          </a:graphicData>
        </a:graphic>
      </p:graphicFrame>
    </p:spTree>
    <p:extLst>
      <p:ext uri="{BB962C8B-B14F-4D97-AF65-F5344CB8AC3E}">
        <p14:creationId xmlns:p14="http://schemas.microsoft.com/office/powerpoint/2010/main" val="273521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5</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11" name="Rectangle 13"/>
          <p:cNvSpPr/>
          <p:nvPr/>
        </p:nvSpPr>
        <p:spPr>
          <a:xfrm>
            <a:off x="1273969" y="1570660"/>
            <a:ext cx="9082239" cy="523220"/>
          </a:xfrm>
          <a:prstGeom prst="rect">
            <a:avLst/>
          </a:prstGeom>
        </p:spPr>
        <p:txBody>
          <a:bodyPr wrap="square">
            <a:spAutoFit/>
          </a:bodyPr>
          <a:lstStyle/>
          <a:p>
            <a:pPr eaLnBrk="1" fontAlgn="auto" hangingPunct="1">
              <a:spcBef>
                <a:spcPts val="0"/>
              </a:spcBef>
              <a:spcAft>
                <a:spcPts val="0"/>
              </a:spcAft>
              <a:defRPr/>
            </a:pPr>
            <a:r>
              <a:rPr lang="zh-CN" altLang="en-US" sz="2800" dirty="0"/>
              <a:t>个人工时：</a:t>
            </a:r>
            <a:endParaRPr lang="en-US" altLang="zh-CN" sz="2800" dirty="0"/>
          </a:p>
        </p:txBody>
      </p:sp>
      <p:pic>
        <p:nvPicPr>
          <p:cNvPr id="2" name="图片 1"/>
          <p:cNvPicPr>
            <a:picLocks noChangeAspect="1"/>
          </p:cNvPicPr>
          <p:nvPr/>
        </p:nvPicPr>
        <p:blipFill>
          <a:blip r:embed="rId3"/>
          <a:stretch>
            <a:fillRect/>
          </a:stretch>
        </p:blipFill>
        <p:spPr>
          <a:xfrm>
            <a:off x="1398809" y="2405652"/>
            <a:ext cx="3633621" cy="3507299"/>
          </a:xfrm>
          <a:prstGeom prst="rect">
            <a:avLst/>
          </a:prstGeom>
        </p:spPr>
      </p:pic>
      <p:pic>
        <p:nvPicPr>
          <p:cNvPr id="6" name="图片 5"/>
          <p:cNvPicPr>
            <a:picLocks noChangeAspect="1"/>
          </p:cNvPicPr>
          <p:nvPr/>
        </p:nvPicPr>
        <p:blipFill>
          <a:blip r:embed="rId4"/>
          <a:stretch>
            <a:fillRect/>
          </a:stretch>
        </p:blipFill>
        <p:spPr>
          <a:xfrm>
            <a:off x="5815088" y="2331335"/>
            <a:ext cx="5168034" cy="3626825"/>
          </a:xfrm>
          <a:prstGeom prst="rect">
            <a:avLst/>
          </a:prstGeom>
        </p:spPr>
      </p:pic>
    </p:spTree>
    <p:extLst>
      <p:ext uri="{BB962C8B-B14F-4D97-AF65-F5344CB8AC3E}">
        <p14:creationId xmlns:p14="http://schemas.microsoft.com/office/powerpoint/2010/main" val="262082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79"/>
          <p:cNvGrpSpPr>
            <a:grpSpLocks/>
          </p:cNvGrpSpPr>
          <p:nvPr/>
        </p:nvGrpSpPr>
        <p:grpSpPr bwMode="auto">
          <a:xfrm>
            <a:off x="692150" y="333377"/>
            <a:ext cx="1163639" cy="1165225"/>
            <a:chOff x="6379729" y="2488774"/>
            <a:chExt cx="2513016" cy="2513016"/>
          </a:xfrm>
        </p:grpSpPr>
        <p:sp>
          <p:nvSpPr>
            <p:cNvPr id="3" name="任意多边形 82"/>
            <p:cNvSpPr/>
            <p:nvPr/>
          </p:nvSpPr>
          <p:spPr>
            <a:xfrm rot="3738964">
              <a:off x="6379728" y="2488775"/>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4"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dirty="0">
                <a:solidFill>
                  <a:srgbClr val="FFFFFF"/>
                </a:solidFill>
              </a:endParaRPr>
            </a:p>
          </p:txBody>
        </p:sp>
      </p:grpSp>
      <p:sp>
        <p:nvSpPr>
          <p:cNvPr id="14339" name="文本框 4"/>
          <p:cNvSpPr txBox="1">
            <a:spLocks noChangeArrowheads="1"/>
          </p:cNvSpPr>
          <p:nvPr/>
        </p:nvSpPr>
        <p:spPr bwMode="auto">
          <a:xfrm>
            <a:off x="677865" y="611188"/>
            <a:ext cx="1208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r>
              <a:rPr lang="en-US" altLang="zh-CN" sz="3600" b="1" dirty="0">
                <a:solidFill>
                  <a:schemeClr val="accent1"/>
                </a:solidFill>
              </a:rPr>
              <a:t>5</a:t>
            </a:r>
            <a:endParaRPr lang="zh-CN" altLang="en-US" sz="3600" b="1" dirty="0">
              <a:solidFill>
                <a:schemeClr val="accent1"/>
              </a:solidFill>
            </a:endParaRPr>
          </a:p>
        </p:txBody>
      </p:sp>
      <p:cxnSp>
        <p:nvCxnSpPr>
          <p:cNvPr id="7" name="直接连接符 6"/>
          <p:cNvCxnSpPr/>
          <p:nvPr/>
        </p:nvCxnSpPr>
        <p:spPr>
          <a:xfrm flipV="1">
            <a:off x="2249488" y="892177"/>
            <a:ext cx="2938463" cy="42863"/>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12"/>
          <p:cNvSpPr txBox="1"/>
          <p:nvPr/>
        </p:nvSpPr>
        <p:spPr>
          <a:xfrm>
            <a:off x="5376864" y="550864"/>
            <a:ext cx="3262432" cy="707886"/>
          </a:xfrm>
          <a:prstGeom prst="rect">
            <a:avLst/>
          </a:prstGeom>
          <a:noFill/>
        </p:spPr>
        <p:txBody>
          <a:bodyPr wrap="none">
            <a:spAutoFit/>
          </a:bodyPr>
          <a:lstStyle/>
          <a:p>
            <a:pPr eaLnBrk="1" fontAlgn="auto" hangingPunct="1">
              <a:spcBef>
                <a:spcPts val="0"/>
              </a:spcBef>
              <a:spcAft>
                <a:spcPts val="0"/>
              </a:spcAft>
              <a:defRPr/>
            </a:pPr>
            <a:r>
              <a:rPr lang="zh-CN" altLang="en-US" sz="4000" b="1" dirty="0">
                <a:solidFill>
                  <a:schemeClr val="accent1"/>
                </a:solidFill>
              </a:rPr>
              <a:t>综合实验总结</a:t>
            </a:r>
            <a:endParaRPr lang="en-US" altLang="zh-CN" sz="4000" b="1" dirty="0">
              <a:solidFill>
                <a:schemeClr val="accent1"/>
              </a:solidFill>
            </a:endParaRPr>
          </a:p>
        </p:txBody>
      </p:sp>
      <p:sp>
        <p:nvSpPr>
          <p:cNvPr id="11" name="Rectangle 13"/>
          <p:cNvSpPr/>
          <p:nvPr/>
        </p:nvSpPr>
        <p:spPr>
          <a:xfrm>
            <a:off x="1273969" y="1570660"/>
            <a:ext cx="9082239" cy="523220"/>
          </a:xfrm>
          <a:prstGeom prst="rect">
            <a:avLst/>
          </a:prstGeom>
        </p:spPr>
        <p:txBody>
          <a:bodyPr wrap="square">
            <a:spAutoFit/>
          </a:bodyPr>
          <a:lstStyle/>
          <a:p>
            <a:pPr eaLnBrk="1" fontAlgn="auto" hangingPunct="1">
              <a:spcBef>
                <a:spcPts val="0"/>
              </a:spcBef>
              <a:spcAft>
                <a:spcPts val="0"/>
              </a:spcAft>
              <a:defRPr/>
            </a:pPr>
            <a:r>
              <a:rPr lang="zh-CN" altLang="en-US" sz="2800" dirty="0"/>
              <a:t>各实验工时：</a:t>
            </a:r>
            <a:endParaRPr lang="en-US" altLang="zh-CN" sz="2800" dirty="0"/>
          </a:p>
        </p:txBody>
      </p:sp>
      <p:pic>
        <p:nvPicPr>
          <p:cNvPr id="5" name="图片 4"/>
          <p:cNvPicPr>
            <a:picLocks noChangeAspect="1"/>
          </p:cNvPicPr>
          <p:nvPr/>
        </p:nvPicPr>
        <p:blipFill>
          <a:blip r:embed="rId3"/>
          <a:stretch>
            <a:fillRect/>
          </a:stretch>
        </p:blipFill>
        <p:spPr>
          <a:xfrm>
            <a:off x="2430173" y="2093880"/>
            <a:ext cx="6334125" cy="4410075"/>
          </a:xfrm>
          <a:prstGeom prst="rect">
            <a:avLst/>
          </a:prstGeom>
        </p:spPr>
      </p:pic>
    </p:spTree>
    <p:extLst>
      <p:ext uri="{BB962C8B-B14F-4D97-AF65-F5344CB8AC3E}">
        <p14:creationId xmlns:p14="http://schemas.microsoft.com/office/powerpoint/2010/main" val="771834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bfbc1479c6794bc4499398d0a27afc55aeb8ac"/>
  <p:tag name="ISPRING_PRESENTATION_TITLE" val="falsh"/>
</p:tagLst>
</file>

<file path=ppt/theme/theme1.xml><?xml version="1.0" encoding="utf-8"?>
<a:theme xmlns:a="http://schemas.openxmlformats.org/drawingml/2006/main" name="第一PPT，www.1ppt.com">
  <a:themeElements>
    <a:clrScheme name="自定义 37">
      <a:dk1>
        <a:sysClr val="windowText" lastClr="000000"/>
      </a:dk1>
      <a:lt1>
        <a:sysClr val="window" lastClr="FFFFFF"/>
      </a:lt1>
      <a:dk2>
        <a:srgbClr val="000000"/>
      </a:dk2>
      <a:lt2>
        <a:srgbClr val="F8F8F8"/>
      </a:lt2>
      <a:accent1>
        <a:srgbClr val="188186"/>
      </a:accent1>
      <a:accent2>
        <a:srgbClr val="188186"/>
      </a:accent2>
      <a:accent3>
        <a:srgbClr val="188186"/>
      </a:accent3>
      <a:accent4>
        <a:srgbClr val="188186"/>
      </a:accent4>
      <a:accent5>
        <a:srgbClr val="188186"/>
      </a:accent5>
      <a:accent6>
        <a:srgbClr val="188186"/>
      </a:accent6>
      <a:hlink>
        <a:srgbClr val="5F5F5F"/>
      </a:hlink>
      <a:folHlink>
        <a:srgbClr val="919191"/>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1338</TotalTime>
  <Words>1025</Words>
  <Application>Microsoft Office PowerPoint</Application>
  <PresentationFormat>宽屏</PresentationFormat>
  <Paragraphs>262</Paragraphs>
  <Slides>23</Slides>
  <Notes>23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3工作汇报</dc:title>
  <dc:creator>Administrator</dc:creator>
  <cp:lastModifiedBy>jiangbo</cp:lastModifiedBy>
  <cp:revision>141</cp:revision>
  <dcterms:created xsi:type="dcterms:W3CDTF">2015-06-07T09:29:04Z</dcterms:created>
  <dcterms:modified xsi:type="dcterms:W3CDTF">2017-06-23T01:49:26Z</dcterms:modified>
</cp:coreProperties>
</file>