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03" r:id="rId5"/>
    <p:sldId id="318" r:id="rId6"/>
    <p:sldId id="319" r:id="rId7"/>
    <p:sldId id="280" r:id="rId8"/>
    <p:sldId id="324" r:id="rId9"/>
    <p:sldId id="326" r:id="rId10"/>
    <p:sldId id="325" r:id="rId11"/>
    <p:sldId id="323" r:id="rId12"/>
    <p:sldId id="302" r:id="rId13"/>
    <p:sldId id="316" r:id="rId14"/>
    <p:sldId id="321" r:id="rId15"/>
    <p:sldId id="320" r:id="rId16"/>
    <p:sldId id="322" r:id="rId17"/>
    <p:sldId id="283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8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68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7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9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83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2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6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3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0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9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测试需求说明书评审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26981"/>
              </p:ext>
            </p:extLst>
          </p:nvPr>
        </p:nvGraphicFramePr>
        <p:xfrm>
          <a:off x="3086716" y="1702217"/>
          <a:ext cx="5932995" cy="480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390">
                  <a:extLst>
                    <a:ext uri="{9D8B030D-6E8A-4147-A177-3AD203B41FA5}">
                      <a16:colId xmlns:a16="http://schemas.microsoft.com/office/drawing/2014/main" val="3760127380"/>
                    </a:ext>
                  </a:extLst>
                </a:gridCol>
                <a:gridCol w="544098">
                  <a:extLst>
                    <a:ext uri="{9D8B030D-6E8A-4147-A177-3AD203B41FA5}">
                      <a16:colId xmlns:a16="http://schemas.microsoft.com/office/drawing/2014/main" val="1242406441"/>
                    </a:ext>
                  </a:extLst>
                </a:gridCol>
                <a:gridCol w="544098">
                  <a:extLst>
                    <a:ext uri="{9D8B030D-6E8A-4147-A177-3AD203B41FA5}">
                      <a16:colId xmlns:a16="http://schemas.microsoft.com/office/drawing/2014/main" val="3853244936"/>
                    </a:ext>
                  </a:extLst>
                </a:gridCol>
                <a:gridCol w="544098">
                  <a:extLst>
                    <a:ext uri="{9D8B030D-6E8A-4147-A177-3AD203B41FA5}">
                      <a16:colId xmlns:a16="http://schemas.microsoft.com/office/drawing/2014/main" val="3247861703"/>
                    </a:ext>
                  </a:extLst>
                </a:gridCol>
                <a:gridCol w="1024562">
                  <a:extLst>
                    <a:ext uri="{9D8B030D-6E8A-4147-A177-3AD203B41FA5}">
                      <a16:colId xmlns:a16="http://schemas.microsoft.com/office/drawing/2014/main" val="2427529242"/>
                    </a:ext>
                  </a:extLst>
                </a:gridCol>
                <a:gridCol w="1104722">
                  <a:extLst>
                    <a:ext uri="{9D8B030D-6E8A-4147-A177-3AD203B41FA5}">
                      <a16:colId xmlns:a16="http://schemas.microsoft.com/office/drawing/2014/main" val="2816742612"/>
                    </a:ext>
                  </a:extLst>
                </a:gridCol>
                <a:gridCol w="1302027">
                  <a:extLst>
                    <a:ext uri="{9D8B030D-6E8A-4147-A177-3AD203B41FA5}">
                      <a16:colId xmlns:a16="http://schemas.microsoft.com/office/drawing/2014/main" val="2139054401"/>
                    </a:ext>
                  </a:extLst>
                </a:gridCol>
              </a:tblGrid>
              <a:tr h="9065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项目名称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Dex2jar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30182"/>
                  </a:ext>
                </a:extLst>
              </a:tr>
              <a:tr h="4532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文档名称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Dex2jar</a:t>
                      </a:r>
                      <a:r>
                        <a:rPr lang="zh-CN" sz="1000" kern="100">
                          <a:effectLst/>
                        </a:rPr>
                        <a:t>的测试及优化测试及需求说明书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版本号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v1.1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05541"/>
                  </a:ext>
                </a:extLst>
              </a:tr>
              <a:tr h="18130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提交日期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2017-05-25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卢兴海、王文茹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39361"/>
                  </a:ext>
                </a:extLst>
              </a:tr>
              <a:tr h="18130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评审日期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2017-05-25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评审人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郭炜锋、王益飞、武丁泽宇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26082"/>
                  </a:ext>
                </a:extLst>
              </a:tr>
              <a:tr h="9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序号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问题位置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问题描述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报告人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处理意见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extLst>
                  <a:ext uri="{0D108BD9-81ED-4DB2-BD59-A6C34878D82A}">
                    <a16:rowId xmlns:a16="http://schemas.microsoft.com/office/drawing/2014/main" val="141026234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2.2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测试分工应该不需要在文档中体现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郭炜锋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建议删除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extLst>
                  <a:ext uri="{0D108BD9-81ED-4DB2-BD59-A6C34878D82A}">
                    <a16:rowId xmlns:a16="http://schemas.microsoft.com/office/drawing/2014/main" val="56893138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改进部分的测试缺少，注明改进部分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郭炜锋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建议添加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extLst>
                  <a:ext uri="{0D108BD9-81ED-4DB2-BD59-A6C34878D82A}">
                    <a16:rowId xmlns:a16="http://schemas.microsoft.com/office/drawing/2014/main" val="1273121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4.1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“不同版本平台的</a:t>
                      </a:r>
                      <a:r>
                        <a:rPr lang="en-US" sz="1000" kern="100">
                          <a:effectLst/>
                        </a:rPr>
                        <a:t>apk</a:t>
                      </a:r>
                      <a:r>
                        <a:rPr lang="zh-CN" sz="1000" kern="100">
                          <a:effectLst/>
                        </a:rPr>
                        <a:t>程序”中版本平台不明确。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王益飞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说明具体的平台版本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643248668"/>
                  </a:ext>
                </a:extLst>
              </a:tr>
              <a:tr h="9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4.2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同上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王益飞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同上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1876447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测试文档中用到的英文专业名词应给予说明解释。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武丁泽宇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建议添加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10567902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3.2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测试使用的</a:t>
                      </a:r>
                      <a:r>
                        <a:rPr lang="en-US" sz="1000" kern="100">
                          <a:effectLst/>
                        </a:rPr>
                        <a:t>IDEA</a:t>
                      </a:r>
                      <a:r>
                        <a:rPr lang="zh-CN" sz="1000" kern="100">
                          <a:effectLst/>
                        </a:rPr>
                        <a:t>工具版本信息应注明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武丁泽宇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建议添加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12745421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1.3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参考文献格式不符合规范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胡勇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参考标准文档进行修改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309913044"/>
                  </a:ext>
                </a:extLst>
              </a:tr>
              <a:tr h="11784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表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“使用</a:t>
                      </a:r>
                      <a:r>
                        <a:rPr lang="en-US" sz="1000" kern="100">
                          <a:effectLst/>
                        </a:rPr>
                        <a:t>java</a:t>
                      </a:r>
                      <a:r>
                        <a:rPr lang="zh-CN" sz="1000" kern="100">
                          <a:effectLst/>
                        </a:rPr>
                        <a:t>编写测试程序”：表意不清，是否使用测试框架，涉及什么方法，能手动实现，是否有必要用自动化实现。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预测结果给出一个正确率预测的百分比，交代接受阈值。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胡勇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进行说明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68041235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图形界面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除去功能外，对排布、显示，用户友好性没有涉及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胡勇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修改补充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866384963"/>
                  </a:ext>
                </a:extLst>
              </a:tr>
            </a:tbl>
          </a:graphicData>
        </a:graphic>
      </p:graphicFrame>
      <p:sp>
        <p:nvSpPr>
          <p:cNvPr id="10" name="Rectangle 13"/>
          <p:cNvSpPr/>
          <p:nvPr/>
        </p:nvSpPr>
        <p:spPr>
          <a:xfrm>
            <a:off x="1095939" y="1885438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C</a:t>
            </a:r>
            <a:r>
              <a:rPr lang="zh-CN" altLang="en-US" sz="2800" dirty="0"/>
              <a:t>组评审：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42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78370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69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</a:t>
              </a:r>
              <a:r>
                <a:rPr lang="en-US" altLang="zh-CN" sz="2800" dirty="0"/>
                <a:t>dex2jar</a:t>
              </a:r>
              <a:r>
                <a:rPr lang="zh-CN" altLang="en-US" sz="2800" dirty="0"/>
                <a:t>核心功能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5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1876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</a:t>
            </a:r>
            <a:r>
              <a:rPr lang="en-US" altLang="zh-CN" sz="4000" b="1" dirty="0">
                <a:solidFill>
                  <a:schemeClr val="accent1"/>
                </a:solidFill>
                <a:latin typeface="+mj-lt"/>
                <a:ea typeface="+mn-ea"/>
              </a:rPr>
              <a:t>dex2jar</a:t>
            </a: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核心功能</a:t>
            </a:r>
          </a:p>
        </p:txBody>
      </p:sp>
      <p:sp>
        <p:nvSpPr>
          <p:cNvPr id="10" name="Rectangle 13"/>
          <p:cNvSpPr/>
          <p:nvPr/>
        </p:nvSpPr>
        <p:spPr>
          <a:xfrm>
            <a:off x="1248058" y="2106785"/>
            <a:ext cx="9082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原</a:t>
            </a:r>
            <a:r>
              <a:rPr lang="en-US" altLang="zh-CN" sz="2800" dirty="0"/>
              <a:t>Dex2jar</a:t>
            </a:r>
            <a:r>
              <a:rPr lang="zh-CN" altLang="en-US" sz="2800" dirty="0"/>
              <a:t>核心功能：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类层面稳定性测试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方法层面稳定性测试</a:t>
            </a:r>
            <a:endParaRPr lang="en-US" altLang="zh-CN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12878"/>
              </p:ext>
            </p:extLst>
          </p:nvPr>
        </p:nvGraphicFramePr>
        <p:xfrm>
          <a:off x="5453447" y="1518994"/>
          <a:ext cx="2393879" cy="4195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222">
                  <a:extLst>
                    <a:ext uri="{9D8B030D-6E8A-4147-A177-3AD203B41FA5}">
                      <a16:colId xmlns:a16="http://schemas.microsoft.com/office/drawing/2014/main" val="4136746561"/>
                    </a:ext>
                  </a:extLst>
                </a:gridCol>
                <a:gridCol w="154120">
                  <a:extLst>
                    <a:ext uri="{9D8B030D-6E8A-4147-A177-3AD203B41FA5}">
                      <a16:colId xmlns:a16="http://schemas.microsoft.com/office/drawing/2014/main" val="1685876023"/>
                    </a:ext>
                  </a:extLst>
                </a:gridCol>
                <a:gridCol w="595756">
                  <a:extLst>
                    <a:ext uri="{9D8B030D-6E8A-4147-A177-3AD203B41FA5}">
                      <a16:colId xmlns:a16="http://schemas.microsoft.com/office/drawing/2014/main" val="204364830"/>
                    </a:ext>
                  </a:extLst>
                </a:gridCol>
                <a:gridCol w="529268">
                  <a:extLst>
                    <a:ext uri="{9D8B030D-6E8A-4147-A177-3AD203B41FA5}">
                      <a16:colId xmlns:a16="http://schemas.microsoft.com/office/drawing/2014/main" val="2876054444"/>
                    </a:ext>
                  </a:extLst>
                </a:gridCol>
                <a:gridCol w="562513">
                  <a:extLst>
                    <a:ext uri="{9D8B030D-6E8A-4147-A177-3AD203B41FA5}">
                      <a16:colId xmlns:a16="http://schemas.microsoft.com/office/drawing/2014/main" val="2909282941"/>
                    </a:ext>
                  </a:extLst>
                </a:gridCol>
              </a:tblGrid>
              <a:tr h="26510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项目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dex2jar</a:t>
                      </a:r>
                      <a:r>
                        <a:rPr lang="zh-CN" sz="500" kern="100">
                          <a:effectLst/>
                        </a:rPr>
                        <a:t>测试及优化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版本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V1.1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extLst>
                  <a:ext uri="{0D108BD9-81ED-4DB2-BD59-A6C34878D82A}">
                    <a16:rowId xmlns:a16="http://schemas.microsoft.com/office/drawing/2014/main" val="3402842767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功能需求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转换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文件为</a:t>
                      </a:r>
                      <a:r>
                        <a:rPr lang="en-US" sz="500" kern="100" dirty="0">
                          <a:effectLst/>
                        </a:rPr>
                        <a:t>jar</a:t>
                      </a:r>
                      <a:r>
                        <a:rPr lang="zh-CN" sz="500" kern="100" dirty="0">
                          <a:effectLst/>
                        </a:rPr>
                        <a:t>包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编制人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蒋波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extLst>
                  <a:ext uri="{0D108BD9-81ED-4DB2-BD59-A6C34878D82A}">
                    <a16:rowId xmlns:a16="http://schemas.microsoft.com/office/drawing/2014/main" val="30500850"/>
                  </a:ext>
                </a:extLst>
              </a:tr>
              <a:tr h="26510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用例</a:t>
                      </a:r>
                      <a:r>
                        <a:rPr lang="en-US" sz="500" kern="100">
                          <a:effectLst/>
                        </a:rPr>
                        <a:t>ID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3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时间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2017-05-23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extLst>
                  <a:ext uri="{0D108BD9-81ED-4DB2-BD59-A6C34878D82A}">
                    <a16:rowId xmlns:a16="http://schemas.microsoft.com/office/drawing/2014/main" val="646066713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相关用例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无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71801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功能特性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将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文件反编译为源代码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09380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测试目的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测试是否各种</a:t>
                      </a:r>
                      <a:r>
                        <a:rPr lang="en-US" sz="500" kern="100" dirty="0">
                          <a:effectLst/>
                        </a:rPr>
                        <a:t>apk</a:t>
                      </a:r>
                      <a:r>
                        <a:rPr lang="zh-CN" sz="500" kern="100" dirty="0">
                          <a:effectLst/>
                        </a:rPr>
                        <a:t>的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文件均可成功反编译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3025"/>
                  </a:ext>
                </a:extLst>
              </a:tr>
              <a:tr h="367385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预置条件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已获取需反编译的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特殊规程说明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无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extLst>
                  <a:ext uri="{0D108BD9-81ED-4DB2-BD59-A6C34878D82A}">
                    <a16:rowId xmlns:a16="http://schemas.microsoft.com/office/drawing/2014/main" val="3330189662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参考信息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《需求规格说明书</a:t>
                      </a:r>
                      <a:r>
                        <a:rPr lang="en-US" sz="500" kern="100" dirty="0">
                          <a:effectLst/>
                        </a:rPr>
                        <a:t>v2.1</a:t>
                      </a:r>
                      <a:r>
                        <a:rPr lang="zh-CN" sz="500" kern="100" dirty="0">
                          <a:effectLst/>
                        </a:rPr>
                        <a:t>》中</a:t>
                      </a:r>
                      <a:r>
                        <a:rPr lang="en-US" sz="500" kern="100" dirty="0">
                          <a:effectLst/>
                        </a:rPr>
                        <a:t>4.4</a:t>
                      </a:r>
                      <a:r>
                        <a:rPr lang="zh-CN" sz="500" kern="100" dirty="0">
                          <a:effectLst/>
                        </a:rPr>
                        <a:t>转换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文件为</a:t>
                      </a:r>
                      <a:r>
                        <a:rPr lang="en-US" sz="500" kern="100" dirty="0">
                          <a:effectLst/>
                        </a:rPr>
                        <a:t>jar</a:t>
                      </a:r>
                      <a:r>
                        <a:rPr lang="zh-CN" sz="500" kern="100" dirty="0">
                          <a:effectLst/>
                        </a:rPr>
                        <a:t>包的部分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57915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测试数据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各种类型与版本的</a:t>
                      </a:r>
                      <a:r>
                        <a:rPr lang="en-US" sz="500" kern="100" dirty="0">
                          <a:effectLst/>
                        </a:rPr>
                        <a:t>apk</a:t>
                      </a:r>
                      <a:r>
                        <a:rPr lang="zh-CN" sz="500" kern="100" dirty="0">
                          <a:effectLst/>
                        </a:rPr>
                        <a:t>文件中获取的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08791"/>
                  </a:ext>
                </a:extLst>
              </a:tr>
              <a:tr h="32657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测试人员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卢兴海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81164"/>
                  </a:ext>
                </a:extLst>
              </a:tr>
              <a:tr h="212270">
                <a:tc gridSpan="5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操作步骤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5004"/>
                  </a:ext>
                </a:extLst>
              </a:tr>
              <a:tr h="555170">
                <a:tc gridSpan="5"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500" kern="100" dirty="0">
                          <a:effectLst/>
                        </a:rPr>
                        <a:t>将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文件拷贝至</a:t>
                      </a:r>
                      <a:r>
                        <a:rPr lang="en-US" sz="500" kern="100" dirty="0">
                          <a:effectLst/>
                        </a:rPr>
                        <a:t>dex2jar</a:t>
                      </a:r>
                      <a:r>
                        <a:rPr lang="zh-CN" sz="500" kern="100" dirty="0">
                          <a:effectLst/>
                        </a:rPr>
                        <a:t>目录；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500" kern="100" dirty="0">
                          <a:effectLst/>
                        </a:rPr>
                        <a:t>运行</a:t>
                      </a:r>
                      <a:r>
                        <a:rPr lang="en-US" sz="500" kern="100" dirty="0">
                          <a:effectLst/>
                        </a:rPr>
                        <a:t>dex2jar.bat</a:t>
                      </a:r>
                      <a:r>
                        <a:rPr lang="zh-CN" sz="500" kern="100" dirty="0">
                          <a:effectLst/>
                        </a:rPr>
                        <a:t>，反编译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500" kern="100" dirty="0">
                          <a:effectLst/>
                        </a:rPr>
                        <a:t>检查是否顺利生成</a:t>
                      </a:r>
                      <a:r>
                        <a:rPr lang="en-US" sz="500" kern="100" dirty="0">
                          <a:effectLst/>
                        </a:rPr>
                        <a:t>*.jar</a:t>
                      </a:r>
                      <a:r>
                        <a:rPr lang="zh-CN" sz="500" kern="100" dirty="0">
                          <a:effectLst/>
                        </a:rPr>
                        <a:t>文件，反编译是否有报错信息，若正确则返回成功的结果。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4095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预测结果</a:t>
                      </a:r>
                      <a:endParaRPr lang="zh-CN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6044" marR="36044" marT="0" marB="0"/>
                </a:tc>
                <a:tc gridSpan="4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Dex2jar</a:t>
                      </a:r>
                      <a:r>
                        <a:rPr lang="zh-CN" sz="500" kern="100" dirty="0">
                          <a:effectLst/>
                        </a:rPr>
                        <a:t>可反编译各种版本的</a:t>
                      </a:r>
                      <a:r>
                        <a:rPr lang="en-US" sz="500" kern="100" dirty="0">
                          <a:effectLst/>
                        </a:rPr>
                        <a:t>dex</a:t>
                      </a:r>
                      <a:r>
                        <a:rPr lang="zh-CN" sz="500" kern="100" dirty="0">
                          <a:effectLst/>
                        </a:rPr>
                        <a:t>文件</a:t>
                      </a:r>
                      <a:endParaRPr lang="zh-CN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7969" marR="97969" marT="48985" marB="4898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637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33655"/>
              </p:ext>
            </p:extLst>
          </p:nvPr>
        </p:nvGraphicFramePr>
        <p:xfrm>
          <a:off x="8417230" y="1518994"/>
          <a:ext cx="2920612" cy="396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832">
                  <a:extLst>
                    <a:ext uri="{9D8B030D-6E8A-4147-A177-3AD203B41FA5}">
                      <a16:colId xmlns:a16="http://schemas.microsoft.com/office/drawing/2014/main" val="2432782159"/>
                    </a:ext>
                  </a:extLst>
                </a:gridCol>
                <a:gridCol w="86218">
                  <a:extLst>
                    <a:ext uri="{9D8B030D-6E8A-4147-A177-3AD203B41FA5}">
                      <a16:colId xmlns:a16="http://schemas.microsoft.com/office/drawing/2014/main" val="1197506819"/>
                    </a:ext>
                  </a:extLst>
                </a:gridCol>
                <a:gridCol w="753924">
                  <a:extLst>
                    <a:ext uri="{9D8B030D-6E8A-4147-A177-3AD203B41FA5}">
                      <a16:colId xmlns:a16="http://schemas.microsoft.com/office/drawing/2014/main" val="3720641612"/>
                    </a:ext>
                  </a:extLst>
                </a:gridCol>
                <a:gridCol w="669784">
                  <a:extLst>
                    <a:ext uri="{9D8B030D-6E8A-4147-A177-3AD203B41FA5}">
                      <a16:colId xmlns:a16="http://schemas.microsoft.com/office/drawing/2014/main" val="2327043548"/>
                    </a:ext>
                  </a:extLst>
                </a:gridCol>
                <a:gridCol w="711854">
                  <a:extLst>
                    <a:ext uri="{9D8B030D-6E8A-4147-A177-3AD203B41FA5}">
                      <a16:colId xmlns:a16="http://schemas.microsoft.com/office/drawing/2014/main" val="1202175513"/>
                    </a:ext>
                  </a:extLst>
                </a:gridCol>
              </a:tblGrid>
              <a:tr h="320040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项目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dex2jar</a:t>
                      </a:r>
                      <a:r>
                        <a:rPr lang="zh-CN" sz="700" kern="100">
                          <a:effectLst/>
                        </a:rPr>
                        <a:t>测试及优化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版本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V1.1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extLst>
                  <a:ext uri="{0D108BD9-81ED-4DB2-BD59-A6C34878D82A}">
                    <a16:rowId xmlns:a16="http://schemas.microsoft.com/office/drawing/2014/main" val="2191912094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功能需求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0">
                          <a:effectLst/>
                        </a:rPr>
                        <a:t>查看代码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编制人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蒋波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extLst>
                  <a:ext uri="{0D108BD9-81ED-4DB2-BD59-A6C34878D82A}">
                    <a16:rowId xmlns:a16="http://schemas.microsoft.com/office/drawing/2014/main" val="1262102596"/>
                  </a:ext>
                </a:extLst>
              </a:tr>
              <a:tr h="31929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用例</a:t>
                      </a:r>
                      <a:r>
                        <a:rPr lang="en-US" sz="700" kern="100" dirty="0">
                          <a:effectLst/>
                        </a:rPr>
                        <a:t>ID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时间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2017-05-23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extLst>
                  <a:ext uri="{0D108BD9-81ED-4DB2-BD59-A6C34878D82A}">
                    <a16:rowId xmlns:a16="http://schemas.microsoft.com/office/drawing/2014/main" val="1860431151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相关用例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无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6507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功能特性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查看反编译出的源代码并判断与源码相似度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30896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测试目的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</a:t>
                      </a:r>
                      <a:r>
                        <a:rPr lang="en-US" sz="700" kern="100" dirty="0">
                          <a:effectLst/>
                        </a:rPr>
                        <a:t>dex2jar</a:t>
                      </a:r>
                      <a:r>
                        <a:rPr lang="zh-CN" sz="700" kern="100" dirty="0">
                          <a:effectLst/>
                        </a:rPr>
                        <a:t>核心反编译功能的准确性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93153"/>
                  </a:ext>
                </a:extLst>
              </a:tr>
              <a:tr h="31929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预置条件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成功反编译</a:t>
                      </a:r>
                      <a:r>
                        <a:rPr lang="en-US" sz="700" kern="100" dirty="0">
                          <a:effectLst/>
                        </a:rPr>
                        <a:t>dex</a:t>
                      </a:r>
                      <a:r>
                        <a:rPr lang="zh-CN" sz="700" kern="100" dirty="0">
                          <a:effectLst/>
                        </a:rPr>
                        <a:t>文件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特殊规程说明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无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extLst>
                  <a:ext uri="{0D108BD9-81ED-4DB2-BD59-A6C34878D82A}">
                    <a16:rowId xmlns:a16="http://schemas.microsoft.com/office/drawing/2014/main" val="3724118814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参考信息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《需求规格说明书</a:t>
                      </a:r>
                      <a:r>
                        <a:rPr lang="en-US" sz="700" kern="100">
                          <a:effectLst/>
                        </a:rPr>
                        <a:t>v2.1</a:t>
                      </a:r>
                      <a:r>
                        <a:rPr lang="zh-CN" sz="700" kern="100">
                          <a:effectLst/>
                        </a:rPr>
                        <a:t>》中</a:t>
                      </a:r>
                      <a:r>
                        <a:rPr lang="en-US" sz="700" kern="100">
                          <a:effectLst/>
                        </a:rPr>
                        <a:t>4.5</a:t>
                      </a:r>
                      <a:r>
                        <a:rPr lang="zh-CN" sz="700" kern="0">
                          <a:effectLst/>
                        </a:rPr>
                        <a:t>查看代码的部分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29443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测试数据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各种类型与版本的</a:t>
                      </a:r>
                      <a:r>
                        <a:rPr lang="en-US" sz="700" kern="100" dirty="0">
                          <a:effectLst/>
                        </a:rPr>
                        <a:t>dex</a:t>
                      </a:r>
                      <a:r>
                        <a:rPr lang="zh-CN" sz="700" kern="100" dirty="0">
                          <a:effectLst/>
                        </a:rPr>
                        <a:t>文件中反编译的</a:t>
                      </a:r>
                      <a:r>
                        <a:rPr lang="en-US" sz="700" kern="100" dirty="0">
                          <a:effectLst/>
                        </a:rPr>
                        <a:t>class</a:t>
                      </a:r>
                      <a:r>
                        <a:rPr lang="zh-CN" sz="700" kern="100" dirty="0">
                          <a:effectLst/>
                        </a:rPr>
                        <a:t>文件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63911"/>
                  </a:ext>
                </a:extLst>
              </a:tr>
              <a:tr h="15964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测试人员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卢兴海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9568"/>
                  </a:ext>
                </a:extLst>
              </a:tr>
              <a:tr h="159649">
                <a:tc gridSpan="5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操作步骤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76544"/>
                  </a:ext>
                </a:extLst>
              </a:tr>
              <a:tr h="478946">
                <a:tc gridSpan="5"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100">
                          <a:effectLst/>
                        </a:rPr>
                        <a:t>使用</a:t>
                      </a:r>
                      <a:r>
                        <a:rPr lang="en-US" sz="700" kern="100">
                          <a:effectLst/>
                        </a:rPr>
                        <a:t>java</a:t>
                      </a:r>
                      <a:r>
                        <a:rPr lang="zh-CN" sz="700" kern="100">
                          <a:effectLst/>
                        </a:rPr>
                        <a:t>编写测试程序；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100">
                          <a:effectLst/>
                        </a:rPr>
                        <a:t>运行测试程序，测试反编译后类和方法的差别；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700" kern="100">
                          <a:effectLst/>
                        </a:rPr>
                        <a:t>根据程序运行结果，返回测试结果。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58397"/>
                  </a:ext>
                </a:extLst>
              </a:tr>
              <a:tr h="319297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预测结果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14" marR="45614" marT="0" marB="0"/>
                </a:tc>
                <a:tc gridSpan="4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Dex2jar</a:t>
                      </a:r>
                      <a:r>
                        <a:rPr lang="zh-CN" sz="700" kern="100" dirty="0">
                          <a:effectLst/>
                        </a:rPr>
                        <a:t>可准确反编译大部分</a:t>
                      </a:r>
                      <a:r>
                        <a:rPr lang="en-US" sz="700" kern="100" dirty="0">
                          <a:effectLst/>
                        </a:rPr>
                        <a:t>apk</a:t>
                      </a:r>
                      <a:r>
                        <a:rPr lang="zh-CN" sz="700" kern="100" dirty="0">
                          <a:effectLst/>
                        </a:rPr>
                        <a:t>程序，小部分反编译后会有差距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0818" marR="60818" marT="30409" marB="30409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4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1876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</a:rPr>
              <a:t>测试</a:t>
            </a:r>
            <a:r>
              <a:rPr lang="en-US" altLang="zh-CN" sz="4000" b="1" dirty="0">
                <a:solidFill>
                  <a:schemeClr val="accent1"/>
                </a:solidFill>
              </a:rPr>
              <a:t>dex2jar</a:t>
            </a:r>
            <a:r>
              <a:rPr lang="zh-CN" altLang="en-US" sz="4000" b="1" dirty="0">
                <a:solidFill>
                  <a:schemeClr val="accent1"/>
                </a:solidFill>
              </a:rPr>
              <a:t>核心功能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79077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测试方法：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使用编写的测试工具测试反编译之后的</a:t>
            </a:r>
            <a:r>
              <a:rPr lang="en-US" altLang="zh-CN" sz="2800" dirty="0"/>
              <a:t>jar</a:t>
            </a:r>
            <a:r>
              <a:rPr lang="zh-CN" altLang="en-US" sz="2800" dirty="0"/>
              <a:t>文件中，类与方法的数量是否与原</a:t>
            </a:r>
            <a:r>
              <a:rPr lang="en-US" altLang="zh-CN" sz="2800" dirty="0"/>
              <a:t>dex</a:t>
            </a:r>
            <a:r>
              <a:rPr lang="zh-CN" altLang="en-US" sz="2800" dirty="0"/>
              <a:t>文件中的相同。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72" y="3238706"/>
            <a:ext cx="3067050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783" y="3708240"/>
            <a:ext cx="4067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1876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</a:rPr>
              <a:t>测试</a:t>
            </a:r>
            <a:r>
              <a:rPr lang="en-US" altLang="zh-CN" sz="4000" b="1" dirty="0">
                <a:solidFill>
                  <a:schemeClr val="accent1"/>
                </a:solidFill>
              </a:rPr>
              <a:t>dex2jar</a:t>
            </a:r>
            <a:r>
              <a:rPr lang="zh-CN" altLang="en-US" sz="4000" b="1" dirty="0">
                <a:solidFill>
                  <a:schemeClr val="accent1"/>
                </a:solidFill>
              </a:rPr>
              <a:t>核心功能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7907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举例说明：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56" y="2342800"/>
            <a:ext cx="8324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1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1876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</a:rPr>
              <a:t>测试</a:t>
            </a:r>
            <a:r>
              <a:rPr lang="en-US" altLang="zh-CN" sz="4000" b="1" dirty="0">
                <a:solidFill>
                  <a:schemeClr val="accent1"/>
                </a:solidFill>
              </a:rPr>
              <a:t>dex2jar</a:t>
            </a:r>
            <a:r>
              <a:rPr lang="zh-CN" altLang="en-US" sz="4000" b="1" dirty="0">
                <a:solidFill>
                  <a:schemeClr val="accent1"/>
                </a:solidFill>
              </a:rPr>
              <a:t>核心功能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90822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测试数据：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选取</a:t>
            </a:r>
            <a:r>
              <a:rPr lang="en-US" altLang="zh-CN" sz="2800" dirty="0"/>
              <a:t>100</a:t>
            </a:r>
            <a:r>
              <a:rPr lang="zh-CN" altLang="en-US" sz="2800" dirty="0"/>
              <a:t>个</a:t>
            </a:r>
            <a:r>
              <a:rPr lang="en-US" altLang="zh-CN" sz="2800" dirty="0"/>
              <a:t>apk</a:t>
            </a:r>
            <a:r>
              <a:rPr lang="zh-CN" altLang="en-US" sz="2800" dirty="0"/>
              <a:t>文件进行类与方法对比的测试。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测试结果：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100</a:t>
            </a:r>
            <a:r>
              <a:rPr lang="zh-CN" altLang="en-US" sz="2800" dirty="0"/>
              <a:t>个</a:t>
            </a:r>
            <a:r>
              <a:rPr lang="en-US" altLang="zh-CN" sz="2800" dirty="0"/>
              <a:t>apk</a:t>
            </a:r>
            <a:r>
              <a:rPr lang="zh-CN" altLang="en-US" sz="2800" dirty="0"/>
              <a:t>文件，其中</a:t>
            </a:r>
            <a:r>
              <a:rPr lang="en-US" altLang="zh-CN" sz="2800" dirty="0"/>
              <a:t>95</a:t>
            </a:r>
            <a:r>
              <a:rPr lang="zh-CN" altLang="en-US" sz="2800" dirty="0"/>
              <a:t>个类和方法完全相同，判断为成功反编译；另外</a:t>
            </a:r>
            <a:r>
              <a:rPr lang="en-US" altLang="zh-CN" sz="2800" dirty="0"/>
              <a:t>5</a:t>
            </a:r>
            <a:r>
              <a:rPr lang="zh-CN" altLang="en-US" sz="2800" dirty="0"/>
              <a:t>个文件反编译出的类和方法与原</a:t>
            </a:r>
            <a:r>
              <a:rPr lang="en-US" altLang="zh-CN" sz="2800" dirty="0"/>
              <a:t>dex</a:t>
            </a:r>
            <a:r>
              <a:rPr lang="zh-CN" altLang="en-US" sz="2800" dirty="0"/>
              <a:t>文件有出入，并不是完全一一对应。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852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5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51876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</a:rPr>
              <a:t>测试</a:t>
            </a:r>
            <a:r>
              <a:rPr lang="en-US" altLang="zh-CN" sz="4000" b="1" dirty="0">
                <a:solidFill>
                  <a:schemeClr val="accent1"/>
                </a:solidFill>
              </a:rPr>
              <a:t>dex2jar</a:t>
            </a:r>
            <a:r>
              <a:rPr lang="zh-CN" altLang="en-US" sz="4000" b="1" dirty="0">
                <a:solidFill>
                  <a:schemeClr val="accent1"/>
                </a:solidFill>
              </a:rPr>
              <a:t>核心功能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测试结果：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25" y="1702217"/>
            <a:ext cx="6585163" cy="43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1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测试需求说明书修改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测试需求说明书评审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03637" y="3893593"/>
            <a:ext cx="4595796" cy="584775"/>
            <a:chOff x="7047666" y="1942356"/>
            <a:chExt cx="4595796" cy="584775"/>
          </a:xfrm>
        </p:grpSpPr>
        <p:grpSp>
          <p:nvGrpSpPr>
            <p:cNvPr id="21" name="组合 20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3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</a:t>
              </a:r>
              <a:r>
                <a:rPr lang="en-US" altLang="zh-CN" sz="2800" dirty="0"/>
                <a:t>dex2jar</a:t>
              </a:r>
              <a:r>
                <a:rPr lang="zh-CN" altLang="en-US" sz="2800" dirty="0"/>
                <a:t>核心功能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测试需求说明书修改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测试需求说明书修改</a:t>
            </a:r>
          </a:p>
        </p:txBody>
      </p:sp>
      <p:sp>
        <p:nvSpPr>
          <p:cNvPr id="11" name="Rectangle 13"/>
          <p:cNvSpPr/>
          <p:nvPr/>
        </p:nvSpPr>
        <p:spPr>
          <a:xfrm>
            <a:off x="1544331" y="1531531"/>
            <a:ext cx="90822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修改内容：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修改文档结构</a:t>
            </a:r>
            <a:endParaRPr lang="en-US" altLang="zh-CN" sz="28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重新修改文档结构，改为按功能需求和非功能需求划分的结构。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增加测试用例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对软件需求说明书当中的每个用例，都增加了对应的测试用例。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76" y="1258750"/>
            <a:ext cx="5257403" cy="5476461"/>
          </a:xfrm>
          <a:prstGeom prst="rect">
            <a:avLst/>
          </a:prstGeom>
        </p:spPr>
      </p:pic>
      <p:sp>
        <p:nvSpPr>
          <p:cNvPr id="9" name="Rectangle 13"/>
          <p:cNvSpPr/>
          <p:nvPr/>
        </p:nvSpPr>
        <p:spPr>
          <a:xfrm>
            <a:off x="1107944" y="1557093"/>
            <a:ext cx="2610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修改文档结构：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47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测试需求说明书修改</a:t>
            </a:r>
          </a:p>
        </p:txBody>
      </p:sp>
      <p:sp>
        <p:nvSpPr>
          <p:cNvPr id="9" name="Rectangle 13"/>
          <p:cNvSpPr/>
          <p:nvPr/>
        </p:nvSpPr>
        <p:spPr>
          <a:xfrm>
            <a:off x="1107944" y="1557093"/>
            <a:ext cx="2610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新增测试用例：</a:t>
            </a:r>
            <a:endParaRPr lang="en-US" altLang="zh-CN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4975"/>
              </p:ext>
            </p:extLst>
          </p:nvPr>
        </p:nvGraphicFramePr>
        <p:xfrm>
          <a:off x="7777521" y="1518994"/>
          <a:ext cx="3950236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59">
                  <a:extLst>
                    <a:ext uri="{9D8B030D-6E8A-4147-A177-3AD203B41FA5}">
                      <a16:colId xmlns:a16="http://schemas.microsoft.com/office/drawing/2014/main" val="4136746561"/>
                    </a:ext>
                  </a:extLst>
                </a:gridCol>
                <a:gridCol w="87562">
                  <a:extLst>
                    <a:ext uri="{9D8B030D-6E8A-4147-A177-3AD203B41FA5}">
                      <a16:colId xmlns:a16="http://schemas.microsoft.com/office/drawing/2014/main" val="1685876023"/>
                    </a:ext>
                  </a:extLst>
                </a:gridCol>
                <a:gridCol w="1027438">
                  <a:extLst>
                    <a:ext uri="{9D8B030D-6E8A-4147-A177-3AD203B41FA5}">
                      <a16:colId xmlns:a16="http://schemas.microsoft.com/office/drawing/2014/main" val="204364830"/>
                    </a:ext>
                  </a:extLst>
                </a:gridCol>
                <a:gridCol w="912772">
                  <a:extLst>
                    <a:ext uri="{9D8B030D-6E8A-4147-A177-3AD203B41FA5}">
                      <a16:colId xmlns:a16="http://schemas.microsoft.com/office/drawing/2014/main" val="2876054444"/>
                    </a:ext>
                  </a:extLst>
                </a:gridCol>
                <a:gridCol w="970105">
                  <a:extLst>
                    <a:ext uri="{9D8B030D-6E8A-4147-A177-3AD203B41FA5}">
                      <a16:colId xmlns:a16="http://schemas.microsoft.com/office/drawing/2014/main" val="2909282941"/>
                    </a:ext>
                  </a:extLst>
                </a:gridCol>
              </a:tblGrid>
              <a:tr h="435134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项目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dex2jar</a:t>
                      </a:r>
                      <a:r>
                        <a:rPr lang="zh-CN" sz="1000" kern="100">
                          <a:effectLst/>
                        </a:rPr>
                        <a:t>测试及优化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版本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V1.1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3402842767"/>
                  </a:ext>
                </a:extLst>
              </a:tr>
              <a:tr h="435134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功能需求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转换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文件为</a:t>
                      </a:r>
                      <a:r>
                        <a:rPr lang="en-US" sz="1000" kern="100" dirty="0">
                          <a:effectLst/>
                        </a:rPr>
                        <a:t>jar</a:t>
                      </a:r>
                      <a:r>
                        <a:rPr lang="zh-CN" sz="1000" kern="100" dirty="0">
                          <a:effectLst/>
                        </a:rPr>
                        <a:t>包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蒋波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30500850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</a:t>
                      </a: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时间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2017-05-23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646066713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相关用例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71801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功能特性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将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文件反编译为源代码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09380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测试目的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测试是否各种</a:t>
                      </a:r>
                      <a:r>
                        <a:rPr lang="en-US" sz="1000" kern="100" dirty="0">
                          <a:effectLst/>
                        </a:rPr>
                        <a:t>apk</a:t>
                      </a:r>
                      <a:r>
                        <a:rPr lang="zh-CN" sz="1000" kern="100" dirty="0">
                          <a:effectLst/>
                        </a:rPr>
                        <a:t>的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文件均可成功反编译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3025"/>
                  </a:ext>
                </a:extLst>
              </a:tr>
              <a:tr h="435134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预置条件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已获取需反编译的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特殊规程说明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3330189662"/>
                  </a:ext>
                </a:extLst>
              </a:tr>
              <a:tr h="435134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参考信息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《需求规格说明书</a:t>
                      </a:r>
                      <a:r>
                        <a:rPr lang="en-US" sz="1000" kern="100" dirty="0">
                          <a:effectLst/>
                        </a:rPr>
                        <a:t>v2.1</a:t>
                      </a:r>
                      <a:r>
                        <a:rPr lang="zh-CN" sz="1000" kern="100" dirty="0">
                          <a:effectLst/>
                        </a:rPr>
                        <a:t>》中</a:t>
                      </a:r>
                      <a:r>
                        <a:rPr lang="en-US" sz="1000" kern="100" dirty="0">
                          <a:effectLst/>
                        </a:rPr>
                        <a:t>4.4</a:t>
                      </a:r>
                      <a:r>
                        <a:rPr lang="zh-CN" sz="1000" kern="100" dirty="0">
                          <a:effectLst/>
                        </a:rPr>
                        <a:t>转换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文件为</a:t>
                      </a:r>
                      <a:r>
                        <a:rPr lang="en-US" sz="1000" kern="100" dirty="0">
                          <a:effectLst/>
                        </a:rPr>
                        <a:t>jar</a:t>
                      </a:r>
                      <a:r>
                        <a:rPr lang="zh-CN" sz="1000" kern="100" dirty="0">
                          <a:effectLst/>
                        </a:rPr>
                        <a:t>包的部分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57915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各种类型与版本的</a:t>
                      </a:r>
                      <a:r>
                        <a:rPr lang="en-US" sz="1000" kern="100" dirty="0">
                          <a:effectLst/>
                        </a:rPr>
                        <a:t>apk</a:t>
                      </a:r>
                      <a:r>
                        <a:rPr lang="zh-CN" sz="1000" kern="100" dirty="0">
                          <a:effectLst/>
                        </a:rPr>
                        <a:t>文件中获取的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08791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测试人员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卢兴海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81164"/>
                  </a:ext>
                </a:extLst>
              </a:tr>
              <a:tr h="217567">
                <a:tc gridSpan="5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操作步骤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5004"/>
                  </a:ext>
                </a:extLst>
              </a:tr>
              <a:tr h="870268">
                <a:tc gridSpan="5"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将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文件拷贝至</a:t>
                      </a:r>
                      <a:r>
                        <a:rPr lang="en-US" sz="1000" kern="100" dirty="0">
                          <a:effectLst/>
                        </a:rPr>
                        <a:t>dex2jar</a:t>
                      </a:r>
                      <a:r>
                        <a:rPr lang="zh-CN" sz="1000" kern="100" dirty="0">
                          <a:effectLst/>
                        </a:rPr>
                        <a:t>目录；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运行</a:t>
                      </a:r>
                      <a:r>
                        <a:rPr lang="en-US" sz="1000" kern="100" dirty="0">
                          <a:effectLst/>
                        </a:rPr>
                        <a:t>dex2jar.bat</a:t>
                      </a:r>
                      <a:r>
                        <a:rPr lang="zh-CN" sz="1000" kern="100" dirty="0">
                          <a:effectLst/>
                        </a:rPr>
                        <a:t>，反编译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检查是否顺利生成</a:t>
                      </a:r>
                      <a:r>
                        <a:rPr lang="en-US" sz="1000" kern="100" dirty="0">
                          <a:effectLst/>
                        </a:rPr>
                        <a:t>*.jar</a:t>
                      </a:r>
                      <a:r>
                        <a:rPr lang="zh-CN" sz="1000" kern="100" dirty="0">
                          <a:effectLst/>
                        </a:rPr>
                        <a:t>文件，反编译是否有报错信息，若正确则返回成功的结果。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409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预测结果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gridSpan="4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Dex2jar</a:t>
                      </a:r>
                      <a:r>
                        <a:rPr lang="zh-CN" sz="1000" kern="100" dirty="0">
                          <a:effectLst/>
                        </a:rPr>
                        <a:t>可反编译各种版本的</a:t>
                      </a:r>
                      <a:r>
                        <a:rPr lang="en-US" sz="1000" kern="100" dirty="0">
                          <a:effectLst/>
                        </a:rPr>
                        <a:t>dex</a:t>
                      </a:r>
                      <a:r>
                        <a:rPr lang="zh-CN" sz="1000" kern="100" dirty="0">
                          <a:effectLst/>
                        </a:rPr>
                        <a:t>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637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15313"/>
              </p:ext>
            </p:extLst>
          </p:nvPr>
        </p:nvGraphicFramePr>
        <p:xfrm>
          <a:off x="3718363" y="1518994"/>
          <a:ext cx="3974310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59">
                  <a:extLst>
                    <a:ext uri="{9D8B030D-6E8A-4147-A177-3AD203B41FA5}">
                      <a16:colId xmlns:a16="http://schemas.microsoft.com/office/drawing/2014/main" val="1662802716"/>
                    </a:ext>
                  </a:extLst>
                </a:gridCol>
                <a:gridCol w="111636">
                  <a:extLst>
                    <a:ext uri="{9D8B030D-6E8A-4147-A177-3AD203B41FA5}">
                      <a16:colId xmlns:a16="http://schemas.microsoft.com/office/drawing/2014/main" val="977811866"/>
                    </a:ext>
                  </a:extLst>
                </a:gridCol>
                <a:gridCol w="1027438">
                  <a:extLst>
                    <a:ext uri="{9D8B030D-6E8A-4147-A177-3AD203B41FA5}">
                      <a16:colId xmlns:a16="http://schemas.microsoft.com/office/drawing/2014/main" val="2327321197"/>
                    </a:ext>
                  </a:extLst>
                </a:gridCol>
                <a:gridCol w="912772">
                  <a:extLst>
                    <a:ext uri="{9D8B030D-6E8A-4147-A177-3AD203B41FA5}">
                      <a16:colId xmlns:a16="http://schemas.microsoft.com/office/drawing/2014/main" val="779960921"/>
                    </a:ext>
                  </a:extLst>
                </a:gridCol>
                <a:gridCol w="970105">
                  <a:extLst>
                    <a:ext uri="{9D8B030D-6E8A-4147-A177-3AD203B41FA5}">
                      <a16:colId xmlns:a16="http://schemas.microsoft.com/office/drawing/2014/main" val="3863254253"/>
                    </a:ext>
                  </a:extLst>
                </a:gridCol>
              </a:tblGrid>
              <a:tr h="42513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项目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dex2jar</a:t>
                      </a:r>
                      <a:r>
                        <a:rPr lang="zh-CN" sz="1000" kern="100">
                          <a:effectLst/>
                        </a:rPr>
                        <a:t>测试及优化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版本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V1.1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1054119930"/>
                  </a:ext>
                </a:extLst>
              </a:tr>
              <a:tr h="42513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功能需求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获取文件资源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编制人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蒋波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4274885856"/>
                  </a:ext>
                </a:extLst>
              </a:tr>
              <a:tr h="42513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</a:t>
                      </a: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时间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2017-05-23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3995860019"/>
                  </a:ext>
                </a:extLst>
              </a:tr>
              <a:tr h="21256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相关用例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49207"/>
                  </a:ext>
                </a:extLst>
              </a:tr>
              <a:tr h="21256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功能特性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反编译</a:t>
                      </a:r>
                      <a:r>
                        <a:rPr lang="en-US" sz="1000" kern="100" dirty="0">
                          <a:effectLst/>
                        </a:rPr>
                        <a:t>apk</a:t>
                      </a:r>
                      <a:r>
                        <a:rPr lang="zh-CN" sz="1000" kern="100" dirty="0">
                          <a:effectLst/>
                        </a:rPr>
                        <a:t>程序的资源文件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7309"/>
                  </a:ext>
                </a:extLst>
              </a:tr>
              <a:tr h="21256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测试目的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测试此功能集成在</a:t>
                      </a:r>
                      <a:r>
                        <a:rPr lang="en-US" sz="1000" kern="100">
                          <a:effectLst/>
                        </a:rPr>
                        <a:t>dex2jar</a:t>
                      </a:r>
                      <a:r>
                        <a:rPr lang="zh-CN" sz="1000" kern="100">
                          <a:effectLst/>
                        </a:rPr>
                        <a:t>中是否有</a:t>
                      </a:r>
                      <a:r>
                        <a:rPr lang="en-US" sz="1000" kern="100">
                          <a:effectLst/>
                        </a:rPr>
                        <a:t>bug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76099"/>
                  </a:ext>
                </a:extLst>
              </a:tr>
              <a:tr h="42513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预置条件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已获取</a:t>
                      </a:r>
                      <a:r>
                        <a:rPr lang="en-US" sz="1000" kern="100" dirty="0">
                          <a:effectLst/>
                        </a:rPr>
                        <a:t>apk</a:t>
                      </a:r>
                      <a:r>
                        <a:rPr lang="zh-CN" sz="1000" kern="100" dirty="0">
                          <a:effectLst/>
                        </a:rPr>
                        <a:t>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特殊规程说明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1808872294"/>
                  </a:ext>
                </a:extLst>
              </a:tr>
              <a:tr h="425137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参考信息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《需求规格说明书</a:t>
                      </a:r>
                      <a:r>
                        <a:rPr lang="en-US" sz="1000" kern="100">
                          <a:effectLst/>
                        </a:rPr>
                        <a:t>v2.1</a:t>
                      </a:r>
                      <a:r>
                        <a:rPr lang="zh-CN" sz="1000" kern="100">
                          <a:effectLst/>
                        </a:rPr>
                        <a:t>》中</a:t>
                      </a:r>
                      <a:r>
                        <a:rPr lang="en-US" sz="1000" kern="100">
                          <a:effectLst/>
                        </a:rPr>
                        <a:t>4.6</a:t>
                      </a:r>
                      <a:r>
                        <a:rPr lang="zh-CN" sz="1000" kern="0">
                          <a:effectLst/>
                        </a:rPr>
                        <a:t>获取文件资源的部分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1254"/>
                  </a:ext>
                </a:extLst>
              </a:tr>
              <a:tr h="21256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测试数据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提前准备好的相应</a:t>
                      </a:r>
                      <a:r>
                        <a:rPr lang="en-US" sz="1000" kern="100" dirty="0">
                          <a:effectLst/>
                        </a:rPr>
                        <a:t>apk</a:t>
                      </a:r>
                      <a:r>
                        <a:rPr lang="zh-CN" sz="1000" kern="100" dirty="0">
                          <a:effectLst/>
                        </a:rPr>
                        <a:t>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3352"/>
                  </a:ext>
                </a:extLst>
              </a:tr>
              <a:tr h="212569">
                <a:tc gridSpan="2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测试人员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王文茹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92785"/>
                  </a:ext>
                </a:extLst>
              </a:tr>
              <a:tr h="212569">
                <a:tc gridSpan="5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操作步骤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08905"/>
                  </a:ext>
                </a:extLst>
              </a:tr>
              <a:tr h="850274">
                <a:tc gridSpan="5"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将反编译的</a:t>
                      </a:r>
                      <a:r>
                        <a:rPr lang="en-US" sz="1000" kern="100" dirty="0">
                          <a:effectLst/>
                        </a:rPr>
                        <a:t>apk</a:t>
                      </a:r>
                      <a:r>
                        <a:rPr lang="zh-CN" sz="1000" kern="100" dirty="0">
                          <a:effectLst/>
                        </a:rPr>
                        <a:t>文件拷贝至</a:t>
                      </a:r>
                      <a:r>
                        <a:rPr lang="en-US" sz="1000" kern="100" dirty="0">
                          <a:effectLst/>
                        </a:rPr>
                        <a:t>dex2jar</a:t>
                      </a:r>
                      <a:r>
                        <a:rPr lang="zh-CN" sz="1000" kern="100" dirty="0">
                          <a:effectLst/>
                        </a:rPr>
                        <a:t>目录下；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运行集成功能后的</a:t>
                      </a:r>
                      <a:r>
                        <a:rPr lang="en-US" sz="1000" kern="100" dirty="0">
                          <a:effectLst/>
                        </a:rPr>
                        <a:t>dex2jar</a:t>
                      </a:r>
                      <a:r>
                        <a:rPr lang="zh-CN" sz="1000" kern="100" dirty="0">
                          <a:effectLst/>
                        </a:rPr>
                        <a:t>；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查看反编译出的资源文件，若顺利反编译则返回反编译文件资源成功。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75240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预测结果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gridSpan="4">
                  <a:txBody>
                    <a:bodyPr/>
                    <a:lstStyle/>
                    <a:p>
                      <a:pPr indent="2667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集成功能后的</a:t>
                      </a:r>
                      <a:r>
                        <a:rPr lang="en-US" sz="1000" kern="100" dirty="0">
                          <a:effectLst/>
                        </a:rPr>
                        <a:t>dex2jar</a:t>
                      </a:r>
                      <a:r>
                        <a:rPr lang="zh-CN" sz="1000" kern="100" dirty="0">
                          <a:effectLst/>
                        </a:rPr>
                        <a:t>可成功获取文件资源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2162" marR="6216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3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8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78370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69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测试需求说明书评审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测试需求说明书评审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8058" y="1751529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A</a:t>
            </a:r>
            <a:r>
              <a:rPr lang="zh-CN" altLang="en-US" sz="2800" dirty="0"/>
              <a:t>组评审：</a:t>
            </a:r>
            <a:endParaRPr lang="en-US" altLang="zh-CN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8" y="2397951"/>
            <a:ext cx="11400872" cy="15876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8" y="4317346"/>
            <a:ext cx="11551054" cy="14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4801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测试需求说明书评审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6" y="3078871"/>
            <a:ext cx="11265763" cy="23880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48058" y="2106785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B</a:t>
            </a:r>
            <a:r>
              <a:rPr lang="zh-CN" altLang="en-US" sz="2800" dirty="0"/>
              <a:t>组评审：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7967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1127</Words>
  <Application>Microsoft Office PowerPoint</Application>
  <PresentationFormat>宽屏</PresentationFormat>
  <Paragraphs>294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117</cp:revision>
  <dcterms:created xsi:type="dcterms:W3CDTF">2015-06-07T09:29:04Z</dcterms:created>
  <dcterms:modified xsi:type="dcterms:W3CDTF">2017-05-26T11:10:56Z</dcterms:modified>
</cp:coreProperties>
</file>