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89" r:id="rId4"/>
    <p:sldId id="259" r:id="rId5"/>
    <p:sldId id="288" r:id="rId6"/>
    <p:sldId id="290" r:id="rId7"/>
    <p:sldId id="291" r:id="rId8"/>
    <p:sldId id="292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424" autoAdjust="0"/>
  </p:normalViewPr>
  <p:slideViewPr>
    <p:cSldViewPr snapToGrid="0">
      <p:cViewPr>
        <p:scale>
          <a:sx n="80" d="100"/>
          <a:sy n="80" d="100"/>
        </p:scale>
        <p:origin x="125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ED71-3897-4403-99DE-D1937230D20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72FC0-F231-42E8-9449-E83F71EDA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9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3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3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8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8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3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3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4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3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/>
          <p:nvPr/>
        </p:nvSpPr>
        <p:spPr>
          <a:xfrm>
            <a:off x="0" y="4075115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207499"/>
              <a:gd name="connsiteY0" fmla="*/ 0 h 728420"/>
              <a:gd name="connsiteX1" fmla="*/ 12192000 w 12207499"/>
              <a:gd name="connsiteY1" fmla="*/ 0 h 728420"/>
              <a:gd name="connsiteX2" fmla="*/ 12207499 w 12207499"/>
              <a:gd name="connsiteY2" fmla="*/ 573437 h 728420"/>
              <a:gd name="connsiteX3" fmla="*/ 0 w 12207499"/>
              <a:gd name="connsiteY3" fmla="*/ 728420 h 728420"/>
              <a:gd name="connsiteX4" fmla="*/ 0 w 12207499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137762 h 866182"/>
              <a:gd name="connsiteX1" fmla="*/ 12192000 w 12192001"/>
              <a:gd name="connsiteY1" fmla="*/ 137762 h 866182"/>
              <a:gd name="connsiteX2" fmla="*/ 12192001 w 12192001"/>
              <a:gd name="connsiteY2" fmla="*/ 788690 h 866182"/>
              <a:gd name="connsiteX3" fmla="*/ 0 w 12192001"/>
              <a:gd name="connsiteY3" fmla="*/ 866182 h 866182"/>
              <a:gd name="connsiteX4" fmla="*/ 0 w 12192001"/>
              <a:gd name="connsiteY4" fmla="*/ 137762 h 866182"/>
              <a:gd name="connsiteX0" fmla="*/ 0 w 12222997"/>
              <a:gd name="connsiteY0" fmla="*/ 86791 h 815211"/>
              <a:gd name="connsiteX1" fmla="*/ 12222997 w 12222997"/>
              <a:gd name="connsiteY1" fmla="*/ 396757 h 815211"/>
              <a:gd name="connsiteX2" fmla="*/ 12192001 w 12222997"/>
              <a:gd name="connsiteY2" fmla="*/ 737719 h 815211"/>
              <a:gd name="connsiteX3" fmla="*/ 0 w 12222997"/>
              <a:gd name="connsiteY3" fmla="*/ 815211 h 815211"/>
              <a:gd name="connsiteX4" fmla="*/ 0 w 12222997"/>
              <a:gd name="connsiteY4" fmla="*/ 86791 h 815211"/>
              <a:gd name="connsiteX0" fmla="*/ 0 w 12192001"/>
              <a:gd name="connsiteY0" fmla="*/ 88432 h 816852"/>
              <a:gd name="connsiteX1" fmla="*/ 12192000 w 12192001"/>
              <a:gd name="connsiteY1" fmla="*/ 382900 h 816852"/>
              <a:gd name="connsiteX2" fmla="*/ 12192001 w 12192001"/>
              <a:gd name="connsiteY2" fmla="*/ 739360 h 816852"/>
              <a:gd name="connsiteX3" fmla="*/ 0 w 12192001"/>
              <a:gd name="connsiteY3" fmla="*/ 816852 h 816852"/>
              <a:gd name="connsiteX4" fmla="*/ 0 w 12192001"/>
              <a:gd name="connsiteY4" fmla="*/ 88432 h 816852"/>
              <a:gd name="connsiteX0" fmla="*/ 0 w 12192001"/>
              <a:gd name="connsiteY0" fmla="*/ 128784 h 857204"/>
              <a:gd name="connsiteX1" fmla="*/ 12192000 w 12192001"/>
              <a:gd name="connsiteY1" fmla="*/ 423252 h 857204"/>
              <a:gd name="connsiteX2" fmla="*/ 12192001 w 12192001"/>
              <a:gd name="connsiteY2" fmla="*/ 779712 h 857204"/>
              <a:gd name="connsiteX3" fmla="*/ 0 w 12192001"/>
              <a:gd name="connsiteY3" fmla="*/ 857204 h 857204"/>
              <a:gd name="connsiteX4" fmla="*/ 0 w 12192001"/>
              <a:gd name="connsiteY4" fmla="*/ 128784 h 857204"/>
              <a:gd name="connsiteX0" fmla="*/ 0 w 12192001"/>
              <a:gd name="connsiteY0" fmla="*/ 114230 h 842650"/>
              <a:gd name="connsiteX1" fmla="*/ 12192000 w 12192001"/>
              <a:gd name="connsiteY1" fmla="*/ 486190 h 842650"/>
              <a:gd name="connsiteX2" fmla="*/ 12192001 w 12192001"/>
              <a:gd name="connsiteY2" fmla="*/ 765158 h 842650"/>
              <a:gd name="connsiteX3" fmla="*/ 0 w 12192001"/>
              <a:gd name="connsiteY3" fmla="*/ 842650 h 842650"/>
              <a:gd name="connsiteX4" fmla="*/ 0 w 12192001"/>
              <a:gd name="connsiteY4" fmla="*/ 114230 h 842650"/>
              <a:gd name="connsiteX0" fmla="*/ 0 w 12192001"/>
              <a:gd name="connsiteY0" fmla="*/ 132514 h 860934"/>
              <a:gd name="connsiteX1" fmla="*/ 12192000 w 12192001"/>
              <a:gd name="connsiteY1" fmla="*/ 504474 h 860934"/>
              <a:gd name="connsiteX2" fmla="*/ 12192001 w 12192001"/>
              <a:gd name="connsiteY2" fmla="*/ 783442 h 860934"/>
              <a:gd name="connsiteX3" fmla="*/ 0 w 12192001"/>
              <a:gd name="connsiteY3" fmla="*/ 860934 h 860934"/>
              <a:gd name="connsiteX4" fmla="*/ 0 w 12192001"/>
              <a:gd name="connsiteY4" fmla="*/ 132514 h 860934"/>
              <a:gd name="connsiteX0" fmla="*/ 0 w 12192001"/>
              <a:gd name="connsiteY0" fmla="*/ 144834 h 873254"/>
              <a:gd name="connsiteX1" fmla="*/ 12192000 w 12192001"/>
              <a:gd name="connsiteY1" fmla="*/ 516794 h 873254"/>
              <a:gd name="connsiteX2" fmla="*/ 12192001 w 12192001"/>
              <a:gd name="connsiteY2" fmla="*/ 795762 h 873254"/>
              <a:gd name="connsiteX3" fmla="*/ 0 w 12192001"/>
              <a:gd name="connsiteY3" fmla="*/ 873254 h 873254"/>
              <a:gd name="connsiteX4" fmla="*/ 0 w 12192001"/>
              <a:gd name="connsiteY4" fmla="*/ 144834 h 873254"/>
              <a:gd name="connsiteX0" fmla="*/ 0 w 12192001"/>
              <a:gd name="connsiteY0" fmla="*/ 124771 h 853191"/>
              <a:gd name="connsiteX1" fmla="*/ 12192000 w 12192001"/>
              <a:gd name="connsiteY1" fmla="*/ 589721 h 853191"/>
              <a:gd name="connsiteX2" fmla="*/ 12192001 w 12192001"/>
              <a:gd name="connsiteY2" fmla="*/ 775699 h 853191"/>
              <a:gd name="connsiteX3" fmla="*/ 0 w 12192001"/>
              <a:gd name="connsiteY3" fmla="*/ 853191 h 853191"/>
              <a:gd name="connsiteX4" fmla="*/ 0 w 12192001"/>
              <a:gd name="connsiteY4" fmla="*/ 124771 h 85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4" name="矩形 7"/>
          <p:cNvSpPr/>
          <p:nvPr userDrawn="1"/>
        </p:nvSpPr>
        <p:spPr>
          <a:xfrm>
            <a:off x="0" y="4447661"/>
            <a:ext cx="12192000" cy="2410339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" fmla="*/ 0 w 12192000"/>
              <a:gd name="connsiteY0" fmla="*/ 397042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397042 h 2334126"/>
              <a:gd name="connsiteX0" fmla="*/ 0 w 12192000"/>
              <a:gd name="connsiteY0" fmla="*/ 168442 h 2105526"/>
              <a:gd name="connsiteX1" fmla="*/ 12192000 w 12192000"/>
              <a:gd name="connsiteY1" fmla="*/ 0 h 2105526"/>
              <a:gd name="connsiteX2" fmla="*/ 12192000 w 12192000"/>
              <a:gd name="connsiteY2" fmla="*/ 2105526 h 2105526"/>
              <a:gd name="connsiteX3" fmla="*/ 0 w 12192000"/>
              <a:gd name="connsiteY3" fmla="*/ 2105526 h 2105526"/>
              <a:gd name="connsiteX4" fmla="*/ 0 w 12192000"/>
              <a:gd name="connsiteY4" fmla="*/ 168442 h 2105526"/>
              <a:gd name="connsiteX0" fmla="*/ 0 w 12192000"/>
              <a:gd name="connsiteY0" fmla="*/ 249365 h 2186449"/>
              <a:gd name="connsiteX1" fmla="*/ 12192000 w 12192000"/>
              <a:gd name="connsiteY1" fmla="*/ 80923 h 2186449"/>
              <a:gd name="connsiteX2" fmla="*/ 12192000 w 12192000"/>
              <a:gd name="connsiteY2" fmla="*/ 2186449 h 2186449"/>
              <a:gd name="connsiteX3" fmla="*/ 0 w 12192000"/>
              <a:gd name="connsiteY3" fmla="*/ 2186449 h 2186449"/>
              <a:gd name="connsiteX4" fmla="*/ 0 w 12192000"/>
              <a:gd name="connsiteY4" fmla="*/ 249365 h 2186449"/>
              <a:gd name="connsiteX0" fmla="*/ 0 w 12192000"/>
              <a:gd name="connsiteY0" fmla="*/ 351557 h 2288641"/>
              <a:gd name="connsiteX1" fmla="*/ 12192000 w 12192000"/>
              <a:gd name="connsiteY1" fmla="*/ 183115 h 2288641"/>
              <a:gd name="connsiteX2" fmla="*/ 12192000 w 12192000"/>
              <a:gd name="connsiteY2" fmla="*/ 2288641 h 2288641"/>
              <a:gd name="connsiteX3" fmla="*/ 0 w 12192000"/>
              <a:gd name="connsiteY3" fmla="*/ 2288641 h 2288641"/>
              <a:gd name="connsiteX4" fmla="*/ 0 w 12192000"/>
              <a:gd name="connsiteY4" fmla="*/ 351557 h 2288641"/>
              <a:gd name="connsiteX0" fmla="*/ 0 w 12192000"/>
              <a:gd name="connsiteY0" fmla="*/ 405664 h 2342748"/>
              <a:gd name="connsiteX1" fmla="*/ 12192000 w 12192000"/>
              <a:gd name="connsiteY1" fmla="*/ 237222 h 2342748"/>
              <a:gd name="connsiteX2" fmla="*/ 12192000 w 12192000"/>
              <a:gd name="connsiteY2" fmla="*/ 2342748 h 2342748"/>
              <a:gd name="connsiteX3" fmla="*/ 0 w 12192000"/>
              <a:gd name="connsiteY3" fmla="*/ 2342748 h 2342748"/>
              <a:gd name="connsiteX4" fmla="*/ 0 w 12192000"/>
              <a:gd name="connsiteY4" fmla="*/ 405664 h 2342748"/>
              <a:gd name="connsiteX0" fmla="*/ 0 w 12192000"/>
              <a:gd name="connsiteY0" fmla="*/ 437801 h 2374885"/>
              <a:gd name="connsiteX1" fmla="*/ 12192000 w 12192000"/>
              <a:gd name="connsiteY1" fmla="*/ 269359 h 2374885"/>
              <a:gd name="connsiteX2" fmla="*/ 12192000 w 12192000"/>
              <a:gd name="connsiteY2" fmla="*/ 2374885 h 2374885"/>
              <a:gd name="connsiteX3" fmla="*/ 0 w 12192000"/>
              <a:gd name="connsiteY3" fmla="*/ 2374885 h 2374885"/>
              <a:gd name="connsiteX4" fmla="*/ 0 w 12192000"/>
              <a:gd name="connsiteY4" fmla="*/ 437801 h 2374885"/>
              <a:gd name="connsiteX0" fmla="*/ 0 w 12192000"/>
              <a:gd name="connsiteY0" fmla="*/ 482664 h 2419748"/>
              <a:gd name="connsiteX1" fmla="*/ 8650705 w 12192000"/>
              <a:gd name="connsiteY1" fmla="*/ 25466 h 2419748"/>
              <a:gd name="connsiteX2" fmla="*/ 12192000 w 12192000"/>
              <a:gd name="connsiteY2" fmla="*/ 314222 h 2419748"/>
              <a:gd name="connsiteX3" fmla="*/ 12192000 w 12192000"/>
              <a:gd name="connsiteY3" fmla="*/ 2419748 h 2419748"/>
              <a:gd name="connsiteX4" fmla="*/ 0 w 12192000"/>
              <a:gd name="connsiteY4" fmla="*/ 2419748 h 2419748"/>
              <a:gd name="connsiteX5" fmla="*/ 0 w 12192000"/>
              <a:gd name="connsiteY5" fmla="*/ 482664 h 2419748"/>
              <a:gd name="connsiteX0" fmla="*/ 0 w 12192000"/>
              <a:gd name="connsiteY0" fmla="*/ 460830 h 2397914"/>
              <a:gd name="connsiteX1" fmla="*/ 8650705 w 12192000"/>
              <a:gd name="connsiteY1" fmla="*/ 3632 h 2397914"/>
              <a:gd name="connsiteX2" fmla="*/ 12192000 w 12192000"/>
              <a:gd name="connsiteY2" fmla="*/ 292388 h 2397914"/>
              <a:gd name="connsiteX3" fmla="*/ 12192000 w 12192000"/>
              <a:gd name="connsiteY3" fmla="*/ 2397914 h 2397914"/>
              <a:gd name="connsiteX4" fmla="*/ 0 w 12192000"/>
              <a:gd name="connsiteY4" fmla="*/ 2397914 h 2397914"/>
              <a:gd name="connsiteX5" fmla="*/ 0 w 12192000"/>
              <a:gd name="connsiteY5" fmla="*/ 460830 h 2397914"/>
              <a:gd name="connsiteX0" fmla="*/ 0 w 12192000"/>
              <a:gd name="connsiteY0" fmla="*/ 460830 h 2397914"/>
              <a:gd name="connsiteX1" fmla="*/ 8650705 w 12192000"/>
              <a:gd name="connsiteY1" fmla="*/ 3632 h 2397914"/>
              <a:gd name="connsiteX2" fmla="*/ 12192000 w 12192000"/>
              <a:gd name="connsiteY2" fmla="*/ 292388 h 2397914"/>
              <a:gd name="connsiteX3" fmla="*/ 12192000 w 12192000"/>
              <a:gd name="connsiteY3" fmla="*/ 2397914 h 2397914"/>
              <a:gd name="connsiteX4" fmla="*/ 0 w 12192000"/>
              <a:gd name="connsiteY4" fmla="*/ 2397914 h 2397914"/>
              <a:gd name="connsiteX5" fmla="*/ 0 w 12192000"/>
              <a:gd name="connsiteY5" fmla="*/ 460830 h 2397914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40438 h 2365491"/>
              <a:gd name="connsiteX1" fmla="*/ 8321844 w 12192000"/>
              <a:gd name="connsiteY1" fmla="*/ 0 h 2365491"/>
              <a:gd name="connsiteX2" fmla="*/ 12192000 w 12192000"/>
              <a:gd name="connsiteY2" fmla="*/ 259965 h 2365491"/>
              <a:gd name="connsiteX3" fmla="*/ 12192000 w 12192000"/>
              <a:gd name="connsiteY3" fmla="*/ 2365491 h 2365491"/>
              <a:gd name="connsiteX4" fmla="*/ 0 w 12192000"/>
              <a:gd name="connsiteY4" fmla="*/ 2365491 h 2365491"/>
              <a:gd name="connsiteX5" fmla="*/ 0 w 12192000"/>
              <a:gd name="connsiteY5" fmla="*/ 440438 h 2365491"/>
              <a:gd name="connsiteX0" fmla="*/ 0 w 12192000"/>
              <a:gd name="connsiteY0" fmla="*/ 455788 h 2380841"/>
              <a:gd name="connsiteX1" fmla="*/ 8321844 w 12192000"/>
              <a:gd name="connsiteY1" fmla="*/ 15350 h 2380841"/>
              <a:gd name="connsiteX2" fmla="*/ 12192000 w 12192000"/>
              <a:gd name="connsiteY2" fmla="*/ 275315 h 2380841"/>
              <a:gd name="connsiteX3" fmla="*/ 12192000 w 12192000"/>
              <a:gd name="connsiteY3" fmla="*/ 2380841 h 2380841"/>
              <a:gd name="connsiteX4" fmla="*/ 0 w 12192000"/>
              <a:gd name="connsiteY4" fmla="*/ 2380841 h 2380841"/>
              <a:gd name="connsiteX5" fmla="*/ 0 w 12192000"/>
              <a:gd name="connsiteY5" fmla="*/ 455788 h 2380841"/>
              <a:gd name="connsiteX0" fmla="*/ 0 w 12192000"/>
              <a:gd name="connsiteY0" fmla="*/ 501983 h 2427036"/>
              <a:gd name="connsiteX1" fmla="*/ 8245644 w 12192000"/>
              <a:gd name="connsiteY1" fmla="*/ 12559 h 2427036"/>
              <a:gd name="connsiteX2" fmla="*/ 12192000 w 12192000"/>
              <a:gd name="connsiteY2" fmla="*/ 321510 h 2427036"/>
              <a:gd name="connsiteX3" fmla="*/ 12192000 w 12192000"/>
              <a:gd name="connsiteY3" fmla="*/ 2427036 h 2427036"/>
              <a:gd name="connsiteX4" fmla="*/ 0 w 12192000"/>
              <a:gd name="connsiteY4" fmla="*/ 2427036 h 2427036"/>
              <a:gd name="connsiteX5" fmla="*/ 0 w 12192000"/>
              <a:gd name="connsiteY5" fmla="*/ 501983 h 2427036"/>
              <a:gd name="connsiteX0" fmla="*/ 0 w 12192000"/>
              <a:gd name="connsiteY0" fmla="*/ 478761 h 2403814"/>
              <a:gd name="connsiteX1" fmla="*/ 8191216 w 12192000"/>
              <a:gd name="connsiteY1" fmla="*/ 13830 h 2403814"/>
              <a:gd name="connsiteX2" fmla="*/ 12192000 w 12192000"/>
              <a:gd name="connsiteY2" fmla="*/ 298288 h 2403814"/>
              <a:gd name="connsiteX3" fmla="*/ 12192000 w 12192000"/>
              <a:gd name="connsiteY3" fmla="*/ 2403814 h 2403814"/>
              <a:gd name="connsiteX4" fmla="*/ 0 w 12192000"/>
              <a:gd name="connsiteY4" fmla="*/ 2403814 h 2403814"/>
              <a:gd name="connsiteX5" fmla="*/ 0 w 12192000"/>
              <a:gd name="connsiteY5" fmla="*/ 478761 h 2403814"/>
              <a:gd name="connsiteX0" fmla="*/ 0 w 12192000"/>
              <a:gd name="connsiteY0" fmla="*/ 464955 h 2390008"/>
              <a:gd name="connsiteX1" fmla="*/ 8191216 w 12192000"/>
              <a:gd name="connsiteY1" fmla="*/ 24 h 2390008"/>
              <a:gd name="connsiteX2" fmla="*/ 12192000 w 12192000"/>
              <a:gd name="connsiteY2" fmla="*/ 284482 h 2390008"/>
              <a:gd name="connsiteX3" fmla="*/ 12192000 w 12192000"/>
              <a:gd name="connsiteY3" fmla="*/ 2390008 h 2390008"/>
              <a:gd name="connsiteX4" fmla="*/ 0 w 12192000"/>
              <a:gd name="connsiteY4" fmla="*/ 2390008 h 2390008"/>
              <a:gd name="connsiteX5" fmla="*/ 0 w 12192000"/>
              <a:gd name="connsiteY5" fmla="*/ 464955 h 2390008"/>
              <a:gd name="connsiteX0" fmla="*/ 0 w 12192000"/>
              <a:gd name="connsiteY0" fmla="*/ 481278 h 2406331"/>
              <a:gd name="connsiteX1" fmla="*/ 8223873 w 12192000"/>
              <a:gd name="connsiteY1" fmla="*/ 19 h 2406331"/>
              <a:gd name="connsiteX2" fmla="*/ 12192000 w 12192000"/>
              <a:gd name="connsiteY2" fmla="*/ 300805 h 2406331"/>
              <a:gd name="connsiteX3" fmla="*/ 12192000 w 12192000"/>
              <a:gd name="connsiteY3" fmla="*/ 2406331 h 2406331"/>
              <a:gd name="connsiteX4" fmla="*/ 0 w 12192000"/>
              <a:gd name="connsiteY4" fmla="*/ 2406331 h 2406331"/>
              <a:gd name="connsiteX5" fmla="*/ 0 w 12192000"/>
              <a:gd name="connsiteY5" fmla="*/ 481278 h 2406331"/>
              <a:gd name="connsiteX0" fmla="*/ 0 w 12192000"/>
              <a:gd name="connsiteY0" fmla="*/ 494217 h 2419270"/>
              <a:gd name="connsiteX1" fmla="*/ 8223873 w 12192000"/>
              <a:gd name="connsiteY1" fmla="*/ 12958 h 2419270"/>
              <a:gd name="connsiteX2" fmla="*/ 12192000 w 12192000"/>
              <a:gd name="connsiteY2" fmla="*/ 313744 h 2419270"/>
              <a:gd name="connsiteX3" fmla="*/ 12192000 w 12192000"/>
              <a:gd name="connsiteY3" fmla="*/ 2419270 h 2419270"/>
              <a:gd name="connsiteX4" fmla="*/ 0 w 12192000"/>
              <a:gd name="connsiteY4" fmla="*/ 2419270 h 2419270"/>
              <a:gd name="connsiteX5" fmla="*/ 0 w 12192000"/>
              <a:gd name="connsiteY5" fmla="*/ 494217 h 2419270"/>
              <a:gd name="connsiteX0" fmla="*/ 0 w 12192000"/>
              <a:gd name="connsiteY0" fmla="*/ 513042 h 2438095"/>
              <a:gd name="connsiteX1" fmla="*/ 8223873 w 12192000"/>
              <a:gd name="connsiteY1" fmla="*/ 31783 h 2438095"/>
              <a:gd name="connsiteX2" fmla="*/ 12192000 w 12192000"/>
              <a:gd name="connsiteY2" fmla="*/ 332569 h 2438095"/>
              <a:gd name="connsiteX3" fmla="*/ 12192000 w 12192000"/>
              <a:gd name="connsiteY3" fmla="*/ 2438095 h 2438095"/>
              <a:gd name="connsiteX4" fmla="*/ 0 w 12192000"/>
              <a:gd name="connsiteY4" fmla="*/ 2438095 h 2438095"/>
              <a:gd name="connsiteX5" fmla="*/ 0 w 12192000"/>
              <a:gd name="connsiteY5" fmla="*/ 513042 h 2438095"/>
              <a:gd name="connsiteX0" fmla="*/ 0 w 12192000"/>
              <a:gd name="connsiteY0" fmla="*/ 492188 h 2417241"/>
              <a:gd name="connsiteX1" fmla="*/ 8223873 w 12192000"/>
              <a:gd name="connsiteY1" fmla="*/ 10929 h 2417241"/>
              <a:gd name="connsiteX2" fmla="*/ 12192000 w 12192000"/>
              <a:gd name="connsiteY2" fmla="*/ 311715 h 2417241"/>
              <a:gd name="connsiteX3" fmla="*/ 12192000 w 12192000"/>
              <a:gd name="connsiteY3" fmla="*/ 2417241 h 2417241"/>
              <a:gd name="connsiteX4" fmla="*/ 0 w 12192000"/>
              <a:gd name="connsiteY4" fmla="*/ 2417241 h 2417241"/>
              <a:gd name="connsiteX5" fmla="*/ 0 w 12192000"/>
              <a:gd name="connsiteY5" fmla="*/ 492188 h 2417241"/>
              <a:gd name="connsiteX0" fmla="*/ 0 w 12192000"/>
              <a:gd name="connsiteY0" fmla="*/ 506505 h 2431558"/>
              <a:gd name="connsiteX1" fmla="*/ 8223873 w 12192000"/>
              <a:gd name="connsiteY1" fmla="*/ 25246 h 2431558"/>
              <a:gd name="connsiteX2" fmla="*/ 12192000 w 12192000"/>
              <a:gd name="connsiteY2" fmla="*/ 326032 h 2431558"/>
              <a:gd name="connsiteX3" fmla="*/ 12192000 w 12192000"/>
              <a:gd name="connsiteY3" fmla="*/ 2431558 h 2431558"/>
              <a:gd name="connsiteX4" fmla="*/ 0 w 12192000"/>
              <a:gd name="connsiteY4" fmla="*/ 2431558 h 2431558"/>
              <a:gd name="connsiteX5" fmla="*/ 0 w 12192000"/>
              <a:gd name="connsiteY5" fmla="*/ 506505 h 2431558"/>
              <a:gd name="connsiteX0" fmla="*/ 0 w 12192000"/>
              <a:gd name="connsiteY0" fmla="*/ 498993 h 2424046"/>
              <a:gd name="connsiteX1" fmla="*/ 8223873 w 12192000"/>
              <a:gd name="connsiteY1" fmla="*/ 17734 h 2424046"/>
              <a:gd name="connsiteX2" fmla="*/ 12192000 w 12192000"/>
              <a:gd name="connsiteY2" fmla="*/ 318520 h 2424046"/>
              <a:gd name="connsiteX3" fmla="*/ 12192000 w 12192000"/>
              <a:gd name="connsiteY3" fmla="*/ 2424046 h 2424046"/>
              <a:gd name="connsiteX4" fmla="*/ 0 w 12192000"/>
              <a:gd name="connsiteY4" fmla="*/ 2424046 h 2424046"/>
              <a:gd name="connsiteX5" fmla="*/ 0 w 12192000"/>
              <a:gd name="connsiteY5" fmla="*/ 498993 h 2424046"/>
              <a:gd name="connsiteX0" fmla="*/ 0 w 12192000"/>
              <a:gd name="connsiteY0" fmla="*/ 485285 h 2410338"/>
              <a:gd name="connsiteX1" fmla="*/ 8223873 w 12192000"/>
              <a:gd name="connsiteY1" fmla="*/ 4026 h 2410338"/>
              <a:gd name="connsiteX2" fmla="*/ 12192000 w 12192000"/>
              <a:gd name="connsiteY2" fmla="*/ 304812 h 2410338"/>
              <a:gd name="connsiteX3" fmla="*/ 12192000 w 12192000"/>
              <a:gd name="connsiteY3" fmla="*/ 2410338 h 2410338"/>
              <a:gd name="connsiteX4" fmla="*/ 0 w 12192000"/>
              <a:gd name="connsiteY4" fmla="*/ 2410338 h 2410338"/>
              <a:gd name="connsiteX5" fmla="*/ 0 w 12192000"/>
              <a:gd name="connsiteY5" fmla="*/ 485285 h 241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93046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2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515620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81255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0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7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9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207499"/>
              <a:gd name="connsiteY0" fmla="*/ 0 h 728420"/>
              <a:gd name="connsiteX1" fmla="*/ 12192000 w 12207499"/>
              <a:gd name="connsiteY1" fmla="*/ 0 h 728420"/>
              <a:gd name="connsiteX2" fmla="*/ 12207499 w 12207499"/>
              <a:gd name="connsiteY2" fmla="*/ 573437 h 728420"/>
              <a:gd name="connsiteX3" fmla="*/ 0 w 12207499"/>
              <a:gd name="connsiteY3" fmla="*/ 728420 h 728420"/>
              <a:gd name="connsiteX4" fmla="*/ 0 w 12207499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137762 h 866182"/>
              <a:gd name="connsiteX1" fmla="*/ 12192000 w 12192001"/>
              <a:gd name="connsiteY1" fmla="*/ 137762 h 866182"/>
              <a:gd name="connsiteX2" fmla="*/ 12192001 w 12192001"/>
              <a:gd name="connsiteY2" fmla="*/ 788690 h 866182"/>
              <a:gd name="connsiteX3" fmla="*/ 0 w 12192001"/>
              <a:gd name="connsiteY3" fmla="*/ 866182 h 866182"/>
              <a:gd name="connsiteX4" fmla="*/ 0 w 12192001"/>
              <a:gd name="connsiteY4" fmla="*/ 137762 h 866182"/>
              <a:gd name="connsiteX0" fmla="*/ 0 w 12222997"/>
              <a:gd name="connsiteY0" fmla="*/ 86791 h 815211"/>
              <a:gd name="connsiteX1" fmla="*/ 12222997 w 12222997"/>
              <a:gd name="connsiteY1" fmla="*/ 396757 h 815211"/>
              <a:gd name="connsiteX2" fmla="*/ 12192001 w 12222997"/>
              <a:gd name="connsiteY2" fmla="*/ 737719 h 815211"/>
              <a:gd name="connsiteX3" fmla="*/ 0 w 12222997"/>
              <a:gd name="connsiteY3" fmla="*/ 815211 h 815211"/>
              <a:gd name="connsiteX4" fmla="*/ 0 w 12222997"/>
              <a:gd name="connsiteY4" fmla="*/ 86791 h 815211"/>
              <a:gd name="connsiteX0" fmla="*/ 0 w 12192001"/>
              <a:gd name="connsiteY0" fmla="*/ 88432 h 816852"/>
              <a:gd name="connsiteX1" fmla="*/ 12192000 w 12192001"/>
              <a:gd name="connsiteY1" fmla="*/ 382900 h 816852"/>
              <a:gd name="connsiteX2" fmla="*/ 12192001 w 12192001"/>
              <a:gd name="connsiteY2" fmla="*/ 739360 h 816852"/>
              <a:gd name="connsiteX3" fmla="*/ 0 w 12192001"/>
              <a:gd name="connsiteY3" fmla="*/ 816852 h 816852"/>
              <a:gd name="connsiteX4" fmla="*/ 0 w 12192001"/>
              <a:gd name="connsiteY4" fmla="*/ 88432 h 816852"/>
              <a:gd name="connsiteX0" fmla="*/ 0 w 12192001"/>
              <a:gd name="connsiteY0" fmla="*/ 128784 h 857204"/>
              <a:gd name="connsiteX1" fmla="*/ 12192000 w 12192001"/>
              <a:gd name="connsiteY1" fmla="*/ 423252 h 857204"/>
              <a:gd name="connsiteX2" fmla="*/ 12192001 w 12192001"/>
              <a:gd name="connsiteY2" fmla="*/ 779712 h 857204"/>
              <a:gd name="connsiteX3" fmla="*/ 0 w 12192001"/>
              <a:gd name="connsiteY3" fmla="*/ 857204 h 857204"/>
              <a:gd name="connsiteX4" fmla="*/ 0 w 12192001"/>
              <a:gd name="connsiteY4" fmla="*/ 128784 h 857204"/>
              <a:gd name="connsiteX0" fmla="*/ 0 w 12192001"/>
              <a:gd name="connsiteY0" fmla="*/ 114230 h 842650"/>
              <a:gd name="connsiteX1" fmla="*/ 12192000 w 12192001"/>
              <a:gd name="connsiteY1" fmla="*/ 486190 h 842650"/>
              <a:gd name="connsiteX2" fmla="*/ 12192001 w 12192001"/>
              <a:gd name="connsiteY2" fmla="*/ 765158 h 842650"/>
              <a:gd name="connsiteX3" fmla="*/ 0 w 12192001"/>
              <a:gd name="connsiteY3" fmla="*/ 842650 h 842650"/>
              <a:gd name="connsiteX4" fmla="*/ 0 w 12192001"/>
              <a:gd name="connsiteY4" fmla="*/ 114230 h 842650"/>
              <a:gd name="connsiteX0" fmla="*/ 0 w 12192001"/>
              <a:gd name="connsiteY0" fmla="*/ 132514 h 860934"/>
              <a:gd name="connsiteX1" fmla="*/ 12192000 w 12192001"/>
              <a:gd name="connsiteY1" fmla="*/ 504474 h 860934"/>
              <a:gd name="connsiteX2" fmla="*/ 12192001 w 12192001"/>
              <a:gd name="connsiteY2" fmla="*/ 783442 h 860934"/>
              <a:gd name="connsiteX3" fmla="*/ 0 w 12192001"/>
              <a:gd name="connsiteY3" fmla="*/ 860934 h 860934"/>
              <a:gd name="connsiteX4" fmla="*/ 0 w 12192001"/>
              <a:gd name="connsiteY4" fmla="*/ 132514 h 860934"/>
              <a:gd name="connsiteX0" fmla="*/ 0 w 12192001"/>
              <a:gd name="connsiteY0" fmla="*/ 144834 h 873254"/>
              <a:gd name="connsiteX1" fmla="*/ 12192000 w 12192001"/>
              <a:gd name="connsiteY1" fmla="*/ 516794 h 873254"/>
              <a:gd name="connsiteX2" fmla="*/ 12192001 w 12192001"/>
              <a:gd name="connsiteY2" fmla="*/ 795762 h 873254"/>
              <a:gd name="connsiteX3" fmla="*/ 0 w 12192001"/>
              <a:gd name="connsiteY3" fmla="*/ 873254 h 873254"/>
              <a:gd name="connsiteX4" fmla="*/ 0 w 12192001"/>
              <a:gd name="connsiteY4" fmla="*/ 144834 h 873254"/>
              <a:gd name="connsiteX0" fmla="*/ 0 w 12192001"/>
              <a:gd name="connsiteY0" fmla="*/ 124771 h 853191"/>
              <a:gd name="connsiteX1" fmla="*/ 12192000 w 12192001"/>
              <a:gd name="connsiteY1" fmla="*/ 589721 h 853191"/>
              <a:gd name="connsiteX2" fmla="*/ 12192001 w 12192001"/>
              <a:gd name="connsiteY2" fmla="*/ 775699 h 853191"/>
              <a:gd name="connsiteX3" fmla="*/ 0 w 12192001"/>
              <a:gd name="connsiteY3" fmla="*/ 853191 h 853191"/>
              <a:gd name="connsiteX4" fmla="*/ 0 w 12192001"/>
              <a:gd name="connsiteY4" fmla="*/ 124771 h 85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1533"/>
            <a:ext cx="12192000" cy="58105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" name="任意多边形 14"/>
          <p:cNvSpPr/>
          <p:nvPr/>
        </p:nvSpPr>
        <p:spPr>
          <a:xfrm>
            <a:off x="0" y="6260581"/>
            <a:ext cx="12192000" cy="597419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7" name="图片 8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89"/>
            <a:ext cx="3639733" cy="226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595260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3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50000"/>
        <a:buFontTx/>
        <a:buBlip>
          <a:blip r:embed="rId14"/>
        </a:buBlip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6200000">
            <a:off x="2933700" y="-314325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9787" y="2889095"/>
            <a:ext cx="8323112" cy="1282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Dex2jar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的测试及优化</a:t>
            </a:r>
          </a:p>
        </p:txBody>
      </p:sp>
      <p:sp>
        <p:nvSpPr>
          <p:cNvPr id="11" name="矩形 10"/>
          <p:cNvSpPr/>
          <p:nvPr/>
        </p:nvSpPr>
        <p:spPr>
          <a:xfrm>
            <a:off x="5068818" y="455519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卢兴海、王文茹、蒋波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59860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74" y="2107668"/>
            <a:ext cx="2031325" cy="1390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1586491" y="3393839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2319" y="959347"/>
            <a:ext cx="473661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确定项目工作内容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52318" y="1850350"/>
            <a:ext cx="5203091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修改需求规格说明书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52317" y="2741353"/>
            <a:ext cx="5454763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需求规格说明书的评审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52316" y="3632356"/>
            <a:ext cx="4018472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汇总问题清单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52316" y="4523359"/>
            <a:ext cx="365940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问题的解决</a:t>
            </a:r>
          </a:p>
        </p:txBody>
      </p:sp>
    </p:spTree>
    <p:extLst>
      <p:ext uri="{BB962C8B-B14F-4D97-AF65-F5344CB8AC3E}">
        <p14:creationId xmlns:p14="http://schemas.microsoft.com/office/powerpoint/2010/main" val="67145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33025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 01 /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确定项目工作内容</a:t>
            </a: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>
            <a:off x="1359923" y="923926"/>
            <a:ext cx="9702800" cy="43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1.dex2jar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的性能测试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dex2jar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的执行速度、反编译准确率等方向进行测试。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2.dex2jar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的优化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增加图形化界面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       目前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dax2jar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是在命令行运行的，我们想在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windows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操作系统环境下，为它增加图形化的处理界面，使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dax2jar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的操作更加简单方便。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dex2jar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扩展获取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apk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资源文件的功能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       Dex2jar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的侧重点在于反编译出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apk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文件的源码，而有时候用户需求的是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apk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文件中的资源文件，例如图片文件、布局文件等。所以我们想要给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dex2jar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扩展功能，使其可以获取到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apk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中的资源文件，满足用户的各种需求。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6553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36295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 02 /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修改需求规格说明书 </a:t>
            </a: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>
            <a:off x="1359923" y="923926"/>
            <a:ext cx="9702800" cy="43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增加术语和缩略语说明：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增加功能性需求：获取文件资源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       Dex2jar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编译主要针对源码编译，可反编译出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包和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文件，但是无法获取到图片文件和布局文件等资源文件，我们想在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dex2jar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原有基础上，增加资源文件获取的功能。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37944"/>
              </p:ext>
            </p:extLst>
          </p:nvPr>
        </p:nvGraphicFramePr>
        <p:xfrm>
          <a:off x="2623820" y="1435259"/>
          <a:ext cx="5267960" cy="213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1743513134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3508909170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383548002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592727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术语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英文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80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UCM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UCM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用例建模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573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RUCM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RUCM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限制性用例模型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970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Dalvik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Dalvik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一段</a:t>
                      </a:r>
                      <a:r>
                        <a:rPr lang="en-US" sz="1050" kern="100">
                          <a:effectLst/>
                        </a:rPr>
                        <a:t>Dalvik</a:t>
                      </a:r>
                      <a:r>
                        <a:rPr lang="zh-CN" sz="1050" kern="100">
                          <a:effectLst/>
                        </a:rPr>
                        <a:t>汇编代码由一系列</a:t>
                      </a:r>
                      <a:r>
                        <a:rPr lang="en-US" sz="1050" kern="100">
                          <a:effectLst/>
                        </a:rPr>
                        <a:t>Dalvik</a:t>
                      </a:r>
                      <a:r>
                        <a:rPr lang="zh-CN" sz="1050" kern="100">
                          <a:effectLst/>
                        </a:rPr>
                        <a:t>指令组成，指令语法由指令的位描述与指令格式标识来决定。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22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DexFileReader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DexFileReader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从</a:t>
                      </a:r>
                      <a:r>
                        <a:rPr lang="en-US" sz="1050" kern="100" dirty="0" err="1">
                          <a:effectLst/>
                        </a:rPr>
                        <a:t>dex</a:t>
                      </a:r>
                      <a:r>
                        <a:rPr lang="zh-CN" sz="1050" kern="100" dirty="0">
                          <a:effectLst/>
                        </a:rPr>
                        <a:t>文件中读取内容，并调用里面的相应的函数处理读取到的数据。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79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4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36295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 02 /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修改需求规格说明书 </a:t>
            </a: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>
            <a:off x="1359923" y="923926"/>
            <a:ext cx="9702800" cy="43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增加非功能性需求：图形界面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       目前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dax2jar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是在命令行运行的，我们想在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windows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操作系统环境下，为它增加图形化的处理界面，使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dax2jar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的操作更加简单方便。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增加业务需求模块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反编译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apk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中的源码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反编译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apk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中的资源文件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4692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3815468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 03 /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需求规格说明书的评审</a:t>
            </a: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>
            <a:off x="1359923" y="923926"/>
            <a:ext cx="9702800" cy="43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组：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30658"/>
              </p:ext>
            </p:extLst>
          </p:nvPr>
        </p:nvGraphicFramePr>
        <p:xfrm>
          <a:off x="1672150" y="3805461"/>
          <a:ext cx="3666099" cy="20802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1284847200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2048579446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3915673733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3360813582"/>
                    </a:ext>
                  </a:extLst>
                </a:gridCol>
                <a:gridCol w="633095">
                  <a:extLst>
                    <a:ext uri="{9D8B030D-6E8A-4147-A177-3AD203B41FA5}">
                      <a16:colId xmlns:a16="http://schemas.microsoft.com/office/drawing/2014/main" val="1675780158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195562671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164426168"/>
                    </a:ext>
                  </a:extLst>
                </a:gridCol>
              </a:tblGrid>
              <a:tr h="14908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Spark Streaming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89253"/>
                  </a:ext>
                </a:extLst>
              </a:tr>
              <a:tr h="29817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需求规格说明书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Version 1.1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31338"/>
                  </a:ext>
                </a:extLst>
              </a:tr>
              <a:tr h="29817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提交日期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01538"/>
                  </a:ext>
                </a:extLst>
              </a:tr>
              <a:tr h="29817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9163"/>
                  </a:ext>
                </a:extLst>
              </a:tr>
              <a:tr h="149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868562"/>
                  </a:ext>
                </a:extLst>
              </a:tr>
              <a:tr h="596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可以多增加些用例图，用来帮助大家理解系统功能。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588363"/>
                  </a:ext>
                </a:extLst>
              </a:tr>
              <a:tr h="149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全文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没有页码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62442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69248"/>
              </p:ext>
            </p:extLst>
          </p:nvPr>
        </p:nvGraphicFramePr>
        <p:xfrm>
          <a:off x="6449771" y="1500060"/>
          <a:ext cx="4612952" cy="360181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43068">
                  <a:extLst>
                    <a:ext uri="{9D8B030D-6E8A-4147-A177-3AD203B41FA5}">
                      <a16:colId xmlns:a16="http://schemas.microsoft.com/office/drawing/2014/main" val="2625937682"/>
                    </a:ext>
                  </a:extLst>
                </a:gridCol>
                <a:gridCol w="147486">
                  <a:extLst>
                    <a:ext uri="{9D8B030D-6E8A-4147-A177-3AD203B41FA5}">
                      <a16:colId xmlns:a16="http://schemas.microsoft.com/office/drawing/2014/main" val="717428471"/>
                    </a:ext>
                  </a:extLst>
                </a:gridCol>
                <a:gridCol w="469625">
                  <a:extLst>
                    <a:ext uri="{9D8B030D-6E8A-4147-A177-3AD203B41FA5}">
                      <a16:colId xmlns:a16="http://schemas.microsoft.com/office/drawing/2014/main" val="35740086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515252887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37180925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78937938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3819700066"/>
                    </a:ext>
                  </a:extLst>
                </a:gridCol>
              </a:tblGrid>
              <a:tr h="8702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Spark Streaming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00770"/>
                  </a:ext>
                </a:extLst>
              </a:tr>
              <a:tr h="2316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33747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2017/3/28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2226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评审日期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88169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376379210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1.2</a:t>
                      </a:r>
                      <a:r>
                        <a:rPr lang="zh-CN" sz="1050" kern="100">
                          <a:effectLst/>
                        </a:rPr>
                        <a:t>第四行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“可以在快速在内存中对数据集进行多次迭代”，语句不通顺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2614897452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图片目录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图片目录不全，如缺少</a:t>
                      </a:r>
                      <a:r>
                        <a:rPr lang="en-US" sz="1050" kern="100" dirty="0">
                          <a:effectLst/>
                        </a:rPr>
                        <a:t>3-1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4148317470"/>
                  </a:ext>
                </a:extLst>
              </a:tr>
              <a:tr h="2610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3.2.1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段落格式问题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3669646154"/>
                  </a:ext>
                </a:extLst>
              </a:tr>
              <a:tr h="10443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“使用</a:t>
                      </a:r>
                      <a:r>
                        <a:rPr lang="en-US" sz="1050" kern="100" dirty="0">
                          <a:effectLst/>
                        </a:rPr>
                        <a:t> RUCM </a:t>
                      </a:r>
                      <a:r>
                        <a:rPr lang="zh-CN" sz="1050" kern="100" dirty="0">
                          <a:effectLst/>
                        </a:rPr>
                        <a:t>模型对功能需求进行建模；描述了与此次系统实施相关的硬件环境的一些要求；描述了与此系统实施相关的软件环境的要求”，在后文中并没有提到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392716139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78626"/>
              </p:ext>
            </p:extLst>
          </p:nvPr>
        </p:nvGraphicFramePr>
        <p:xfrm>
          <a:off x="1672149" y="1500060"/>
          <a:ext cx="3666099" cy="1600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1376277221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29522335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4206313738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1485998676"/>
                    </a:ext>
                  </a:extLst>
                </a:gridCol>
                <a:gridCol w="633095">
                  <a:extLst>
                    <a:ext uri="{9D8B030D-6E8A-4147-A177-3AD203B41FA5}">
                      <a16:colId xmlns:a16="http://schemas.microsoft.com/office/drawing/2014/main" val="272147647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495837395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41325610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SparkStreaming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031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需求规格说明书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39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691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卢兴海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94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17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工作量统计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工作日志没有更新完全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12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3815468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 03 /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需求规格说明书的评审</a:t>
            </a: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>
            <a:off x="1359923" y="923926"/>
            <a:ext cx="9702800" cy="43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Gill Sans" charset="0"/>
              </a:rPr>
              <a:t>组：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Gill Sans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43584"/>
              </p:ext>
            </p:extLst>
          </p:nvPr>
        </p:nvGraphicFramePr>
        <p:xfrm>
          <a:off x="1757875" y="3526949"/>
          <a:ext cx="3666099" cy="27203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4105875328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3725488057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943340936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2996650258"/>
                    </a:ext>
                  </a:extLst>
                </a:gridCol>
                <a:gridCol w="633095">
                  <a:extLst>
                    <a:ext uri="{9D8B030D-6E8A-4147-A177-3AD203B41FA5}">
                      <a16:colId xmlns:a16="http://schemas.microsoft.com/office/drawing/2014/main" val="1115980227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4071850381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176814574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Torch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8693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需求规格说明书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Version 1.0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1104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陈伟民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466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67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728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目录结构排版较单一，不够一目了然，建议将子章节向后错落开。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407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没有页码。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403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可以对用例图进行一些文字描述。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6895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68720"/>
              </p:ext>
            </p:extLst>
          </p:nvPr>
        </p:nvGraphicFramePr>
        <p:xfrm>
          <a:off x="6278202" y="1474126"/>
          <a:ext cx="4784521" cy="353091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74423">
                  <a:extLst>
                    <a:ext uri="{9D8B030D-6E8A-4147-A177-3AD203B41FA5}">
                      <a16:colId xmlns:a16="http://schemas.microsoft.com/office/drawing/2014/main" val="2501850581"/>
                    </a:ext>
                  </a:extLst>
                </a:gridCol>
                <a:gridCol w="152972">
                  <a:extLst>
                    <a:ext uri="{9D8B030D-6E8A-4147-A177-3AD203B41FA5}">
                      <a16:colId xmlns:a16="http://schemas.microsoft.com/office/drawing/2014/main" val="507895939"/>
                    </a:ext>
                  </a:extLst>
                </a:gridCol>
                <a:gridCol w="575777">
                  <a:extLst>
                    <a:ext uri="{9D8B030D-6E8A-4147-A177-3AD203B41FA5}">
                      <a16:colId xmlns:a16="http://schemas.microsoft.com/office/drawing/2014/main" val="24639224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05718214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3475074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92465927"/>
                    </a:ext>
                  </a:extLst>
                </a:gridCol>
                <a:gridCol w="704849">
                  <a:extLst>
                    <a:ext uri="{9D8B030D-6E8A-4147-A177-3AD203B41FA5}">
                      <a16:colId xmlns:a16="http://schemas.microsoft.com/office/drawing/2014/main" val="2895224615"/>
                    </a:ext>
                  </a:extLst>
                </a:gridCol>
              </a:tblGrid>
              <a:tr h="9065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Torch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37633"/>
                  </a:ext>
                </a:extLst>
              </a:tr>
              <a:tr h="32575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版本号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40587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390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8266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22385898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目录的格式有问题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61916380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3.3.2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标题为“定义模型”，内容为“生成模型”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12958915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3.3.3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“</a:t>
                      </a:r>
                      <a:r>
                        <a:rPr lang="en-US" sz="1050" kern="100">
                          <a:effectLst/>
                        </a:rPr>
                        <a:t>2.</a:t>
                      </a:r>
                      <a:r>
                        <a:rPr lang="zh-CN" sz="1050" kern="100">
                          <a:effectLst/>
                        </a:rPr>
                        <a:t>训练方法。。。。。。”格式不太好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730563236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“描述了与此次系统实施相关的硬件环境的一些要求；描述了与此系统实施相关的软件环境的要求”，后文并没有提到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5933168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图的标号最好改为，</a:t>
                      </a:r>
                      <a:r>
                        <a:rPr lang="en-US" sz="1050" kern="100">
                          <a:effectLst/>
                        </a:rPr>
                        <a:t>3-1</a:t>
                      </a:r>
                      <a:r>
                        <a:rPr lang="zh-CN" sz="105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71007762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图没有下标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370207683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5005"/>
              </p:ext>
            </p:extLst>
          </p:nvPr>
        </p:nvGraphicFramePr>
        <p:xfrm>
          <a:off x="1757874" y="1474126"/>
          <a:ext cx="3666099" cy="14401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3438820002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2368019754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2037440201"/>
                    </a:ext>
                  </a:extLst>
                </a:gridCol>
                <a:gridCol w="336208">
                  <a:extLst>
                    <a:ext uri="{9D8B030D-6E8A-4147-A177-3AD203B41FA5}">
                      <a16:colId xmlns:a16="http://schemas.microsoft.com/office/drawing/2014/main" val="347523269"/>
                    </a:ext>
                  </a:extLst>
                </a:gridCol>
                <a:gridCol w="633095">
                  <a:extLst>
                    <a:ext uri="{9D8B030D-6E8A-4147-A177-3AD203B41FA5}">
                      <a16:colId xmlns:a16="http://schemas.microsoft.com/office/drawing/2014/main" val="318050125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1864676734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13549610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Torch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753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需求规格说明书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9327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3179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2017/3/29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卢兴海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77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5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项目源码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没有更新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22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5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23471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 04 /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问题清单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64250"/>
              </p:ext>
            </p:extLst>
          </p:nvPr>
        </p:nvGraphicFramePr>
        <p:xfrm>
          <a:off x="7375912" y="675323"/>
          <a:ext cx="4279125" cy="521208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314126">
                  <a:extLst>
                    <a:ext uri="{9D8B030D-6E8A-4147-A177-3AD203B41FA5}">
                      <a16:colId xmlns:a16="http://schemas.microsoft.com/office/drawing/2014/main" val="2196840085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775605121"/>
                    </a:ext>
                  </a:extLst>
                </a:gridCol>
                <a:gridCol w="1411245">
                  <a:extLst>
                    <a:ext uri="{9D8B030D-6E8A-4147-A177-3AD203B41FA5}">
                      <a16:colId xmlns:a16="http://schemas.microsoft.com/office/drawing/2014/main" val="231372692"/>
                    </a:ext>
                  </a:extLst>
                </a:gridCol>
                <a:gridCol w="578218">
                  <a:extLst>
                    <a:ext uri="{9D8B030D-6E8A-4147-A177-3AD203B41FA5}">
                      <a16:colId xmlns:a16="http://schemas.microsoft.com/office/drawing/2014/main" val="730974793"/>
                    </a:ext>
                  </a:extLst>
                </a:gridCol>
                <a:gridCol w="233660">
                  <a:extLst>
                    <a:ext uri="{9D8B030D-6E8A-4147-A177-3AD203B41FA5}">
                      <a16:colId xmlns:a16="http://schemas.microsoft.com/office/drawing/2014/main" val="3359198336"/>
                    </a:ext>
                  </a:extLst>
                </a:gridCol>
                <a:gridCol w="1058949">
                  <a:extLst>
                    <a:ext uri="{9D8B030D-6E8A-4147-A177-3AD203B41FA5}">
                      <a16:colId xmlns:a16="http://schemas.microsoft.com/office/drawing/2014/main" val="1497870939"/>
                    </a:ext>
                  </a:extLst>
                </a:gridCol>
              </a:tblGrid>
              <a:tr h="6808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7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实验</a:t>
                      </a:r>
                      <a:r>
                        <a:rPr lang="en-US" sz="900" kern="100">
                          <a:effectLst/>
                        </a:rPr>
                        <a:t>1:</a:t>
                      </a:r>
                      <a:r>
                        <a:rPr lang="zh-CN" sz="900" kern="100">
                          <a:effectLst/>
                        </a:rPr>
                        <a:t>软件需求分析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r>
                        <a:rPr lang="en-US" sz="900" kern="100">
                          <a:effectLst/>
                        </a:rPr>
                        <a:t>v1.0.docx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没有从中看到具体的研究进展成果，应该加以展示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r>
                        <a:rPr lang="zh-CN" sz="900" kern="100">
                          <a:effectLst/>
                        </a:rPr>
                        <a:t>组刘晔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丰富展示内容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extLst>
                  <a:ext uri="{0D108BD9-81ED-4DB2-BD59-A6C34878D82A}">
                    <a16:rowId xmlns:a16="http://schemas.microsoft.com/office/drawing/2014/main" val="1824279591"/>
                  </a:ext>
                </a:extLst>
              </a:tr>
              <a:tr h="6808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实验</a:t>
                      </a:r>
                      <a:r>
                        <a:rPr lang="en-US" sz="900" kern="100">
                          <a:effectLst/>
                        </a:rPr>
                        <a:t>1:</a:t>
                      </a:r>
                      <a:r>
                        <a:rPr lang="zh-CN" sz="900" kern="100">
                          <a:effectLst/>
                        </a:rPr>
                        <a:t>软件需求分析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r>
                        <a:rPr lang="en-US" sz="900" kern="100">
                          <a:effectLst/>
                        </a:rPr>
                        <a:t>v1.0.docx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文档似乎没有完成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r>
                        <a:rPr lang="zh-CN" sz="900" kern="100">
                          <a:effectLst/>
                        </a:rPr>
                        <a:t>组汪晓燕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尽快完成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extLst>
                  <a:ext uri="{0D108BD9-81ED-4DB2-BD59-A6C34878D82A}">
                    <a16:rowId xmlns:a16="http://schemas.microsoft.com/office/drawing/2014/main" val="2609223372"/>
                  </a:ext>
                </a:extLst>
              </a:tr>
              <a:tr h="2599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3.1用例模型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缺少对图片适当的文字表述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</a:t>
                      </a:r>
                      <a:r>
                        <a:rPr lang="zh-CN" sz="900" kern="100" dirty="0">
                          <a:effectLst/>
                        </a:rPr>
                        <a:t>组</a:t>
                      </a:r>
                      <a:r>
                        <a:rPr lang="en-US" sz="900" kern="100" dirty="0" err="1">
                          <a:effectLst/>
                        </a:rPr>
                        <a:t>武丁泽宇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建</a:t>
                      </a:r>
                      <a:r>
                        <a:rPr lang="en-US" sz="900" kern="100" dirty="0" err="1">
                          <a:effectLst/>
                        </a:rPr>
                        <a:t>添加</a:t>
                      </a:r>
                      <a:r>
                        <a:rPr lang="zh-CN" sz="900" kern="100" dirty="0">
                          <a:effectLst/>
                        </a:rPr>
                        <a:t>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extLst>
                  <a:ext uri="{0D108BD9-81ED-4DB2-BD59-A6C34878D82A}">
                    <a16:rowId xmlns:a16="http://schemas.microsoft.com/office/drawing/2014/main" val="4058594037"/>
                  </a:ext>
                </a:extLst>
              </a:tr>
              <a:tr h="389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3.1  </a:t>
                      </a:r>
                      <a:r>
                        <a:rPr lang="zh-CN" sz="900" kern="100" dirty="0">
                          <a:effectLst/>
                        </a:rPr>
                        <a:t>用例模型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关系模型逻辑过少，也许可以对多个用例进行归纳，再通过扩展、泛化进行引申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r>
                        <a:rPr lang="zh-CN" sz="900" kern="100">
                          <a:effectLst/>
                        </a:rPr>
                        <a:t>组胡勇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提供建议，仅供参考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extLst>
                  <a:ext uri="{0D108BD9-81ED-4DB2-BD59-A6C34878D82A}">
                    <a16:rowId xmlns:a16="http://schemas.microsoft.com/office/drawing/2014/main" val="1189063989"/>
                  </a:ext>
                </a:extLst>
              </a:tr>
              <a:tr h="389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  </a:t>
                      </a:r>
                      <a:r>
                        <a:rPr lang="zh-CN" sz="900" kern="100">
                          <a:effectLst/>
                        </a:rPr>
                        <a:t>功能性需求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作为读者，部分图片仅凭名称，不清楚具体含义，能否添加一些细化的文字描述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r>
                        <a:rPr lang="zh-CN" sz="900" kern="100">
                          <a:effectLst/>
                        </a:rPr>
                        <a:t>组胡勇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描述细化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extLst>
                  <a:ext uri="{0D108BD9-81ED-4DB2-BD59-A6C34878D82A}">
                    <a16:rowId xmlns:a16="http://schemas.microsoft.com/office/drawing/2014/main" val="69033257"/>
                  </a:ext>
                </a:extLst>
              </a:tr>
              <a:tr h="2599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3.6  </a:t>
                      </a:r>
                      <a:r>
                        <a:rPr lang="zh-CN" sz="900" kern="100">
                          <a:effectLst/>
                        </a:rPr>
                        <a:t>运行命令行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图片内容无法看清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r>
                        <a:rPr lang="zh-CN" sz="900" kern="100">
                          <a:effectLst/>
                        </a:rPr>
                        <a:t>组胡勇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建议修改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extLst>
                  <a:ext uri="{0D108BD9-81ED-4DB2-BD59-A6C34878D82A}">
                    <a16:rowId xmlns:a16="http://schemas.microsoft.com/office/drawing/2014/main" val="1008440503"/>
                  </a:ext>
                </a:extLst>
              </a:tr>
              <a:tr h="6499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排版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r>
                        <a:rPr lang="zh-CN" sz="900" kern="100">
                          <a:effectLst/>
                        </a:rPr>
                        <a:t>）有的标题号后面是空格、有的没有，有的是通过系统生成的标题、有的是手动生成的标题，建议统一规格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2）建议图片居中排放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r>
                        <a:rPr lang="zh-CN" sz="900" kern="100">
                          <a:effectLst/>
                        </a:rPr>
                        <a:t>组胡勇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建议修改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extLst>
                  <a:ext uri="{0D108BD9-81ED-4DB2-BD59-A6C34878D82A}">
                    <a16:rowId xmlns:a16="http://schemas.microsoft.com/office/drawing/2014/main" val="3570382097"/>
                  </a:ext>
                </a:extLst>
              </a:tr>
              <a:tr h="2599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1.2 </a:t>
                      </a:r>
                      <a:r>
                        <a:rPr lang="zh-CN" sz="900" kern="100">
                          <a:effectLst/>
                        </a:rPr>
                        <a:t>软件需求分析理论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对于软件需求分析的解释出错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r>
                        <a:rPr lang="zh-CN" sz="900" kern="100">
                          <a:effectLst/>
                        </a:rPr>
                        <a:t>组郭炜锋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建议修改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extLst>
                  <a:ext uri="{0D108BD9-81ED-4DB2-BD59-A6C34878D82A}">
                    <a16:rowId xmlns:a16="http://schemas.microsoft.com/office/drawing/2014/main" val="977227952"/>
                  </a:ext>
                </a:extLst>
              </a:tr>
              <a:tr h="389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2.2 </a:t>
                      </a:r>
                      <a:r>
                        <a:rPr lang="zh-CN" sz="900" kern="100">
                          <a:effectLst/>
                        </a:rPr>
                        <a:t>运行环境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希望每条运行需求中添加说明，比如操作系统：</a:t>
                      </a:r>
                      <a:r>
                        <a:rPr lang="en-US" sz="900" kern="100">
                          <a:effectLst/>
                        </a:rPr>
                        <a:t>windows</a:t>
                      </a:r>
                      <a:r>
                        <a:rPr lang="zh-CN" sz="900" kern="100">
                          <a:effectLst/>
                        </a:rPr>
                        <a:t>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r>
                        <a:rPr lang="zh-CN" sz="900" kern="100">
                          <a:effectLst/>
                        </a:rPr>
                        <a:t>组郭炜锋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建议添加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extLst>
                  <a:ext uri="{0D108BD9-81ED-4DB2-BD59-A6C34878D82A}">
                    <a16:rowId xmlns:a16="http://schemas.microsoft.com/office/drawing/2014/main" val="3768981668"/>
                  </a:ext>
                </a:extLst>
              </a:tr>
              <a:tr h="389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4.3 </a:t>
                      </a:r>
                      <a:r>
                        <a:rPr lang="zh-CN" sz="900" kern="100">
                          <a:effectLst/>
                        </a:rPr>
                        <a:t>鲁棒性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按照该文档，如果无鲁棒性，应该标明，否则，需要简要解释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r>
                        <a:rPr lang="zh-CN" sz="900" kern="100">
                          <a:effectLst/>
                        </a:rPr>
                        <a:t>组郭炜锋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建议添加或修改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07" marR="55707" marT="0" marB="0"/>
                </a:tc>
                <a:extLst>
                  <a:ext uri="{0D108BD9-81ED-4DB2-BD59-A6C34878D82A}">
                    <a16:rowId xmlns:a16="http://schemas.microsoft.com/office/drawing/2014/main" val="310237844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45134"/>
              </p:ext>
            </p:extLst>
          </p:nvPr>
        </p:nvGraphicFramePr>
        <p:xfrm>
          <a:off x="238125" y="1079964"/>
          <a:ext cx="6614306" cy="48966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26795">
                  <a:extLst>
                    <a:ext uri="{9D8B030D-6E8A-4147-A177-3AD203B41FA5}">
                      <a16:colId xmlns:a16="http://schemas.microsoft.com/office/drawing/2014/main" val="1647373816"/>
                    </a:ext>
                  </a:extLst>
                </a:gridCol>
                <a:gridCol w="291700">
                  <a:extLst>
                    <a:ext uri="{9D8B030D-6E8A-4147-A177-3AD203B41FA5}">
                      <a16:colId xmlns:a16="http://schemas.microsoft.com/office/drawing/2014/main" val="696664016"/>
                    </a:ext>
                  </a:extLst>
                </a:gridCol>
                <a:gridCol w="486430">
                  <a:extLst>
                    <a:ext uri="{9D8B030D-6E8A-4147-A177-3AD203B41FA5}">
                      <a16:colId xmlns:a16="http://schemas.microsoft.com/office/drawing/2014/main" val="1575212969"/>
                    </a:ext>
                  </a:extLst>
                </a:gridCol>
                <a:gridCol w="2171960">
                  <a:extLst>
                    <a:ext uri="{9D8B030D-6E8A-4147-A177-3AD203B41FA5}">
                      <a16:colId xmlns:a16="http://schemas.microsoft.com/office/drawing/2014/main" val="350887710"/>
                    </a:ext>
                  </a:extLst>
                </a:gridCol>
                <a:gridCol w="969686">
                  <a:extLst>
                    <a:ext uri="{9D8B030D-6E8A-4147-A177-3AD203B41FA5}">
                      <a16:colId xmlns:a16="http://schemas.microsoft.com/office/drawing/2014/main" val="1606338757"/>
                    </a:ext>
                  </a:extLst>
                </a:gridCol>
                <a:gridCol w="391851">
                  <a:extLst>
                    <a:ext uri="{9D8B030D-6E8A-4147-A177-3AD203B41FA5}">
                      <a16:colId xmlns:a16="http://schemas.microsoft.com/office/drawing/2014/main" val="66137770"/>
                    </a:ext>
                  </a:extLst>
                </a:gridCol>
                <a:gridCol w="1775884">
                  <a:extLst>
                    <a:ext uri="{9D8B030D-6E8A-4147-A177-3AD203B41FA5}">
                      <a16:colId xmlns:a16="http://schemas.microsoft.com/office/drawing/2014/main" val="54278571"/>
                    </a:ext>
                  </a:extLst>
                </a:gridCol>
              </a:tblGrid>
              <a:tr h="10725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项目名称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Dex2jar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15324"/>
                  </a:ext>
                </a:extLst>
              </a:tr>
              <a:tr h="10725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评审对象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版本号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V1.0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44088"/>
                  </a:ext>
                </a:extLst>
              </a:tr>
              <a:tr h="10725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2017/3/30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编制人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蒋波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37176"/>
                  </a:ext>
                </a:extLst>
              </a:tr>
              <a:tr h="10725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评审日期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2017/3/29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评审方式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组间互评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85672"/>
                  </a:ext>
                </a:extLst>
              </a:tr>
              <a:tr h="160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序号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问题位置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问题描述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报告人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严重性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处理意见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extLst>
                  <a:ext uri="{0D108BD9-81ED-4DB2-BD59-A6C34878D82A}">
                    <a16:rowId xmlns:a16="http://schemas.microsoft.com/office/drawing/2014/main" val="3568904407"/>
                  </a:ext>
                </a:extLst>
              </a:tr>
              <a:tr h="6179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实验</a:t>
                      </a:r>
                      <a:r>
                        <a:rPr lang="en-US" sz="900" kern="100">
                          <a:effectLst/>
                        </a:rPr>
                        <a:t>1:</a:t>
                      </a:r>
                      <a:r>
                        <a:rPr lang="zh-CN" sz="900" kern="100">
                          <a:effectLst/>
                        </a:rPr>
                        <a:t>软件需求分析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r>
                        <a:rPr lang="en-US" sz="900" kern="100">
                          <a:effectLst/>
                        </a:rPr>
                        <a:t>v1.0.docx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文档字体不正确，非标准字体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B</a:t>
                      </a:r>
                      <a:r>
                        <a:rPr lang="zh-CN" sz="900" kern="100" dirty="0">
                          <a:effectLst/>
                        </a:rPr>
                        <a:t>组胡明昊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初等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完成后统一修改字体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extLst>
                  <a:ext uri="{0D108BD9-81ED-4DB2-BD59-A6C34878D82A}">
                    <a16:rowId xmlns:a16="http://schemas.microsoft.com/office/drawing/2014/main" val="2877114139"/>
                  </a:ext>
                </a:extLst>
              </a:tr>
              <a:tr h="6179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实验</a:t>
                      </a:r>
                      <a:r>
                        <a:rPr lang="en-US" sz="900" kern="100">
                          <a:effectLst/>
                        </a:rPr>
                        <a:t>1:</a:t>
                      </a:r>
                      <a:r>
                        <a:rPr lang="zh-CN" sz="900" kern="100">
                          <a:effectLst/>
                        </a:rPr>
                        <a:t>软件需求分析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r>
                        <a:rPr lang="en-US" sz="900" kern="100">
                          <a:effectLst/>
                        </a:rPr>
                        <a:t>v1.0.docx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图</a:t>
                      </a:r>
                      <a:r>
                        <a:rPr lang="en-US" sz="900" kern="100">
                          <a:effectLst/>
                        </a:rPr>
                        <a:t>3.1 </a:t>
                      </a:r>
                      <a:r>
                        <a:rPr lang="zh-CN" sz="900" kern="100">
                          <a:effectLst/>
                        </a:rPr>
                        <a:t>用例图中，例如“操作完毕”并不是一个用例，用例是一种用户想要完成的业务过程。操作完毕并不是其中之一，“打开命令行”可能也不是，还需斟酌。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B</a:t>
                      </a:r>
                      <a:r>
                        <a:rPr lang="zh-CN" sz="900" kern="100" dirty="0">
                          <a:effectLst/>
                        </a:rPr>
                        <a:t>组胡明昊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重新斟酌用例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extLst>
                  <a:ext uri="{0D108BD9-81ED-4DB2-BD59-A6C34878D82A}">
                    <a16:rowId xmlns:a16="http://schemas.microsoft.com/office/drawing/2014/main" val="3273427357"/>
                  </a:ext>
                </a:extLst>
              </a:tr>
              <a:tr h="6715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实验</a:t>
                      </a:r>
                      <a:r>
                        <a:rPr lang="en-US" sz="900" kern="100">
                          <a:effectLst/>
                        </a:rPr>
                        <a:t>1:</a:t>
                      </a:r>
                      <a:r>
                        <a:rPr lang="zh-CN" sz="900" kern="100">
                          <a:effectLst/>
                        </a:rPr>
                        <a:t>软件需求分析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r>
                        <a:rPr lang="en-US" sz="900" kern="100">
                          <a:effectLst/>
                        </a:rPr>
                        <a:t>v1.0.docx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RUCM</a:t>
                      </a:r>
                      <a:r>
                        <a:rPr lang="zh-CN" sz="900" kern="100" dirty="0">
                          <a:effectLst/>
                        </a:rPr>
                        <a:t>中后置条件非常重要，表示了一个用例完成后系统处于的状态，但是很多</a:t>
                      </a:r>
                      <a:r>
                        <a:rPr lang="en-US" sz="900" kern="100" dirty="0">
                          <a:effectLst/>
                        </a:rPr>
                        <a:t>RUCM</a:t>
                      </a:r>
                      <a:r>
                        <a:rPr lang="zh-CN" sz="900" kern="100" dirty="0">
                          <a:effectLst/>
                        </a:rPr>
                        <a:t>的后置条件为</a:t>
                      </a:r>
                      <a:r>
                        <a:rPr lang="en-US" sz="900" kern="100" dirty="0">
                          <a:effectLst/>
                        </a:rPr>
                        <a:t>NONE</a:t>
                      </a:r>
                      <a:r>
                        <a:rPr lang="zh-CN" sz="900" kern="100" dirty="0">
                          <a:effectLst/>
                        </a:rPr>
                        <a:t>，很难表达系统在用例中做了什么事情。另外需要处理异常流，例如在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r>
                        <a:rPr lang="en-US" sz="900" kern="100" dirty="0" err="1">
                          <a:effectLst/>
                        </a:rPr>
                        <a:t>apk</a:t>
                      </a:r>
                      <a:r>
                        <a:rPr lang="zh-CN" sz="900" kern="100" dirty="0">
                          <a:effectLst/>
                        </a:rPr>
                        <a:t>改为</a:t>
                      </a:r>
                      <a:r>
                        <a:rPr lang="en-US" sz="900" kern="100" dirty="0">
                          <a:effectLst/>
                        </a:rPr>
                        <a:t>.zip</a:t>
                      </a:r>
                      <a:r>
                        <a:rPr lang="zh-CN" sz="900" kern="100" dirty="0">
                          <a:effectLst/>
                        </a:rPr>
                        <a:t>可能发生命名冲突的情况，那么系统会做什么处理，这是应该在异常流中去描述的。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r>
                        <a:rPr lang="zh-CN" sz="900" kern="100">
                          <a:effectLst/>
                        </a:rPr>
                        <a:t>组胡明昊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高等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完整描述用例</a:t>
                      </a:r>
                      <a:r>
                        <a:rPr lang="en-US" sz="900" kern="100">
                          <a:effectLst/>
                        </a:rPr>
                        <a:t>RUCM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extLst>
                  <a:ext uri="{0D108BD9-81ED-4DB2-BD59-A6C34878D82A}">
                    <a16:rowId xmlns:a16="http://schemas.microsoft.com/office/drawing/2014/main" val="3319257134"/>
                  </a:ext>
                </a:extLst>
              </a:tr>
              <a:tr h="6179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实验</a:t>
                      </a:r>
                      <a:r>
                        <a:rPr lang="en-US" sz="900" kern="100">
                          <a:effectLst/>
                        </a:rPr>
                        <a:t>1:</a:t>
                      </a:r>
                      <a:r>
                        <a:rPr lang="zh-CN" sz="900" kern="100">
                          <a:effectLst/>
                        </a:rPr>
                        <a:t>软件需求分析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r>
                        <a:rPr lang="en-US" sz="900" kern="100">
                          <a:effectLst/>
                        </a:rPr>
                        <a:t>v1.0.docx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用例模型中的用例图：操作完毕不应该算一个动作吧！或者说不应该算一个功能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r>
                        <a:rPr lang="zh-CN" sz="900" kern="100">
                          <a:effectLst/>
                        </a:rPr>
                        <a:t>组穆鹏飞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初等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建议修改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extLst>
                  <a:ext uri="{0D108BD9-81ED-4DB2-BD59-A6C34878D82A}">
                    <a16:rowId xmlns:a16="http://schemas.microsoft.com/office/drawing/2014/main" val="152773390"/>
                  </a:ext>
                </a:extLst>
              </a:tr>
              <a:tr h="6179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实验</a:t>
                      </a:r>
                      <a:r>
                        <a:rPr lang="en-US" sz="900" kern="100">
                          <a:effectLst/>
                        </a:rPr>
                        <a:t>1:</a:t>
                      </a:r>
                      <a:r>
                        <a:rPr lang="zh-CN" sz="900" kern="100">
                          <a:effectLst/>
                        </a:rPr>
                        <a:t>软件需求分析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r>
                        <a:rPr lang="en-US" sz="900" kern="100">
                          <a:effectLst/>
                        </a:rPr>
                        <a:t>v1.0.docx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RUCM</a:t>
                      </a:r>
                      <a:r>
                        <a:rPr lang="zh-CN" sz="900" kern="100">
                          <a:effectLst/>
                        </a:rPr>
                        <a:t>没有后置事件流、前置事件流、</a:t>
                      </a:r>
                      <a:r>
                        <a:rPr lang="en-US" sz="900" kern="100">
                          <a:effectLst/>
                        </a:rPr>
                        <a:t>RUCM</a:t>
                      </a:r>
                      <a:r>
                        <a:rPr lang="zh-CN" sz="900" kern="100">
                          <a:effectLst/>
                        </a:rPr>
                        <a:t>不全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r>
                        <a:rPr lang="zh-CN" sz="900" kern="100">
                          <a:effectLst/>
                        </a:rPr>
                        <a:t>组穆鹏飞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建议修改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extLst>
                  <a:ext uri="{0D108BD9-81ED-4DB2-BD59-A6C34878D82A}">
                    <a16:rowId xmlns:a16="http://schemas.microsoft.com/office/drawing/2014/main" val="1499120183"/>
                  </a:ext>
                </a:extLst>
              </a:tr>
              <a:tr h="6179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实验</a:t>
                      </a:r>
                      <a:r>
                        <a:rPr lang="en-US" sz="900" kern="100">
                          <a:effectLst/>
                        </a:rPr>
                        <a:t>1:</a:t>
                      </a:r>
                      <a:r>
                        <a:rPr lang="zh-CN" sz="900" kern="100">
                          <a:effectLst/>
                        </a:rPr>
                        <a:t>软件需求分析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需求规格说明书</a:t>
                      </a:r>
                      <a:r>
                        <a:rPr lang="en-US" sz="900" kern="100">
                          <a:effectLst/>
                        </a:rPr>
                        <a:t>v1.0.docx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文档内容有些少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r>
                        <a:rPr lang="zh-CN" sz="900" kern="100">
                          <a:effectLst/>
                        </a:rPr>
                        <a:t>组穆鹏飞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建议补充完整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2982" marR="22982" marT="0" marB="0"/>
                </a:tc>
                <a:extLst>
                  <a:ext uri="{0D108BD9-81ED-4DB2-BD59-A6C34878D82A}">
                    <a16:rowId xmlns:a16="http://schemas.microsoft.com/office/drawing/2014/main" val="41354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81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032"/>
          <a:stretch/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29673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58058" y="2674782"/>
            <a:ext cx="5315879" cy="1812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657213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261</TotalTime>
  <Words>1588</Words>
  <Application>Microsoft Office PowerPoint</Application>
  <PresentationFormat>宽屏</PresentationFormat>
  <Paragraphs>408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Gill Sans</vt:lpstr>
      <vt:lpstr>等线</vt:lpstr>
      <vt:lpstr>华文仿宋</vt:lpstr>
      <vt:lpstr>宋体</vt:lpstr>
      <vt:lpstr>微软雅黑</vt:lpstr>
      <vt:lpstr>幼圆</vt:lpstr>
      <vt:lpstr>Arial</vt:lpstr>
      <vt:lpstr>Arial</vt:lpstr>
      <vt:lpstr>Arial Black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11商业计划书</dc:title>
  <dc:creator>www.1ppt.com</dc:creator>
  <cp:lastModifiedBy>蒋波</cp:lastModifiedBy>
  <cp:revision>37</cp:revision>
  <dcterms:created xsi:type="dcterms:W3CDTF">2015-06-24T14:18:22Z</dcterms:created>
  <dcterms:modified xsi:type="dcterms:W3CDTF">2017-04-07T06:25:58Z</dcterms:modified>
</cp:coreProperties>
</file>